
<file path=[Content_Types].xml><?xml version="1.0" encoding="utf-8"?>
<Types xmlns="http://schemas.openxmlformats.org/package/2006/content-types">
  <Override PartName="/ppt/slideMasters/slideMaster3.xml" ContentType="application/vnd.openxmlformats-officedocument.presentationml.slideMaster+xml"/>
  <Override PartName="/ppt/slides/slide47.xml" ContentType="application/vnd.openxmlformats-officedocument.presentationml.slide+xml"/>
  <Override PartName="/ppt/slides/slide58.xml" ContentType="application/vnd.openxmlformats-officedocument.presentationml.slide+xml"/>
  <Override PartName="/ppt/slideLayouts/slideLayout57.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s/slide36.xml" ContentType="application/vnd.openxmlformats-officedocument.presentationml.slide+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82.xml" ContentType="application/vnd.openxmlformats-officedocument.presentationml.slideLayout+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tableStyles.xml" ContentType="application/vnd.openxmlformats-officedocument.presentationml.tableStyles+xml"/>
  <Override PartName="/ppt/slideMasters/slideMaster8.xml" ContentType="application/vnd.openxmlformats-officedocument.presentationml.slideMaster+xml"/>
  <Override PartName="/ppt/notesSlides/notesSlide7.xml" ContentType="application/vnd.openxmlformats-officedocument.presentationml.notesSlide+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69.xml" ContentType="application/vnd.openxmlformats-officedocument.presentationml.slideLayout+xml"/>
  <Override PartName="/ppt/theme/theme6.xml" ContentType="application/vnd.openxmlformats-officedocument.theme+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58.xml" ContentType="application/vnd.openxmlformats-officedocument.presentationml.slideLayout+xml"/>
  <Override PartName="/ppt/slideLayouts/slideLayout76.xml" ContentType="application/vnd.openxmlformats-officedocument.presentationml.slideLayout+xml"/>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slideLayouts/slideLayout90.xml" ContentType="application/vnd.openxmlformats-officedocument.presentationml.slideLayout+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slideLayouts/slideLayout6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slideLayouts/slideLayout99.xml" ContentType="application/vnd.openxmlformats-officedocument.presentationml.slideLayout+xml"/>
  <Override PartName="/ppt/slideMasters/slideMaster5.xml" ContentType="application/vnd.openxmlformats-officedocument.presentationml.slideMaster+xml"/>
  <Override PartName="/ppt/slides/slide49.xml" ContentType="application/vnd.openxmlformats-officedocument.presentationml.slide+xml"/>
  <Override PartName="/ppt/slides/slide78.xml" ContentType="application/vnd.openxmlformats-officedocument.presentationml.slide+xml"/>
  <Override PartName="/ppt/slideLayouts/slideLayout59.xml" ContentType="application/vnd.openxmlformats-officedocument.presentationml.slideLayout+xml"/>
  <Override PartName="/ppt/slideLayouts/slideLayout88.xml" ContentType="application/vnd.openxmlformats-officedocument.presentationml.slideLayout+xml"/>
  <Override PartName="/ppt/theme/theme7.xml" ContentType="application/vnd.openxmlformats-officedocument.them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Layouts/slideLayout100.xml" ContentType="application/vnd.openxmlformats-officedocument.presentationml.slideLayout+xml"/>
  <Override PartName="/ppt/notesSlides/notesSlide9.xml" ContentType="application/vnd.openxmlformats-officedocument.presentationml.notesSlide+xml"/>
  <Override PartName="/ppt/slideMasters/slideMaster6.xml" ContentType="application/vnd.openxmlformats-officedocument.presentationml.slideMaster+xml"/>
  <Override PartName="/ppt/slides/slide79.xml" ContentType="application/vnd.openxmlformats-officedocument.presentationml.slide+xml"/>
  <Override PartName="/ppt/slideLayouts/slideLayout89.xml" ContentType="application/vnd.openxmlformats-officedocument.presentationml.slideLayout+xml"/>
  <Override PartName="/ppt/theme/theme8.xml" ContentType="application/vnd.openxmlformats-officedocument.them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slideLayouts/slideLayout16.xml" ContentType="application/vnd.openxmlformats-officedocument.presentationml.slideLayout+xml"/>
  <Default Extension="jpeg" ContentType="image/jpeg"/>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slideMasters/slideMaster7.xml" ContentType="application/vnd.openxmlformats-officedocument.presentationml.slideMaster+xml"/>
  <Override PartName="/ppt/theme/theme9.xml" ContentType="application/vnd.openxmlformats-officedocument.them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97.xml" ContentType="application/vnd.openxmlformats-officedocument.presentationml.slideLayout+xml"/>
  <Override PartName="/ppt/slides/slide29.xml" ContentType="application/vnd.openxmlformats-officedocument.presentationml.slide+xml"/>
  <Override PartName="/ppt/slides/slide76.xml" ContentType="application/vnd.openxmlformats-officedocument.presentationml.slide+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s/slide43.xml" ContentType="application/vnd.openxmlformats-officedocument.presentationml.slide+xml"/>
  <Override PartName="/ppt/theme/theme1.xml" ContentType="application/vnd.openxmlformats-officedocument.theme+xml"/>
  <Override PartName="/ppt/slideLayouts/slideLayout53.xml" ContentType="application/vnd.openxmlformats-officedocument.presentationml.slideLayout+xml"/>
  <Override PartName="/ppt/slides/slide32.xml" ContentType="application/vnd.openxmlformats-officedocument.presentationml.slide+xml"/>
  <Override PartName="/ppt/slideLayouts/slideLayout42.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2" r:id="rId1"/>
    <p:sldMasterId id="2147484060" r:id="rId2"/>
    <p:sldMasterId id="2147484084" r:id="rId3"/>
    <p:sldMasterId id="2147484097" r:id="rId4"/>
    <p:sldMasterId id="2147484110" r:id="rId5"/>
    <p:sldMasterId id="2147484122" r:id="rId6"/>
    <p:sldMasterId id="2147484134" r:id="rId7"/>
    <p:sldMasterId id="2147484146" r:id="rId8"/>
  </p:sldMasterIdLst>
  <p:notesMasterIdLst>
    <p:notesMasterId r:id="rId91"/>
  </p:notesMasterIdLst>
  <p:sldIdLst>
    <p:sldId id="369" r:id="rId9"/>
    <p:sldId id="433" r:id="rId10"/>
    <p:sldId id="434" r:id="rId11"/>
    <p:sldId id="441" r:id="rId12"/>
    <p:sldId id="495" r:id="rId13"/>
    <p:sldId id="446" r:id="rId14"/>
    <p:sldId id="447" r:id="rId15"/>
    <p:sldId id="439" r:id="rId16"/>
    <p:sldId id="448" r:id="rId17"/>
    <p:sldId id="513" r:id="rId18"/>
    <p:sldId id="450" r:id="rId19"/>
    <p:sldId id="451" r:id="rId20"/>
    <p:sldId id="522" r:id="rId21"/>
    <p:sldId id="523" r:id="rId22"/>
    <p:sldId id="524" r:id="rId23"/>
    <p:sldId id="525" r:id="rId24"/>
    <p:sldId id="526" r:id="rId25"/>
    <p:sldId id="527" r:id="rId26"/>
    <p:sldId id="528" r:id="rId27"/>
    <p:sldId id="529" r:id="rId28"/>
    <p:sldId id="534" r:id="rId29"/>
    <p:sldId id="453" r:id="rId30"/>
    <p:sldId id="454" r:id="rId31"/>
    <p:sldId id="514" r:id="rId32"/>
    <p:sldId id="455" r:id="rId33"/>
    <p:sldId id="456" r:id="rId34"/>
    <p:sldId id="457" r:id="rId35"/>
    <p:sldId id="458" r:id="rId36"/>
    <p:sldId id="515" r:id="rId37"/>
    <p:sldId id="516" r:id="rId38"/>
    <p:sldId id="517" r:id="rId39"/>
    <p:sldId id="518" r:id="rId40"/>
    <p:sldId id="463" r:id="rId41"/>
    <p:sldId id="475" r:id="rId42"/>
    <p:sldId id="476" r:id="rId43"/>
    <p:sldId id="519" r:id="rId44"/>
    <p:sldId id="535" r:id="rId45"/>
    <p:sldId id="530" r:id="rId46"/>
    <p:sldId id="531" r:id="rId47"/>
    <p:sldId id="532" r:id="rId48"/>
    <p:sldId id="533" r:id="rId49"/>
    <p:sldId id="498" r:id="rId50"/>
    <p:sldId id="499" r:id="rId51"/>
    <p:sldId id="543" r:id="rId52"/>
    <p:sldId id="536" r:id="rId53"/>
    <p:sldId id="537" r:id="rId54"/>
    <p:sldId id="538" r:id="rId55"/>
    <p:sldId id="539" r:id="rId56"/>
    <p:sldId id="540" r:id="rId57"/>
    <p:sldId id="541" r:id="rId58"/>
    <p:sldId id="542" r:id="rId59"/>
    <p:sldId id="560" r:id="rId60"/>
    <p:sldId id="549" r:id="rId61"/>
    <p:sldId id="562" r:id="rId62"/>
    <p:sldId id="550" r:id="rId63"/>
    <p:sldId id="551" r:id="rId64"/>
    <p:sldId id="552" r:id="rId65"/>
    <p:sldId id="553" r:id="rId66"/>
    <p:sldId id="554" r:id="rId67"/>
    <p:sldId id="555" r:id="rId68"/>
    <p:sldId id="556" r:id="rId69"/>
    <p:sldId id="557" r:id="rId70"/>
    <p:sldId id="558" r:id="rId71"/>
    <p:sldId id="559" r:id="rId72"/>
    <p:sldId id="507" r:id="rId73"/>
    <p:sldId id="509" r:id="rId74"/>
    <p:sldId id="510" r:id="rId75"/>
    <p:sldId id="520" r:id="rId76"/>
    <p:sldId id="500" r:id="rId77"/>
    <p:sldId id="480" r:id="rId78"/>
    <p:sldId id="501" r:id="rId79"/>
    <p:sldId id="484" r:id="rId80"/>
    <p:sldId id="481" r:id="rId81"/>
    <p:sldId id="485" r:id="rId82"/>
    <p:sldId id="486" r:id="rId83"/>
    <p:sldId id="487" r:id="rId84"/>
    <p:sldId id="492" r:id="rId85"/>
    <p:sldId id="489" r:id="rId86"/>
    <p:sldId id="502" r:id="rId87"/>
    <p:sldId id="493" r:id="rId88"/>
    <p:sldId id="488" r:id="rId89"/>
    <p:sldId id="561" r:id="rId90"/>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66FFFF"/>
    <a:srgbClr val="000099"/>
    <a:srgbClr val="0000CC"/>
    <a:srgbClr val="003300"/>
    <a:srgbClr val="000066"/>
    <a:srgbClr val="660033"/>
    <a:srgbClr val="006600"/>
    <a:srgbClr val="660066"/>
    <a:srgbClr val="CC33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44" autoAdjust="0"/>
    <p:restoredTop sz="94684" autoAdjust="0"/>
  </p:normalViewPr>
  <p:slideViewPr>
    <p:cSldViewPr>
      <p:cViewPr varScale="1">
        <p:scale>
          <a:sx n="73" d="100"/>
          <a:sy n="73" d="100"/>
        </p:scale>
        <p:origin x="-1314" y="-102"/>
      </p:cViewPr>
      <p:guideLst>
        <p:guide orient="horz" pos="2160"/>
        <p:guide pos="2880"/>
      </p:guideLst>
    </p:cSldViewPr>
  </p:slideViewPr>
  <p:notesTextViewPr>
    <p:cViewPr>
      <p:scale>
        <a:sx n="100" d="100"/>
        <a:sy n="100" d="100"/>
      </p:scale>
      <p:origin x="0" y="0"/>
    </p:cViewPr>
  </p:notesTextViewPr>
  <p:notesViewPr>
    <p:cSldViewPr>
      <p:cViewPr varScale="1">
        <p:scale>
          <a:sx n="53" d="100"/>
          <a:sy n="53" d="100"/>
        </p:scale>
        <p:origin x="2844" y="90"/>
      </p:cViewPr>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slide" Target="slides/slide47.xml"/><Relationship Id="rId63" Type="http://schemas.openxmlformats.org/officeDocument/2006/relationships/slide" Target="slides/slide55.xml"/><Relationship Id="rId68" Type="http://schemas.openxmlformats.org/officeDocument/2006/relationships/slide" Target="slides/slide60.xml"/><Relationship Id="rId76" Type="http://schemas.openxmlformats.org/officeDocument/2006/relationships/slide" Target="slides/slide68.xml"/><Relationship Id="rId84" Type="http://schemas.openxmlformats.org/officeDocument/2006/relationships/slide" Target="slides/slide76.xml"/><Relationship Id="rId89" Type="http://schemas.openxmlformats.org/officeDocument/2006/relationships/slide" Target="slides/slide81.xml"/><Relationship Id="rId7" Type="http://schemas.openxmlformats.org/officeDocument/2006/relationships/slideMaster" Target="slideMasters/slideMaster7.xml"/><Relationship Id="rId71" Type="http://schemas.openxmlformats.org/officeDocument/2006/relationships/slide" Target="slides/slide63.xml"/><Relationship Id="rId92"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66" Type="http://schemas.openxmlformats.org/officeDocument/2006/relationships/slide" Target="slides/slide58.xml"/><Relationship Id="rId74" Type="http://schemas.openxmlformats.org/officeDocument/2006/relationships/slide" Target="slides/slide66.xml"/><Relationship Id="rId79" Type="http://schemas.openxmlformats.org/officeDocument/2006/relationships/slide" Target="slides/slide71.xml"/><Relationship Id="rId87" Type="http://schemas.openxmlformats.org/officeDocument/2006/relationships/slide" Target="slides/slide79.xml"/><Relationship Id="rId5" Type="http://schemas.openxmlformats.org/officeDocument/2006/relationships/slideMaster" Target="slideMasters/slideMaster5.xml"/><Relationship Id="rId61" Type="http://schemas.openxmlformats.org/officeDocument/2006/relationships/slide" Target="slides/slide53.xml"/><Relationship Id="rId82" Type="http://schemas.openxmlformats.org/officeDocument/2006/relationships/slide" Target="slides/slide74.xml"/><Relationship Id="rId90" Type="http://schemas.openxmlformats.org/officeDocument/2006/relationships/slide" Target="slides/slide82.xml"/><Relationship Id="rId95" Type="http://schemas.openxmlformats.org/officeDocument/2006/relationships/tableStyles" Target="tableStyles.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slide" Target="slides/slide61.xml"/><Relationship Id="rId77" Type="http://schemas.openxmlformats.org/officeDocument/2006/relationships/slide" Target="slides/slide69.xml"/><Relationship Id="rId8" Type="http://schemas.openxmlformats.org/officeDocument/2006/relationships/slideMaster" Target="slideMasters/slideMaster8.xml"/><Relationship Id="rId51" Type="http://schemas.openxmlformats.org/officeDocument/2006/relationships/slide" Target="slides/slide43.xml"/><Relationship Id="rId72" Type="http://schemas.openxmlformats.org/officeDocument/2006/relationships/slide" Target="slides/slide64.xml"/><Relationship Id="rId80" Type="http://schemas.openxmlformats.org/officeDocument/2006/relationships/slide" Target="slides/slide72.xml"/><Relationship Id="rId85" Type="http://schemas.openxmlformats.org/officeDocument/2006/relationships/slide" Target="slides/slide77.xml"/><Relationship Id="rId93"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slide" Target="slides/slide67.xml"/><Relationship Id="rId83" Type="http://schemas.openxmlformats.org/officeDocument/2006/relationships/slide" Target="slides/slide75.xml"/><Relationship Id="rId88" Type="http://schemas.openxmlformats.org/officeDocument/2006/relationships/slide" Target="slides/slide80.xml"/><Relationship Id="rId9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slide" Target="slides/slide70.xml"/><Relationship Id="rId81" Type="http://schemas.openxmlformats.org/officeDocument/2006/relationships/slide" Target="slides/slide73.xml"/><Relationship Id="rId86" Type="http://schemas.openxmlformats.org/officeDocument/2006/relationships/slide" Target="slides/slide78.xml"/><Relationship Id="rId9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defRPr>
            </a:lvl1pPr>
          </a:lstStyle>
          <a:p>
            <a:pPr>
              <a:defRPr/>
            </a:pPr>
            <a:fld id="{A92AE731-DE99-4DB3-8167-17EF83E566ED}" type="datetimeFigureOut">
              <a:rPr lang="en-US"/>
              <a:pPr>
                <a:defRPr/>
              </a:pPr>
              <a:t>24/01/2021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3E7ADFE-5F71-4B37-B479-439F50FBAF99}"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FCC2BEA-FFC7-4F55-9EE1-958556C2BBCE}" type="slidenum">
              <a:rPr lang="en-US" altLang="en-US" smtClean="0">
                <a:cs typeface="Arial" panose="020B0604020202020204" pitchFamily="34" charset="0"/>
              </a:rPr>
              <a:pPr/>
              <a:t>3</a:t>
            </a:fld>
            <a:endParaRPr lang="en-US" altLang="en-US" smtClean="0">
              <a:cs typeface="Arial" panose="020B0604020202020204" pitchFamily="34" charset="0"/>
            </a:endParaRPr>
          </a:p>
        </p:txBody>
      </p:sp>
      <p:sp>
        <p:nvSpPr>
          <p:cNvPr id="27651"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765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06EDEC0-6A72-4FDD-8D46-6FF3211C6C95}" type="slidenum">
              <a:rPr lang="en-US" altLang="en-US" smtClean="0">
                <a:solidFill>
                  <a:srgbClr val="000000"/>
                </a:solidFill>
                <a:cs typeface="Arial" panose="020B0604020202020204" pitchFamily="34" charset="0"/>
              </a:rPr>
              <a:pPr/>
              <a:t>6</a:t>
            </a:fld>
            <a:endParaRPr lang="en-US" altLang="en-US" smtClean="0">
              <a:solidFill>
                <a:srgbClr val="000000"/>
              </a:solidFill>
              <a:cs typeface="Arial" panose="020B0604020202020204" pitchFamily="34" charset="0"/>
            </a:endParaRPr>
          </a:p>
        </p:txBody>
      </p:sp>
      <p:sp>
        <p:nvSpPr>
          <p:cNvPr id="40963"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096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36E111-2B2B-492E-8067-2D7C06EE31B2}" type="slidenum">
              <a:rPr lang="en-US" altLang="en-US" smtClean="0">
                <a:solidFill>
                  <a:srgbClr val="000000"/>
                </a:solidFill>
                <a:cs typeface="Arial" panose="020B0604020202020204" pitchFamily="34" charset="0"/>
              </a:rPr>
              <a:pPr/>
              <a:t>7</a:t>
            </a:fld>
            <a:endParaRPr lang="en-US" altLang="en-US" smtClean="0">
              <a:solidFill>
                <a:srgbClr val="000000"/>
              </a:solidFill>
              <a:cs typeface="Arial" panose="020B0604020202020204" pitchFamily="34" charset="0"/>
            </a:endParaRPr>
          </a:p>
        </p:txBody>
      </p:sp>
      <p:sp>
        <p:nvSpPr>
          <p:cNvPr id="43011"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301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BB07652-6853-43C6-8216-8BB177D4A084}" type="slidenum">
              <a:rPr lang="en-US" altLang="en-US" smtClean="0">
                <a:solidFill>
                  <a:srgbClr val="000000"/>
                </a:solidFill>
                <a:cs typeface="Arial" panose="020B0604020202020204" pitchFamily="34" charset="0"/>
              </a:rPr>
              <a:pPr/>
              <a:t>8</a:t>
            </a:fld>
            <a:endParaRPr lang="en-US" altLang="en-US" smtClean="0">
              <a:solidFill>
                <a:srgbClr val="000000"/>
              </a:solidFill>
              <a:cs typeface="Arial" panose="020B0604020202020204" pitchFamily="34" charset="0"/>
            </a:endParaRPr>
          </a:p>
        </p:txBody>
      </p:sp>
      <p:sp>
        <p:nvSpPr>
          <p:cNvPr id="45059"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5060"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2C1C2F6-C3A1-45EC-804A-BCBCD1FA2357}" type="slidenum">
              <a:rPr lang="en-US" altLang="en-US" smtClean="0">
                <a:solidFill>
                  <a:srgbClr val="000000"/>
                </a:solidFill>
                <a:cs typeface="Arial" panose="020B0604020202020204" pitchFamily="34" charset="0"/>
              </a:rPr>
              <a:pPr/>
              <a:t>9</a:t>
            </a:fld>
            <a:endParaRPr lang="en-US" altLang="en-US" smtClean="0">
              <a:solidFill>
                <a:srgbClr val="000000"/>
              </a:solidFill>
              <a:cs typeface="Arial" panose="020B0604020202020204" pitchFamily="34" charset="0"/>
            </a:endParaRPr>
          </a:p>
        </p:txBody>
      </p:sp>
      <p:sp>
        <p:nvSpPr>
          <p:cNvPr id="47107"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7108"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016D3AC-0D07-43E5-84A6-8352421C1B39}" type="slidenum">
              <a:rPr lang="en-US" altLang="en-US" smtClean="0">
                <a:solidFill>
                  <a:srgbClr val="000000"/>
                </a:solidFill>
                <a:cs typeface="Arial" panose="020B0604020202020204" pitchFamily="34" charset="0"/>
              </a:rPr>
              <a:pPr/>
              <a:t>10</a:t>
            </a:fld>
            <a:endParaRPr lang="en-US" altLang="en-US" smtClean="0">
              <a:solidFill>
                <a:srgbClr val="000000"/>
              </a:solidFill>
              <a:cs typeface="Arial" panose="020B0604020202020204" pitchFamily="34" charset="0"/>
            </a:endParaRPr>
          </a:p>
        </p:txBody>
      </p:sp>
      <p:sp>
        <p:nvSpPr>
          <p:cNvPr id="49155"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9156" name="Rectangle 3"/>
          <p:cNvSpPr>
            <a:spLocks noGrp="1" noChangeArrowheads="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576AB11-6915-43F0-923B-3F4D581817FF}" type="slidenum">
              <a:rPr lang="en-US" altLang="en-US" smtClean="0">
                <a:solidFill>
                  <a:srgbClr val="000000"/>
                </a:solidFill>
                <a:cs typeface="Arial" panose="020B0604020202020204" pitchFamily="34" charset="0"/>
              </a:rPr>
              <a:pPr/>
              <a:t>11</a:t>
            </a:fld>
            <a:endParaRPr lang="en-US" altLang="en-US" smtClean="0">
              <a:solidFill>
                <a:srgbClr val="000000"/>
              </a:solidFill>
              <a:cs typeface="Arial" panose="020B0604020202020204" pitchFamily="34" charset="0"/>
            </a:endParaRPr>
          </a:p>
        </p:txBody>
      </p:sp>
      <p:sp>
        <p:nvSpPr>
          <p:cNvPr id="51203"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5120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85A01BB-0995-4934-999F-8901E1318F09}" type="slidenum">
              <a:rPr lang="en-US" altLang="en-US" smtClean="0">
                <a:solidFill>
                  <a:srgbClr val="000000"/>
                </a:solidFill>
                <a:cs typeface="Arial" panose="020B0604020202020204" pitchFamily="34" charset="0"/>
              </a:rPr>
              <a:pPr/>
              <a:t>12</a:t>
            </a:fld>
            <a:endParaRPr lang="en-US" altLang="en-US" smtClean="0">
              <a:solidFill>
                <a:srgbClr val="000000"/>
              </a:solidFill>
              <a:cs typeface="Arial" panose="020B0604020202020204" pitchFamily="34" charset="0"/>
            </a:endParaRPr>
          </a:p>
        </p:txBody>
      </p:sp>
      <p:sp>
        <p:nvSpPr>
          <p:cNvPr id="53251"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5325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10"/>
          </p:nvPr>
        </p:nvSpPr>
        <p:spPr/>
        <p:txBody>
          <a:bodyPr/>
          <a:lstStyle/>
          <a:p>
            <a:pPr>
              <a:defRPr/>
            </a:pPr>
            <a:fld id="{63E7ADFE-5F71-4B37-B479-439F50FBAF99}" type="slidenum">
              <a:rPr lang="en-US" altLang="vi-VN" smtClean="0"/>
              <a:pPr>
                <a:defRPr/>
              </a:pPr>
              <a:t>42</a:t>
            </a:fld>
            <a:endParaRPr lang="en-US" altLang="vi-VN"/>
          </a:p>
        </p:txBody>
      </p:sp>
    </p:spTree>
    <p:extLst>
      <p:ext uri="{BB962C8B-B14F-4D97-AF65-F5344CB8AC3E}">
        <p14:creationId xmlns:p14="http://schemas.microsoft.com/office/powerpoint/2010/main" xmlns="" val="42593569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10"/>
          </p:nvPr>
        </p:nvSpPr>
        <p:spPr/>
        <p:txBody>
          <a:bodyPr/>
          <a:lstStyle/>
          <a:p>
            <a:fld id="{58B1AB6F-1079-4159-ACE7-240A9B81F321}" type="slidenum">
              <a:rPr lang="en-US" altLang="vi-VN" smtClean="0"/>
              <a:pPr/>
              <a:t>62</a:t>
            </a:fld>
            <a:endParaRPr lang="en-US" altLang="vi-VN"/>
          </a:p>
        </p:txBody>
      </p:sp>
    </p:spTree>
    <p:extLst>
      <p:ext uri="{BB962C8B-B14F-4D97-AF65-F5344CB8AC3E}">
        <p14:creationId xmlns="" xmlns:p14="http://schemas.microsoft.com/office/powerpoint/2010/main" val="215539267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7072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840175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18"/>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xmlns="" id="{9242AE78-78C5-4911-B617-90D14010A947}"/>
              </a:ext>
            </a:extLst>
          </p:cNvPr>
          <p:cNvGrpSpPr/>
          <p:nvPr userDrawn="1"/>
        </p:nvGrpSpPr>
        <p:grpSpPr>
          <a:xfrm flipH="1">
            <a:off x="8142333" y="5136836"/>
            <a:ext cx="880751"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xmlns=""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a16="http://schemas.microsoft.com/office/drawing/2014/main" xmlns=""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8" name="Rectangle 7">
            <a:extLst>
              <a:ext uri="{FF2B5EF4-FFF2-40B4-BE49-F238E27FC236}">
                <a16:creationId xmlns:a16="http://schemas.microsoft.com/office/drawing/2014/main" xmlns="" id="{EE194F9D-92C5-494D-A71F-52F797241779}"/>
              </a:ext>
            </a:extLst>
          </p:cNvPr>
          <p:cNvSpPr/>
          <p:nvPr userDrawn="1"/>
        </p:nvSpPr>
        <p:spPr>
          <a:xfrm>
            <a:off x="0" y="6578220"/>
            <a:ext cx="9144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Freeform: Shape 8">
            <a:extLst>
              <a:ext uri="{FF2B5EF4-FFF2-40B4-BE49-F238E27FC236}">
                <a16:creationId xmlns:a16="http://schemas.microsoft.com/office/drawing/2014/main" xmlns="" id="{F965DE85-99CD-45CA-B40D-D66A355C3F59}"/>
              </a:ext>
            </a:extLst>
          </p:cNvPr>
          <p:cNvSpPr/>
          <p:nvPr userDrawn="1"/>
        </p:nvSpPr>
        <p:spPr>
          <a:xfrm rot="3273252" flipH="1">
            <a:off x="-340270" y="358301"/>
            <a:ext cx="1754569"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xmlns="" val="2539346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18"/>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9144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6" name="Freeform: Shape 5">
            <a:extLst>
              <a:ext uri="{FF2B5EF4-FFF2-40B4-BE49-F238E27FC236}">
                <a16:creationId xmlns:a16="http://schemas.microsoft.com/office/drawing/2014/main" xmlns="" id="{F71BC114-F2C7-4604-9852-F32BC9BE689D}"/>
              </a:ext>
            </a:extLst>
          </p:cNvPr>
          <p:cNvSpPr/>
          <p:nvPr userDrawn="1"/>
        </p:nvSpPr>
        <p:spPr>
          <a:xfrm rot="3273252" flipH="1">
            <a:off x="-340270" y="358301"/>
            <a:ext cx="1754569"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xmlns="" val="3590629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9144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xmlns="" val="1075988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11670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2FCCB2AF-9946-424A-9CAE-38BB37347F6C}"/>
              </a:ext>
            </a:extLst>
          </p:cNvPr>
          <p:cNvSpPr/>
          <p:nvPr userDrawn="1"/>
        </p:nvSpPr>
        <p:spPr>
          <a:xfrm>
            <a:off x="0" y="3937992"/>
            <a:ext cx="9144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050" b="1" i="0" u="none" strike="noStrike" kern="1200" cap="none" spc="0" normalizeH="0" baseline="0" noProof="0" dirty="0">
              <a:ln>
                <a:noFill/>
              </a:ln>
              <a:solidFill>
                <a:prstClr val="white"/>
              </a:solidFill>
              <a:effectLst/>
              <a:uLnTx/>
              <a:uFillTx/>
              <a:latin typeface="Arial"/>
              <a:ea typeface="Arial Unicode MS"/>
              <a:cs typeface="+mn-cs"/>
            </a:endParaRPr>
          </a:p>
        </p:txBody>
      </p:sp>
      <p:grpSp>
        <p:nvGrpSpPr>
          <p:cNvPr id="5" name="Group 4">
            <a:extLst>
              <a:ext uri="{FF2B5EF4-FFF2-40B4-BE49-F238E27FC236}">
                <a16:creationId xmlns:a16="http://schemas.microsoft.com/office/drawing/2014/main" xmlns="" id="{FCDCF713-1497-4259-A27C-F8344C734761}"/>
              </a:ext>
            </a:extLst>
          </p:cNvPr>
          <p:cNvGrpSpPr/>
          <p:nvPr userDrawn="1"/>
        </p:nvGrpSpPr>
        <p:grpSpPr>
          <a:xfrm flipH="1">
            <a:off x="532132" y="1610238"/>
            <a:ext cx="3305402"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xmlns=""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a16="http://schemas.microsoft.com/office/drawing/2014/main" xmlns=""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Arial"/>
                <a:ea typeface="Arial Unicode MS"/>
                <a:cs typeface="+mn-cs"/>
              </a:endParaRPr>
            </a:p>
          </p:txBody>
        </p:sp>
        <p:sp>
          <p:nvSpPr>
            <p:cNvPr id="8" name="Freeform: Shape 7">
              <a:extLst>
                <a:ext uri="{FF2B5EF4-FFF2-40B4-BE49-F238E27FC236}">
                  <a16:creationId xmlns:a16="http://schemas.microsoft.com/office/drawing/2014/main" xmlns=""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9" name="Freeform: Shape 8">
              <a:extLst>
                <a:ext uri="{FF2B5EF4-FFF2-40B4-BE49-F238E27FC236}">
                  <a16:creationId xmlns:a16="http://schemas.microsoft.com/office/drawing/2014/main" xmlns=""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0" name="Freeform: Shape 9">
              <a:extLst>
                <a:ext uri="{FF2B5EF4-FFF2-40B4-BE49-F238E27FC236}">
                  <a16:creationId xmlns:a16="http://schemas.microsoft.com/office/drawing/2014/main" xmlns=""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1" name="Freeform: Shape 10">
              <a:extLst>
                <a:ext uri="{FF2B5EF4-FFF2-40B4-BE49-F238E27FC236}">
                  <a16:creationId xmlns:a16="http://schemas.microsoft.com/office/drawing/2014/main" xmlns=""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2" name="Freeform: Shape 11">
              <a:extLst>
                <a:ext uri="{FF2B5EF4-FFF2-40B4-BE49-F238E27FC236}">
                  <a16:creationId xmlns:a16="http://schemas.microsoft.com/office/drawing/2014/main" xmlns=""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13" name="Text Placeholder 9">
            <a:extLst>
              <a:ext uri="{FF2B5EF4-FFF2-40B4-BE49-F238E27FC236}">
                <a16:creationId xmlns:a16="http://schemas.microsoft.com/office/drawing/2014/main" xmlns="" id="{8B4429A7-D1AE-4770-A50D-87D49E00B254}"/>
              </a:ext>
            </a:extLst>
          </p:cNvPr>
          <p:cNvSpPr>
            <a:spLocks noGrp="1"/>
          </p:cNvSpPr>
          <p:nvPr>
            <p:ph type="body" sz="quarter" idx="51" hasCustomPrompt="1"/>
          </p:nvPr>
        </p:nvSpPr>
        <p:spPr>
          <a:xfrm>
            <a:off x="242649" y="339518"/>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xmlns="" id="{F042331B-3BD8-4CBE-8C5B-302479E090BA}"/>
              </a:ext>
            </a:extLst>
          </p:cNvPr>
          <p:cNvSpPr/>
          <p:nvPr userDrawn="1"/>
        </p:nvSpPr>
        <p:spPr>
          <a:xfrm rot="3273252" flipH="1">
            <a:off x="-340270" y="358301"/>
            <a:ext cx="1754569"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6" name="Picture Placeholder 15">
            <a:extLst>
              <a:ext uri="{FF2B5EF4-FFF2-40B4-BE49-F238E27FC236}">
                <a16:creationId xmlns:a16="http://schemas.microsoft.com/office/drawing/2014/main" xmlns="" id="{BC7E575B-9A0A-4153-80C4-02F15165D070}"/>
              </a:ext>
            </a:extLst>
          </p:cNvPr>
          <p:cNvSpPr>
            <a:spLocks noGrp="1"/>
          </p:cNvSpPr>
          <p:nvPr>
            <p:ph type="pic" idx="16" hasCustomPrompt="1"/>
          </p:nvPr>
        </p:nvSpPr>
        <p:spPr>
          <a:xfrm>
            <a:off x="714630" y="1831961"/>
            <a:ext cx="3011075"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xmlns="" val="315736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xmlns="" id="{78365DAA-91AD-4697-ADE8-3F9A839BE698}"/>
              </a:ext>
            </a:extLst>
          </p:cNvPr>
          <p:cNvSpPr>
            <a:spLocks noGrp="1"/>
          </p:cNvSpPr>
          <p:nvPr>
            <p:ph type="pic" idx="16" hasCustomPrompt="1"/>
          </p:nvPr>
        </p:nvSpPr>
        <p:spPr>
          <a:xfrm>
            <a:off x="0" y="0"/>
            <a:ext cx="9144000" cy="446945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xmlns="" val="3651906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xmlns="" id="{BC94C0C1-C105-49A1-80F4-B360522907FC}"/>
              </a:ext>
            </a:extLst>
          </p:cNvPr>
          <p:cNvSpPr>
            <a:spLocks noGrp="1"/>
          </p:cNvSpPr>
          <p:nvPr>
            <p:ph type="pic" sz="quarter" idx="10" hasCustomPrompt="1"/>
          </p:nvPr>
        </p:nvSpPr>
        <p:spPr>
          <a:xfrm>
            <a:off x="677350" y="2473712"/>
            <a:ext cx="1296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xmlns="" id="{E7D6DD40-BA8F-48B7-B4C2-E0FFD7A6DDF0}"/>
              </a:ext>
            </a:extLst>
          </p:cNvPr>
          <p:cNvSpPr/>
          <p:nvPr userDrawn="1"/>
        </p:nvSpPr>
        <p:spPr>
          <a:xfrm>
            <a:off x="1974497" y="2468900"/>
            <a:ext cx="1296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6" name="그림 개체 틀 2">
            <a:extLst>
              <a:ext uri="{FF2B5EF4-FFF2-40B4-BE49-F238E27FC236}">
                <a16:creationId xmlns:a16="http://schemas.microsoft.com/office/drawing/2014/main" xmlns="" id="{E5D593A7-43B0-47D1-BF3D-9A8F79CC45B8}"/>
              </a:ext>
            </a:extLst>
          </p:cNvPr>
          <p:cNvSpPr>
            <a:spLocks noGrp="1"/>
          </p:cNvSpPr>
          <p:nvPr>
            <p:ph type="pic" sz="quarter" idx="47" hasCustomPrompt="1"/>
          </p:nvPr>
        </p:nvSpPr>
        <p:spPr>
          <a:xfrm>
            <a:off x="3271645" y="2473712"/>
            <a:ext cx="1296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xmlns="" id="{68650C69-C1B1-41C4-952A-9DD539724917}"/>
              </a:ext>
            </a:extLst>
          </p:cNvPr>
          <p:cNvSpPr/>
          <p:nvPr userDrawn="1"/>
        </p:nvSpPr>
        <p:spPr>
          <a:xfrm>
            <a:off x="4568792" y="2468900"/>
            <a:ext cx="1296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8" name="그림 개체 틀 2">
            <a:extLst>
              <a:ext uri="{FF2B5EF4-FFF2-40B4-BE49-F238E27FC236}">
                <a16:creationId xmlns:a16="http://schemas.microsoft.com/office/drawing/2014/main" xmlns="" id="{4C58B34E-2F81-4D5C-89F7-95C6B8D6BEC2}"/>
              </a:ext>
            </a:extLst>
          </p:cNvPr>
          <p:cNvSpPr>
            <a:spLocks noGrp="1"/>
          </p:cNvSpPr>
          <p:nvPr>
            <p:ph type="pic" sz="quarter" idx="50" hasCustomPrompt="1"/>
          </p:nvPr>
        </p:nvSpPr>
        <p:spPr>
          <a:xfrm>
            <a:off x="5859408" y="2473712"/>
            <a:ext cx="1296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xmlns="" id="{5DFDA304-E7F5-4248-A1F4-6228DE43CE90}"/>
              </a:ext>
            </a:extLst>
          </p:cNvPr>
          <p:cNvSpPr/>
          <p:nvPr userDrawn="1"/>
        </p:nvSpPr>
        <p:spPr>
          <a:xfrm>
            <a:off x="7156554" y="2468900"/>
            <a:ext cx="1296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10" name="Text Placeholder 9">
            <a:extLst>
              <a:ext uri="{FF2B5EF4-FFF2-40B4-BE49-F238E27FC236}">
                <a16:creationId xmlns:a16="http://schemas.microsoft.com/office/drawing/2014/main" xmlns="" id="{1AB7B164-60D4-4671-9B7F-E8A87D9422BD}"/>
              </a:ext>
            </a:extLst>
          </p:cNvPr>
          <p:cNvSpPr>
            <a:spLocks noGrp="1"/>
          </p:cNvSpPr>
          <p:nvPr>
            <p:ph type="body" sz="quarter" idx="51" hasCustomPrompt="1"/>
          </p:nvPr>
        </p:nvSpPr>
        <p:spPr>
          <a:xfrm>
            <a:off x="242649" y="339518"/>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xmlns="" id="{542BCB82-A7CE-4D45-ABD4-76E3185AE537}"/>
              </a:ext>
            </a:extLst>
          </p:cNvPr>
          <p:cNvSpPr/>
          <p:nvPr userDrawn="1"/>
        </p:nvSpPr>
        <p:spPr>
          <a:xfrm>
            <a:off x="0" y="6578220"/>
            <a:ext cx="9144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2" name="Freeform: Shape 11">
            <a:extLst>
              <a:ext uri="{FF2B5EF4-FFF2-40B4-BE49-F238E27FC236}">
                <a16:creationId xmlns:a16="http://schemas.microsoft.com/office/drawing/2014/main" xmlns="" id="{AE8DAB93-956F-4747-9938-C756572C5019}"/>
              </a:ext>
            </a:extLst>
          </p:cNvPr>
          <p:cNvSpPr/>
          <p:nvPr userDrawn="1"/>
        </p:nvSpPr>
        <p:spPr>
          <a:xfrm rot="3273252" flipH="1">
            <a:off x="-340270" y="358301"/>
            <a:ext cx="1754569"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grpSp>
        <p:nvGrpSpPr>
          <p:cNvPr id="13" name="Group 12">
            <a:extLst>
              <a:ext uri="{FF2B5EF4-FFF2-40B4-BE49-F238E27FC236}">
                <a16:creationId xmlns:a16="http://schemas.microsoft.com/office/drawing/2014/main" xmlns="" id="{FA603F8D-B8F3-4CDB-B681-6B1551D1C8EF}"/>
              </a:ext>
            </a:extLst>
          </p:cNvPr>
          <p:cNvGrpSpPr/>
          <p:nvPr userDrawn="1"/>
        </p:nvGrpSpPr>
        <p:grpSpPr>
          <a:xfrm flipH="1">
            <a:off x="8142333" y="5136836"/>
            <a:ext cx="880751"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xmlns=""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5" name="Freeform: Shape 14">
              <a:extLst>
                <a:ext uri="{FF2B5EF4-FFF2-40B4-BE49-F238E27FC236}">
                  <a16:creationId xmlns:a16="http://schemas.microsoft.com/office/drawing/2014/main" xmlns=""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Tree>
    <p:extLst>
      <p:ext uri="{BB962C8B-B14F-4D97-AF65-F5344CB8AC3E}">
        <p14:creationId xmlns:p14="http://schemas.microsoft.com/office/powerpoint/2010/main" xmlns="" val="2232132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xmlns="" id="{E1137C2C-1D1B-4B3B-BF8A-87639161EAE6}"/>
              </a:ext>
            </a:extLst>
          </p:cNvPr>
          <p:cNvSpPr>
            <a:spLocks noGrp="1"/>
          </p:cNvSpPr>
          <p:nvPr>
            <p:ph type="pic" idx="16" hasCustomPrompt="1"/>
          </p:nvPr>
        </p:nvSpPr>
        <p:spPr>
          <a:xfrm>
            <a:off x="0" y="-1"/>
            <a:ext cx="9144000" cy="46896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xmlns="" id="{7ED81E56-1C8B-44C9-A14D-3989806CB058}"/>
              </a:ext>
            </a:extLst>
          </p:cNvPr>
          <p:cNvSpPr>
            <a:spLocks noGrp="1"/>
          </p:cNvSpPr>
          <p:nvPr>
            <p:ph type="pic" idx="17" hasCustomPrompt="1"/>
          </p:nvPr>
        </p:nvSpPr>
        <p:spPr>
          <a:xfrm rot="20894745">
            <a:off x="4705874" y="2713790"/>
            <a:ext cx="216335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DD7E03EB-D0F2-4F4A-B104-40BB04F608FF}"/>
              </a:ext>
            </a:extLst>
          </p:cNvPr>
          <p:cNvSpPr>
            <a:spLocks noGrp="1"/>
          </p:cNvSpPr>
          <p:nvPr>
            <p:ph type="pic" idx="18" hasCustomPrompt="1"/>
          </p:nvPr>
        </p:nvSpPr>
        <p:spPr>
          <a:xfrm rot="1276633">
            <a:off x="6422948" y="3050885"/>
            <a:ext cx="216335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xmlns="" val="1803653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D2008D2F-0932-4EC6-9CE3-B2E6ECE94452}"/>
              </a:ext>
            </a:extLst>
          </p:cNvPr>
          <p:cNvSpPr>
            <a:spLocks noGrp="1"/>
          </p:cNvSpPr>
          <p:nvPr>
            <p:ph type="pic" idx="16" hasCustomPrompt="1"/>
          </p:nvPr>
        </p:nvSpPr>
        <p:spPr>
          <a:xfrm>
            <a:off x="4572000" y="0"/>
            <a:ext cx="4572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xmlns="" id="{2FC4263E-05B0-4493-AA02-4516ADA74718}"/>
              </a:ext>
            </a:extLst>
          </p:cNvPr>
          <p:cNvSpPr>
            <a:spLocks noGrp="1"/>
          </p:cNvSpPr>
          <p:nvPr>
            <p:ph type="pic" idx="17" hasCustomPrompt="1"/>
          </p:nvPr>
        </p:nvSpPr>
        <p:spPr>
          <a:xfrm>
            <a:off x="0" y="3429000"/>
            <a:ext cx="4572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xmlns="" val="2685369266"/>
      </p:ext>
    </p:extLst>
  </p:cSld>
  <p:clrMapOvr>
    <a:masterClrMapping/>
  </p:clrMapOvr>
  <p:extLst mod="1">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p:nvPr>
        </p:nvSpPr>
        <p:spPr>
          <a:xfrm>
            <a:off x="0" y="0"/>
            <a:ext cx="9144000" cy="6858000"/>
          </a:xfrm>
          <a:prstGeom prst="rect">
            <a:avLst/>
          </a:prstGeom>
          <a:solidFill>
            <a:schemeClr val="bg1">
              <a:lumMod val="95000"/>
            </a:schemeClr>
          </a:solidFill>
        </p:spPr>
        <p:txBody>
          <a:bodyPr wrap="square" anchor="t">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AC94539-1AAE-43CA-B4D0-78087D6504A6}"/>
              </a:ext>
            </a:extLst>
          </p:cNvPr>
          <p:cNvSpPr>
            <a:spLocks noGrp="1"/>
          </p:cNvSpPr>
          <p:nvPr>
            <p:ph type="pic" idx="17" hasCustomPrompt="1"/>
          </p:nvPr>
        </p:nvSpPr>
        <p:spPr>
          <a:xfrm>
            <a:off x="1331052" y="2124188"/>
            <a:ext cx="1501600"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9228230-AC2D-418A-BE07-450FBD5F7B26}"/>
              </a:ext>
            </a:extLst>
          </p:cNvPr>
          <p:cNvSpPr>
            <a:spLocks noGrp="1"/>
          </p:cNvSpPr>
          <p:nvPr>
            <p:ph type="pic" idx="18" hasCustomPrompt="1"/>
          </p:nvPr>
        </p:nvSpPr>
        <p:spPr>
          <a:xfrm>
            <a:off x="3012555" y="2124188"/>
            <a:ext cx="1501600"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A972B0D-5659-49D7-88F2-2C7FAC14E678}"/>
              </a:ext>
            </a:extLst>
          </p:cNvPr>
          <p:cNvSpPr>
            <a:spLocks noGrp="1"/>
          </p:cNvSpPr>
          <p:nvPr>
            <p:ph type="pic" idx="19" hasCustomPrompt="1"/>
          </p:nvPr>
        </p:nvSpPr>
        <p:spPr>
          <a:xfrm>
            <a:off x="4694055" y="2124188"/>
            <a:ext cx="1501600"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E28D0C5B-2EA1-4933-BB03-6E647CA0FC8A}"/>
              </a:ext>
            </a:extLst>
          </p:cNvPr>
          <p:cNvSpPr>
            <a:spLocks noGrp="1"/>
          </p:cNvSpPr>
          <p:nvPr>
            <p:ph type="pic" idx="20" hasCustomPrompt="1"/>
          </p:nvPr>
        </p:nvSpPr>
        <p:spPr>
          <a:xfrm>
            <a:off x="6375558" y="2124188"/>
            <a:ext cx="1501600"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xmlns="" val="1885226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xmlns="" id="{113364F9-BE09-4AD7-986E-407F1B79F9AD}"/>
              </a:ext>
            </a:extLst>
          </p:cNvPr>
          <p:cNvSpPr>
            <a:spLocks noGrp="1"/>
          </p:cNvSpPr>
          <p:nvPr>
            <p:ph type="pic" idx="16" hasCustomPrompt="1"/>
          </p:nvPr>
        </p:nvSpPr>
        <p:spPr>
          <a:xfrm>
            <a:off x="3302277" y="0"/>
            <a:ext cx="5841724"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xmlns="" val="40624375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xmlns="" id="{FFAE0EAC-63AB-4BD1-8B15-C5927ED27C55}"/>
              </a:ext>
            </a:extLst>
          </p:cNvPr>
          <p:cNvSpPr>
            <a:spLocks noGrp="1"/>
          </p:cNvSpPr>
          <p:nvPr>
            <p:ph type="pic" idx="16" hasCustomPrompt="1"/>
          </p:nvPr>
        </p:nvSpPr>
        <p:spPr>
          <a:xfrm>
            <a:off x="3181500" y="286210"/>
            <a:ext cx="2781000" cy="2857588"/>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xmlns="" id="{83998DB8-AD5E-4960-9117-DDCB8C59ED81}"/>
              </a:ext>
            </a:extLst>
          </p:cNvPr>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3114859" y="2333762"/>
            <a:ext cx="2914286" cy="2190476"/>
          </a:xfrm>
          <a:prstGeom prst="rect">
            <a:avLst/>
          </a:prstGeom>
        </p:spPr>
      </p:pic>
    </p:spTree>
    <p:extLst>
      <p:ext uri="{BB962C8B-B14F-4D97-AF65-F5344CB8AC3E}">
        <p14:creationId xmlns:p14="http://schemas.microsoft.com/office/powerpoint/2010/main" xmlns="" val="8627491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xmlns="" id="{12AFF536-5F38-408C-BA8B-D768E8CE6E24}"/>
              </a:ext>
            </a:extLst>
          </p:cNvPr>
          <p:cNvSpPr>
            <a:spLocks noGrp="1"/>
          </p:cNvSpPr>
          <p:nvPr>
            <p:ph type="pic" idx="16" hasCustomPrompt="1"/>
          </p:nvPr>
        </p:nvSpPr>
        <p:spPr>
          <a:xfrm>
            <a:off x="0" y="1"/>
            <a:ext cx="9144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xmlns="" val="755445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hasCustomPrompt="1"/>
          </p:nvPr>
        </p:nvSpPr>
        <p:spPr>
          <a:xfrm>
            <a:off x="0" y="0"/>
            <a:ext cx="4572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A9F7AA73-CE45-43ED-A1A0-36D7F6878AA3}"/>
              </a:ext>
            </a:extLst>
          </p:cNvPr>
          <p:cNvSpPr>
            <a:spLocks noGrp="1"/>
          </p:cNvSpPr>
          <p:nvPr>
            <p:ph type="pic" idx="17" hasCustomPrompt="1"/>
          </p:nvPr>
        </p:nvSpPr>
        <p:spPr>
          <a:xfrm rot="20894745">
            <a:off x="3577733" y="529982"/>
            <a:ext cx="1906445"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F5DCE049-39AE-4802-A877-80E275C3E6CB}"/>
              </a:ext>
            </a:extLst>
          </p:cNvPr>
          <p:cNvSpPr>
            <a:spLocks noGrp="1"/>
          </p:cNvSpPr>
          <p:nvPr>
            <p:ph type="pic" idx="18" hasCustomPrompt="1"/>
          </p:nvPr>
        </p:nvSpPr>
        <p:spPr>
          <a:xfrm rot="1276633">
            <a:off x="4720731" y="1826514"/>
            <a:ext cx="1906445"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1A8A666-C480-4484-BED4-7486294CA967}"/>
              </a:ext>
            </a:extLst>
          </p:cNvPr>
          <p:cNvSpPr>
            <a:spLocks noGrp="1"/>
          </p:cNvSpPr>
          <p:nvPr>
            <p:ph type="pic" idx="19" hasCustomPrompt="1"/>
          </p:nvPr>
        </p:nvSpPr>
        <p:spPr>
          <a:xfrm rot="20894745">
            <a:off x="3840105" y="3736096"/>
            <a:ext cx="1906445"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xmlns="" val="3905641561"/>
      </p:ext>
    </p:extLst>
  </p:cSld>
  <p:clrMapOvr>
    <a:masterClrMapping/>
  </p:clrMapOvr>
  <p:extLst mod="1">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1CEBD6D0-0D2E-48B2-9F58-663D08639037}"/>
              </a:ext>
            </a:extLst>
          </p:cNvPr>
          <p:cNvSpPr/>
          <p:nvPr userDrawn="1"/>
        </p:nvSpPr>
        <p:spPr>
          <a:xfrm>
            <a:off x="3248143" y="295937"/>
            <a:ext cx="2712482"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그림 개체 틀 4">
            <a:extLst>
              <a:ext uri="{FF2B5EF4-FFF2-40B4-BE49-F238E27FC236}">
                <a16:creationId xmlns:a16="http://schemas.microsoft.com/office/drawing/2014/main" xmlns="" id="{4DAF01D7-9BC6-4B2E-BE82-9B82C1FE178F}"/>
              </a:ext>
            </a:extLst>
          </p:cNvPr>
          <p:cNvSpPr>
            <a:spLocks noGrp="1"/>
          </p:cNvSpPr>
          <p:nvPr>
            <p:ph type="pic" idx="19" hasCustomPrompt="1"/>
          </p:nvPr>
        </p:nvSpPr>
        <p:spPr>
          <a:xfrm>
            <a:off x="3382349" y="525892"/>
            <a:ext cx="2444075"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xmlns="" id="{5595FC74-1D32-41A5-B11A-4FBC0439C39E}"/>
              </a:ext>
            </a:extLst>
          </p:cNvPr>
          <p:cNvSpPr/>
          <p:nvPr userDrawn="1"/>
        </p:nvSpPr>
        <p:spPr>
          <a:xfrm>
            <a:off x="6171859" y="295937"/>
            <a:ext cx="2712482"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243000" y="295945"/>
            <a:ext cx="2781000" cy="62215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9B3B7BDB-47F5-46AD-913E-B12E41F2F518}"/>
              </a:ext>
            </a:extLst>
          </p:cNvPr>
          <p:cNvSpPr>
            <a:spLocks noGrp="1"/>
          </p:cNvSpPr>
          <p:nvPr>
            <p:ph type="pic" idx="17" hasCustomPrompt="1"/>
          </p:nvPr>
        </p:nvSpPr>
        <p:spPr>
          <a:xfrm>
            <a:off x="3248147" y="3891065"/>
            <a:ext cx="5639951" cy="2648732"/>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1F17147-D4B6-49A6-A8CB-9CD45A8B0053}"/>
              </a:ext>
            </a:extLst>
          </p:cNvPr>
          <p:cNvSpPr>
            <a:spLocks noGrp="1"/>
          </p:cNvSpPr>
          <p:nvPr>
            <p:ph type="pic" idx="18" hasCustomPrompt="1"/>
          </p:nvPr>
        </p:nvSpPr>
        <p:spPr>
          <a:xfrm>
            <a:off x="6306067" y="1080369"/>
            <a:ext cx="2444075"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xmlns="" val="3957524546"/>
      </p:ext>
    </p:extLst>
  </p:cSld>
  <p:clrMapOvr>
    <a:masterClrMapping/>
  </p:clrMapOvr>
  <p:extLst mod="1">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0" y="0"/>
            <a:ext cx="9144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79F29E8-53BA-451D-AB51-A20AE905D21B}"/>
              </a:ext>
            </a:extLst>
          </p:cNvPr>
          <p:cNvSpPr>
            <a:spLocks noGrp="1"/>
          </p:cNvSpPr>
          <p:nvPr>
            <p:ph type="pic" idx="17" hasCustomPrompt="1"/>
          </p:nvPr>
        </p:nvSpPr>
        <p:spPr>
          <a:xfrm>
            <a:off x="0" y="2286000"/>
            <a:ext cx="9144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xmlns="" id="{1B2720F6-2A2A-4472-962D-FCA5E7624EAC}"/>
              </a:ext>
            </a:extLst>
          </p:cNvPr>
          <p:cNvSpPr>
            <a:spLocks noGrp="1"/>
          </p:cNvSpPr>
          <p:nvPr>
            <p:ph type="pic" idx="18" hasCustomPrompt="1"/>
          </p:nvPr>
        </p:nvSpPr>
        <p:spPr>
          <a:xfrm>
            <a:off x="0" y="4572000"/>
            <a:ext cx="9144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xmlns="" val="30462590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xfrm>
            <a:off x="2438405" y="6248410"/>
            <a:ext cx="2130425" cy="474663"/>
          </a:xfrm>
          <a:prstGeom prst="rect">
            <a:avLst/>
          </a:prstGeom>
          <a:ln/>
        </p:spPr>
        <p:txBody>
          <a:bodyPr/>
          <a:lstStyle>
            <a:lvl1pPr>
              <a:defRPr/>
            </a:lvl1p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24/01/2021</a:t>
            </a:fld>
            <a:endParaRPr lang="en-US" sz="1350">
              <a:solidFill>
                <a:prstClr val="black"/>
              </a:solidFill>
              <a:latin typeface="Arial"/>
            </a:endParaRPr>
          </a:p>
        </p:txBody>
      </p:sp>
      <p:sp>
        <p:nvSpPr>
          <p:cNvPr id="3" name="Rectangle 12"/>
          <p:cNvSpPr>
            <a:spLocks noGrp="1" noChangeArrowheads="1"/>
          </p:cNvSpPr>
          <p:nvPr>
            <p:ph type="ftr" sz="quarter" idx="11"/>
          </p:nvPr>
        </p:nvSpPr>
        <p:spPr>
          <a:xfrm>
            <a:off x="5791200" y="6248410"/>
            <a:ext cx="2897188" cy="474663"/>
          </a:xfrm>
          <a:prstGeom prst="rect">
            <a:avLst/>
          </a:prstGeom>
          <a:ln/>
        </p:spPr>
        <p:txBody>
          <a:bodyPr/>
          <a:lstStyle>
            <a:lvl1pPr>
              <a:defRPr/>
            </a:lvl1p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Rectangle 13"/>
          <p:cNvSpPr>
            <a:spLocks noGrp="1" noChangeArrowheads="1"/>
          </p:cNvSpPr>
          <p:nvPr>
            <p:ph type="sldNum" sz="quarter" idx="12"/>
          </p:nvPr>
        </p:nvSpPr>
        <p:spPr>
          <a:xfrm>
            <a:off x="84143" y="6242050"/>
            <a:ext cx="587375" cy="488950"/>
          </a:xfrm>
          <a:prstGeom prst="rect">
            <a:avLst/>
          </a:prstGeom>
          <a:ln/>
        </p:spPr>
        <p:txBody>
          <a:bodyPr/>
          <a:lstStyle>
            <a:lvl1pPr>
              <a:defRPr/>
            </a:lvl1p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xmlns="" val="24301149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25443" y="349260"/>
            <a:ext cx="7775575" cy="633413"/>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595318" y="1450975"/>
            <a:ext cx="8091487" cy="498475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296863" y="6577023"/>
            <a:ext cx="2133600" cy="219075"/>
          </a:xfrm>
          <a:prstGeom prst="rect">
            <a:avLst/>
          </a:prstGeom>
        </p:spPr>
        <p:txBody>
          <a:bodyPr/>
          <a:lstStyle>
            <a:lvl1pPr>
              <a:defRPr/>
            </a:lvl1p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a:xfrm>
            <a:off x="2716213" y="6565900"/>
            <a:ext cx="3649662" cy="280988"/>
          </a:xfrm>
          <a:prstGeom prst="rect">
            <a:avLst/>
          </a:prstGeom>
        </p:spPr>
        <p:txBody>
          <a:bodyPr/>
          <a:lstStyle>
            <a:lvl1pPr>
              <a:defRPr sz="600"/>
            </a:lvl1p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a:xfrm>
            <a:off x="6731000" y="6569085"/>
            <a:ext cx="2133600" cy="214313"/>
          </a:xfrm>
          <a:prstGeom prst="rect">
            <a:avLst/>
          </a:prstGeom>
        </p:spPr>
        <p:txBody>
          <a:bodyPr/>
          <a:lstStyle>
            <a:lvl1pPr>
              <a:defRPr/>
            </a:lvl1p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xmlns="" val="31970886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5"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smtClean="0"/>
              <a:pPr/>
              <a:t>24/01/2021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1816638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smtClean="0"/>
              <a:pPr/>
              <a:t>24/01/2021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pPr/>
              <a:t>‹#›</a:t>
            </a:fld>
            <a:endParaRPr lang="en-US" dirty="0"/>
          </a:p>
        </p:txBody>
      </p:sp>
    </p:spTree>
    <p:extLst>
      <p:ext uri="{BB962C8B-B14F-4D97-AF65-F5344CB8AC3E}">
        <p14:creationId xmlns:p14="http://schemas.microsoft.com/office/powerpoint/2010/main" xmlns="" val="23356822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5"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pPr/>
              <a:t>24/01/2021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0428299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7"/>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42"/>
            <a:ext cx="3703320" cy="40233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D3BE4066-0667-4A04-93F5-A56258BC5290}" type="slidenum">
              <a:rPr lang="en-US" altLang="en-US" smtClean="0"/>
              <a:pPr>
                <a:defRPr/>
              </a:pPr>
              <a:t>‹#›</a:t>
            </a:fld>
            <a:endParaRPr lang="en-US" altLang="en-US"/>
          </a:p>
        </p:txBody>
      </p:sp>
    </p:spTree>
    <p:extLst>
      <p:ext uri="{BB962C8B-B14F-4D97-AF65-F5344CB8AC3E}">
        <p14:creationId xmlns:p14="http://schemas.microsoft.com/office/powerpoint/2010/main" xmlns="" val="79425523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7"/>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F91A7ECB-721F-4777-9085-834FBA0CDF6F}" type="slidenum">
              <a:rPr lang="en-US" altLang="en-US" smtClean="0"/>
              <a:pPr>
                <a:defRPr/>
              </a:pPr>
              <a:t>‹#›</a:t>
            </a:fld>
            <a:endParaRPr lang="en-US" altLang="en-US"/>
          </a:p>
        </p:txBody>
      </p:sp>
    </p:spTree>
    <p:extLst>
      <p:ext uri="{BB962C8B-B14F-4D97-AF65-F5344CB8AC3E}">
        <p14:creationId xmlns:p14="http://schemas.microsoft.com/office/powerpoint/2010/main" xmlns="" val="29620317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ltLang="en-US"/>
          </a:p>
        </p:txBody>
      </p:sp>
      <p:sp>
        <p:nvSpPr>
          <p:cNvPr id="4" name="Footer Placeholder 3"/>
          <p:cNvSpPr>
            <a:spLocks noGrp="1"/>
          </p:cNvSpPr>
          <p:nvPr>
            <p:ph type="ftr" sz="quarter" idx="11"/>
          </p:nvPr>
        </p:nvSpPr>
        <p:spPr/>
        <p:txBody>
          <a:bodyPr/>
          <a:lstStyle/>
          <a:p>
            <a:pPr>
              <a:defRPr/>
            </a:pPr>
            <a:endParaRPr lang="en-US" altLang="en-US"/>
          </a:p>
        </p:txBody>
      </p:sp>
      <p:sp>
        <p:nvSpPr>
          <p:cNvPr id="5" name="Slide Number Placeholder 4"/>
          <p:cNvSpPr>
            <a:spLocks noGrp="1"/>
          </p:cNvSpPr>
          <p:nvPr>
            <p:ph type="sldNum" sz="quarter" idx="12"/>
          </p:nvPr>
        </p:nvSpPr>
        <p:spPr/>
        <p:txBody>
          <a:bodyPr/>
          <a:lstStyle/>
          <a:p>
            <a:pPr>
              <a:defRPr/>
            </a:pPr>
            <a:fld id="{76CD1244-8480-40BE-B625-0C9B1ED814F5}" type="slidenum">
              <a:rPr lang="en-US" altLang="en-US" smtClean="0"/>
              <a:pPr>
                <a:defRPr/>
              </a:pPr>
              <a:t>‹#›</a:t>
            </a:fld>
            <a:endParaRPr lang="en-US" altLang="en-US"/>
          </a:p>
        </p:txBody>
      </p:sp>
    </p:spTree>
    <p:extLst>
      <p:ext uri="{BB962C8B-B14F-4D97-AF65-F5344CB8AC3E}">
        <p14:creationId xmlns:p14="http://schemas.microsoft.com/office/powerpoint/2010/main" xmlns="" val="391889697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5"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33C2A66F-F330-454B-B32D-547A73CE8FE4}" type="slidenum">
              <a:rPr lang="en-US" altLang="en-US" smtClean="0"/>
              <a:pPr>
                <a:defRPr/>
              </a:pPr>
              <a:t>‹#›</a:t>
            </a:fld>
            <a:endParaRPr lang="en-US" altLang="en-US"/>
          </a:p>
        </p:txBody>
      </p:sp>
    </p:spTree>
    <p:extLst>
      <p:ext uri="{BB962C8B-B14F-4D97-AF65-F5344CB8AC3E}">
        <p14:creationId xmlns:p14="http://schemas.microsoft.com/office/powerpoint/2010/main" xmlns="" val="36706585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40" y="731520"/>
            <a:ext cx="5009393"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7" y="6459792"/>
            <a:ext cx="1963883" cy="365125"/>
          </a:xfrm>
        </p:spPr>
        <p:txBody>
          <a:bodyPr/>
          <a:lstStyle>
            <a:lvl1pPr algn="l">
              <a:defRPr/>
            </a:lvl1pPr>
          </a:lstStyle>
          <a:p>
            <a:pPr>
              <a:defRPr/>
            </a:pPr>
            <a:endParaRPr lang="en-US" altLang="en-US"/>
          </a:p>
        </p:txBody>
      </p:sp>
      <p:sp>
        <p:nvSpPr>
          <p:cNvPr id="6" name="Footer Placeholder 5"/>
          <p:cNvSpPr>
            <a:spLocks noGrp="1"/>
          </p:cNvSpPr>
          <p:nvPr>
            <p:ph type="ftr" sz="quarter" idx="11"/>
          </p:nvPr>
        </p:nvSpPr>
        <p:spPr>
          <a:xfrm>
            <a:off x="3600450" y="6459792"/>
            <a:ext cx="3486150" cy="365125"/>
          </a:xfrm>
        </p:spPr>
        <p:txBody>
          <a:bodyPr/>
          <a:lstStyle>
            <a:lvl1pPr algn="l">
              <a:defRPr>
                <a:solidFill>
                  <a:schemeClr val="tx2"/>
                </a:solidFill>
              </a:defRPr>
            </a:lvl1pPr>
          </a:lstStyle>
          <a:p>
            <a:pPr>
              <a:defRPr/>
            </a:pPr>
            <a:endParaRPr lang="en-US"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pPr>
              <a:defRPr/>
            </a:pPr>
            <a:fld id="{B12CCD11-47A8-4ABD-899E-9BBE0AB9D292}" type="slidenum">
              <a:rPr lang="en-US" altLang="en-US" smtClean="0"/>
              <a:pPr>
                <a:defRPr/>
              </a:pPr>
              <a:t>‹#›</a:t>
            </a:fld>
            <a:endParaRPr lang="en-US" altLang="en-US"/>
          </a:p>
        </p:txBody>
      </p:sp>
    </p:spTree>
    <p:extLst>
      <p:ext uri="{BB962C8B-B14F-4D97-AF65-F5344CB8AC3E}">
        <p14:creationId xmlns:p14="http://schemas.microsoft.com/office/powerpoint/2010/main" xmlns="" val="40709967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3"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81D30BFB-61F7-4F85-A805-B4070B8BD118}" type="slidenum">
              <a:rPr lang="en-US" altLang="en-US" smtClean="0"/>
              <a:pPr>
                <a:defRPr/>
              </a:pPr>
              <a:t>‹#›</a:t>
            </a:fld>
            <a:endParaRPr lang="en-US" altLang="en-US"/>
          </a:p>
        </p:txBody>
      </p:sp>
    </p:spTree>
    <p:extLst>
      <p:ext uri="{BB962C8B-B14F-4D97-AF65-F5344CB8AC3E}">
        <p14:creationId xmlns:p14="http://schemas.microsoft.com/office/powerpoint/2010/main" xmlns="" val="4829386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4DB5B91F-A49E-468A-8F13-1730A8D8B595}" type="slidenum">
              <a:rPr lang="en-US" altLang="en-US" smtClean="0"/>
              <a:pPr>
                <a:defRPr/>
              </a:pPr>
              <a:t>‹#›</a:t>
            </a:fld>
            <a:endParaRPr lang="en-US" altLang="en-US"/>
          </a:p>
        </p:txBody>
      </p:sp>
    </p:spTree>
    <p:extLst>
      <p:ext uri="{BB962C8B-B14F-4D97-AF65-F5344CB8AC3E}">
        <p14:creationId xmlns:p14="http://schemas.microsoft.com/office/powerpoint/2010/main" xmlns="" val="23296221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5"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6" y="414785"/>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2" y="414779"/>
            <a:ext cx="5800725" cy="5757420"/>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0A92BE9C-D569-4F20-8117-7CB1409BE4C6}" type="slidenum">
              <a:rPr lang="en-US" altLang="en-US" smtClean="0"/>
              <a:pPr>
                <a:defRPr/>
              </a:pPr>
              <a:t>‹#›</a:t>
            </a:fld>
            <a:endParaRPr lang="en-US" altLang="en-US"/>
          </a:p>
        </p:txBody>
      </p:sp>
    </p:spTree>
    <p:extLst>
      <p:ext uri="{BB962C8B-B14F-4D97-AF65-F5344CB8AC3E}">
        <p14:creationId xmlns:p14="http://schemas.microsoft.com/office/powerpoint/2010/main" xmlns="" val="40562105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914400" y="6248400"/>
            <a:ext cx="73914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vi-VN">
              <a:solidFill>
                <a:srgbClr val="FFFFFF"/>
              </a:solidFill>
            </a:endParaRPr>
          </a:p>
        </p:txBody>
      </p:sp>
      <p:sp>
        <p:nvSpPr>
          <p:cNvPr id="4" name="Right Triangle 3"/>
          <p:cNvSpPr/>
          <p:nvPr userDrawn="1"/>
        </p:nvSpPr>
        <p:spPr>
          <a:xfrm>
            <a:off x="0" y="0"/>
            <a:ext cx="9144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5" name="Right Triangle 4"/>
          <p:cNvSpPr/>
          <p:nvPr userDrawn="1"/>
        </p:nvSpPr>
        <p:spPr>
          <a:xfrm flipH="1">
            <a:off x="8305800" y="0"/>
            <a:ext cx="838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2" name="Title 1"/>
          <p:cNvSpPr>
            <a:spLocks noGrp="1"/>
          </p:cNvSpPr>
          <p:nvPr>
            <p:ph type="title" sz="quarter"/>
          </p:nvPr>
        </p:nvSpPr>
        <p:spPr>
          <a:xfrm>
            <a:off x="533400" y="228600"/>
            <a:ext cx="81534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xmlns="" val="7902604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80580950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xmlns="" val="25856333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5"/>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70"/>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13678290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50670046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9"/>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2"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24876275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211394812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24/01/2021</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xmlns="" val="419853741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32"/>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406564509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32"/>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10291214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258110839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2"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273408287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18"/>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9144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6" name="Freeform: Shape 5">
            <a:extLst>
              <a:ext uri="{FF2B5EF4-FFF2-40B4-BE49-F238E27FC236}">
                <a16:creationId xmlns:a16="http://schemas.microsoft.com/office/drawing/2014/main" xmlns="" id="{F71BC114-F2C7-4604-9852-F32BC9BE689D}"/>
              </a:ext>
            </a:extLst>
          </p:cNvPr>
          <p:cNvSpPr/>
          <p:nvPr userDrawn="1"/>
        </p:nvSpPr>
        <p:spPr>
          <a:xfrm rot="3273252" flipH="1">
            <a:off x="-340270" y="358301"/>
            <a:ext cx="1754569"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xmlns="" val="4604809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Tree>
    <p:extLst>
      <p:ext uri="{BB962C8B-B14F-4D97-AF65-F5344CB8AC3E}">
        <p14:creationId xmlns="" xmlns:p14="http://schemas.microsoft.com/office/powerpoint/2010/main" val="158895390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22965" y="6459794"/>
            <a:ext cx="1854203" cy="365125"/>
          </a:xfrm>
          <a:prstGeom prst="rect">
            <a:avLst/>
          </a:prstGeom>
        </p:spPr>
        <p:txBody>
          <a:bodyPr/>
          <a:lstStyle/>
          <a:p>
            <a:fld id="{528FC5F6-F338-4AE4-BB23-26385BCFC423}" type="datetimeFigureOut">
              <a:rPr lang="en-US" smtClean="0"/>
              <a:pPr/>
              <a:t>24/01/2021</a:t>
            </a:fld>
            <a:endParaRPr lang="en-US" dirty="0"/>
          </a:p>
        </p:txBody>
      </p:sp>
      <p:sp>
        <p:nvSpPr>
          <p:cNvPr id="5" name="Footer Placeholder 4"/>
          <p:cNvSpPr>
            <a:spLocks noGrp="1"/>
          </p:cNvSpPr>
          <p:nvPr>
            <p:ph type="ftr" sz="quarter" idx="11"/>
          </p:nvPr>
        </p:nvSpPr>
        <p:spPr>
          <a:xfrm>
            <a:off x="2764640" y="6459794"/>
            <a:ext cx="3617103"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7425348" y="6459794"/>
            <a:ext cx="984019" cy="365125"/>
          </a:xfrm>
          <a:prstGeom prst="rect">
            <a:avLst/>
          </a:prstGeom>
        </p:spPr>
        <p:txBody>
          <a:bodyPr/>
          <a:lstStyle/>
          <a:p>
            <a:fld id="{6113E31D-E2AB-40D1-8B51-AFA5AFEF393A}" type="slidenum">
              <a:rPr lang="en-US" smtClean="0"/>
              <a:pPr/>
              <a:t>‹#›</a:t>
            </a:fld>
            <a:endParaRPr lang="en-US" dirty="0"/>
          </a:p>
        </p:txBody>
      </p:sp>
    </p:spTree>
    <p:extLst>
      <p:ext uri="{BB962C8B-B14F-4D97-AF65-F5344CB8AC3E}">
        <p14:creationId xmlns="" xmlns:p14="http://schemas.microsoft.com/office/powerpoint/2010/main" val="47040717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Tree>
    <p:extLst>
      <p:ext uri="{BB962C8B-B14F-4D97-AF65-F5344CB8AC3E}">
        <p14:creationId xmlns="" xmlns:p14="http://schemas.microsoft.com/office/powerpoint/2010/main" val="297943880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7"/>
            <a:ext cx="7543800" cy="1450757"/>
          </a:xfr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63440" y="1845742"/>
            <a:ext cx="3703320" cy="40233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a:xfrm>
            <a:off x="822965" y="6459794"/>
            <a:ext cx="1854203" cy="365125"/>
          </a:xfrm>
          <a:prstGeom prst="rect">
            <a:avLst/>
          </a:prstGeom>
        </p:spPr>
        <p:txBody>
          <a:bodyPr/>
          <a:lstStyle/>
          <a:p>
            <a:pPr>
              <a:defRPr/>
            </a:pPr>
            <a:endParaRPr lang="en-US" altLang="en-US"/>
          </a:p>
        </p:txBody>
      </p:sp>
      <p:sp>
        <p:nvSpPr>
          <p:cNvPr id="6" name="Footer Placeholder 5"/>
          <p:cNvSpPr>
            <a:spLocks noGrp="1"/>
          </p:cNvSpPr>
          <p:nvPr>
            <p:ph type="ftr" sz="quarter" idx="11"/>
          </p:nvPr>
        </p:nvSpPr>
        <p:spPr>
          <a:xfrm>
            <a:off x="2764640" y="6459794"/>
            <a:ext cx="3617103" cy="365125"/>
          </a:xfrm>
          <a:prstGeom prst="rect">
            <a:avLst/>
          </a:prstGeom>
        </p:spPr>
        <p:txBody>
          <a:bodyPr/>
          <a:lstStyle/>
          <a:p>
            <a:pPr>
              <a:defRPr/>
            </a:pPr>
            <a:endParaRPr lang="en-US" altLang="en-US"/>
          </a:p>
        </p:txBody>
      </p:sp>
      <p:sp>
        <p:nvSpPr>
          <p:cNvPr id="7" name="Slide Number Placeholder 6"/>
          <p:cNvSpPr>
            <a:spLocks noGrp="1"/>
          </p:cNvSpPr>
          <p:nvPr>
            <p:ph type="sldNum" sz="quarter" idx="12"/>
          </p:nvPr>
        </p:nvSpPr>
        <p:spPr>
          <a:xfrm>
            <a:off x="7425348" y="6459794"/>
            <a:ext cx="984019" cy="365125"/>
          </a:xfrm>
          <a:prstGeom prst="rect">
            <a:avLst/>
          </a:prstGeom>
        </p:spPr>
        <p:txBody>
          <a:bodyPr/>
          <a:lstStyle/>
          <a:p>
            <a:pPr>
              <a:defRPr/>
            </a:pPr>
            <a:fld id="{D3BE4066-0667-4A04-93F5-A56258BC5290}" type="slidenum">
              <a:rPr lang="en-US" altLang="en-US" smtClean="0"/>
              <a:pPr>
                <a:defRPr/>
              </a:pPr>
              <a:t>‹#›</a:t>
            </a:fld>
            <a:endParaRPr lang="en-US" altLang="en-US"/>
          </a:p>
        </p:txBody>
      </p:sp>
    </p:spTree>
    <p:extLst>
      <p:ext uri="{BB962C8B-B14F-4D97-AF65-F5344CB8AC3E}">
        <p14:creationId xmlns="" xmlns:p14="http://schemas.microsoft.com/office/powerpoint/2010/main" val="328598480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7"/>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a:xfrm>
            <a:off x="822965" y="6459794"/>
            <a:ext cx="1854203" cy="365125"/>
          </a:xfrm>
          <a:prstGeom prst="rect">
            <a:avLst/>
          </a:prstGeom>
        </p:spPr>
        <p:txBody>
          <a:bodyPr/>
          <a:lstStyle/>
          <a:p>
            <a:pPr>
              <a:defRPr/>
            </a:pPr>
            <a:endParaRPr lang="en-US" altLang="en-US"/>
          </a:p>
        </p:txBody>
      </p:sp>
      <p:sp>
        <p:nvSpPr>
          <p:cNvPr id="8" name="Footer Placeholder 7"/>
          <p:cNvSpPr>
            <a:spLocks noGrp="1"/>
          </p:cNvSpPr>
          <p:nvPr>
            <p:ph type="ftr" sz="quarter" idx="11"/>
          </p:nvPr>
        </p:nvSpPr>
        <p:spPr>
          <a:xfrm>
            <a:off x="2764640" y="6459794"/>
            <a:ext cx="3617103" cy="365125"/>
          </a:xfrm>
          <a:prstGeom prst="rect">
            <a:avLst/>
          </a:prstGeom>
        </p:spPr>
        <p:txBody>
          <a:bodyPr/>
          <a:lstStyle/>
          <a:p>
            <a:pPr>
              <a:defRPr/>
            </a:pPr>
            <a:endParaRPr lang="en-US" altLang="en-US"/>
          </a:p>
        </p:txBody>
      </p:sp>
      <p:sp>
        <p:nvSpPr>
          <p:cNvPr id="9" name="Slide Number Placeholder 8"/>
          <p:cNvSpPr>
            <a:spLocks noGrp="1"/>
          </p:cNvSpPr>
          <p:nvPr>
            <p:ph type="sldNum" sz="quarter" idx="12"/>
          </p:nvPr>
        </p:nvSpPr>
        <p:spPr>
          <a:xfrm>
            <a:off x="7425348" y="6459794"/>
            <a:ext cx="984019" cy="365125"/>
          </a:xfrm>
          <a:prstGeom prst="rect">
            <a:avLst/>
          </a:prstGeom>
        </p:spPr>
        <p:txBody>
          <a:bodyPr/>
          <a:lstStyle/>
          <a:p>
            <a:pPr>
              <a:defRPr/>
            </a:pPr>
            <a:fld id="{F91A7ECB-721F-4777-9085-834FBA0CDF6F}" type="slidenum">
              <a:rPr lang="en-US" altLang="en-US" smtClean="0"/>
              <a:pPr>
                <a:defRPr/>
              </a:pPr>
              <a:t>‹#›</a:t>
            </a:fld>
            <a:endParaRPr lang="en-US" altLang="en-US"/>
          </a:p>
        </p:txBody>
      </p:sp>
    </p:spTree>
    <p:extLst>
      <p:ext uri="{BB962C8B-B14F-4D97-AF65-F5344CB8AC3E}">
        <p14:creationId xmlns="" xmlns:p14="http://schemas.microsoft.com/office/powerpoint/2010/main" val="421101771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22965" y="6459794"/>
            <a:ext cx="1854203" cy="365125"/>
          </a:xfrm>
          <a:prstGeom prst="rect">
            <a:avLst/>
          </a:prstGeom>
        </p:spPr>
        <p:txBody>
          <a:bodyPr/>
          <a:lstStyle/>
          <a:p>
            <a:pPr>
              <a:defRPr/>
            </a:pPr>
            <a:endParaRPr lang="en-US" altLang="en-US"/>
          </a:p>
        </p:txBody>
      </p:sp>
      <p:sp>
        <p:nvSpPr>
          <p:cNvPr id="4" name="Footer Placeholder 3"/>
          <p:cNvSpPr>
            <a:spLocks noGrp="1"/>
          </p:cNvSpPr>
          <p:nvPr>
            <p:ph type="ftr" sz="quarter" idx="11"/>
          </p:nvPr>
        </p:nvSpPr>
        <p:spPr>
          <a:xfrm>
            <a:off x="2764640" y="6459794"/>
            <a:ext cx="3617103" cy="365125"/>
          </a:xfrm>
          <a:prstGeom prst="rect">
            <a:avLst/>
          </a:prstGeom>
        </p:spPr>
        <p:txBody>
          <a:bodyPr/>
          <a:lstStyle/>
          <a:p>
            <a:pPr>
              <a:defRPr/>
            </a:pPr>
            <a:endParaRPr lang="en-US" altLang="en-US"/>
          </a:p>
        </p:txBody>
      </p:sp>
      <p:sp>
        <p:nvSpPr>
          <p:cNvPr id="5" name="Slide Number Placeholder 4"/>
          <p:cNvSpPr>
            <a:spLocks noGrp="1"/>
          </p:cNvSpPr>
          <p:nvPr>
            <p:ph type="sldNum" sz="quarter" idx="12"/>
          </p:nvPr>
        </p:nvSpPr>
        <p:spPr>
          <a:xfrm>
            <a:off x="7425348" y="6459794"/>
            <a:ext cx="984019" cy="365125"/>
          </a:xfrm>
          <a:prstGeom prst="rect">
            <a:avLst/>
          </a:prstGeom>
        </p:spPr>
        <p:txBody>
          <a:bodyPr/>
          <a:lstStyle/>
          <a:p>
            <a:pPr>
              <a:defRPr/>
            </a:pPr>
            <a:fld id="{76CD1244-8480-40BE-B625-0C9B1ED814F5}" type="slidenum">
              <a:rPr lang="en-US" altLang="en-US" smtClean="0"/>
              <a:pPr>
                <a:defRPr/>
              </a:pPr>
              <a:t>‹#›</a:t>
            </a:fld>
            <a:endParaRPr lang="en-US" altLang="en-US"/>
          </a:p>
        </p:txBody>
      </p:sp>
    </p:spTree>
    <p:extLst>
      <p:ext uri="{BB962C8B-B14F-4D97-AF65-F5344CB8AC3E}">
        <p14:creationId xmlns="" xmlns:p14="http://schemas.microsoft.com/office/powerpoint/2010/main" val="299383518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6"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6"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a:xfrm>
            <a:off x="822965" y="6459794"/>
            <a:ext cx="1854203" cy="365125"/>
          </a:xfrm>
          <a:prstGeom prst="rect">
            <a:avLst/>
          </a:prstGeom>
        </p:spPr>
        <p:txBody>
          <a:bodyPr/>
          <a:lstStyle/>
          <a:p>
            <a:pPr>
              <a:defRPr/>
            </a:pPr>
            <a:endParaRPr lang="en-US" altLang="en-US"/>
          </a:p>
        </p:txBody>
      </p:sp>
      <p:sp>
        <p:nvSpPr>
          <p:cNvPr id="8" name="Footer Placeholder 7"/>
          <p:cNvSpPr>
            <a:spLocks noGrp="1"/>
          </p:cNvSpPr>
          <p:nvPr>
            <p:ph type="ftr" sz="quarter" idx="11"/>
          </p:nvPr>
        </p:nvSpPr>
        <p:spPr>
          <a:xfrm>
            <a:off x="2764640" y="6459794"/>
            <a:ext cx="3617103" cy="365125"/>
          </a:xfrm>
          <a:prstGeom prst="rect">
            <a:avLst/>
          </a:prstGeom>
        </p:spPr>
        <p:txBody>
          <a:bodyPr/>
          <a:lstStyle>
            <a:lvl1pPr>
              <a:defRPr>
                <a:solidFill>
                  <a:srgbClr val="FFFFFF"/>
                </a:solidFill>
              </a:defRPr>
            </a:lvl1pPr>
          </a:lstStyle>
          <a:p>
            <a:pPr>
              <a:defRPr/>
            </a:pPr>
            <a:endParaRPr lang="en-US" altLang="en-US"/>
          </a:p>
        </p:txBody>
      </p:sp>
      <p:sp>
        <p:nvSpPr>
          <p:cNvPr id="9" name="Slide Number Placeholder 8"/>
          <p:cNvSpPr>
            <a:spLocks noGrp="1"/>
          </p:cNvSpPr>
          <p:nvPr>
            <p:ph type="sldNum" sz="quarter" idx="12"/>
          </p:nvPr>
        </p:nvSpPr>
        <p:spPr>
          <a:xfrm>
            <a:off x="7425348" y="6459794"/>
            <a:ext cx="984019" cy="365125"/>
          </a:xfrm>
          <a:prstGeom prst="rect">
            <a:avLst/>
          </a:prstGeom>
        </p:spPr>
        <p:txBody>
          <a:bodyPr/>
          <a:lstStyle/>
          <a:p>
            <a:pPr>
              <a:defRPr/>
            </a:pPr>
            <a:fld id="{33C2A66F-F330-454B-B32D-547A73CE8FE4}" type="slidenum">
              <a:rPr lang="en-US" altLang="en-US" smtClean="0"/>
              <a:pPr>
                <a:defRPr/>
              </a:pPr>
              <a:t>‹#›</a:t>
            </a:fld>
            <a:endParaRPr lang="en-US" altLang="en-US"/>
          </a:p>
        </p:txBody>
      </p:sp>
    </p:spTree>
    <p:extLst>
      <p:ext uri="{BB962C8B-B14F-4D97-AF65-F5344CB8AC3E}">
        <p14:creationId xmlns="" xmlns:p14="http://schemas.microsoft.com/office/powerpoint/2010/main" val="316908158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7"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41" y="731520"/>
            <a:ext cx="5009393"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8" y="6459794"/>
            <a:ext cx="1963883" cy="365125"/>
          </a:xfrm>
          <a:prstGeom prst="rect">
            <a:avLst/>
          </a:prstGeom>
        </p:spPr>
        <p:txBody>
          <a:bodyPr/>
          <a:lstStyle>
            <a:lvl1pPr algn="l">
              <a:defRPr/>
            </a:lvl1pPr>
          </a:lstStyle>
          <a:p>
            <a:pPr>
              <a:defRPr/>
            </a:pPr>
            <a:endParaRPr lang="en-US" altLang="en-US"/>
          </a:p>
        </p:txBody>
      </p:sp>
      <p:sp>
        <p:nvSpPr>
          <p:cNvPr id="6" name="Footer Placeholder 5"/>
          <p:cNvSpPr>
            <a:spLocks noGrp="1"/>
          </p:cNvSpPr>
          <p:nvPr>
            <p:ph type="ftr" sz="quarter" idx="11"/>
          </p:nvPr>
        </p:nvSpPr>
        <p:spPr>
          <a:xfrm>
            <a:off x="3600450" y="6459794"/>
            <a:ext cx="3486150" cy="365125"/>
          </a:xfrm>
          <a:prstGeom prst="rect">
            <a:avLst/>
          </a:prstGeom>
        </p:spPr>
        <p:txBody>
          <a:bodyPr/>
          <a:lstStyle>
            <a:lvl1pPr algn="l">
              <a:defRPr>
                <a:solidFill>
                  <a:schemeClr val="tx2"/>
                </a:solidFill>
              </a:defRPr>
            </a:lvl1pPr>
          </a:lstStyle>
          <a:p>
            <a:pPr>
              <a:defRPr/>
            </a:pPr>
            <a:endParaRPr lang="en-US" altLang="en-US"/>
          </a:p>
        </p:txBody>
      </p:sp>
      <p:sp>
        <p:nvSpPr>
          <p:cNvPr id="7" name="Slide Number Placeholder 6"/>
          <p:cNvSpPr>
            <a:spLocks noGrp="1"/>
          </p:cNvSpPr>
          <p:nvPr>
            <p:ph type="sldNum" sz="quarter" idx="12"/>
          </p:nvPr>
        </p:nvSpPr>
        <p:spPr>
          <a:xfrm>
            <a:off x="7425348" y="6459794"/>
            <a:ext cx="984019" cy="365125"/>
          </a:xfrm>
          <a:prstGeom prst="rect">
            <a:avLst/>
          </a:prstGeom>
        </p:spPr>
        <p:txBody>
          <a:bodyPr/>
          <a:lstStyle>
            <a:lvl1pPr>
              <a:defRPr>
                <a:solidFill>
                  <a:schemeClr val="tx2"/>
                </a:solidFill>
              </a:defRPr>
            </a:lvl1pPr>
          </a:lstStyle>
          <a:p>
            <a:pPr>
              <a:defRPr/>
            </a:pPr>
            <a:fld id="{B12CCD11-47A8-4ABD-899E-9BBE0AB9D292}" type="slidenum">
              <a:rPr lang="en-US" altLang="en-US" smtClean="0"/>
              <a:pPr>
                <a:defRPr/>
              </a:pPr>
              <a:t>‹#›</a:t>
            </a:fld>
            <a:endParaRPr lang="en-US" altLang="en-US"/>
          </a:p>
        </p:txBody>
      </p:sp>
    </p:spTree>
    <p:extLst>
      <p:ext uri="{BB962C8B-B14F-4D97-AF65-F5344CB8AC3E}">
        <p14:creationId xmlns="" xmlns:p14="http://schemas.microsoft.com/office/powerpoint/2010/main" val="324222766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4"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6"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6"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822965" y="6459794"/>
            <a:ext cx="1854203" cy="365125"/>
          </a:xfrm>
          <a:prstGeom prst="rect">
            <a:avLst/>
          </a:prstGeom>
        </p:spPr>
        <p:txBody>
          <a:bodyPr/>
          <a:lstStyle/>
          <a:p>
            <a:pPr>
              <a:defRPr/>
            </a:pPr>
            <a:endParaRPr lang="en-US" altLang="en-US"/>
          </a:p>
        </p:txBody>
      </p:sp>
      <p:sp>
        <p:nvSpPr>
          <p:cNvPr id="6" name="Footer Placeholder 5"/>
          <p:cNvSpPr>
            <a:spLocks noGrp="1"/>
          </p:cNvSpPr>
          <p:nvPr>
            <p:ph type="ftr" sz="quarter" idx="11"/>
          </p:nvPr>
        </p:nvSpPr>
        <p:spPr>
          <a:xfrm>
            <a:off x="2764640" y="6459794"/>
            <a:ext cx="3617103" cy="365125"/>
          </a:xfrm>
          <a:prstGeom prst="rect">
            <a:avLst/>
          </a:prstGeom>
        </p:spPr>
        <p:txBody>
          <a:bodyPr/>
          <a:lstStyle/>
          <a:p>
            <a:pPr>
              <a:defRPr/>
            </a:pPr>
            <a:endParaRPr lang="en-US" altLang="en-US"/>
          </a:p>
        </p:txBody>
      </p:sp>
      <p:sp>
        <p:nvSpPr>
          <p:cNvPr id="7" name="Slide Number Placeholder 6"/>
          <p:cNvSpPr>
            <a:spLocks noGrp="1"/>
          </p:cNvSpPr>
          <p:nvPr>
            <p:ph type="sldNum" sz="quarter" idx="12"/>
          </p:nvPr>
        </p:nvSpPr>
        <p:spPr>
          <a:xfrm>
            <a:off x="7425348" y="6459794"/>
            <a:ext cx="984019" cy="365125"/>
          </a:xfrm>
          <a:prstGeom prst="rect">
            <a:avLst/>
          </a:prstGeom>
        </p:spPr>
        <p:txBody>
          <a:bodyPr/>
          <a:lstStyle/>
          <a:p>
            <a:pPr>
              <a:defRPr/>
            </a:pPr>
            <a:fld id="{81D30BFB-61F7-4F85-A805-B4070B8BD118}" type="slidenum">
              <a:rPr lang="en-US" altLang="en-US" smtClean="0"/>
              <a:pPr>
                <a:defRPr/>
              </a:pPr>
              <a:t>‹#›</a:t>
            </a:fld>
            <a:endParaRPr lang="en-US" altLang="en-US"/>
          </a:p>
        </p:txBody>
      </p:sp>
    </p:spTree>
    <p:extLst>
      <p:ext uri="{BB962C8B-B14F-4D97-AF65-F5344CB8AC3E}">
        <p14:creationId xmlns="" xmlns:p14="http://schemas.microsoft.com/office/powerpoint/2010/main" val="389246658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22965" y="6459794"/>
            <a:ext cx="1854203" cy="365125"/>
          </a:xfrm>
          <a:prstGeom prst="rect">
            <a:avLst/>
          </a:prstGeom>
        </p:spPr>
        <p:txBody>
          <a:bodyPr/>
          <a:lstStyle/>
          <a:p>
            <a:pPr>
              <a:defRPr/>
            </a:pPr>
            <a:endParaRPr lang="en-US" altLang="en-US"/>
          </a:p>
        </p:txBody>
      </p:sp>
      <p:sp>
        <p:nvSpPr>
          <p:cNvPr id="5" name="Footer Placeholder 4"/>
          <p:cNvSpPr>
            <a:spLocks noGrp="1"/>
          </p:cNvSpPr>
          <p:nvPr>
            <p:ph type="ftr" sz="quarter" idx="11"/>
          </p:nvPr>
        </p:nvSpPr>
        <p:spPr>
          <a:xfrm>
            <a:off x="2764640" y="6459794"/>
            <a:ext cx="3617103" cy="365125"/>
          </a:xfrm>
          <a:prstGeom prst="rect">
            <a:avLst/>
          </a:prstGeom>
        </p:spPr>
        <p:txBody>
          <a:bodyPr/>
          <a:lstStyle/>
          <a:p>
            <a:pPr>
              <a:defRPr/>
            </a:pPr>
            <a:endParaRPr lang="en-US" altLang="en-US"/>
          </a:p>
        </p:txBody>
      </p:sp>
      <p:sp>
        <p:nvSpPr>
          <p:cNvPr id="6" name="Slide Number Placeholder 5"/>
          <p:cNvSpPr>
            <a:spLocks noGrp="1"/>
          </p:cNvSpPr>
          <p:nvPr>
            <p:ph type="sldNum" sz="quarter" idx="12"/>
          </p:nvPr>
        </p:nvSpPr>
        <p:spPr>
          <a:xfrm>
            <a:off x="7425348" y="6459794"/>
            <a:ext cx="984019" cy="365125"/>
          </a:xfrm>
          <a:prstGeom prst="rect">
            <a:avLst/>
          </a:prstGeom>
        </p:spPr>
        <p:txBody>
          <a:bodyPr/>
          <a:lstStyle/>
          <a:p>
            <a:pPr>
              <a:defRPr/>
            </a:pPr>
            <a:fld id="{4DB5B91F-A49E-468A-8F13-1730A8D8B595}" type="slidenum">
              <a:rPr lang="en-US" altLang="en-US" smtClean="0"/>
              <a:pPr>
                <a:defRPr/>
              </a:pPr>
              <a:t>‹#›</a:t>
            </a:fld>
            <a:endParaRPr lang="en-US" altLang="en-US"/>
          </a:p>
        </p:txBody>
      </p:sp>
    </p:spTree>
    <p:extLst>
      <p:ext uri="{BB962C8B-B14F-4D97-AF65-F5344CB8AC3E}">
        <p14:creationId xmlns="" xmlns:p14="http://schemas.microsoft.com/office/powerpoint/2010/main" val="214047178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6"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6"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6" y="414787"/>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2" y="414779"/>
            <a:ext cx="5800725" cy="5757420"/>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22965" y="6459794"/>
            <a:ext cx="1854203" cy="365125"/>
          </a:xfrm>
          <a:prstGeom prst="rect">
            <a:avLst/>
          </a:prstGeom>
        </p:spPr>
        <p:txBody>
          <a:bodyPr/>
          <a:lstStyle/>
          <a:p>
            <a:pPr>
              <a:defRPr/>
            </a:pPr>
            <a:endParaRPr lang="en-US" altLang="en-US"/>
          </a:p>
        </p:txBody>
      </p:sp>
      <p:sp>
        <p:nvSpPr>
          <p:cNvPr id="5" name="Footer Placeholder 4"/>
          <p:cNvSpPr>
            <a:spLocks noGrp="1"/>
          </p:cNvSpPr>
          <p:nvPr>
            <p:ph type="ftr" sz="quarter" idx="11"/>
          </p:nvPr>
        </p:nvSpPr>
        <p:spPr>
          <a:xfrm>
            <a:off x="2764640" y="6459794"/>
            <a:ext cx="3617103" cy="365125"/>
          </a:xfrm>
          <a:prstGeom prst="rect">
            <a:avLst/>
          </a:prstGeom>
        </p:spPr>
        <p:txBody>
          <a:bodyPr/>
          <a:lstStyle/>
          <a:p>
            <a:pPr>
              <a:defRPr/>
            </a:pPr>
            <a:endParaRPr lang="en-US" altLang="en-US"/>
          </a:p>
        </p:txBody>
      </p:sp>
      <p:sp>
        <p:nvSpPr>
          <p:cNvPr id="6" name="Slide Number Placeholder 5"/>
          <p:cNvSpPr>
            <a:spLocks noGrp="1"/>
          </p:cNvSpPr>
          <p:nvPr>
            <p:ph type="sldNum" sz="quarter" idx="12"/>
          </p:nvPr>
        </p:nvSpPr>
        <p:spPr>
          <a:xfrm>
            <a:off x="7425348" y="6459794"/>
            <a:ext cx="984019" cy="365125"/>
          </a:xfrm>
          <a:prstGeom prst="rect">
            <a:avLst/>
          </a:prstGeom>
        </p:spPr>
        <p:txBody>
          <a:bodyPr/>
          <a:lstStyle/>
          <a:p>
            <a:pPr>
              <a:defRPr/>
            </a:pPr>
            <a:fld id="{0A92BE9C-D569-4F20-8117-7CB1409BE4C6}" type="slidenum">
              <a:rPr lang="en-US" altLang="en-US" smtClean="0"/>
              <a:pPr>
                <a:defRPr/>
              </a:pPr>
              <a:t>‹#›</a:t>
            </a:fld>
            <a:endParaRPr lang="en-US" altLang="en-US"/>
          </a:p>
        </p:txBody>
      </p:sp>
    </p:spTree>
    <p:extLst>
      <p:ext uri="{BB962C8B-B14F-4D97-AF65-F5344CB8AC3E}">
        <p14:creationId xmlns="" xmlns:p14="http://schemas.microsoft.com/office/powerpoint/2010/main" val="39207777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914400" y="6248400"/>
            <a:ext cx="73914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vi-VN">
              <a:solidFill>
                <a:srgbClr val="FFFFFF"/>
              </a:solidFill>
            </a:endParaRPr>
          </a:p>
        </p:txBody>
      </p:sp>
      <p:sp>
        <p:nvSpPr>
          <p:cNvPr id="4" name="Right Triangle 3"/>
          <p:cNvSpPr/>
          <p:nvPr userDrawn="1"/>
        </p:nvSpPr>
        <p:spPr>
          <a:xfrm>
            <a:off x="0" y="0"/>
            <a:ext cx="9144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5" name="Right Triangle 4"/>
          <p:cNvSpPr/>
          <p:nvPr userDrawn="1"/>
        </p:nvSpPr>
        <p:spPr>
          <a:xfrm flipH="1">
            <a:off x="8305800" y="0"/>
            <a:ext cx="838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2" name="Title 1"/>
          <p:cNvSpPr>
            <a:spLocks noGrp="1"/>
          </p:cNvSpPr>
          <p:nvPr>
            <p:ph type="title" sz="quarter"/>
          </p:nvPr>
        </p:nvSpPr>
        <p:spPr>
          <a:xfrm>
            <a:off x="533400" y="228600"/>
            <a:ext cx="8153400" cy="685800"/>
          </a:xfrm>
        </p:spPr>
        <p:txBody>
          <a:bodyPr/>
          <a:lstStyle>
            <a:lvl1pPr>
              <a:defRPr sz="2800"/>
            </a:lvl1pPr>
          </a:lstStyle>
          <a:p>
            <a:r>
              <a:rPr lang="en-US" smtClean="0"/>
              <a:t>Click to edit Master title style</a:t>
            </a:r>
            <a:endParaRPr lang="vi-VN"/>
          </a:p>
        </p:txBody>
      </p:sp>
    </p:spTree>
    <p:extLst>
      <p:ext uri="{BB962C8B-B14F-4D97-AF65-F5344CB8AC3E}">
        <p14:creationId xmlns="" xmlns:p14="http://schemas.microsoft.com/office/powerpoint/2010/main" val="79026040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A3BD018E-F67C-4A09-B733-5A44668AFA45}" type="slidenum">
              <a:rPr lang="en-US" altLang="vi-VN" smtClean="0"/>
              <a:pPr>
                <a:defRPr/>
              </a:pPr>
              <a:t>‹#›</a:t>
            </a:fld>
            <a:endParaRPr lang="en-US" altLang="vi-VN"/>
          </a:p>
        </p:txBody>
      </p:sp>
    </p:spTree>
    <p:extLst>
      <p:ext uri="{BB962C8B-B14F-4D97-AF65-F5344CB8AC3E}">
        <p14:creationId xmlns="" xmlns:p14="http://schemas.microsoft.com/office/powerpoint/2010/main" val="1758431582"/>
      </p:ext>
    </p:extLst>
  </p:cSld>
  <p:clrMapOvr>
    <a:masterClrMapping/>
  </p:clrMapOvr>
  <p:transition spd="med">
    <p:blinds dir="vert"/>
  </p:transition>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A74DF12D-4B6C-4625-B231-8101709DBBC5}" type="slidenum">
              <a:rPr lang="en-US" altLang="vi-VN" smtClean="0"/>
              <a:pPr>
                <a:defRPr/>
              </a:pPr>
              <a:t>‹#›</a:t>
            </a:fld>
            <a:endParaRPr lang="en-US" altLang="vi-VN"/>
          </a:p>
        </p:txBody>
      </p:sp>
    </p:spTree>
    <p:extLst>
      <p:ext uri="{BB962C8B-B14F-4D97-AF65-F5344CB8AC3E}">
        <p14:creationId xmlns="" xmlns:p14="http://schemas.microsoft.com/office/powerpoint/2010/main" val="3493552408"/>
      </p:ext>
    </p:extLst>
  </p:cSld>
  <p:clrMapOvr>
    <a:masterClrMapping/>
  </p:clrMapOvr>
  <p:transition spd="med">
    <p:blinds dir="vert"/>
  </p:transition>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7"/>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72"/>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6E0F66C8-CB1B-4CF4-8907-9ECC30366BBC}" type="slidenum">
              <a:rPr lang="en-US" altLang="vi-VN" smtClean="0"/>
              <a:pPr>
                <a:defRPr/>
              </a:pPr>
              <a:t>‹#›</a:t>
            </a:fld>
            <a:endParaRPr lang="en-US" altLang="vi-VN"/>
          </a:p>
        </p:txBody>
      </p:sp>
    </p:spTree>
    <p:extLst>
      <p:ext uri="{BB962C8B-B14F-4D97-AF65-F5344CB8AC3E}">
        <p14:creationId xmlns="" xmlns:p14="http://schemas.microsoft.com/office/powerpoint/2010/main" val="2908183569"/>
      </p:ext>
    </p:extLst>
  </p:cSld>
  <p:clrMapOvr>
    <a:masterClrMapping/>
  </p:clrMapOvr>
  <p:transition spd="med">
    <p:blinds dir="vert"/>
  </p:transition>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ltLang="vi-VN"/>
          </a:p>
        </p:txBody>
      </p:sp>
      <p:sp>
        <p:nvSpPr>
          <p:cNvPr id="6" name="Footer Placeholder 5"/>
          <p:cNvSpPr>
            <a:spLocks noGrp="1"/>
          </p:cNvSpPr>
          <p:nvPr>
            <p:ph type="ftr" sz="quarter" idx="11"/>
          </p:nvPr>
        </p:nvSpPr>
        <p:spPr/>
        <p:txBody>
          <a:bodyPr/>
          <a:lstStyle/>
          <a:p>
            <a:pPr>
              <a:defRPr/>
            </a:pPr>
            <a:endParaRPr lang="en-US" altLang="vi-VN"/>
          </a:p>
        </p:txBody>
      </p:sp>
      <p:sp>
        <p:nvSpPr>
          <p:cNvPr id="7" name="Slide Number Placeholder 6"/>
          <p:cNvSpPr>
            <a:spLocks noGrp="1"/>
          </p:cNvSpPr>
          <p:nvPr>
            <p:ph type="sldNum" sz="quarter" idx="12"/>
          </p:nvPr>
        </p:nvSpPr>
        <p:spPr/>
        <p:txBody>
          <a:bodyPr/>
          <a:lstStyle/>
          <a:p>
            <a:pPr>
              <a:defRPr/>
            </a:pPr>
            <a:fld id="{622D90E5-4B43-45DA-A66F-8EDFD59A0EB0}" type="slidenum">
              <a:rPr lang="en-US" altLang="vi-VN" smtClean="0"/>
              <a:pPr>
                <a:defRPr/>
              </a:pPr>
              <a:t>‹#›</a:t>
            </a:fld>
            <a:endParaRPr lang="en-US" altLang="vi-VN"/>
          </a:p>
        </p:txBody>
      </p:sp>
    </p:spTree>
    <p:extLst>
      <p:ext uri="{BB962C8B-B14F-4D97-AF65-F5344CB8AC3E}">
        <p14:creationId xmlns="" xmlns:p14="http://schemas.microsoft.com/office/powerpoint/2010/main" val="3967228105"/>
      </p:ext>
    </p:extLst>
  </p:cSld>
  <p:clrMapOvr>
    <a:masterClrMapping/>
  </p:clrMapOvr>
  <p:transition spd="med">
    <p:blinds dir="vert"/>
  </p:transition>
  <p:timing>
    <p:tnLst>
      <p:par>
        <p:cTn id="1" dur="indefinite" restart="never" nodeType="tmRoot"/>
      </p:par>
    </p:tn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9"/>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2"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ltLang="vi-VN"/>
          </a:p>
        </p:txBody>
      </p:sp>
      <p:sp>
        <p:nvSpPr>
          <p:cNvPr id="8" name="Footer Placeholder 7"/>
          <p:cNvSpPr>
            <a:spLocks noGrp="1"/>
          </p:cNvSpPr>
          <p:nvPr>
            <p:ph type="ftr" sz="quarter" idx="11"/>
          </p:nvPr>
        </p:nvSpPr>
        <p:spPr/>
        <p:txBody>
          <a:bodyPr/>
          <a:lstStyle/>
          <a:p>
            <a:pPr>
              <a:defRPr/>
            </a:pPr>
            <a:endParaRPr lang="en-US" altLang="vi-VN"/>
          </a:p>
        </p:txBody>
      </p:sp>
      <p:sp>
        <p:nvSpPr>
          <p:cNvPr id="9" name="Slide Number Placeholder 8"/>
          <p:cNvSpPr>
            <a:spLocks noGrp="1"/>
          </p:cNvSpPr>
          <p:nvPr>
            <p:ph type="sldNum" sz="quarter" idx="12"/>
          </p:nvPr>
        </p:nvSpPr>
        <p:spPr/>
        <p:txBody>
          <a:bodyPr/>
          <a:lstStyle/>
          <a:p>
            <a:pPr>
              <a:defRPr/>
            </a:pPr>
            <a:fld id="{A1D751A5-BABB-43D1-B49D-247CF0A0D3B3}" type="slidenum">
              <a:rPr lang="en-US" altLang="vi-VN" smtClean="0"/>
              <a:pPr>
                <a:defRPr/>
              </a:pPr>
              <a:t>‹#›</a:t>
            </a:fld>
            <a:endParaRPr lang="en-US" altLang="vi-VN"/>
          </a:p>
        </p:txBody>
      </p:sp>
    </p:spTree>
    <p:extLst>
      <p:ext uri="{BB962C8B-B14F-4D97-AF65-F5344CB8AC3E}">
        <p14:creationId xmlns="" xmlns:p14="http://schemas.microsoft.com/office/powerpoint/2010/main" val="1089219837"/>
      </p:ext>
    </p:extLst>
  </p:cSld>
  <p:clrMapOvr>
    <a:masterClrMapping/>
  </p:clrMapOvr>
  <p:transition spd="med">
    <p:blinds dir="vert"/>
  </p:transition>
  <p:timing>
    <p:tnLst>
      <p:par>
        <p:cTn id="1" dur="indefinite" restart="never" nodeType="tmRoot"/>
      </p:par>
    </p:tn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ltLang="vi-VN"/>
          </a:p>
        </p:txBody>
      </p:sp>
      <p:sp>
        <p:nvSpPr>
          <p:cNvPr id="4" name="Footer Placeholder 3"/>
          <p:cNvSpPr>
            <a:spLocks noGrp="1"/>
          </p:cNvSpPr>
          <p:nvPr>
            <p:ph type="ftr" sz="quarter" idx="11"/>
          </p:nvPr>
        </p:nvSpPr>
        <p:spPr/>
        <p:txBody>
          <a:bodyPr/>
          <a:lstStyle/>
          <a:p>
            <a:pPr>
              <a:defRPr/>
            </a:pPr>
            <a:endParaRPr lang="en-US" altLang="vi-VN"/>
          </a:p>
        </p:txBody>
      </p:sp>
      <p:sp>
        <p:nvSpPr>
          <p:cNvPr id="5" name="Slide Number Placeholder 4"/>
          <p:cNvSpPr>
            <a:spLocks noGrp="1"/>
          </p:cNvSpPr>
          <p:nvPr>
            <p:ph type="sldNum" sz="quarter" idx="12"/>
          </p:nvPr>
        </p:nvSpPr>
        <p:spPr/>
        <p:txBody>
          <a:bodyPr/>
          <a:lstStyle/>
          <a:p>
            <a:pPr>
              <a:defRPr/>
            </a:pPr>
            <a:fld id="{8258EC26-CDEA-45AE-BDDD-6D3FF34093F1}" type="slidenum">
              <a:rPr lang="en-US" altLang="vi-VN" smtClean="0"/>
              <a:pPr>
                <a:defRPr/>
              </a:pPr>
              <a:t>‹#›</a:t>
            </a:fld>
            <a:endParaRPr lang="en-US" altLang="vi-VN"/>
          </a:p>
        </p:txBody>
      </p:sp>
    </p:spTree>
    <p:extLst>
      <p:ext uri="{BB962C8B-B14F-4D97-AF65-F5344CB8AC3E}">
        <p14:creationId xmlns="" xmlns:p14="http://schemas.microsoft.com/office/powerpoint/2010/main" val="747467992"/>
      </p:ext>
    </p:extLst>
  </p:cSld>
  <p:clrMapOvr>
    <a:masterClrMapping/>
  </p:clrMapOvr>
  <p:transition spd="med">
    <p:blinds dir="vert"/>
  </p:transition>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ltLang="vi-VN"/>
          </a:p>
        </p:txBody>
      </p:sp>
      <p:sp>
        <p:nvSpPr>
          <p:cNvPr id="3" name="Footer Placeholder 2"/>
          <p:cNvSpPr>
            <a:spLocks noGrp="1"/>
          </p:cNvSpPr>
          <p:nvPr>
            <p:ph type="ftr" sz="quarter" idx="11"/>
          </p:nvPr>
        </p:nvSpPr>
        <p:spPr/>
        <p:txBody>
          <a:bodyPr/>
          <a:lstStyle/>
          <a:p>
            <a:pPr>
              <a:defRPr/>
            </a:pPr>
            <a:endParaRPr lang="en-US" altLang="vi-VN"/>
          </a:p>
        </p:txBody>
      </p:sp>
      <p:sp>
        <p:nvSpPr>
          <p:cNvPr id="4" name="Slide Number Placeholder 3"/>
          <p:cNvSpPr>
            <a:spLocks noGrp="1"/>
          </p:cNvSpPr>
          <p:nvPr>
            <p:ph type="sldNum" sz="quarter" idx="12"/>
          </p:nvPr>
        </p:nvSpPr>
        <p:spPr/>
        <p:txBody>
          <a:bodyPr/>
          <a:lstStyle/>
          <a:p>
            <a:pPr>
              <a:defRPr/>
            </a:pPr>
            <a:fld id="{A9500A6F-F9DA-4A16-8D8E-111E9B3C3AEE}" type="slidenum">
              <a:rPr lang="en-US" altLang="vi-VN" smtClean="0"/>
              <a:pPr>
                <a:defRPr/>
              </a:pPr>
              <a:t>‹#›</a:t>
            </a:fld>
            <a:endParaRPr lang="en-US" altLang="vi-VN"/>
          </a:p>
        </p:txBody>
      </p:sp>
    </p:spTree>
    <p:extLst>
      <p:ext uri="{BB962C8B-B14F-4D97-AF65-F5344CB8AC3E}">
        <p14:creationId xmlns="" xmlns:p14="http://schemas.microsoft.com/office/powerpoint/2010/main" val="3785665550"/>
      </p:ext>
    </p:extLst>
  </p:cSld>
  <p:clrMapOvr>
    <a:masterClrMapping/>
  </p:clrMapOvr>
  <p:transition spd="med">
    <p:blinds dir="vert"/>
  </p:transition>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34"/>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endParaRPr lang="en-US" altLang="vi-VN"/>
          </a:p>
        </p:txBody>
      </p:sp>
      <p:sp>
        <p:nvSpPr>
          <p:cNvPr id="6" name="Footer Placeholder 5"/>
          <p:cNvSpPr>
            <a:spLocks noGrp="1"/>
          </p:cNvSpPr>
          <p:nvPr>
            <p:ph type="ftr" sz="quarter" idx="11"/>
          </p:nvPr>
        </p:nvSpPr>
        <p:spPr/>
        <p:txBody>
          <a:bodyPr/>
          <a:lstStyle/>
          <a:p>
            <a:pPr>
              <a:defRPr/>
            </a:pPr>
            <a:endParaRPr lang="en-US" altLang="vi-VN"/>
          </a:p>
        </p:txBody>
      </p:sp>
      <p:sp>
        <p:nvSpPr>
          <p:cNvPr id="7" name="Slide Number Placeholder 6"/>
          <p:cNvSpPr>
            <a:spLocks noGrp="1"/>
          </p:cNvSpPr>
          <p:nvPr>
            <p:ph type="sldNum" sz="quarter" idx="12"/>
          </p:nvPr>
        </p:nvSpPr>
        <p:spPr/>
        <p:txBody>
          <a:bodyPr/>
          <a:lstStyle/>
          <a:p>
            <a:pPr>
              <a:defRPr/>
            </a:pPr>
            <a:fld id="{20002297-E995-4FAE-AEF1-37CAB96C0FB6}" type="slidenum">
              <a:rPr lang="en-US" altLang="vi-VN" smtClean="0"/>
              <a:pPr>
                <a:defRPr/>
              </a:pPr>
              <a:t>‹#›</a:t>
            </a:fld>
            <a:endParaRPr lang="en-US" altLang="vi-VN"/>
          </a:p>
        </p:txBody>
      </p:sp>
    </p:spTree>
    <p:extLst>
      <p:ext uri="{BB962C8B-B14F-4D97-AF65-F5344CB8AC3E}">
        <p14:creationId xmlns="" xmlns:p14="http://schemas.microsoft.com/office/powerpoint/2010/main" val="1820706937"/>
      </p:ext>
    </p:extLst>
  </p:cSld>
  <p:clrMapOvr>
    <a:masterClrMapping/>
  </p:clrMapOvr>
  <p:transition spd="med">
    <p:blinds dir="vert"/>
  </p:transition>
  <p:timing>
    <p:tnLst>
      <p:par>
        <p:cTn id="1" dur="indefinite" restart="never" nodeType="tmRoot"/>
      </p:par>
    </p:tn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34"/>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endParaRPr lang="en-US" altLang="vi-VN"/>
          </a:p>
        </p:txBody>
      </p:sp>
      <p:sp>
        <p:nvSpPr>
          <p:cNvPr id="6" name="Footer Placeholder 5"/>
          <p:cNvSpPr>
            <a:spLocks noGrp="1"/>
          </p:cNvSpPr>
          <p:nvPr>
            <p:ph type="ftr" sz="quarter" idx="11"/>
          </p:nvPr>
        </p:nvSpPr>
        <p:spPr/>
        <p:txBody>
          <a:bodyPr/>
          <a:lstStyle/>
          <a:p>
            <a:pPr>
              <a:defRPr/>
            </a:pPr>
            <a:endParaRPr lang="en-US" altLang="vi-VN"/>
          </a:p>
        </p:txBody>
      </p:sp>
      <p:sp>
        <p:nvSpPr>
          <p:cNvPr id="7" name="Slide Number Placeholder 6"/>
          <p:cNvSpPr>
            <a:spLocks noGrp="1"/>
          </p:cNvSpPr>
          <p:nvPr>
            <p:ph type="sldNum" sz="quarter" idx="12"/>
          </p:nvPr>
        </p:nvSpPr>
        <p:spPr/>
        <p:txBody>
          <a:bodyPr/>
          <a:lstStyle/>
          <a:p>
            <a:pPr>
              <a:defRPr/>
            </a:pPr>
            <a:fld id="{3F4CA05C-ED77-481E-958C-BB6690A8A41C}" type="slidenum">
              <a:rPr lang="en-US" altLang="vi-VN" smtClean="0"/>
              <a:pPr>
                <a:defRPr/>
              </a:pPr>
              <a:t>‹#›</a:t>
            </a:fld>
            <a:endParaRPr lang="en-US" altLang="vi-VN"/>
          </a:p>
        </p:txBody>
      </p:sp>
    </p:spTree>
    <p:extLst>
      <p:ext uri="{BB962C8B-B14F-4D97-AF65-F5344CB8AC3E}">
        <p14:creationId xmlns="" xmlns:p14="http://schemas.microsoft.com/office/powerpoint/2010/main" val="1995282725"/>
      </p:ext>
    </p:extLst>
  </p:cSld>
  <p:clrMapOvr>
    <a:masterClrMapping/>
  </p:clrMapOvr>
  <p:transition spd="med">
    <p:blinds dir="vert"/>
  </p:transition>
  <p:timing>
    <p:tnLst>
      <p:par>
        <p:cTn id="1" dur="indefinite" restart="never" nodeType="tmRoot"/>
      </p:par>
    </p:tn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617EFD85-E9E6-40F8-B2F0-6A12BF1A7B99}" type="slidenum">
              <a:rPr lang="en-US" altLang="vi-VN" smtClean="0"/>
              <a:pPr>
                <a:defRPr/>
              </a:pPr>
              <a:t>‹#›</a:t>
            </a:fld>
            <a:endParaRPr lang="en-US" altLang="vi-VN"/>
          </a:p>
        </p:txBody>
      </p:sp>
    </p:spTree>
    <p:extLst>
      <p:ext uri="{BB962C8B-B14F-4D97-AF65-F5344CB8AC3E}">
        <p14:creationId xmlns="" xmlns:p14="http://schemas.microsoft.com/office/powerpoint/2010/main" val="2273652279"/>
      </p:ext>
    </p:extLst>
  </p:cSld>
  <p:clrMapOvr>
    <a:masterClrMapping/>
  </p:clrMapOvr>
  <p:transition spd="med">
    <p:blinds dir="vert"/>
  </p:transition>
  <p:timing>
    <p:tnLst>
      <p:par>
        <p:cTn id="1" dur="indefinite" restart="never" nodeType="tmRoot"/>
      </p:par>
    </p:tn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2"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08B6745F-07F5-4B3D-953D-7257E9048CE4}" type="slidenum">
              <a:rPr lang="en-US" altLang="vi-VN" smtClean="0"/>
              <a:pPr>
                <a:defRPr/>
              </a:pPr>
              <a:t>‹#›</a:t>
            </a:fld>
            <a:endParaRPr lang="en-US" altLang="vi-VN"/>
          </a:p>
        </p:txBody>
      </p:sp>
    </p:spTree>
    <p:extLst>
      <p:ext uri="{BB962C8B-B14F-4D97-AF65-F5344CB8AC3E}">
        <p14:creationId xmlns="" xmlns:p14="http://schemas.microsoft.com/office/powerpoint/2010/main" val="3491403009"/>
      </p:ext>
    </p:extLst>
  </p:cSld>
  <p:clrMapOvr>
    <a:masterClrMapping/>
  </p:clrMapOvr>
  <p:transition spd="med">
    <p:blinds dir="vert"/>
  </p:transition>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11983932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 xmlns:p14="http://schemas.microsoft.com/office/powerpoint/2010/main" val="372485477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5"/>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70"/>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91161651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41497665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9"/>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2"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376849822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69940502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24/01/2021</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 xmlns:p14="http://schemas.microsoft.com/office/powerpoint/2010/main" val="302023070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32"/>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115836900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32"/>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361973218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228037963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2"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394313123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11983932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 xmlns:p14="http://schemas.microsoft.com/office/powerpoint/2010/main" val="372485477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91161651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41497665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376849822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69940502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24/01/2021</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 xmlns:p14="http://schemas.microsoft.com/office/powerpoint/2010/main" val="3020230708"/>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115836900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361973218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228037963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394313123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11983932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xmlns="" val="372485477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91161651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41497665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768498221"/>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69940502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24/01/2021</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xmlns="" val="302023070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115836900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61973218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228037963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24/01/2021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9431312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theme" Target="../theme/theme3.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theme" Target="../theme/theme4.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5.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5.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theme" Target="../theme/theme6.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6.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theme" Target="../theme/theme7.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7.xml"/><Relationship Id="rId3" Type="http://schemas.openxmlformats.org/officeDocument/2006/relationships/slideLayout" Target="../slideLayouts/slideLayout92.xml"/><Relationship Id="rId7" Type="http://schemas.openxmlformats.org/officeDocument/2006/relationships/slideLayout" Target="../slideLayouts/slideLayout96.xml"/><Relationship Id="rId12" Type="http://schemas.openxmlformats.org/officeDocument/2006/relationships/theme" Target="../theme/theme8.xml"/><Relationship Id="rId2" Type="http://schemas.openxmlformats.org/officeDocument/2006/relationships/slideLayout" Target="../slideLayouts/slideLayout91.xml"/><Relationship Id="rId1" Type="http://schemas.openxmlformats.org/officeDocument/2006/relationships/slideLayout" Target="../slideLayouts/slideLayout90.xml"/><Relationship Id="rId6" Type="http://schemas.openxmlformats.org/officeDocument/2006/relationships/slideLayout" Target="../slideLayouts/slideLayout95.xml"/><Relationship Id="rId11" Type="http://schemas.openxmlformats.org/officeDocument/2006/relationships/slideLayout" Target="../slideLayouts/slideLayout100.xml"/><Relationship Id="rId5" Type="http://schemas.openxmlformats.org/officeDocument/2006/relationships/slideLayout" Target="../slideLayouts/slideLayout94.xml"/><Relationship Id="rId10" Type="http://schemas.openxmlformats.org/officeDocument/2006/relationships/slideLayout" Target="../slideLayouts/slideLayout99.xml"/><Relationship Id="rId4" Type="http://schemas.openxmlformats.org/officeDocument/2006/relationships/slideLayout" Target="../slideLayouts/slideLayout93.xml"/><Relationship Id="rId9" Type="http://schemas.openxmlformats.org/officeDocument/2006/relationships/slideLayout" Target="../slideLayouts/slideLayout9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60023538"/>
      </p:ext>
    </p:extLst>
  </p:cSld>
  <p:clrMap bg1="lt1" tx1="dk1" bg2="lt2" tx2="dk2" accent1="accent1" accent2="accent2" accent3="accent3" accent4="accent4" accent5="accent5" accent6="accent6" hlink="hlink" folHlink="folHlink"/>
  <p:sldLayoutIdLst>
    <p:sldLayoutId id="2147484003" r:id="rId1"/>
    <p:sldLayoutId id="2147484004" r:id="rId2"/>
    <p:sldLayoutId id="2147484005" r:id="rId3"/>
    <p:sldLayoutId id="2147484006" r:id="rId4"/>
    <p:sldLayoutId id="2147484007" r:id="rId5"/>
    <p:sldLayoutId id="2147484008" r:id="rId6"/>
    <p:sldLayoutId id="2147484009" r:id="rId7"/>
    <p:sldLayoutId id="2147484010" r:id="rId8"/>
    <p:sldLayoutId id="2147484011" r:id="rId9"/>
    <p:sldLayoutId id="2147484012" r:id="rId10"/>
    <p:sldLayoutId id="2147484013" r:id="rId11"/>
    <p:sldLayoutId id="2147484014" r:id="rId12"/>
    <p:sldLayoutId id="2147484015" r:id="rId13"/>
    <p:sldLayoutId id="2147484016" r:id="rId14"/>
    <p:sldLayoutId id="2147484017" r:id="rId15"/>
    <p:sldLayoutId id="2147484018" r:id="rId16"/>
    <p:sldLayoutId id="2147484019" r:id="rId17"/>
    <p:sldLayoutId id="2147484020" r:id="rId18"/>
    <p:sldLayoutId id="2147484021" r:id="rId19"/>
    <p:sldLayoutId id="2147484022" r:id="rId20"/>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 y="6334321"/>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7"/>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4" y="6459792"/>
            <a:ext cx="1854203" cy="365125"/>
          </a:xfrm>
          <a:prstGeom prst="rect">
            <a:avLst/>
          </a:prstGeom>
        </p:spPr>
        <p:txBody>
          <a:bodyPr vert="horz" lIns="91440" tIns="45720" rIns="91440" bIns="45720" rtlCol="0" anchor="ctr"/>
          <a:lstStyle>
            <a:lvl1pPr algn="l">
              <a:defRPr sz="900">
                <a:solidFill>
                  <a:srgbClr val="FFFFFF"/>
                </a:solidFill>
              </a:defRPr>
            </a:lvl1pPr>
          </a:lstStyle>
          <a:p>
            <a:fld id="{96DFF08F-DC6B-4601-B491-B0F83F6DD2DA}" type="datetimeFigureOut">
              <a:rPr lang="en-US" dirty="0"/>
              <a:pPr/>
              <a:t>24/01/2021</a:t>
            </a:fld>
            <a:endParaRPr lang="en-US" dirty="0"/>
          </a:p>
        </p:txBody>
      </p:sp>
      <p:sp>
        <p:nvSpPr>
          <p:cNvPr id="5" name="Footer Placeholder 4"/>
          <p:cNvSpPr>
            <a:spLocks noGrp="1"/>
          </p:cNvSpPr>
          <p:nvPr>
            <p:ph type="ftr" sz="quarter" idx="3"/>
          </p:nvPr>
        </p:nvSpPr>
        <p:spPr>
          <a:xfrm>
            <a:off x="2764640" y="6459792"/>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7" y="6459792"/>
            <a:ext cx="984019"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646128948"/>
      </p:ext>
    </p:extLst>
  </p:cSld>
  <p:clrMap bg1="lt1" tx1="dk1" bg2="lt2" tx2="dk2" accent1="accent1" accent2="accent2" accent3="accent3" accent4="accent4" accent5="accent5" accent6="accent6" hlink="hlink" folHlink="folHlink"/>
  <p:sldLayoutIdLst>
    <p:sldLayoutId id="2147484061" r:id="rId1"/>
    <p:sldLayoutId id="2147484062" r:id="rId2"/>
    <p:sldLayoutId id="2147484063" r:id="rId3"/>
    <p:sldLayoutId id="2147484064" r:id="rId4"/>
    <p:sldLayoutId id="2147484065" r:id="rId5"/>
    <p:sldLayoutId id="2147484066" r:id="rId6"/>
    <p:sldLayoutId id="2147484067" r:id="rId7"/>
    <p:sldLayoutId id="2147484068" r:id="rId8"/>
    <p:sldLayoutId id="2147484069" r:id="rId9"/>
    <p:sldLayoutId id="2147484070" r:id="rId10"/>
    <p:sldLayoutId id="2147484071" r:id="rId11"/>
    <p:sldLayoutId id="2147483917"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7"/>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24/01/2021</a:t>
            </a:fld>
            <a:endParaRPr lang="en-US" dirty="0"/>
          </a:p>
        </p:txBody>
      </p:sp>
      <p:sp>
        <p:nvSpPr>
          <p:cNvPr id="5" name="Footer Placeholder 4"/>
          <p:cNvSpPr>
            <a:spLocks noGrp="1"/>
          </p:cNvSpPr>
          <p:nvPr>
            <p:ph type="ftr" sz="quarter" idx="3"/>
          </p:nvPr>
        </p:nvSpPr>
        <p:spPr>
          <a:xfrm>
            <a:off x="3028950" y="6356357"/>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7"/>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p14="http://schemas.microsoft.com/office/powerpoint/2010/main" xmlns="" val="2270510475"/>
      </p:ext>
    </p:extLst>
  </p:cSld>
  <p:clrMap bg1="lt1" tx1="dk1" bg2="lt2" tx2="dk2" accent1="accent1" accent2="accent2" accent3="accent3" accent4="accent4" accent5="accent5" accent6="accent6" hlink="hlink" folHlink="folHlink"/>
  <p:sldLayoutIdLst>
    <p:sldLayoutId id="2147484085" r:id="rId1"/>
    <p:sldLayoutId id="2147484086" r:id="rId2"/>
    <p:sldLayoutId id="2147484087" r:id="rId3"/>
    <p:sldLayoutId id="2147484088" r:id="rId4"/>
    <p:sldLayoutId id="2147484089" r:id="rId5"/>
    <p:sldLayoutId id="2147484090" r:id="rId6"/>
    <p:sldLayoutId id="2147484091" r:id="rId7"/>
    <p:sldLayoutId id="2147484092" r:id="rId8"/>
    <p:sldLayoutId id="2147484093" r:id="rId9"/>
    <p:sldLayoutId id="2147484094" r:id="rId10"/>
    <p:sldLayoutId id="2147484095" r:id="rId11"/>
    <p:sldLayoutId id="214748409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22960" y="286607"/>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 xmlns:p14="http://schemas.microsoft.com/office/powerpoint/2010/main" val="365047680"/>
      </p:ext>
    </p:extLst>
  </p:cSld>
  <p:clrMap bg1="lt1" tx1="dk1" bg2="lt2" tx2="dk2" accent1="accent1" accent2="accent2" accent3="accent3" accent4="accent4" accent5="accent5" accent6="accent6" hlink="hlink" folHlink="folHlink"/>
  <p:sldLayoutIdLst>
    <p:sldLayoutId id="2147484098" r:id="rId1"/>
    <p:sldLayoutId id="2147484099" r:id="rId2"/>
    <p:sldLayoutId id="2147484100" r:id="rId3"/>
    <p:sldLayoutId id="2147484101" r:id="rId4"/>
    <p:sldLayoutId id="2147484102" r:id="rId5"/>
    <p:sldLayoutId id="2147484103" r:id="rId6"/>
    <p:sldLayoutId id="2147484104" r:id="rId7"/>
    <p:sldLayoutId id="2147484105" r:id="rId8"/>
    <p:sldLayoutId id="2147484106" r:id="rId9"/>
    <p:sldLayoutId id="2147484107" r:id="rId10"/>
    <p:sldLayoutId id="2147484108" r:id="rId11"/>
    <p:sldLayoutId id="2147484109"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9"/>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ltLang="vi-VN"/>
          </a:p>
        </p:txBody>
      </p:sp>
      <p:sp>
        <p:nvSpPr>
          <p:cNvPr id="5" name="Footer Placeholder 4"/>
          <p:cNvSpPr>
            <a:spLocks noGrp="1"/>
          </p:cNvSpPr>
          <p:nvPr>
            <p:ph type="ftr" sz="quarter" idx="3"/>
          </p:nvPr>
        </p:nvSpPr>
        <p:spPr>
          <a:xfrm>
            <a:off x="3028950" y="6356359"/>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ltLang="vi-VN"/>
          </a:p>
        </p:txBody>
      </p:sp>
      <p:sp>
        <p:nvSpPr>
          <p:cNvPr id="6" name="Slide Number Placeholder 5"/>
          <p:cNvSpPr>
            <a:spLocks noGrp="1"/>
          </p:cNvSpPr>
          <p:nvPr>
            <p:ph type="sldNum" sz="quarter" idx="4"/>
          </p:nvPr>
        </p:nvSpPr>
        <p:spPr>
          <a:xfrm>
            <a:off x="6457950" y="6356359"/>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BF01143-3BAF-45F3-BCEA-2370E8AABD73}" type="slidenum">
              <a:rPr lang="en-US" altLang="vi-VN" smtClean="0"/>
              <a:pPr>
                <a:defRPr/>
              </a:pPr>
              <a:t>‹#›</a:t>
            </a:fld>
            <a:endParaRPr lang="en-US" altLang="vi-VN"/>
          </a:p>
        </p:txBody>
      </p:sp>
    </p:spTree>
    <p:extLst>
      <p:ext uri="{BB962C8B-B14F-4D97-AF65-F5344CB8AC3E}">
        <p14:creationId xmlns="" xmlns:p14="http://schemas.microsoft.com/office/powerpoint/2010/main" val="573861869"/>
      </p:ext>
    </p:extLst>
  </p:cSld>
  <p:clrMap bg1="lt1" tx1="dk1" bg2="lt2" tx2="dk2" accent1="accent1" accent2="accent2" accent3="accent3" accent4="accent4" accent5="accent5" accent6="accent6" hlink="hlink" folHlink="folHlink"/>
  <p:sldLayoutIdLst>
    <p:sldLayoutId id="2147484111" r:id="rId1"/>
    <p:sldLayoutId id="2147484112" r:id="rId2"/>
    <p:sldLayoutId id="2147484113" r:id="rId3"/>
    <p:sldLayoutId id="2147484114" r:id="rId4"/>
    <p:sldLayoutId id="2147484115" r:id="rId5"/>
    <p:sldLayoutId id="2147484116" r:id="rId6"/>
    <p:sldLayoutId id="2147484117" r:id="rId7"/>
    <p:sldLayoutId id="2147484118" r:id="rId8"/>
    <p:sldLayoutId id="2147484119" r:id="rId9"/>
    <p:sldLayoutId id="2147484120" r:id="rId10"/>
    <p:sldLayoutId id="2147484121" r:id="rId11"/>
  </p:sldLayoutIdLst>
  <p:transition spd="med">
    <p:blinds dir="vert"/>
  </p:transition>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7"/>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24/01/2021</a:t>
            </a:fld>
            <a:endParaRPr lang="en-US" dirty="0"/>
          </a:p>
        </p:txBody>
      </p:sp>
      <p:sp>
        <p:nvSpPr>
          <p:cNvPr id="5" name="Footer Placeholder 4"/>
          <p:cNvSpPr>
            <a:spLocks noGrp="1"/>
          </p:cNvSpPr>
          <p:nvPr>
            <p:ph type="ftr" sz="quarter" idx="3"/>
          </p:nvPr>
        </p:nvSpPr>
        <p:spPr>
          <a:xfrm>
            <a:off x="3028950" y="6356357"/>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7"/>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 xmlns:p14="http://schemas.microsoft.com/office/powerpoint/2010/main" val="332187025"/>
      </p:ext>
    </p:extLst>
  </p:cSld>
  <p:clrMap bg1="lt1" tx1="dk1" bg2="lt2" tx2="dk2" accent1="accent1" accent2="accent2" accent3="accent3" accent4="accent4" accent5="accent5" accent6="accent6" hlink="hlink" folHlink="folHlink"/>
  <p:sldLayoutIdLst>
    <p:sldLayoutId id="2147484123" r:id="rId1"/>
    <p:sldLayoutId id="2147484124" r:id="rId2"/>
    <p:sldLayoutId id="2147484125" r:id="rId3"/>
    <p:sldLayoutId id="2147484126" r:id="rId4"/>
    <p:sldLayoutId id="2147484127" r:id="rId5"/>
    <p:sldLayoutId id="2147484128" r:id="rId6"/>
    <p:sldLayoutId id="2147484129" r:id="rId7"/>
    <p:sldLayoutId id="2147484130" r:id="rId8"/>
    <p:sldLayoutId id="2147484131" r:id="rId9"/>
    <p:sldLayoutId id="2147484132" r:id="rId10"/>
    <p:sldLayoutId id="214748413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24/01/2021</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 xmlns:p14="http://schemas.microsoft.com/office/powerpoint/2010/main" val="332187025"/>
      </p:ext>
    </p:extLst>
  </p:cSld>
  <p:clrMap bg1="lt1" tx1="dk1" bg2="lt2" tx2="dk2" accent1="accent1" accent2="accent2" accent3="accent3" accent4="accent4" accent5="accent5" accent6="accent6" hlink="hlink" folHlink="folHlink"/>
  <p:sldLayoutIdLst>
    <p:sldLayoutId id="2147484135" r:id="rId1"/>
    <p:sldLayoutId id="2147484136" r:id="rId2"/>
    <p:sldLayoutId id="2147484137" r:id="rId3"/>
    <p:sldLayoutId id="2147484138" r:id="rId4"/>
    <p:sldLayoutId id="2147484139" r:id="rId5"/>
    <p:sldLayoutId id="2147484140" r:id="rId6"/>
    <p:sldLayoutId id="2147484141" r:id="rId7"/>
    <p:sldLayoutId id="2147484142" r:id="rId8"/>
    <p:sldLayoutId id="2147484143" r:id="rId9"/>
    <p:sldLayoutId id="2147484144" r:id="rId10"/>
    <p:sldLayoutId id="214748414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24/01/2021</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p14="http://schemas.microsoft.com/office/powerpoint/2010/main" xmlns="" val="332187025"/>
      </p:ext>
    </p:extLst>
  </p:cSld>
  <p:clrMap bg1="lt1" tx1="dk1" bg2="lt2" tx2="dk2" accent1="accent1" accent2="accent2" accent3="accent3" accent4="accent4" accent5="accent5" accent6="accent6" hlink="hlink" folHlink="folHlink"/>
  <p:sldLayoutIdLst>
    <p:sldLayoutId id="2147484147" r:id="rId1"/>
    <p:sldLayoutId id="2147484148" r:id="rId2"/>
    <p:sldLayoutId id="2147484149" r:id="rId3"/>
    <p:sldLayoutId id="2147484150" r:id="rId4"/>
    <p:sldLayoutId id="2147484151" r:id="rId5"/>
    <p:sldLayoutId id="2147484152" r:id="rId6"/>
    <p:sldLayoutId id="2147484153" r:id="rId7"/>
    <p:sldLayoutId id="2147484154" r:id="rId8"/>
    <p:sldLayoutId id="2147484155" r:id="rId9"/>
    <p:sldLayoutId id="2147484156" r:id="rId10"/>
    <p:sldLayoutId id="214748415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2.x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22.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2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6.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8.xml"/><Relationship Id="rId1" Type="http://schemas.openxmlformats.org/officeDocument/2006/relationships/slideLayout" Target="../slideLayouts/slideLayout22.xml"/><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8" Type="http://schemas.openxmlformats.org/officeDocument/2006/relationships/hyperlink" Target="https://vi.wikipedia.org/wiki/Vi%E1%BB%87t_Nam_Canh_t%C3%A2n_C%C3%A1ch_m%E1%BA%A1ng_%C4%90%E1%BA%A3ng" TargetMode="External"/><Relationship Id="rId3" Type="http://schemas.openxmlformats.org/officeDocument/2006/relationships/hyperlink" Target="https://vi.wikipedia.org/wiki/Ng%C6%B0%E1%BB%9Di_M%E1%BB%B9_g%E1%BB%91c_Vi%E1%BB%87t" TargetMode="External"/><Relationship Id="rId7" Type="http://schemas.openxmlformats.org/officeDocument/2006/relationships/hyperlink" Target="https://vi.wikipedia.org/wiki/Qu%C3%A2n_l%E1%BB%B1c_Vi%E1%BB%87t_Nam_C%E1%BB%99ng_H%C3%B2a" TargetMode="External"/><Relationship Id="rId2" Type="http://schemas.openxmlformats.org/officeDocument/2006/relationships/image" Target="../media/image35.jpeg"/><Relationship Id="rId1" Type="http://schemas.openxmlformats.org/officeDocument/2006/relationships/slideLayout" Target="../slideLayouts/slideLayout22.xml"/><Relationship Id="rId6" Type="http://schemas.openxmlformats.org/officeDocument/2006/relationships/hyperlink" Target="https://vi.wikipedia.org/wiki/Ho%C3%A0ng_C%C6%A1_Minh" TargetMode="External"/><Relationship Id="rId5" Type="http://schemas.openxmlformats.org/officeDocument/2006/relationships/hyperlink" Target="https://vi.wikipedia.org/wiki/M%E1%BA%B7t_tr%E1%BA%ADn_Qu%E1%BB%91c_gia_Th%E1%BB%91ng_nh%E1%BA%A5t_Gi%E1%BA%A3i_ph%C3%B3ng_Vi%E1%BB%87t_Nam" TargetMode="External"/><Relationship Id="rId4" Type="http://schemas.openxmlformats.org/officeDocument/2006/relationships/hyperlink" Target="https://vi.wikipedia.org/wiki/San_Jose,_California" TargetMode="External"/><Relationship Id="rId9" Type="http://schemas.openxmlformats.org/officeDocument/2006/relationships/hyperlink" Target="https://vi.wikipedia.org/w/index.php?title=H%E1%BB%99i_%C4%91o%C3%A0n_kh%C3%B4ng_%C4%91%C4%83ng_k%C3%BD_ph%C3%A1p_nh%C3%A2n&amp;action=edit&amp;redlink=1"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s://vi.wikipedia.org/wiki/Th%C3%A1i_B%C3%ACnh_D%C6%B0%C6%A1ng" TargetMode="External"/><Relationship Id="rId13" Type="http://schemas.openxmlformats.org/officeDocument/2006/relationships/hyperlink" Target="https://vi.wikipedia.org/wiki/B%E1%BB%99_C%C3%B4ng_an_(Vi%E1%BB%87t_Nam)" TargetMode="External"/><Relationship Id="rId3" Type="http://schemas.openxmlformats.org/officeDocument/2006/relationships/hyperlink" Target="https://vi.wikipedia.org/wiki/Lu%E1%BA%ADt_s%C6%B0" TargetMode="External"/><Relationship Id="rId7" Type="http://schemas.openxmlformats.org/officeDocument/2006/relationships/hyperlink" Target="https://vi.wikipedia.org/wiki/Ch%C3%A2u_%C3%81" TargetMode="External"/><Relationship Id="rId12" Type="http://schemas.openxmlformats.org/officeDocument/2006/relationships/hyperlink" Target="https://vi.wikipedia.org/wiki/2009" TargetMode="External"/><Relationship Id="rId2" Type="http://schemas.openxmlformats.org/officeDocument/2006/relationships/image" Target="../media/image36.jpeg"/><Relationship Id="rId1" Type="http://schemas.openxmlformats.org/officeDocument/2006/relationships/slideLayout" Target="../slideLayouts/slideLayout22.xml"/><Relationship Id="rId6" Type="http://schemas.openxmlformats.org/officeDocument/2006/relationships/hyperlink" Target="https://vi.wikipedia.org/wiki/Vi%E1%BB%87t_Nam" TargetMode="External"/><Relationship Id="rId11" Type="http://schemas.openxmlformats.org/officeDocument/2006/relationships/hyperlink" Target="https://vi.wikipedia.org/wiki/13_th%C3%A1ng_6" TargetMode="External"/><Relationship Id="rId5" Type="http://schemas.openxmlformats.org/officeDocument/2006/relationships/hyperlink" Target="https://vi.wikipedia.org/wiki/Hoa_K%E1%BB%B3" TargetMode="External"/><Relationship Id="rId10" Type="http://schemas.openxmlformats.org/officeDocument/2006/relationships/hyperlink" Target="https://vi.wikipedia.org/wiki/%C4%90a_nguy%C3%AAn" TargetMode="External"/><Relationship Id="rId4" Type="http://schemas.openxmlformats.org/officeDocument/2006/relationships/hyperlink" Target="https://vi.wikipedia.org/wiki/Th%C3%A0nh_ph%E1%BB%91_H%E1%BB%93_Ch%C3%AD_Minh" TargetMode="External"/><Relationship Id="rId9" Type="http://schemas.openxmlformats.org/officeDocument/2006/relationships/hyperlink" Target="https://vi.wikipedia.org/wiki/D%C3%A2n_ch%E1%BB%A7_%C4%91%E1%BA%A1i_ngh%E1%BB%8B"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2.xml"/><Relationship Id="rId5" Type="http://schemas.openxmlformats.org/officeDocument/2006/relationships/image" Target="../media/image41.jpeg"/><Relationship Id="rId4" Type="http://schemas.openxmlformats.org/officeDocument/2006/relationships/image" Target="../media/image40.jpeg"/></Relationships>
</file>

<file path=ppt/slides/_rels/slide2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2.xml"/><Relationship Id="rId5" Type="http://schemas.openxmlformats.org/officeDocument/2006/relationships/image" Target="../media/image45.jpeg"/><Relationship Id="rId4" Type="http://schemas.openxmlformats.org/officeDocument/2006/relationships/image" Target="../media/image44.jpeg"/></Relationships>
</file>

<file path=ppt/slides/_rels/slide28.xml.rels><?xml version="1.0" encoding="UTF-8" standalone="yes"?>
<Relationships xmlns="http://schemas.openxmlformats.org/package/2006/relationships"><Relationship Id="rId3" Type="http://schemas.openxmlformats.org/officeDocument/2006/relationships/hyperlink" Target="http://vietnamnet.vn/tau-ho-ve-ten-lua-tag53335.html" TargetMode="External"/><Relationship Id="rId2" Type="http://schemas.openxmlformats.org/officeDocument/2006/relationships/image" Target="../media/image46.png"/><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58.xml"/><Relationship Id="rId4" Type="http://schemas.openxmlformats.org/officeDocument/2006/relationships/image" Target="../media/image56.gif"/></Relationships>
</file>

<file path=ppt/slides/_rels/slide3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91.xml"/></Relationships>
</file>

<file path=ppt/slides/_rels/slide3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6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80.xml"/></Relationships>
</file>

<file path=ppt/slides/_rels/slide4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80.xml"/></Relationships>
</file>

<file path=ppt/slides/_rels/slide4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80.xml"/></Relationships>
</file>

<file path=ppt/slides/_rels/slide42.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9.xml"/><Relationship Id="rId1" Type="http://schemas.openxmlformats.org/officeDocument/2006/relationships/slideLayout" Target="../slideLayouts/slideLayout34.xml"/><Relationship Id="rId4" Type="http://schemas.openxmlformats.org/officeDocument/2006/relationships/image" Target="../media/image62.jpeg"/></Relationships>
</file>

<file path=ppt/slides/_rels/slide4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63.jpeg"/><Relationship Id="rId1" Type="http://schemas.openxmlformats.org/officeDocument/2006/relationships/slideLayout" Target="../slideLayouts/slideLayout34.xml"/></Relationships>
</file>

<file path=ppt/slides/_rels/slide44.xml.rels><?xml version="1.0" encoding="UTF-8" standalone="yes"?>
<Relationships xmlns="http://schemas.openxmlformats.org/package/2006/relationships"><Relationship Id="rId2" Type="http://schemas.openxmlformats.org/officeDocument/2006/relationships/image" Target="../media/image64.gif"/><Relationship Id="rId1" Type="http://schemas.openxmlformats.org/officeDocument/2006/relationships/slideLayout" Target="../slideLayouts/slideLayout3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4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34.xml"/></Relationships>
</file>

<file path=ppt/slides/_rels/slide4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34.xml"/></Relationships>
</file>

<file path=ppt/slides/_rels/slide48.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34.xml"/></Relationships>
</file>

<file path=ppt/slides/_rels/slide4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34.xml"/></Relationships>
</file>

<file path=ppt/slides/_rels/slide5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34.xml"/></Relationships>
</file>

<file path=ppt/slides/_rels/slide51.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jpeg"/><Relationship Id="rId1" Type="http://schemas.openxmlformats.org/officeDocument/2006/relationships/slideLayout" Target="../slideLayouts/slideLayout34.xml"/></Relationships>
</file>

<file path=ppt/slides/_rels/slide52.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34.xml"/></Relationships>
</file>

<file path=ppt/slides/_rels/slide53.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34.xml"/></Relationships>
</file>

<file path=ppt/slides/_rels/slide5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34.xml"/></Relationships>
</file>

<file path=ppt/slides/_rels/slide5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34.xml"/></Relationships>
</file>

<file path=ppt/slides/_rels/slide56.xml.rels><?xml version="1.0" encoding="UTF-8" standalone="yes"?>
<Relationships xmlns="http://schemas.openxmlformats.org/package/2006/relationships"><Relationship Id="rId2" Type="http://schemas.openxmlformats.org/officeDocument/2006/relationships/image" Target="../media/image64.gif"/><Relationship Id="rId1" Type="http://schemas.openxmlformats.org/officeDocument/2006/relationships/slideLayout" Target="../slideLayouts/slideLayout34.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34.xml"/></Relationships>
</file>

<file path=ppt/slides/_rels/slide58.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34.xml"/></Relationships>
</file>

<file path=ppt/slides/_rels/slide5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34.xml"/></Relationships>
</file>

<file path=ppt/slides/_rels/slide60.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34.xml"/></Relationships>
</file>

<file path=ppt/slides/_rels/slide6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78.png"/><Relationship Id="rId1" Type="http://schemas.openxmlformats.org/officeDocument/2006/relationships/slideLayout" Target="../slideLayouts/slideLayout34.xml"/></Relationships>
</file>

<file path=ppt/slides/_rels/slide62.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10.xml"/><Relationship Id="rId1" Type="http://schemas.openxmlformats.org/officeDocument/2006/relationships/slideLayout" Target="../slideLayouts/slideLayout34.xml"/></Relationships>
</file>

<file path=ppt/slides/_rels/slide63.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39.xml"/></Relationships>
</file>

<file path=ppt/slides/_rels/slide64.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39.xml"/></Relationships>
</file>

<file path=ppt/slides/_rels/slide65.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34.xml"/></Relationships>
</file>

<file path=ppt/slides/_rels/slide66.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34.xml"/></Relationships>
</file>

<file path=ppt/slides/_rels/slide6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34.xml"/></Relationships>
</file>

<file path=ppt/slides/_rels/slide68.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69.jpeg"/><Relationship Id="rId1" Type="http://schemas.openxmlformats.org/officeDocument/2006/relationships/slideLayout" Target="../slideLayouts/slideLayout34.xml"/></Relationships>
</file>

<file path=ppt/slides/_rels/slide69.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34.xml"/></Relationships>
</file>

<file path=ppt/slides/_rels/slide70.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34.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73.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74.jpeg"/><Relationship Id="rId1" Type="http://schemas.openxmlformats.org/officeDocument/2006/relationships/slideLayout" Target="../slideLayouts/slideLayout34.xml"/></Relationships>
</file>

<file path=ppt/slides/_rels/slide74.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2.xml"/></Relationships>
</file>

<file path=ppt/slides/_rels/slide75.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22.xml"/></Relationships>
</file>

<file path=ppt/slides/_rels/slide76.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22.xml"/></Relationships>
</file>

<file path=ppt/slides/_rels/slide77.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jpeg"/><Relationship Id="rId1" Type="http://schemas.openxmlformats.org/officeDocument/2006/relationships/slideLayout" Target="../slideLayouts/slideLayout22.xml"/><Relationship Id="rId5" Type="http://schemas.openxmlformats.org/officeDocument/2006/relationships/image" Target="../media/image96.jpeg"/><Relationship Id="rId4" Type="http://schemas.openxmlformats.org/officeDocument/2006/relationships/image" Target="../media/image95.png"/></Relationships>
</file>

<file path=ppt/slides/_rels/slide7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97.png"/><Relationship Id="rId1" Type="http://schemas.openxmlformats.org/officeDocument/2006/relationships/slideLayout" Target="../slideLayouts/slideLayout22.xml"/><Relationship Id="rId5" Type="http://schemas.openxmlformats.org/officeDocument/2006/relationships/image" Target="../media/image99.jpeg"/><Relationship Id="rId4" Type="http://schemas.openxmlformats.org/officeDocument/2006/relationships/image" Target="../media/image98.jpeg"/></Relationships>
</file>

<file path=ppt/slides/_rels/slide79.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76.jpeg"/><Relationship Id="rId1" Type="http://schemas.openxmlformats.org/officeDocument/2006/relationships/slideLayout" Target="../slideLayouts/slideLayout22.xml"/></Relationships>
</file>

<file path=ppt/slides/_rels/slide80.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01.jpeg"/><Relationship Id="rId1" Type="http://schemas.openxmlformats.org/officeDocument/2006/relationships/slideLayout" Target="../slideLayouts/slideLayout44.xml"/><Relationship Id="rId5" Type="http://schemas.openxmlformats.org/officeDocument/2006/relationships/image" Target="../media/image104.jpeg"/><Relationship Id="rId4" Type="http://schemas.openxmlformats.org/officeDocument/2006/relationships/image" Target="../media/image103.jpeg"/></Relationships>
</file>

<file path=ppt/slides/_rels/slide81.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5"/>
          <p:cNvSpPr>
            <a:spLocks noChangeArrowheads="1"/>
          </p:cNvSpPr>
          <p:nvPr/>
        </p:nvSpPr>
        <p:spPr bwMode="auto">
          <a:xfrm>
            <a:off x="3429000" y="-20193"/>
            <a:ext cx="1828800" cy="5878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115000"/>
              </a:lnSpc>
              <a:spcBef>
                <a:spcPts val="300"/>
              </a:spcBef>
              <a:spcAft>
                <a:spcPts val="1000"/>
              </a:spcAft>
            </a:pPr>
            <a:r>
              <a:rPr lang="en-US" altLang="en-US" sz="28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BÀI</a:t>
            </a:r>
            <a:r>
              <a:rPr lang="en-US" altLang="en-US" sz="2800" b="1">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6</a:t>
            </a:r>
            <a:endParaRPr lang="en-US" altLang="en-US" sz="28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4579" name="Rectangle 1"/>
          <p:cNvSpPr>
            <a:spLocks noChangeArrowheads="1"/>
          </p:cNvSpPr>
          <p:nvPr/>
        </p:nvSpPr>
        <p:spPr bwMode="auto">
          <a:xfrm>
            <a:off x="228600" y="609605"/>
            <a:ext cx="8604250" cy="17727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179388">
              <a:tabLst>
                <a:tab pos="179388" algn="l"/>
              </a:tabLst>
              <a:defRPr>
                <a:solidFill>
                  <a:schemeClr val="tx1"/>
                </a:solidFill>
                <a:latin typeface="Arial" panose="020B0604020202020204" pitchFamily="34" charset="0"/>
              </a:defRPr>
            </a:lvl1pPr>
            <a:lvl2pPr marL="742950" indent="-285750">
              <a:tabLst>
                <a:tab pos="179388" algn="l"/>
              </a:tabLst>
              <a:defRPr>
                <a:solidFill>
                  <a:schemeClr val="tx1"/>
                </a:solidFill>
                <a:latin typeface="Arial" panose="020B0604020202020204" pitchFamily="34" charset="0"/>
              </a:defRPr>
            </a:lvl2pPr>
            <a:lvl3pPr marL="1143000" indent="-228600">
              <a:tabLst>
                <a:tab pos="179388" algn="l"/>
              </a:tabLst>
              <a:defRPr>
                <a:solidFill>
                  <a:schemeClr val="tx1"/>
                </a:solidFill>
                <a:latin typeface="Arial" panose="020B0604020202020204" pitchFamily="34" charset="0"/>
              </a:defRPr>
            </a:lvl3pPr>
            <a:lvl4pPr marL="1600200" indent="-228600">
              <a:tabLst>
                <a:tab pos="179388" algn="l"/>
              </a:tabLst>
              <a:defRPr>
                <a:solidFill>
                  <a:schemeClr val="tx1"/>
                </a:solidFill>
                <a:latin typeface="Arial" panose="020B0604020202020204" pitchFamily="34" charset="0"/>
              </a:defRPr>
            </a:lvl4pPr>
            <a:lvl5pPr marL="2057400" indent="-228600">
              <a:tabLst>
                <a:tab pos="179388"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179388"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179388"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179388"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179388" algn="l"/>
              </a:tabLst>
              <a:defRPr>
                <a:solidFill>
                  <a:schemeClr val="tx1"/>
                </a:solidFill>
                <a:latin typeface="Arial" panose="020B0604020202020204" pitchFamily="34" charset="0"/>
              </a:defRPr>
            </a:lvl9pPr>
          </a:lstStyle>
          <a:p>
            <a:pPr algn="ctr" eaLnBrk="1" hangingPunct="1">
              <a:lnSpc>
                <a:spcPct val="130000"/>
              </a:lnSpc>
            </a:pPr>
            <a:r>
              <a:rPr lang="en-US" altLang="vi-VN" sz="2800" b="1" dirty="0">
                <a:solidFill>
                  <a:srgbClr val="FF0000"/>
                </a:solidFill>
                <a:ea typeface="Times New Roman" panose="02020603050405020304" pitchFamily="18" charset="0"/>
                <a:cs typeface="Arial" panose="020B0604020202020204" pitchFamily="34" charset="0"/>
              </a:rPr>
              <a:t>TĂNG CƯỜNG QUỐC PHÒNG AN NINH, MỞ RỘNG QUAN HỆ ĐỐI NGOẠI VÀ HỘI NHẬP QUỐC TẾ Ở NƯỚC TA HIỆN NAY</a:t>
            </a:r>
            <a:endParaRPr lang="en-US" altLang="vi-VN" sz="2800" dirty="0">
              <a:solidFill>
                <a:srgbClr val="FF0000"/>
              </a:solidFill>
              <a:ea typeface="Times New Roman" panose="02020603050405020304" pitchFamily="18" charset="0"/>
              <a:cs typeface="Arial" panose="020B0604020202020204" pitchFamily="34" charset="0"/>
            </a:endParaRPr>
          </a:p>
        </p:txBody>
      </p:sp>
      <p:sp>
        <p:nvSpPr>
          <p:cNvPr id="61442" name="AutoShape 2" descr="Kết quả hình ảnh cho tăng cường quốc phòng an ninh và mở rộng quan hệ đối ngoại"/>
          <p:cNvSpPr>
            <a:spLocks noChangeAspect="1" noChangeArrowheads="1"/>
          </p:cNvSpPr>
          <p:nvPr/>
        </p:nvSpPr>
        <p:spPr bwMode="auto">
          <a:xfrm>
            <a:off x="155575" y="-1355725"/>
            <a:ext cx="4286250" cy="2838450"/>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61444" name="AutoShape 4" descr="Kết quả hình ảnh cho tăng cường quốc phòng an ninh và mở rộng quan hệ đối ngoại"/>
          <p:cNvSpPr>
            <a:spLocks noChangeAspect="1" noChangeArrowheads="1"/>
          </p:cNvSpPr>
          <p:nvPr/>
        </p:nvSpPr>
        <p:spPr bwMode="auto">
          <a:xfrm>
            <a:off x="155575" y="-1355725"/>
            <a:ext cx="4286250" cy="2838450"/>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61447" name="Picture 7" descr="63 cán bộ, chiến sĩ bệnh viện Dã chiến cấp 2 số 1 quyết tâm hoàn thành nhiệm vụ."/>
          <p:cNvPicPr>
            <a:picLocks noChangeAspect="1" noChangeArrowheads="1"/>
          </p:cNvPicPr>
          <p:nvPr/>
        </p:nvPicPr>
        <p:blipFill>
          <a:blip r:embed="rId2"/>
          <a:srcRect/>
          <a:stretch>
            <a:fillRect/>
          </a:stretch>
        </p:blipFill>
        <p:spPr bwMode="auto">
          <a:xfrm>
            <a:off x="228600" y="2286000"/>
            <a:ext cx="8763000" cy="4740784"/>
          </a:xfrm>
          <a:prstGeom prst="rect">
            <a:avLst/>
          </a:prstGeom>
          <a:noFill/>
        </p:spPr>
      </p:pic>
    </p:spTree>
  </p:cSld>
  <p:clrMapOvr>
    <a:masterClrMapping/>
  </p:clrMapOvr>
  <p:transition>
    <p:pu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85810" y="2286012"/>
            <a:ext cx="2209799" cy="4286263"/>
            <a:chOff x="3906" y="1123942"/>
            <a:chExt cx="2664395" cy="4286263"/>
          </a:xfrm>
          <a:solidFill>
            <a:srgbClr val="FFC000"/>
          </a:solidFill>
        </p:grpSpPr>
        <p:sp>
          <p:nvSpPr>
            <p:cNvPr id="7" name="Rectangle 6"/>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TextBox 7"/>
            <p:cNvSpPr txBox="1"/>
            <p:nvPr/>
          </p:nvSpPr>
          <p:spPr>
            <a:xfrm>
              <a:off x="3906" y="1123942"/>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smtClean="0">
                  <a:solidFill>
                    <a:schemeClr val="tx1"/>
                  </a:solidFill>
                  <a:latin typeface="Times New Roman" panose="02020603050405020304" pitchFamily="18" charset="0"/>
                  <a:cs typeface="Times New Roman" panose="02020603050405020304" pitchFamily="18" charset="0"/>
                </a:rPr>
                <a:t>I. </a:t>
              </a:r>
              <a:r>
                <a:rPr lang="en-US" sz="2800" dirty="0">
                  <a:solidFill>
                    <a:schemeClr val="tx1"/>
                  </a:solidFill>
                  <a:latin typeface="Times New Roman" panose="02020603050405020304" pitchFamily="18" charset="0"/>
                  <a:cs typeface="Times New Roman" panose="02020603050405020304" pitchFamily="18" charset="0"/>
                </a:rPr>
                <a:t>Bối cảnh quốc tế và Việt Nam</a:t>
              </a:r>
            </a:p>
          </p:txBody>
        </p:sp>
      </p:grpSp>
      <p:grpSp>
        <p:nvGrpSpPr>
          <p:cNvPr id="25603" name="Group 8"/>
          <p:cNvGrpSpPr>
            <a:grpSpLocks/>
          </p:cNvGrpSpPr>
          <p:nvPr/>
        </p:nvGrpSpPr>
        <p:grpSpPr bwMode="auto">
          <a:xfrm>
            <a:off x="685800" y="533400"/>
            <a:ext cx="8001000" cy="723900"/>
            <a:chOff x="0" y="247650"/>
            <a:chExt cx="8001000" cy="723896"/>
          </a:xfrm>
        </p:grpSpPr>
        <p:sp>
          <p:nvSpPr>
            <p:cNvPr id="10" name="Rectangle 9"/>
            <p:cNvSpPr/>
            <p:nvPr/>
          </p:nvSpPr>
          <p:spPr>
            <a:xfrm>
              <a:off x="0" y="247650"/>
              <a:ext cx="8001000" cy="723896"/>
            </a:xfrm>
            <a:prstGeom prst="rect">
              <a:avLst/>
            </a:prstGeom>
            <a:solidFill>
              <a:srgbClr val="92D050"/>
            </a:solidFill>
          </p:spPr>
          <p:style>
            <a:lnRef idx="0">
              <a:schemeClr val="accent1">
                <a:hueOff val="0"/>
                <a:satOff val="0"/>
                <a:lumOff val="0"/>
                <a:alphaOff val="0"/>
              </a:schemeClr>
            </a:lnRef>
            <a:fillRef idx="1">
              <a:scrgbClr r="0" g="0" b="0"/>
            </a:fillRef>
            <a:effectRef idx="0">
              <a:schemeClr val="accent1">
                <a:shade val="80000"/>
                <a:hueOff val="0"/>
                <a:satOff val="0"/>
                <a:lumOff val="0"/>
                <a:alphaOff val="0"/>
              </a:schemeClr>
            </a:effectRef>
            <a:fontRef idx="minor">
              <a:schemeClr val="lt1">
                <a:hueOff val="0"/>
                <a:satOff val="0"/>
                <a:lumOff val="0"/>
                <a:alphaOff val="0"/>
              </a:schemeClr>
            </a:fontRef>
          </p:style>
        </p:sp>
        <p:sp>
          <p:nvSpPr>
            <p:cNvPr id="11" name="TextBox 10"/>
            <p:cNvSpPr txBox="1"/>
            <p:nvPr/>
          </p:nvSpPr>
          <p:spPr>
            <a:xfrm>
              <a:off x="0" y="247650"/>
              <a:ext cx="8001000" cy="723896"/>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lIns="121920" tIns="121920" rIns="121920" bIns="121920" spcCol="1270" anchor="ctr"/>
            <a:lstStyle/>
            <a:p>
              <a:pPr algn="ctr" defTabSz="1422400" eaLnBrk="1" hangingPunct="1">
                <a:lnSpc>
                  <a:spcPct val="90000"/>
                </a:lnSpc>
                <a:spcAft>
                  <a:spcPct val="35000"/>
                </a:spcAft>
                <a:defRPr/>
              </a:pPr>
              <a:r>
                <a:rPr lang="en-US" altLang="en-US" sz="3200" b="1" dirty="0">
                  <a:solidFill>
                    <a:srgbClr val="CC0000"/>
                  </a:solidFill>
                  <a:latin typeface="Times New Roman" panose="02020603050405020304" pitchFamily="18" charset="0"/>
                  <a:cs typeface="Times New Roman" panose="02020603050405020304" pitchFamily="18" charset="0"/>
                </a:rPr>
                <a:t>NỘI DUNG</a:t>
              </a:r>
              <a:endParaRPr lang="en-US" sz="3200" dirty="0">
                <a:latin typeface="Times New Roman" panose="02020603050405020304" pitchFamily="18" charset="0"/>
                <a:cs typeface="Times New Roman" panose="02020603050405020304" pitchFamily="18" charset="0"/>
              </a:endParaRPr>
            </a:p>
          </p:txBody>
        </p:sp>
      </p:grpSp>
      <p:grpSp>
        <p:nvGrpSpPr>
          <p:cNvPr id="12" name="Group 11"/>
          <p:cNvGrpSpPr/>
          <p:nvPr/>
        </p:nvGrpSpPr>
        <p:grpSpPr>
          <a:xfrm>
            <a:off x="3276600" y="2286012"/>
            <a:ext cx="2587170" cy="4327987"/>
            <a:chOff x="3906" y="1123942"/>
            <a:chExt cx="3119398" cy="4327987"/>
          </a:xfrm>
          <a:solidFill>
            <a:srgbClr val="FFC000"/>
          </a:solidFill>
        </p:grpSpPr>
        <p:sp>
          <p:nvSpPr>
            <p:cNvPr id="13" name="Rectangle 12"/>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TextBox 13"/>
            <p:cNvSpPr txBox="1"/>
            <p:nvPr/>
          </p:nvSpPr>
          <p:spPr>
            <a:xfrm>
              <a:off x="458909" y="1165666"/>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smtClean="0">
                  <a:solidFill>
                    <a:schemeClr val="tx1"/>
                  </a:solidFill>
                  <a:latin typeface="Times New Roman" panose="02020603050405020304" pitchFamily="18" charset="0"/>
                  <a:cs typeface="Times New Roman" panose="02020603050405020304" pitchFamily="18" charset="0"/>
                </a:rPr>
                <a:t>II. </a:t>
              </a:r>
              <a:r>
                <a:rPr lang="en-US" sz="2800" dirty="0">
                  <a:solidFill>
                    <a:schemeClr val="tx1"/>
                  </a:solidFill>
                  <a:latin typeface="Times New Roman" panose="02020603050405020304" pitchFamily="18" charset="0"/>
                  <a:cs typeface="Times New Roman" panose="02020603050405020304" pitchFamily="18" charset="0"/>
                </a:rPr>
                <a:t>Quan điểm và những nhiệm vụ chủ yếu của đường lối quốc phòng, an ninh</a:t>
              </a:r>
            </a:p>
          </p:txBody>
        </p:sp>
      </p:grpSp>
      <p:grpSp>
        <p:nvGrpSpPr>
          <p:cNvPr id="15" name="Group 14"/>
          <p:cNvGrpSpPr/>
          <p:nvPr/>
        </p:nvGrpSpPr>
        <p:grpSpPr>
          <a:xfrm>
            <a:off x="6477000" y="2293256"/>
            <a:ext cx="2209800" cy="4286264"/>
            <a:chOff x="3905" y="1123941"/>
            <a:chExt cx="2664396" cy="4286264"/>
          </a:xfrm>
          <a:solidFill>
            <a:srgbClr val="FFC000"/>
          </a:solidFill>
        </p:grpSpPr>
        <p:sp>
          <p:nvSpPr>
            <p:cNvPr id="16" name="Rectangle 15"/>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7" name="TextBox 16"/>
            <p:cNvSpPr txBox="1"/>
            <p:nvPr/>
          </p:nvSpPr>
          <p:spPr>
            <a:xfrm>
              <a:off x="3905" y="1123941"/>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smtClean="0">
                  <a:solidFill>
                    <a:schemeClr val="tx1"/>
                  </a:solidFill>
                  <a:latin typeface="Times New Roman" panose="02020603050405020304" pitchFamily="18" charset="0"/>
                  <a:cs typeface="Times New Roman" panose="02020603050405020304" pitchFamily="18" charset="0"/>
                </a:rPr>
                <a:t>III. </a:t>
              </a:r>
              <a:r>
                <a:rPr lang="en-US" sz="2800" dirty="0">
                  <a:solidFill>
                    <a:schemeClr val="tx1"/>
                  </a:solidFill>
                  <a:latin typeface="Times New Roman" panose="02020603050405020304" pitchFamily="18" charset="0"/>
                  <a:cs typeface="Times New Roman" panose="02020603050405020304" pitchFamily="18" charset="0"/>
                </a:rPr>
                <a:t>Quan điểm và những nhiệm vụ chủ yếu của đường lối đối ngoại</a:t>
              </a:r>
            </a:p>
          </p:txBody>
        </p:sp>
      </p:grpSp>
      <p:cxnSp>
        <p:nvCxnSpPr>
          <p:cNvPr id="19" name="Straight Arrow Connector 18"/>
          <p:cNvCxnSpPr>
            <a:stCxn id="11" idx="2"/>
          </p:cNvCxnSpPr>
          <p:nvPr/>
        </p:nvCxnSpPr>
        <p:spPr>
          <a:xfrm flipH="1">
            <a:off x="1847850" y="1257300"/>
            <a:ext cx="2838450" cy="95250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2" name="Straight Arrow Connector 21"/>
          <p:cNvCxnSpPr>
            <a:stCxn id="11" idx="2"/>
          </p:cNvCxnSpPr>
          <p:nvPr/>
        </p:nvCxnSpPr>
        <p:spPr>
          <a:xfrm>
            <a:off x="4686300" y="1257306"/>
            <a:ext cx="0" cy="99377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5" name="Straight Arrow Connector 24"/>
          <p:cNvCxnSpPr>
            <a:stCxn id="11" idx="2"/>
            <a:endCxn id="17" idx="0"/>
          </p:cNvCxnSpPr>
          <p:nvPr/>
        </p:nvCxnSpPr>
        <p:spPr>
          <a:xfrm>
            <a:off x="4686300" y="1257300"/>
            <a:ext cx="2895600" cy="103663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33"/>
          <p:cNvSpPr txBox="1">
            <a:spLocks noChangeArrowheads="1"/>
          </p:cNvSpPr>
          <p:nvPr/>
        </p:nvSpPr>
        <p:spPr bwMode="gray">
          <a:xfrm>
            <a:off x="630245" y="454031"/>
            <a:ext cx="7515225" cy="460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400" b="1" dirty="0">
                <a:solidFill>
                  <a:srgbClr val="FF0000"/>
                </a:solidFill>
                <a:latin typeface="Times New Roman" panose="02020603050405020304" pitchFamily="18" charset="0"/>
                <a:cs typeface="Times New Roman" panose="02020603050405020304" pitchFamily="18" charset="0"/>
              </a:rPr>
              <a:t>1</a:t>
            </a:r>
            <a:r>
              <a:rPr lang="en-US" altLang="en-US" sz="2400" b="1" dirty="0" smtClean="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Bối</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cảnh</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quốc</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tế</a:t>
            </a:r>
            <a:endParaRPr lang="en-US" altLang="en-US" sz="2400" b="1" dirty="0">
              <a:solidFill>
                <a:srgbClr val="FF0000"/>
              </a:solidFill>
              <a:latin typeface="Times New Roman" panose="02020603050405020304" pitchFamily="18" charset="0"/>
              <a:cs typeface="Times New Roman" panose="02020603050405020304" pitchFamily="18" charset="0"/>
            </a:endParaRPr>
          </a:p>
        </p:txBody>
      </p:sp>
      <p:sp>
        <p:nvSpPr>
          <p:cNvPr id="13315" name="Rectangle 3"/>
          <p:cNvSpPr>
            <a:spLocks noChangeArrowheads="1"/>
          </p:cNvSpPr>
          <p:nvPr/>
        </p:nvSpPr>
        <p:spPr bwMode="auto">
          <a:xfrm>
            <a:off x="134944" y="914400"/>
            <a:ext cx="8704256" cy="1981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None/>
              <a:defRPr/>
            </a:pPr>
            <a:r>
              <a:rPr lang="tn-ZA" altLang="en-US" dirty="0">
                <a:latin typeface="Times New Roman" panose="02020603050405020304" pitchFamily="18" charset="0"/>
                <a:cs typeface="Times New Roman" panose="02020603050405020304" pitchFamily="18" charset="0"/>
              </a:rPr>
              <a:t>- Tình hình thế giới có diễn biến phức tạp nhưng hòa bình, độc lập dân tộc, dân chủ, hợp tác và phát triển vẫn là xu thế lớn.</a:t>
            </a:r>
          </a:p>
          <a:p>
            <a:pPr algn="just" eaLnBrk="1" hangingPunct="1">
              <a:spcBef>
                <a:spcPct val="0"/>
              </a:spcBef>
              <a:spcAft>
                <a:spcPts val="600"/>
              </a:spcAft>
              <a:buClr>
                <a:srgbClr val="2DA2BF"/>
              </a:buClr>
              <a:buSzTx/>
              <a:buFontTx/>
              <a:buChar char="-"/>
              <a:defRPr/>
            </a:pPr>
            <a:r>
              <a:rPr lang="en-US" dirty="0" smtClean="0">
                <a:latin typeface="Times New Roman" panose="02020603050405020304" pitchFamily="18" charset="0"/>
                <a:cs typeface="Times New Roman" panose="02020603050405020304" pitchFamily="18" charset="0"/>
              </a:rPr>
              <a:t>Tình hình chính trị - an ninh thế giới thay đổi nhanh chóng, phức tạp: </a:t>
            </a:r>
            <a:endParaRPr lang="tn-ZA" altLang="en-US" dirty="0" smtClean="0">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None/>
              <a:defRPr/>
            </a:pPr>
            <a:endParaRPr lang="tn-ZA" altLang="en-US" sz="2800" dirty="0">
              <a:latin typeface="Arial" panose="020B0604020202020204" pitchFamily="34" charset="0"/>
            </a:endParaRPr>
          </a:p>
        </p:txBody>
      </p:sp>
      <p:cxnSp>
        <p:nvCxnSpPr>
          <p:cNvPr id="4" name="Straight Connector 3"/>
          <p:cNvCxnSpPr/>
          <p:nvPr/>
        </p:nvCxnSpPr>
        <p:spPr>
          <a:xfrm>
            <a:off x="0" y="914400"/>
            <a:ext cx="9144000" cy="0"/>
          </a:xfrm>
          <a:prstGeom prst="line">
            <a:avLst/>
          </a:prstGeom>
        </p:spPr>
        <p:style>
          <a:lnRef idx="3">
            <a:schemeClr val="dk1"/>
          </a:lnRef>
          <a:fillRef idx="0">
            <a:schemeClr val="dk1"/>
          </a:fillRef>
          <a:effectRef idx="2">
            <a:schemeClr val="dk1"/>
          </a:effectRef>
          <a:fontRef idx="minor">
            <a:schemeClr val="tx1"/>
          </a:fontRef>
        </p:style>
      </p:cxnSp>
      <p:sp>
        <p:nvSpPr>
          <p:cNvPr id="2" name="Rectangle 1"/>
          <p:cNvSpPr/>
          <p:nvPr/>
        </p:nvSpPr>
        <p:spPr>
          <a:xfrm>
            <a:off x="1371600" y="6096000"/>
            <a:ext cx="2743200"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a:t>
            </a:r>
            <a:r>
              <a:rPr lang="en-US" sz="2400" b="1" dirty="0" smtClean="0">
                <a:solidFill>
                  <a:srgbClr val="FF0000"/>
                </a:solidFill>
              </a:rPr>
              <a:t>IRAN</a:t>
            </a:r>
            <a:endParaRPr lang="vi-VN" sz="2400" b="1" dirty="0">
              <a:solidFill>
                <a:srgbClr val="FF0000"/>
              </a:solidFill>
            </a:endParaRPr>
          </a:p>
        </p:txBody>
      </p:sp>
      <p:pic>
        <p:nvPicPr>
          <p:cNvPr id="2050" name="Picture 2" descr="Kết quả hình ảnh cho quan hệ mỹ - iran"/>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34944" y="2743206"/>
            <a:ext cx="4589456" cy="3090863"/>
          </a:xfrm>
          <a:prstGeom prst="rect">
            <a:avLst/>
          </a:prstGeom>
          <a:noFill/>
          <a:extLst>
            <a:ext uri="{909E8E84-426E-40DD-AFC4-6F175D3DCCD1}">
              <a14:hiddenFill xmlns:a14="http://schemas.microsoft.com/office/drawing/2010/main" xmlns="">
                <a:solidFill>
                  <a:srgbClr val="FFFFFF"/>
                </a:solidFill>
              </a14:hiddenFill>
            </a:ext>
          </a:extLst>
        </p:spPr>
      </p:pic>
      <p:pic>
        <p:nvPicPr>
          <p:cNvPr id="1026" name="Picture 2" descr="Kết quả hình ảnh cho quan hệ mỹ trun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029203" y="2715491"/>
            <a:ext cx="3959225" cy="3118572"/>
          </a:xfrm>
          <a:prstGeom prst="rect">
            <a:avLst/>
          </a:prstGeom>
          <a:noFill/>
          <a:extLst>
            <a:ext uri="{909E8E84-426E-40DD-AFC4-6F175D3DCCD1}">
              <a14:hiddenFill xmlns:a14="http://schemas.microsoft.com/office/drawing/2010/main" xmlns="">
                <a:solidFill>
                  <a:srgbClr val="FFFFFF"/>
                </a:solidFill>
              </a14:hiddenFill>
            </a:ext>
          </a:extLst>
        </p:spPr>
      </p:pic>
      <p:sp>
        <p:nvSpPr>
          <p:cNvPr id="9" name="Rectangle 8"/>
          <p:cNvSpPr/>
          <p:nvPr/>
        </p:nvSpPr>
        <p:spPr>
          <a:xfrm>
            <a:off x="5562602" y="6096000"/>
            <a:ext cx="3159131"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a:t>
            </a:r>
            <a:r>
              <a:rPr lang="en-US" sz="2400" b="1" dirty="0" smtClean="0">
                <a:solidFill>
                  <a:srgbClr val="FF0000"/>
                </a:solidFill>
              </a:rPr>
              <a:t>TRUNG</a:t>
            </a:r>
            <a:endParaRPr lang="vi-VN" sz="2400" b="1" dirty="0">
              <a:solidFill>
                <a:srgbClr val="FF0000"/>
              </a:solidFill>
            </a:endParaRPr>
          </a:p>
        </p:txBody>
      </p:sp>
      <p:sp>
        <p:nvSpPr>
          <p:cNvPr id="10" name="Rectangle 9"/>
          <p:cNvSpPr/>
          <p:nvPr/>
        </p:nvSpPr>
        <p:spPr>
          <a:xfrm>
            <a:off x="228603" y="-22931"/>
            <a:ext cx="4797340" cy="480131"/>
          </a:xfrm>
          <a:prstGeom prst="rect">
            <a:avLst/>
          </a:prstGeom>
        </p:spPr>
        <p:txBody>
          <a:bodyPr wrap="none">
            <a:spAutoFit/>
          </a:bodyPr>
          <a:lstStyle/>
          <a:p>
            <a:pPr algn="ctr" defTabSz="1422400" eaLnBrk="1" hangingPunct="1">
              <a:lnSpc>
                <a:spcPct val="90000"/>
              </a:lnSpc>
              <a:spcAft>
                <a:spcPct val="35000"/>
              </a:spcAft>
              <a:defRPr/>
            </a:pPr>
            <a:r>
              <a:rPr lang="en-US" sz="2800" dirty="0" smtClean="0">
                <a:latin typeface="Times New Roman" panose="02020603050405020304" pitchFamily="18" charset="0"/>
                <a:cs typeface="Times New Roman" panose="02020603050405020304" pitchFamily="18" charset="0"/>
              </a:rPr>
              <a:t>I. </a:t>
            </a:r>
            <a:r>
              <a:rPr lang="en-US" sz="2800" dirty="0" err="1" smtClean="0">
                <a:latin typeface="Times New Roman" panose="02020603050405020304" pitchFamily="18" charset="0"/>
                <a:cs typeface="Times New Roman" panose="02020603050405020304" pitchFamily="18" charset="0"/>
              </a:rPr>
              <a:t>Bối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cảnh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quốc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Việt</a:t>
            </a:r>
            <a:r>
              <a:rPr lang="en-US" sz="2800" dirty="0" smtClean="0">
                <a:latin typeface="Times New Roman" panose="02020603050405020304" pitchFamily="18" charset="0"/>
                <a:cs typeface="Times New Roman" panose="02020603050405020304" pitchFamily="18" charset="0"/>
              </a:rPr>
              <a:t> Nam</a:t>
            </a:r>
            <a:endParaRPr lang="en-US" sz="2800" dirty="0">
              <a:latin typeface="Times New Roman" panose="02020603050405020304" pitchFamily="18" charset="0"/>
              <a:cs typeface="Times New Roman" panose="02020603050405020304" pitchFamily="18" charset="0"/>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blinds(horizontal)">
                                      <p:cBhvr>
                                        <p:cTn id="12" dur="500"/>
                                        <p:tgtEl>
                                          <p:spTgt spid="133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914400" y="762012"/>
            <a:ext cx="7162800" cy="4308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Rectangle 2"/>
          <p:cNvSpPr/>
          <p:nvPr/>
        </p:nvSpPr>
        <p:spPr>
          <a:xfrm>
            <a:off x="2971800" y="5486400"/>
            <a:ext cx="2743200"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Triều</a:t>
            </a:r>
            <a:endParaRPr lang="vi-VN"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5"/>
            <a:ext cx="7543800" cy="932596"/>
          </a:xfrm>
        </p:spPr>
        <p:txBody>
          <a:bodyPr>
            <a:normAutofit/>
          </a:bodyPr>
          <a:lstStyle/>
          <a:p>
            <a:endParaRPr lang="vi-VN"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endParaRPr lang="vi-VN"/>
          </a:p>
        </p:txBody>
      </p:sp>
      <p:pic>
        <p:nvPicPr>
          <p:cNvPr id="1026" name="Picture 2" descr="Hình ảnh có liên quan"/>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816032" y="1354720"/>
            <a:ext cx="7543800" cy="519848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TextBox 3"/>
          <p:cNvSpPr txBox="1"/>
          <p:nvPr/>
        </p:nvSpPr>
        <p:spPr>
          <a:xfrm>
            <a:off x="1828800" y="5181606"/>
            <a:ext cx="5410200" cy="461665"/>
          </a:xfrm>
          <a:prstGeom prst="rect">
            <a:avLst/>
          </a:prstGeom>
          <a:noFill/>
        </p:spPr>
        <p:txBody>
          <a:bodyPr wrap="square" rtlCol="0">
            <a:spAutoFit/>
          </a:bodyPr>
          <a:lstStyle/>
          <a:p>
            <a:r>
              <a:rPr lang="en-US" sz="2400" b="1" i="1" dirty="0" smtClean="0">
                <a:solidFill>
                  <a:srgbClr val="FF0000"/>
                </a:solidFill>
                <a:latin typeface="Times New Roman" panose="02020603050405020304" pitchFamily="18" charset="0"/>
                <a:cs typeface="Times New Roman" panose="02020603050405020304" pitchFamily="18" charset="0"/>
              </a:rPr>
              <a:t>Vòng xoáy xung đột ở Trung Đông</a:t>
            </a:r>
            <a:endParaRPr lang="vi-VN" sz="2400"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9773413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1" y="381000"/>
            <a:ext cx="8815388" cy="914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Thế giới đứng trước nhiều vấn đề toàn cầu bức xúc:</a:t>
            </a:r>
            <a:r>
              <a:rPr lang="tn-ZA" altLang="en-US" dirty="0">
                <a:solidFill>
                  <a:srgbClr val="000000"/>
                </a:solidFill>
                <a:latin typeface="Times New Roman" panose="02020603050405020304" pitchFamily="18" charset="0"/>
                <a:cs typeface="Times New Roman" panose="02020603050405020304" pitchFamily="18" charset="0"/>
              </a:rPr>
              <a:t> Biến đổi khí hậu, môi trường, an ninh mạng, tội phạm xuyên quốc gia, dịch bệnh...</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92089" y="1569612"/>
            <a:ext cx="4227513" cy="23165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5"/>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4729165" y="1569618"/>
            <a:ext cx="4073525" cy="2379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6"/>
          <p:cNvPicPr>
            <a:picLocks noChangeAspect="1"/>
          </p:cNvPicPr>
          <p:nvPr/>
        </p:nvPicPr>
        <p:blipFill>
          <a:blip r:embed="rId5">
            <a:extLst>
              <a:ext uri="{28A0092B-C50C-407E-A947-70E740481C1C}">
                <a14:useLocalDpi xmlns:a14="http://schemas.microsoft.com/office/drawing/2010/main" xmlns="" val="0"/>
              </a:ext>
            </a:extLst>
          </a:blip>
          <a:srcRect/>
          <a:stretch>
            <a:fillRect/>
          </a:stretch>
        </p:blipFill>
        <p:spPr bwMode="auto">
          <a:xfrm>
            <a:off x="4564066" y="4154494"/>
            <a:ext cx="4403725" cy="25876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 name="Picture 2" descr="Kết quả hình ảnh cho ncov vũ hán"/>
          <p:cNvPicPr>
            <a:picLocks noChangeAspect="1" noChangeArrowheads="1"/>
          </p:cNvPicPr>
          <p:nvPr/>
        </p:nvPicPr>
        <p:blipFill>
          <a:blip r:embed="rId6"/>
          <a:srcRect/>
          <a:stretch>
            <a:fillRect/>
          </a:stretch>
        </p:blipFill>
        <p:spPr bwMode="auto">
          <a:xfrm>
            <a:off x="228600" y="3973244"/>
            <a:ext cx="4114800" cy="2884756"/>
          </a:xfrm>
          <a:prstGeom prst="rect">
            <a:avLst/>
          </a:prstGeom>
          <a:solidFill>
            <a:srgbClr val="FFFF00"/>
          </a:solidFill>
        </p:spPr>
      </p:pic>
    </p:spTree>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0"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edge">
                                      <p:cBhvr>
                                        <p:cTn id="2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381001" y="228600"/>
            <a:ext cx="8586788" cy="838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Khu vực Châu Á – </a:t>
            </a:r>
            <a:r>
              <a:rPr lang="en-US" altLang="en-US" dirty="0" smtClean="0">
                <a:solidFill>
                  <a:srgbClr val="000000"/>
                </a:solidFill>
                <a:latin typeface="Times New Roman" panose="02020603050405020304" pitchFamily="18" charset="0"/>
                <a:cs typeface="Times New Roman" panose="02020603050405020304" pitchFamily="18" charset="0"/>
              </a:rPr>
              <a:t>TBD ( </a:t>
            </a:r>
            <a:r>
              <a:rPr lang="en-US" altLang="en-US" dirty="0">
                <a:solidFill>
                  <a:srgbClr val="000000"/>
                </a:solidFill>
                <a:latin typeface="Times New Roman" panose="02020603050405020304" pitchFamily="18" charset="0"/>
                <a:cs typeface="Times New Roman" panose="02020603050405020304" pitchFamily="18" charset="0"/>
              </a:rPr>
              <a:t>Đông Nam </a:t>
            </a:r>
            <a:r>
              <a:rPr lang="en-US" altLang="en-US" dirty="0" smtClean="0">
                <a:solidFill>
                  <a:srgbClr val="000000"/>
                </a:solidFill>
                <a:latin typeface="Times New Roman" panose="02020603050405020304" pitchFamily="18" charset="0"/>
                <a:cs typeface="Times New Roman" panose="02020603050405020304" pitchFamily="18" charset="0"/>
              </a:rPr>
              <a:t>Á) </a:t>
            </a:r>
            <a:r>
              <a:rPr lang="en-US" altLang="en-US" dirty="0">
                <a:solidFill>
                  <a:srgbClr val="000000"/>
                </a:solidFill>
                <a:latin typeface="Times New Roman" panose="02020603050405020304" pitchFamily="18" charset="0"/>
                <a:cs typeface="Times New Roman" panose="02020603050405020304" pitchFamily="18" charset="0"/>
              </a:rPr>
              <a:t>tiếp tục có sự phát triển năng động, đồng thời cũng có nhiều nhân tố bất ổn</a:t>
            </a: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1028" name="Picture 4" descr="Khu vực Châu Á - Thái Bình Dương sẽ nắm vai trò chủ chốt trên thế giới trong những thập kỷ tới"/>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52400" y="1219200"/>
            <a:ext cx="8991600" cy="5562600"/>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33"/>
          <p:cNvSpPr txBox="1">
            <a:spLocks noChangeArrowheads="1"/>
          </p:cNvSpPr>
          <p:nvPr/>
        </p:nvSpPr>
        <p:spPr bwMode="gray">
          <a:xfrm>
            <a:off x="630245" y="136537"/>
            <a:ext cx="7515225" cy="460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400" b="1" dirty="0" smtClean="0">
                <a:solidFill>
                  <a:srgbClr val="FF0000"/>
                </a:solidFill>
                <a:latin typeface="Times New Roman" panose="02020603050405020304" pitchFamily="18" charset="0"/>
                <a:cs typeface="Times New Roman" panose="02020603050405020304" pitchFamily="18" charset="0"/>
              </a:rPr>
              <a:t>2</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Tình</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hình</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trong</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nước</a:t>
            </a:r>
            <a:endParaRPr lang="en-US" altLang="en-US" sz="2400" b="1" dirty="0">
              <a:solidFill>
                <a:srgbClr val="FF0000"/>
              </a:solidFill>
              <a:latin typeface="Times New Roman" panose="02020603050405020304" pitchFamily="18" charset="0"/>
              <a:cs typeface="Times New Roman" panose="02020603050405020304" pitchFamily="18" charset="0"/>
            </a:endParaRPr>
          </a:p>
        </p:txBody>
      </p:sp>
      <p:sp>
        <p:nvSpPr>
          <p:cNvPr id="13315" name="Rectangle 3"/>
          <p:cNvSpPr>
            <a:spLocks noChangeArrowheads="1"/>
          </p:cNvSpPr>
          <p:nvPr/>
        </p:nvSpPr>
        <p:spPr bwMode="auto">
          <a:xfrm>
            <a:off x="328622" y="990600"/>
            <a:ext cx="8586787" cy="609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E48312"/>
              </a:buClr>
              <a:buNone/>
              <a:defRPr/>
            </a:pPr>
            <a:r>
              <a:rPr lang="tn-ZA" altLang="en-US" dirty="0">
                <a:solidFill>
                  <a:srgbClr val="000000"/>
                </a:solidFill>
                <a:latin typeface="Times New Roman" panose="02020603050405020304" pitchFamily="18" charset="0"/>
                <a:cs typeface="Times New Roman" panose="02020603050405020304" pitchFamily="18" charset="0"/>
              </a:rPr>
              <a:t>-Thế và lực của nước ta ngày càng được nâng cao</a:t>
            </a: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cxnSp>
        <p:nvCxnSpPr>
          <p:cNvPr id="4" name="Straight Connector 3"/>
          <p:cNvCxnSpPr/>
          <p:nvPr/>
        </p:nvCxnSpPr>
        <p:spPr>
          <a:xfrm>
            <a:off x="0" y="685800"/>
            <a:ext cx="9144000" cy="0"/>
          </a:xfrm>
          <a:prstGeom prst="line">
            <a:avLst/>
          </a:prstGeom>
        </p:spPr>
        <p:style>
          <a:lnRef idx="3">
            <a:schemeClr val="dk1"/>
          </a:lnRef>
          <a:fillRef idx="0">
            <a:schemeClr val="dk1"/>
          </a:fillRef>
          <a:effectRef idx="2">
            <a:schemeClr val="dk1"/>
          </a:effectRef>
          <a:fontRef idx="minor">
            <a:schemeClr val="tx1"/>
          </a:fontRef>
        </p:style>
      </p:cxnSp>
      <p:pic>
        <p:nvPicPr>
          <p:cNvPr id="1026" name="Picture 2" descr="Landmark 81 – tòa nhà cao nhất Việt Nam, biểu tượng mới của Sài ..."/>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952077" y="2286000"/>
            <a:ext cx="5191924" cy="4032052"/>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2" descr="BÁO SÀI GÒN GIẢI PHÓN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04800" y="1447800"/>
            <a:ext cx="4511040" cy="2819400"/>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1" y="228600"/>
            <a:ext cx="8586788" cy="990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a:t>
            </a:r>
            <a:r>
              <a:rPr lang="tn-ZA" altLang="en-US" i="1" dirty="0">
                <a:solidFill>
                  <a:srgbClr val="000000"/>
                </a:solidFill>
                <a:latin typeface="Times New Roman" panose="02020603050405020304" pitchFamily="18" charset="0"/>
                <a:cs typeface="Times New Roman" panose="02020603050405020304" pitchFamily="18" charset="0"/>
              </a:rPr>
              <a:t>Kinh tế từng bước thoát khỏi tình trạng suy giảm </a:t>
            </a:r>
            <a:r>
              <a:rPr lang="tn-ZA" altLang="en-US" dirty="0">
                <a:solidFill>
                  <a:srgbClr val="000000"/>
                </a:solidFill>
                <a:latin typeface="Times New Roman" panose="02020603050405020304" pitchFamily="18" charset="0"/>
                <a:cs typeface="Times New Roman" panose="02020603050405020304" pitchFamily="18" charset="0"/>
              </a:rPr>
              <a:t>nhưng vẫn còn gặp nhiều khó khăn, thách thức.</a:t>
            </a:r>
          </a:p>
          <a:p>
            <a:pPr marL="0" indent="0" algn="just" eaLnBrk="1" hangingPunct="1">
              <a:spcAft>
                <a:spcPts val="600"/>
              </a:spcAft>
              <a:buClrTx/>
              <a:buSzTx/>
              <a:buNone/>
              <a:defRPr/>
            </a:pP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5080009" y="3944944"/>
            <a:ext cx="3719513" cy="26844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50" name="Picture 2" descr="Hải Hậu - Điểm sáng trong xây dựng nông thôn mới kiểu mẫu"/>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76206" y="1219201"/>
            <a:ext cx="4724394" cy="2590800"/>
          </a:xfrm>
          <a:prstGeom prst="rect">
            <a:avLst/>
          </a:prstGeom>
          <a:noFill/>
          <a:extLst>
            <a:ext uri="{909E8E84-426E-40DD-AFC4-6F175D3DCCD1}">
              <a14:hiddenFill xmlns:a14="http://schemas.microsoft.com/office/drawing/2010/main" xmlns="">
                <a:solidFill>
                  <a:srgbClr val="FFFFFF"/>
                </a:solidFill>
              </a14:hiddenFill>
            </a:ext>
          </a:extLst>
        </p:spPr>
      </p:pic>
      <p:pic>
        <p:nvPicPr>
          <p:cNvPr id="2054" name="Picture 6" descr="Bộ tranh cổ động Xây dựng Nông thôn mới | Album tranh cổ động"/>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152403" y="3774815"/>
            <a:ext cx="4786813" cy="285459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AutoShape 8" descr="Người Việt lo ngại khoảng cách giàu nghèo tăng lê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 name="AutoShape 10" descr="Người Việt lo ngại khoảng cách giàu nghèo tăng lên"/>
          <p:cNvSpPr>
            <a:spLocks noChangeAspect="1" noChangeArrowheads="1"/>
          </p:cNvSpPr>
          <p:nvPr/>
        </p:nvSpPr>
        <p:spPr bwMode="auto">
          <a:xfrm>
            <a:off x="307975" y="794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8" name="AutoShape 12" descr="Người Việt lo ngại khoảng cách giàu nghèo tăng lên"/>
          <p:cNvSpPr>
            <a:spLocks noChangeAspect="1" noChangeArrowheads="1"/>
          </p:cNvSpPr>
          <p:nvPr/>
        </p:nvSpPr>
        <p:spPr bwMode="auto">
          <a:xfrm>
            <a:off x="460375" y="16034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9" name="AutoShape 14" descr="Người Việt lo ngại khoảng cách giàu nghèo tăng lên"/>
          <p:cNvSpPr>
            <a:spLocks noChangeAspect="1" noChangeArrowheads="1"/>
          </p:cNvSpPr>
          <p:nvPr/>
        </p:nvSpPr>
        <p:spPr bwMode="auto">
          <a:xfrm>
            <a:off x="612775" y="312741"/>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66" name="Picture 18" descr="Người Việt lo ngại khoảng cách giàu nghèo tăng lên"/>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5124701" y="1143006"/>
            <a:ext cx="3429000" cy="2631809"/>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0" y="228600"/>
            <a:ext cx="8686800" cy="52578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Bốn nguy cơ Đảng ta chỉ ra vẫn còn tồn tại</a:t>
            </a:r>
          </a:p>
          <a:p>
            <a:pPr algn="just" eaLnBrk="1" hangingPunct="1">
              <a:buClr>
                <a:srgbClr val="E48312"/>
              </a:buClr>
              <a:defRPr/>
            </a:pPr>
            <a:r>
              <a:rPr lang="vi-VN" dirty="0">
                <a:solidFill>
                  <a:srgbClr val="000000"/>
                </a:solidFill>
              </a:rPr>
              <a:t>1. Nguy cơ tụt hậu xa hơn về kinh tế so với các nước trong khu vực và trên thế giới.</a:t>
            </a:r>
          </a:p>
          <a:p>
            <a:pPr algn="just" eaLnBrk="1" hangingPunct="1">
              <a:buClr>
                <a:srgbClr val="E48312"/>
              </a:buClr>
              <a:defRPr/>
            </a:pPr>
            <a:r>
              <a:rPr lang="vi-VN" dirty="0">
                <a:solidFill>
                  <a:srgbClr val="000000"/>
                </a:solidFill>
              </a:rPr>
              <a:t>2. Nguy cơ chống phá, "diễn biến hòa bình của các thế lực thù địch", " tự chuyển hóa", " tự diễn biến" xa rời lý tưởng của Đảng, xa rời lợi ích của nhân dân và mục tiêu xây dựng đất nước đi lên CNXH của một bộ phận không nhỏ cán bộ, đảng viên.</a:t>
            </a:r>
          </a:p>
          <a:p>
            <a:pPr algn="just" eaLnBrk="1" hangingPunct="1">
              <a:buClr>
                <a:srgbClr val="E48312"/>
              </a:buClr>
              <a:defRPr/>
            </a:pPr>
            <a:r>
              <a:rPr lang="vi-VN" dirty="0">
                <a:solidFill>
                  <a:srgbClr val="000000"/>
                </a:solidFill>
              </a:rPr>
              <a:t>3. Nguy cơ tệ nạn tham nhũng, lãng phí, quan liêu và các tiêu cực xã hội, làm suy yếu Đảng.</a:t>
            </a:r>
          </a:p>
          <a:p>
            <a:pPr algn="just" eaLnBrk="1" hangingPunct="1">
              <a:buClr>
                <a:srgbClr val="E48312"/>
              </a:buClr>
              <a:defRPr/>
            </a:pPr>
            <a:r>
              <a:rPr lang="vi-VN" dirty="0">
                <a:solidFill>
                  <a:srgbClr val="000000"/>
                </a:solidFill>
              </a:rPr>
              <a:t>4. Nguy cơ về bảo vệ độc lập, chủ quyền đất nước, nhất là chủ quyền biển đảo trước âm mưu, thủ đoạn các nước lớn.</a:t>
            </a:r>
          </a:p>
          <a:p>
            <a:pPr marL="0" indent="363538" algn="just" eaLnBrk="1" hangingPunct="1">
              <a:spcAft>
                <a:spcPts val="600"/>
              </a:spcAft>
              <a:buClrTx/>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blinds(horizontal)">
                                      <p:cBhvr>
                                        <p:cTn id="12" dur="500"/>
                                        <p:tgtEl>
                                          <p:spTgt spid="1331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3315">
                                            <p:txEl>
                                              <p:pRg st="2" end="2"/>
                                            </p:txEl>
                                          </p:spTgt>
                                        </p:tgtEl>
                                        <p:attrNameLst>
                                          <p:attrName>style.visibility</p:attrName>
                                        </p:attrNameLst>
                                      </p:cBhvr>
                                      <p:to>
                                        <p:strVal val="visible"/>
                                      </p:to>
                                    </p:set>
                                    <p:animEffect transition="in" filter="blinds(horizontal)">
                                      <p:cBhvr>
                                        <p:cTn id="17" dur="500"/>
                                        <p:tgtEl>
                                          <p:spTgt spid="1331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3315">
                                            <p:txEl>
                                              <p:pRg st="3" end="3"/>
                                            </p:txEl>
                                          </p:spTgt>
                                        </p:tgtEl>
                                        <p:attrNameLst>
                                          <p:attrName>style.visibility</p:attrName>
                                        </p:attrNameLst>
                                      </p:cBhvr>
                                      <p:to>
                                        <p:strVal val="visible"/>
                                      </p:to>
                                    </p:set>
                                    <p:animEffect transition="in" filter="blinds(horizontal)">
                                      <p:cBhvr>
                                        <p:cTn id="22" dur="500"/>
                                        <p:tgtEl>
                                          <p:spTgt spid="1331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3315">
                                            <p:txEl>
                                              <p:pRg st="4" end="4"/>
                                            </p:txEl>
                                          </p:spTgt>
                                        </p:tgtEl>
                                        <p:attrNameLst>
                                          <p:attrName>style.visibility</p:attrName>
                                        </p:attrNameLst>
                                      </p:cBhvr>
                                      <p:to>
                                        <p:strVal val="visible"/>
                                      </p:to>
                                    </p:set>
                                    <p:animEffect transition="in" filter="blinds(horizontal)">
                                      <p:cBhvr>
                                        <p:cTn id="27" dur="500"/>
                                        <p:tgtEl>
                                          <p:spTgt spid="133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1" y="228600"/>
            <a:ext cx="8586788" cy="914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438150" algn="just" eaLnBrk="1" hangingPunct="1">
              <a:spcBef>
                <a:spcPct val="0"/>
              </a:spcBef>
              <a:spcAft>
                <a:spcPts val="600"/>
              </a:spcAft>
              <a:buClr>
                <a:srgbClr val="2DA2BF"/>
              </a:buClr>
              <a:buSzTx/>
              <a:buFontTx/>
              <a:buChar char="-"/>
              <a:defRPr/>
            </a:pPr>
            <a:r>
              <a:rPr lang="tn-ZA" altLang="en-US" dirty="0">
                <a:solidFill>
                  <a:srgbClr val="000000"/>
                </a:solidFill>
                <a:latin typeface="Times New Roman" panose="02020603050405020304" pitchFamily="18" charset="0"/>
                <a:cs typeface="Times New Roman" panose="02020603050405020304" pitchFamily="18" charset="0"/>
              </a:rPr>
              <a:t>Bảo vệ chủ quyền biển đảo đang đứng trước nhiều khó khăn, thách thức lớn.</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50179" name="Picture 1"/>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673100" y="1295400"/>
            <a:ext cx="7429500" cy="495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0179"/>
                                        </p:tgtEl>
                                        <p:attrNameLst>
                                          <p:attrName>style.visibility</p:attrName>
                                        </p:attrNameLst>
                                      </p:cBhvr>
                                      <p:to>
                                        <p:strVal val="visible"/>
                                      </p:to>
                                    </p:set>
                                    <p:anim calcmode="lin" valueType="num">
                                      <p:cBhvr additive="base">
                                        <p:cTn id="12" dur="500" fill="hold"/>
                                        <p:tgtEl>
                                          <p:spTgt spid="50179"/>
                                        </p:tgtEl>
                                        <p:attrNameLst>
                                          <p:attrName>ppt_x</p:attrName>
                                        </p:attrNameLst>
                                      </p:cBhvr>
                                      <p:tavLst>
                                        <p:tav tm="0">
                                          <p:val>
                                            <p:strVal val="#ppt_x"/>
                                          </p:val>
                                        </p:tav>
                                        <p:tav tm="100000">
                                          <p:val>
                                            <p:strVal val="#ppt_x"/>
                                          </p:val>
                                        </p:tav>
                                      </p:tavLst>
                                    </p:anim>
                                    <p:anim calcmode="lin" valueType="num">
                                      <p:cBhvr additive="base">
                                        <p:cTn id="13" dur="500" fill="hold"/>
                                        <p:tgtEl>
                                          <p:spTgt spid="501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0" y="152400"/>
            <a:ext cx="8839200" cy="7620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en-US" altLang="en-US" dirty="0">
                <a:solidFill>
                  <a:srgbClr val="000000"/>
                </a:solidFill>
                <a:latin typeface="Times New Roman" panose="02020603050405020304" pitchFamily="18" charset="0"/>
                <a:cs typeface="Times New Roman" panose="02020603050405020304" pitchFamily="18" charset="0"/>
              </a:rPr>
              <a:t>- Tình hình chính trị - xã hội ở một số địa bàn còn tiềm ẩn nguy cơ bất ổn.</a:t>
            </a: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2DA2BF"/>
              </a:buClr>
              <a:buSzTx/>
              <a:buNone/>
              <a:defRPr/>
            </a:pPr>
            <a:endParaRPr lang="tn-ZA" altLang="en-US" dirty="0">
              <a:solidFill>
                <a:srgbClr val="000000"/>
              </a:solidFill>
              <a:latin typeface="Times New Roman" panose="02020603050405020304" pitchFamily="18" charset="0"/>
              <a:cs typeface="Times New Roman" panose="02020603050405020304" pitchFamily="18" charset="0"/>
            </a:endParaRPr>
          </a:p>
        </p:txBody>
      </p:sp>
      <p:pic>
        <p:nvPicPr>
          <p:cNvPr id="2" name="Picture 2" descr="Ngày 9/1, việc xây dựng tường rào sân bay Miếu Môn vẫn thực hiện theo kế hoạch. Ảnh: Việt Đức"/>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2209800"/>
            <a:ext cx="3652548" cy="3453245"/>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2" descr="Khởi tố 'quan' trong vụ đất đai Đồng Tâm - BBC News Tiếng Việt"/>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191000" y="1828800"/>
            <a:ext cx="4667250" cy="3986644"/>
          </a:xfrm>
          <a:prstGeom prst="rect">
            <a:avLst/>
          </a:prstGeom>
          <a:noFill/>
          <a:extLst>
            <a:ext uri="{909E8E84-426E-40DD-AFC4-6F175D3DCCD1}">
              <a14:hiddenFill xmlns:a14="http://schemas.microsoft.com/office/drawing/2010/main" xmlns="">
                <a:solidFill>
                  <a:srgbClr val="FFFFFF"/>
                </a:solidFill>
              </a14:hiddenFill>
            </a:ext>
          </a:extLst>
        </p:spPr>
      </p:pic>
      <p:sp>
        <p:nvSpPr>
          <p:cNvPr id="5" name="TextBox 4"/>
          <p:cNvSpPr txBox="1"/>
          <p:nvPr/>
        </p:nvSpPr>
        <p:spPr>
          <a:xfrm>
            <a:off x="2667000" y="5867400"/>
            <a:ext cx="2895600" cy="369332"/>
          </a:xfrm>
          <a:prstGeom prst="rect">
            <a:avLst/>
          </a:prstGeom>
          <a:noFill/>
        </p:spPr>
        <p:txBody>
          <a:bodyPr wrap="square" rtlCol="0">
            <a:spAutoFit/>
          </a:bodyPr>
          <a:lstStyle/>
          <a:p>
            <a:r>
              <a:rPr lang="en-US" dirty="0" err="1" smtClean="0"/>
              <a:t>Năm</a:t>
            </a:r>
            <a:r>
              <a:rPr lang="en-US" dirty="0" smtClean="0"/>
              <a:t> 2020</a:t>
            </a:r>
            <a:endParaRPr lang="en-US" dirty="0"/>
          </a:p>
        </p:txBody>
      </p:sp>
    </p:spTree>
  </p:cSld>
  <p:clrMapOvr>
    <a:masterClrMapping/>
  </p:clrMapOvr>
  <p:transition spd="med">
    <p:spli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800100" y="-76200"/>
            <a:ext cx="7600950" cy="1524000"/>
          </a:xfrm>
          <a:prstGeom prst="rect">
            <a:avLst/>
          </a:prstGeom>
          <a:ln w="28575">
            <a:solidFill>
              <a:srgbClr val="FF0000"/>
            </a:solidFill>
          </a:ln>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1422400" fontAlgn="auto">
              <a:spcAft>
                <a:spcPct val="35000"/>
              </a:spcAft>
              <a:buFont typeface="Arial" panose="020B0604020202020204" pitchFamily="34" charset="0"/>
              <a:buNone/>
              <a:defRPr/>
            </a:pPr>
            <a:endParaRPr lang="en-US" sz="3400" b="1" dirty="0" smtClean="0">
              <a:solidFill>
                <a:srgbClr val="0000CC"/>
              </a:solidFill>
              <a:latin typeface="Times New Roman" panose="02020603050405020304" pitchFamily="18" charset="0"/>
              <a:cs typeface="Times New Roman" panose="02020603050405020304" pitchFamily="18" charset="0"/>
            </a:endParaRPr>
          </a:p>
          <a:p>
            <a:pPr marL="0" indent="0" algn="ctr" defTabSz="1422400" fontAlgn="auto">
              <a:spcAft>
                <a:spcPct val="35000"/>
              </a:spcAft>
              <a:buFont typeface="Arial" panose="020B0604020202020204" pitchFamily="34" charset="0"/>
              <a:buNone/>
              <a:defRPr/>
            </a:pPr>
            <a:r>
              <a:rPr lang="en-US" sz="3400" b="1" dirty="0" smtClean="0">
                <a:solidFill>
                  <a:srgbClr val="0000CC"/>
                </a:solidFill>
                <a:latin typeface="Times New Roman" panose="02020603050405020304" pitchFamily="18" charset="0"/>
                <a:cs typeface="Times New Roman" panose="02020603050405020304" pitchFamily="18" charset="0"/>
              </a:rPr>
              <a:t>II. QUAN ĐIỂM VÀ NHỮNG NHIỆM VỤ CHỦ YẾU THỰC HIỆN ĐƯỜNG LỐI QUỐC PHÒNG, AN NINH</a:t>
            </a:r>
          </a:p>
          <a:p>
            <a:pPr marL="0" indent="0" fontAlgn="auto">
              <a:spcAft>
                <a:spcPts val="0"/>
              </a:spcAft>
              <a:buFont typeface="Arial" panose="020B0604020202020204" pitchFamily="34" charset="0"/>
              <a:buNone/>
            </a:pPr>
            <a:r>
              <a:rPr lang="en-US" sz="4400" b="1" i="1" dirty="0" smtClean="0">
                <a:solidFill>
                  <a:srgbClr val="0000CC"/>
                </a:solidFill>
                <a:latin typeface="Times New Roman" panose="02020603050405020304" pitchFamily="18" charset="0"/>
                <a:cs typeface="Times New Roman" panose="02020603050405020304" pitchFamily="18" charset="0"/>
              </a:rPr>
              <a:t>1. </a:t>
            </a:r>
            <a:r>
              <a:rPr lang="en-US" sz="4400" b="1" i="1" dirty="0" err="1" smtClean="0">
                <a:solidFill>
                  <a:srgbClr val="0000CC"/>
                </a:solidFill>
                <a:latin typeface="Times New Roman" panose="02020603050405020304" pitchFamily="18" charset="0"/>
                <a:cs typeface="Times New Roman" panose="02020603050405020304" pitchFamily="18" charset="0"/>
              </a:rPr>
              <a:t>Quan</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điểm</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của</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Đảng</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về</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quốc</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phòng</a:t>
            </a:r>
            <a:r>
              <a:rPr lang="en-US" sz="4400" b="1" i="1" dirty="0" smtClean="0">
                <a:solidFill>
                  <a:srgbClr val="0000CC"/>
                </a:solidFill>
                <a:latin typeface="Times New Roman" panose="02020603050405020304" pitchFamily="18" charset="0"/>
                <a:cs typeface="Times New Roman" panose="02020603050405020304" pitchFamily="18" charset="0"/>
              </a:rPr>
              <a:t>, an </a:t>
            </a:r>
            <a:r>
              <a:rPr lang="en-US" sz="4400" b="1" i="1" dirty="0" err="1" smtClean="0">
                <a:solidFill>
                  <a:srgbClr val="0000CC"/>
                </a:solidFill>
                <a:latin typeface="Times New Roman" panose="02020603050405020304" pitchFamily="18" charset="0"/>
                <a:cs typeface="Times New Roman" panose="02020603050405020304" pitchFamily="18" charset="0"/>
              </a:rPr>
              <a:t>ninh</a:t>
            </a:r>
            <a:endParaRPr lang="en-US" sz="4400" dirty="0">
              <a:solidFill>
                <a:srgbClr val="0000CC"/>
              </a:solidFill>
            </a:endParaRPr>
          </a:p>
        </p:txBody>
      </p:sp>
      <p:sp>
        <p:nvSpPr>
          <p:cNvPr id="5" name="Title 1">
            <a:extLst>
              <a:ext uri="{FF2B5EF4-FFF2-40B4-BE49-F238E27FC236}">
                <a16:creationId xmlns:a16="http://schemas.microsoft.com/office/drawing/2014/main" xmlns="" id="{978D8218-CD13-4FCA-B298-678F9EFFC239}"/>
              </a:ext>
            </a:extLst>
          </p:cNvPr>
          <p:cNvSpPr>
            <a:spLocks noGrp="1"/>
          </p:cNvSpPr>
          <p:nvPr>
            <p:ph type="title"/>
          </p:nvPr>
        </p:nvSpPr>
        <p:spPr>
          <a:xfrm>
            <a:off x="171450" y="1828800"/>
            <a:ext cx="5314950" cy="609600"/>
          </a:xfrm>
          <a:ln w="19050">
            <a:solidFill>
              <a:schemeClr val="accent2">
                <a:lumMod val="75000"/>
              </a:schemeClr>
            </a:solidFill>
          </a:ln>
        </p:spPr>
        <p:txBody>
          <a:bodyPr>
            <a:noAutofit/>
          </a:bodyPr>
          <a:lstStyle/>
          <a:p>
            <a:pPr algn="just">
              <a:spcAft>
                <a:spcPts val="600"/>
              </a:spcAft>
              <a:buClr>
                <a:srgbClr val="2DA2BF"/>
              </a:buClr>
              <a:defRPr/>
            </a:pPr>
            <a:r>
              <a:rPr lang="en-US" altLang="en-US" sz="2400" dirty="0" smtClean="0">
                <a:latin typeface="Times New Roman" panose="02020603050405020304" pitchFamily="18" charset="0"/>
                <a:cs typeface="Times New Roman" panose="02020603050405020304" pitchFamily="18" charset="0"/>
              </a:rPr>
              <a:t>a. </a:t>
            </a:r>
            <a:r>
              <a:rPr lang="en-US" altLang="en-US" sz="2400" dirty="0" err="1" smtClean="0">
                <a:latin typeface="Times New Roman" panose="02020603050405020304" pitchFamily="18" charset="0"/>
                <a:cs typeface="Times New Roman" panose="02020603050405020304" pitchFamily="18" charset="0"/>
              </a:rPr>
              <a:t>Định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hướng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lớn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quốc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phòng</a:t>
            </a:r>
            <a:r>
              <a:rPr lang="en-US" altLang="en-US" sz="2400" dirty="0" smtClean="0">
                <a:latin typeface="Times New Roman" panose="02020603050405020304" pitchFamily="18" charset="0"/>
                <a:cs typeface="Times New Roman" panose="02020603050405020304" pitchFamily="18" charset="0"/>
              </a:rPr>
              <a:t> an </a:t>
            </a:r>
            <a:r>
              <a:rPr lang="en-US" altLang="en-US" sz="2400" dirty="0" err="1" smtClean="0">
                <a:latin typeface="Times New Roman" panose="02020603050405020304" pitchFamily="18" charset="0"/>
                <a:cs typeface="Times New Roman" panose="02020603050405020304" pitchFamily="18" charset="0"/>
              </a:rPr>
              <a:t>ninh</a:t>
            </a:r>
            <a:endParaRPr lang="tn-ZA" altLang="en-US" sz="2400" dirty="0">
              <a:solidFill>
                <a:srgbClr val="00000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685800" y="2495252"/>
            <a:ext cx="8115300" cy="2369880"/>
          </a:xfrm>
          <a:prstGeom prst="rect">
            <a:avLst/>
          </a:prstGeom>
          <a:noFill/>
        </p:spPr>
        <p:txBody>
          <a:bodyPr wrap="square" rtlCol="0">
            <a:spAutoFit/>
          </a:bodyPr>
          <a:lstStyle/>
          <a:p>
            <a:pPr algn="just"/>
            <a:r>
              <a:rPr lang="en-US" dirty="0" smtClean="0"/>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gồm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khoa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học</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nghệ</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Nhằm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mục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vững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chắc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lập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quyền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toàn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vẹn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lãnh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thổ</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môi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thuận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để</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xây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857250" y="4572003"/>
            <a:ext cx="7943850" cy="1569660"/>
          </a:xfrm>
          <a:prstGeom prst="rect">
            <a:avLst/>
          </a:prstGeom>
          <a:noFill/>
        </p:spPr>
        <p:txBody>
          <a:bodyPr wrap="square" rtlCol="0">
            <a:spAutoFit/>
          </a:bodyPr>
          <a:lstStyle/>
          <a:p>
            <a:pPr algn="just"/>
            <a:r>
              <a:rPr lang="en-US" sz="2400" dirty="0" smtClean="0">
                <a:solidFill>
                  <a:srgbClr val="0000CC"/>
                </a:solidFill>
                <a:latin typeface="Times New Roman" panose="02020603050405020304" pitchFamily="18" charset="0"/>
                <a:cs typeface="Times New Roman" panose="02020603050405020304" pitchFamily="18" charset="0"/>
              </a:rPr>
              <a:t>An </a:t>
            </a:r>
            <a:r>
              <a:rPr lang="en-US" sz="2400" dirty="0" err="1" smtClean="0">
                <a:solidFill>
                  <a:srgbClr val="0000CC"/>
                </a:solidFill>
                <a:latin typeface="Times New Roman" panose="02020603050405020304" pitchFamily="18" charset="0"/>
                <a:cs typeface="Times New Roman" panose="02020603050405020304" pitchFamily="18" charset="0"/>
              </a:rPr>
              <a:t>ninh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là</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trạng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thái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ổn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định</a:t>
            </a:r>
            <a:r>
              <a:rPr lang="en-US" sz="2400" dirty="0" smtClean="0">
                <a:solidFill>
                  <a:srgbClr val="0000CC"/>
                </a:solidFill>
                <a:latin typeface="Times New Roman" panose="02020603050405020304" pitchFamily="18" charset="0"/>
                <a:cs typeface="Times New Roman" panose="02020603050405020304" pitchFamily="18" charset="0"/>
              </a:rPr>
              <a:t>, an </a:t>
            </a:r>
            <a:r>
              <a:rPr lang="en-US" sz="2400" dirty="0" err="1" smtClean="0">
                <a:solidFill>
                  <a:srgbClr val="0000CC"/>
                </a:solidFill>
                <a:latin typeface="Times New Roman" panose="02020603050405020304" pitchFamily="18" charset="0"/>
                <a:cs typeface="Times New Roman" panose="02020603050405020304" pitchFamily="18" charset="0"/>
              </a:rPr>
              <a:t>toàn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không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có</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dấu</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hiệu</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nguy</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đe</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dọa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sự</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tồn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tại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và</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phát</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triển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bình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thường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cá</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nhân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tổ</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chức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từng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lĩnh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vực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hoạt</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động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xã</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hoặc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toàn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xã</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endParaRPr lang="en-US" sz="2400" dirty="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341212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ircle(in)">
                                      <p:cBhvr>
                                        <p:cTn id="1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800100" y="304801"/>
            <a:ext cx="7600950" cy="1524000"/>
          </a:xfrm>
          <a:prstGeom prst="rect">
            <a:avLst/>
          </a:prstGeom>
          <a:ln w="28575">
            <a:solidFill>
              <a:srgbClr val="FF0000"/>
            </a:solidFill>
          </a:ln>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1422400" fontAlgn="auto">
              <a:spcAft>
                <a:spcPct val="35000"/>
              </a:spcAft>
              <a:buFont typeface="Arial" panose="020B0604020202020204" pitchFamily="34" charset="0"/>
              <a:buNone/>
              <a:defRPr/>
            </a:pPr>
            <a:endParaRPr lang="en-US" sz="3400" b="1" dirty="0" smtClean="0">
              <a:solidFill>
                <a:srgbClr val="0000CC"/>
              </a:solidFill>
              <a:latin typeface="Times New Roman" panose="02020603050405020304" pitchFamily="18" charset="0"/>
              <a:cs typeface="Times New Roman" panose="02020603050405020304" pitchFamily="18" charset="0"/>
            </a:endParaRPr>
          </a:p>
          <a:p>
            <a:pPr marL="0" indent="0" algn="ctr" defTabSz="1422400" fontAlgn="auto">
              <a:spcAft>
                <a:spcPct val="35000"/>
              </a:spcAft>
              <a:buFont typeface="Arial" panose="020B0604020202020204" pitchFamily="34" charset="0"/>
              <a:buNone/>
              <a:defRPr/>
            </a:pPr>
            <a:r>
              <a:rPr lang="en-US" sz="3400" b="1" dirty="0" smtClean="0">
                <a:solidFill>
                  <a:srgbClr val="0000CC"/>
                </a:solidFill>
                <a:latin typeface="Times New Roman" panose="02020603050405020304" pitchFamily="18" charset="0"/>
                <a:cs typeface="Times New Roman" panose="02020603050405020304" pitchFamily="18" charset="0"/>
              </a:rPr>
              <a:t>II. QUAN ĐIỂM VÀ NHỮNG NHIỆM VỤ CHỦ YẾU THỰC HIỆN ĐƯỜNG LỐI QUỐC PHÒNG, AN NINH</a:t>
            </a:r>
          </a:p>
          <a:p>
            <a:pPr marL="0" indent="0" fontAlgn="auto">
              <a:spcAft>
                <a:spcPts val="0"/>
              </a:spcAft>
              <a:buFont typeface="Arial" panose="020B0604020202020204" pitchFamily="34" charset="0"/>
              <a:buNone/>
            </a:pPr>
            <a:r>
              <a:rPr lang="en-US" sz="4400" b="1" i="1" dirty="0" smtClean="0">
                <a:solidFill>
                  <a:srgbClr val="0000CC"/>
                </a:solidFill>
                <a:latin typeface="Times New Roman" panose="02020603050405020304" pitchFamily="18" charset="0"/>
                <a:cs typeface="Times New Roman" panose="02020603050405020304" pitchFamily="18" charset="0"/>
              </a:rPr>
              <a:t>1. </a:t>
            </a:r>
            <a:r>
              <a:rPr lang="en-US" sz="4400" b="1" i="1" dirty="0" err="1" smtClean="0">
                <a:solidFill>
                  <a:srgbClr val="0000CC"/>
                </a:solidFill>
                <a:latin typeface="Times New Roman" panose="02020603050405020304" pitchFamily="18" charset="0"/>
                <a:cs typeface="Times New Roman" panose="02020603050405020304" pitchFamily="18" charset="0"/>
              </a:rPr>
              <a:t>Quan</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điểm</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của</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Đảng</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về</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quốc</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phòng</a:t>
            </a:r>
            <a:r>
              <a:rPr lang="en-US" sz="4400" b="1" i="1" dirty="0" smtClean="0">
                <a:solidFill>
                  <a:srgbClr val="0000CC"/>
                </a:solidFill>
                <a:latin typeface="Times New Roman" panose="02020603050405020304" pitchFamily="18" charset="0"/>
                <a:cs typeface="Times New Roman" panose="02020603050405020304" pitchFamily="18" charset="0"/>
              </a:rPr>
              <a:t>, an </a:t>
            </a:r>
            <a:r>
              <a:rPr lang="en-US" sz="4400" b="1" i="1" dirty="0" err="1" smtClean="0">
                <a:solidFill>
                  <a:srgbClr val="0000CC"/>
                </a:solidFill>
                <a:latin typeface="Times New Roman" panose="02020603050405020304" pitchFamily="18" charset="0"/>
                <a:cs typeface="Times New Roman" panose="02020603050405020304" pitchFamily="18" charset="0"/>
              </a:rPr>
              <a:t>ninh</a:t>
            </a:r>
            <a:endParaRPr lang="en-US" sz="4400" dirty="0">
              <a:solidFill>
                <a:srgbClr val="0000CC"/>
              </a:solidFill>
            </a:endParaRPr>
          </a:p>
        </p:txBody>
      </p:sp>
      <p:sp>
        <p:nvSpPr>
          <p:cNvPr id="5" name="Title 1">
            <a:extLst>
              <a:ext uri="{FF2B5EF4-FFF2-40B4-BE49-F238E27FC236}">
                <a16:creationId xmlns:a16="http://schemas.microsoft.com/office/drawing/2014/main" xmlns="" id="{978D8218-CD13-4FCA-B298-678F9EFFC239}"/>
              </a:ext>
            </a:extLst>
          </p:cNvPr>
          <p:cNvSpPr>
            <a:spLocks noGrp="1"/>
          </p:cNvSpPr>
          <p:nvPr>
            <p:ph type="title"/>
          </p:nvPr>
        </p:nvSpPr>
        <p:spPr>
          <a:xfrm>
            <a:off x="171450" y="2209800"/>
            <a:ext cx="5314950" cy="1066800"/>
          </a:xfrm>
          <a:ln w="19050">
            <a:solidFill>
              <a:schemeClr val="accent2">
                <a:lumMod val="75000"/>
              </a:schemeClr>
            </a:solidFill>
          </a:ln>
        </p:spPr>
        <p:txBody>
          <a:bodyPr>
            <a:noAutofit/>
          </a:bodyPr>
          <a:lstStyle/>
          <a:p>
            <a:pPr algn="just">
              <a:spcAft>
                <a:spcPts val="600"/>
              </a:spcAft>
              <a:buClr>
                <a:srgbClr val="2DA2BF"/>
              </a:buClr>
              <a:defRPr/>
            </a:pPr>
            <a:r>
              <a:rPr lang="en-US" altLang="en-US" sz="2400" dirty="0" smtClean="0">
                <a:latin typeface="Times New Roman" panose="02020603050405020304" pitchFamily="18" charset="0"/>
                <a:cs typeface="Times New Roman" panose="02020603050405020304" pitchFamily="18" charset="0"/>
              </a:rPr>
              <a:t>a. </a:t>
            </a:r>
            <a:r>
              <a:rPr lang="en-US" altLang="en-US" sz="2400" dirty="0" err="1" smtClean="0">
                <a:latin typeface="Times New Roman" panose="02020603050405020304" pitchFamily="18" charset="0"/>
                <a:cs typeface="Times New Roman" panose="02020603050405020304" pitchFamily="18" charset="0"/>
              </a:rPr>
              <a:t>Định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hướng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lớn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quốc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phòng</a:t>
            </a:r>
            <a:r>
              <a:rPr lang="en-US" altLang="en-US" sz="2400" dirty="0" smtClean="0">
                <a:latin typeface="Times New Roman" panose="02020603050405020304" pitchFamily="18" charset="0"/>
                <a:cs typeface="Times New Roman" panose="02020603050405020304" pitchFamily="18" charset="0"/>
              </a:rPr>
              <a:t> an </a:t>
            </a:r>
            <a:r>
              <a:rPr lang="en-US" altLang="en-US" sz="2400" dirty="0" err="1" smtClean="0">
                <a:latin typeface="Times New Roman" panose="02020603050405020304" pitchFamily="18" charset="0"/>
                <a:cs typeface="Times New Roman" panose="02020603050405020304" pitchFamily="18" charset="0"/>
              </a:rPr>
              <a:t>ninh</a:t>
            </a:r>
            <a:endParaRPr lang="tn-ZA" altLang="en-US" sz="2400" dirty="0">
              <a:solidFill>
                <a:srgbClr val="000000"/>
              </a:solidFill>
              <a:latin typeface="Times New Roman" panose="02020603050405020304" pitchFamily="18" charset="0"/>
              <a:cs typeface="Times New Roman" panose="02020603050405020304" pitchFamily="18" charset="0"/>
            </a:endParaRPr>
          </a:p>
        </p:txBody>
      </p:sp>
      <p:sp>
        <p:nvSpPr>
          <p:cNvPr id="8" name="Cloud Callout 7"/>
          <p:cNvSpPr/>
          <p:nvPr/>
        </p:nvSpPr>
        <p:spPr>
          <a:xfrm>
            <a:off x="4914900" y="2895600"/>
            <a:ext cx="3486150" cy="2819400"/>
          </a:xfrm>
          <a:prstGeom prst="cloudCallout">
            <a:avLst>
              <a:gd name="adj1" fmla="val -39900"/>
              <a:gd name="adj2" fmla="val 78852"/>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5257800" y="3810007"/>
            <a:ext cx="3086100" cy="1384995"/>
          </a:xfrm>
          <a:prstGeom prst="rect">
            <a:avLst/>
          </a:prstGeom>
          <a:noFill/>
        </p:spPr>
        <p:txBody>
          <a:bodyPr wrap="square" rtlCol="0">
            <a:spAutoFit/>
          </a:bodyPr>
          <a:lstStyle/>
          <a:p>
            <a:pPr algn="ctr"/>
            <a:r>
              <a:rPr lang="en-US" sz="2800" b="1" dirty="0" err="1" smtClean="0">
                <a:solidFill>
                  <a:srgbClr val="FFFF00"/>
                </a:solidFill>
                <a:latin typeface="Times New Roman" panose="02020603050405020304" pitchFamily="18" charset="0"/>
                <a:cs typeface="Times New Roman" panose="02020603050405020304" pitchFamily="18" charset="0"/>
              </a:rPr>
              <a:t>Mục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tiêu</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nhiệm</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vụ</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của</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quốc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phòng</a:t>
            </a:r>
            <a:r>
              <a:rPr lang="en-US" sz="2800" b="1" dirty="0" smtClean="0">
                <a:solidFill>
                  <a:srgbClr val="FFFF00"/>
                </a:solidFill>
                <a:latin typeface="Times New Roman" panose="02020603050405020304" pitchFamily="18" charset="0"/>
                <a:cs typeface="Times New Roman" panose="02020603050405020304" pitchFamily="18" charset="0"/>
              </a:rPr>
              <a:t>, an </a:t>
            </a:r>
            <a:r>
              <a:rPr lang="en-US" sz="2800" b="1" dirty="0" err="1" smtClean="0">
                <a:solidFill>
                  <a:srgbClr val="FFFF00"/>
                </a:solidFill>
                <a:latin typeface="Times New Roman" panose="02020603050405020304" pitchFamily="18" charset="0"/>
                <a:cs typeface="Times New Roman" panose="02020603050405020304" pitchFamily="18" charset="0"/>
              </a:rPr>
              <a:t>ninh</a:t>
            </a:r>
            <a:r>
              <a:rPr lang="en-US" sz="2800" b="1" dirty="0" smtClean="0">
                <a:solidFill>
                  <a:srgbClr val="FFFF00"/>
                </a:solidFill>
                <a:latin typeface="Times New Roman" panose="02020603050405020304" pitchFamily="18" charset="0"/>
                <a:cs typeface="Times New Roman" panose="02020603050405020304" pitchFamily="18" charset="0"/>
              </a:rPr>
              <a:t>?</a:t>
            </a:r>
            <a:endParaRPr lang="en-US" sz="2800" b="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16891484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a:latin typeface="Times New Roman" panose="02020603050405020304" pitchFamily="18" charset="0"/>
                <a:cs typeface="Times New Roman" panose="02020603050405020304" pitchFamily="18" charset="0"/>
              </a:rPr>
              <a:t>a. </a:t>
            </a:r>
            <a:r>
              <a:rPr lang="en-US" altLang="en-US" sz="2600" dirty="0" err="1">
                <a:latin typeface="Times New Roman" panose="02020603050405020304" pitchFamily="18" charset="0"/>
                <a:cs typeface="Times New Roman" panose="02020603050405020304" pitchFamily="18" charset="0"/>
              </a:rPr>
              <a:t>Định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hướng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lớn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về</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quốc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phòng</a:t>
            </a:r>
            <a:r>
              <a:rPr lang="en-US" altLang="en-US" sz="2600" dirty="0">
                <a:latin typeface="Times New Roman" panose="02020603050405020304" pitchFamily="18" charset="0"/>
                <a:cs typeface="Times New Roman" panose="02020603050405020304" pitchFamily="18" charset="0"/>
              </a:rPr>
              <a:t> an </a:t>
            </a:r>
            <a:r>
              <a:rPr lang="en-US" altLang="en-US" sz="2600" dirty="0" err="1">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6" name="Content Placeholder 5"/>
          <p:cNvSpPr>
            <a:spLocks noGrp="1"/>
          </p:cNvSpPr>
          <p:nvPr>
            <p:ph idx="1"/>
          </p:nvPr>
        </p:nvSpPr>
        <p:spPr>
          <a:xfrm>
            <a:off x="285754" y="2209805"/>
            <a:ext cx="4972049" cy="2362201"/>
          </a:xfrm>
        </p:spPr>
        <p:txBody>
          <a:bodyPr>
            <a:noAutofit/>
          </a:bodyPr>
          <a:lstStyle/>
          <a:p>
            <a:r>
              <a:rPr lang="pl-PL" sz="2400" dirty="0">
                <a:latin typeface="Times New Roman" panose="02020603050405020304" pitchFamily="18" charset="0"/>
                <a:cs typeface="Times New Roman" panose="02020603050405020304" pitchFamily="18" charset="0"/>
              </a:rPr>
              <a:t>Tăng cường quốc phòng, giữ vững an ninh quốc gia, trật tự, an toàn xã hội là nhiệm vụ trọng yếu, thường xuyên của Đảng, Nhà nước và toàn </a:t>
            </a:r>
            <a:r>
              <a:rPr lang="pl-PL" sz="2400" dirty="0" smtClean="0">
                <a:latin typeface="Times New Roman" panose="02020603050405020304" pitchFamily="18" charset="0"/>
                <a:cs typeface="Times New Roman" panose="02020603050405020304" pitchFamily="18" charset="0"/>
              </a:rPr>
              <a:t>dân</a:t>
            </a:r>
            <a:endParaRPr lang="en-US" sz="2400" dirty="0" smtClean="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pl-PL"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N</a:t>
            </a:r>
            <a:r>
              <a:rPr lang="pl-PL" sz="2400" dirty="0" smtClean="0">
                <a:latin typeface="Times New Roman" panose="02020603050405020304" pitchFamily="18" charset="0"/>
                <a:cs typeface="Times New Roman" panose="02020603050405020304" pitchFamily="18" charset="0"/>
              </a:rPr>
              <a:t>ền </a:t>
            </a:r>
            <a:r>
              <a:rPr lang="pl-PL" sz="2400" dirty="0">
                <a:latin typeface="Times New Roman" panose="02020603050405020304" pitchFamily="18" charset="0"/>
                <a:cs typeface="Times New Roman" panose="02020603050405020304" pitchFamily="18" charset="0"/>
              </a:rPr>
              <a:t>tảng vững chắc của quốc phòng-an </a:t>
            </a:r>
            <a:r>
              <a:rPr lang="pl-PL" sz="2400" dirty="0" smtClean="0">
                <a:latin typeface="Times New Roman" panose="02020603050405020304" pitchFamily="18" charset="0"/>
                <a:cs typeface="Times New Roman" panose="02020603050405020304" pitchFamily="18" charset="0"/>
              </a:rPr>
              <a:t>ninh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s</a:t>
            </a:r>
            <a:r>
              <a:rPr lang="pl-PL" sz="2400" dirty="0" smtClean="0">
                <a:latin typeface="Times New Roman" panose="02020603050405020304" pitchFamily="18" charset="0"/>
                <a:cs typeface="Times New Roman" panose="02020603050405020304" pitchFamily="18" charset="0"/>
              </a:rPr>
              <a:t>ự </a:t>
            </a:r>
            <a:r>
              <a:rPr lang="pl-PL" sz="2400" dirty="0">
                <a:latin typeface="Times New Roman" panose="02020603050405020304" pitchFamily="18" charset="0"/>
                <a:cs typeface="Times New Roman" panose="02020603050405020304" pitchFamily="18" charset="0"/>
              </a:rPr>
              <a:t>ổn định và phát triển bền vững mọi mặt đời sống kinh tế-xã </a:t>
            </a:r>
            <a:r>
              <a:rPr lang="pl-PL" sz="2400" dirty="0" smtClean="0">
                <a:latin typeface="Times New Roman" panose="02020603050405020304" pitchFamily="18" charset="0"/>
                <a:cs typeface="Times New Roman" panose="02020603050405020304" pitchFamily="18" charset="0"/>
              </a:rPr>
              <a:t>hội</a:t>
            </a:r>
            <a:endParaRPr lang="en-US" sz="2400" dirty="0" smtClean="0">
              <a:latin typeface="Times New Roman" panose="02020603050405020304" pitchFamily="18" charset="0"/>
              <a:cs typeface="Times New Roman" panose="02020603050405020304" pitchFamily="18" charset="0"/>
            </a:endParaRPr>
          </a:p>
          <a:p>
            <a:pPr marL="0" indent="0">
              <a:buNone/>
            </a:pPr>
            <a:endParaRPr lang="en-US" sz="2400" dirty="0" smtClean="0"/>
          </a:p>
        </p:txBody>
      </p:sp>
      <p:pic>
        <p:nvPicPr>
          <p:cNvPr id="8194" name="Picture 2" descr="Giữ vững chủ quyền biển, đảo của Tổ quốc trong tình hình mới"/>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257803" y="2090056"/>
            <a:ext cx="3714751" cy="438694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6232494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a:latin typeface="Times New Roman" panose="02020603050405020304" pitchFamily="18" charset="0"/>
                <a:cs typeface="Times New Roman" panose="02020603050405020304" pitchFamily="18" charset="0"/>
              </a:rPr>
              <a:t>a. </a:t>
            </a:r>
            <a:r>
              <a:rPr lang="en-US" altLang="en-US" sz="2600" dirty="0" err="1">
                <a:latin typeface="Times New Roman" panose="02020603050405020304" pitchFamily="18" charset="0"/>
                <a:cs typeface="Times New Roman" panose="02020603050405020304" pitchFamily="18" charset="0"/>
              </a:rPr>
              <a:t>Định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hướng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lớn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về</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quốc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phòng</a:t>
            </a:r>
            <a:r>
              <a:rPr lang="en-US" altLang="en-US" sz="2600" dirty="0">
                <a:latin typeface="Times New Roman" panose="02020603050405020304" pitchFamily="18" charset="0"/>
                <a:cs typeface="Times New Roman" panose="02020603050405020304" pitchFamily="18" charset="0"/>
              </a:rPr>
              <a:t> an </a:t>
            </a:r>
            <a:r>
              <a:rPr lang="en-US" altLang="en-US" sz="2600" dirty="0" err="1">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6" name="Content Placeholder 5"/>
          <p:cNvSpPr>
            <a:spLocks noGrp="1"/>
          </p:cNvSpPr>
          <p:nvPr>
            <p:ph idx="1"/>
          </p:nvPr>
        </p:nvSpPr>
        <p:spPr>
          <a:xfrm>
            <a:off x="114300" y="2362201"/>
            <a:ext cx="4914900" cy="3048001"/>
          </a:xfrm>
        </p:spPr>
        <p:txBody>
          <a:bodyPr>
            <a:normAutofit fontScale="92500"/>
          </a:bodyPr>
          <a:lstStyle/>
          <a:p>
            <a:pPr algn="just"/>
            <a:r>
              <a:rPr lang="pl-PL" sz="2400" dirty="0" smtClean="0">
                <a:latin typeface="Times New Roman" panose="02020603050405020304" pitchFamily="18" charset="0"/>
                <a:cs typeface="Times New Roman" panose="02020603050405020304" pitchFamily="18" charset="0"/>
              </a:rPr>
              <a:t>Xây </a:t>
            </a:r>
            <a:r>
              <a:rPr lang="pl-PL" sz="2400" dirty="0">
                <a:latin typeface="Times New Roman" panose="02020603050405020304" pitchFamily="18" charset="0"/>
                <a:cs typeface="Times New Roman" panose="02020603050405020304" pitchFamily="18" charset="0"/>
              </a:rPr>
              <a:t>dựng Quân đội nhân dân và Công an nhân dân cách mạng, chính quy, tinh nhuệ, từng bước hiện đại, tuyệt đối trung thành với Tổ quốc, với Đảng, Nhà nước và nhân </a:t>
            </a:r>
            <a:r>
              <a:rPr lang="pl-PL" sz="2400" dirty="0" smtClean="0">
                <a:latin typeface="Times New Roman" panose="02020603050405020304" pitchFamily="18" charset="0"/>
                <a:cs typeface="Times New Roman" panose="02020603050405020304" pitchFamily="18" charset="0"/>
              </a:rPr>
              <a:t>dân</a:t>
            </a:r>
            <a:endParaRPr lang="en-US" sz="2400" dirty="0" smtClean="0">
              <a:latin typeface="Times New Roman" panose="02020603050405020304" pitchFamily="18" charset="0"/>
              <a:cs typeface="Times New Roman" panose="02020603050405020304" pitchFamily="18" charset="0"/>
            </a:endParaRPr>
          </a:p>
          <a:p>
            <a:pPr algn="just"/>
            <a:r>
              <a:rPr lang="pl-PL" sz="2400" dirty="0">
                <a:latin typeface="Times New Roman" panose="02020603050405020304" pitchFamily="18" charset="0"/>
                <a:cs typeface="Times New Roman" panose="02020603050405020304" pitchFamily="18" charset="0"/>
              </a:rPr>
              <a:t>Chăm lo nâng cao phẩm chất cách mạng, trình độ chính trị, chuyên môn, nghiệp vụ cho cán bộ, chiến sĩ các lực lượng vũ trang; bảo đảm đời sống vật chất, tinh thần </a:t>
            </a:r>
            <a:endParaRPr lang="en-US" sz="2400" dirty="0">
              <a:latin typeface="Times New Roman" panose="02020603050405020304" pitchFamily="18" charset="0"/>
              <a:cs typeface="Times New Roman" panose="02020603050405020304" pitchFamily="18" charset="0"/>
            </a:endParaRPr>
          </a:p>
        </p:txBody>
      </p:sp>
      <p:pic>
        <p:nvPicPr>
          <p:cNvPr id="7172" name="Picture 4" descr="Hơn 100 con ngựa được cảnh sát cơ động thuần dưỡng - VnExpress"/>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143500" y="1981200"/>
            <a:ext cx="3829050" cy="46482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8104546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a16="http://schemas.microsoft.com/office/drawing/2014/main" xmlns="" id="{978D8218-CD13-4FCA-B298-678F9EFFC239}"/>
              </a:ext>
            </a:extLst>
          </p:cNvPr>
          <p:cNvSpPr>
            <a:spLocks noGrp="1"/>
          </p:cNvSpPr>
          <p:nvPr>
            <p:ph type="title"/>
          </p:nvPr>
        </p:nvSpPr>
        <p:spPr>
          <a:xfrm>
            <a:off x="171450" y="2209800"/>
            <a:ext cx="4857750" cy="1066800"/>
          </a:xfrm>
          <a:ln w="19050">
            <a:solidFill>
              <a:schemeClr val="accent2">
                <a:lumMod val="75000"/>
              </a:schemeClr>
            </a:solidFill>
          </a:ln>
        </p:spPr>
        <p:txBody>
          <a:bodyPr>
            <a:noAutofit/>
          </a:bodyPr>
          <a:lstStyle/>
          <a:p>
            <a:pPr algn="just">
              <a:spcAft>
                <a:spcPts val="600"/>
              </a:spcAft>
              <a:buClr>
                <a:srgbClr val="2DA2BF"/>
              </a:buClr>
              <a:defRPr/>
            </a:pPr>
            <a:r>
              <a:rPr lang="nl-NL" sz="2400" dirty="0" smtClean="0">
                <a:latin typeface="Times New Roman" panose="02020603050405020304" pitchFamily="18" charset="0"/>
                <a:cs typeface="Times New Roman" panose="02020603050405020304" pitchFamily="18" charset="0"/>
              </a:rPr>
              <a:t>- Giữ </a:t>
            </a:r>
            <a:r>
              <a:rPr lang="nl-NL" sz="2400" dirty="0">
                <a:latin typeface="Times New Roman" panose="02020603050405020304" pitchFamily="18" charset="0"/>
                <a:cs typeface="Times New Roman" panose="02020603050405020304" pitchFamily="18" charset="0"/>
              </a:rPr>
              <a:t>vững và tăng cường sự lãnh đạo của Đảng, hiệu lực quản lý của Nhà nước đối với sự nghiệp bảo vệ Tổ quốc</a:t>
            </a:r>
            <a:endParaRPr lang="tn-ZA" altLang="en-US" sz="2400" dirty="0">
              <a:solidFill>
                <a:srgbClr val="000000"/>
              </a:solidFill>
              <a:latin typeface="Times New Roman" panose="02020603050405020304" pitchFamily="18" charset="0"/>
              <a:cs typeface="Times New Roman" panose="02020603050405020304" pitchFamily="18" charset="0"/>
            </a:endParaRPr>
          </a:p>
        </p:txBody>
      </p:sp>
      <p:pic>
        <p:nvPicPr>
          <p:cNvPr id="13314" name="Picture 2" descr="Đảng Cộng sản Việt Nam: Người tổ chức và lãnh đạo mọi thắng lợi của cách  mạng Việt Nam - Báo Quảng Bình điện tử"/>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772154" y="2172789"/>
            <a:ext cx="2897879" cy="4572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0511221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a16="http://schemas.microsoft.com/office/drawing/2014/main" xmlns="" id="{978D8218-CD13-4FCA-B298-678F9EFFC239}"/>
              </a:ext>
            </a:extLst>
          </p:cNvPr>
          <p:cNvSpPr>
            <a:spLocks noGrp="1"/>
          </p:cNvSpPr>
          <p:nvPr>
            <p:ph type="title"/>
          </p:nvPr>
        </p:nvSpPr>
        <p:spPr>
          <a:xfrm>
            <a:off x="171450" y="2209800"/>
            <a:ext cx="4857750" cy="1066800"/>
          </a:xfrm>
          <a:ln w="19050">
            <a:solidFill>
              <a:schemeClr val="accent2">
                <a:lumMod val="75000"/>
              </a:schemeClr>
            </a:solidFill>
          </a:ln>
        </p:spPr>
        <p:txBody>
          <a:bodyPr>
            <a:noAutofit/>
          </a:bodyPr>
          <a:lstStyle/>
          <a:p>
            <a:pPr algn="just"/>
            <a:r>
              <a:rPr lang="nl-NL" sz="2400" dirty="0" smtClean="0">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Kiên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định</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mục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tiêu</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độc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lập</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dân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tộc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gắn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liền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với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chủ</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nghĩa</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xã</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hội</a:t>
            </a:r>
            <a:endParaRPr lang="en-US" altLang="vi-VN" sz="24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14338" name="Picture 2" descr="Cổng TTĐT ĐHTQT"/>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127172" y="2133600"/>
            <a:ext cx="3657600" cy="43434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26458811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a16="http://schemas.microsoft.com/office/drawing/2014/main" xmlns="" id="{978D8218-CD13-4FCA-B298-678F9EFFC239}"/>
              </a:ext>
            </a:extLst>
          </p:cNvPr>
          <p:cNvSpPr>
            <a:spLocks noGrp="1"/>
          </p:cNvSpPr>
          <p:nvPr>
            <p:ph type="title"/>
          </p:nvPr>
        </p:nvSpPr>
        <p:spPr>
          <a:xfrm>
            <a:off x="171450" y="2209800"/>
            <a:ext cx="4972050" cy="3048000"/>
          </a:xfrm>
          <a:ln w="19050">
            <a:solidFill>
              <a:schemeClr val="accent2">
                <a:lumMod val="75000"/>
              </a:schemeClr>
            </a:solidFill>
          </a:ln>
        </p:spPr>
        <p:txBody>
          <a:bodyPr>
            <a:noAutofit/>
          </a:bodyPr>
          <a:lstStyle/>
          <a:p>
            <a:r>
              <a:rPr lang="nl-NL" sz="2400" dirty="0" smtClean="0">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Phát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huy</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cao</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nhất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sức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mạnh</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tổng</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hợp</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đất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nước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nhất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là</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vai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trò</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nhân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dân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đối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với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sự</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nghiệp</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bảo</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vệ</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Tổ</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quốc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a:t>
            </a:r>
            <a:b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b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r>
            <a:b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b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Giữ</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vững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môi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trường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hòa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bình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ổn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định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để</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phát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triển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kinh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tế</a:t>
            </a:r>
            <a:r>
              <a:rPr lang="en-US" altLang="vi-VN" sz="2400" dirty="0">
                <a:solidFill>
                  <a:srgbClr val="000099"/>
                </a:solidFill>
                <a:latin typeface="Times New Roman" panose="02020603050405020304" pitchFamily="18" charset="0"/>
                <a:cs typeface="Times New Roman" panose="02020603050405020304" pitchFamily="18" charset="0"/>
              </a:rPr>
              <a:t> - </a:t>
            </a:r>
            <a:r>
              <a:rPr lang="en-US" altLang="vi-VN" sz="2400" dirty="0" err="1">
                <a:solidFill>
                  <a:srgbClr val="000099"/>
                </a:solidFill>
                <a:latin typeface="Times New Roman" panose="02020603050405020304" pitchFamily="18" charset="0"/>
                <a:cs typeface="Times New Roman" panose="02020603050405020304" pitchFamily="18" charset="0"/>
              </a:rPr>
              <a:t>xã</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hội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là</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lợi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ích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cao</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nhất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của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đất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nước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r>
            <a:b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br>
            <a:endParaRPr lang="en-US" altLang="vi-VN" sz="24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15362" name="Picture 2" descr="Trách nhiệm công dân về nghĩa vụ bảo vệ Tổ quốc trong tình hình mới"/>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314951" y="1981200"/>
            <a:ext cx="3571875" cy="4572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8560245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a16="http://schemas.microsoft.com/office/drawing/2014/main" xmlns="" id="{978D8218-CD13-4FCA-B298-678F9EFFC239}"/>
              </a:ext>
            </a:extLst>
          </p:cNvPr>
          <p:cNvSpPr>
            <a:spLocks noGrp="1"/>
          </p:cNvSpPr>
          <p:nvPr>
            <p:ph type="title"/>
          </p:nvPr>
        </p:nvSpPr>
        <p:spPr>
          <a:xfrm>
            <a:off x="323850" y="2286000"/>
            <a:ext cx="4857750" cy="3276600"/>
          </a:xfrm>
          <a:ln w="19050">
            <a:solidFill>
              <a:schemeClr val="accent2">
                <a:lumMod val="75000"/>
              </a:schemeClr>
            </a:solidFill>
          </a:ln>
        </p:spPr>
        <p:txBody>
          <a:bodyPr>
            <a:noAutofit/>
          </a:bodyPr>
          <a:lstStyle/>
          <a:p>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Kết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ủng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bè</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Xây</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vũ</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đấu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tin </a:t>
            </a:r>
            <a:r>
              <a:rPr lang="en-US" sz="2400" dirty="0" err="1">
                <a:latin typeface="Times New Roman" panose="02020603050405020304" pitchFamily="18" charset="0"/>
                <a:cs typeface="Times New Roman" panose="02020603050405020304" pitchFamily="18" charset="0"/>
              </a:rPr>
              <a:t>cậy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cốt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endParaRPr lang="en-US" sz="2400" dirty="0">
              <a:latin typeface="Times New Roman" panose="02020603050405020304" pitchFamily="18" charset="0"/>
              <a:cs typeface="Times New Roman" panose="02020603050405020304" pitchFamily="18" charset="0"/>
            </a:endParaRPr>
          </a:p>
        </p:txBody>
      </p:sp>
      <p:pic>
        <p:nvPicPr>
          <p:cNvPr id="5" name="Picture 2" descr="Công an nhân dân Việt Nam - 73 năm xây dựng, chiến đấu và trưởng thành |  Học viện Cảnh sát nhân dân"/>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486400" y="2057400"/>
            <a:ext cx="3429000" cy="2125872"/>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4" descr="Thanh niên lực lượng vũ trang xây dựng và bảo vệ Tổ quốc - Báo Đồng Khởi  Online"/>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410201" y="4330524"/>
            <a:ext cx="3562350" cy="222267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7585774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514350" y="914408"/>
            <a:ext cx="8229600" cy="15696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smtClean="0">
                <a:solidFill>
                  <a:srgbClr val="003300"/>
                </a:solidFill>
                <a:latin typeface="Times New Roman" panose="02020603050405020304" pitchFamily="18" charset="0"/>
                <a:cs typeface="Times New Roman" panose="02020603050405020304" pitchFamily="18" charset="0"/>
              </a:rPr>
              <a:t>Củng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cố</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quốc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phòng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giữ</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vững</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ninh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quốc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gia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ổn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định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chính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trị</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trật</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tự</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toàn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xã</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hội</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là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nhiệm</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vụ</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trọng</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yếu</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thường</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xuyên</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của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Đảng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nước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của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cả</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hệ</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thống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chính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trị</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trong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đó</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đội</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dân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Công</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nhân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dân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là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nòng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cốt</a:t>
            </a:r>
            <a:r>
              <a:rPr lang="en-US" altLang="vi-VN" sz="2400" dirty="0" smtClean="0">
                <a:solidFill>
                  <a:srgbClr val="003300"/>
                </a:solidFill>
                <a:latin typeface="Times New Roman" panose="02020603050405020304" pitchFamily="18" charset="0"/>
                <a:cs typeface="Times New Roman" panose="02020603050405020304" pitchFamily="18" charset="0"/>
              </a:rPr>
              <a:t>.</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143000" y="609600"/>
            <a:ext cx="6743700" cy="0"/>
          </a:xfrm>
          <a:prstGeom prst="line">
            <a:avLst/>
          </a:prstGeom>
        </p:spPr>
        <p:style>
          <a:lnRef idx="3">
            <a:schemeClr val="dk1"/>
          </a:lnRef>
          <a:fillRef idx="0">
            <a:schemeClr val="dk1"/>
          </a:fillRef>
          <a:effectRef idx="2">
            <a:schemeClr val="dk1"/>
          </a:effectRef>
          <a:fontRef idx="minor">
            <a:schemeClr val="tx1"/>
          </a:fontRef>
        </p:style>
      </p:cxnSp>
      <p:sp>
        <p:nvSpPr>
          <p:cNvPr id="56324" name="Rectangle 10"/>
          <p:cNvSpPr>
            <a:spLocks noChangeArrowheads="1"/>
          </p:cNvSpPr>
          <p:nvPr/>
        </p:nvSpPr>
        <p:spPr bwMode="auto">
          <a:xfrm>
            <a:off x="952500" y="103188"/>
            <a:ext cx="7658100"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dirty="0" smtClean="0">
                <a:solidFill>
                  <a:srgbClr val="000099"/>
                </a:solidFill>
                <a:latin typeface="Times New Roman" panose="02020603050405020304" pitchFamily="18" charset="0"/>
                <a:cs typeface="Times New Roman" panose="02020603050405020304" pitchFamily="18" charset="0"/>
              </a:rPr>
              <a:t>2</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Những</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nhiệm</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vụ</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chủ</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yếu</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của</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quốc</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phòng</a:t>
            </a:r>
            <a:r>
              <a:rPr lang="en-US" altLang="vi-VN" sz="2400" b="1" dirty="0">
                <a:solidFill>
                  <a:srgbClr val="000099"/>
                </a:solidFill>
                <a:latin typeface="Times New Roman" panose="02020603050405020304" pitchFamily="18" charset="0"/>
                <a:cs typeface="Times New Roman" panose="02020603050405020304" pitchFamily="18" charset="0"/>
              </a:rPr>
              <a:t>, an </a:t>
            </a:r>
            <a:r>
              <a:rPr lang="en-US" altLang="vi-VN" sz="2400" b="1" dirty="0" err="1">
                <a:solidFill>
                  <a:srgbClr val="000099"/>
                </a:solidFill>
                <a:latin typeface="Times New Roman" panose="02020603050405020304" pitchFamily="18" charset="0"/>
                <a:cs typeface="Times New Roman" panose="02020603050405020304" pitchFamily="18" charset="0"/>
              </a:rPr>
              <a:t>ninh</a:t>
            </a:r>
            <a:endParaRPr lang="en-US" altLang="vi-VN" sz="2400" dirty="0">
              <a:solidFill>
                <a:srgbClr val="000099"/>
              </a:solidFill>
              <a:latin typeface="Times New Roman" panose="02020603050405020304" pitchFamily="18" charset="0"/>
              <a:cs typeface="Times New Roman" panose="02020603050405020304" pitchFamily="18" charset="0"/>
            </a:endParaRPr>
          </a:p>
        </p:txBody>
      </p:sp>
      <p:pic>
        <p:nvPicPr>
          <p:cNvPr id="1026" name="Picture 2" descr="Cần nhận thức thấu đáo về kết hợp phát triển kinh tế với củng cố quốc phòng,  an ninh - Hànộimới"/>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28651" y="2743200"/>
            <a:ext cx="4107656" cy="4114800"/>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ĐỂ MÔN HỌC GIÁO DỤC QUỐC PHÒNG VÀ AN NINH ĐI VÀO THỰC CHẤT"/>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953680" y="2743200"/>
            <a:ext cx="3814763" cy="4114800"/>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6689" y="609600"/>
            <a:ext cx="8520112" cy="830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Tăng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cường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tiềm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lực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quốc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phòng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và</a:t>
            </a:r>
            <a:r>
              <a:rPr lang="en-US" altLang="vi-VN" sz="2400" b="1" dirty="0">
                <a:solidFill>
                  <a:srgbClr val="003300"/>
                </a:solidFill>
                <a:latin typeface="Times New Roman" panose="02020603050405020304" pitchFamily="18" charset="0"/>
                <a:cs typeface="Times New Roman" panose="02020603050405020304" pitchFamily="18" charset="0"/>
              </a:rPr>
              <a:t> an </a:t>
            </a:r>
            <a:r>
              <a:rPr lang="en-US" altLang="vi-VN" sz="2400" b="1" dirty="0" err="1">
                <a:solidFill>
                  <a:srgbClr val="003300"/>
                </a:solidFill>
                <a:latin typeface="Times New Roman" panose="02020603050405020304" pitchFamily="18" charset="0"/>
                <a:cs typeface="Times New Roman" panose="02020603050405020304" pitchFamily="18" charset="0"/>
              </a:rPr>
              <a:t>ninh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xây</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dựng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thế</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trận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quốc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phòng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toàn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dân</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1328739" y="1824038"/>
            <a:ext cx="6672262" cy="4445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328739" y="1984375"/>
            <a:ext cx="5910262" cy="4432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55" presetClass="exit" presetSubtype="0" fill="hold" nodeType="clickEffect">
                                  <p:stCondLst>
                                    <p:cond delay="0"/>
                                  </p:stCondLst>
                                  <p:childTnLst>
                                    <p:anim calcmode="lin" valueType="num">
                                      <p:cBhvr>
                                        <p:cTn id="17" dur="1000"/>
                                        <p:tgtEl>
                                          <p:spTgt spid="4"/>
                                        </p:tgtEl>
                                        <p:attrNameLst>
                                          <p:attrName>ppt_w</p:attrName>
                                        </p:attrNameLst>
                                      </p:cBhvr>
                                      <p:tavLst>
                                        <p:tav tm="0">
                                          <p:val>
                                            <p:strVal val="ppt_w"/>
                                          </p:val>
                                        </p:tav>
                                        <p:tav tm="100000">
                                          <p:val>
                                            <p:strVal val="ppt_w*0.70"/>
                                          </p:val>
                                        </p:tav>
                                      </p:tavLst>
                                    </p:anim>
                                    <p:anim calcmode="lin" valueType="num">
                                      <p:cBhvr>
                                        <p:cTn id="18" dur="1000"/>
                                        <p:tgtEl>
                                          <p:spTgt spid="4"/>
                                        </p:tgtEl>
                                        <p:attrNameLst>
                                          <p:attrName>ppt_h</p:attrName>
                                        </p:attrNameLst>
                                      </p:cBhvr>
                                      <p:tavLst>
                                        <p:tav tm="0">
                                          <p:val>
                                            <p:strVal val="ppt_h"/>
                                          </p:val>
                                        </p:tav>
                                        <p:tav tm="100000">
                                          <p:val>
                                            <p:strVal val="ppt_h"/>
                                          </p:val>
                                        </p:tav>
                                      </p:tavLst>
                                    </p:anim>
                                    <p:animEffect transition="out" filter="fade">
                                      <p:cBhvr>
                                        <p:cTn id="19" dur="1000"/>
                                        <p:tgtEl>
                                          <p:spTgt spid="4"/>
                                        </p:tgtEl>
                                      </p:cBhvr>
                                    </p:animEffect>
                                    <p:set>
                                      <p:cBhvr>
                                        <p:cTn id="20" dur="1" fill="hold">
                                          <p:stCondLst>
                                            <p:cond delay="999"/>
                                          </p:stCondLst>
                                        </p:cTn>
                                        <p:tgtEl>
                                          <p:spTgt spid="4"/>
                                        </p:tgtEl>
                                        <p:attrNameLst>
                                          <p:attrName>style.visibility</p:attrName>
                                        </p:attrNameLst>
                                      </p:cBhvr>
                                      <p:to>
                                        <p:strVal val="hidden"/>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9" y="76206"/>
            <a:ext cx="8520113"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Chủ</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động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đấu</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tranh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làm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thất</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bại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mọi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âm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mưu</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chống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phá</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của</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các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thế</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lực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thù</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địch</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1026" name="Picture 2" descr="Kết quả hình ảnh cho thế lực thù địch chống phá"/>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838200" y="1219200"/>
            <a:ext cx="7162800" cy="46482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Rectangle 3"/>
          <p:cNvSpPr/>
          <p:nvPr/>
        </p:nvSpPr>
        <p:spPr>
          <a:xfrm>
            <a:off x="304800" y="1295403"/>
            <a:ext cx="8763000" cy="4832092"/>
          </a:xfrm>
          <a:prstGeom prst="rect">
            <a:avLst/>
          </a:prstGeom>
        </p:spPr>
        <p:txBody>
          <a:bodyPr wrap="square">
            <a:spAutoFit/>
          </a:bodyPr>
          <a:lstStyle/>
          <a:p>
            <a:r>
              <a:rPr lang="vi-VN" sz="2200" b="1" dirty="0" smtClean="0"/>
              <a:t>Đảng Việt Tân</a:t>
            </a:r>
            <a:r>
              <a:rPr lang="vi-VN" sz="2200" dirty="0" smtClean="0"/>
              <a:t> hoặc </a:t>
            </a:r>
            <a:r>
              <a:rPr lang="vi-VN" sz="2200" b="1" dirty="0" smtClean="0"/>
              <a:t>Việt Nam Canh tân Cách mạng Đảng</a:t>
            </a:r>
            <a:r>
              <a:rPr lang="vi-VN" sz="2200" dirty="0" smtClean="0"/>
              <a:t> là một tổ chức chính trị được thành lập bởi một nhóm </a:t>
            </a:r>
            <a:r>
              <a:rPr lang="vi-VN" sz="2200" dirty="0" smtClean="0">
                <a:hlinkClick r:id="rId3" tooltip="Người Mỹ gốc Việt"/>
              </a:rPr>
              <a:t>người Mỹ gốc Việt</a:t>
            </a:r>
            <a:r>
              <a:rPr lang="vi-VN" sz="2200" dirty="0" smtClean="0"/>
              <a:t> tại </a:t>
            </a:r>
            <a:r>
              <a:rPr lang="vi-VN" sz="2200" dirty="0" smtClean="0">
                <a:hlinkClick r:id="rId4" tooltip="San Jose, California"/>
              </a:rPr>
              <a:t>San Jose, California</a:t>
            </a:r>
            <a:r>
              <a:rPr lang="vi-VN" sz="2200" dirty="0" smtClean="0"/>
              <a:t> năm 1982 với mục đích đấu tranh lật đổ chế độ Cộng sản tại Việt Nam và canh tân đất nước. Tiền thân của Đảng Việt Tân là </a:t>
            </a:r>
            <a:r>
              <a:rPr lang="vi-VN" sz="2200" dirty="0" smtClean="0">
                <a:hlinkClick r:id="rId5" tooltip="Mặt trận Quốc gia Thống nhất Giải phóng Việt Nam"/>
              </a:rPr>
              <a:t>Mặt Trận Quốc gia thống nhất giải phóng Việt Nam</a:t>
            </a:r>
            <a:r>
              <a:rPr lang="vi-VN" sz="2200" dirty="0" smtClean="0"/>
              <a:t> do </a:t>
            </a:r>
            <a:r>
              <a:rPr lang="vi-VN" sz="2200" dirty="0" smtClean="0">
                <a:hlinkClick r:id="rId6" tooltip="Hoàng Cơ Minh"/>
              </a:rPr>
              <a:t>Hoàng Cơ Minh</a:t>
            </a:r>
            <a:r>
              <a:rPr lang="vi-VN" sz="2200" dirty="0" smtClean="0"/>
              <a:t>, chuẩn tướng hải quân </a:t>
            </a:r>
            <a:r>
              <a:rPr lang="vi-VN" sz="2200" dirty="0" smtClean="0">
                <a:hlinkClick r:id="rId7" tooltip="Quân lực Việt Nam Cộng Hòa"/>
              </a:rPr>
              <a:t>Quân lực Việt Nam Cộng Hòa</a:t>
            </a:r>
            <a:r>
              <a:rPr lang="vi-VN" sz="2200" dirty="0" smtClean="0"/>
              <a:t> thành lập vào năm 1980 (hay còn gọi là Mặt Trận Hoàng Cơ Minh). Năm 2004, Mặt trận tuyên bố giải tán, tái tổ chức thành Việt Tân và tuyên bố sẽ thực hiện "</a:t>
            </a:r>
            <a:r>
              <a:rPr lang="vi-VN" sz="2200" i="1" dirty="0" smtClean="0"/>
              <a:t>những hoạt động đấu tranh thích hợp với tình thế mới</a:t>
            </a:r>
            <a:r>
              <a:rPr lang="vi-VN" sz="2200" dirty="0" smtClean="0"/>
              <a:t>".</a:t>
            </a:r>
            <a:r>
              <a:rPr lang="vi-VN" sz="2200" baseline="30000" dirty="0" smtClean="0">
                <a:hlinkClick r:id="rId8"/>
              </a:rPr>
              <a:t>[2]</a:t>
            </a:r>
            <a:r>
              <a:rPr lang="vi-VN" sz="2200" dirty="0" smtClean="0"/>
              <a:t> Tổ chức Việt Tân tuyên bố có những thành viên hoạt động công khai trong nước Việt Nam.</a:t>
            </a:r>
            <a:r>
              <a:rPr lang="vi-VN" sz="2200" baseline="30000" dirty="0" smtClean="0">
                <a:hlinkClick r:id="rId8"/>
              </a:rPr>
              <a:t>[3]</a:t>
            </a:r>
            <a:r>
              <a:rPr lang="vi-VN" sz="2200" dirty="0" smtClean="0"/>
              <a:t> Tuy có tên là </a:t>
            </a:r>
            <a:r>
              <a:rPr lang="vi-VN" sz="2200" i="1" dirty="0" smtClean="0"/>
              <a:t>"Đảng"</a:t>
            </a:r>
            <a:r>
              <a:rPr lang="vi-VN" sz="2200" dirty="0" smtClean="0"/>
              <a:t> Việt Tân nhưng thực ra tổ chức này hoạt động tại Mỹ như một hội đoàn theo quy chế "unincorporated association” (</a:t>
            </a:r>
            <a:r>
              <a:rPr lang="vi-VN" sz="2200" dirty="0" smtClean="0">
                <a:hlinkClick r:id="rId9" tooltip="Hội đoàn không đăng ký pháp nhân (trang chưa được viết)"/>
              </a:rPr>
              <a:t>hội đoàn không đăng ký pháp nhân</a:t>
            </a:r>
            <a:r>
              <a:rPr lang="vi-VN" sz="2200" dirty="0" smtClean="0"/>
              <a:t>).</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 presetClass="exit" presetSubtype="16" fill="hold" nodeType="clickEffect">
                                  <p:stCondLst>
                                    <p:cond delay="0"/>
                                  </p:stCondLst>
                                  <p:childTnLst>
                                    <p:animEffect transition="out" filter="box(in)">
                                      <p:cBhvr>
                                        <p:cTn id="13" dur="500"/>
                                        <p:tgtEl>
                                          <p:spTgt spid="1026"/>
                                        </p:tgtEl>
                                      </p:cBhvr>
                                    </p:animEffect>
                                    <p:set>
                                      <p:cBhvr>
                                        <p:cTn id="14" dur="1" fill="hold">
                                          <p:stCondLst>
                                            <p:cond delay="499"/>
                                          </p:stCondLst>
                                        </p:cTn>
                                        <p:tgtEl>
                                          <p:spTgt spid="102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34"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from="(-#ppt_w/2)" to="(#ppt_x)" calcmode="lin" valueType="num">
                                      <p:cBhvr>
                                        <p:cTn id="19" dur="600" fill="hold">
                                          <p:stCondLst>
                                            <p:cond delay="0"/>
                                          </p:stCondLst>
                                        </p:cTn>
                                        <p:tgtEl>
                                          <p:spTgt spid="4"/>
                                        </p:tgtEl>
                                        <p:attrNameLst>
                                          <p:attrName>ppt_x</p:attrName>
                                        </p:attrNameLst>
                                      </p:cBhvr>
                                    </p:anim>
                                    <p:anim from="0" to="-1.0" calcmode="lin" valueType="num">
                                      <p:cBhvr>
                                        <p:cTn id="20" dur="200" decel="50000" autoRev="1" fill="hold">
                                          <p:stCondLst>
                                            <p:cond delay="600"/>
                                          </p:stCondLst>
                                        </p:cTn>
                                        <p:tgtEl>
                                          <p:spTgt spid="4"/>
                                        </p:tgtEl>
                                        <p:attrNameLst>
                                          <p:attrName>xshear</p:attrName>
                                        </p:attrNameLst>
                                      </p:cBhvr>
                                    </p:anim>
                                    <p:animScale>
                                      <p:cBhvr>
                                        <p:cTn id="21" dur="200" decel="100000" autoRev="1" fill="hold">
                                          <p:stCondLst>
                                            <p:cond delay="600"/>
                                          </p:stCondLst>
                                        </p:cTn>
                                        <p:tgtEl>
                                          <p:spTgt spid="4"/>
                                        </p:tgtEl>
                                      </p:cBhvr>
                                      <p:from x="100000" y="100000"/>
                                      <p:to x="80000" y="100000"/>
                                    </p:animScale>
                                    <p:anim by="(#ppt_h/3+#ppt_w*0.1)" calcmode="lin" valueType="num">
                                      <p:cBhvr additive="sum">
                                        <p:cTn id="22" dur="200" decel="100000" autoRev="1" fill="hold">
                                          <p:stCondLst>
                                            <p:cond delay="600"/>
                                          </p:stCondLst>
                                        </p:cTn>
                                        <p:tgtEl>
                                          <p:spTgt spid="4"/>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7" y="228609"/>
            <a:ext cx="8520113"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Chủ</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động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đấu</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tranh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làm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thất</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bại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mọi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âm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mưu</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chống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phá</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của</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các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thế</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lực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thù</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địch</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grpSp>
        <p:nvGrpSpPr>
          <p:cNvPr id="2" name="Group 5"/>
          <p:cNvGrpSpPr>
            <a:grpSpLocks/>
          </p:cNvGrpSpPr>
          <p:nvPr/>
        </p:nvGrpSpPr>
        <p:grpSpPr bwMode="auto">
          <a:xfrm>
            <a:off x="609600" y="1219206"/>
            <a:ext cx="7772400" cy="4845623"/>
            <a:chOff x="1371600" y="1219200"/>
            <a:chExt cx="6477000" cy="5369309"/>
          </a:xfrm>
        </p:grpSpPr>
        <p:pic>
          <p:nvPicPr>
            <p:cNvPr id="57348" name="Picture 4"/>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1371600" y="1219200"/>
              <a:ext cx="6477000" cy="48577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7349" name="Rectangle 7"/>
            <p:cNvSpPr>
              <a:spLocks noChangeArrowheads="1"/>
            </p:cNvSpPr>
            <p:nvPr/>
          </p:nvSpPr>
          <p:spPr bwMode="auto">
            <a:xfrm>
              <a:off x="3184071" y="6076950"/>
              <a:ext cx="2852057" cy="5115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400" b="1" dirty="0" err="1">
                  <a:solidFill>
                    <a:srgbClr val="003300"/>
                  </a:solidFill>
                  <a:latin typeface="Times New Roman" panose="02020603050405020304" pitchFamily="18" charset="0"/>
                  <a:cs typeface="Times New Roman" panose="02020603050405020304" pitchFamily="18" charset="0"/>
                </a:rPr>
                <a:t>Lê</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Công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Định</a:t>
              </a:r>
              <a:r>
                <a:rPr lang="en-US" altLang="vi-VN" sz="2400" b="1" dirty="0">
                  <a:solidFill>
                    <a:srgbClr val="003300"/>
                  </a:solidFill>
                  <a:latin typeface="Times New Roman" panose="02020603050405020304" pitchFamily="18" charset="0"/>
                  <a:cs typeface="Times New Roman" panose="02020603050405020304" pitchFamily="18" charset="0"/>
                </a:rPr>
                <a:t> </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grpSp>
      <p:sp>
        <p:nvSpPr>
          <p:cNvPr id="7" name="Rectangle 6"/>
          <p:cNvSpPr/>
          <p:nvPr/>
        </p:nvSpPr>
        <p:spPr>
          <a:xfrm>
            <a:off x="304800" y="1066803"/>
            <a:ext cx="8534400" cy="4524315"/>
          </a:xfrm>
          <a:prstGeom prst="rect">
            <a:avLst/>
          </a:prstGeom>
        </p:spPr>
        <p:txBody>
          <a:bodyPr wrap="square">
            <a:spAutoFit/>
          </a:bodyPr>
          <a:lstStyle/>
          <a:p>
            <a:pPr algn="just"/>
            <a:r>
              <a:rPr lang="vi-VN" sz="2400" dirty="0" smtClean="0">
                <a:latin typeface="+mj-lt"/>
              </a:rPr>
              <a:t>là một </a:t>
            </a:r>
            <a:r>
              <a:rPr lang="vi-VN" sz="2400" dirty="0" smtClean="0">
                <a:latin typeface="+mj-lt"/>
                <a:hlinkClick r:id="rId3" tooltip="Luật sư"/>
              </a:rPr>
              <a:t>luật sư</a:t>
            </a:r>
            <a:r>
              <a:rPr lang="vi-VN" sz="2400" dirty="0" smtClean="0">
                <a:latin typeface="+mj-lt"/>
              </a:rPr>
              <a:t>, từng là thành viên của Đoàn luật sư </a:t>
            </a:r>
            <a:r>
              <a:rPr lang="vi-VN" sz="2400" dirty="0" smtClean="0">
                <a:latin typeface="+mj-lt"/>
                <a:hlinkClick r:id="rId4" tooltip="Thành phố Hồ Chí Minh"/>
              </a:rPr>
              <a:t>Thành phố Hồ Chí Minh</a:t>
            </a:r>
            <a:r>
              <a:rPr lang="vi-VN" sz="2400" dirty="0" smtClean="0">
                <a:latin typeface="+mj-lt"/>
              </a:rPr>
              <a:t>, thành viên Hiệp hội Luật sư </a:t>
            </a:r>
            <a:r>
              <a:rPr lang="vi-VN" sz="2400" dirty="0" smtClean="0">
                <a:latin typeface="+mj-lt"/>
                <a:hlinkClick r:id="rId5" tooltip="Hoa Kỳ"/>
              </a:rPr>
              <a:t>Hoa Kỳ</a:t>
            </a:r>
            <a:r>
              <a:rPr lang="vi-VN" sz="2400" dirty="0" smtClean="0">
                <a:latin typeface="+mj-lt"/>
              </a:rPr>
              <a:t>, thành viên hội đồng đại diện cho </a:t>
            </a:r>
            <a:r>
              <a:rPr lang="vi-VN" sz="2400" dirty="0" smtClean="0">
                <a:latin typeface="+mj-lt"/>
                <a:hlinkClick r:id="rId6" tooltip="Việt Nam"/>
              </a:rPr>
              <a:t>Việt Nam</a:t>
            </a:r>
            <a:r>
              <a:rPr lang="vi-VN" sz="2400" dirty="0" smtClean="0">
                <a:latin typeface="+mj-lt"/>
              </a:rPr>
              <a:t> – Hiệp hội Luật sư </a:t>
            </a:r>
            <a:r>
              <a:rPr lang="vi-VN" sz="2400" dirty="0" smtClean="0">
                <a:latin typeface="+mj-lt"/>
                <a:hlinkClick r:id="rId7" tooltip="Châu Á"/>
              </a:rPr>
              <a:t>châu Á</a:t>
            </a:r>
            <a:r>
              <a:rPr lang="vi-VN" sz="2400" dirty="0" smtClean="0">
                <a:latin typeface="+mj-lt"/>
              </a:rPr>
              <a:t> – </a:t>
            </a:r>
            <a:r>
              <a:rPr lang="vi-VN" sz="2400" dirty="0" smtClean="0">
                <a:latin typeface="+mj-lt"/>
                <a:hlinkClick r:id="rId8" tooltip="Thái Bình Dương"/>
              </a:rPr>
              <a:t>Thái Bình Dương</a:t>
            </a:r>
            <a:r>
              <a:rPr lang="vi-VN" sz="2400" dirty="0" smtClean="0">
                <a:latin typeface="+mj-lt"/>
              </a:rPr>
              <a:t>, thành viên Quỹ Nghiên cứu Biển Đông. </a:t>
            </a:r>
          </a:p>
          <a:p>
            <a:pPr algn="just"/>
            <a:r>
              <a:rPr lang="vi-VN" sz="2400" dirty="0" smtClean="0">
                <a:latin typeface="+mj-lt"/>
              </a:rPr>
              <a:t>Trong các bài viết bình luận luật sư Lê Công Định thể hiện quan điểm ủng hộ tư tưởng </a:t>
            </a:r>
            <a:r>
              <a:rPr lang="vi-VN" sz="2400" dirty="0" smtClean="0">
                <a:latin typeface="+mj-lt"/>
                <a:hlinkClick r:id="rId9" tooltip="Dân chủ đại nghị"/>
              </a:rPr>
              <a:t>dân chủ đại nghị</a:t>
            </a:r>
            <a:r>
              <a:rPr lang="vi-VN" sz="2400" dirty="0" smtClean="0">
                <a:latin typeface="+mj-lt"/>
              </a:rPr>
              <a:t>, đa đảng, </a:t>
            </a:r>
            <a:r>
              <a:rPr lang="vi-VN" sz="2400" dirty="0" smtClean="0">
                <a:latin typeface="+mj-lt"/>
                <a:hlinkClick r:id="rId10" tooltip="Đa nguyên"/>
              </a:rPr>
              <a:t>đa nguyên</a:t>
            </a:r>
            <a:r>
              <a:rPr lang="vi-VN" sz="2400" dirty="0" smtClean="0">
                <a:latin typeface="+mj-lt"/>
              </a:rPr>
              <a:t>, canh tân hệ thống luật pháp, chính trị của Việt Nam. Những quan điểm này được chính phủ Việt Nam đánh giá là đi ngược lại với quan điểm chính thống của Nhà nước Việt Nam hiện nay</a:t>
            </a:r>
          </a:p>
          <a:p>
            <a:pPr algn="just"/>
            <a:r>
              <a:rPr lang="vi-VN" sz="2400" dirty="0" smtClean="0">
                <a:latin typeface="+mj-lt"/>
              </a:rPr>
              <a:t>Ngày </a:t>
            </a:r>
            <a:r>
              <a:rPr lang="vi-VN" sz="2400" dirty="0" smtClean="0">
                <a:latin typeface="+mj-lt"/>
                <a:hlinkClick r:id="rId11" tooltip="13 tháng 6"/>
              </a:rPr>
              <a:t>13 tháng 6</a:t>
            </a:r>
            <a:r>
              <a:rPr lang="vi-VN" sz="2400" dirty="0" smtClean="0">
                <a:latin typeface="+mj-lt"/>
              </a:rPr>
              <a:t> năm </a:t>
            </a:r>
            <a:r>
              <a:rPr lang="vi-VN" sz="2400" dirty="0" smtClean="0">
                <a:latin typeface="+mj-lt"/>
                <a:hlinkClick r:id="rId12" tooltip="2009"/>
              </a:rPr>
              <a:t>2009</a:t>
            </a:r>
            <a:r>
              <a:rPr lang="vi-VN" sz="2400" dirty="0" smtClean="0">
                <a:latin typeface="+mj-lt"/>
              </a:rPr>
              <a:t>, ông đã bị </a:t>
            </a:r>
            <a:r>
              <a:rPr lang="vi-VN" sz="2400" dirty="0" smtClean="0">
                <a:latin typeface="+mj-lt"/>
                <a:hlinkClick r:id="rId13" tooltip="Bộ Công an (Việt Nam)"/>
              </a:rPr>
              <a:t>cơ quan công an Việt Nam</a:t>
            </a:r>
            <a:r>
              <a:rPr lang="vi-VN" sz="2400" dirty="0" smtClean="0">
                <a:latin typeface="+mj-lt"/>
              </a:rPr>
              <a:t> bắt giữ theo các điều 79 và 88 của Bộ Luật hình sự hiện hành của nước CHXHCN Việt Nam</a:t>
            </a:r>
            <a:endParaRPr lang="vi-VN" sz="24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nodeType="clickEffect">
                                  <p:stCondLst>
                                    <p:cond delay="0"/>
                                  </p:stCondLst>
                                  <p:childTnLst>
                                    <p:anim calcmode="lin" valueType="num">
                                      <p:cBhvr additive="base">
                                        <p:cTn id="18" dur="500"/>
                                        <p:tgtEl>
                                          <p:spTgt spid="2"/>
                                        </p:tgtEl>
                                        <p:attrNameLst>
                                          <p:attrName>ppt_x</p:attrName>
                                        </p:attrNameLst>
                                      </p:cBhvr>
                                      <p:tavLst>
                                        <p:tav tm="0">
                                          <p:val>
                                            <p:strVal val="ppt_x"/>
                                          </p:val>
                                        </p:tav>
                                        <p:tav tm="100000">
                                          <p:val>
                                            <p:strVal val="ppt_x"/>
                                          </p:val>
                                        </p:tav>
                                      </p:tavLst>
                                    </p:anim>
                                    <p:anim calcmode="lin" valueType="num">
                                      <p:cBhvr additive="base">
                                        <p:cTn id="19" dur="500"/>
                                        <p:tgtEl>
                                          <p:spTgt spid="2"/>
                                        </p:tgtEl>
                                        <p:attrNameLst>
                                          <p:attrName>ppt_y</p:attrName>
                                        </p:attrNameLst>
                                      </p:cBhvr>
                                      <p:tavLst>
                                        <p:tav tm="0">
                                          <p:val>
                                            <p:strVal val="ppt_y"/>
                                          </p:val>
                                        </p:tav>
                                        <p:tav tm="100000">
                                          <p:val>
                                            <p:strVal val="1+ppt_h/2"/>
                                          </p:val>
                                        </p:tav>
                                      </p:tavLst>
                                    </p:anim>
                                    <p:set>
                                      <p:cBhvr>
                                        <p:cTn id="20" dur="1" fill="hold">
                                          <p:stCondLst>
                                            <p:cond delay="499"/>
                                          </p:stCondLst>
                                        </p:cTn>
                                        <p:tgtEl>
                                          <p:spTgt spid="2"/>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9" y="228611"/>
            <a:ext cx="8520113"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Sẵn sàng ứng phó với các mối đe dọa an ninh, bảo đảm an ninh, an toàn thông tin</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58371" name="Picture 1"/>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990600" y="1447812"/>
            <a:ext cx="7391400" cy="4627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8371"/>
                                        </p:tgtEl>
                                        <p:attrNameLst>
                                          <p:attrName>style.visibility</p:attrName>
                                        </p:attrNameLst>
                                      </p:cBhvr>
                                      <p:to>
                                        <p:strVal val="visible"/>
                                      </p:to>
                                    </p:set>
                                    <p:animEffect transition="in" filter="fade">
                                      <p:cBhvr>
                                        <p:cTn id="14"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9" y="228612"/>
            <a:ext cx="8520113" cy="830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Kiên quyết đấu tranh bảo vệ độc lập, chủ quyền và toàn vẹn lãnh thổ, giữ vững môi trường hòa bình</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5105400" y="1295400"/>
            <a:ext cx="3810000" cy="2286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381000" y="1273175"/>
            <a:ext cx="4476750" cy="2979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762000" y="4456125"/>
            <a:ext cx="3276600" cy="2181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a14="http://schemas.microsoft.com/office/drawing/2010/main" xmlns="" val="0"/>
              </a:ext>
            </a:extLst>
          </a:blip>
          <a:srcRect/>
          <a:stretch>
            <a:fillRect/>
          </a:stretch>
        </p:blipFill>
        <p:spPr bwMode="auto">
          <a:xfrm>
            <a:off x="5032375" y="3832225"/>
            <a:ext cx="3810000" cy="2857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0" y="228612"/>
            <a:ext cx="8820150" cy="830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Kết hợp chặt chẽ giữa phát triển kinh tế, văn hóa, xã hội với đảm bảo quốc phòng, an ninh </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423864" y="1095375"/>
            <a:ext cx="4794250" cy="2401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468813" y="3733812"/>
            <a:ext cx="4267200" cy="284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 name="Picture 7"/>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381000" y="3813187"/>
            <a:ext cx="3505200" cy="2530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 name="Picture 8"/>
          <p:cNvPicPr>
            <a:picLocks noChangeAspect="1"/>
          </p:cNvPicPr>
          <p:nvPr/>
        </p:nvPicPr>
        <p:blipFill>
          <a:blip r:embed="rId5">
            <a:extLst>
              <a:ext uri="{28A0092B-C50C-407E-A947-70E740481C1C}">
                <a14:useLocalDpi xmlns:a14="http://schemas.microsoft.com/office/drawing/2010/main" xmlns="" val="0"/>
              </a:ext>
            </a:extLst>
          </a:blip>
          <a:srcRect/>
          <a:stretch>
            <a:fillRect/>
          </a:stretch>
        </p:blipFill>
        <p:spPr bwMode="auto">
          <a:xfrm>
            <a:off x="5440372" y="1058875"/>
            <a:ext cx="3475037" cy="23764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0" y="76212"/>
            <a:ext cx="8820150"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Tăng cường hợp tác quốc tế về quốc phòng, an ninh</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685809" y="750900"/>
            <a:ext cx="5426075" cy="33480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1445" name="Rectangle 4"/>
          <p:cNvSpPr>
            <a:spLocks noChangeArrowheads="1"/>
          </p:cNvSpPr>
          <p:nvPr/>
        </p:nvSpPr>
        <p:spPr bwMode="auto">
          <a:xfrm>
            <a:off x="6186488" y="1752600"/>
            <a:ext cx="2728376"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011 Đinh Tiên Hoàng</a:t>
            </a:r>
          </a:p>
        </p:txBody>
      </p:sp>
      <p:sp>
        <p:nvSpPr>
          <p:cNvPr id="6" name="Rectangle 5"/>
          <p:cNvSpPr/>
          <p:nvPr/>
        </p:nvSpPr>
        <p:spPr>
          <a:xfrm>
            <a:off x="381000" y="4876805"/>
            <a:ext cx="8534400" cy="1200329"/>
          </a:xfrm>
          <a:prstGeom prst="rect">
            <a:avLst/>
          </a:prstGeom>
        </p:spPr>
        <p:txBody>
          <a:bodyPr wrap="square">
            <a:spAutoFit/>
          </a:bodyPr>
          <a:lstStyle/>
          <a:p>
            <a:r>
              <a:rPr lang="vi-VN" dirty="0" smtClean="0"/>
              <a:t>Theo Bộ Quốc phòng, hiện nay, lực lượng tàu chiến của Hải quân Việt Nam có 3 </a:t>
            </a:r>
            <a:r>
              <a:rPr lang="vi-VN" dirty="0" smtClean="0">
                <a:hlinkClick r:id="rId3"/>
              </a:rPr>
              <a:t>tàu hộ vệ tên lửa </a:t>
            </a:r>
            <a:r>
              <a:rPr lang="vi-VN" dirty="0" smtClean="0"/>
              <a:t>Gepard 3.9 mang tên các vị vua: Đinh Tiên Hoàng, Lý Thái Tổ, Quang Trung; 1 tàu hộ vệ tên lửa Gepard 3.9 mang tên danh tướng Trần Hưng Đạo.</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3"/>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609600" y="457200"/>
            <a:ext cx="7486650" cy="49911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2467" name="Rectangle 4"/>
          <p:cNvSpPr>
            <a:spLocks noChangeArrowheads="1"/>
          </p:cNvSpPr>
          <p:nvPr/>
        </p:nvSpPr>
        <p:spPr bwMode="auto">
          <a:xfrm>
            <a:off x="2362204" y="5943600"/>
            <a:ext cx="215123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012 Lý Thái Tổ</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1"/>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1600200" y="152400"/>
            <a:ext cx="4876800" cy="31702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3491" name="Rectangle 2"/>
          <p:cNvSpPr>
            <a:spLocks noChangeArrowheads="1"/>
          </p:cNvSpPr>
          <p:nvPr/>
        </p:nvSpPr>
        <p:spPr bwMode="auto">
          <a:xfrm>
            <a:off x="6248400" y="3886210"/>
            <a:ext cx="2590800" cy="6461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015 Trần Hưng Đạo và 016 Quang Trung</a:t>
            </a:r>
          </a:p>
        </p:txBody>
      </p:sp>
      <p:pic>
        <p:nvPicPr>
          <p:cNvPr id="63492" name="Picture 5"/>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1828800" y="3505200"/>
            <a:ext cx="3860800" cy="2895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Content Placeholder 3"/>
          <p:cNvPicPr>
            <a:picLocks noGrp="1" noChangeAspect="1"/>
          </p:cNvPicPr>
          <p:nvPr>
            <p:ph idx="1"/>
          </p:nvPr>
        </p:nvPicPr>
        <p:blipFill>
          <a:blip r:embed="rId2">
            <a:extLst>
              <a:ext uri="{28A0092B-C50C-407E-A947-70E740481C1C}">
                <a14:useLocalDpi xmlns="" xmlns:a14="http://schemas.microsoft.com/office/drawing/2010/main" val="0"/>
              </a:ext>
            </a:extLst>
          </a:blip>
          <a:srcRect/>
          <a:stretch>
            <a:fillRect/>
          </a:stretch>
        </p:blipFill>
        <p:spPr>
          <a:xfrm>
            <a:off x="685800" y="457200"/>
            <a:ext cx="7543800" cy="3900488"/>
          </a:xfrm>
        </p:spPr>
      </p:pic>
      <p:sp>
        <p:nvSpPr>
          <p:cNvPr id="64515" name="Rectangle 4"/>
          <p:cNvSpPr>
            <a:spLocks noChangeArrowheads="1"/>
          </p:cNvSpPr>
          <p:nvPr/>
        </p:nvSpPr>
        <p:spPr bwMode="auto">
          <a:xfrm>
            <a:off x="3200400" y="5181600"/>
            <a:ext cx="1981200"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rPr>
              <a:t>Tàu ngầm Kilo</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3"/>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1143000" y="152406"/>
            <a:ext cx="6781800" cy="44481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5539" name="Rectangle 4"/>
          <p:cNvSpPr>
            <a:spLocks noChangeArrowheads="1"/>
          </p:cNvSpPr>
          <p:nvPr/>
        </p:nvSpPr>
        <p:spPr bwMode="auto">
          <a:xfrm>
            <a:off x="3549651" y="4724400"/>
            <a:ext cx="2165350"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dirty="0">
                <a:solidFill>
                  <a:srgbClr val="FF0000"/>
                </a:solidFill>
              </a:rPr>
              <a:t>Tàu tên lửa</a:t>
            </a:r>
          </a:p>
        </p:txBody>
      </p:sp>
      <p:sp>
        <p:nvSpPr>
          <p:cNvPr id="5" name="Rectangle 4"/>
          <p:cNvSpPr/>
          <p:nvPr/>
        </p:nvSpPr>
        <p:spPr>
          <a:xfrm>
            <a:off x="228600" y="5221075"/>
            <a:ext cx="8686800" cy="646331"/>
          </a:xfrm>
          <a:prstGeom prst="rect">
            <a:avLst/>
          </a:prstGeom>
        </p:spPr>
        <p:txBody>
          <a:bodyPr wrap="square">
            <a:spAutoFit/>
          </a:bodyPr>
          <a:lstStyle/>
          <a:p>
            <a:r>
              <a:rPr lang="vi-VN" dirty="0" smtClean="0"/>
              <a:t>Chiến hạm nặng 500 tấn này được vũ trang cực mạnh bằng 16 tên lửa hành trình chống hạm Uran-E (gấp đôi cơ số đạn chống tàu của 4 lớp khinh hạm trên).</a:t>
            </a:r>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0" y="76210"/>
            <a:ext cx="8820150" cy="830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Xây dựng Quân đội nhân dân, Công an nhân dân chính quy, bản lĩnh, tinh nhuệ, hiện đại </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457200" y="1219212"/>
            <a:ext cx="7620000" cy="5210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0" y="76212"/>
            <a:ext cx="9144000"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Kiên quyết giữ vững ổn định kinh tế - xã hội trong mọi tình huống</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67587" name="Picture 2"/>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914400" y="990612"/>
            <a:ext cx="7010400" cy="48053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75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0" y="76212"/>
            <a:ext cx="9144000"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Hợp tác, hữu nghị giữ gìn hòa bình thế giới và khu vực</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304800" y="1143012"/>
            <a:ext cx="8229600" cy="44497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22914" name="Rectangle 2"/>
          <p:cNvSpPr>
            <a:spLocks noGrp="1" noChangeArrowheads="1"/>
          </p:cNvSpPr>
          <p:nvPr>
            <p:ph type="title"/>
          </p:nvPr>
        </p:nvSpPr>
        <p:spPr>
          <a:xfrm>
            <a:off x="647700" y="-14514"/>
            <a:ext cx="8229600" cy="609600"/>
          </a:xfrm>
          <a:extLst>
            <a:ext uri="{909E8E84-426E-40DD-AFC4-6F175D3DCCD1}">
              <a14:hiddenFill xmlns="" xmlns:a14="http://schemas.microsoft.com/office/drawing/2010/main">
                <a:solidFill>
                  <a:srgbClr val="FF3300"/>
                </a:solidFill>
              </a14:hiddenFill>
            </a:ext>
          </a:extLst>
        </p:spPr>
        <p:txBody>
          <a:bodyPr/>
          <a:lstStyle/>
          <a:p>
            <a:pPr eaLnBrk="1" hangingPunct="1"/>
            <a:r>
              <a:rPr lang="en-US" altLang="vi-VN" sz="2800" dirty="0">
                <a:solidFill>
                  <a:srgbClr val="FF0000"/>
                </a:solidFill>
                <a:latin typeface="VNI-Times" pitchFamily="2" charset="0"/>
              </a:rPr>
              <a:t> </a:t>
            </a:r>
            <a:r>
              <a:rPr lang="en-US" altLang="vi-VN" sz="3400" dirty="0">
                <a:solidFill>
                  <a:srgbClr val="FF0000"/>
                </a:solidFill>
                <a:latin typeface="VNI-Times" pitchFamily="2" charset="0"/>
              </a:rPr>
              <a:t>Tìm hiểu một số </a:t>
            </a:r>
            <a:r>
              <a:rPr lang="en-US" altLang="vi-VN" sz="3400" dirty="0" err="1">
                <a:solidFill>
                  <a:srgbClr val="FF0000"/>
                </a:solidFill>
                <a:latin typeface="VNI-Times" pitchFamily="2" charset="0"/>
              </a:rPr>
              <a:t>caâu</a:t>
            </a:r>
            <a:r>
              <a:rPr lang="en-US" altLang="vi-VN" sz="3400" dirty="0">
                <a:solidFill>
                  <a:srgbClr val="FF0000"/>
                </a:solidFill>
                <a:latin typeface="VNI-Times" pitchFamily="2" charset="0"/>
              </a:rPr>
              <a:t> </a:t>
            </a:r>
            <a:r>
              <a:rPr lang="en-US" altLang="vi-VN" sz="3400" dirty="0" err="1">
                <a:solidFill>
                  <a:srgbClr val="FF0000"/>
                </a:solidFill>
                <a:latin typeface="VNI-Times" pitchFamily="2" charset="0"/>
              </a:rPr>
              <a:t>hoûi</a:t>
            </a:r>
            <a:r>
              <a:rPr lang="en-US" altLang="vi-VN" sz="3400" dirty="0">
                <a:solidFill>
                  <a:srgbClr val="FF0000"/>
                </a:solidFill>
                <a:latin typeface="VNI-Times" pitchFamily="2" charset="0"/>
              </a:rPr>
              <a:t> sau?</a:t>
            </a:r>
          </a:p>
        </p:txBody>
      </p:sp>
      <p:sp>
        <p:nvSpPr>
          <p:cNvPr id="422915" name="Rectangle 3"/>
          <p:cNvSpPr>
            <a:spLocks noGrp="1" noChangeArrowheads="1"/>
          </p:cNvSpPr>
          <p:nvPr>
            <p:ph idx="1"/>
          </p:nvPr>
        </p:nvSpPr>
        <p:spPr>
          <a:xfrm>
            <a:off x="0" y="838200"/>
            <a:ext cx="9144000" cy="5791200"/>
          </a:xfrm>
        </p:spPr>
        <p:txBody>
          <a:bodyPr>
            <a:normAutofit fontScale="85000" lnSpcReduction="20000"/>
          </a:bodyPr>
          <a:lstStyle/>
          <a:p>
            <a:pPr eaLnBrk="1" hangingPunct="1">
              <a:lnSpc>
                <a:spcPct val="90000"/>
              </a:lnSpc>
              <a:buClr>
                <a:schemeClr val="tx1"/>
              </a:buClr>
              <a:buFont typeface="Wingdings" panose="05000000000000000000" pitchFamily="2" charset="2"/>
              <a:buBlip>
                <a:blip r:embed="rId3"/>
              </a:buBlip>
            </a:pPr>
            <a:r>
              <a:rPr lang="en-US" altLang="vi-VN" dirty="0" err="1" smtClean="0">
                <a:latin typeface="VNI-Times" pitchFamily="2" charset="0"/>
              </a:rPr>
              <a:t>Ñaây</a:t>
            </a:r>
            <a:r>
              <a:rPr lang="en-US" altLang="vi-VN" dirty="0" smtClean="0">
                <a:latin typeface="VNI-Times" pitchFamily="2" charset="0"/>
              </a:rPr>
              <a:t> </a:t>
            </a:r>
            <a:r>
              <a:rPr lang="en-US" altLang="vi-VN" dirty="0" err="1" smtClean="0">
                <a:latin typeface="VNI-Times" pitchFamily="2" charset="0"/>
              </a:rPr>
              <a:t>laø</a:t>
            </a:r>
            <a:r>
              <a:rPr lang="en-US" altLang="vi-VN" dirty="0" smtClean="0">
                <a:latin typeface="VNI-Times" pitchFamily="2" charset="0"/>
              </a:rPr>
              <a:t> </a:t>
            </a:r>
            <a:r>
              <a:rPr lang="en-US" altLang="vi-VN" dirty="0" err="1" smtClean="0">
                <a:latin typeface="VNI-Times" pitchFamily="2" charset="0"/>
              </a:rPr>
              <a:t>saân</a:t>
            </a:r>
            <a:r>
              <a:rPr lang="en-US" altLang="vi-VN" dirty="0" smtClean="0">
                <a:latin typeface="VNI-Times" pitchFamily="2" charset="0"/>
              </a:rPr>
              <a:t> </a:t>
            </a:r>
            <a:r>
              <a:rPr lang="en-US" altLang="vi-VN" dirty="0" err="1" smtClean="0">
                <a:latin typeface="VNI-Times" pitchFamily="2" charset="0"/>
              </a:rPr>
              <a:t>chôi</a:t>
            </a:r>
            <a:r>
              <a:rPr lang="en-US" altLang="vi-VN" dirty="0" smtClean="0">
                <a:latin typeface="VNI-Times" pitchFamily="2" charset="0"/>
              </a:rPr>
              <a:t> kinh </a:t>
            </a:r>
            <a:r>
              <a:rPr lang="en-US" altLang="vi-VN" dirty="0" err="1" smtClean="0">
                <a:latin typeface="VNI-Times" pitchFamily="2" charset="0"/>
              </a:rPr>
              <a:t>teá</a:t>
            </a:r>
            <a:r>
              <a:rPr lang="en-US" altLang="vi-VN" dirty="0" smtClean="0">
                <a:latin typeface="VNI-Times" pitchFamily="2" charset="0"/>
              </a:rPr>
              <a:t> </a:t>
            </a:r>
            <a:r>
              <a:rPr lang="en-US" altLang="vi-VN" dirty="0" err="1" smtClean="0">
                <a:latin typeface="VNI-Times" pitchFamily="2" charset="0"/>
              </a:rPr>
              <a:t>toaøn</a:t>
            </a:r>
            <a:r>
              <a:rPr lang="en-US" altLang="vi-VN" dirty="0" smtClean="0">
                <a:latin typeface="VNI-Times" pitchFamily="2" charset="0"/>
              </a:rPr>
              <a:t> </a:t>
            </a:r>
            <a:r>
              <a:rPr lang="en-US" altLang="vi-VN" dirty="0" err="1" smtClean="0">
                <a:latin typeface="VNI-Times" pitchFamily="2" charset="0"/>
              </a:rPr>
              <a:t>caàu</a:t>
            </a:r>
            <a:r>
              <a:rPr lang="en-US" altLang="vi-VN" dirty="0" smtClean="0">
                <a:latin typeface="VNI-Times" pitchFamily="2" charset="0"/>
              </a:rPr>
              <a:t> </a:t>
            </a:r>
            <a:r>
              <a:rPr lang="en-US" altLang="vi-VN" dirty="0" err="1" smtClean="0">
                <a:latin typeface="VNI-Times" pitchFamily="2" charset="0"/>
              </a:rPr>
              <a:t>chieám</a:t>
            </a:r>
            <a:r>
              <a:rPr lang="en-US" altLang="vi-VN" dirty="0" smtClean="0">
                <a:latin typeface="VNI-Times" pitchFamily="2" charset="0"/>
              </a:rPr>
              <a:t> </a:t>
            </a:r>
            <a:r>
              <a:rPr lang="en-US" altLang="vi-VN" dirty="0" err="1" smtClean="0">
                <a:latin typeface="VNI-Times" pitchFamily="2" charset="0"/>
              </a:rPr>
              <a:t>khoaûng</a:t>
            </a:r>
            <a:r>
              <a:rPr lang="en-US" altLang="vi-VN" dirty="0" smtClean="0">
                <a:latin typeface="VNI-Times" pitchFamily="2" charset="0"/>
              </a:rPr>
              <a:t> 90% </a:t>
            </a:r>
            <a:r>
              <a:rPr lang="en-US" altLang="vi-VN" dirty="0" err="1" smtClean="0">
                <a:latin typeface="VNI-Times" pitchFamily="2" charset="0"/>
              </a:rPr>
              <a:t>daân</a:t>
            </a:r>
            <a:r>
              <a:rPr lang="en-US" altLang="vi-VN" dirty="0" smtClean="0">
                <a:latin typeface="VNI-Times" pitchFamily="2" charset="0"/>
              </a:rPr>
              <a:t> </a:t>
            </a:r>
            <a:r>
              <a:rPr lang="en-US" altLang="vi-VN" dirty="0" err="1" smtClean="0">
                <a:latin typeface="VNI-Times" pitchFamily="2" charset="0"/>
              </a:rPr>
              <a:t>soá</a:t>
            </a:r>
            <a:r>
              <a:rPr lang="en-US" altLang="vi-VN" dirty="0" smtClean="0">
                <a:latin typeface="VNI-Times" pitchFamily="2" charset="0"/>
              </a:rPr>
              <a:t> </a:t>
            </a:r>
            <a:r>
              <a:rPr lang="en-US" altLang="vi-VN" dirty="0" err="1" smtClean="0">
                <a:latin typeface="VNI-Times" pitchFamily="2" charset="0"/>
              </a:rPr>
              <a:t>theá</a:t>
            </a:r>
            <a:r>
              <a:rPr lang="en-US" altLang="vi-VN" dirty="0" smtClean="0">
                <a:latin typeface="VNI-Times" pitchFamily="2" charset="0"/>
              </a:rPr>
              <a:t> </a:t>
            </a:r>
            <a:r>
              <a:rPr lang="en-US" altLang="vi-VN" dirty="0" err="1" smtClean="0">
                <a:latin typeface="VNI-Times" pitchFamily="2" charset="0"/>
              </a:rPr>
              <a:t>giôùi</a:t>
            </a:r>
            <a:r>
              <a:rPr lang="en-US" altLang="vi-VN" dirty="0" smtClean="0">
                <a:latin typeface="VNI-Times" pitchFamily="2" charset="0"/>
              </a:rPr>
              <a:t>, 95% GDP, 95% </a:t>
            </a:r>
            <a:r>
              <a:rPr lang="en-US" altLang="vi-VN" dirty="0" err="1" smtClean="0">
                <a:latin typeface="VNI-Times" pitchFamily="2" charset="0"/>
              </a:rPr>
              <a:t>giaù</a:t>
            </a:r>
            <a:r>
              <a:rPr lang="en-US" altLang="vi-VN" dirty="0" smtClean="0">
                <a:latin typeface="VNI-Times" pitchFamily="2" charset="0"/>
              </a:rPr>
              <a:t> trò </a:t>
            </a:r>
            <a:r>
              <a:rPr lang="en-US" altLang="vi-VN" dirty="0" err="1" smtClean="0">
                <a:latin typeface="VNI-Times" pitchFamily="2" charset="0"/>
              </a:rPr>
              <a:t>thöông</a:t>
            </a:r>
            <a:r>
              <a:rPr lang="en-US" altLang="vi-VN" dirty="0" smtClean="0">
                <a:latin typeface="VNI-Times" pitchFamily="2" charset="0"/>
              </a:rPr>
              <a:t> </a:t>
            </a:r>
            <a:r>
              <a:rPr lang="en-US" altLang="vi-VN" dirty="0" err="1" smtClean="0">
                <a:latin typeface="VNI-Times" pitchFamily="2" charset="0"/>
              </a:rPr>
              <a:t>maïi</a:t>
            </a:r>
            <a:r>
              <a:rPr lang="en-US" altLang="vi-VN" dirty="0" smtClean="0">
                <a:latin typeface="VNI-Times" pitchFamily="2" charset="0"/>
              </a:rPr>
              <a:t> </a:t>
            </a:r>
            <a:r>
              <a:rPr lang="en-US" altLang="vi-VN" dirty="0" err="1" smtClean="0">
                <a:latin typeface="VNI-Times" pitchFamily="2" charset="0"/>
              </a:rPr>
              <a:t>toaøn</a:t>
            </a:r>
            <a:r>
              <a:rPr lang="en-US" altLang="vi-VN" dirty="0" smtClean="0">
                <a:latin typeface="VNI-Times" pitchFamily="2" charset="0"/>
              </a:rPr>
              <a:t> </a:t>
            </a:r>
            <a:r>
              <a:rPr lang="en-US" altLang="vi-VN" dirty="0" err="1" smtClean="0">
                <a:latin typeface="VNI-Times" pitchFamily="2" charset="0"/>
              </a:rPr>
              <a:t>theá</a:t>
            </a:r>
            <a:r>
              <a:rPr lang="en-US" altLang="vi-VN" dirty="0" smtClean="0">
                <a:latin typeface="VNI-Times" pitchFamily="2" charset="0"/>
              </a:rPr>
              <a:t> </a:t>
            </a:r>
            <a:r>
              <a:rPr lang="en-US" altLang="vi-VN" dirty="0" err="1" smtClean="0">
                <a:latin typeface="VNI-Times" pitchFamily="2" charset="0"/>
              </a:rPr>
              <a:t>giôùi</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endParaRPr lang="en-US" altLang="vi-VN" dirty="0" smtClean="0">
              <a:latin typeface="VNI-Times" pitchFamily="2" charset="0"/>
            </a:endParaRPr>
          </a:p>
          <a:p>
            <a:pPr eaLnBrk="1" hangingPunct="1">
              <a:lnSpc>
                <a:spcPct val="90000"/>
              </a:lnSpc>
              <a:buClr>
                <a:schemeClr val="tx1"/>
              </a:buClr>
              <a:buFont typeface="Wingdings" panose="05000000000000000000" pitchFamily="2" charset="2"/>
              <a:buBlip>
                <a:blip r:embed="rId3"/>
              </a:buBlip>
            </a:pPr>
            <a:endParaRPr lang="en-US" altLang="vi-VN" dirty="0" smtClean="0">
              <a:latin typeface="VNI-Times" pitchFamily="2" charset="0"/>
            </a:endParaRPr>
          </a:p>
          <a:p>
            <a:pPr eaLnBrk="1" hangingPunct="1">
              <a:lnSpc>
                <a:spcPct val="90000"/>
              </a:lnSpc>
              <a:buClr>
                <a:schemeClr val="tx1"/>
              </a:buClr>
              <a:buFont typeface="Wingdings" panose="05000000000000000000" pitchFamily="2" charset="2"/>
              <a:buBlip>
                <a:blip r:embed="rId3"/>
              </a:buBlip>
            </a:pPr>
            <a:r>
              <a:rPr lang="en-US" altLang="vi-VN" dirty="0" smtClean="0">
                <a:latin typeface="VNI-Times" pitchFamily="2" charset="0"/>
              </a:rPr>
              <a:t>VN gia </a:t>
            </a:r>
            <a:r>
              <a:rPr lang="en-US" altLang="vi-VN" dirty="0" err="1" smtClean="0">
                <a:latin typeface="VNI-Times" pitchFamily="2" charset="0"/>
              </a:rPr>
              <a:t>nhaäp</a:t>
            </a:r>
            <a:r>
              <a:rPr lang="en-US" altLang="vi-VN" dirty="0" smtClean="0">
                <a:latin typeface="VNI-Times" pitchFamily="2" charset="0"/>
              </a:rPr>
              <a:t> </a:t>
            </a:r>
            <a:r>
              <a:rPr lang="en-US" altLang="vi-VN" dirty="0" err="1" smtClean="0">
                <a:latin typeface="VNI-Times" pitchFamily="2" charset="0"/>
              </a:rPr>
              <a:t>dieãn</a:t>
            </a:r>
            <a:r>
              <a:rPr lang="en-US" altLang="vi-VN" dirty="0" smtClean="0">
                <a:latin typeface="VNI-Times" pitchFamily="2" charset="0"/>
              </a:rPr>
              <a:t> </a:t>
            </a:r>
            <a:r>
              <a:rPr lang="en-US" altLang="vi-VN" dirty="0" err="1" smtClean="0">
                <a:latin typeface="VNI-Times" pitchFamily="2" charset="0"/>
              </a:rPr>
              <a:t>ñaøn</a:t>
            </a:r>
            <a:r>
              <a:rPr lang="en-US" altLang="vi-VN" dirty="0" smtClean="0">
                <a:latin typeface="VNI-Times" pitchFamily="2" charset="0"/>
              </a:rPr>
              <a:t> </a:t>
            </a:r>
            <a:r>
              <a:rPr lang="en-US" altLang="vi-VN" dirty="0" err="1" smtClean="0">
                <a:latin typeface="VNI-Times" pitchFamily="2" charset="0"/>
              </a:rPr>
              <a:t>hôïp</a:t>
            </a:r>
            <a:r>
              <a:rPr lang="en-US" altLang="vi-VN" dirty="0" smtClean="0">
                <a:latin typeface="VNI-Times" pitchFamily="2" charset="0"/>
              </a:rPr>
              <a:t> </a:t>
            </a:r>
            <a:r>
              <a:rPr lang="en-US" altLang="vi-VN" dirty="0" err="1" smtClean="0">
                <a:latin typeface="VNI-Times" pitchFamily="2" charset="0"/>
              </a:rPr>
              <a:t>taùc</a:t>
            </a:r>
            <a:r>
              <a:rPr lang="en-US" altLang="vi-VN" dirty="0" smtClean="0">
                <a:latin typeface="VNI-Times" pitchFamily="2" charset="0"/>
              </a:rPr>
              <a:t> kinh </a:t>
            </a:r>
            <a:r>
              <a:rPr lang="en-US" altLang="vi-VN" dirty="0" err="1" smtClean="0">
                <a:latin typeface="VNI-Times" pitchFamily="2" charset="0"/>
              </a:rPr>
              <a:t>teá</a:t>
            </a:r>
            <a:r>
              <a:rPr lang="en-US" altLang="vi-VN" dirty="0" smtClean="0">
                <a:latin typeface="VNI-Times" pitchFamily="2" charset="0"/>
              </a:rPr>
              <a:t> </a:t>
            </a:r>
            <a:r>
              <a:rPr lang="en-US" altLang="vi-VN" dirty="0" err="1" smtClean="0">
                <a:latin typeface="VNI-Times" pitchFamily="2" charset="0"/>
              </a:rPr>
              <a:t>chaâu</a:t>
            </a:r>
            <a:r>
              <a:rPr lang="en-US" altLang="vi-VN" dirty="0" smtClean="0">
                <a:latin typeface="VNI-Times" pitchFamily="2" charset="0"/>
              </a:rPr>
              <a:t> AÙ -TBD (APEC) </a:t>
            </a:r>
            <a:r>
              <a:rPr lang="en-US" altLang="vi-VN" dirty="0" err="1" smtClean="0">
                <a:latin typeface="VNI-Times" pitchFamily="2" charset="0"/>
              </a:rPr>
              <a:t>vaøo</a:t>
            </a:r>
            <a:r>
              <a:rPr lang="en-US" altLang="vi-VN" dirty="0" smtClean="0">
                <a:latin typeface="VNI-Times" pitchFamily="2" charset="0"/>
              </a:rPr>
              <a:t> </a:t>
            </a:r>
            <a:r>
              <a:rPr lang="en-US" altLang="vi-VN" dirty="0" err="1" smtClean="0">
                <a:latin typeface="VNI-Times" pitchFamily="2" charset="0"/>
              </a:rPr>
              <a:t>naêm</a:t>
            </a:r>
            <a:r>
              <a:rPr lang="en-US" altLang="vi-VN" dirty="0" smtClean="0">
                <a:latin typeface="VNI-Times" pitchFamily="2" charset="0"/>
              </a:rPr>
              <a:t> </a:t>
            </a:r>
            <a:r>
              <a:rPr lang="en-US" altLang="vi-VN" dirty="0" err="1" smtClean="0">
                <a:latin typeface="VNI-Times" pitchFamily="2" charset="0"/>
              </a:rPr>
              <a:t>naøo</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endParaRPr lang="en-US" altLang="vi-VN" dirty="0" smtClean="0">
              <a:latin typeface="VNI-Times" pitchFamily="2" charset="0"/>
            </a:endParaRPr>
          </a:p>
          <a:p>
            <a:pPr eaLnBrk="1" hangingPunct="1">
              <a:lnSpc>
                <a:spcPct val="90000"/>
              </a:lnSpc>
              <a:buClr>
                <a:schemeClr val="tx1"/>
              </a:buClr>
              <a:buNone/>
            </a:pPr>
            <a:endParaRPr lang="en-US" altLang="vi-VN" dirty="0" smtClean="0">
              <a:latin typeface="VNI-Times" pitchFamily="2" charset="0"/>
            </a:endParaRPr>
          </a:p>
          <a:p>
            <a:pPr eaLnBrk="1" hangingPunct="1">
              <a:lnSpc>
                <a:spcPct val="90000"/>
              </a:lnSpc>
              <a:buClr>
                <a:schemeClr val="tx1"/>
              </a:buClr>
              <a:buFont typeface="Wingdings" panose="05000000000000000000" pitchFamily="2" charset="2"/>
              <a:buBlip>
                <a:blip r:embed="rId3"/>
              </a:buBlip>
            </a:pPr>
            <a:r>
              <a:rPr lang="en-US" altLang="vi-VN" dirty="0" smtClean="0">
                <a:latin typeface="VNI-Times" pitchFamily="2" charset="0"/>
              </a:rPr>
              <a:t>VN </a:t>
            </a:r>
            <a:r>
              <a:rPr lang="en-US" altLang="vi-VN" dirty="0" err="1" smtClean="0">
                <a:latin typeface="VNI-Times" pitchFamily="2" charset="0"/>
              </a:rPr>
              <a:t>trôû</a:t>
            </a:r>
            <a:r>
              <a:rPr lang="en-US" altLang="vi-VN" dirty="0" smtClean="0">
                <a:latin typeface="VNI-Times" pitchFamily="2" charset="0"/>
              </a:rPr>
              <a:t> </a:t>
            </a:r>
            <a:r>
              <a:rPr lang="en-US" altLang="vi-VN" dirty="0" err="1" smtClean="0">
                <a:latin typeface="VNI-Times" pitchFamily="2" charset="0"/>
              </a:rPr>
              <a:t>thaønh</a:t>
            </a:r>
            <a:r>
              <a:rPr lang="en-US" altLang="vi-VN" dirty="0" smtClean="0">
                <a:latin typeface="VNI-Times" pitchFamily="2" charset="0"/>
              </a:rPr>
              <a:t> </a:t>
            </a:r>
            <a:r>
              <a:rPr lang="en-US" altLang="vi-VN" dirty="0" err="1" smtClean="0">
                <a:latin typeface="VNI-Times" pitchFamily="2" charset="0"/>
              </a:rPr>
              <a:t>thaønh</a:t>
            </a:r>
            <a:r>
              <a:rPr lang="en-US" altLang="vi-VN" dirty="0" smtClean="0">
                <a:latin typeface="VNI-Times" pitchFamily="2" charset="0"/>
              </a:rPr>
              <a:t> </a:t>
            </a:r>
            <a:r>
              <a:rPr lang="en-US" altLang="vi-VN" dirty="0" err="1" smtClean="0">
                <a:latin typeface="VNI-Times" pitchFamily="2" charset="0"/>
              </a:rPr>
              <a:t>vieân</a:t>
            </a:r>
            <a:r>
              <a:rPr lang="en-US" altLang="vi-VN" dirty="0" smtClean="0">
                <a:latin typeface="VNI-Times" pitchFamily="2" charset="0"/>
              </a:rPr>
              <a:t> </a:t>
            </a:r>
            <a:r>
              <a:rPr lang="en-US" altLang="vi-VN" dirty="0" err="1" smtClean="0">
                <a:latin typeface="VNI-Times" pitchFamily="2" charset="0"/>
              </a:rPr>
              <a:t>cuûa</a:t>
            </a:r>
            <a:r>
              <a:rPr lang="en-US" altLang="vi-VN" dirty="0" smtClean="0">
                <a:latin typeface="VNI-Times" pitchFamily="2" charset="0"/>
              </a:rPr>
              <a:t> ASEAN </a:t>
            </a:r>
            <a:r>
              <a:rPr lang="en-US" altLang="vi-VN" dirty="0" err="1" smtClean="0">
                <a:latin typeface="VNI-Times" pitchFamily="2" charset="0"/>
              </a:rPr>
              <a:t>vaøo</a:t>
            </a:r>
            <a:r>
              <a:rPr lang="en-US" altLang="vi-VN" dirty="0" smtClean="0">
                <a:latin typeface="VNI-Times" pitchFamily="2" charset="0"/>
              </a:rPr>
              <a:t>  </a:t>
            </a:r>
            <a:r>
              <a:rPr lang="en-US" altLang="vi-VN" dirty="0" err="1" smtClean="0">
                <a:latin typeface="VNI-Times" pitchFamily="2" charset="0"/>
              </a:rPr>
              <a:t>ngaøy,thaùng</a:t>
            </a:r>
            <a:r>
              <a:rPr lang="en-US" altLang="vi-VN" dirty="0" smtClean="0">
                <a:latin typeface="VNI-Times" pitchFamily="2" charset="0"/>
              </a:rPr>
              <a:t>, </a:t>
            </a:r>
            <a:r>
              <a:rPr lang="en-US" altLang="vi-VN" dirty="0" err="1" smtClean="0">
                <a:latin typeface="VNI-Times" pitchFamily="2" charset="0"/>
              </a:rPr>
              <a:t>naêm</a:t>
            </a:r>
            <a:r>
              <a:rPr lang="en-US" altLang="vi-VN" dirty="0" smtClean="0">
                <a:latin typeface="VNI-Times" pitchFamily="2" charset="0"/>
              </a:rPr>
              <a:t> </a:t>
            </a:r>
            <a:r>
              <a:rPr lang="en-US" altLang="vi-VN" dirty="0" err="1" smtClean="0">
                <a:latin typeface="VNI-Times" pitchFamily="2" charset="0"/>
              </a:rPr>
              <a:t>naøo</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endParaRPr lang="en-US" altLang="vi-VN" dirty="0" smtClean="0">
              <a:latin typeface="VNI-Times" pitchFamily="2" charset="0"/>
            </a:endParaRPr>
          </a:p>
          <a:p>
            <a:pPr eaLnBrk="1" hangingPunct="1">
              <a:lnSpc>
                <a:spcPct val="90000"/>
              </a:lnSpc>
              <a:buClr>
                <a:schemeClr val="tx1"/>
              </a:buClr>
              <a:buFont typeface="Wingdings" panose="05000000000000000000" pitchFamily="2" charset="2"/>
              <a:buBlip>
                <a:blip r:embed="rId3"/>
              </a:buBlip>
            </a:pPr>
            <a:endParaRPr lang="en-US" altLang="vi-VN" dirty="0" smtClean="0">
              <a:latin typeface="VNI-Times" pitchFamily="2" charset="0"/>
            </a:endParaRPr>
          </a:p>
          <a:p>
            <a:pPr eaLnBrk="1" hangingPunct="1">
              <a:lnSpc>
                <a:spcPct val="90000"/>
              </a:lnSpc>
              <a:buClr>
                <a:schemeClr val="tx1"/>
              </a:buClr>
              <a:buFont typeface="Wingdings" panose="05000000000000000000" pitchFamily="2" charset="2"/>
              <a:buBlip>
                <a:blip r:embed="rId3"/>
              </a:buBlip>
            </a:pPr>
            <a:r>
              <a:rPr lang="en-US" altLang="vi-VN" dirty="0" smtClean="0">
                <a:latin typeface="VNI-Times" pitchFamily="2" charset="0"/>
              </a:rPr>
              <a:t>VN chính </a:t>
            </a:r>
            <a:r>
              <a:rPr lang="en-US" altLang="vi-VN" dirty="0" err="1" smtClean="0">
                <a:latin typeface="VNI-Times" pitchFamily="2" charset="0"/>
              </a:rPr>
              <a:t>thöùc</a:t>
            </a:r>
            <a:r>
              <a:rPr lang="en-US" altLang="vi-VN" dirty="0" smtClean="0">
                <a:latin typeface="VNI-Times" pitchFamily="2" charset="0"/>
              </a:rPr>
              <a:t> gia </a:t>
            </a:r>
            <a:r>
              <a:rPr lang="en-US" altLang="vi-VN" dirty="0" err="1" smtClean="0">
                <a:latin typeface="VNI-Times" pitchFamily="2" charset="0"/>
              </a:rPr>
              <a:t>nhaäp</a:t>
            </a:r>
            <a:r>
              <a:rPr lang="en-US" altLang="vi-VN" dirty="0" smtClean="0">
                <a:latin typeface="VNI-Times" pitchFamily="2" charset="0"/>
              </a:rPr>
              <a:t> WTO </a:t>
            </a:r>
            <a:r>
              <a:rPr lang="en-US" altLang="vi-VN" dirty="0" err="1" smtClean="0">
                <a:latin typeface="VNI-Times" pitchFamily="2" charset="0"/>
              </a:rPr>
              <a:t>vaøo</a:t>
            </a:r>
            <a:r>
              <a:rPr lang="en-US" altLang="vi-VN" dirty="0" smtClean="0">
                <a:latin typeface="VNI-Times" pitchFamily="2" charset="0"/>
              </a:rPr>
              <a:t> </a:t>
            </a:r>
            <a:r>
              <a:rPr lang="en-US" altLang="vi-VN" dirty="0" err="1" smtClean="0">
                <a:latin typeface="VNI-Times" pitchFamily="2" charset="0"/>
              </a:rPr>
              <a:t>ngaøy</a:t>
            </a:r>
            <a:r>
              <a:rPr lang="en-US" altLang="vi-VN" dirty="0" smtClean="0">
                <a:latin typeface="VNI-Times" pitchFamily="2" charset="0"/>
              </a:rPr>
              <a:t>, </a:t>
            </a:r>
            <a:r>
              <a:rPr lang="en-US" altLang="vi-VN" dirty="0" err="1" smtClean="0">
                <a:latin typeface="VNI-Times" pitchFamily="2" charset="0"/>
              </a:rPr>
              <a:t>thaùng</a:t>
            </a:r>
            <a:r>
              <a:rPr lang="en-US" altLang="vi-VN" dirty="0" smtClean="0">
                <a:latin typeface="VNI-Times" pitchFamily="2" charset="0"/>
              </a:rPr>
              <a:t>, </a:t>
            </a:r>
            <a:r>
              <a:rPr lang="en-US" altLang="vi-VN" dirty="0" err="1" smtClean="0">
                <a:latin typeface="VNI-Times" pitchFamily="2" charset="0"/>
              </a:rPr>
              <a:t>naêm</a:t>
            </a:r>
            <a:r>
              <a:rPr lang="en-US" altLang="vi-VN" dirty="0" smtClean="0">
                <a:latin typeface="VNI-Times" pitchFamily="2" charset="0"/>
              </a:rPr>
              <a:t> </a:t>
            </a:r>
            <a:r>
              <a:rPr lang="en-US" altLang="vi-VN" dirty="0" err="1" smtClean="0">
                <a:latin typeface="VNI-Times" pitchFamily="2" charset="0"/>
              </a:rPr>
              <a:t>naøo</a:t>
            </a:r>
            <a:r>
              <a:rPr lang="en-US" altLang="vi-VN" dirty="0" smtClean="0">
                <a:latin typeface="VNI-Times" pitchFamily="2" charset="0"/>
              </a:rPr>
              <a:t>?</a:t>
            </a:r>
            <a:endParaRPr lang="en-US" altLang="vi-VN" dirty="0">
              <a:latin typeface="VNI-Times" pitchFamily="2" charset="0"/>
            </a:endParaRPr>
          </a:p>
          <a:p>
            <a:pPr marL="0" indent="0" eaLnBrk="1" hangingPunct="1">
              <a:lnSpc>
                <a:spcPct val="90000"/>
              </a:lnSpc>
              <a:buClr>
                <a:schemeClr val="tx1"/>
              </a:buClr>
              <a:buNone/>
            </a:pPr>
            <a:endParaRPr lang="en-US" altLang="vi-VN" dirty="0" smtClean="0">
              <a:latin typeface="VNI-Times" pitchFamily="2" charset="0"/>
            </a:endParaRPr>
          </a:p>
          <a:p>
            <a:pPr marL="0" indent="0" eaLnBrk="1" hangingPunct="1">
              <a:lnSpc>
                <a:spcPct val="90000"/>
              </a:lnSpc>
              <a:buClr>
                <a:schemeClr val="tx1"/>
              </a:buClr>
              <a:buNone/>
            </a:pPr>
            <a:endParaRPr lang="en-US" altLang="vi-VN" dirty="0" smtClean="0">
              <a:latin typeface="VNI-Times" pitchFamily="2" charset="0"/>
            </a:endParaRPr>
          </a:p>
          <a:p>
            <a:pPr eaLnBrk="1" hangingPunct="1">
              <a:lnSpc>
                <a:spcPct val="90000"/>
              </a:lnSpc>
              <a:buClr>
                <a:schemeClr val="tx1"/>
              </a:buClr>
              <a:buFont typeface="Wingdings" panose="05000000000000000000" pitchFamily="2" charset="2"/>
              <a:buBlip>
                <a:blip r:embed="rId3"/>
              </a:buBlip>
            </a:pPr>
            <a:r>
              <a:rPr lang="en-US" altLang="vi-VN" dirty="0" err="1" smtClean="0">
                <a:latin typeface="VNI-Times" pitchFamily="2" charset="0"/>
              </a:rPr>
              <a:t>Hieän</a:t>
            </a:r>
            <a:r>
              <a:rPr lang="en-US" altLang="vi-VN" dirty="0" smtClean="0">
                <a:latin typeface="VNI-Times" pitchFamily="2" charset="0"/>
              </a:rPr>
              <a:t> nay </a:t>
            </a:r>
            <a:r>
              <a:rPr lang="en-US" altLang="vi-VN" dirty="0" err="1" smtClean="0">
                <a:latin typeface="VNI-Times" pitchFamily="2" charset="0"/>
              </a:rPr>
              <a:t>chuùng</a:t>
            </a:r>
            <a:r>
              <a:rPr lang="en-US" altLang="vi-VN" dirty="0" smtClean="0">
                <a:latin typeface="VNI-Times" pitchFamily="2" charset="0"/>
              </a:rPr>
              <a:t> ta </a:t>
            </a:r>
            <a:r>
              <a:rPr lang="en-US" altLang="vi-VN" dirty="0" err="1" smtClean="0">
                <a:latin typeface="VNI-Times" pitchFamily="2" charset="0"/>
              </a:rPr>
              <a:t>coù</a:t>
            </a:r>
            <a:r>
              <a:rPr lang="en-US" altLang="vi-VN" dirty="0" smtClean="0">
                <a:latin typeface="VNI-Times" pitchFamily="2" charset="0"/>
              </a:rPr>
              <a:t> quan </a:t>
            </a:r>
            <a:r>
              <a:rPr lang="en-US" altLang="vi-VN" dirty="0" err="1" smtClean="0">
                <a:latin typeface="VNI-Times" pitchFamily="2" charset="0"/>
              </a:rPr>
              <a:t>heä</a:t>
            </a:r>
            <a:r>
              <a:rPr lang="en-US" altLang="vi-VN" dirty="0" smtClean="0">
                <a:latin typeface="VNI-Times" pitchFamily="2" charset="0"/>
              </a:rPr>
              <a:t> </a:t>
            </a:r>
            <a:r>
              <a:rPr lang="en-US" altLang="vi-VN" dirty="0" err="1" smtClean="0">
                <a:latin typeface="VNI-Times" pitchFamily="2" charset="0"/>
              </a:rPr>
              <a:t>ngoaïi</a:t>
            </a:r>
            <a:r>
              <a:rPr lang="en-US" altLang="vi-VN" dirty="0" smtClean="0">
                <a:latin typeface="VNI-Times" pitchFamily="2" charset="0"/>
              </a:rPr>
              <a:t> giao </a:t>
            </a:r>
            <a:r>
              <a:rPr lang="en-US" altLang="vi-VN" dirty="0" err="1" smtClean="0">
                <a:latin typeface="VNI-Times" pitchFamily="2" charset="0"/>
              </a:rPr>
              <a:t>vôùi</a:t>
            </a:r>
            <a:r>
              <a:rPr lang="en-US" altLang="vi-VN" dirty="0" smtClean="0">
                <a:latin typeface="VNI-Times" pitchFamily="2" charset="0"/>
              </a:rPr>
              <a:t> </a:t>
            </a:r>
            <a:r>
              <a:rPr lang="en-US" altLang="vi-VN" dirty="0" err="1" smtClean="0">
                <a:latin typeface="VNI-Times" pitchFamily="2" charset="0"/>
              </a:rPr>
              <a:t>khoaûng</a:t>
            </a:r>
            <a:r>
              <a:rPr lang="en-US" altLang="vi-VN" dirty="0" smtClean="0">
                <a:latin typeface="VNI-Times" pitchFamily="2" charset="0"/>
              </a:rPr>
              <a:t> bao </a:t>
            </a:r>
            <a:r>
              <a:rPr lang="en-US" altLang="vi-VN" dirty="0" err="1" smtClean="0">
                <a:latin typeface="VNI-Times" pitchFamily="2" charset="0"/>
              </a:rPr>
              <a:t>nhieâu</a:t>
            </a:r>
            <a:r>
              <a:rPr lang="en-US" altLang="vi-VN" dirty="0" smtClean="0">
                <a:latin typeface="VNI-Times" pitchFamily="2" charset="0"/>
              </a:rPr>
              <a:t> </a:t>
            </a:r>
            <a:r>
              <a:rPr lang="en-US" altLang="vi-VN" dirty="0" err="1" smtClean="0">
                <a:latin typeface="VNI-Times" pitchFamily="2" charset="0"/>
              </a:rPr>
              <a:t>nöôùc</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endParaRPr lang="en-US" altLang="vi-VN" dirty="0" smtClean="0">
              <a:latin typeface="VNI-Times" pitchFamily="2" charset="0"/>
            </a:endParaRPr>
          </a:p>
        </p:txBody>
      </p:sp>
      <p:pic>
        <p:nvPicPr>
          <p:cNvPr id="422916" name="Picture 4" descr="QUESTI_2"/>
          <p:cNvPicPr>
            <a:picLocks noChangeAspect="1" noChangeArrowheads="1" noCrop="1"/>
          </p:cNvPicPr>
          <p:nvPr/>
        </p:nvPicPr>
        <p:blipFill>
          <a:blip r:embed="rId4">
            <a:extLst>
              <a:ext uri="{28A0092B-C50C-407E-A947-70E740481C1C}">
                <a14:useLocalDpi xmlns="" xmlns:a14="http://schemas.microsoft.com/office/drawing/2010/main" val="0"/>
              </a:ext>
            </a:extLst>
          </a:blip>
          <a:srcRect/>
          <a:stretch>
            <a:fillRect/>
          </a:stretch>
        </p:blipFill>
        <p:spPr bwMode="auto">
          <a:xfrm>
            <a:off x="5" y="0"/>
            <a:ext cx="561975" cy="914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22917" name="Text Box 5"/>
          <p:cNvSpPr txBox="1">
            <a:spLocks noChangeArrowheads="1"/>
          </p:cNvSpPr>
          <p:nvPr/>
        </p:nvSpPr>
        <p:spPr bwMode="auto">
          <a:xfrm>
            <a:off x="6400800" y="1600200"/>
            <a:ext cx="1143000" cy="5794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WTO</a:t>
            </a:r>
          </a:p>
        </p:txBody>
      </p:sp>
      <p:sp>
        <p:nvSpPr>
          <p:cNvPr id="422918" name="Text Box 6"/>
          <p:cNvSpPr txBox="1">
            <a:spLocks noChangeArrowheads="1"/>
          </p:cNvSpPr>
          <p:nvPr/>
        </p:nvSpPr>
        <p:spPr bwMode="auto">
          <a:xfrm>
            <a:off x="5943600" y="2636043"/>
            <a:ext cx="1905000" cy="5794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11/1998</a:t>
            </a:r>
          </a:p>
        </p:txBody>
      </p:sp>
      <p:sp>
        <p:nvSpPr>
          <p:cNvPr id="422919" name="Text Box 7"/>
          <p:cNvSpPr txBox="1">
            <a:spLocks noChangeArrowheads="1"/>
          </p:cNvSpPr>
          <p:nvPr/>
        </p:nvSpPr>
        <p:spPr bwMode="auto">
          <a:xfrm>
            <a:off x="5715000" y="4068762"/>
            <a:ext cx="2362200" cy="5794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28/7/1995</a:t>
            </a:r>
          </a:p>
        </p:txBody>
      </p:sp>
      <p:sp>
        <p:nvSpPr>
          <p:cNvPr id="422920" name="Text Box 8"/>
          <p:cNvSpPr txBox="1">
            <a:spLocks noChangeArrowheads="1"/>
          </p:cNvSpPr>
          <p:nvPr/>
        </p:nvSpPr>
        <p:spPr bwMode="auto">
          <a:xfrm>
            <a:off x="5181600" y="5211762"/>
            <a:ext cx="2362200" cy="5794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7/11/2006</a:t>
            </a:r>
          </a:p>
        </p:txBody>
      </p:sp>
      <p:sp>
        <p:nvSpPr>
          <p:cNvPr id="422921" name="Line 9"/>
          <p:cNvSpPr>
            <a:spLocks noChangeShapeType="1"/>
          </p:cNvSpPr>
          <p:nvPr/>
        </p:nvSpPr>
        <p:spPr bwMode="auto">
          <a:xfrm>
            <a:off x="5257800" y="1874837"/>
            <a:ext cx="914400" cy="0"/>
          </a:xfrm>
          <a:prstGeom prst="line">
            <a:avLst/>
          </a:prstGeom>
          <a:noFill/>
          <a:ln w="57150">
            <a:solidFill>
              <a:schemeClr val="tx1"/>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2" name="Line 10"/>
          <p:cNvSpPr>
            <a:spLocks noChangeShapeType="1"/>
          </p:cNvSpPr>
          <p:nvPr/>
        </p:nvSpPr>
        <p:spPr bwMode="auto">
          <a:xfrm>
            <a:off x="4800600" y="2921000"/>
            <a:ext cx="838200" cy="0"/>
          </a:xfrm>
          <a:prstGeom prst="line">
            <a:avLst/>
          </a:prstGeom>
          <a:noFill/>
          <a:ln w="57150">
            <a:solidFill>
              <a:schemeClr val="tx1"/>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3" name="Line 11"/>
          <p:cNvSpPr>
            <a:spLocks noChangeShapeType="1"/>
          </p:cNvSpPr>
          <p:nvPr/>
        </p:nvSpPr>
        <p:spPr bwMode="auto">
          <a:xfrm>
            <a:off x="4572000" y="4419600"/>
            <a:ext cx="838200" cy="0"/>
          </a:xfrm>
          <a:prstGeom prst="line">
            <a:avLst/>
          </a:prstGeom>
          <a:noFill/>
          <a:ln w="57150">
            <a:solidFill>
              <a:schemeClr val="tx1"/>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4" name="Line 12"/>
          <p:cNvSpPr>
            <a:spLocks noChangeShapeType="1"/>
          </p:cNvSpPr>
          <p:nvPr/>
        </p:nvSpPr>
        <p:spPr bwMode="auto">
          <a:xfrm>
            <a:off x="4343400" y="5516562"/>
            <a:ext cx="838200" cy="0"/>
          </a:xfrm>
          <a:prstGeom prst="line">
            <a:avLst/>
          </a:prstGeom>
          <a:noFill/>
          <a:ln w="57150">
            <a:solidFill>
              <a:schemeClr val="tx1"/>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5" name="Line 13"/>
          <p:cNvSpPr>
            <a:spLocks noChangeShapeType="1"/>
          </p:cNvSpPr>
          <p:nvPr/>
        </p:nvSpPr>
        <p:spPr bwMode="auto">
          <a:xfrm>
            <a:off x="2895600" y="6501825"/>
            <a:ext cx="838200" cy="0"/>
          </a:xfrm>
          <a:prstGeom prst="line">
            <a:avLst/>
          </a:prstGeom>
          <a:noFill/>
          <a:ln w="57150">
            <a:solidFill>
              <a:schemeClr val="tx1"/>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6" name="Text Box 14"/>
          <p:cNvSpPr txBox="1">
            <a:spLocks noChangeArrowheads="1"/>
          </p:cNvSpPr>
          <p:nvPr/>
        </p:nvSpPr>
        <p:spPr bwMode="auto">
          <a:xfrm>
            <a:off x="4343400" y="6197031"/>
            <a:ext cx="4800600" cy="5847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algn="ctr" eaLnBrk="1" hangingPunct="1">
              <a:spcBef>
                <a:spcPct val="50000"/>
              </a:spcBef>
              <a:buClrTx/>
              <a:buSzTx/>
              <a:buFontTx/>
              <a:buNone/>
            </a:pPr>
            <a:r>
              <a:rPr lang="en-US" altLang="vi-VN" dirty="0">
                <a:solidFill>
                  <a:srgbClr val="FF3300"/>
                </a:solidFill>
              </a:rPr>
              <a:t>189 </a:t>
            </a:r>
            <a:r>
              <a:rPr lang="en-US" altLang="vi-VN" dirty="0" err="1">
                <a:solidFill>
                  <a:srgbClr val="FF3300"/>
                </a:solidFill>
              </a:rPr>
              <a:t>nöôùc</a:t>
            </a:r>
            <a:r>
              <a:rPr lang="en-US" altLang="vi-VN" dirty="0">
                <a:solidFill>
                  <a:srgbClr val="FF3300"/>
                </a:solidFill>
              </a:rPr>
              <a:t> (</a:t>
            </a:r>
            <a:r>
              <a:rPr lang="en-US" altLang="vi-VN" dirty="0">
                <a:solidFill>
                  <a:srgbClr val="FF3300"/>
                </a:solidFill>
                <a:latin typeface="Times New Roman" panose="02020603050405020304" pitchFamily="18" charset="0"/>
              </a:rPr>
              <a:t>tháng 12/2019</a:t>
            </a:r>
            <a:r>
              <a:rPr lang="en-US" altLang="vi-VN" dirty="0">
                <a:solidFill>
                  <a:srgbClr val="FF3300"/>
                </a:solidFill>
              </a:rPr>
              <a:t>)</a:t>
            </a:r>
          </a:p>
        </p:txBody>
      </p:sp>
    </p:spTree>
  </p:cSld>
  <p:clrMapOvr>
    <a:masterClrMapping/>
  </p:clrMapOvr>
  <p:transition spd="med">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422916"/>
                                        </p:tgtEl>
                                        <p:attrNameLst>
                                          <p:attrName>style.visibility</p:attrName>
                                        </p:attrNameLst>
                                      </p:cBhvr>
                                      <p:to>
                                        <p:strVal val="visible"/>
                                      </p:to>
                                    </p:set>
                                    <p:animEffect transition="in" filter="wedge">
                                      <p:cBhvr>
                                        <p:cTn id="7" dur="2000"/>
                                        <p:tgtEl>
                                          <p:spTgt spid="42291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22914"/>
                                        </p:tgtEl>
                                        <p:attrNameLst>
                                          <p:attrName>style.visibility</p:attrName>
                                        </p:attrNameLst>
                                      </p:cBhvr>
                                      <p:to>
                                        <p:strVal val="visible"/>
                                      </p:to>
                                    </p:set>
                                    <p:animEffect transition="in" filter="blinds(horizontal)">
                                      <p:cBhvr>
                                        <p:cTn id="12" dur="500"/>
                                        <p:tgtEl>
                                          <p:spTgt spid="42291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nodeType="clickEffect">
                                  <p:stCondLst>
                                    <p:cond delay="0"/>
                                  </p:stCondLst>
                                  <p:childTnLst>
                                    <p:set>
                                      <p:cBhvr>
                                        <p:cTn id="16" dur="1" fill="hold">
                                          <p:stCondLst>
                                            <p:cond delay="0"/>
                                          </p:stCondLst>
                                        </p:cTn>
                                        <p:tgtEl>
                                          <p:spTgt spid="422915">
                                            <p:txEl>
                                              <p:pRg st="0" end="0"/>
                                            </p:txEl>
                                          </p:spTgt>
                                        </p:tgtEl>
                                        <p:attrNameLst>
                                          <p:attrName>style.visibility</p:attrName>
                                        </p:attrNameLst>
                                      </p:cBhvr>
                                      <p:to>
                                        <p:strVal val="visible"/>
                                      </p:to>
                                    </p:set>
                                    <p:animEffect transition="in" filter="diamond(in)">
                                      <p:cBhvr>
                                        <p:cTn id="17" dur="2000"/>
                                        <p:tgtEl>
                                          <p:spTgt spid="422915">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422921"/>
                                        </p:tgtEl>
                                        <p:attrNameLst>
                                          <p:attrName>style.visibility</p:attrName>
                                        </p:attrNameLst>
                                      </p:cBhvr>
                                      <p:to>
                                        <p:strVal val="visible"/>
                                      </p:to>
                                    </p:set>
                                    <p:animEffect transition="in" filter="blinds(horizontal)">
                                      <p:cBhvr>
                                        <p:cTn id="22" dur="500"/>
                                        <p:tgtEl>
                                          <p:spTgt spid="42292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22917"/>
                                        </p:tgtEl>
                                        <p:attrNameLst>
                                          <p:attrName>style.visibility</p:attrName>
                                        </p:attrNameLst>
                                      </p:cBhvr>
                                      <p:to>
                                        <p:strVal val="visible"/>
                                      </p:to>
                                    </p:set>
                                    <p:animEffect transition="in" filter="blinds(horizontal)">
                                      <p:cBhvr>
                                        <p:cTn id="27" dur="500"/>
                                        <p:tgtEl>
                                          <p:spTgt spid="42291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422915">
                                            <p:txEl>
                                              <p:pRg st="3" end="3"/>
                                            </p:txEl>
                                          </p:spTgt>
                                        </p:tgtEl>
                                        <p:attrNameLst>
                                          <p:attrName>style.visibility</p:attrName>
                                        </p:attrNameLst>
                                      </p:cBhvr>
                                      <p:to>
                                        <p:strVal val="visible"/>
                                      </p:to>
                                    </p:set>
                                    <p:animEffect transition="in" filter="blinds(horizontal)">
                                      <p:cBhvr>
                                        <p:cTn id="32" dur="500"/>
                                        <p:tgtEl>
                                          <p:spTgt spid="422915">
                                            <p:txEl>
                                              <p:pRg st="3" end="3"/>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422922"/>
                                        </p:tgtEl>
                                        <p:attrNameLst>
                                          <p:attrName>style.visibility</p:attrName>
                                        </p:attrNameLst>
                                      </p:cBhvr>
                                      <p:to>
                                        <p:strVal val="visible"/>
                                      </p:to>
                                    </p:set>
                                    <p:animEffect transition="in" filter="blinds(horizontal)">
                                      <p:cBhvr>
                                        <p:cTn id="37" dur="500"/>
                                        <p:tgtEl>
                                          <p:spTgt spid="42292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22918"/>
                                        </p:tgtEl>
                                        <p:attrNameLst>
                                          <p:attrName>style.visibility</p:attrName>
                                        </p:attrNameLst>
                                      </p:cBhvr>
                                      <p:to>
                                        <p:strVal val="visible"/>
                                      </p:to>
                                    </p:set>
                                    <p:animEffect transition="in" filter="blinds(horizontal)">
                                      <p:cBhvr>
                                        <p:cTn id="42" dur="500"/>
                                        <p:tgtEl>
                                          <p:spTgt spid="422918"/>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422915">
                                            <p:txEl>
                                              <p:pRg st="6" end="6"/>
                                            </p:txEl>
                                          </p:spTgt>
                                        </p:tgtEl>
                                        <p:attrNameLst>
                                          <p:attrName>style.visibility</p:attrName>
                                        </p:attrNameLst>
                                      </p:cBhvr>
                                      <p:to>
                                        <p:strVal val="visible"/>
                                      </p:to>
                                    </p:set>
                                    <p:animEffect transition="in" filter="blinds(horizontal)">
                                      <p:cBhvr>
                                        <p:cTn id="47" dur="500"/>
                                        <p:tgtEl>
                                          <p:spTgt spid="422915">
                                            <p:txEl>
                                              <p:pRg st="6" end="6"/>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nodeType="clickEffect">
                                  <p:stCondLst>
                                    <p:cond delay="0"/>
                                  </p:stCondLst>
                                  <p:childTnLst>
                                    <p:set>
                                      <p:cBhvr>
                                        <p:cTn id="51" dur="1" fill="hold">
                                          <p:stCondLst>
                                            <p:cond delay="0"/>
                                          </p:stCondLst>
                                        </p:cTn>
                                        <p:tgtEl>
                                          <p:spTgt spid="422923"/>
                                        </p:tgtEl>
                                        <p:attrNameLst>
                                          <p:attrName>style.visibility</p:attrName>
                                        </p:attrNameLst>
                                      </p:cBhvr>
                                      <p:to>
                                        <p:strVal val="visible"/>
                                      </p:to>
                                    </p:set>
                                    <p:animEffect transition="in" filter="blinds(horizontal)">
                                      <p:cBhvr>
                                        <p:cTn id="52" dur="500"/>
                                        <p:tgtEl>
                                          <p:spTgt spid="422923"/>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422919"/>
                                        </p:tgtEl>
                                        <p:attrNameLst>
                                          <p:attrName>style.visibility</p:attrName>
                                        </p:attrNameLst>
                                      </p:cBhvr>
                                      <p:to>
                                        <p:strVal val="visible"/>
                                      </p:to>
                                    </p:set>
                                    <p:animEffect transition="in" filter="blinds(horizontal)">
                                      <p:cBhvr>
                                        <p:cTn id="57" dur="500"/>
                                        <p:tgtEl>
                                          <p:spTgt spid="422919"/>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nodeType="clickEffect">
                                  <p:stCondLst>
                                    <p:cond delay="0"/>
                                  </p:stCondLst>
                                  <p:childTnLst>
                                    <p:set>
                                      <p:cBhvr>
                                        <p:cTn id="61" dur="1" fill="hold">
                                          <p:stCondLst>
                                            <p:cond delay="0"/>
                                          </p:stCondLst>
                                        </p:cTn>
                                        <p:tgtEl>
                                          <p:spTgt spid="422915">
                                            <p:txEl>
                                              <p:pRg st="9" end="9"/>
                                            </p:txEl>
                                          </p:spTgt>
                                        </p:tgtEl>
                                        <p:attrNameLst>
                                          <p:attrName>style.visibility</p:attrName>
                                        </p:attrNameLst>
                                      </p:cBhvr>
                                      <p:to>
                                        <p:strVal val="visible"/>
                                      </p:to>
                                    </p:set>
                                    <p:animEffect transition="in" filter="blinds(horizontal)">
                                      <p:cBhvr>
                                        <p:cTn id="62" dur="500"/>
                                        <p:tgtEl>
                                          <p:spTgt spid="422915">
                                            <p:txEl>
                                              <p:pRg st="9" end="9"/>
                                            </p:txEl>
                                          </p:spTgt>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8" presetClass="entr" presetSubtype="16" fill="hold" nodeType="clickEffect">
                                  <p:stCondLst>
                                    <p:cond delay="0"/>
                                  </p:stCondLst>
                                  <p:childTnLst>
                                    <p:set>
                                      <p:cBhvr>
                                        <p:cTn id="66" dur="1" fill="hold">
                                          <p:stCondLst>
                                            <p:cond delay="0"/>
                                          </p:stCondLst>
                                        </p:cTn>
                                        <p:tgtEl>
                                          <p:spTgt spid="422924"/>
                                        </p:tgtEl>
                                        <p:attrNameLst>
                                          <p:attrName>style.visibility</p:attrName>
                                        </p:attrNameLst>
                                      </p:cBhvr>
                                      <p:to>
                                        <p:strVal val="visible"/>
                                      </p:to>
                                    </p:set>
                                    <p:animEffect transition="in" filter="diamond(in)">
                                      <p:cBhvr>
                                        <p:cTn id="67" dur="500"/>
                                        <p:tgtEl>
                                          <p:spTgt spid="422924"/>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8" presetClass="entr" presetSubtype="16" fill="hold" grpId="0" nodeType="clickEffect">
                                  <p:stCondLst>
                                    <p:cond delay="0"/>
                                  </p:stCondLst>
                                  <p:childTnLst>
                                    <p:set>
                                      <p:cBhvr>
                                        <p:cTn id="71" dur="1" fill="hold">
                                          <p:stCondLst>
                                            <p:cond delay="0"/>
                                          </p:stCondLst>
                                        </p:cTn>
                                        <p:tgtEl>
                                          <p:spTgt spid="422920"/>
                                        </p:tgtEl>
                                        <p:attrNameLst>
                                          <p:attrName>style.visibility</p:attrName>
                                        </p:attrNameLst>
                                      </p:cBhvr>
                                      <p:to>
                                        <p:strVal val="visible"/>
                                      </p:to>
                                    </p:set>
                                    <p:animEffect transition="in" filter="diamond(in)">
                                      <p:cBhvr>
                                        <p:cTn id="72" dur="2000"/>
                                        <p:tgtEl>
                                          <p:spTgt spid="422920"/>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2" presetClass="entr" presetSubtype="4" fill="hold" nodeType="clickEffect">
                                  <p:stCondLst>
                                    <p:cond delay="0"/>
                                  </p:stCondLst>
                                  <p:childTnLst>
                                    <p:set>
                                      <p:cBhvr>
                                        <p:cTn id="76" dur="1" fill="hold">
                                          <p:stCondLst>
                                            <p:cond delay="0"/>
                                          </p:stCondLst>
                                        </p:cTn>
                                        <p:tgtEl>
                                          <p:spTgt spid="422915">
                                            <p:txEl>
                                              <p:pRg st="12" end="12"/>
                                            </p:txEl>
                                          </p:spTgt>
                                        </p:tgtEl>
                                        <p:attrNameLst>
                                          <p:attrName>style.visibility</p:attrName>
                                        </p:attrNameLst>
                                      </p:cBhvr>
                                      <p:to>
                                        <p:strVal val="visible"/>
                                      </p:to>
                                    </p:set>
                                    <p:anim calcmode="lin" valueType="num">
                                      <p:cBhvr additive="base">
                                        <p:cTn id="77" dur="500" fill="hold"/>
                                        <p:tgtEl>
                                          <p:spTgt spid="422915">
                                            <p:txEl>
                                              <p:pRg st="12" end="12"/>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422915">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79" fill="hold" nodeType="clickPar">
                      <p:stCondLst>
                        <p:cond delay="indefinite"/>
                      </p:stCondLst>
                      <p:childTnLst>
                        <p:par>
                          <p:cTn id="80" fill="hold" nodeType="withGroup">
                            <p:stCondLst>
                              <p:cond delay="0"/>
                            </p:stCondLst>
                            <p:childTnLst>
                              <p:par>
                                <p:cTn id="81" presetID="2" presetClass="entr" presetSubtype="4" fill="hold" nodeType="clickEffect">
                                  <p:stCondLst>
                                    <p:cond delay="0"/>
                                  </p:stCondLst>
                                  <p:childTnLst>
                                    <p:set>
                                      <p:cBhvr>
                                        <p:cTn id="82" dur="1" fill="hold">
                                          <p:stCondLst>
                                            <p:cond delay="0"/>
                                          </p:stCondLst>
                                        </p:cTn>
                                        <p:tgtEl>
                                          <p:spTgt spid="422925"/>
                                        </p:tgtEl>
                                        <p:attrNameLst>
                                          <p:attrName>style.visibility</p:attrName>
                                        </p:attrNameLst>
                                      </p:cBhvr>
                                      <p:to>
                                        <p:strVal val="visible"/>
                                      </p:to>
                                    </p:set>
                                    <p:anim calcmode="lin" valueType="num">
                                      <p:cBhvr additive="base">
                                        <p:cTn id="83" dur="500" fill="hold"/>
                                        <p:tgtEl>
                                          <p:spTgt spid="422925"/>
                                        </p:tgtEl>
                                        <p:attrNameLst>
                                          <p:attrName>ppt_x</p:attrName>
                                        </p:attrNameLst>
                                      </p:cBhvr>
                                      <p:tavLst>
                                        <p:tav tm="0">
                                          <p:val>
                                            <p:strVal val="#ppt_x"/>
                                          </p:val>
                                        </p:tav>
                                        <p:tav tm="100000">
                                          <p:val>
                                            <p:strVal val="#ppt_x"/>
                                          </p:val>
                                        </p:tav>
                                      </p:tavLst>
                                    </p:anim>
                                    <p:anim calcmode="lin" valueType="num">
                                      <p:cBhvr additive="base">
                                        <p:cTn id="84" dur="500" fill="hold"/>
                                        <p:tgtEl>
                                          <p:spTgt spid="422925"/>
                                        </p:tgtEl>
                                        <p:attrNameLst>
                                          <p:attrName>ppt_y</p:attrName>
                                        </p:attrNameLst>
                                      </p:cBhvr>
                                      <p:tavLst>
                                        <p:tav tm="0">
                                          <p:val>
                                            <p:strVal val="1+#ppt_h/2"/>
                                          </p:val>
                                        </p:tav>
                                        <p:tav tm="100000">
                                          <p:val>
                                            <p:strVal val="#ppt_y"/>
                                          </p:val>
                                        </p:tav>
                                      </p:tavLst>
                                    </p:anim>
                                  </p:childTnLst>
                                </p:cTn>
                              </p:par>
                            </p:childTnLst>
                          </p:cTn>
                        </p:par>
                      </p:childTnLst>
                    </p:cTn>
                  </p:par>
                  <p:par>
                    <p:cTn id="85" fill="hold" nodeType="clickPar">
                      <p:stCondLst>
                        <p:cond delay="indefinite"/>
                      </p:stCondLst>
                      <p:childTnLst>
                        <p:par>
                          <p:cTn id="86" fill="hold" nodeType="withGroup">
                            <p:stCondLst>
                              <p:cond delay="0"/>
                            </p:stCondLst>
                            <p:childTnLst>
                              <p:par>
                                <p:cTn id="87" presetID="3" presetClass="entr" presetSubtype="10" fill="hold" grpId="0" nodeType="clickEffect">
                                  <p:stCondLst>
                                    <p:cond delay="0"/>
                                  </p:stCondLst>
                                  <p:childTnLst>
                                    <p:set>
                                      <p:cBhvr>
                                        <p:cTn id="88" dur="1" fill="hold">
                                          <p:stCondLst>
                                            <p:cond delay="0"/>
                                          </p:stCondLst>
                                        </p:cTn>
                                        <p:tgtEl>
                                          <p:spTgt spid="422926"/>
                                        </p:tgtEl>
                                        <p:attrNameLst>
                                          <p:attrName>style.visibility</p:attrName>
                                        </p:attrNameLst>
                                      </p:cBhvr>
                                      <p:to>
                                        <p:strVal val="visible"/>
                                      </p:to>
                                    </p:set>
                                    <p:animEffect transition="in" filter="blinds(horizontal)">
                                      <p:cBhvr>
                                        <p:cTn id="89" dur="500"/>
                                        <p:tgtEl>
                                          <p:spTgt spid="4229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914" grpId="0"/>
      <p:bldP spid="422917" grpId="0"/>
      <p:bldP spid="422918" grpId="0"/>
      <p:bldP spid="422919" grpId="0"/>
      <p:bldP spid="422920" grpId="0"/>
      <p:bldP spid="42292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266700" y="76200"/>
            <a:ext cx="88011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1.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xmlns="" id="{978D8218-CD13-4FCA-B298-678F9EFFC239}"/>
              </a:ext>
            </a:extLst>
          </p:cNvPr>
          <p:cNvSpPr>
            <a:spLocks noGrp="1"/>
          </p:cNvSpPr>
          <p:nvPr>
            <p:ph type="title"/>
          </p:nvPr>
        </p:nvSpPr>
        <p:spPr>
          <a:xfrm>
            <a:off x="171450" y="2209800"/>
            <a:ext cx="4743450" cy="2667000"/>
          </a:xfrm>
          <a:ln w="19050">
            <a:solidFill>
              <a:schemeClr val="accent2">
                <a:lumMod val="75000"/>
              </a:schemeClr>
            </a:solidFill>
          </a:ln>
        </p:spPr>
        <p:txBody>
          <a:bodyPr>
            <a:noAutofit/>
          </a:bodyPr>
          <a:lstStyle/>
          <a:p>
            <a:pPr marL="457200" lvl="1" indent="0" algn="just">
              <a:lnSpc>
                <a:spcPct val="150000"/>
              </a:lnSpc>
              <a:buNone/>
            </a:pPr>
            <a:r>
              <a:rPr lang="vi-VN" dirty="0" smtClean="0"/>
              <a:t>Là tập hợp các chiến lược, quyết định và hành động của một quốc gia nhắm đến các chủ thể bên ngoài phạm vi của hệ thống chính trị trong nước, nhằm đạt được những mục tiêu khác nhau, phù hợp với lợi ích của quốc gia đó. </a:t>
            </a:r>
            <a:endParaRPr lang="vi-VN" sz="2800" dirty="0">
              <a:latin typeface="Times New Roman" panose="02020603050405020304" pitchFamily="18" charset="0"/>
              <a:cs typeface="Times New Roman" panose="02020603050405020304" pitchFamily="18" charset="0"/>
            </a:endParaRPr>
          </a:p>
        </p:txBody>
      </p:sp>
      <p:pic>
        <p:nvPicPr>
          <p:cNvPr id="16386" name="Picture 2" descr="Hội nghị thượng đỉnh Mỹ - Triều Tiên tại Hà Nội: chuẩn bị và kỳ vọng |  Forbes Việt Nam"/>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029200" y="1981200"/>
            <a:ext cx="3771900" cy="47244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40004812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a. </a:t>
            </a:r>
            <a:r>
              <a:rPr lang="en-US" sz="2600" dirty="0" err="1" smtClean="0">
                <a:solidFill>
                  <a:srgbClr val="0000CC"/>
                </a:solidFill>
                <a:latin typeface="Times New Roman" panose="02020603050405020304" pitchFamily="18" charset="0"/>
                <a:cs typeface="Times New Roman" panose="02020603050405020304" pitchFamily="18" charset="0"/>
              </a:rPr>
              <a:t>Định</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hướng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lớn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trong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hệ</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đối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 xmlns:a16="http://schemas.microsoft.com/office/drawing/2014/main" id="{978D8218-CD13-4FCA-B298-678F9EFFC239}"/>
              </a:ext>
            </a:extLst>
          </p:cNvPr>
          <p:cNvSpPr>
            <a:spLocks noGrp="1"/>
          </p:cNvSpPr>
          <p:nvPr>
            <p:ph type="title"/>
          </p:nvPr>
        </p:nvSpPr>
        <p:spPr>
          <a:xfrm>
            <a:off x="228600" y="2667000"/>
            <a:ext cx="4876800" cy="2438400"/>
          </a:xfrm>
          <a:ln w="19050">
            <a:solidFill>
              <a:schemeClr val="accent2">
                <a:lumMod val="75000"/>
              </a:schemeClr>
            </a:solidFill>
          </a:ln>
        </p:spPr>
        <p:txBody>
          <a:bodyPr>
            <a:noAutofit/>
          </a:bodyPr>
          <a:lstStyle/>
          <a:p>
            <a:pPr marL="457200" lvl="1" indent="0" algn="just">
              <a:lnSpc>
                <a:spcPct val="150000"/>
              </a:lnSpc>
              <a:buNone/>
            </a:pPr>
            <a:r>
              <a:rPr lang="pl-PL" sz="1800" dirty="0"/>
              <a:t>Thực hiện nhất quán đường lối đối ngoại độc lập, tự chủ, hoà bình, hợp tác và phát triển; đa phương hoá, đa dạng hoá quan hệ, chủ động và tích cực hội nhập quốc tế; nâng cao vị thế của đất nước</a:t>
            </a:r>
            <a:endParaRPr lang="vi-VN" sz="2800" dirty="0">
              <a:latin typeface="Times New Roman" panose="02020603050405020304" pitchFamily="18" charset="0"/>
              <a:cs typeface="Times New Roman" panose="02020603050405020304" pitchFamily="18" charset="0"/>
            </a:endParaRPr>
          </a:p>
        </p:txBody>
      </p:sp>
      <p:pic>
        <p:nvPicPr>
          <p:cNvPr id="6" name="Picture 2" descr="Kết quả hình ảnh cho giao lưu văn hó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496950" y="1905000"/>
            <a:ext cx="3312319" cy="428625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87423149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3"/>
          <p:cNvGrpSpPr>
            <a:grpSpLocks/>
          </p:cNvGrpSpPr>
          <p:nvPr/>
        </p:nvGrpSpPr>
        <p:grpSpPr bwMode="auto">
          <a:xfrm>
            <a:off x="0" y="2057400"/>
            <a:ext cx="1895475" cy="3962400"/>
            <a:chOff x="720" y="901"/>
            <a:chExt cx="1367" cy="2389"/>
          </a:xfrm>
        </p:grpSpPr>
        <p:sp>
          <p:nvSpPr>
            <p:cNvPr id="75809"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0"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1"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2"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76" name="Text Box 16"/>
            <p:cNvSpPr txBox="1">
              <a:spLocks noChangeArrowheads="1"/>
            </p:cNvSpPr>
            <p:nvPr/>
          </p:nvSpPr>
          <p:spPr bwMode="gray">
            <a:xfrm>
              <a:off x="761" y="901"/>
              <a:ext cx="1326" cy="446"/>
            </a:xfrm>
            <a:prstGeom prst="rect">
              <a:avLst/>
            </a:prstGeom>
            <a:noFill/>
            <a:ln>
              <a:noFill/>
            </a:ln>
            <a:effectLst/>
            <a:extLst/>
          </p:spPr>
          <p:txBody>
            <a:bodyPr>
              <a:spAutoFit/>
            </a:bodyPr>
            <a:lstStyle/>
            <a:p>
              <a:pPr algn="ctr">
                <a:defRPr/>
              </a:pP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Ðại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a:t>
              </a: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hội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VII, VIII</a:t>
              </a:r>
            </a:p>
          </p:txBody>
        </p:sp>
      </p:grpSp>
      <p:sp>
        <p:nvSpPr>
          <p:cNvPr id="75779" name="AutoShape 20"/>
          <p:cNvSpPr>
            <a:spLocks noChangeArrowheads="1"/>
          </p:cNvSpPr>
          <p:nvPr/>
        </p:nvSpPr>
        <p:spPr bwMode="gray">
          <a:xfrm>
            <a:off x="2209800" y="2452697"/>
            <a:ext cx="1302544" cy="2803525"/>
          </a:xfrm>
          <a:prstGeom prst="roundRect">
            <a:avLst>
              <a:gd name="adj" fmla="val 16667"/>
            </a:avLst>
          </a:prstGeom>
          <a:solidFill>
            <a:srgbClr val="73E77E"/>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0" name="AutoShape 21"/>
          <p:cNvSpPr>
            <a:spLocks noChangeArrowheads="1"/>
          </p:cNvSpPr>
          <p:nvPr/>
        </p:nvSpPr>
        <p:spPr bwMode="gray">
          <a:xfrm>
            <a:off x="2209800" y="4516438"/>
            <a:ext cx="1284685" cy="709612"/>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1" name="AutoShape 22"/>
          <p:cNvSpPr>
            <a:spLocks noChangeArrowheads="1"/>
          </p:cNvSpPr>
          <p:nvPr/>
        </p:nvSpPr>
        <p:spPr bwMode="gray">
          <a:xfrm>
            <a:off x="2286000" y="2474923"/>
            <a:ext cx="1284685" cy="708025"/>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6" name="Group 8"/>
          <p:cNvGrpSpPr>
            <a:grpSpLocks/>
          </p:cNvGrpSpPr>
          <p:nvPr/>
        </p:nvGrpSpPr>
        <p:grpSpPr bwMode="auto">
          <a:xfrm>
            <a:off x="1905000" y="1514485"/>
            <a:ext cx="2094586" cy="3787775"/>
            <a:chOff x="1828800" y="1514475"/>
            <a:chExt cx="2245783" cy="3787775"/>
          </a:xfrm>
        </p:grpSpPr>
        <p:sp>
          <p:nvSpPr>
            <p:cNvPr id="75807" name="AutoShape 19"/>
            <p:cNvSpPr>
              <a:spLocks noChangeArrowheads="1"/>
            </p:cNvSpPr>
            <p:nvPr/>
          </p:nvSpPr>
          <p:spPr bwMode="gray">
            <a:xfrm>
              <a:off x="1828800" y="2444750"/>
              <a:ext cx="1789663" cy="28575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1876296" y="1514475"/>
              <a:ext cx="2198287" cy="461665"/>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IX</a:t>
              </a:r>
              <a:endPar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endParaRPr>
            </a:p>
          </p:txBody>
        </p:sp>
      </p:grpSp>
      <p:sp>
        <p:nvSpPr>
          <p:cNvPr id="75783" name="AutoShape 34"/>
          <p:cNvSpPr>
            <a:spLocks noChangeArrowheads="1"/>
          </p:cNvSpPr>
          <p:nvPr/>
        </p:nvSpPr>
        <p:spPr bwMode="gray">
          <a:xfrm>
            <a:off x="4096948" y="1797060"/>
            <a:ext cx="1083469" cy="3527425"/>
          </a:xfrm>
          <a:prstGeom prst="roundRect">
            <a:avLst>
              <a:gd name="adj" fmla="val 16667"/>
            </a:avLst>
          </a:prstGeom>
          <a:solidFill>
            <a:srgbClr val="E9E065"/>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4" name="AutoShape 35"/>
          <p:cNvSpPr>
            <a:spLocks noChangeArrowheads="1"/>
          </p:cNvSpPr>
          <p:nvPr/>
        </p:nvSpPr>
        <p:spPr bwMode="gray">
          <a:xfrm>
            <a:off x="3864776" y="4392613"/>
            <a:ext cx="1308497" cy="893762"/>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5" name="AutoShape 36"/>
          <p:cNvSpPr>
            <a:spLocks noChangeArrowheads="1"/>
          </p:cNvSpPr>
          <p:nvPr/>
        </p:nvSpPr>
        <p:spPr bwMode="gray">
          <a:xfrm>
            <a:off x="3864776" y="1824048"/>
            <a:ext cx="1308497" cy="890587"/>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3" name="Rectangle 2"/>
          <p:cNvSpPr/>
          <p:nvPr/>
        </p:nvSpPr>
        <p:spPr>
          <a:xfrm>
            <a:off x="76200" y="3262322"/>
            <a:ext cx="1788325" cy="1785104"/>
          </a:xfrm>
          <a:prstGeom prst="rect">
            <a:avLst/>
          </a:prstGeom>
        </p:spPr>
        <p:txBody>
          <a:bodyPr wrap="square">
            <a:spAutoFit/>
          </a:bodyPr>
          <a:lstStyle/>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“Việt Nam muốn là bạn với tất cả các nước trên </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thế giới”</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75787" name="Rectangle 3"/>
          <p:cNvSpPr>
            <a:spLocks noChangeArrowheads="1"/>
          </p:cNvSpPr>
          <p:nvPr/>
        </p:nvSpPr>
        <p:spPr bwMode="auto">
          <a:xfrm>
            <a:off x="2133599" y="2551122"/>
            <a:ext cx="1366839" cy="286232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solidFill>
                  <a:srgbClr val="FFFF00"/>
                </a:solidFill>
                <a:latin typeface="Times New Roman" panose="02020603050405020304" pitchFamily="18" charset="0"/>
                <a:ea typeface="Times New Roman" panose="02020603050405020304" pitchFamily="18" charset="0"/>
                <a:cs typeface="Arial" panose="020B0604020202020204" pitchFamily="34" charset="0"/>
              </a:rPr>
              <a:t>“Việt Nam sẵn sàng là bạn, là đối tác tin cậy của các nước trong cộng đồng quốc tế”</a:t>
            </a:r>
            <a:endParaRPr lang="en-US" altLang="vi-VN" sz="2000" b="1" dirty="0">
              <a:solidFill>
                <a:srgbClr val="FFFF00"/>
              </a:solidFill>
              <a:ea typeface="Times New Roman" panose="02020603050405020304" pitchFamily="18" charset="0"/>
              <a:cs typeface="Arial" panose="020B0604020202020204" pitchFamily="34" charset="0"/>
            </a:endParaRPr>
          </a:p>
        </p:txBody>
      </p:sp>
      <p:grpSp>
        <p:nvGrpSpPr>
          <p:cNvPr id="7" name="Group 13"/>
          <p:cNvGrpSpPr>
            <a:grpSpLocks/>
          </p:cNvGrpSpPr>
          <p:nvPr/>
        </p:nvGrpSpPr>
        <p:grpSpPr bwMode="auto">
          <a:xfrm>
            <a:off x="3638151" y="833735"/>
            <a:ext cx="1752607" cy="4552653"/>
            <a:chOff x="3041574" y="833542"/>
            <a:chExt cx="2368074" cy="4548690"/>
          </a:xfrm>
        </p:grpSpPr>
        <p:sp>
          <p:nvSpPr>
            <p:cNvPr id="75804" name="AutoShape 33"/>
            <p:cNvSpPr>
              <a:spLocks noChangeArrowheads="1"/>
            </p:cNvSpPr>
            <p:nvPr/>
          </p:nvSpPr>
          <p:spPr bwMode="gray">
            <a:xfrm>
              <a:off x="3041574" y="1786277"/>
              <a:ext cx="2368074" cy="3595955"/>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603" name="Text Box 43"/>
            <p:cNvSpPr txBox="1">
              <a:spLocks noChangeArrowheads="1"/>
            </p:cNvSpPr>
            <p:nvPr/>
          </p:nvSpPr>
          <p:spPr bwMode="gray">
            <a:xfrm>
              <a:off x="3376731" y="833542"/>
              <a:ext cx="2025582" cy="461263"/>
            </a:xfrm>
            <a:prstGeom prst="rect">
              <a:avLst/>
            </a:prstGeom>
            <a:noFill/>
            <a:ln>
              <a:noFill/>
            </a:ln>
            <a:effectLst/>
            <a:extLst/>
          </p:spPr>
          <p:txBody>
            <a:bodyPr wrap="none">
              <a:spAutoFit/>
            </a:bodyPr>
            <a:lstStyle/>
            <a:p>
              <a:pPr algn="ctr">
                <a:defRPr/>
              </a:pP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X</a:t>
              </a:r>
              <a:endPar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endParaRPr>
            </a:p>
          </p:txBody>
        </p:sp>
        <p:sp>
          <p:nvSpPr>
            <p:cNvPr id="75806" name="Rectangle 4"/>
            <p:cNvSpPr>
              <a:spLocks noChangeArrowheads="1"/>
            </p:cNvSpPr>
            <p:nvPr/>
          </p:nvSpPr>
          <p:spPr bwMode="auto">
            <a:xfrm>
              <a:off x="3205340" y="1751606"/>
              <a:ext cx="2101339" cy="35978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vi-VN" sz="1900" b="1" dirty="0">
                  <a:solidFill>
                    <a:srgbClr val="66FFFF"/>
                  </a:solidFill>
                  <a:latin typeface="Times New Roman" panose="02020603050405020304" pitchFamily="18" charset="0"/>
                  <a:ea typeface="Times New Roman" panose="02020603050405020304" pitchFamily="18" charset="0"/>
                  <a:cs typeface="Arial" panose="020B0604020202020204" pitchFamily="34" charset="0"/>
                </a:rPr>
                <a:t>“Việt Nam là bạn, đối tác tin cậy của các nước trong cộng đồng quốc tế, tham gia tích cực vào tiến trình hợp tác quốc tế </a:t>
              </a:r>
              <a:r>
                <a:rPr lang="vi-VN" altLang="vi-VN" sz="1900" b="1" dirty="0" smtClean="0">
                  <a:solidFill>
                    <a:srgbClr val="66FFFF"/>
                  </a:solidFill>
                  <a:latin typeface="Times New Roman" panose="02020603050405020304" pitchFamily="18" charset="0"/>
                  <a:ea typeface="Times New Roman" panose="02020603050405020304" pitchFamily="18" charset="0"/>
                  <a:cs typeface="Arial" panose="020B0604020202020204" pitchFamily="34" charset="0"/>
                </a:rPr>
                <a:t>và </a:t>
              </a:r>
              <a:r>
                <a:rPr lang="vi-VN" altLang="vi-VN" sz="1900" b="1" dirty="0">
                  <a:solidFill>
                    <a:srgbClr val="66FFFF"/>
                  </a:solidFill>
                  <a:latin typeface="Times New Roman" panose="02020603050405020304" pitchFamily="18" charset="0"/>
                  <a:ea typeface="Times New Roman" panose="02020603050405020304" pitchFamily="18" charset="0"/>
                  <a:cs typeface="Arial" panose="020B0604020202020204" pitchFamily="34" charset="0"/>
                </a:rPr>
                <a:t>khu vực”</a:t>
              </a:r>
              <a:endParaRPr lang="en-US" altLang="vi-VN" sz="1900" b="1" dirty="0">
                <a:solidFill>
                  <a:srgbClr val="66FFFF"/>
                </a:solidFill>
                <a:latin typeface="Times New Roman" panose="02020603050405020304" pitchFamily="18" charset="0"/>
                <a:ea typeface="Times New Roman" panose="02020603050405020304" pitchFamily="18" charset="0"/>
                <a:cs typeface="Arial" panose="020B0604020202020204" pitchFamily="34" charset="0"/>
              </a:endParaRPr>
            </a:p>
          </p:txBody>
        </p:sp>
      </p:grpSp>
      <p:sp>
        <p:nvSpPr>
          <p:cNvPr id="75789" name="AutoShape 4"/>
          <p:cNvSpPr>
            <a:spLocks noChangeArrowheads="1"/>
          </p:cNvSpPr>
          <p:nvPr/>
        </p:nvSpPr>
        <p:spPr bwMode="gray">
          <a:xfrm>
            <a:off x="5430440" y="1279535"/>
            <a:ext cx="1122760" cy="3751263"/>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0" name="AutoShape 5"/>
          <p:cNvSpPr>
            <a:spLocks noChangeArrowheads="1"/>
          </p:cNvSpPr>
          <p:nvPr/>
        </p:nvSpPr>
        <p:spPr bwMode="gray">
          <a:xfrm>
            <a:off x="5543551" y="1290648"/>
            <a:ext cx="1619249" cy="3679825"/>
          </a:xfrm>
          <a:prstGeom prst="roundRect">
            <a:avLst>
              <a:gd name="adj" fmla="val 16667"/>
            </a:avLst>
          </a:prstGeom>
          <a:solidFill>
            <a:srgbClr val="3CA1E6"/>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1" name="AutoShape 6"/>
          <p:cNvSpPr>
            <a:spLocks noChangeArrowheads="1"/>
          </p:cNvSpPr>
          <p:nvPr/>
        </p:nvSpPr>
        <p:spPr bwMode="gray">
          <a:xfrm>
            <a:off x="5272094" y="3998913"/>
            <a:ext cx="1197769" cy="931862"/>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8" name="Group 14"/>
          <p:cNvGrpSpPr>
            <a:grpSpLocks/>
          </p:cNvGrpSpPr>
          <p:nvPr/>
        </p:nvGrpSpPr>
        <p:grpSpPr bwMode="auto">
          <a:xfrm>
            <a:off x="5376862" y="325440"/>
            <a:ext cx="1709737" cy="4328181"/>
            <a:chOff x="5433139" y="325944"/>
            <a:chExt cx="2279531" cy="4327674"/>
          </a:xfrm>
        </p:grpSpPr>
        <p:sp>
          <p:nvSpPr>
            <p:cNvPr id="75801" name="AutoShape 7"/>
            <p:cNvSpPr>
              <a:spLocks noChangeArrowheads="1"/>
            </p:cNvSpPr>
            <p:nvPr/>
          </p:nvSpPr>
          <p:spPr bwMode="gray">
            <a:xfrm>
              <a:off x="5506159" y="1319270"/>
              <a:ext cx="1596941" cy="929329"/>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56" name="Text Box 16"/>
            <p:cNvSpPr txBox="1">
              <a:spLocks noChangeArrowheads="1"/>
            </p:cNvSpPr>
            <p:nvPr/>
          </p:nvSpPr>
          <p:spPr bwMode="gray">
            <a:xfrm>
              <a:off x="5433139" y="325944"/>
              <a:ext cx="2112006" cy="46161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sp>
          <p:nvSpPr>
            <p:cNvPr id="75803" name="Rectangle 61"/>
            <p:cNvSpPr>
              <a:spLocks noChangeArrowheads="1"/>
            </p:cNvSpPr>
            <p:nvPr/>
          </p:nvSpPr>
          <p:spPr bwMode="auto">
            <a:xfrm>
              <a:off x="5585506" y="1791631"/>
              <a:ext cx="2127164" cy="28619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latin typeface="Times New Roman" panose="02020603050405020304" pitchFamily="18" charset="0"/>
                  <a:ea typeface="Times New Roman" panose="02020603050405020304" pitchFamily="18" charset="0"/>
                  <a:cs typeface="Arial" panose="020B0604020202020204" pitchFamily="34" charset="0"/>
                </a:rPr>
                <a:t>“Thành viên có trách nhiệm trước cộng đồng quốc tế”, phấn đấu vì hòa bình và phát triển bền vững. </a:t>
              </a:r>
              <a:endParaRPr lang="en-US" altLang="vi-VN" sz="2000" b="1" dirty="0">
                <a:latin typeface="Times New Roman" panose="02020603050405020304" pitchFamily="18" charset="0"/>
                <a:ea typeface="Times New Roman" panose="02020603050405020304" pitchFamily="18" charset="0"/>
                <a:cs typeface="Arial" panose="020B0604020202020204" pitchFamily="34" charset="0"/>
              </a:endParaRPr>
            </a:p>
          </p:txBody>
        </p:sp>
      </p:grpSp>
      <p:grpSp>
        <p:nvGrpSpPr>
          <p:cNvPr id="9" name="Group 6"/>
          <p:cNvGrpSpPr>
            <a:grpSpLocks/>
          </p:cNvGrpSpPr>
          <p:nvPr/>
        </p:nvGrpSpPr>
        <p:grpSpPr bwMode="auto">
          <a:xfrm>
            <a:off x="2652713" y="4100513"/>
            <a:ext cx="2500313"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grpSp>
      <p:cxnSp>
        <p:nvCxnSpPr>
          <p:cNvPr id="13" name="Straight Arrow Connector 12"/>
          <p:cNvCxnSpPr/>
          <p:nvPr/>
        </p:nvCxnSpPr>
        <p:spPr>
          <a:xfrm flipV="1">
            <a:off x="2047876" y="4781550"/>
            <a:ext cx="5740004" cy="192405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grpSp>
        <p:nvGrpSpPr>
          <p:cNvPr id="12" name="Group 3"/>
          <p:cNvGrpSpPr>
            <a:grpSpLocks/>
          </p:cNvGrpSpPr>
          <p:nvPr/>
        </p:nvGrpSpPr>
        <p:grpSpPr bwMode="auto">
          <a:xfrm>
            <a:off x="7162800" y="152410"/>
            <a:ext cx="1905000" cy="3801703"/>
            <a:chOff x="551" y="746"/>
            <a:chExt cx="1772" cy="2121"/>
          </a:xfrm>
        </p:grpSpPr>
        <p:sp>
          <p:nvSpPr>
            <p:cNvPr id="75796" name="AutoShape 5"/>
            <p:cNvSpPr>
              <a:spLocks noChangeArrowheads="1"/>
            </p:cNvSpPr>
            <p:nvPr/>
          </p:nvSpPr>
          <p:spPr bwMode="gray">
            <a:xfrm>
              <a:off x="659" y="1101"/>
              <a:ext cx="1664" cy="1766"/>
            </a:xfrm>
            <a:prstGeom prst="roundRect">
              <a:avLst>
                <a:gd name="adj" fmla="val 16667"/>
              </a:avLst>
            </a:prstGeom>
            <a:solidFill>
              <a:srgbClr val="3CA1E6"/>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chemeClr val="bg1"/>
                </a:solidFill>
                <a:cs typeface="Arial" panose="020B0604020202020204" pitchFamily="34" charset="0"/>
              </a:endParaRPr>
            </a:p>
          </p:txBody>
        </p:sp>
        <p:sp>
          <p:nvSpPr>
            <p:cNvPr id="71" name="AutoShape 7"/>
            <p:cNvSpPr>
              <a:spLocks noChangeArrowheads="1"/>
            </p:cNvSpPr>
            <p:nvPr/>
          </p:nvSpPr>
          <p:spPr bwMode="gray">
            <a:xfrm>
              <a:off x="693" y="1129"/>
              <a:ext cx="1514" cy="168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vi-VN" altLang="vi-VN" sz="2000" b="1" dirty="0">
                  <a:solidFill>
                    <a:srgbClr val="C00000"/>
                  </a:solidFill>
                  <a:latin typeface="+mj-lt"/>
                  <a:cs typeface="Arial" panose="020B0604020202020204" pitchFamily="34" charset="0"/>
                </a:rPr>
                <a:t>“bảo vệ vững chắc Tổ quốc, giữ vững </a:t>
              </a:r>
              <a:r>
                <a:rPr lang="vi-VN" altLang="vi-VN" sz="2000" b="1" dirty="0" smtClean="0">
                  <a:solidFill>
                    <a:srgbClr val="C00000"/>
                  </a:solidFill>
                  <a:latin typeface="+mj-lt"/>
                  <a:cs typeface="Arial" panose="020B0604020202020204" pitchFamily="34" charset="0"/>
                </a:rPr>
                <a:t>môi</a:t>
              </a:r>
              <a:r>
                <a:rPr lang="en-US" altLang="vi-VN" sz="2000" b="1" dirty="0" smtClean="0">
                  <a:solidFill>
                    <a:srgbClr val="C00000"/>
                  </a:solidFill>
                  <a:latin typeface="+mj-lt"/>
                  <a:cs typeface="Arial" panose="020B0604020202020204" pitchFamily="34" charset="0"/>
                </a:rPr>
                <a:t> </a:t>
              </a:r>
              <a:r>
                <a:rPr lang="vi-VN" altLang="vi-VN" sz="2000" b="1" dirty="0" smtClean="0">
                  <a:solidFill>
                    <a:srgbClr val="C00000"/>
                  </a:solidFill>
                  <a:latin typeface="+mj-lt"/>
                  <a:cs typeface="Arial" panose="020B0604020202020204" pitchFamily="34" charset="0"/>
                </a:rPr>
                <a:t>trường hoà</a:t>
              </a:r>
              <a:r>
                <a:rPr lang="en-US" altLang="vi-VN" sz="2000" b="1" dirty="0" smtClean="0">
                  <a:solidFill>
                    <a:srgbClr val="C00000"/>
                  </a:solidFill>
                  <a:latin typeface="+mj-lt"/>
                  <a:cs typeface="Arial" panose="020B0604020202020204" pitchFamily="34" charset="0"/>
                </a:rPr>
                <a:t> </a:t>
              </a:r>
              <a:r>
                <a:rPr lang="vi-VN" altLang="vi-VN" sz="2000" b="1" dirty="0" smtClean="0">
                  <a:solidFill>
                    <a:srgbClr val="C00000"/>
                  </a:solidFill>
                  <a:latin typeface="+mj-lt"/>
                  <a:cs typeface="Arial" panose="020B0604020202020204" pitchFamily="34" charset="0"/>
                </a:rPr>
                <a:t>bình</a:t>
              </a:r>
              <a:r>
                <a:rPr lang="vi-VN" altLang="vi-VN" sz="2000" b="1" dirty="0">
                  <a:solidFill>
                    <a:srgbClr val="C00000"/>
                  </a:solidFill>
                  <a:latin typeface="+mj-lt"/>
                  <a:cs typeface="Arial" panose="020B0604020202020204" pitchFamily="34" charset="0"/>
                </a:rPr>
                <a:t>, ổn định” </a:t>
              </a:r>
            </a:p>
          </p:txBody>
        </p:sp>
        <p:sp>
          <p:nvSpPr>
            <p:cNvPr id="75" name="Text Box 16"/>
            <p:cNvSpPr txBox="1">
              <a:spLocks noChangeArrowheads="1"/>
            </p:cNvSpPr>
            <p:nvPr/>
          </p:nvSpPr>
          <p:spPr bwMode="gray">
            <a:xfrm>
              <a:off x="551" y="746"/>
              <a:ext cx="1553" cy="258"/>
            </a:xfrm>
            <a:prstGeom prst="rect">
              <a:avLst/>
            </a:prstGeom>
            <a:noFill/>
            <a:ln>
              <a:noFill/>
            </a:ln>
            <a:effectLst/>
            <a:extLst/>
          </p:spPr>
          <p:txBody>
            <a:bodyPr wrap="none">
              <a:spAutoFit/>
            </a:bodyPr>
            <a:lstStyle/>
            <a:p>
              <a:pPr algn="ctr">
                <a:defRPr/>
              </a:pPr>
              <a:r>
                <a:rPr lang="en-US" sz="2400" b="1" dirty="0" err="1">
                  <a:ln w="1905"/>
                  <a:effectLst>
                    <a:innerShdw blurRad="69850" dist="43180" dir="5400000">
                      <a:srgbClr val="000000">
                        <a:alpha val="65000"/>
                      </a:srgbClr>
                    </a:innerShdw>
                  </a:effectLst>
                  <a:latin typeface="Arial" charset="0"/>
                  <a:cs typeface="Arial" pitchFamily="34" charset="0"/>
                </a:rPr>
                <a:t>Ðại</a:t>
              </a:r>
              <a:r>
                <a:rPr lang="en-US" sz="2400" b="1" dirty="0">
                  <a:ln w="1905"/>
                  <a:effectLst>
                    <a:innerShdw blurRad="69850" dist="43180" dir="5400000">
                      <a:srgbClr val="000000">
                        <a:alpha val="65000"/>
                      </a:srgbClr>
                    </a:innerShdw>
                  </a:effectLst>
                  <a:latin typeface="Arial" charset="0"/>
                  <a:cs typeface="Arial" pitchFamily="34" charset="0"/>
                </a:rPr>
                <a:t> hội XII</a:t>
              </a:r>
              <a:endParaRPr lang="en-US" b="1" dirty="0">
                <a:ln w="1905"/>
                <a:effectLst>
                  <a:innerShdw blurRad="69850" dist="43180" dir="5400000">
                    <a:srgbClr val="000000">
                      <a:alpha val="65000"/>
                    </a:srgbClr>
                  </a:innerShdw>
                </a:effectLst>
                <a:latin typeface="Arial" charset="0"/>
                <a:cs typeface="Arial" pitchFamily="34" charset="0"/>
              </a:endParaRPr>
            </a:p>
          </p:txBody>
        </p:sp>
      </p:gr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a. </a:t>
            </a:r>
            <a:r>
              <a:rPr lang="en-US" sz="2600" dirty="0" err="1" smtClean="0">
                <a:solidFill>
                  <a:srgbClr val="0000CC"/>
                </a:solidFill>
                <a:latin typeface="Times New Roman" panose="02020603050405020304" pitchFamily="18" charset="0"/>
                <a:cs typeface="Times New Roman" panose="02020603050405020304" pitchFamily="18" charset="0"/>
              </a:rPr>
              <a:t>Định</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hướng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lớn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trong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hệ</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đối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 xmlns:a16="http://schemas.microsoft.com/office/drawing/2014/main" id="{978D8218-CD13-4FCA-B298-678F9EFFC239}"/>
              </a:ext>
            </a:extLst>
          </p:cNvPr>
          <p:cNvSpPr>
            <a:spLocks noGrp="1"/>
          </p:cNvSpPr>
          <p:nvPr>
            <p:ph type="title"/>
          </p:nvPr>
        </p:nvSpPr>
        <p:spPr>
          <a:xfrm>
            <a:off x="400050" y="2133604"/>
            <a:ext cx="4572000" cy="2209799"/>
          </a:xfrm>
          <a:ln w="19050">
            <a:solidFill>
              <a:schemeClr val="accent2">
                <a:lumMod val="75000"/>
              </a:schemeClr>
            </a:solidFill>
          </a:ln>
        </p:spPr>
        <p:txBody>
          <a:bodyPr>
            <a:noAutofit/>
          </a:bodyPr>
          <a:lstStyle/>
          <a:p>
            <a:pPr algn="just" fontAlgn="base"/>
            <a:r>
              <a:rPr lang="en-US" sz="2400" dirty="0" smtClean="0">
                <a:latin typeface="Times New Roman" panose="02020603050405020304" pitchFamily="18" charset="0"/>
                <a:cs typeface="Times New Roman" panose="02020603050405020304" pitchFamily="18" charset="0"/>
              </a:rPr>
              <a:t>- </a:t>
            </a:r>
            <a:r>
              <a:rPr lang="pl-PL" sz="2400" dirty="0" smtClean="0">
                <a:latin typeface="Times New Roman" panose="02020603050405020304" pitchFamily="18" charset="0"/>
                <a:cs typeface="Times New Roman" panose="02020603050405020304" pitchFamily="18" charset="0"/>
              </a:rPr>
              <a:t>Hợp tác bình đẳng, cùng có lợi với tất cả các nước trên cơ sở những nguyên tắc cơ bản của Hiến chương Liên hợp quốc và luật pháp quốc tế. </a:t>
            </a:r>
            <a:endParaRPr lang="en-US" sz="2400" dirty="0">
              <a:latin typeface="Times New Roman" panose="02020603050405020304" pitchFamily="18" charset="0"/>
              <a:cs typeface="Times New Roman" panose="02020603050405020304" pitchFamily="18" charset="0"/>
            </a:endParaRPr>
          </a:p>
        </p:txBody>
      </p:sp>
      <p:pic>
        <p:nvPicPr>
          <p:cNvPr id="5" name="Picture 4" descr="Trách nhiệm và cơ hội của Việt Nam khi đảm nhiệm vai trò Chủ tịch ..."/>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200651" y="2129247"/>
            <a:ext cx="3726409" cy="435927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96591213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a. </a:t>
            </a:r>
            <a:r>
              <a:rPr lang="en-US" sz="2600" dirty="0" err="1" smtClean="0">
                <a:solidFill>
                  <a:srgbClr val="0000CC"/>
                </a:solidFill>
                <a:latin typeface="Times New Roman" panose="02020603050405020304" pitchFamily="18" charset="0"/>
                <a:cs typeface="Times New Roman" panose="02020603050405020304" pitchFamily="18" charset="0"/>
              </a:rPr>
              <a:t>Định</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hướng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lớn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trong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hệ</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đối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 xmlns:a16="http://schemas.microsoft.com/office/drawing/2014/main" id="{978D8218-CD13-4FCA-B298-678F9EFFC239}"/>
              </a:ext>
            </a:extLst>
          </p:cNvPr>
          <p:cNvSpPr>
            <a:spLocks noGrp="1"/>
          </p:cNvSpPr>
          <p:nvPr>
            <p:ph type="title"/>
          </p:nvPr>
        </p:nvSpPr>
        <p:spPr>
          <a:xfrm>
            <a:off x="400050" y="2133604"/>
            <a:ext cx="4572000" cy="2209799"/>
          </a:xfrm>
          <a:ln w="19050">
            <a:solidFill>
              <a:schemeClr val="accent2">
                <a:lumMod val="75000"/>
              </a:schemeClr>
            </a:solidFill>
          </a:ln>
        </p:spPr>
        <p:txBody>
          <a:bodyPr>
            <a:noAutofit/>
          </a:bodyPr>
          <a:lstStyle/>
          <a:p>
            <a:pPr fontAlgn="base"/>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Phấn đấu cùng các nước Hiệp hội các quốc gia Đông Nam Á (ASEAN) xây dựng Đông Nam Á thành khu vực hoà bình, ổn định, hợp tác và phát triển phồn vinh. </a:t>
            </a:r>
            <a:endParaRPr lang="en-US" sz="24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5257800" y="2164083"/>
            <a:ext cx="3543300" cy="4236719"/>
          </a:xfrm>
          <a:prstGeom prst="rect">
            <a:avLst/>
          </a:prstGeom>
        </p:spPr>
      </p:pic>
    </p:spTree>
    <p:extLst>
      <p:ext uri="{BB962C8B-B14F-4D97-AF65-F5344CB8AC3E}">
        <p14:creationId xmlns="" xmlns:p14="http://schemas.microsoft.com/office/powerpoint/2010/main" val="240207583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52401"/>
            <a:ext cx="7886700" cy="2514600"/>
          </a:xfrm>
        </p:spPr>
        <p:txBody>
          <a:bodyPr>
            <a:normAutofit/>
          </a:bodyPr>
          <a:lstStyle/>
          <a:p>
            <a:pPr marL="0" indent="0" algn="just">
              <a:lnSpc>
                <a:spcPct val="120000"/>
              </a:lnSpc>
              <a:buNone/>
            </a:pPr>
            <a:r>
              <a:rPr lang="vi-VN" sz="2400" dirty="0" smtClean="0">
                <a:latin typeface="+mj-lt"/>
              </a:rPr>
              <a:t>Bảo </a:t>
            </a:r>
            <a:r>
              <a:rPr lang="vi-VN" sz="2400" dirty="0">
                <a:latin typeface="+mj-lt"/>
              </a:rPr>
              <a:t>đảm </a:t>
            </a:r>
            <a:r>
              <a:rPr lang="vi-VN" sz="2400" b="1" i="1" dirty="0">
                <a:latin typeface="+mj-lt"/>
              </a:rPr>
              <a:t>lợi ích tối cao </a:t>
            </a:r>
            <a:r>
              <a:rPr lang="vi-VN" sz="2400" dirty="0">
                <a:latin typeface="+mj-lt"/>
              </a:rPr>
              <a:t>của quốc gia - dân tộc, trên cơ sở các nguyên tắc cơ bản của luật pháp quốc tế, bình đẳng và cùng có </a:t>
            </a:r>
            <a:r>
              <a:rPr lang="vi-VN" sz="2400" dirty="0" smtClean="0">
                <a:latin typeface="+mj-lt"/>
              </a:rPr>
              <a:t>lợi</a:t>
            </a:r>
            <a:r>
              <a:rPr lang="vi-VN" sz="2400" dirty="0">
                <a:latin typeface="+mj-lt"/>
              </a:rPr>
              <a:t>,</a:t>
            </a:r>
            <a:r>
              <a:rPr lang="vi-VN" altLang="vi-VN" sz="2400" dirty="0" smtClean="0">
                <a:latin typeface="+mj-lt"/>
                <a:cs typeface="Times New Roman" panose="02020603050405020304" pitchFamily="18" charset="0"/>
              </a:rPr>
              <a:t> </a:t>
            </a:r>
            <a:r>
              <a:rPr lang="vi-VN" altLang="vi-VN" sz="2400" dirty="0">
                <a:latin typeface="+mj-lt"/>
                <a:cs typeface="Times New Roman" panose="02020603050405020304" pitchFamily="18" charset="0"/>
              </a:rPr>
              <a:t>đồng thời </a:t>
            </a:r>
            <a:r>
              <a:rPr lang="vi-VN" altLang="vi-VN" sz="2400" dirty="0">
                <a:solidFill>
                  <a:srgbClr val="FF0000"/>
                </a:solidFill>
                <a:latin typeface="+mj-lt"/>
                <a:cs typeface="Times New Roman" panose="02020603050405020304" pitchFamily="18" charset="0"/>
              </a:rPr>
              <a:t>thực hiện nghĩa vụ quốc tế </a:t>
            </a:r>
            <a:r>
              <a:rPr lang="vi-VN" altLang="vi-VN" sz="2400" dirty="0">
                <a:latin typeface="+mj-lt"/>
                <a:cs typeface="Times New Roman" panose="02020603050405020304" pitchFamily="18" charset="0"/>
              </a:rPr>
              <a:t>theo khả năng </a:t>
            </a:r>
            <a:r>
              <a:rPr lang="vi-VN" altLang="vi-VN" sz="2400" dirty="0">
                <a:latin typeface="Times New Roman" panose="02020603050405020304" pitchFamily="18" charset="0"/>
                <a:cs typeface="Times New Roman" panose="02020603050405020304" pitchFamily="18" charset="0"/>
              </a:rPr>
              <a:t>của Việt Nam.</a:t>
            </a:r>
          </a:p>
          <a:p>
            <a:endParaRPr lang="vi-VN" dirty="0"/>
          </a:p>
        </p:txBody>
      </p:sp>
      <p:pic>
        <p:nvPicPr>
          <p:cNvPr id="1026" name="Picture 2" descr="Lực lượng gìn giữ hòa bình Việt Nam xuất quân lên đường sang Nam Sudan"/>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800600" y="2517979"/>
            <a:ext cx="4269798" cy="4187620"/>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2" descr="Việt Nam góp 50.000 USD, ủng hộ WHO trong nỗ lực chống lại COVID-19 - Ảnh 1."/>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52400" y="2517980"/>
            <a:ext cx="4648200" cy="418762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30005232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457200"/>
            <a:ext cx="7886700" cy="3124200"/>
          </a:xfrm>
        </p:spPr>
        <p:txBody>
          <a:bodyPr/>
          <a:lstStyle/>
          <a:p>
            <a:pPr marL="0" indent="0" algn="just">
              <a:lnSpc>
                <a:spcPct val="120000"/>
              </a:lnSpc>
              <a:buNone/>
            </a:pPr>
            <a:r>
              <a:rPr lang="vi-VN" altLang="vi-VN" b="1" dirty="0">
                <a:latin typeface="Times New Roman" panose="02020603050405020304" pitchFamily="18" charset="0"/>
                <a:cs typeface="Times New Roman" panose="02020603050405020304" pitchFamily="18" charset="0"/>
              </a:rPr>
              <a:t>- </a:t>
            </a:r>
            <a:r>
              <a:rPr lang="vi-VN" altLang="vi-VN" dirty="0">
                <a:latin typeface="Times New Roman" panose="02020603050405020304" pitchFamily="18" charset="0"/>
                <a:cs typeface="Times New Roman" panose="02020603050405020304" pitchFamily="18" charset="0"/>
              </a:rPr>
              <a:t>Giữ vững </a:t>
            </a:r>
            <a:r>
              <a:rPr lang="vi-VN" altLang="vi-VN" i="1" dirty="0">
                <a:latin typeface="Times New Roman" panose="02020603050405020304" pitchFamily="18" charset="0"/>
                <a:cs typeface="Times New Roman" panose="02020603050405020304" pitchFamily="18" charset="0"/>
              </a:rPr>
              <a:t>độc lập tự chủ</a:t>
            </a:r>
            <a:r>
              <a:rPr lang="vi-VN" altLang="vi-VN" dirty="0">
                <a:latin typeface="Times New Roman" panose="02020603050405020304" pitchFamily="18" charset="0"/>
                <a:cs typeface="Times New Roman" panose="02020603050405020304" pitchFamily="18" charset="0"/>
              </a:rPr>
              <a:t>, tự cường đi đôi với đẩy mạnh </a:t>
            </a:r>
            <a:r>
              <a:rPr lang="vi-VN" altLang="vi-VN" dirty="0">
                <a:solidFill>
                  <a:srgbClr val="FF0000"/>
                </a:solidFill>
                <a:latin typeface="Times New Roman" panose="02020603050405020304" pitchFamily="18" charset="0"/>
                <a:cs typeface="Times New Roman" panose="02020603050405020304" pitchFamily="18" charset="0"/>
              </a:rPr>
              <a:t>đa phương hóa, đa dạng hóa</a:t>
            </a:r>
            <a:r>
              <a:rPr lang="vi-VN" altLang="vi-VN" dirty="0">
                <a:latin typeface="Times New Roman" panose="02020603050405020304" pitchFamily="18" charset="0"/>
                <a:cs typeface="Times New Roman" panose="02020603050405020304" pitchFamily="18" charset="0"/>
              </a:rPr>
              <a:t> quan hệ đối ngoại</a:t>
            </a:r>
            <a:r>
              <a:rPr lang="vi-VN" altLang="vi-VN" dirty="0" smtClean="0">
                <a:latin typeface="Times New Roman" panose="02020603050405020304" pitchFamily="18" charset="0"/>
                <a:cs typeface="Times New Roman" panose="02020603050405020304" pitchFamily="18" charset="0"/>
              </a:rPr>
              <a:t>.</a:t>
            </a:r>
            <a:endParaRPr lang="vi-VN" altLang="vi-VN" dirty="0">
              <a:latin typeface="Times New Roman" panose="02020603050405020304" pitchFamily="18" charset="0"/>
              <a:cs typeface="Times New Roman" panose="02020603050405020304" pitchFamily="18" charset="0"/>
            </a:endParaRPr>
          </a:p>
        </p:txBody>
      </p:sp>
      <p:pic>
        <p:nvPicPr>
          <p:cNvPr id="2050" name="Picture 2" descr="Kết quả hình ảnh cho mở rộng quan hệ đối ngoại"/>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572000" y="2343150"/>
            <a:ext cx="4362450" cy="4286250"/>
          </a:xfrm>
          <a:prstGeom prst="rect">
            <a:avLst/>
          </a:prstGeom>
          <a:noFill/>
          <a:extLst>
            <a:ext uri="{909E8E84-426E-40DD-AFC4-6F175D3DCCD1}">
              <a14:hiddenFill xmlns:a14="http://schemas.microsoft.com/office/drawing/2010/main" xmlns="">
                <a:solidFill>
                  <a:srgbClr val="FFFFFF"/>
                </a:solidFill>
              </a14:hiddenFill>
            </a:ext>
          </a:extLst>
        </p:spPr>
      </p:pic>
      <p:pic>
        <p:nvPicPr>
          <p:cNvPr id="1026" name="Picture 2" descr="Kết quả hình ảnh cho giao lưu văn hóa"/>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55578" y="2343150"/>
            <a:ext cx="4416425" cy="428625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95824251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152401" y="2133600"/>
            <a:ext cx="1366838" cy="4662487"/>
            <a:chOff x="720" y="901"/>
            <a:chExt cx="1367" cy="2937"/>
          </a:xfrm>
          <a:solidFill>
            <a:schemeClr val="accent2">
              <a:lumMod val="20000"/>
              <a:lumOff val="80000"/>
            </a:schemeClr>
          </a:solidFill>
        </p:grpSpPr>
        <p:sp>
          <p:nvSpPr>
            <p:cNvPr id="45126" name="AutoShape 4"/>
            <p:cNvSpPr>
              <a:spLocks noChangeArrowheads="1"/>
            </p:cNvSpPr>
            <p:nvPr/>
          </p:nvSpPr>
          <p:spPr bwMode="gray">
            <a:xfrm>
              <a:off x="720" y="1490"/>
              <a:ext cx="1363" cy="1800"/>
            </a:xfrm>
            <a:prstGeom prst="roundRect">
              <a:avLst>
                <a:gd name="adj" fmla="val 17509"/>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27" name="AutoShape 5"/>
            <p:cNvSpPr>
              <a:spLocks noChangeArrowheads="1"/>
            </p:cNvSpPr>
            <p:nvPr/>
          </p:nvSpPr>
          <p:spPr bwMode="gray">
            <a:xfrm>
              <a:off x="741" y="1495"/>
              <a:ext cx="1322" cy="1766"/>
            </a:xfrm>
            <a:prstGeom prst="roundRect">
              <a:avLst>
                <a:gd name="adj" fmla="val 16667"/>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28" name="AutoShape 6"/>
            <p:cNvSpPr>
              <a:spLocks noChangeArrowheads="1"/>
            </p:cNvSpPr>
            <p:nvPr/>
          </p:nvSpPr>
          <p:spPr bwMode="gray">
            <a:xfrm>
              <a:off x="752" y="2795"/>
              <a:ext cx="1304" cy="447"/>
            </a:xfrm>
            <a:prstGeom prst="roundRect">
              <a:avLst>
                <a:gd name="adj" fmla="val 50000"/>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29" name="AutoShape 7"/>
            <p:cNvSpPr>
              <a:spLocks noChangeArrowheads="1"/>
            </p:cNvSpPr>
            <p:nvPr/>
          </p:nvSpPr>
          <p:spPr bwMode="gray">
            <a:xfrm>
              <a:off x="752" y="1509"/>
              <a:ext cx="1304" cy="446"/>
            </a:xfrm>
            <a:prstGeom prst="roundRect">
              <a:avLst>
                <a:gd name="adj" fmla="val 50000"/>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30" name="AutoShape 8"/>
            <p:cNvSpPr>
              <a:spLocks noChangeArrowheads="1"/>
            </p:cNvSpPr>
            <p:nvPr/>
          </p:nvSpPr>
          <p:spPr bwMode="gray">
            <a:xfrm>
              <a:off x="724" y="3290"/>
              <a:ext cx="1363" cy="548"/>
            </a:xfrm>
            <a:prstGeom prst="roundRect">
              <a:avLst>
                <a:gd name="adj" fmla="val 40389"/>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31" name="AutoShape 9"/>
            <p:cNvSpPr>
              <a:spLocks noChangeArrowheads="1"/>
            </p:cNvSpPr>
            <p:nvPr/>
          </p:nvSpPr>
          <p:spPr bwMode="gray">
            <a:xfrm>
              <a:off x="752" y="3305"/>
              <a:ext cx="1304" cy="487"/>
            </a:xfrm>
            <a:prstGeom prst="roundRect">
              <a:avLst>
                <a:gd name="adj" fmla="val 50000"/>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grpSp>
          <p:nvGrpSpPr>
            <p:cNvPr id="6" name="Group 10"/>
            <p:cNvGrpSpPr>
              <a:grpSpLocks/>
            </p:cNvGrpSpPr>
            <p:nvPr/>
          </p:nvGrpSpPr>
          <p:grpSpPr bwMode="auto">
            <a:xfrm>
              <a:off x="1189" y="1296"/>
              <a:ext cx="405" cy="395"/>
              <a:chOff x="1289" y="582"/>
              <a:chExt cx="668" cy="652"/>
            </a:xfrm>
            <a:grpFill/>
          </p:grpSpPr>
          <p:sp>
            <p:nvSpPr>
              <p:cNvPr id="45134" name="Oval 11"/>
              <p:cNvSpPr>
                <a:spLocks noChangeArrowheads="1"/>
              </p:cNvSpPr>
              <p:nvPr/>
            </p:nvSpPr>
            <p:spPr bwMode="gray">
              <a:xfrm>
                <a:off x="1289" y="582"/>
                <a:ext cx="668" cy="540"/>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35" name="Oval 12"/>
              <p:cNvSpPr>
                <a:spLocks noChangeArrowheads="1"/>
              </p:cNvSpPr>
              <p:nvPr/>
            </p:nvSpPr>
            <p:spPr bwMode="gray">
              <a:xfrm>
                <a:off x="1296" y="587"/>
                <a:ext cx="646" cy="647"/>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36" name="Oval 13"/>
              <p:cNvSpPr>
                <a:spLocks noChangeArrowheads="1"/>
              </p:cNvSpPr>
              <p:nvPr/>
            </p:nvSpPr>
            <p:spPr bwMode="gray">
              <a:xfrm>
                <a:off x="1304" y="591"/>
                <a:ext cx="631" cy="631"/>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37" name="Oval 14"/>
              <p:cNvSpPr>
                <a:spLocks noChangeArrowheads="1"/>
              </p:cNvSpPr>
              <p:nvPr/>
            </p:nvSpPr>
            <p:spPr bwMode="gray">
              <a:xfrm>
                <a:off x="1311" y="597"/>
                <a:ext cx="600" cy="589"/>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38" name="Oval 15"/>
              <p:cNvSpPr>
                <a:spLocks noChangeArrowheads="1"/>
              </p:cNvSpPr>
              <p:nvPr/>
            </p:nvSpPr>
            <p:spPr bwMode="gray">
              <a:xfrm>
                <a:off x="1346" y="613"/>
                <a:ext cx="533" cy="479"/>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grpSp>
        <p:sp>
          <p:nvSpPr>
            <p:cNvPr id="66576" name="Text Box 16"/>
            <p:cNvSpPr txBox="1">
              <a:spLocks noChangeArrowheads="1"/>
            </p:cNvSpPr>
            <p:nvPr/>
          </p:nvSpPr>
          <p:spPr bwMode="gray">
            <a:xfrm>
              <a:off x="856" y="901"/>
              <a:ext cx="1121" cy="213"/>
            </a:xfrm>
            <a:prstGeom prst="rect">
              <a:avLst/>
            </a:prstGeom>
            <a:grpFill/>
            <a:ln>
              <a:noFill/>
            </a:ln>
            <a:effectLst/>
            <a:extLst/>
          </p:spPr>
          <p:txBody>
            <a:bodyPr wrap="none">
              <a:spAutoFit/>
            </a:bodyPr>
            <a:lstStyle/>
            <a:p>
              <a:pPr algn="ctr">
                <a:defRPr/>
              </a:pPr>
              <a:r>
                <a:rPr lang="en-US" sz="1600" b="1" dirty="0" err="1">
                  <a:ln w="1905"/>
                  <a:effectLst>
                    <a:innerShdw blurRad="69850" dist="43180" dir="5400000">
                      <a:srgbClr val="000000">
                        <a:alpha val="65000"/>
                      </a:srgbClr>
                    </a:innerShdw>
                  </a:effectLst>
                  <a:latin typeface="Arial" charset="0"/>
                  <a:cs typeface="Arial" pitchFamily="34" charset="0"/>
                </a:rPr>
                <a:t>Ðại</a:t>
              </a:r>
              <a:r>
                <a:rPr lang="en-US" sz="1600" b="1" dirty="0">
                  <a:ln w="1905"/>
                  <a:effectLst>
                    <a:innerShdw blurRad="69850" dist="43180" dir="5400000">
                      <a:srgbClr val="000000">
                        <a:alpha val="65000"/>
                      </a:srgbClr>
                    </a:innerShdw>
                  </a:effectLst>
                  <a:latin typeface="Arial" charset="0"/>
                  <a:cs typeface="Arial" pitchFamily="34" charset="0"/>
                </a:rPr>
                <a:t> </a:t>
              </a:r>
              <a:r>
                <a:rPr lang="en-US" sz="1600" b="1" dirty="0" err="1">
                  <a:ln w="1905"/>
                  <a:effectLst>
                    <a:innerShdw blurRad="69850" dist="43180" dir="5400000">
                      <a:srgbClr val="000000">
                        <a:alpha val="65000"/>
                      </a:srgbClr>
                    </a:innerShdw>
                  </a:effectLst>
                  <a:latin typeface="Arial" charset="0"/>
                  <a:cs typeface="Arial" pitchFamily="34" charset="0"/>
                </a:rPr>
                <a:t>hội</a:t>
              </a:r>
              <a:r>
                <a:rPr lang="en-US" sz="1600" b="1" dirty="0">
                  <a:ln w="1905"/>
                  <a:effectLst>
                    <a:innerShdw blurRad="69850" dist="43180" dir="5400000">
                      <a:srgbClr val="000000">
                        <a:alpha val="65000"/>
                      </a:srgbClr>
                    </a:innerShdw>
                  </a:effectLst>
                  <a:latin typeface="Arial" charset="0"/>
                  <a:cs typeface="Arial" pitchFamily="34" charset="0"/>
                </a:rPr>
                <a:t> VI</a:t>
              </a:r>
            </a:p>
          </p:txBody>
        </p:sp>
      </p:grpSp>
      <p:grpSp>
        <p:nvGrpSpPr>
          <p:cNvPr id="7" name="Group 18"/>
          <p:cNvGrpSpPr>
            <a:grpSpLocks/>
          </p:cNvGrpSpPr>
          <p:nvPr/>
        </p:nvGrpSpPr>
        <p:grpSpPr bwMode="auto">
          <a:xfrm>
            <a:off x="1524001" y="1771644"/>
            <a:ext cx="1404938" cy="4705350"/>
            <a:chOff x="2208" y="874"/>
            <a:chExt cx="1365" cy="2964"/>
          </a:xfrm>
        </p:grpSpPr>
        <p:sp>
          <p:nvSpPr>
            <p:cNvPr id="45114" name="AutoShape 19"/>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5" name="AutoShape 20"/>
            <p:cNvSpPr>
              <a:spLocks noChangeArrowheads="1"/>
            </p:cNvSpPr>
            <p:nvPr/>
          </p:nvSpPr>
          <p:spPr bwMode="gray">
            <a:xfrm>
              <a:off x="2229" y="1495"/>
              <a:ext cx="1322" cy="1766"/>
            </a:xfrm>
            <a:prstGeom prst="roundRect">
              <a:avLst>
                <a:gd name="adj" fmla="val 16667"/>
              </a:avLst>
            </a:prstGeom>
            <a:solidFill>
              <a:srgbClr val="73E77E"/>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6" name="AutoShape 21"/>
            <p:cNvSpPr>
              <a:spLocks noChangeArrowheads="1"/>
            </p:cNvSpPr>
            <p:nvPr/>
          </p:nvSpPr>
          <p:spPr bwMode="gray">
            <a:xfrm>
              <a:off x="2240" y="2795"/>
              <a:ext cx="1304" cy="447"/>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7" name="AutoShape 22"/>
            <p:cNvSpPr>
              <a:spLocks noChangeArrowheads="1"/>
            </p:cNvSpPr>
            <p:nvPr/>
          </p:nvSpPr>
          <p:spPr bwMode="gray">
            <a:xfrm>
              <a:off x="2240" y="1509"/>
              <a:ext cx="1304" cy="446"/>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8" name="Oval 23"/>
            <p:cNvSpPr>
              <a:spLocks noChangeArrowheads="1"/>
            </p:cNvSpPr>
            <p:nvPr/>
          </p:nvSpPr>
          <p:spPr bwMode="gray">
            <a:xfrm>
              <a:off x="2677" y="1296"/>
              <a:ext cx="405" cy="327"/>
            </a:xfrm>
            <a:prstGeom prst="ellipse">
              <a:avLst/>
            </a:prstGeom>
            <a:solidFill>
              <a:srgbClr val="33333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9" name="Oval 24"/>
            <p:cNvSpPr>
              <a:spLocks noChangeArrowheads="1"/>
            </p:cNvSpPr>
            <p:nvPr/>
          </p:nvSpPr>
          <p:spPr bwMode="gray">
            <a:xfrm>
              <a:off x="2681" y="1299"/>
              <a:ext cx="392" cy="39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0" name="Oval 25"/>
            <p:cNvSpPr>
              <a:spLocks noChangeArrowheads="1"/>
            </p:cNvSpPr>
            <p:nvPr/>
          </p:nvSpPr>
          <p:spPr bwMode="gray">
            <a:xfrm>
              <a:off x="2686" y="1301"/>
              <a:ext cx="383" cy="383"/>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1" name="Oval 26"/>
            <p:cNvSpPr>
              <a:spLocks noChangeArrowheads="1"/>
            </p:cNvSpPr>
            <p:nvPr/>
          </p:nvSpPr>
          <p:spPr bwMode="gray">
            <a:xfrm>
              <a:off x="2690" y="1305"/>
              <a:ext cx="364" cy="35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2" name="Oval 27"/>
            <p:cNvSpPr>
              <a:spLocks noChangeArrowheads="1"/>
            </p:cNvSpPr>
            <p:nvPr/>
          </p:nvSpPr>
          <p:spPr bwMode="gray">
            <a:xfrm>
              <a:off x="2712" y="1315"/>
              <a:ext cx="323" cy="290"/>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2239" y="874"/>
              <a:ext cx="1332" cy="233"/>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VII</a:t>
              </a:r>
            </a:p>
          </p:txBody>
        </p:sp>
        <p:sp>
          <p:nvSpPr>
            <p:cNvPr id="45124" name="AutoShape 30"/>
            <p:cNvSpPr>
              <a:spLocks noChangeArrowheads="1"/>
            </p:cNvSpPr>
            <p:nvPr/>
          </p:nvSpPr>
          <p:spPr bwMode="gray">
            <a:xfrm>
              <a:off x="2210" y="3290"/>
              <a:ext cx="1363" cy="548"/>
            </a:xfrm>
            <a:prstGeom prst="roundRect">
              <a:avLst>
                <a:gd name="adj" fmla="val 40389"/>
              </a:avLst>
            </a:prstGeom>
            <a:gradFill rotWithShape="1">
              <a:gsLst>
                <a:gs pos="0">
                  <a:srgbClr val="58A4AE"/>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5" name="AutoShape 31"/>
            <p:cNvSpPr>
              <a:spLocks noChangeArrowheads="1"/>
            </p:cNvSpPr>
            <p:nvPr/>
          </p:nvSpPr>
          <p:spPr bwMode="gray">
            <a:xfrm>
              <a:off x="2238" y="3305"/>
              <a:ext cx="1304" cy="487"/>
            </a:xfrm>
            <a:prstGeom prst="roundRect">
              <a:avLst>
                <a:gd name="adj" fmla="val 50000"/>
              </a:avLst>
            </a:prstGeom>
            <a:gradFill rotWithShape="1">
              <a:gsLst>
                <a:gs pos="0">
                  <a:srgbClr val="72B2BB"/>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grpSp>
        <p:nvGrpSpPr>
          <p:cNvPr id="8" name="Group 32"/>
          <p:cNvGrpSpPr>
            <a:grpSpLocks/>
          </p:cNvGrpSpPr>
          <p:nvPr/>
        </p:nvGrpSpPr>
        <p:grpSpPr bwMode="auto">
          <a:xfrm>
            <a:off x="2743200" y="1433513"/>
            <a:ext cx="1593850" cy="4352925"/>
            <a:chOff x="3369" y="901"/>
            <a:chExt cx="1690" cy="2937"/>
          </a:xfrm>
        </p:grpSpPr>
        <p:sp>
          <p:nvSpPr>
            <p:cNvPr id="45101" name="AutoShape 33"/>
            <p:cNvSpPr>
              <a:spLocks noChangeArrowheads="1"/>
            </p:cNvSpPr>
            <p:nvPr/>
          </p:nvSpPr>
          <p:spPr bwMode="gray">
            <a:xfrm>
              <a:off x="3696" y="1490"/>
              <a:ext cx="1363" cy="1800"/>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2" name="AutoShape 34"/>
            <p:cNvSpPr>
              <a:spLocks noChangeArrowheads="1"/>
            </p:cNvSpPr>
            <p:nvPr/>
          </p:nvSpPr>
          <p:spPr bwMode="gray">
            <a:xfrm>
              <a:off x="3717" y="1495"/>
              <a:ext cx="1322" cy="1766"/>
            </a:xfrm>
            <a:prstGeom prst="roundRect">
              <a:avLst>
                <a:gd name="adj" fmla="val 16667"/>
              </a:avLst>
            </a:prstGeom>
            <a:solidFill>
              <a:srgbClr val="E9E065"/>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3" name="AutoShape 35"/>
            <p:cNvSpPr>
              <a:spLocks noChangeArrowheads="1"/>
            </p:cNvSpPr>
            <p:nvPr/>
          </p:nvSpPr>
          <p:spPr bwMode="gray">
            <a:xfrm>
              <a:off x="3728" y="2795"/>
              <a:ext cx="1304" cy="447"/>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4" name="AutoShape 36"/>
            <p:cNvSpPr>
              <a:spLocks noChangeArrowheads="1"/>
            </p:cNvSpPr>
            <p:nvPr/>
          </p:nvSpPr>
          <p:spPr bwMode="gray">
            <a:xfrm>
              <a:off x="3728" y="1509"/>
              <a:ext cx="1304" cy="446"/>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9" name="Group 37"/>
            <p:cNvGrpSpPr>
              <a:grpSpLocks/>
            </p:cNvGrpSpPr>
            <p:nvPr/>
          </p:nvGrpSpPr>
          <p:grpSpPr bwMode="auto">
            <a:xfrm>
              <a:off x="4165" y="1296"/>
              <a:ext cx="405" cy="395"/>
              <a:chOff x="1289" y="582"/>
              <a:chExt cx="668" cy="652"/>
            </a:xfrm>
          </p:grpSpPr>
          <p:sp>
            <p:nvSpPr>
              <p:cNvPr id="45109" name="Oval 38"/>
              <p:cNvSpPr>
                <a:spLocks noChangeArrowheads="1"/>
              </p:cNvSpPr>
              <p:nvPr/>
            </p:nvSpPr>
            <p:spPr bwMode="gray">
              <a:xfrm>
                <a:off x="1289" y="582"/>
                <a:ext cx="668" cy="578"/>
              </a:xfrm>
              <a:prstGeom prst="ellipse">
                <a:avLst/>
              </a:prstGeom>
              <a:solidFill>
                <a:srgbClr val="33333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0" name="Oval 39"/>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1" name="Oval 40"/>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2" name="Oval 41"/>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3" name="Oval 42"/>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603" name="Text Box 43"/>
            <p:cNvSpPr txBox="1">
              <a:spLocks noChangeArrowheads="1"/>
            </p:cNvSpPr>
            <p:nvPr/>
          </p:nvSpPr>
          <p:spPr bwMode="gray">
            <a:xfrm>
              <a:off x="3369" y="901"/>
              <a:ext cx="1447" cy="249"/>
            </a:xfrm>
            <a:prstGeom prst="rect">
              <a:avLst/>
            </a:prstGeom>
            <a:noFill/>
            <a:ln>
              <a:noFill/>
            </a:ln>
            <a:effectLst/>
            <a:extLst/>
          </p:spPr>
          <p:txBody>
            <a:bodyPr wrap="none">
              <a:spAutoFit/>
            </a:bodyPr>
            <a:lstStyle/>
            <a:p>
              <a:pPr algn="ctr">
                <a:defRPr/>
              </a:pP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VIII</a:t>
              </a:r>
            </a:p>
          </p:txBody>
        </p:sp>
        <p:sp>
          <p:nvSpPr>
            <p:cNvPr id="45107" name="AutoShape 45"/>
            <p:cNvSpPr>
              <a:spLocks noChangeArrowheads="1"/>
            </p:cNvSpPr>
            <p:nvPr/>
          </p:nvSpPr>
          <p:spPr bwMode="gray">
            <a:xfrm>
              <a:off x="3692" y="3290"/>
              <a:ext cx="1363" cy="548"/>
            </a:xfrm>
            <a:prstGeom prst="roundRect">
              <a:avLst>
                <a:gd name="adj" fmla="val 40389"/>
              </a:avLst>
            </a:prstGeom>
            <a:gradFill rotWithShape="1">
              <a:gsLst>
                <a:gs pos="0">
                  <a:srgbClr val="99BACC"/>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8" name="AutoShape 46"/>
            <p:cNvSpPr>
              <a:spLocks noChangeArrowheads="1"/>
            </p:cNvSpPr>
            <p:nvPr/>
          </p:nvSpPr>
          <p:spPr bwMode="gray">
            <a:xfrm>
              <a:off x="3720" y="3305"/>
              <a:ext cx="1304" cy="487"/>
            </a:xfrm>
            <a:prstGeom prst="roundRect">
              <a:avLst>
                <a:gd name="adj" fmla="val 50000"/>
              </a:avLst>
            </a:prstGeom>
            <a:gradFill rotWithShape="1">
              <a:gsLst>
                <a:gs pos="0">
                  <a:srgbClr val="C8DAD4"/>
                </a:gs>
                <a:gs pos="100000">
                  <a:srgbClr val="FFFFFF"/>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pic>
        <p:nvPicPr>
          <p:cNvPr id="45061" name="Picture 1"/>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7620000" y="6324600"/>
            <a:ext cx="914400" cy="533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Rectangle 2"/>
          <p:cNvSpPr/>
          <p:nvPr/>
        </p:nvSpPr>
        <p:spPr>
          <a:xfrm>
            <a:off x="185739" y="3262316"/>
            <a:ext cx="1338262" cy="2554545"/>
          </a:xfrm>
          <a:prstGeom prst="rect">
            <a:avLst/>
          </a:prstGeom>
        </p:spPr>
        <p:txBody>
          <a:bodyPr wrap="square">
            <a:spAutoFit/>
          </a:bodyPr>
          <a:lstStyle/>
          <a:p>
            <a:pPr algn="ctr">
              <a:spcAft>
                <a:spcPts val="0"/>
              </a:spcAft>
              <a:defRPr/>
            </a:pPr>
            <a:r>
              <a:rPr lang="en-US" sz="2000" b="1" dirty="0" err="1">
                <a:effectLst>
                  <a:outerShdw blurRad="38100" dist="38100" dir="2700000" algn="tl">
                    <a:srgbClr val="000000">
                      <a:alpha val="43137"/>
                    </a:srgbClr>
                  </a:outerShdw>
                </a:effectLst>
                <a:latin typeface="Times New Roman"/>
                <a:ea typeface="Times New Roman"/>
                <a:cs typeface="Arial" pitchFamily="34" charset="0"/>
              </a:rPr>
              <a:t>Chủ</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trương</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hợp</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tác</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effectLst>
                  <a:outerShdw blurRad="38100" dist="38100" dir="2700000" algn="tl">
                    <a:srgbClr val="000000">
                      <a:alpha val="43137"/>
                    </a:srgbClr>
                  </a:outerShdw>
                </a:effectLst>
                <a:latin typeface="Times New Roman"/>
                <a:ea typeface="Times New Roman"/>
                <a:cs typeface="Arial" pitchFamily="34" charset="0"/>
              </a:rPr>
              <a:t>kinh</a:t>
            </a:r>
            <a:r>
              <a:rPr lang="en-US" sz="2000" b="1" u="sng" dirty="0">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effectLst>
                  <a:outerShdw blurRad="38100" dist="38100" dir="2700000" algn="tl">
                    <a:srgbClr val="000000">
                      <a:alpha val="43137"/>
                    </a:srgbClr>
                  </a:outerShdw>
                </a:effectLst>
                <a:latin typeface="Times New Roman"/>
                <a:ea typeface="Times New Roman"/>
                <a:cs typeface="Arial" pitchFamily="34" charset="0"/>
              </a:rPr>
              <a:t>tế</a:t>
            </a:r>
            <a:r>
              <a:rPr lang="en-US" sz="2000" b="1" u="sng" dirty="0">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effectLst>
                  <a:outerShdw blurRad="38100" dist="38100" dir="2700000" algn="tl">
                    <a:srgbClr val="000000">
                      <a:alpha val="43137"/>
                    </a:srgbClr>
                  </a:outerShdw>
                </a:effectLst>
                <a:latin typeface="Times New Roman"/>
                <a:ea typeface="Times New Roman"/>
                <a:cs typeface="Arial" pitchFamily="34" charset="0"/>
              </a:rPr>
              <a:t>và</a:t>
            </a:r>
            <a:r>
              <a:rPr lang="en-US" sz="2000" b="1" u="sng" dirty="0">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effectLst>
                  <a:outerShdw blurRad="38100" dist="38100" dir="2700000" algn="tl">
                    <a:srgbClr val="000000">
                      <a:alpha val="43137"/>
                    </a:srgbClr>
                  </a:outerShdw>
                </a:effectLst>
                <a:latin typeface="Times New Roman"/>
                <a:ea typeface="Times New Roman"/>
                <a:cs typeface="Arial" pitchFamily="34" charset="0"/>
              </a:rPr>
              <a:t>khoa</a:t>
            </a:r>
            <a:r>
              <a:rPr lang="en-US" sz="2000" b="1" u="sng" dirty="0">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effectLst>
                  <a:outerShdw blurRad="38100" dist="38100" dir="2700000" algn="tl">
                    <a:srgbClr val="000000">
                      <a:alpha val="43137"/>
                    </a:srgbClr>
                  </a:outerShdw>
                </a:effectLst>
                <a:latin typeface="Times New Roman"/>
                <a:ea typeface="Times New Roman"/>
                <a:cs typeface="Arial" pitchFamily="34" charset="0"/>
              </a:rPr>
              <a:t>học</a:t>
            </a:r>
            <a:r>
              <a:rPr lang="en-US" sz="2000" b="1" u="sng" dirty="0">
                <a:effectLst>
                  <a:outerShdw blurRad="38100" dist="38100" dir="2700000" algn="tl">
                    <a:srgbClr val="000000">
                      <a:alpha val="43137"/>
                    </a:srgbClr>
                  </a:outerShdw>
                </a:effectLst>
                <a:latin typeface="Times New Roman"/>
                <a:ea typeface="Times New Roman"/>
                <a:cs typeface="Arial" pitchFamily="34" charset="0"/>
              </a:rPr>
              <a:t> – </a:t>
            </a:r>
            <a:r>
              <a:rPr lang="en-US" sz="2000" b="1" u="sng" dirty="0" err="1">
                <a:effectLst>
                  <a:outerShdw blurRad="38100" dist="38100" dir="2700000" algn="tl">
                    <a:srgbClr val="000000">
                      <a:alpha val="43137"/>
                    </a:srgbClr>
                  </a:outerShdw>
                </a:effectLst>
                <a:latin typeface="Times New Roman"/>
                <a:ea typeface="Times New Roman"/>
                <a:cs typeface="Arial" pitchFamily="34" charset="0"/>
              </a:rPr>
              <a:t>kỹ</a:t>
            </a:r>
            <a:r>
              <a:rPr lang="en-US" sz="2000" b="1" u="sng" dirty="0">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effectLst>
                  <a:outerShdw blurRad="38100" dist="38100" dir="2700000" algn="tl">
                    <a:srgbClr val="000000">
                      <a:alpha val="43137"/>
                    </a:srgbClr>
                  </a:outerShdw>
                </a:effectLst>
                <a:latin typeface="Times New Roman"/>
                <a:ea typeface="Times New Roman"/>
                <a:cs typeface="Arial" pitchFamily="34" charset="0"/>
              </a:rPr>
              <a:t>thuật</a:t>
            </a:r>
            <a:r>
              <a:rPr lang="en-US" sz="2000" b="1" u="sng"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với</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effectLst>
                  <a:outerShdw blurRad="38100" dist="38100" dir="2700000" algn="tl">
                    <a:srgbClr val="000000">
                      <a:alpha val="43137"/>
                    </a:srgbClr>
                  </a:outerShdw>
                </a:effectLst>
                <a:latin typeface="Times New Roman"/>
                <a:ea typeface="Times New Roman"/>
                <a:cs typeface="Arial" pitchFamily="34" charset="0"/>
              </a:rPr>
              <a:t>các</a:t>
            </a:r>
            <a:r>
              <a:rPr lang="en-US" sz="2000" b="1" u="sng" dirty="0">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effectLst>
                  <a:outerShdw blurRad="38100" dist="38100" dir="2700000" algn="tl">
                    <a:srgbClr val="000000">
                      <a:alpha val="43137"/>
                    </a:srgbClr>
                  </a:outerShdw>
                </a:effectLst>
                <a:latin typeface="Times New Roman"/>
                <a:ea typeface="Times New Roman"/>
                <a:cs typeface="Arial" pitchFamily="34" charset="0"/>
              </a:rPr>
              <a:t>nước</a:t>
            </a:r>
            <a:endParaRPr lang="en-US" sz="2000" b="1" u="sng" dirty="0">
              <a:effectLst>
                <a:outerShdw blurRad="38100" dist="38100" dir="2700000" algn="tl">
                  <a:srgbClr val="000000">
                    <a:alpha val="43137"/>
                  </a:srgbClr>
                </a:outerShdw>
              </a:effectLst>
              <a:latin typeface="Times New Roman"/>
              <a:ea typeface="Times New Roman"/>
              <a:cs typeface="Arial" pitchFamily="34" charset="0"/>
            </a:endParaRPr>
          </a:p>
        </p:txBody>
      </p:sp>
      <p:sp>
        <p:nvSpPr>
          <p:cNvPr id="4" name="Rectangle 3"/>
          <p:cNvSpPr>
            <a:spLocks noChangeArrowheads="1"/>
          </p:cNvSpPr>
          <p:nvPr/>
        </p:nvSpPr>
        <p:spPr bwMode="auto">
          <a:xfrm flipH="1">
            <a:off x="1676400" y="2957508"/>
            <a:ext cx="990600" cy="25853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b="1" dirty="0">
                <a:solidFill>
                  <a:srgbClr val="C00000"/>
                </a:solidFill>
                <a:latin typeface="Times New Roman" panose="02020603050405020304" pitchFamily="18" charset="0"/>
                <a:cs typeface="Arial" panose="020B0604020202020204" pitchFamily="34" charset="0"/>
              </a:rPr>
              <a:t>Đa dạng hóa quan hệ với các </a:t>
            </a:r>
            <a:r>
              <a:rPr lang="en-US" altLang="vi-VN" b="1" u="sng" dirty="0">
                <a:solidFill>
                  <a:srgbClr val="C00000"/>
                </a:solidFill>
                <a:latin typeface="Times New Roman" panose="02020603050405020304" pitchFamily="18" charset="0"/>
                <a:cs typeface="Arial" panose="020B0604020202020204" pitchFamily="34" charset="0"/>
              </a:rPr>
              <a:t>quốc gia, các tổ chức kinh tế</a:t>
            </a:r>
            <a:endParaRPr lang="en-US" altLang="vi-VN" b="1" u="sng" dirty="0">
              <a:solidFill>
                <a:srgbClr val="C00000"/>
              </a:solidFill>
              <a:cs typeface="Arial" panose="020B0604020202020204" pitchFamily="34" charset="0"/>
            </a:endParaRPr>
          </a:p>
        </p:txBody>
      </p:sp>
      <p:sp>
        <p:nvSpPr>
          <p:cNvPr id="5" name="Rectangle 4"/>
          <p:cNvSpPr>
            <a:spLocks noChangeArrowheads="1"/>
          </p:cNvSpPr>
          <p:nvPr/>
        </p:nvSpPr>
        <p:spPr bwMode="auto">
          <a:xfrm>
            <a:off x="3049588" y="2661550"/>
            <a:ext cx="1217612" cy="21390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Xây dựng nền </a:t>
            </a:r>
            <a:r>
              <a:rPr lang="en-US" altLang="vi-VN" sz="1900" b="1" u="sng"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kinh tế</a:t>
            </a:r>
            <a:r>
              <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 mở, hội nhập với </a:t>
            </a:r>
            <a:r>
              <a:rPr lang="en-US" altLang="vi-VN" sz="1900" b="1" u="sng"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khu vực và thế giới</a:t>
            </a:r>
          </a:p>
        </p:txBody>
      </p:sp>
      <p:grpSp>
        <p:nvGrpSpPr>
          <p:cNvPr id="12" name="Group 3"/>
          <p:cNvGrpSpPr>
            <a:grpSpLocks/>
          </p:cNvGrpSpPr>
          <p:nvPr/>
        </p:nvGrpSpPr>
        <p:grpSpPr bwMode="auto">
          <a:xfrm>
            <a:off x="4419600" y="1154107"/>
            <a:ext cx="1312863" cy="4498975"/>
            <a:chOff x="720" y="1004"/>
            <a:chExt cx="1367" cy="2834"/>
          </a:xfrm>
        </p:grpSpPr>
        <p:sp>
          <p:nvSpPr>
            <p:cNvPr id="45088"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9"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0"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1"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2"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3"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14" name="Group 10"/>
            <p:cNvGrpSpPr>
              <a:grpSpLocks/>
            </p:cNvGrpSpPr>
            <p:nvPr/>
          </p:nvGrpSpPr>
          <p:grpSpPr bwMode="auto">
            <a:xfrm>
              <a:off x="1189" y="1296"/>
              <a:ext cx="405" cy="395"/>
              <a:chOff x="1289" y="582"/>
              <a:chExt cx="668" cy="652"/>
            </a:xfrm>
          </p:grpSpPr>
          <p:sp>
            <p:nvSpPr>
              <p:cNvPr id="45096" name="Oval 11"/>
              <p:cNvSpPr>
                <a:spLocks noChangeArrowheads="1"/>
              </p:cNvSpPr>
              <p:nvPr/>
            </p:nvSpPr>
            <p:spPr bwMode="gray">
              <a:xfrm>
                <a:off x="1289" y="582"/>
                <a:ext cx="668" cy="540"/>
              </a:xfrm>
              <a:prstGeom prst="ellipse">
                <a:avLst/>
              </a:prstGeom>
              <a:solidFill>
                <a:srgbClr val="33333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7"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8"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9"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0"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56" name="Text Box 16"/>
            <p:cNvSpPr txBox="1">
              <a:spLocks noChangeArrowheads="1"/>
            </p:cNvSpPr>
            <p:nvPr/>
          </p:nvSpPr>
          <p:spPr bwMode="gray">
            <a:xfrm>
              <a:off x="772" y="1004"/>
              <a:ext cx="1287" cy="233"/>
            </a:xfrm>
            <a:prstGeom prst="rect">
              <a:avLst/>
            </a:prstGeom>
            <a:noFill/>
            <a:ln>
              <a:noFill/>
            </a:ln>
            <a:effectLst/>
            <a:extLst/>
          </p:spPr>
          <p:txBody>
            <a:bodyPr wrap="none">
              <a:spAutoFit/>
            </a:bodyPr>
            <a:lstStyle/>
            <a:p>
              <a:pPr algn="ctr">
                <a:defRPr/>
              </a:pP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IX</a:t>
              </a:r>
            </a:p>
          </p:txBody>
        </p:sp>
      </p:grpSp>
      <p:sp>
        <p:nvSpPr>
          <p:cNvPr id="62" name="Rectangle 61"/>
          <p:cNvSpPr/>
          <p:nvPr/>
        </p:nvSpPr>
        <p:spPr>
          <a:xfrm>
            <a:off x="6846888" y="1962156"/>
            <a:ext cx="2087562" cy="415925"/>
          </a:xfrm>
          <a:prstGeom prst="rect">
            <a:avLst/>
          </a:prstGeom>
        </p:spPr>
        <p:txBody>
          <a:bodyPr>
            <a:spAutoFit/>
          </a:bodyPr>
          <a:lstStyle/>
          <a:p>
            <a:pPr algn="ctr">
              <a:spcAft>
                <a:spcPts val="0"/>
              </a:spcAft>
              <a:defRPr/>
            </a:pPr>
            <a:endParaRPr lang="en-US" sz="21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endParaRPr>
          </a:p>
        </p:txBody>
      </p:sp>
      <p:grpSp>
        <p:nvGrpSpPr>
          <p:cNvPr id="15" name="Group 6"/>
          <p:cNvGrpSpPr>
            <a:grpSpLocks/>
          </p:cNvGrpSpPr>
          <p:nvPr/>
        </p:nvGrpSpPr>
        <p:grpSpPr bwMode="auto">
          <a:xfrm>
            <a:off x="2012950" y="4100513"/>
            <a:ext cx="3333750"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grpSp>
      <p:cxnSp>
        <p:nvCxnSpPr>
          <p:cNvPr id="13" name="Straight Arrow Connector 12"/>
          <p:cNvCxnSpPr/>
          <p:nvPr/>
        </p:nvCxnSpPr>
        <p:spPr>
          <a:xfrm flipV="1">
            <a:off x="1206501" y="5029194"/>
            <a:ext cx="6973888" cy="175260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sp>
        <p:nvSpPr>
          <p:cNvPr id="45070" name="TextBox 5"/>
          <p:cNvSpPr txBox="1">
            <a:spLocks noChangeArrowheads="1"/>
          </p:cNvSpPr>
          <p:nvPr/>
        </p:nvSpPr>
        <p:spPr bwMode="auto">
          <a:xfrm>
            <a:off x="4572000" y="2235875"/>
            <a:ext cx="1084263" cy="2031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b="1" u="sng" dirty="0">
                <a:latin typeface="Times New Roman" panose="02020603050405020304" pitchFamily="18" charset="0"/>
                <a:cs typeface="Times New Roman" panose="02020603050405020304" pitchFamily="18" charset="0"/>
              </a:rPr>
              <a:t>Chủ động </a:t>
            </a:r>
            <a:r>
              <a:rPr lang="en-US" altLang="vi-VN" b="1" dirty="0">
                <a:latin typeface="Times New Roman" panose="02020603050405020304" pitchFamily="18" charset="0"/>
                <a:cs typeface="Times New Roman" panose="02020603050405020304" pitchFamily="18" charset="0"/>
              </a:rPr>
              <a:t>hội nhập </a:t>
            </a:r>
            <a:r>
              <a:rPr lang="en-US" altLang="vi-VN" b="1" u="sng" dirty="0">
                <a:latin typeface="Times New Roman" panose="02020603050405020304" pitchFamily="18" charset="0"/>
                <a:cs typeface="Times New Roman" panose="02020603050405020304" pitchFamily="18" charset="0"/>
              </a:rPr>
              <a:t>kinh tế </a:t>
            </a:r>
            <a:r>
              <a:rPr lang="en-US" altLang="vi-VN" b="1" dirty="0">
                <a:latin typeface="Times New Roman" panose="02020603050405020304" pitchFamily="18" charset="0"/>
                <a:cs typeface="Times New Roman" panose="02020603050405020304" pitchFamily="18" charset="0"/>
              </a:rPr>
              <a:t>quốc tế và khu vực</a:t>
            </a:r>
          </a:p>
        </p:txBody>
      </p:sp>
      <p:grpSp>
        <p:nvGrpSpPr>
          <p:cNvPr id="16" name="Group 3"/>
          <p:cNvGrpSpPr>
            <a:grpSpLocks/>
          </p:cNvGrpSpPr>
          <p:nvPr/>
        </p:nvGrpSpPr>
        <p:grpSpPr bwMode="auto">
          <a:xfrm>
            <a:off x="5819155" y="1204913"/>
            <a:ext cx="1583982" cy="4586287"/>
            <a:chOff x="591" y="949"/>
            <a:chExt cx="1650" cy="2889"/>
          </a:xfrm>
        </p:grpSpPr>
        <p:sp>
          <p:nvSpPr>
            <p:cNvPr id="45073"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4"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5"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6"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7"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8"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17" name="Group 10"/>
            <p:cNvGrpSpPr>
              <a:grpSpLocks/>
            </p:cNvGrpSpPr>
            <p:nvPr/>
          </p:nvGrpSpPr>
          <p:grpSpPr bwMode="auto">
            <a:xfrm>
              <a:off x="1189" y="1296"/>
              <a:ext cx="405" cy="395"/>
              <a:chOff x="1289" y="582"/>
              <a:chExt cx="668" cy="652"/>
            </a:xfrm>
          </p:grpSpPr>
          <p:sp>
            <p:nvSpPr>
              <p:cNvPr id="45081" name="Oval 11"/>
              <p:cNvSpPr>
                <a:spLocks noChangeArrowheads="1"/>
              </p:cNvSpPr>
              <p:nvPr/>
            </p:nvSpPr>
            <p:spPr bwMode="gray">
              <a:xfrm>
                <a:off x="1289" y="582"/>
                <a:ext cx="668" cy="540"/>
              </a:xfrm>
              <a:prstGeom prst="ellipse">
                <a:avLst/>
              </a:prstGeom>
              <a:solidFill>
                <a:srgbClr val="33333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2"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3"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4"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5"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76" name="Text Box 16"/>
            <p:cNvSpPr txBox="1">
              <a:spLocks noChangeArrowheads="1"/>
            </p:cNvSpPr>
            <p:nvPr/>
          </p:nvSpPr>
          <p:spPr bwMode="gray">
            <a:xfrm>
              <a:off x="591" y="949"/>
              <a:ext cx="1650" cy="29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hội </a:t>
              </a:r>
              <a:r>
                <a:rPr lang="en-US" sz="2400" b="1" dirty="0" smtClean="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grpSp>
      <p:sp>
        <p:nvSpPr>
          <p:cNvPr id="45072" name="TextBox 5"/>
          <p:cNvSpPr txBox="1">
            <a:spLocks noChangeArrowheads="1"/>
          </p:cNvSpPr>
          <p:nvPr/>
        </p:nvSpPr>
        <p:spPr bwMode="auto">
          <a:xfrm>
            <a:off x="6172200" y="2339876"/>
            <a:ext cx="914400" cy="23083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vi-VN" b="1" i="1" u="sng" dirty="0">
                <a:solidFill>
                  <a:srgbClr val="990000"/>
                </a:solidFill>
                <a:cs typeface="Arial" panose="020B0604020202020204" pitchFamily="34" charset="0"/>
              </a:rPr>
              <a:t>Chủ động và tích cực </a:t>
            </a:r>
            <a:r>
              <a:rPr lang="en-US" altLang="vi-VN" b="1" i="1" dirty="0">
                <a:solidFill>
                  <a:srgbClr val="990000"/>
                </a:solidFill>
                <a:cs typeface="Arial" panose="020B0604020202020204" pitchFamily="34" charset="0"/>
              </a:rPr>
              <a:t>hội nhập </a:t>
            </a:r>
            <a:r>
              <a:rPr lang="en-US" altLang="vi-VN" b="1" i="1" u="sng" dirty="0">
                <a:solidFill>
                  <a:srgbClr val="990000"/>
                </a:solidFill>
                <a:cs typeface="Arial" panose="020B0604020202020204" pitchFamily="34" charset="0"/>
              </a:rPr>
              <a:t>quốc tế</a:t>
            </a:r>
          </a:p>
        </p:txBody>
      </p:sp>
      <p:sp>
        <p:nvSpPr>
          <p:cNvPr id="85" name="Content Placeholder 2">
            <a:extLst>
              <a:ext uri="{FF2B5EF4-FFF2-40B4-BE49-F238E27FC236}">
                <a16:creationId xmlns:a16="http://schemas.microsoft.com/office/drawing/2014/main" xmlns="" id="{1AF6F468-73ED-4C2E-8374-C40A4A011CF7}"/>
              </a:ext>
            </a:extLst>
          </p:cNvPr>
          <p:cNvSpPr txBox="1">
            <a:spLocks/>
          </p:cNvSpPr>
          <p:nvPr/>
        </p:nvSpPr>
        <p:spPr>
          <a:xfrm>
            <a:off x="800100" y="-1"/>
            <a:ext cx="8001000" cy="1143001"/>
          </a:xfrm>
          <a:prstGeom prst="rect">
            <a:avLst/>
          </a:prstGeom>
          <a:ln w="28575">
            <a:solidFill>
              <a:srgbClr val="FF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auto">
              <a:spcAft>
                <a:spcPts val="0"/>
              </a:spcAft>
              <a:buNone/>
            </a:pPr>
            <a:r>
              <a:rPr lang="en-US" altLang="en-US" sz="2400" b="1" dirty="0" smtClean="0">
                <a:solidFill>
                  <a:srgbClr val="0000CC"/>
                </a:solidFill>
                <a:latin typeface="Times New Roman" panose="02020603050405020304" pitchFamily="18" charset="0"/>
                <a:cs typeface="Times New Roman" panose="02020603050405020304" pitchFamily="18" charset="0"/>
              </a:rPr>
              <a:t>1. </a:t>
            </a:r>
            <a:r>
              <a:rPr lang="en-US" altLang="en-US" sz="2400" dirty="0" err="1" smtClean="0">
                <a:latin typeface="Times New Roman" panose="02020603050405020304" pitchFamily="18" charset="0"/>
                <a:cs typeface="Times New Roman" panose="02020603050405020304" pitchFamily="18" charset="0"/>
              </a:rPr>
              <a:t>Quan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điểm</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ngoại</a:t>
            </a:r>
            <a:endParaRPr lang="en-US" altLang="en-US" sz="24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400" dirty="0" smtClean="0">
                <a:solidFill>
                  <a:srgbClr val="0000CC"/>
                </a:solidFill>
                <a:latin typeface="Times New Roman" panose="02020603050405020304" pitchFamily="18" charset="0"/>
                <a:cs typeface="Times New Roman" panose="02020603050405020304" pitchFamily="18" charset="0"/>
              </a:rPr>
              <a:t>b. </a:t>
            </a:r>
            <a:r>
              <a:rPr lang="en-US" sz="2400" dirty="0" err="1" smtClean="0">
                <a:solidFill>
                  <a:srgbClr val="0000CC"/>
                </a:solidFill>
                <a:latin typeface="Times New Roman" panose="02020603050405020304" pitchFamily="18" charset="0"/>
                <a:cs typeface="Times New Roman" panose="02020603050405020304" pitchFamily="18" charset="0"/>
              </a:rPr>
              <a:t>Quan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chỉ</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đạo</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nhập</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quốc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tế</a:t>
            </a:r>
            <a:endParaRPr lang="en-US" sz="2400" dirty="0">
              <a:solidFill>
                <a:srgbClr val="0000CC"/>
              </a:solidFill>
            </a:endParaRPr>
          </a:p>
        </p:txBody>
      </p:sp>
    </p:spTree>
    <p:extLst>
      <p:ext uri="{BB962C8B-B14F-4D97-AF65-F5344CB8AC3E}">
        <p14:creationId xmlns:p14="http://schemas.microsoft.com/office/powerpoint/2010/main" xmlns="" val="41957903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nodePh="1">
                                  <p:stCondLst>
                                    <p:cond delay="0"/>
                                  </p:stCondLst>
                                  <p:endCondLst>
                                    <p:cond evt="begin" delay="0">
                                      <p:tn val="5"/>
                                    </p:cond>
                                  </p:end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0-#ppt_w/2"/>
                                          </p:val>
                                        </p:tav>
                                        <p:tav tm="100000">
                                          <p:val>
                                            <p:strVal val="#ppt_x"/>
                                          </p:val>
                                        </p:tav>
                                      </p:tavLst>
                                    </p:anim>
                                    <p:anim calcmode="lin" valueType="num">
                                      <p:cBhvr additive="base">
                                        <p:cTn id="8" dur="5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7" name="Cloud Callout 6"/>
          <p:cNvSpPr/>
          <p:nvPr/>
        </p:nvSpPr>
        <p:spPr>
          <a:xfrm>
            <a:off x="4914900" y="2895600"/>
            <a:ext cx="3486150" cy="2819400"/>
          </a:xfrm>
          <a:prstGeom prst="cloudCallout">
            <a:avLst>
              <a:gd name="adj1" fmla="val -39900"/>
              <a:gd name="adj2" fmla="val 78852"/>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5257800" y="3810001"/>
            <a:ext cx="3086100" cy="954107"/>
          </a:xfrm>
          <a:prstGeom prst="rect">
            <a:avLst/>
          </a:prstGeom>
          <a:noFill/>
        </p:spPr>
        <p:txBody>
          <a:bodyPr wrap="square" rtlCol="0">
            <a:spAutoFit/>
          </a:bodyPr>
          <a:lstStyle/>
          <a:p>
            <a:pPr algn="ctr"/>
            <a:r>
              <a:rPr lang="en-US" sz="2800" b="1" dirty="0" err="1" smtClean="0">
                <a:solidFill>
                  <a:srgbClr val="FFFF00"/>
                </a:solidFill>
                <a:latin typeface="Times New Roman" panose="02020603050405020304" pitchFamily="18" charset="0"/>
                <a:cs typeface="Times New Roman" panose="02020603050405020304" pitchFamily="18" charset="0"/>
              </a:rPr>
              <a:t>Mục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đích</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của</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hội</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nhập</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quốc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tế</a:t>
            </a:r>
            <a:r>
              <a:rPr lang="en-US" sz="2800" b="1" dirty="0" smtClean="0">
                <a:solidFill>
                  <a:srgbClr val="FFFF00"/>
                </a:solidFill>
                <a:latin typeface="Times New Roman" panose="02020603050405020304" pitchFamily="18" charset="0"/>
                <a:cs typeface="Times New Roman" panose="02020603050405020304" pitchFamily="18" charset="0"/>
              </a:rPr>
              <a:t>?</a:t>
            </a:r>
            <a:endParaRPr lang="en-US" sz="2800" b="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37084357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800100" y="76200"/>
            <a:ext cx="8001000" cy="1219201"/>
          </a:xfrm>
          <a:prstGeom prst="rect">
            <a:avLst/>
          </a:prstGeom>
          <a:ln w="28575">
            <a:solidFill>
              <a:srgbClr val="FF0000"/>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xmlns="" id="{978D8218-CD13-4FCA-B298-678F9EFFC239}"/>
              </a:ext>
            </a:extLst>
          </p:cNvPr>
          <p:cNvSpPr>
            <a:spLocks noGrp="1"/>
          </p:cNvSpPr>
          <p:nvPr>
            <p:ph type="title"/>
          </p:nvPr>
        </p:nvSpPr>
        <p:spPr>
          <a:xfrm>
            <a:off x="4229100" y="1752600"/>
            <a:ext cx="4743450" cy="51054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N</a:t>
            </a:r>
            <a:r>
              <a:rPr lang="pl-PL" sz="2400" dirty="0" smtClean="0">
                <a:latin typeface="Times New Roman" panose="02020603050405020304" pitchFamily="18" charset="0"/>
                <a:cs typeface="Times New Roman" panose="02020603050405020304" pitchFamily="18" charset="0"/>
              </a:rPr>
              <a:t>hằm </a:t>
            </a:r>
            <a:r>
              <a:rPr lang="pl-PL" sz="2400" dirty="0">
                <a:latin typeface="Times New Roman" panose="02020603050405020304" pitchFamily="18" charset="0"/>
                <a:cs typeface="Times New Roman" panose="02020603050405020304" pitchFamily="18" charset="0"/>
              </a:rPr>
              <a:t>củng cố môi tr</a:t>
            </a:r>
            <a:r>
              <a:rPr lang="vi-VN" sz="2400" dirty="0">
                <a:latin typeface="Times New Roman" panose="02020603050405020304" pitchFamily="18" charset="0"/>
                <a:cs typeface="Times New Roman" panose="02020603050405020304" pitchFamily="18" charset="0"/>
              </a:rPr>
              <a:t>ư</a:t>
            </a:r>
            <a:r>
              <a:rPr lang="pl-PL" sz="2400" dirty="0">
                <a:latin typeface="Times New Roman" panose="02020603050405020304" pitchFamily="18" charset="0"/>
                <a:cs typeface="Times New Roman" panose="02020603050405020304" pitchFamily="18" charset="0"/>
              </a:rPr>
              <a:t>ờng hòa bình, tranh thủ tối đa các điều kiện quốc tế thuận </a:t>
            </a:r>
            <a:r>
              <a:rPr lang="pl-PL" sz="2400" dirty="0" smtClean="0">
                <a:latin typeface="Times New Roman" panose="02020603050405020304" pitchFamily="18" charset="0"/>
                <a:cs typeface="Times New Roman" panose="02020603050405020304" pitchFamily="18" charset="0"/>
              </a:rPr>
              <a:t>lợ</a:t>
            </a:r>
            <a:r>
              <a:rPr lang="en-US" sz="2400" dirty="0" err="1" smtClean="0">
                <a:latin typeface="Times New Roman" panose="02020603050405020304" pitchFamily="18" charset="0"/>
                <a:cs typeface="Times New Roman" panose="02020603050405020304" pitchFamily="18" charset="0"/>
              </a:rPr>
              <a:t>i</a:t>
            </a:r>
            <a:r>
              <a:rPr lang="en-US" sz="2400" dirty="0" smtClean="0">
                <a:latin typeface="Times New Roman" panose="02020603050405020304" pitchFamily="18" charset="0"/>
                <a:cs typeface="Times New Roman" panose="02020603050405020304" pitchFamily="18" charset="0"/>
              </a:rPr>
              <a:t>.</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G</a:t>
            </a:r>
            <a:r>
              <a:rPr lang="pl-PL" sz="2400" dirty="0" smtClean="0">
                <a:latin typeface="Times New Roman" panose="02020603050405020304" pitchFamily="18" charset="0"/>
                <a:cs typeface="Times New Roman" panose="02020603050405020304" pitchFamily="18" charset="0"/>
              </a:rPr>
              <a:t>iữ </a:t>
            </a:r>
            <a:r>
              <a:rPr lang="pl-PL" sz="2400" dirty="0">
                <a:latin typeface="Times New Roman" panose="02020603050405020304" pitchFamily="18" charset="0"/>
                <a:cs typeface="Times New Roman" panose="02020603050405020304" pitchFamily="18" charset="0"/>
              </a:rPr>
              <a:t>vững độc lập, chủ quyền, thống nhất và toàn vẹn lãnh thổ và bảo vệ vững chắc Tổ quốc Việt Nam xã hội chủ </a:t>
            </a:r>
            <a:r>
              <a:rPr lang="pl-PL" sz="2400" dirty="0" smtClean="0">
                <a:latin typeface="Times New Roman" panose="02020603050405020304" pitchFamily="18" charset="0"/>
                <a:cs typeface="Times New Roman" panose="02020603050405020304" pitchFamily="18" charset="0"/>
              </a:rPr>
              <a:t>nghĩa</a:t>
            </a:r>
            <a:r>
              <a:rPr lang="en-US" sz="2400" dirty="0" smtClean="0">
                <a:latin typeface="Times New Roman" panose="02020603050405020304" pitchFamily="18" charset="0"/>
                <a:cs typeface="Times New Roman" panose="02020603050405020304" pitchFamily="18" charset="0"/>
              </a:rPr>
              <a:t>.</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Q</a:t>
            </a:r>
            <a:r>
              <a:rPr lang="pl-PL" sz="2400" dirty="0" smtClean="0">
                <a:latin typeface="Times New Roman" panose="02020603050405020304" pitchFamily="18" charset="0"/>
                <a:cs typeface="Times New Roman" panose="02020603050405020304" pitchFamily="18" charset="0"/>
              </a:rPr>
              <a:t>uảng </a:t>
            </a:r>
            <a:r>
              <a:rPr lang="pl-PL" sz="2400" dirty="0">
                <a:latin typeface="Times New Roman" panose="02020603050405020304" pitchFamily="18" charset="0"/>
                <a:cs typeface="Times New Roman" panose="02020603050405020304" pitchFamily="18" charset="0"/>
              </a:rPr>
              <a:t>bá hình ảnh Việt Nam, bảo tồn và phát huy bản sắc dân </a:t>
            </a:r>
            <a:r>
              <a:rPr lang="pl-PL" sz="2400" dirty="0" smtClean="0">
                <a:latin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N</a:t>
            </a:r>
            <a:r>
              <a:rPr lang="pl-PL" sz="2400" dirty="0" smtClean="0">
                <a:latin typeface="Times New Roman" panose="02020603050405020304" pitchFamily="18" charset="0"/>
                <a:cs typeface="Times New Roman" panose="02020603050405020304" pitchFamily="18" charset="0"/>
              </a:rPr>
              <a:t>âng </a:t>
            </a:r>
            <a:r>
              <a:rPr lang="pl-PL" sz="2400" dirty="0">
                <a:latin typeface="Times New Roman" panose="02020603050405020304" pitchFamily="18" charset="0"/>
                <a:cs typeface="Times New Roman" panose="02020603050405020304" pitchFamily="18" charset="0"/>
              </a:rPr>
              <a:t>cao vị thế, uy tín quốc tế của đất nước</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dirty="0" smtClean="0"/>
              <a:t/>
            </a:r>
            <a:br>
              <a:rPr lang="en-US" dirty="0" smtClean="0"/>
            </a:br>
            <a:endParaRPr lang="vi-VN" altLang="vi-VN" sz="2400" dirty="0">
              <a:latin typeface="Times New Roman" panose="02020603050405020304" pitchFamily="18" charset="0"/>
              <a:cs typeface="Times New Roman" panose="02020603050405020304" pitchFamily="18" charset="0"/>
            </a:endParaRPr>
          </a:p>
        </p:txBody>
      </p:sp>
      <p:pic>
        <p:nvPicPr>
          <p:cNvPr id="21506" name="Picture 2" descr="5 điểm nhấn trong hội nhập kinh tế quốc tế của Việt Nam"/>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00050" y="2209800"/>
            <a:ext cx="3486150" cy="395822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38140697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xmlns="" id="{978D8218-CD13-4FCA-B298-678F9EFFC239}"/>
              </a:ext>
            </a:extLst>
          </p:cNvPr>
          <p:cNvSpPr>
            <a:spLocks noGrp="1"/>
          </p:cNvSpPr>
          <p:nvPr>
            <p:ph type="title"/>
          </p:nvPr>
        </p:nvSpPr>
        <p:spPr>
          <a:xfrm>
            <a:off x="4229100" y="2209800"/>
            <a:ext cx="4743450" cy="25146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pl-PL" sz="2400" dirty="0" smtClean="0">
                <a:latin typeface="Times New Roman" panose="02020603050405020304" pitchFamily="18" charset="0"/>
                <a:cs typeface="Times New Roman" panose="02020603050405020304" pitchFamily="18" charset="0"/>
              </a:rPr>
              <a:t>Chủ </a:t>
            </a:r>
            <a:r>
              <a:rPr lang="pl-PL" sz="2400" dirty="0">
                <a:latin typeface="Times New Roman" panose="02020603050405020304" pitchFamily="18" charset="0"/>
                <a:cs typeface="Times New Roman" panose="02020603050405020304" pitchFamily="18" charset="0"/>
              </a:rPr>
              <a:t>động và tích cực hội nhập quốc tế trên cơ sở giữ vững đường lối đối ngoại độc lập tự chủ, vì lợi ích quốc gia, dân tộc, vì hòa bình, hợp tác và phát </a:t>
            </a:r>
            <a:r>
              <a:rPr lang="pl-PL" sz="2400" dirty="0" smtClean="0">
                <a:latin typeface="Times New Roman" panose="02020603050405020304" pitchFamily="18" charset="0"/>
                <a:cs typeface="Times New Roman" panose="02020603050405020304" pitchFamily="18" charset="0"/>
              </a:rPr>
              <a:t>triể</a:t>
            </a:r>
            <a:r>
              <a:rPr lang="en-US" sz="2400" dirty="0" smtClean="0">
                <a:latin typeface="Times New Roman" panose="02020603050405020304" pitchFamily="18" charset="0"/>
                <a:cs typeface="Times New Roman" panose="02020603050405020304" pitchFamily="18" charset="0"/>
              </a:rPr>
              <a:t>n…</a:t>
            </a:r>
            <a:br>
              <a:rPr lang="en-US" sz="2400" dirty="0" smtClean="0">
                <a:latin typeface="Times New Roman" panose="02020603050405020304" pitchFamily="18" charset="0"/>
                <a:cs typeface="Times New Roman" panose="02020603050405020304" pitchFamily="18" charset="0"/>
              </a:rPr>
            </a:br>
            <a:r>
              <a:rPr lang="en-US" dirty="0" smtClean="0"/>
              <a:t/>
            </a:r>
            <a:br>
              <a:rPr lang="en-US" dirty="0" smtClean="0"/>
            </a:br>
            <a:endParaRPr lang="vi-VN" altLang="vi-VN" sz="2400" dirty="0">
              <a:latin typeface="Times New Roman" panose="02020603050405020304" pitchFamily="18" charset="0"/>
              <a:cs typeface="Times New Roman" panose="02020603050405020304" pitchFamily="18" charset="0"/>
            </a:endParaRPr>
          </a:p>
        </p:txBody>
      </p:sp>
      <p:pic>
        <p:nvPicPr>
          <p:cNvPr id="31746" name="Picture 2" descr="Tiến trình hội nhập tạo động lực thúc đẩy cải cách, đổi mới đất nước"/>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28600" y="2209801"/>
            <a:ext cx="3826669" cy="377254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26313837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xmlns="" id="{978D8218-CD13-4FCA-B298-678F9EFFC239}"/>
              </a:ext>
            </a:extLst>
          </p:cNvPr>
          <p:cNvSpPr>
            <a:spLocks noGrp="1"/>
          </p:cNvSpPr>
          <p:nvPr>
            <p:ph type="title"/>
          </p:nvPr>
        </p:nvSpPr>
        <p:spPr>
          <a:xfrm>
            <a:off x="4229100" y="2209800"/>
            <a:ext cx="4743450" cy="19812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Hội nhập quốc tế là sự nghiệp của toàn dân và của cả hệ thống chính trị dưới sự lãnh đạo của Đảng và sự quản lý của Nhà n</a:t>
            </a:r>
            <a:r>
              <a:rPr lang="vi-VN" sz="2400" dirty="0">
                <a:latin typeface="Times New Roman" panose="02020603050405020304" pitchFamily="18" charset="0"/>
                <a:cs typeface="Times New Roman" panose="02020603050405020304" pitchFamily="18" charset="0"/>
              </a:rPr>
              <a:t>ư</a:t>
            </a:r>
            <a:r>
              <a:rPr lang="pl-PL" sz="2400" dirty="0">
                <a:latin typeface="Times New Roman" panose="02020603050405020304" pitchFamily="18" charset="0"/>
                <a:cs typeface="Times New Roman" panose="02020603050405020304" pitchFamily="18" charset="0"/>
              </a:rPr>
              <a:t>ớc</a:t>
            </a:r>
            <a:endParaRPr lang="vi-VN" altLang="vi-VN" sz="2400" dirty="0">
              <a:latin typeface="Times New Roman" panose="02020603050405020304" pitchFamily="18" charset="0"/>
              <a:cs typeface="Times New Roman" panose="02020603050405020304" pitchFamily="18" charset="0"/>
            </a:endParaRPr>
          </a:p>
        </p:txBody>
      </p:sp>
      <p:pic>
        <p:nvPicPr>
          <p:cNvPr id="6" name="Picture 2" descr="VIỆT NAM DÂN CHỦ: Đoàn kết là sức mạnh"/>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85750" y="2362201"/>
            <a:ext cx="3829050" cy="398621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00353504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xmlns="" id="{978D8218-CD13-4FCA-B298-678F9EFFC239}"/>
              </a:ext>
            </a:extLst>
          </p:cNvPr>
          <p:cNvSpPr>
            <a:spLocks noGrp="1"/>
          </p:cNvSpPr>
          <p:nvPr>
            <p:ph type="title"/>
          </p:nvPr>
        </p:nvSpPr>
        <p:spPr>
          <a:xfrm>
            <a:off x="4229100" y="2209800"/>
            <a:ext cx="4743450" cy="19812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Hội nhập quốc tế trên cơ sở phát huy tối đa nội </a:t>
            </a:r>
            <a:r>
              <a:rPr lang="pl-PL" sz="2400" dirty="0"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nâng cao sức mạng tổng hợp và năng lực cạnh tranh quốc gia</a:t>
            </a:r>
            <a:endParaRPr lang="vi-VN" altLang="vi-VN" sz="2400" dirty="0">
              <a:latin typeface="Times New Roman" panose="02020603050405020304" pitchFamily="18" charset="0"/>
              <a:cs typeface="Times New Roman" panose="02020603050405020304" pitchFamily="18" charset="0"/>
            </a:endParaRPr>
          </a:p>
        </p:txBody>
      </p:sp>
      <p:pic>
        <p:nvPicPr>
          <p:cNvPr id="34820" name="Picture 4" descr="Sức mạnh Việt Nam từ mùa thu Tháng Tám | baotintuc.vn"/>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28600" y="2214154"/>
            <a:ext cx="3859469" cy="411044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61209845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xmlns="" id="{978D8218-CD13-4FCA-B298-678F9EFFC239}"/>
              </a:ext>
            </a:extLst>
          </p:cNvPr>
          <p:cNvSpPr>
            <a:spLocks noGrp="1"/>
          </p:cNvSpPr>
          <p:nvPr>
            <p:ph type="title"/>
          </p:nvPr>
        </p:nvSpPr>
        <p:spPr>
          <a:xfrm>
            <a:off x="3429000" y="2209800"/>
            <a:ext cx="5543550" cy="32004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Hội nhập kinh tế là trọng tâm, hội nhập trong các lĩnh vực khác phải tạo thuận lợi cho hội nhập kinh tế và góp phần tích cực vào </a:t>
            </a:r>
            <a:r>
              <a:rPr lang="pl-PL" sz="2400" dirty="0" smtClean="0">
                <a:latin typeface="Times New Roman" panose="02020603050405020304" pitchFamily="18" charset="0"/>
                <a:cs typeface="Times New Roman" panose="02020603050405020304" pitchFamily="18" charset="0"/>
              </a:rPr>
              <a:t>củng </a:t>
            </a:r>
            <a:r>
              <a:rPr lang="pl-PL" sz="2400" dirty="0">
                <a:latin typeface="Times New Roman" panose="02020603050405020304" pitchFamily="18" charset="0"/>
                <a:cs typeface="Times New Roman" panose="02020603050405020304" pitchFamily="18" charset="0"/>
              </a:rPr>
              <a:t>cố quốc phòng, bảo đảm an ninh quốc gia, giữ gìn và phát huy bản sắc văn hóa dân </a:t>
            </a:r>
            <a:r>
              <a:rPr lang="pl-PL" sz="2400" dirty="0" smtClean="0">
                <a:latin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cs typeface="Times New Roman" panose="02020603050405020304" pitchFamily="18" charset="0"/>
              </a:rPr>
              <a:t>…</a:t>
            </a:r>
            <a:endParaRPr lang="vi-VN" altLang="vi-VN" sz="2400" dirty="0">
              <a:latin typeface="Times New Roman" panose="02020603050405020304" pitchFamily="18" charset="0"/>
              <a:cs typeface="Times New Roman" panose="02020603050405020304" pitchFamily="18" charset="0"/>
            </a:endParaRPr>
          </a:p>
        </p:txBody>
      </p:sp>
      <p:pic>
        <p:nvPicPr>
          <p:cNvPr id="6" name="Picture 4" descr="Giữ gìn bản sắc văn hóa dân tộc"/>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14300" y="2057400"/>
            <a:ext cx="3143250" cy="452437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24716213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685800" y="76200"/>
            <a:ext cx="8001000" cy="1066799"/>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auto">
              <a:spcAft>
                <a:spcPts val="0"/>
              </a:spcAft>
              <a:buNone/>
            </a:pPr>
            <a:r>
              <a:rPr lang="en-US" altLang="en-US" sz="3400" b="1" dirty="0" smtClean="0">
                <a:solidFill>
                  <a:srgbClr val="0000CC"/>
                </a:solidFill>
                <a:latin typeface="Times New Roman" panose="02020603050405020304" pitchFamily="18" charset="0"/>
                <a:cs typeface="Times New Roman" panose="02020603050405020304" pitchFamily="18" charset="0"/>
              </a:rPr>
              <a:t>1.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xmlns="" id="{978D8218-CD13-4FCA-B298-678F9EFFC239}"/>
              </a:ext>
            </a:extLst>
          </p:cNvPr>
          <p:cNvSpPr>
            <a:spLocks noGrp="1"/>
          </p:cNvSpPr>
          <p:nvPr>
            <p:ph type="title"/>
          </p:nvPr>
        </p:nvSpPr>
        <p:spPr>
          <a:xfrm>
            <a:off x="304800" y="1371600"/>
            <a:ext cx="8686800" cy="1371600"/>
          </a:xfrm>
          <a:ln w="19050">
            <a:noFill/>
          </a:ln>
        </p:spPr>
        <p:txBody>
          <a:bodyPr>
            <a:noAutofit/>
          </a:bodyPr>
          <a:lstStyle/>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K</a:t>
            </a:r>
            <a:r>
              <a:rPr lang="pl-PL" sz="2400" dirty="0" smtClean="0">
                <a:latin typeface="Times New Roman" panose="02020603050405020304" pitchFamily="18" charset="0"/>
                <a:cs typeface="Times New Roman" panose="02020603050405020304" pitchFamily="18" charset="0"/>
              </a:rPr>
              <a:t>iên </a:t>
            </a:r>
            <a:r>
              <a:rPr lang="pl-PL" sz="2400" dirty="0">
                <a:latin typeface="Times New Roman" panose="02020603050405020304" pitchFamily="18" charset="0"/>
                <a:cs typeface="Times New Roman" panose="02020603050405020304" pitchFamily="18" charset="0"/>
              </a:rPr>
              <a:t>định lợi ích quốc gia, dân tộc; chủ động dự báo, xử lý linh hoạt mọi tình huống, không để rơi vào thế bị động, đối đầu; không tham gia vào các tập hợp lực lượng, các liên minh của bên này chống bên kia. </a:t>
            </a:r>
            <a:endParaRPr lang="en-US" sz="2400" dirty="0">
              <a:latin typeface="Times New Roman" panose="02020603050405020304" pitchFamily="18" charset="0"/>
              <a:cs typeface="Times New Roman" panose="02020603050405020304" pitchFamily="18" charset="0"/>
            </a:endParaRPr>
          </a:p>
        </p:txBody>
      </p:sp>
      <p:pic>
        <p:nvPicPr>
          <p:cNvPr id="36866" name="Picture 2" descr="Định hướng chiến lược bảo vệ chủ quyền biển, đảo Việt Nam trong tình hình  mới"/>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43333" y="3061993"/>
            <a:ext cx="3733800" cy="3796007"/>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5"/>
          <p:cNvPicPr>
            <a:picLocks noChangeAspect="1"/>
          </p:cNvPicPr>
          <p:nvPr/>
        </p:nvPicPr>
        <p:blipFill>
          <a:blip r:embed="rId3"/>
          <a:stretch>
            <a:fillRect/>
          </a:stretch>
        </p:blipFill>
        <p:spPr>
          <a:xfrm>
            <a:off x="4416734" y="2909593"/>
            <a:ext cx="4574866" cy="3941056"/>
          </a:xfrm>
          <a:prstGeom prst="rect">
            <a:avLst/>
          </a:prstGeom>
        </p:spPr>
      </p:pic>
    </p:spTree>
    <p:extLst>
      <p:ext uri="{BB962C8B-B14F-4D97-AF65-F5344CB8AC3E}">
        <p14:creationId xmlns:p14="http://schemas.microsoft.com/office/powerpoint/2010/main" xmlns="" val="177328389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228600" y="228600"/>
            <a:ext cx="8915400" cy="12192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 xmlns:a16="http://schemas.microsoft.com/office/drawing/2014/main" id="{978D8218-CD13-4FCA-B298-678F9EFFC239}"/>
              </a:ext>
            </a:extLst>
          </p:cNvPr>
          <p:cNvSpPr>
            <a:spLocks noGrp="1"/>
          </p:cNvSpPr>
          <p:nvPr>
            <p:ph type="title"/>
          </p:nvPr>
        </p:nvSpPr>
        <p:spPr>
          <a:xfrm>
            <a:off x="114300" y="1752600"/>
            <a:ext cx="5143500" cy="2667000"/>
          </a:xfrm>
          <a:ln w="19050">
            <a:solidFill>
              <a:schemeClr val="accent2">
                <a:lumMod val="75000"/>
              </a:schemeClr>
            </a:solidFill>
          </a:ln>
        </p:spPr>
        <p:txBody>
          <a:bodyPr>
            <a:noAutofit/>
          </a:bodyPr>
          <a:lstStyle/>
          <a:p>
            <a:pPr algn="just">
              <a:lnSpc>
                <a:spcPct val="120000"/>
              </a:lnSpc>
            </a:pPr>
            <a:r>
              <a:rPr lang="en-US" sz="2400" dirty="0" err="1" smtClean="0">
                <a:latin typeface="Times New Roman" panose="02020603050405020304" pitchFamily="18" charset="0"/>
                <a:cs typeface="Times New Roman" panose="02020603050405020304" pitchFamily="18" charset="0"/>
              </a:rPr>
              <a:t>Một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Bảo </a:t>
            </a:r>
            <a:r>
              <a:rPr lang="vi-VN" sz="2400" dirty="0"/>
              <a:t>đảm </a:t>
            </a:r>
            <a:r>
              <a:rPr lang="vi-VN" sz="2400" b="1" i="1" dirty="0"/>
              <a:t>lợi ích tối cao </a:t>
            </a:r>
            <a:r>
              <a:rPr lang="vi-VN" sz="2400" dirty="0"/>
              <a:t>của quốc gia - dân tộc, trên cơ sở các nguyên tắc cơ bản của luật pháp quốc tế, bình đẳng và cùng có lợi,</a:t>
            </a:r>
            <a:r>
              <a:rPr lang="vi-VN" altLang="vi-VN" sz="2400" dirty="0">
                <a:cs typeface="Times New Roman" panose="02020603050405020304" pitchFamily="18" charset="0"/>
              </a:rPr>
              <a:t> đồng thời </a:t>
            </a:r>
            <a:r>
              <a:rPr lang="vi-VN" altLang="vi-VN" sz="2400" dirty="0">
                <a:solidFill>
                  <a:srgbClr val="FF0000"/>
                </a:solidFill>
                <a:cs typeface="Times New Roman" panose="02020603050405020304" pitchFamily="18" charset="0"/>
              </a:rPr>
              <a:t>thực hiện nghĩa vụ quốc tế </a:t>
            </a:r>
            <a:r>
              <a:rPr lang="vi-VN" altLang="vi-VN" sz="2400" dirty="0">
                <a:cs typeface="Times New Roman" panose="02020603050405020304" pitchFamily="18" charset="0"/>
              </a:rPr>
              <a:t>theo khả năng của Việt Nam.</a:t>
            </a:r>
          </a:p>
        </p:txBody>
      </p:sp>
      <p:pic>
        <p:nvPicPr>
          <p:cNvPr id="5" name="Picture 2" descr="Lực lượng gìn giữ hòa bình Việt Nam xuất quân lên đường sang Nam Sudan"/>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461591" y="1944790"/>
            <a:ext cx="3396659" cy="4608410"/>
          </a:xfrm>
          <a:prstGeom prst="rect">
            <a:avLst/>
          </a:prstGeom>
          <a:noFill/>
          <a:extLst>
            <a:ext uri="{909E8E84-426E-40DD-AFC4-6F175D3DCCD1}">
              <a14:hiddenFill xmlns="" xmlns:a14="http://schemas.microsoft.com/office/drawing/2010/main">
                <a:solidFill>
                  <a:srgbClr val="FFFFFF"/>
                </a:solidFill>
              </a14:hiddenFill>
            </a:ext>
          </a:extLst>
        </p:spPr>
      </p:pic>
      <p:pic>
        <p:nvPicPr>
          <p:cNvPr id="6" name="Picture 2" descr="Việt Nam góp 50.000 USD, ủng hộ WHO trong nỗ lực chống lại COVID-19 - Ảnh 1."/>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914650" y="4419600"/>
            <a:ext cx="2228850" cy="21336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79324337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152400" y="152400"/>
            <a:ext cx="88392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 xmlns:a16="http://schemas.microsoft.com/office/drawing/2014/main" id="{978D8218-CD13-4FCA-B298-678F9EFFC239}"/>
              </a:ext>
            </a:extLst>
          </p:cNvPr>
          <p:cNvSpPr>
            <a:spLocks noGrp="1"/>
          </p:cNvSpPr>
          <p:nvPr>
            <p:ph type="title"/>
          </p:nvPr>
        </p:nvSpPr>
        <p:spPr>
          <a:xfrm>
            <a:off x="114300" y="2209800"/>
            <a:ext cx="4914900" cy="18288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smtClean="0">
                <a:latin typeface="Times New Roman" panose="02020603050405020304" pitchFamily="18" charset="0"/>
                <a:cs typeface="Times New Roman" panose="02020603050405020304" pitchFamily="18" charset="0"/>
              </a:rPr>
              <a:t>Hai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vi-VN" sz="2400" dirty="0" smtClean="0">
                <a:solidFill>
                  <a:srgbClr val="FF0000"/>
                </a:solidFill>
              </a:rPr>
              <a:t>Chú </a:t>
            </a:r>
            <a:r>
              <a:rPr lang="vi-VN" sz="2400" dirty="0">
                <a:solidFill>
                  <a:srgbClr val="FF0000"/>
                </a:solidFill>
              </a:rPr>
              <a:t>trọng</a:t>
            </a:r>
            <a:r>
              <a:rPr lang="vi-VN" sz="2400" dirty="0"/>
              <a:t> phát triển quan hệ hợp tác, hữu nghị, truyền thống với các </a:t>
            </a:r>
            <a:r>
              <a:rPr lang="vi-VN" sz="2400" dirty="0">
                <a:solidFill>
                  <a:srgbClr val="FF0000"/>
                </a:solidFill>
              </a:rPr>
              <a:t>nước láng giềng</a:t>
            </a:r>
            <a:r>
              <a:rPr lang="vi-VN" sz="2400" dirty="0"/>
              <a:t>, thúc đẩy quan hệ với các đối tác lớn</a:t>
            </a:r>
            <a:r>
              <a:rPr lang="vi-VN" sz="2400" dirty="0">
                <a:solidFill>
                  <a:srgbClr val="FF0000"/>
                </a:solidFill>
              </a:rPr>
              <a:t>, đối tác quan trọng</a:t>
            </a:r>
            <a:r>
              <a:rPr lang="vi-VN" sz="2400" dirty="0"/>
              <a:t>. </a:t>
            </a:r>
            <a:endParaRPr lang="vi-VN" sz="2400" dirty="0">
              <a:cs typeface="Times New Roman" panose="02020603050405020304" pitchFamily="18" charset="0"/>
            </a:endParaRPr>
          </a:p>
        </p:txBody>
      </p:sp>
      <p:pic>
        <p:nvPicPr>
          <p:cNvPr id="19458" name="Picture 2" descr="Không ngừng vun đắp truyền thống quan hệ đặc biệt Việt-Lào | Tạp chí Tuyên  giáo"/>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314950" y="2209800"/>
            <a:ext cx="3657600" cy="41148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10540026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1000" y="152408"/>
            <a:ext cx="7848600" cy="461665"/>
          </a:xfrm>
          <a:prstGeom prst="rect">
            <a:avLst/>
          </a:prstGeom>
        </p:spPr>
        <p:txBody>
          <a:bodyPr wrap="square">
            <a:spAutoFit/>
          </a:bodyPr>
          <a:lstStyle/>
          <a:p>
            <a:r>
              <a:rPr lang="vi-VN" sz="2400" b="1" dirty="0">
                <a:solidFill>
                  <a:srgbClr val="FF0000"/>
                </a:solidFill>
                <a:latin typeface="+mj-lt"/>
              </a:rPr>
              <a:t>4 tốt: </a:t>
            </a:r>
            <a:r>
              <a:rPr lang="vi-VN" sz="2400" b="1" dirty="0">
                <a:solidFill>
                  <a:srgbClr val="0000CC"/>
                </a:solidFill>
                <a:latin typeface="+mj-lt"/>
              </a:rPr>
              <a:t>Láng giềng tốt, bạn bè tốt, đồng chí tốt, đối tác tốt”.</a:t>
            </a:r>
          </a:p>
        </p:txBody>
      </p:sp>
      <p:sp>
        <p:nvSpPr>
          <p:cNvPr id="6" name="Rectangle 5"/>
          <p:cNvSpPr/>
          <p:nvPr/>
        </p:nvSpPr>
        <p:spPr>
          <a:xfrm>
            <a:off x="381000" y="776204"/>
            <a:ext cx="7848600" cy="1052596"/>
          </a:xfrm>
          <a:prstGeom prst="rect">
            <a:avLst/>
          </a:prstGeom>
        </p:spPr>
        <p:txBody>
          <a:bodyPr wrap="square">
            <a:spAutoFit/>
          </a:bodyPr>
          <a:lstStyle/>
          <a:p>
            <a:pPr>
              <a:lnSpc>
                <a:spcPct val="130000"/>
              </a:lnSpc>
            </a:pPr>
            <a:r>
              <a:rPr lang="vi-VN" sz="2400" b="1" dirty="0">
                <a:solidFill>
                  <a:srgbClr val="FF0000"/>
                </a:solidFill>
                <a:latin typeface="+mj-lt"/>
              </a:rPr>
              <a:t>16 chữ vàng: </a:t>
            </a:r>
            <a:r>
              <a:rPr lang="vi-VN" sz="2400" b="1" dirty="0">
                <a:solidFill>
                  <a:srgbClr val="0000CC"/>
                </a:solidFill>
                <a:latin typeface="+mj-lt"/>
              </a:rPr>
              <a:t>Hữu nghị láng giềng, hợp tác toàn diện, ổn định lâu dài, hướng tới tương lai</a:t>
            </a:r>
          </a:p>
        </p:txBody>
      </p:sp>
      <p:pic>
        <p:nvPicPr>
          <p:cNvPr id="8" name="Picture 7"/>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609605" y="1990939"/>
            <a:ext cx="7309877" cy="4564944"/>
          </a:xfrm>
          <a:prstGeom prst="rect">
            <a:avLst/>
          </a:prstGeom>
        </p:spPr>
      </p:pic>
    </p:spTree>
    <p:extLst>
      <p:ext uri="{BB962C8B-B14F-4D97-AF65-F5344CB8AC3E}">
        <p14:creationId xmlns:p14="http://schemas.microsoft.com/office/powerpoint/2010/main" xmlns="" val="332703552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228600" y="152400"/>
            <a:ext cx="88392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 xmlns:a16="http://schemas.microsoft.com/office/drawing/2014/main" id="{978D8218-CD13-4FCA-B298-678F9EFFC239}"/>
              </a:ext>
            </a:extLst>
          </p:cNvPr>
          <p:cNvSpPr>
            <a:spLocks noGrp="1"/>
          </p:cNvSpPr>
          <p:nvPr>
            <p:ph type="title"/>
          </p:nvPr>
        </p:nvSpPr>
        <p:spPr>
          <a:xfrm>
            <a:off x="114300" y="2209800"/>
            <a:ext cx="4914900" cy="18288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smtClean="0">
                <a:latin typeface="Times New Roman" panose="02020603050405020304" pitchFamily="18" charset="0"/>
                <a:cs typeface="Times New Roman" panose="02020603050405020304" pitchFamily="18" charset="0"/>
              </a:rPr>
              <a:t>Ba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hội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nhập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endParaRPr lang="vi-VN" sz="2400" dirty="0">
              <a:cs typeface="Times New Roman" panose="02020603050405020304" pitchFamily="18" charset="0"/>
            </a:endParaRPr>
          </a:p>
        </p:txBody>
      </p:sp>
      <p:grpSp>
        <p:nvGrpSpPr>
          <p:cNvPr id="2" name="Group 6"/>
          <p:cNvGrpSpPr>
            <a:grpSpLocks/>
          </p:cNvGrpSpPr>
          <p:nvPr/>
        </p:nvGrpSpPr>
        <p:grpSpPr bwMode="auto">
          <a:xfrm>
            <a:off x="5314950" y="2171700"/>
            <a:ext cx="3714750" cy="4420609"/>
            <a:chOff x="287338" y="2474884"/>
            <a:chExt cx="4572000" cy="3903138"/>
          </a:xfrm>
        </p:grpSpPr>
        <p:pic>
          <p:nvPicPr>
            <p:cNvPr id="8" name="Picture 3"/>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287338" y="2474884"/>
              <a:ext cx="4445000" cy="308771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 name="Rectangle 9"/>
            <p:cNvSpPr/>
            <p:nvPr/>
          </p:nvSpPr>
          <p:spPr>
            <a:xfrm>
              <a:off x="287338" y="5562776"/>
              <a:ext cx="4572000" cy="815246"/>
            </a:xfrm>
            <a:prstGeom prst="rect">
              <a:avLst/>
            </a:prstGeom>
          </p:spPr>
          <p:txBody>
            <a:bodyPr>
              <a:spAutoFit/>
            </a:bodyPr>
            <a:lstStyle/>
            <a:p>
              <a:pPr algn="just">
                <a:defRPr/>
              </a:pPr>
              <a:r>
                <a:rPr lang="vi-VN" dirty="0">
                  <a:latin typeface="+mj-lt"/>
                </a:rPr>
                <a:t>Hiệp định Đối tác Toàn diện và Tiến bộ xuyên Thái Bình Dương gọi tắt là Hiệp định CPTPP </a:t>
              </a:r>
            </a:p>
          </p:txBody>
        </p:sp>
      </p:grpSp>
    </p:spTree>
    <p:extLst>
      <p:ext uri="{BB962C8B-B14F-4D97-AF65-F5344CB8AC3E}">
        <p14:creationId xmlns="" xmlns:p14="http://schemas.microsoft.com/office/powerpoint/2010/main" val="426155068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304800" y="2195513"/>
            <a:ext cx="1532782" cy="4662487"/>
            <a:chOff x="720" y="901"/>
            <a:chExt cx="1367" cy="2937"/>
          </a:xfrm>
          <a:solidFill>
            <a:schemeClr val="accent1">
              <a:lumMod val="40000"/>
              <a:lumOff val="60000"/>
            </a:schemeClr>
          </a:solidFill>
        </p:grpSpPr>
        <p:sp>
          <p:nvSpPr>
            <p:cNvPr id="45126" name="AutoShape 4"/>
            <p:cNvSpPr>
              <a:spLocks noChangeArrowheads="1"/>
            </p:cNvSpPr>
            <p:nvPr/>
          </p:nvSpPr>
          <p:spPr bwMode="gray">
            <a:xfrm>
              <a:off x="720" y="1490"/>
              <a:ext cx="1363" cy="1800"/>
            </a:xfrm>
            <a:prstGeom prst="roundRect">
              <a:avLst>
                <a:gd name="adj" fmla="val 17509"/>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27" name="AutoShape 5"/>
            <p:cNvSpPr>
              <a:spLocks noChangeArrowheads="1"/>
            </p:cNvSpPr>
            <p:nvPr/>
          </p:nvSpPr>
          <p:spPr bwMode="gray">
            <a:xfrm>
              <a:off x="741" y="1495"/>
              <a:ext cx="1322" cy="1766"/>
            </a:xfrm>
            <a:prstGeom prst="roundRect">
              <a:avLst>
                <a:gd name="adj" fmla="val 16667"/>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28" name="AutoShape 6"/>
            <p:cNvSpPr>
              <a:spLocks noChangeArrowheads="1"/>
            </p:cNvSpPr>
            <p:nvPr/>
          </p:nvSpPr>
          <p:spPr bwMode="gray">
            <a:xfrm>
              <a:off x="752" y="2795"/>
              <a:ext cx="1304" cy="447"/>
            </a:xfrm>
            <a:prstGeom prst="roundRect">
              <a:avLst>
                <a:gd name="adj" fmla="val 50000"/>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29" name="AutoShape 7"/>
            <p:cNvSpPr>
              <a:spLocks noChangeArrowheads="1"/>
            </p:cNvSpPr>
            <p:nvPr/>
          </p:nvSpPr>
          <p:spPr bwMode="gray">
            <a:xfrm>
              <a:off x="752" y="1509"/>
              <a:ext cx="1304" cy="446"/>
            </a:xfrm>
            <a:prstGeom prst="roundRect">
              <a:avLst>
                <a:gd name="adj" fmla="val 50000"/>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30" name="AutoShape 8"/>
            <p:cNvSpPr>
              <a:spLocks noChangeArrowheads="1"/>
            </p:cNvSpPr>
            <p:nvPr/>
          </p:nvSpPr>
          <p:spPr bwMode="gray">
            <a:xfrm>
              <a:off x="724" y="3290"/>
              <a:ext cx="1363" cy="548"/>
            </a:xfrm>
            <a:prstGeom prst="roundRect">
              <a:avLst>
                <a:gd name="adj" fmla="val 40389"/>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31" name="AutoShape 9"/>
            <p:cNvSpPr>
              <a:spLocks noChangeArrowheads="1"/>
            </p:cNvSpPr>
            <p:nvPr/>
          </p:nvSpPr>
          <p:spPr bwMode="gray">
            <a:xfrm>
              <a:off x="752" y="3305"/>
              <a:ext cx="1304" cy="487"/>
            </a:xfrm>
            <a:prstGeom prst="roundRect">
              <a:avLst>
                <a:gd name="adj" fmla="val 50000"/>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grpSp>
          <p:nvGrpSpPr>
            <p:cNvPr id="6" name="Group 10"/>
            <p:cNvGrpSpPr>
              <a:grpSpLocks/>
            </p:cNvGrpSpPr>
            <p:nvPr/>
          </p:nvGrpSpPr>
          <p:grpSpPr bwMode="auto">
            <a:xfrm>
              <a:off x="1189" y="1299"/>
              <a:ext cx="405" cy="392"/>
              <a:chOff x="1289" y="587"/>
              <a:chExt cx="668" cy="647"/>
            </a:xfrm>
            <a:grpFill/>
          </p:grpSpPr>
          <p:sp>
            <p:nvSpPr>
              <p:cNvPr id="45134" name="Oval 11"/>
              <p:cNvSpPr>
                <a:spLocks noChangeArrowheads="1"/>
              </p:cNvSpPr>
              <p:nvPr/>
            </p:nvSpPr>
            <p:spPr bwMode="gray">
              <a:xfrm>
                <a:off x="1289" y="646"/>
                <a:ext cx="668" cy="540"/>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35" name="Oval 12"/>
              <p:cNvSpPr>
                <a:spLocks noChangeArrowheads="1"/>
              </p:cNvSpPr>
              <p:nvPr/>
            </p:nvSpPr>
            <p:spPr bwMode="gray">
              <a:xfrm>
                <a:off x="1296" y="587"/>
                <a:ext cx="646" cy="647"/>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36" name="Oval 13"/>
              <p:cNvSpPr>
                <a:spLocks noChangeArrowheads="1"/>
              </p:cNvSpPr>
              <p:nvPr/>
            </p:nvSpPr>
            <p:spPr bwMode="gray">
              <a:xfrm>
                <a:off x="1304" y="591"/>
                <a:ext cx="631" cy="631"/>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37" name="Oval 14"/>
              <p:cNvSpPr>
                <a:spLocks noChangeArrowheads="1"/>
              </p:cNvSpPr>
              <p:nvPr/>
            </p:nvSpPr>
            <p:spPr bwMode="gray">
              <a:xfrm>
                <a:off x="1311" y="597"/>
                <a:ext cx="600" cy="589"/>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38" name="Oval 15"/>
              <p:cNvSpPr>
                <a:spLocks noChangeArrowheads="1"/>
              </p:cNvSpPr>
              <p:nvPr/>
            </p:nvSpPr>
            <p:spPr bwMode="gray">
              <a:xfrm>
                <a:off x="1346" y="613"/>
                <a:ext cx="533" cy="479"/>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grpSp>
        <p:sp>
          <p:nvSpPr>
            <p:cNvPr id="66576" name="Text Box 16"/>
            <p:cNvSpPr txBox="1">
              <a:spLocks noChangeArrowheads="1"/>
            </p:cNvSpPr>
            <p:nvPr/>
          </p:nvSpPr>
          <p:spPr bwMode="gray">
            <a:xfrm>
              <a:off x="856" y="901"/>
              <a:ext cx="1000" cy="213"/>
            </a:xfrm>
            <a:prstGeom prst="rect">
              <a:avLst/>
            </a:prstGeom>
            <a:grpFill/>
            <a:ln>
              <a:noFill/>
            </a:ln>
            <a:effectLst/>
            <a:extLst/>
          </p:spPr>
          <p:txBody>
            <a:bodyPr wrap="none">
              <a:spAutoFit/>
            </a:bodyPr>
            <a:lstStyle/>
            <a:p>
              <a:pPr algn="ctr">
                <a:defRPr/>
              </a:pPr>
              <a:r>
                <a:rPr lang="en-US" sz="1600" b="1" dirty="0" err="1">
                  <a:ln w="1905"/>
                  <a:solidFill>
                    <a:srgbClr val="FF0000"/>
                  </a:solidFill>
                  <a:effectLst>
                    <a:innerShdw blurRad="69850" dist="43180" dir="5400000">
                      <a:srgbClr val="000000">
                        <a:alpha val="65000"/>
                      </a:srgbClr>
                    </a:innerShdw>
                  </a:effectLst>
                  <a:latin typeface="Arial" charset="0"/>
                  <a:cs typeface="Arial" pitchFamily="34" charset="0"/>
                </a:rPr>
                <a:t>Ðại</a:t>
              </a:r>
              <a:r>
                <a:rPr lang="en-US" sz="1600" b="1" dirty="0">
                  <a:ln w="1905"/>
                  <a:solidFill>
                    <a:srgbClr val="FF0000"/>
                  </a:solidFill>
                  <a:effectLst>
                    <a:innerShdw blurRad="69850" dist="43180" dir="5400000">
                      <a:srgbClr val="000000">
                        <a:alpha val="65000"/>
                      </a:srgbClr>
                    </a:innerShdw>
                  </a:effectLst>
                  <a:latin typeface="Arial" charset="0"/>
                  <a:cs typeface="Arial" pitchFamily="34" charset="0"/>
                </a:rPr>
                <a:t> </a:t>
              </a:r>
              <a:r>
                <a:rPr lang="en-US" sz="1600" b="1" dirty="0" err="1">
                  <a:ln w="1905"/>
                  <a:solidFill>
                    <a:srgbClr val="FF0000"/>
                  </a:solidFill>
                  <a:effectLst>
                    <a:innerShdw blurRad="69850" dist="43180" dir="5400000">
                      <a:srgbClr val="000000">
                        <a:alpha val="65000"/>
                      </a:srgbClr>
                    </a:innerShdw>
                  </a:effectLst>
                  <a:latin typeface="Arial" charset="0"/>
                  <a:cs typeface="Arial" pitchFamily="34" charset="0"/>
                </a:rPr>
                <a:t>hội</a:t>
              </a:r>
              <a:r>
                <a:rPr lang="en-US" sz="1600" b="1" dirty="0">
                  <a:ln w="1905"/>
                  <a:solidFill>
                    <a:srgbClr val="FF0000"/>
                  </a:solidFill>
                  <a:effectLst>
                    <a:innerShdw blurRad="69850" dist="43180" dir="5400000">
                      <a:srgbClr val="000000">
                        <a:alpha val="65000"/>
                      </a:srgbClr>
                    </a:innerShdw>
                  </a:effectLst>
                  <a:latin typeface="Arial" charset="0"/>
                  <a:cs typeface="Arial" pitchFamily="34" charset="0"/>
                </a:rPr>
                <a:t> VI</a:t>
              </a:r>
            </a:p>
          </p:txBody>
        </p:sp>
      </p:grpSp>
      <p:grpSp>
        <p:nvGrpSpPr>
          <p:cNvPr id="7" name="Group 18"/>
          <p:cNvGrpSpPr>
            <a:grpSpLocks/>
          </p:cNvGrpSpPr>
          <p:nvPr/>
        </p:nvGrpSpPr>
        <p:grpSpPr bwMode="auto">
          <a:xfrm>
            <a:off x="1905000" y="1447800"/>
            <a:ext cx="2057400" cy="4705350"/>
            <a:chOff x="2187" y="874"/>
            <a:chExt cx="1776" cy="2964"/>
          </a:xfrm>
        </p:grpSpPr>
        <p:sp>
          <p:nvSpPr>
            <p:cNvPr id="45114" name="AutoShape 19"/>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5" name="AutoShape 20"/>
            <p:cNvSpPr>
              <a:spLocks noChangeArrowheads="1"/>
            </p:cNvSpPr>
            <p:nvPr/>
          </p:nvSpPr>
          <p:spPr bwMode="gray">
            <a:xfrm>
              <a:off x="2229" y="1495"/>
              <a:ext cx="1322" cy="1766"/>
            </a:xfrm>
            <a:prstGeom prst="roundRect">
              <a:avLst>
                <a:gd name="adj" fmla="val 16667"/>
              </a:avLst>
            </a:prstGeom>
            <a:solidFill>
              <a:srgbClr val="73E77E"/>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6" name="AutoShape 21"/>
            <p:cNvSpPr>
              <a:spLocks noChangeArrowheads="1"/>
            </p:cNvSpPr>
            <p:nvPr/>
          </p:nvSpPr>
          <p:spPr bwMode="gray">
            <a:xfrm>
              <a:off x="2240" y="2795"/>
              <a:ext cx="1304" cy="447"/>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7" name="AutoShape 22"/>
            <p:cNvSpPr>
              <a:spLocks noChangeArrowheads="1"/>
            </p:cNvSpPr>
            <p:nvPr/>
          </p:nvSpPr>
          <p:spPr bwMode="gray">
            <a:xfrm>
              <a:off x="2240" y="1509"/>
              <a:ext cx="1304" cy="446"/>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8" name="Oval 23"/>
            <p:cNvSpPr>
              <a:spLocks noChangeArrowheads="1"/>
            </p:cNvSpPr>
            <p:nvPr/>
          </p:nvSpPr>
          <p:spPr bwMode="gray">
            <a:xfrm>
              <a:off x="2677" y="1335"/>
              <a:ext cx="405" cy="327"/>
            </a:xfrm>
            <a:prstGeom prst="ellipse">
              <a:avLst/>
            </a:prstGeom>
            <a:solidFill>
              <a:srgbClr val="333333"/>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9" name="Oval 24"/>
            <p:cNvSpPr>
              <a:spLocks noChangeArrowheads="1"/>
            </p:cNvSpPr>
            <p:nvPr/>
          </p:nvSpPr>
          <p:spPr bwMode="gray">
            <a:xfrm>
              <a:off x="2681" y="1299"/>
              <a:ext cx="392" cy="392"/>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0" name="Oval 25"/>
            <p:cNvSpPr>
              <a:spLocks noChangeArrowheads="1"/>
            </p:cNvSpPr>
            <p:nvPr/>
          </p:nvSpPr>
          <p:spPr bwMode="gray">
            <a:xfrm>
              <a:off x="2686" y="1301"/>
              <a:ext cx="383" cy="383"/>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1" name="Oval 26"/>
            <p:cNvSpPr>
              <a:spLocks noChangeArrowheads="1"/>
            </p:cNvSpPr>
            <p:nvPr/>
          </p:nvSpPr>
          <p:spPr bwMode="gray">
            <a:xfrm>
              <a:off x="2690" y="1305"/>
              <a:ext cx="364" cy="35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2" name="Oval 27"/>
            <p:cNvSpPr>
              <a:spLocks noChangeArrowheads="1"/>
            </p:cNvSpPr>
            <p:nvPr/>
          </p:nvSpPr>
          <p:spPr bwMode="gray">
            <a:xfrm>
              <a:off x="2712" y="1315"/>
              <a:ext cx="323" cy="290"/>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2187" y="874"/>
              <a:ext cx="1776" cy="233"/>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VII</a:t>
              </a:r>
            </a:p>
          </p:txBody>
        </p:sp>
        <p:sp>
          <p:nvSpPr>
            <p:cNvPr id="45124" name="AutoShape 30"/>
            <p:cNvSpPr>
              <a:spLocks noChangeArrowheads="1"/>
            </p:cNvSpPr>
            <p:nvPr/>
          </p:nvSpPr>
          <p:spPr bwMode="gray">
            <a:xfrm>
              <a:off x="2210" y="3290"/>
              <a:ext cx="1363" cy="548"/>
            </a:xfrm>
            <a:prstGeom prst="roundRect">
              <a:avLst>
                <a:gd name="adj" fmla="val 40389"/>
              </a:avLst>
            </a:prstGeom>
            <a:gradFill rotWithShape="1">
              <a:gsLst>
                <a:gs pos="0">
                  <a:srgbClr val="58A4AE"/>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5" name="AutoShape 31"/>
            <p:cNvSpPr>
              <a:spLocks noChangeArrowheads="1"/>
            </p:cNvSpPr>
            <p:nvPr/>
          </p:nvSpPr>
          <p:spPr bwMode="gray">
            <a:xfrm>
              <a:off x="2238" y="3305"/>
              <a:ext cx="1304" cy="487"/>
            </a:xfrm>
            <a:prstGeom prst="roundRect">
              <a:avLst>
                <a:gd name="adj" fmla="val 50000"/>
              </a:avLst>
            </a:prstGeom>
            <a:gradFill rotWithShape="1">
              <a:gsLst>
                <a:gs pos="0">
                  <a:srgbClr val="72B2BB"/>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grpSp>
        <p:nvGrpSpPr>
          <p:cNvPr id="8" name="Group 32"/>
          <p:cNvGrpSpPr>
            <a:grpSpLocks/>
          </p:cNvGrpSpPr>
          <p:nvPr/>
        </p:nvGrpSpPr>
        <p:grpSpPr bwMode="auto">
          <a:xfrm>
            <a:off x="3200400" y="1128715"/>
            <a:ext cx="2362200" cy="4352925"/>
            <a:chOff x="3369" y="901"/>
            <a:chExt cx="1929" cy="2937"/>
          </a:xfrm>
        </p:grpSpPr>
        <p:sp>
          <p:nvSpPr>
            <p:cNvPr id="45101" name="AutoShape 33"/>
            <p:cNvSpPr>
              <a:spLocks noChangeArrowheads="1"/>
            </p:cNvSpPr>
            <p:nvPr/>
          </p:nvSpPr>
          <p:spPr bwMode="gray">
            <a:xfrm>
              <a:off x="3696" y="1490"/>
              <a:ext cx="1363" cy="1800"/>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2" name="AutoShape 34"/>
            <p:cNvSpPr>
              <a:spLocks noChangeArrowheads="1"/>
            </p:cNvSpPr>
            <p:nvPr/>
          </p:nvSpPr>
          <p:spPr bwMode="gray">
            <a:xfrm>
              <a:off x="3717" y="1495"/>
              <a:ext cx="1322" cy="1766"/>
            </a:xfrm>
            <a:prstGeom prst="roundRect">
              <a:avLst>
                <a:gd name="adj" fmla="val 16667"/>
              </a:avLst>
            </a:prstGeom>
            <a:solidFill>
              <a:srgbClr val="E9E065"/>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3" name="AutoShape 35"/>
            <p:cNvSpPr>
              <a:spLocks noChangeArrowheads="1"/>
            </p:cNvSpPr>
            <p:nvPr/>
          </p:nvSpPr>
          <p:spPr bwMode="gray">
            <a:xfrm>
              <a:off x="3728" y="2795"/>
              <a:ext cx="1304" cy="447"/>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4" name="AutoShape 36"/>
            <p:cNvSpPr>
              <a:spLocks noChangeArrowheads="1"/>
            </p:cNvSpPr>
            <p:nvPr/>
          </p:nvSpPr>
          <p:spPr bwMode="gray">
            <a:xfrm>
              <a:off x="3728" y="1509"/>
              <a:ext cx="1304" cy="446"/>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9" name="Group 37"/>
            <p:cNvGrpSpPr>
              <a:grpSpLocks/>
            </p:cNvGrpSpPr>
            <p:nvPr/>
          </p:nvGrpSpPr>
          <p:grpSpPr bwMode="auto">
            <a:xfrm>
              <a:off x="4165" y="1299"/>
              <a:ext cx="405" cy="392"/>
              <a:chOff x="1289" y="587"/>
              <a:chExt cx="668" cy="647"/>
            </a:xfrm>
          </p:grpSpPr>
          <p:sp>
            <p:nvSpPr>
              <p:cNvPr id="45109" name="Oval 38"/>
              <p:cNvSpPr>
                <a:spLocks noChangeArrowheads="1"/>
              </p:cNvSpPr>
              <p:nvPr/>
            </p:nvSpPr>
            <p:spPr bwMode="gray">
              <a:xfrm>
                <a:off x="1289" y="627"/>
                <a:ext cx="668" cy="578"/>
              </a:xfrm>
              <a:prstGeom prst="ellipse">
                <a:avLst/>
              </a:prstGeom>
              <a:solidFill>
                <a:srgbClr val="333333"/>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0" name="Oval 39"/>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1" name="Oval 40"/>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2" name="Oval 41"/>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3" name="Oval 42"/>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603" name="Text Box 43"/>
            <p:cNvSpPr txBox="1">
              <a:spLocks noChangeArrowheads="1"/>
            </p:cNvSpPr>
            <p:nvPr/>
          </p:nvSpPr>
          <p:spPr bwMode="gray">
            <a:xfrm>
              <a:off x="3369" y="901"/>
              <a:ext cx="1929" cy="249"/>
            </a:xfrm>
            <a:prstGeom prst="rect">
              <a:avLst/>
            </a:prstGeom>
            <a:noFill/>
            <a:ln>
              <a:noFill/>
            </a:ln>
            <a:effectLst/>
            <a:extLst/>
          </p:spPr>
          <p:txBody>
            <a:bodyPr wrap="none">
              <a:spAutoFit/>
            </a:bodyPr>
            <a:lstStyle/>
            <a:p>
              <a:pPr algn="ctr">
                <a:defRPr/>
              </a:pP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VIII</a:t>
              </a:r>
            </a:p>
          </p:txBody>
        </p:sp>
        <p:sp>
          <p:nvSpPr>
            <p:cNvPr id="45107" name="AutoShape 45"/>
            <p:cNvSpPr>
              <a:spLocks noChangeArrowheads="1"/>
            </p:cNvSpPr>
            <p:nvPr/>
          </p:nvSpPr>
          <p:spPr bwMode="gray">
            <a:xfrm>
              <a:off x="3692" y="3290"/>
              <a:ext cx="1363" cy="548"/>
            </a:xfrm>
            <a:prstGeom prst="roundRect">
              <a:avLst>
                <a:gd name="adj" fmla="val 40389"/>
              </a:avLst>
            </a:prstGeom>
            <a:gradFill rotWithShape="1">
              <a:gsLst>
                <a:gs pos="0">
                  <a:srgbClr val="99BACC"/>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8" name="AutoShape 46"/>
            <p:cNvSpPr>
              <a:spLocks noChangeArrowheads="1"/>
            </p:cNvSpPr>
            <p:nvPr/>
          </p:nvSpPr>
          <p:spPr bwMode="gray">
            <a:xfrm>
              <a:off x="3720" y="3305"/>
              <a:ext cx="1304" cy="487"/>
            </a:xfrm>
            <a:prstGeom prst="roundRect">
              <a:avLst>
                <a:gd name="adj" fmla="val 50000"/>
              </a:avLst>
            </a:prstGeom>
            <a:gradFill rotWithShape="1">
              <a:gsLst>
                <a:gs pos="0">
                  <a:srgbClr val="C8DAD4"/>
                </a:gs>
                <a:gs pos="100000">
                  <a:srgbClr val="FFFFFF"/>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pic>
        <p:nvPicPr>
          <p:cNvPr id="45061" name="Picture 1"/>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6858000" y="6324600"/>
            <a:ext cx="685800" cy="533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Rectangle 2"/>
          <p:cNvSpPr/>
          <p:nvPr/>
        </p:nvSpPr>
        <p:spPr>
          <a:xfrm>
            <a:off x="381000" y="3276600"/>
            <a:ext cx="1248967" cy="2554545"/>
          </a:xfrm>
          <a:prstGeom prst="rect">
            <a:avLst/>
          </a:prstGeom>
        </p:spPr>
        <p:txBody>
          <a:bodyPr wrap="square">
            <a:spAutoFit/>
          </a:bodyPr>
          <a:lstStyle/>
          <a:p>
            <a:pPr algn="ctr">
              <a:spcAft>
                <a:spcPts val="0"/>
              </a:spcAft>
              <a:defRPr/>
            </a:pPr>
            <a:r>
              <a:rPr lang="en-US" sz="2000" b="1" dirty="0" err="1">
                <a:effectLst>
                  <a:outerShdw blurRad="38100" dist="38100" dir="2700000" algn="tl">
                    <a:srgbClr val="000000">
                      <a:alpha val="43137"/>
                    </a:srgbClr>
                  </a:outerShdw>
                </a:effectLst>
                <a:latin typeface="Times New Roman"/>
                <a:ea typeface="Times New Roman"/>
                <a:cs typeface="Arial" pitchFamily="34" charset="0"/>
              </a:rPr>
              <a:t>Chủ</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trương</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hợp</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tác</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kinh</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tế</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và</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khoa</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học</a:t>
            </a:r>
            <a:r>
              <a:rPr lang="en-US" sz="2000" b="1" dirty="0">
                <a:effectLst>
                  <a:outerShdw blurRad="38100" dist="38100" dir="2700000" algn="tl">
                    <a:srgbClr val="000000">
                      <a:alpha val="43137"/>
                    </a:srgbClr>
                  </a:outerShdw>
                </a:effectLst>
                <a:latin typeface="Times New Roman"/>
                <a:ea typeface="Times New Roman"/>
                <a:cs typeface="Arial" pitchFamily="34" charset="0"/>
              </a:rPr>
              <a:t> –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kỹ</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thuật</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với</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các</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nước</a:t>
            </a:r>
            <a:endParaRPr lang="en-US" sz="2000" b="1" dirty="0">
              <a:effectLst>
                <a:outerShdw blurRad="38100" dist="38100" dir="2700000" algn="tl">
                  <a:srgbClr val="000000">
                    <a:alpha val="43137"/>
                  </a:srgbClr>
                </a:outerShdw>
              </a:effectLst>
              <a:latin typeface="Times New Roman"/>
              <a:ea typeface="Times New Roman"/>
              <a:cs typeface="Arial" pitchFamily="34" charset="0"/>
            </a:endParaRPr>
          </a:p>
        </p:txBody>
      </p:sp>
      <p:sp>
        <p:nvSpPr>
          <p:cNvPr id="4" name="Rectangle 3"/>
          <p:cNvSpPr>
            <a:spLocks noChangeArrowheads="1"/>
          </p:cNvSpPr>
          <p:nvPr/>
        </p:nvSpPr>
        <p:spPr bwMode="auto">
          <a:xfrm flipH="1">
            <a:off x="2057400" y="2769275"/>
            <a:ext cx="1257300" cy="22467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sz="2000" b="1" dirty="0">
                <a:solidFill>
                  <a:srgbClr val="C00000"/>
                </a:solidFill>
                <a:latin typeface="Times New Roman" panose="02020603050405020304" pitchFamily="18" charset="0"/>
                <a:cs typeface="Arial" panose="020B0604020202020204" pitchFamily="34" charset="0"/>
              </a:rPr>
              <a:t>Đa dạng hóa quan hệ với các quốc gia, các tổ chức kinh tế</a:t>
            </a:r>
            <a:endParaRPr lang="en-US" altLang="vi-VN" sz="2000" b="1" dirty="0">
              <a:solidFill>
                <a:srgbClr val="C00000"/>
              </a:solidFill>
              <a:cs typeface="Arial" panose="020B0604020202020204" pitchFamily="34" charset="0"/>
            </a:endParaRPr>
          </a:p>
        </p:txBody>
      </p:sp>
      <p:sp>
        <p:nvSpPr>
          <p:cNvPr id="5" name="Rectangle 4"/>
          <p:cNvSpPr>
            <a:spLocks noChangeArrowheads="1"/>
          </p:cNvSpPr>
          <p:nvPr/>
        </p:nvSpPr>
        <p:spPr bwMode="auto">
          <a:xfrm>
            <a:off x="3733800" y="2268141"/>
            <a:ext cx="1338426" cy="19389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sz="20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Xây dựng nền kinh tế mở, hội nhập với khu vực và thế giới</a:t>
            </a:r>
          </a:p>
        </p:txBody>
      </p:sp>
      <p:grpSp>
        <p:nvGrpSpPr>
          <p:cNvPr id="12" name="Group 3"/>
          <p:cNvGrpSpPr>
            <a:grpSpLocks/>
          </p:cNvGrpSpPr>
          <p:nvPr/>
        </p:nvGrpSpPr>
        <p:grpSpPr bwMode="auto">
          <a:xfrm>
            <a:off x="5334000" y="747715"/>
            <a:ext cx="2209800" cy="4586287"/>
            <a:chOff x="720" y="949"/>
            <a:chExt cx="1768" cy="2889"/>
          </a:xfrm>
        </p:grpSpPr>
        <p:sp>
          <p:nvSpPr>
            <p:cNvPr id="45088"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9"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0"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1"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2"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3"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14" name="Group 10"/>
            <p:cNvGrpSpPr>
              <a:grpSpLocks/>
            </p:cNvGrpSpPr>
            <p:nvPr/>
          </p:nvGrpSpPr>
          <p:grpSpPr bwMode="auto">
            <a:xfrm>
              <a:off x="1189" y="1299"/>
              <a:ext cx="405" cy="392"/>
              <a:chOff x="1289" y="587"/>
              <a:chExt cx="668" cy="647"/>
            </a:xfrm>
          </p:grpSpPr>
          <p:sp>
            <p:nvSpPr>
              <p:cNvPr id="45096" name="Oval 11"/>
              <p:cNvSpPr>
                <a:spLocks noChangeArrowheads="1"/>
              </p:cNvSpPr>
              <p:nvPr/>
            </p:nvSpPr>
            <p:spPr bwMode="gray">
              <a:xfrm>
                <a:off x="1289" y="646"/>
                <a:ext cx="668" cy="540"/>
              </a:xfrm>
              <a:prstGeom prst="ellipse">
                <a:avLst/>
              </a:prstGeom>
              <a:solidFill>
                <a:srgbClr val="333333"/>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7"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8"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9"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0"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56" name="Text Box 16"/>
            <p:cNvSpPr txBox="1">
              <a:spLocks noChangeArrowheads="1"/>
            </p:cNvSpPr>
            <p:nvPr/>
          </p:nvSpPr>
          <p:spPr bwMode="gray">
            <a:xfrm>
              <a:off x="772" y="949"/>
              <a:ext cx="1716" cy="233"/>
            </a:xfrm>
            <a:prstGeom prst="rect">
              <a:avLst/>
            </a:prstGeom>
            <a:noFill/>
            <a:ln>
              <a:noFill/>
            </a:ln>
            <a:effectLst/>
            <a:extLst/>
          </p:spPr>
          <p:txBody>
            <a:bodyPr wrap="none">
              <a:spAutoFit/>
            </a:bodyPr>
            <a:lstStyle/>
            <a:p>
              <a:pPr algn="ctr">
                <a:defRPr/>
              </a:pP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IX</a:t>
              </a:r>
            </a:p>
          </p:txBody>
        </p:sp>
      </p:grpSp>
      <p:sp>
        <p:nvSpPr>
          <p:cNvPr id="62" name="Rectangle 61"/>
          <p:cNvSpPr/>
          <p:nvPr/>
        </p:nvSpPr>
        <p:spPr>
          <a:xfrm>
            <a:off x="6278166" y="1962152"/>
            <a:ext cx="1565672" cy="415925"/>
          </a:xfrm>
          <a:prstGeom prst="rect">
            <a:avLst/>
          </a:prstGeom>
        </p:spPr>
        <p:txBody>
          <a:bodyPr>
            <a:spAutoFit/>
          </a:bodyPr>
          <a:lstStyle/>
          <a:p>
            <a:pPr algn="ctr">
              <a:spcAft>
                <a:spcPts val="0"/>
              </a:spcAft>
              <a:defRPr/>
            </a:pPr>
            <a:endParaRPr lang="en-US" sz="21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endParaRPr>
          </a:p>
        </p:txBody>
      </p:sp>
      <p:grpSp>
        <p:nvGrpSpPr>
          <p:cNvPr id="15" name="Group 6"/>
          <p:cNvGrpSpPr>
            <a:grpSpLocks/>
          </p:cNvGrpSpPr>
          <p:nvPr/>
        </p:nvGrpSpPr>
        <p:grpSpPr bwMode="auto">
          <a:xfrm>
            <a:off x="2652712" y="4100513"/>
            <a:ext cx="2500313"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grpSp>
      <p:cxnSp>
        <p:nvCxnSpPr>
          <p:cNvPr id="13" name="Straight Arrow Connector 12"/>
          <p:cNvCxnSpPr/>
          <p:nvPr/>
        </p:nvCxnSpPr>
        <p:spPr>
          <a:xfrm flipV="1">
            <a:off x="2047875" y="4724400"/>
            <a:ext cx="5230416" cy="175260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sp>
        <p:nvSpPr>
          <p:cNvPr id="45069" name="Title 5"/>
          <p:cNvSpPr>
            <a:spLocks noGrp="1"/>
          </p:cNvSpPr>
          <p:nvPr>
            <p:ph type="title"/>
          </p:nvPr>
        </p:nvSpPr>
        <p:spPr>
          <a:xfrm>
            <a:off x="1485901" y="152400"/>
            <a:ext cx="6362699" cy="625475"/>
          </a:xfrm>
        </p:spPr>
        <p:txBody>
          <a:bodyPr>
            <a:normAutofit/>
          </a:bodyPr>
          <a:lstStyle/>
          <a:p>
            <a:pPr algn="l"/>
            <a:r>
              <a:rPr lang="en-US" altLang="vi-VN" sz="2800" dirty="0" err="1">
                <a:latin typeface="Times New Roman" panose="02020603050405020304" pitchFamily="18" charset="0"/>
                <a:cs typeface="Times New Roman" panose="02020603050405020304" pitchFamily="18" charset="0"/>
              </a:rPr>
              <a:t>Quan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điểm</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của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Đảng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về</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hội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nhập</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quốc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tế</a:t>
            </a:r>
            <a:endParaRPr lang="en-US" altLang="vi-VN" sz="2800" dirty="0">
              <a:latin typeface="Times New Roman" panose="02020603050405020304" pitchFamily="18" charset="0"/>
              <a:cs typeface="Times New Roman" panose="02020603050405020304" pitchFamily="18" charset="0"/>
            </a:endParaRPr>
          </a:p>
        </p:txBody>
      </p:sp>
      <p:sp>
        <p:nvSpPr>
          <p:cNvPr id="45070" name="TextBox 5"/>
          <p:cNvSpPr txBox="1">
            <a:spLocks noChangeArrowheads="1"/>
          </p:cNvSpPr>
          <p:nvPr/>
        </p:nvSpPr>
        <p:spPr bwMode="auto">
          <a:xfrm>
            <a:off x="5486400" y="2209800"/>
            <a:ext cx="1295400" cy="163121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sz="2000" b="1" dirty="0">
                <a:latin typeface="Times New Roman" panose="02020603050405020304" pitchFamily="18" charset="0"/>
                <a:cs typeface="Times New Roman" panose="02020603050405020304" pitchFamily="18" charset="0"/>
              </a:rPr>
              <a:t>Chủ động hội nhập kinh tế quốc tế và khu vực</a:t>
            </a:r>
          </a:p>
        </p:txBody>
      </p:sp>
      <p:grpSp>
        <p:nvGrpSpPr>
          <p:cNvPr id="16" name="Group 3"/>
          <p:cNvGrpSpPr>
            <a:grpSpLocks/>
          </p:cNvGrpSpPr>
          <p:nvPr/>
        </p:nvGrpSpPr>
        <p:grpSpPr bwMode="auto">
          <a:xfrm>
            <a:off x="7031366" y="900115"/>
            <a:ext cx="2569834" cy="4586287"/>
            <a:chOff x="591" y="949"/>
            <a:chExt cx="2200" cy="2889"/>
          </a:xfrm>
        </p:grpSpPr>
        <p:sp>
          <p:nvSpPr>
            <p:cNvPr id="45073"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4"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5"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6"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7"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8"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17" name="Group 10"/>
            <p:cNvGrpSpPr>
              <a:grpSpLocks/>
            </p:cNvGrpSpPr>
            <p:nvPr/>
          </p:nvGrpSpPr>
          <p:grpSpPr bwMode="auto">
            <a:xfrm>
              <a:off x="1189" y="1299"/>
              <a:ext cx="405" cy="392"/>
              <a:chOff x="1289" y="587"/>
              <a:chExt cx="668" cy="647"/>
            </a:xfrm>
          </p:grpSpPr>
          <p:sp>
            <p:nvSpPr>
              <p:cNvPr id="45081" name="Oval 11"/>
              <p:cNvSpPr>
                <a:spLocks noChangeArrowheads="1"/>
              </p:cNvSpPr>
              <p:nvPr/>
            </p:nvSpPr>
            <p:spPr bwMode="gray">
              <a:xfrm>
                <a:off x="1289" y="646"/>
                <a:ext cx="668" cy="540"/>
              </a:xfrm>
              <a:prstGeom prst="ellipse">
                <a:avLst/>
              </a:prstGeom>
              <a:solidFill>
                <a:srgbClr val="333333"/>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2"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3"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4"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5"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76" name="Text Box 16"/>
            <p:cNvSpPr txBox="1">
              <a:spLocks noChangeArrowheads="1"/>
            </p:cNvSpPr>
            <p:nvPr/>
          </p:nvSpPr>
          <p:spPr bwMode="gray">
            <a:xfrm>
              <a:off x="591" y="949"/>
              <a:ext cx="2200" cy="29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hội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grpSp>
      <p:sp>
        <p:nvSpPr>
          <p:cNvPr id="45072" name="TextBox 5"/>
          <p:cNvSpPr txBox="1">
            <a:spLocks noChangeArrowheads="1"/>
          </p:cNvSpPr>
          <p:nvPr/>
        </p:nvSpPr>
        <p:spPr bwMode="auto">
          <a:xfrm>
            <a:off x="7315200" y="2057402"/>
            <a:ext cx="1219200" cy="19389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vi-VN" sz="2000" b="1" i="1" dirty="0">
                <a:solidFill>
                  <a:srgbClr val="990000"/>
                </a:solidFill>
                <a:cs typeface="Arial" panose="020B0604020202020204" pitchFamily="34" charset="0"/>
              </a:rPr>
              <a:t>Chủ động và tích cực hội nhập quốc tế</a:t>
            </a:r>
          </a:p>
        </p:txBody>
      </p:sp>
    </p:spTree>
    <p:extLst>
      <p:ext uri="{BB962C8B-B14F-4D97-AF65-F5344CB8AC3E}">
        <p14:creationId xmlns="" xmlns:p14="http://schemas.microsoft.com/office/powerpoint/2010/main" val="41957903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nodePh="1">
                                  <p:stCondLst>
                                    <p:cond delay="0"/>
                                  </p:stCondLst>
                                  <p:endCondLst>
                                    <p:cond evt="begin" delay="0">
                                      <p:tn val="5"/>
                                    </p:cond>
                                  </p:end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0-#ppt_w/2"/>
                                          </p:val>
                                        </p:tav>
                                        <p:tav tm="100000">
                                          <p:val>
                                            <p:strVal val="#ppt_x"/>
                                          </p:val>
                                        </p:tav>
                                      </p:tavLst>
                                    </p:anim>
                                    <p:anim calcmode="lin" valueType="num">
                                      <p:cBhvr additive="base">
                                        <p:cTn id="8" dur="5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152400" y="228600"/>
            <a:ext cx="8915400" cy="12192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 xmlns:a16="http://schemas.microsoft.com/office/drawing/2014/main" id="{978D8218-CD13-4FCA-B298-678F9EFFC239}"/>
              </a:ext>
            </a:extLst>
          </p:cNvPr>
          <p:cNvSpPr>
            <a:spLocks noGrp="1"/>
          </p:cNvSpPr>
          <p:nvPr>
            <p:ph type="title"/>
          </p:nvPr>
        </p:nvSpPr>
        <p:spPr>
          <a:xfrm>
            <a:off x="114300" y="2209800"/>
            <a:ext cx="4914900" cy="1828800"/>
          </a:xfrm>
          <a:ln w="19050">
            <a:solidFill>
              <a:schemeClr val="accent2">
                <a:lumMod val="75000"/>
              </a:schemeClr>
            </a:solidFill>
          </a:ln>
        </p:spPr>
        <p:txBody>
          <a:bodyPr>
            <a:noAutofit/>
          </a:bodyPr>
          <a:lstStyle/>
          <a:p>
            <a:pPr indent="457200" algn="just">
              <a:lnSpc>
                <a:spcPct val="120000"/>
              </a:lnSpc>
              <a:spcAft>
                <a:spcPts val="0"/>
              </a:spcAft>
              <a:defRPr/>
            </a:pPr>
            <a:r>
              <a:rPr lang="en-US" sz="2800" dirty="0" err="1" smtClean="0">
                <a:latin typeface="Times New Roman" panose="02020603050405020304" pitchFamily="18" charset="0"/>
                <a:cs typeface="Times New Roman" panose="02020603050405020304" pitchFamily="18" charset="0"/>
              </a:rPr>
              <a:t>Bốn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nâng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cao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hiệu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quả</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hội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nhập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kinh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quốc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tế</a:t>
            </a:r>
            <a:endParaRPr lang="vi-VN" sz="2800" dirty="0">
              <a:cs typeface="Times New Roman" panose="02020603050405020304" pitchFamily="18" charset="0"/>
            </a:endParaRPr>
          </a:p>
        </p:txBody>
      </p:sp>
      <p:pic>
        <p:nvPicPr>
          <p:cNvPr id="7" name="Picture 2" descr="Lực lượng gìn giữ hòa bình Việt Nam xuất quân lên đường sang Nam Sudan"/>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461591" y="1944790"/>
            <a:ext cx="3396659" cy="460841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02800628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457200" y="152400"/>
            <a:ext cx="8534400" cy="1524000"/>
          </a:xfrm>
          <a:prstGeom prst="rect">
            <a:avLst/>
          </a:prstGeom>
          <a:ln w="28575">
            <a:solidFill>
              <a:srgbClr val="FF000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 xmlns:a16="http://schemas.microsoft.com/office/drawing/2014/main" id="{978D8218-CD13-4FCA-B298-678F9EFFC239}"/>
              </a:ext>
            </a:extLst>
          </p:cNvPr>
          <p:cNvSpPr>
            <a:spLocks noGrp="1"/>
          </p:cNvSpPr>
          <p:nvPr>
            <p:ph type="title"/>
          </p:nvPr>
        </p:nvSpPr>
        <p:spPr>
          <a:xfrm>
            <a:off x="266700" y="2286000"/>
            <a:ext cx="2324100" cy="30480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err="1" smtClean="0">
                <a:latin typeface="Times New Roman" panose="02020603050405020304" pitchFamily="18" charset="0"/>
                <a:cs typeface="Times New Roman" panose="02020603050405020304" pitchFamily="18" charset="0"/>
              </a:rPr>
              <a:t>Năm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tham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phương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phòng</a:t>
            </a:r>
            <a:r>
              <a:rPr lang="en-US" sz="2400" dirty="0" smtClean="0">
                <a:latin typeface="Times New Roman" panose="02020603050405020304" pitchFamily="18" charset="0"/>
                <a:cs typeface="Times New Roman" panose="02020603050405020304" pitchFamily="18" charset="0"/>
              </a:rPr>
              <a:t>, an </a:t>
            </a:r>
            <a:r>
              <a:rPr lang="en-US" sz="2400" dirty="0" err="1" smtClean="0">
                <a:latin typeface="Times New Roman" panose="02020603050405020304" pitchFamily="18" charset="0"/>
                <a:cs typeface="Times New Roman" panose="02020603050405020304" pitchFamily="18" charset="0"/>
              </a:rPr>
              <a:t>ninh</a:t>
            </a:r>
            <a:endParaRPr lang="vi-VN" sz="2400" dirty="0">
              <a:cs typeface="Times New Roman" panose="02020603050405020304" pitchFamily="18" charset="0"/>
            </a:endParaRPr>
          </a:p>
        </p:txBody>
      </p:sp>
      <p:pic>
        <p:nvPicPr>
          <p:cNvPr id="27650" name="Picture 2" descr="Hội nghị trực tuyến Nhóm làm việc Quan chức Quốc phòng cấp cao ASEAN mở rộng"/>
          <p:cNvPicPr>
            <a:picLocks noChangeAspect="1" noChangeArrowheads="1"/>
          </p:cNvPicPr>
          <p:nvPr/>
        </p:nvPicPr>
        <p:blipFill>
          <a:blip r:embed="rId2"/>
          <a:srcRect/>
          <a:stretch>
            <a:fillRect/>
          </a:stretch>
        </p:blipFill>
        <p:spPr bwMode="auto">
          <a:xfrm>
            <a:off x="3124200" y="2209800"/>
            <a:ext cx="5970490" cy="3810000"/>
          </a:xfrm>
          <a:prstGeom prst="rect">
            <a:avLst/>
          </a:prstGeom>
          <a:noFill/>
        </p:spPr>
      </p:pic>
    </p:spTree>
    <p:extLst>
      <p:ext uri="{BB962C8B-B14F-4D97-AF65-F5344CB8AC3E}">
        <p14:creationId xmlns="" xmlns:p14="http://schemas.microsoft.com/office/powerpoint/2010/main" val="357511994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381000" y="0"/>
            <a:ext cx="8458200" cy="1524000"/>
          </a:xfrm>
          <a:prstGeom prst="rect">
            <a:avLst/>
          </a:prstGeom>
          <a:ln w="28575">
            <a:solidFill>
              <a:srgbClr val="FF000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 xmlns:a16="http://schemas.microsoft.com/office/drawing/2014/main" id="{978D8218-CD13-4FCA-B298-678F9EFFC239}"/>
              </a:ext>
            </a:extLst>
          </p:cNvPr>
          <p:cNvSpPr>
            <a:spLocks noGrp="1"/>
          </p:cNvSpPr>
          <p:nvPr>
            <p:ph type="title"/>
          </p:nvPr>
        </p:nvSpPr>
        <p:spPr>
          <a:xfrm>
            <a:off x="114300" y="2209800"/>
            <a:ext cx="4914900" cy="18288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err="1" smtClean="0">
                <a:latin typeface="Times New Roman" panose="02020603050405020304" pitchFamily="18" charset="0"/>
                <a:cs typeface="Times New Roman" panose="02020603050405020304" pitchFamily="18" charset="0"/>
              </a:rPr>
              <a:t>Sáu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cứu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lược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tham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mưu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endParaRPr lang="vi-VN" sz="2400" dirty="0">
              <a:cs typeface="Times New Roman" panose="02020603050405020304" pitchFamily="18" charset="0"/>
            </a:endParaRPr>
          </a:p>
        </p:txBody>
      </p:sp>
      <p:pic>
        <p:nvPicPr>
          <p:cNvPr id="5" name="Picture 2" descr="Kết quả hình ảnh cho cán bộ làm công tác đối ngoạ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143500" y="1845734"/>
            <a:ext cx="3829050" cy="485986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69738819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228600" y="152400"/>
            <a:ext cx="8458200" cy="1524000"/>
          </a:xfrm>
          <a:prstGeom prst="rect">
            <a:avLst/>
          </a:prstGeom>
          <a:ln w="28575">
            <a:solidFill>
              <a:srgbClr val="FF000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 xmlns:a16="http://schemas.microsoft.com/office/drawing/2014/main" id="{978D8218-CD13-4FCA-B298-678F9EFFC239}"/>
              </a:ext>
            </a:extLst>
          </p:cNvPr>
          <p:cNvSpPr>
            <a:spLocks noGrp="1"/>
          </p:cNvSpPr>
          <p:nvPr>
            <p:ph type="title"/>
          </p:nvPr>
        </p:nvSpPr>
        <p:spPr>
          <a:xfrm>
            <a:off x="114300" y="2209800"/>
            <a:ext cx="4914900" cy="18288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err="1" smtClean="0">
                <a:latin typeface="Times New Roman" panose="02020603050405020304" pitchFamily="18" charset="0"/>
                <a:cs typeface="Times New Roman" panose="02020603050405020304" pitchFamily="18" charset="0"/>
              </a:rPr>
              <a:t>Bảy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lãnh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thống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hoạt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r>
              <a:rPr lang="en-US" sz="2400" dirty="0" smtClean="0">
                <a:latin typeface="Times New Roman" panose="02020603050405020304" pitchFamily="18" charset="0"/>
                <a:cs typeface="Times New Roman" panose="02020603050405020304" pitchFamily="18" charset="0"/>
              </a:rPr>
              <a:t>.</a:t>
            </a:r>
            <a:endParaRPr lang="vi-VN" sz="2400" dirty="0">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5200650" y="1924050"/>
            <a:ext cx="3486150" cy="4629150"/>
          </a:xfrm>
          <a:prstGeom prst="rect">
            <a:avLst/>
          </a:prstGeom>
        </p:spPr>
      </p:pic>
    </p:spTree>
    <p:extLst>
      <p:ext uri="{BB962C8B-B14F-4D97-AF65-F5344CB8AC3E}">
        <p14:creationId xmlns="" xmlns:p14="http://schemas.microsoft.com/office/powerpoint/2010/main" val="69839177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2"/>
          <p:cNvSpPr>
            <a:spLocks noGrp="1"/>
          </p:cNvSpPr>
          <p:nvPr>
            <p:ph idx="1"/>
          </p:nvPr>
        </p:nvSpPr>
        <p:spPr>
          <a:xfrm>
            <a:off x="514350" y="381000"/>
            <a:ext cx="8172450" cy="4198938"/>
          </a:xfrm>
        </p:spPr>
        <p:txBody>
          <a:bodyPr>
            <a:normAutofit/>
          </a:bodyPr>
          <a:lstStyle/>
          <a:p>
            <a:pPr algn="just" eaLnBrk="1" hangingPunct="1">
              <a:lnSpc>
                <a:spcPct val="120000"/>
              </a:lnSpc>
            </a:pPr>
            <a:r>
              <a:rPr lang="vi-VN" altLang="vi-VN" sz="2400" b="1" dirty="0">
                <a:latin typeface="Times New Roman" panose="02020603050405020304" pitchFamily="18" charset="0"/>
                <a:cs typeface="Times New Roman" panose="02020603050405020304" pitchFamily="18" charset="0"/>
              </a:rPr>
              <a:t>- </a:t>
            </a:r>
            <a:r>
              <a:rPr lang="vi-VN" altLang="vi-VN" sz="2400" dirty="0">
                <a:solidFill>
                  <a:srgbClr val="FF0000"/>
                </a:solidFill>
                <a:latin typeface="Times New Roman" panose="02020603050405020304" pitchFamily="18" charset="0"/>
                <a:cs typeface="Times New Roman" panose="02020603050405020304" pitchFamily="18" charset="0"/>
              </a:rPr>
              <a:t>Mở rộng quan hệ </a:t>
            </a:r>
            <a:r>
              <a:rPr lang="vi-VN" altLang="vi-VN" sz="2400" dirty="0">
                <a:latin typeface="Times New Roman" panose="02020603050405020304" pitchFamily="18" charset="0"/>
                <a:cs typeface="Times New Roman" panose="02020603050405020304" pitchFamily="18" charset="0"/>
              </a:rPr>
              <a:t>với mọi quốc gia và vùng lãnh thổ trên thế giới, không phân biệt chế độ chính trị xã hội. </a:t>
            </a:r>
            <a:r>
              <a:rPr lang="vi-VN" altLang="vi-VN" sz="2400" dirty="0">
                <a:solidFill>
                  <a:srgbClr val="FF0000"/>
                </a:solidFill>
                <a:latin typeface="Times New Roman" panose="02020603050405020304" pitchFamily="18" charset="0"/>
                <a:cs typeface="Times New Roman" panose="02020603050405020304" pitchFamily="18" charset="0"/>
              </a:rPr>
              <a:t>Coi trọng quan hệ hòa bình</a:t>
            </a:r>
            <a:r>
              <a:rPr lang="vi-VN" altLang="vi-VN" sz="2400" dirty="0">
                <a:latin typeface="Times New Roman" panose="02020603050405020304" pitchFamily="18" charset="0"/>
                <a:cs typeface="Times New Roman" panose="02020603050405020304" pitchFamily="18" charset="0"/>
              </a:rPr>
              <a:t>, hợp tác với khu vực; </a:t>
            </a:r>
            <a:r>
              <a:rPr lang="vi-VN" altLang="vi-VN" sz="2400" dirty="0">
                <a:solidFill>
                  <a:srgbClr val="FF0000"/>
                </a:solidFill>
                <a:latin typeface="Times New Roman" panose="02020603050405020304" pitchFamily="18" charset="0"/>
                <a:cs typeface="Times New Roman" panose="02020603050405020304" pitchFamily="18" charset="0"/>
              </a:rPr>
              <a:t>chủ động </a:t>
            </a:r>
            <a:r>
              <a:rPr lang="vi-VN" altLang="vi-VN" sz="2400" dirty="0">
                <a:latin typeface="Times New Roman" panose="02020603050405020304" pitchFamily="18" charset="0"/>
                <a:cs typeface="Times New Roman" panose="02020603050405020304" pitchFamily="18" charset="0"/>
              </a:rPr>
              <a:t>tham gia các tổ chức đa phương, khu vực và toàn cầu.</a:t>
            </a:r>
          </a:p>
          <a:p>
            <a:pPr algn="just" eaLnBrk="1" hangingPunct="1">
              <a:lnSpc>
                <a:spcPct val="120000"/>
              </a:lnSpc>
            </a:pPr>
            <a:endParaRPr lang="vi-VN" altLang="vi-VN" sz="2400" dirty="0">
              <a:latin typeface="Times New Roman" panose="02020603050405020304" pitchFamily="18" charset="0"/>
              <a:cs typeface="Times New Roman" panose="02020603050405020304" pitchFamily="18" charset="0"/>
            </a:endParaRPr>
          </a:p>
        </p:txBody>
      </p:sp>
      <p:pic>
        <p:nvPicPr>
          <p:cNvPr id="1026" name="Picture 2" descr="Các nước TPP vẫn tiếp hiệp định thương mại dù không có Mỹ - Cổng ..."/>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479157" y="2362202"/>
            <a:ext cx="4321943" cy="4359275"/>
          </a:xfrm>
          <a:prstGeom prst="rect">
            <a:avLst/>
          </a:prstGeom>
          <a:noFill/>
          <a:extLst>
            <a:ext uri="{909E8E84-426E-40DD-AFC4-6F175D3DCCD1}">
              <a14:hiddenFill xmlns="" xmlns:a14="http://schemas.microsoft.com/office/drawing/2010/main">
                <a:solidFill>
                  <a:srgbClr val="FFFFFF"/>
                </a:solidFill>
              </a14:hiddenFill>
            </a:ext>
          </a:extLst>
        </p:spPr>
      </p:pic>
      <p:pic>
        <p:nvPicPr>
          <p:cNvPr id="1028" name="Picture 4" descr="Trách nhiệm và cơ hội của Việt Nam khi đảm nhiệm vai trò Chủ tịch ..."/>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19249" y="2362201"/>
            <a:ext cx="3964806" cy="4359276"/>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Administrator\Pictures\phong\34.jp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71450" y="-228600"/>
            <a:ext cx="897255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Rounded Rectangle 2"/>
          <p:cNvSpPr/>
          <p:nvPr/>
        </p:nvSpPr>
        <p:spPr>
          <a:xfrm>
            <a:off x="1469231" y="214314"/>
            <a:ext cx="3239691" cy="585787"/>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2000" b="1">
                <a:solidFill>
                  <a:schemeClr val="tx1"/>
                </a:solidFill>
                <a:latin typeface="Times New Roman" pitchFamily="18" charset="0"/>
                <a:cs typeface="Times New Roman" pitchFamily="18" charset="0"/>
              </a:rPr>
              <a:t>Thành </a:t>
            </a:r>
            <a:r>
              <a:rPr lang="en-US" sz="2000" b="1" err="1">
                <a:solidFill>
                  <a:schemeClr val="tx1"/>
                </a:solidFill>
                <a:latin typeface="Times New Roman" pitchFamily="18" charset="0"/>
                <a:cs typeface="Times New Roman" pitchFamily="18" charset="0"/>
              </a:rPr>
              <a:t>tựu</a:t>
            </a:r>
            <a:r>
              <a:rPr lang="en-US" sz="2000" b="1">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hạn</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chế</a:t>
            </a:r>
            <a:endParaRPr lang="en-US" sz="2000" dirty="0">
              <a:solidFill>
                <a:schemeClr val="tx1"/>
              </a:solidFill>
              <a:latin typeface="Times New Roman" pitchFamily="18" charset="0"/>
              <a:cs typeface="Times New Roman" pitchFamily="18" charset="0"/>
            </a:endParaRPr>
          </a:p>
        </p:txBody>
      </p:sp>
      <p:sp>
        <p:nvSpPr>
          <p:cNvPr id="4" name="Rounded Rectangle 3"/>
          <p:cNvSpPr/>
          <p:nvPr/>
        </p:nvSpPr>
        <p:spPr>
          <a:xfrm>
            <a:off x="1547812" y="981075"/>
            <a:ext cx="2376488" cy="539750"/>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a:solidFill>
                  <a:schemeClr val="tx1"/>
                </a:solidFill>
                <a:latin typeface="Times New Roman" pitchFamily="18" charset="0"/>
                <a:cs typeface="Times New Roman" pitchFamily="18" charset="0"/>
              </a:rPr>
              <a:t>1. </a:t>
            </a:r>
            <a:r>
              <a:rPr lang="en-US" sz="2000" b="1" dirty="0" err="1">
                <a:solidFill>
                  <a:schemeClr val="tx1"/>
                </a:solidFill>
                <a:latin typeface="Times New Roman" pitchFamily="18" charset="0"/>
                <a:cs typeface="Times New Roman" pitchFamily="18" charset="0"/>
              </a:rPr>
              <a:t>Thành</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tựu</a:t>
            </a:r>
            <a:endParaRPr lang="en-US" sz="2000" b="1" dirty="0">
              <a:solidFill>
                <a:schemeClr val="tx1"/>
              </a:solidFill>
              <a:latin typeface="Times New Roman" pitchFamily="18" charset="0"/>
              <a:cs typeface="Times New Roman" pitchFamily="18" charset="0"/>
            </a:endParaRPr>
          </a:p>
        </p:txBody>
      </p:sp>
      <p:sp>
        <p:nvSpPr>
          <p:cNvPr id="5" name="Rounded Rectangle 4"/>
          <p:cNvSpPr/>
          <p:nvPr/>
        </p:nvSpPr>
        <p:spPr>
          <a:xfrm>
            <a:off x="609601" y="2057401"/>
            <a:ext cx="7297342" cy="1676402"/>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1. </a:t>
            </a:r>
            <a:r>
              <a:rPr lang="en-US" sz="2400" dirty="0" err="1">
                <a:solidFill>
                  <a:schemeClr val="tx1"/>
                </a:solidFill>
                <a:latin typeface="Times New Roman" pitchFamily="18" charset="0"/>
                <a:cs typeface="Times New Roman" pitchFamily="18" charset="0"/>
              </a:rPr>
              <a:t>Đất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đã</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thoát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khỏi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khủng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hoảng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sự</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bao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vây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cấm</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vận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của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lượng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thù</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địch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giải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tỏa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những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bế</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tắc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trong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láng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giềng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hầu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hết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lớn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chức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liên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vực</a:t>
            </a:r>
            <a:r>
              <a:rPr lang="en-US" sz="2400" dirty="0">
                <a:solidFill>
                  <a:schemeClr val="tx1"/>
                </a:solidFill>
                <a:latin typeface="Times New Roman" pitchFamily="18" charset="0"/>
                <a:cs typeface="Times New Roman" pitchFamily="18" charset="0"/>
              </a:rPr>
              <a:t>.</a:t>
            </a:r>
          </a:p>
        </p:txBody>
      </p:sp>
      <p:sp>
        <p:nvSpPr>
          <p:cNvPr id="11" name="Rounded Rectangle 10"/>
          <p:cNvSpPr/>
          <p:nvPr/>
        </p:nvSpPr>
        <p:spPr>
          <a:xfrm>
            <a:off x="609601" y="4251327"/>
            <a:ext cx="7297342" cy="1463675"/>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2.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giữa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ta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ASEAN </a:t>
            </a:r>
            <a:r>
              <a:rPr lang="en-US" sz="2400" dirty="0" err="1">
                <a:solidFill>
                  <a:schemeClr val="tx1"/>
                </a:solidFill>
                <a:latin typeface="Times New Roman" pitchFamily="18" charset="0"/>
                <a:cs typeface="Times New Roman" pitchFamily="18" charset="0"/>
              </a:rPr>
              <a:t>được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khai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tạo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điều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kiện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thuận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lợi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Việt</a:t>
            </a:r>
            <a:r>
              <a:rPr lang="en-US" sz="2400" dirty="0">
                <a:solidFill>
                  <a:schemeClr val="tx1"/>
                </a:solidFill>
                <a:latin typeface="Times New Roman" pitchFamily="18" charset="0"/>
                <a:cs typeface="Times New Roman" pitchFamily="18" charset="0"/>
              </a:rPr>
              <a:t> Nam </a:t>
            </a:r>
            <a:r>
              <a:rPr lang="en-US" sz="2400" dirty="0" err="1">
                <a:solidFill>
                  <a:schemeClr val="tx1"/>
                </a:solidFill>
                <a:latin typeface="Times New Roman" pitchFamily="18" charset="0"/>
                <a:cs typeface="Times New Roman" pitchFamily="18" charset="0"/>
              </a:rPr>
              <a:t>gia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nhập</a:t>
            </a:r>
            <a:r>
              <a:rPr lang="en-US" sz="2400" dirty="0">
                <a:solidFill>
                  <a:schemeClr val="tx1"/>
                </a:solidFill>
                <a:latin typeface="Times New Roman" pitchFamily="18" charset="0"/>
                <a:cs typeface="Times New Roman" pitchFamily="18" charset="0"/>
              </a:rPr>
              <a:t> ASEAN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hội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nhập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sau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đó</a:t>
            </a:r>
            <a:r>
              <a:rPr lang="en-US" sz="2400" dirty="0">
                <a:solidFill>
                  <a:schemeClr val="tx1"/>
                </a:solidFill>
                <a:latin typeface="Times New Roman" pitchFamily="18" charset="0"/>
                <a:cs typeface="Times New Roman" pitchFamily="18" charset="0"/>
              </a:rPr>
              <a:t>. </a:t>
            </a:r>
          </a:p>
        </p:txBody>
      </p:sp>
    </p:spTree>
    <p:extLst>
      <p:ext uri="{BB962C8B-B14F-4D97-AF65-F5344CB8AC3E}">
        <p14:creationId xmlns="" xmlns:p14="http://schemas.microsoft.com/office/powerpoint/2010/main" val="212116639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ircle(in)">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1"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Administrator\Pictures\phong\34.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14300" y="0"/>
            <a:ext cx="90297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Rounded Rectangle 2"/>
          <p:cNvSpPr/>
          <p:nvPr/>
        </p:nvSpPr>
        <p:spPr>
          <a:xfrm>
            <a:off x="838200" y="4953000"/>
            <a:ext cx="7068741" cy="1725613"/>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5. Thu </a:t>
            </a:r>
            <a:r>
              <a:rPr lang="en-US" sz="2400" dirty="0" err="1">
                <a:solidFill>
                  <a:schemeClr val="tx1"/>
                </a:solidFill>
                <a:latin typeface="Times New Roman" pitchFamily="18" charset="0"/>
                <a:cs typeface="Times New Roman" pitchFamily="18" charset="0"/>
              </a:rPr>
              <a:t>hút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đầu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tư</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ngoài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mở</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rộng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thị</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trường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tiếp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khoa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học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kỹ</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năng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quản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lý</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Từng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đưa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hoạt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động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của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doanh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nghiệp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cả</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nền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kinh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tế</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môi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trường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cạnh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tranh</a:t>
            </a:r>
            <a:endParaRPr lang="en-US" sz="2400" dirty="0">
              <a:solidFill>
                <a:schemeClr val="tx1"/>
              </a:solidFill>
              <a:latin typeface="Times New Roman" pitchFamily="18" charset="0"/>
              <a:cs typeface="Times New Roman" pitchFamily="18" charset="0"/>
            </a:endParaRPr>
          </a:p>
        </p:txBody>
      </p:sp>
      <p:sp>
        <p:nvSpPr>
          <p:cNvPr id="4" name="Rounded Rectangle 3"/>
          <p:cNvSpPr/>
          <p:nvPr/>
        </p:nvSpPr>
        <p:spPr>
          <a:xfrm>
            <a:off x="990600" y="914402"/>
            <a:ext cx="6916341" cy="865187"/>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3. </a:t>
            </a:r>
            <a:r>
              <a:rPr lang="en-US" sz="2400" dirty="0" err="1">
                <a:solidFill>
                  <a:schemeClr val="tx1"/>
                </a:solidFill>
                <a:latin typeface="Times New Roman" pitchFamily="18" charset="0"/>
                <a:cs typeface="Times New Roman" pitchFamily="18" charset="0"/>
              </a:rPr>
              <a:t>Giải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quyết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bình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vấn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đề</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lãnh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biển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đảo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liên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a:t>
            </a:r>
          </a:p>
        </p:txBody>
      </p:sp>
      <p:sp>
        <p:nvSpPr>
          <p:cNvPr id="5" name="Rounded Rectangle 4"/>
          <p:cNvSpPr/>
          <p:nvPr/>
        </p:nvSpPr>
        <p:spPr>
          <a:xfrm>
            <a:off x="838200" y="2286000"/>
            <a:ext cx="7068743" cy="2133600"/>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4. </a:t>
            </a:r>
            <a:r>
              <a:rPr lang="en-US" sz="2400" dirty="0" err="1">
                <a:solidFill>
                  <a:schemeClr val="tx1"/>
                </a:solidFill>
                <a:latin typeface="Times New Roman" pitchFamily="18" charset="0"/>
                <a:cs typeface="Times New Roman" pitchFamily="18" charset="0"/>
              </a:rPr>
              <a:t>Việc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bình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thường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hóa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Mỹ</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đã</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giúp</a:t>
            </a:r>
            <a:r>
              <a:rPr lang="en-US" sz="2400" dirty="0">
                <a:solidFill>
                  <a:schemeClr val="tx1"/>
                </a:solidFill>
                <a:latin typeface="Times New Roman" pitchFamily="18" charset="0"/>
                <a:cs typeface="Times New Roman" pitchFamily="18" charset="0"/>
              </a:rPr>
              <a:t> ta </a:t>
            </a:r>
            <a:r>
              <a:rPr lang="en-US" sz="2400" dirty="0" err="1">
                <a:solidFill>
                  <a:schemeClr val="tx1"/>
                </a:solidFill>
                <a:latin typeface="Times New Roman" pitchFamily="18" charset="0"/>
                <a:cs typeface="Times New Roman" pitchFamily="18" charset="0"/>
              </a:rPr>
              <a:t>khai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Liên</a:t>
            </a:r>
            <a:r>
              <a:rPr lang="en-US" sz="2400" dirty="0">
                <a:solidFill>
                  <a:schemeClr val="tx1"/>
                </a:solidFill>
                <a:latin typeface="Times New Roman" pitchFamily="18" charset="0"/>
                <a:cs typeface="Times New Roman" pitchFamily="18" charset="0"/>
              </a:rPr>
              <a:t> minh </a:t>
            </a:r>
            <a:r>
              <a:rPr lang="en-US" sz="2400" dirty="0" err="1">
                <a:solidFill>
                  <a:schemeClr val="tx1"/>
                </a:solidFill>
                <a:latin typeface="Times New Roman" pitchFamily="18" charset="0"/>
                <a:cs typeface="Times New Roman" pitchFamily="18" charset="0"/>
              </a:rPr>
              <a:t>châu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Âu</a:t>
            </a:r>
            <a:r>
              <a:rPr lang="en-US" sz="2400" dirty="0">
                <a:solidFill>
                  <a:schemeClr val="tx1"/>
                </a:solidFill>
                <a:latin typeface="Times New Roman" pitchFamily="18" charset="0"/>
                <a:cs typeface="Times New Roman" pitchFamily="18" charset="0"/>
              </a:rPr>
              <a:t> (EU), </a:t>
            </a:r>
            <a:r>
              <a:rPr lang="en-US" sz="2400" dirty="0" err="1">
                <a:solidFill>
                  <a:schemeClr val="tx1"/>
                </a:solidFill>
                <a:latin typeface="Times New Roman" pitchFamily="18" charset="0"/>
                <a:cs typeface="Times New Roman" pitchFamily="18" charset="0"/>
              </a:rPr>
              <a:t>Nhật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Bản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Hàn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Quốc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nhập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chức</a:t>
            </a:r>
            <a:r>
              <a:rPr lang="en-US" sz="2400" dirty="0">
                <a:solidFill>
                  <a:schemeClr val="tx1"/>
                </a:solidFill>
                <a:latin typeface="Times New Roman" pitchFamily="18" charset="0"/>
                <a:cs typeface="Times New Roman" pitchFamily="18" charset="0"/>
              </a:rPr>
              <a:t> (APEC)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chức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quốc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tế</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giữa</a:t>
            </a:r>
            <a:r>
              <a:rPr lang="en-US" sz="2400" dirty="0">
                <a:solidFill>
                  <a:schemeClr val="tx1"/>
                </a:solidFill>
                <a:latin typeface="Times New Roman" pitchFamily="18" charset="0"/>
                <a:cs typeface="Times New Roman" pitchFamily="18" charset="0"/>
              </a:rPr>
              <a:t> ta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bạn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bè</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cũ</a:t>
            </a:r>
            <a:r>
              <a:rPr lang="en-US" sz="2400" dirty="0">
                <a:solidFill>
                  <a:schemeClr val="tx1"/>
                </a:solidFill>
                <a:latin typeface="Times New Roman" pitchFamily="18" charset="0"/>
                <a:cs typeface="Times New Roman" pitchFamily="18" charset="0"/>
              </a:rPr>
              <a:t> ở </a:t>
            </a:r>
            <a:r>
              <a:rPr lang="en-US" sz="2400" dirty="0" err="1">
                <a:solidFill>
                  <a:schemeClr val="tx1"/>
                </a:solidFill>
                <a:latin typeface="Times New Roman" pitchFamily="18" charset="0"/>
                <a:cs typeface="Times New Roman" pitchFamily="18" charset="0"/>
              </a:rPr>
              <a:t>Đông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Âu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được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định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lại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cơ</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sở</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mới</a:t>
            </a:r>
            <a:endParaRPr lang="en-US" sz="2400" dirty="0"/>
          </a:p>
        </p:txBody>
      </p:sp>
    </p:spTree>
    <p:extLst>
      <p:ext uri="{BB962C8B-B14F-4D97-AF65-F5344CB8AC3E}">
        <p14:creationId xmlns="" xmlns:p14="http://schemas.microsoft.com/office/powerpoint/2010/main" val="29499553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heckerboard(across)">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Administrator\Pictures\phong\34.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14300" y="0"/>
            <a:ext cx="897255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ounded Rectangle 4"/>
          <p:cNvSpPr/>
          <p:nvPr/>
        </p:nvSpPr>
        <p:spPr>
          <a:xfrm>
            <a:off x="1547812" y="773241"/>
            <a:ext cx="2376488" cy="894502"/>
          </a:xfrm>
          <a:prstGeom prst="roundRect">
            <a:avLst/>
          </a:prstGeom>
          <a:solidFill>
            <a:schemeClr val="accent2">
              <a:lumMod val="20000"/>
              <a:lumOff val="80000"/>
            </a:schemeClr>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a:latin typeface="Times New Roman" pitchFamily="18" charset="0"/>
                <a:cs typeface="Times New Roman" pitchFamily="18" charset="0"/>
              </a:rPr>
              <a:t>2. </a:t>
            </a:r>
            <a:r>
              <a:rPr lang="en-US" sz="2000" b="1" dirty="0" err="1">
                <a:latin typeface="Times New Roman" pitchFamily="18" charset="0"/>
                <a:cs typeface="Times New Roman" pitchFamily="18" charset="0"/>
              </a:rPr>
              <a:t>Hạn</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chế</a:t>
            </a:r>
            <a:endParaRPr lang="en-US" sz="2000" b="1" dirty="0">
              <a:latin typeface="Times New Roman" pitchFamily="18" charset="0"/>
              <a:cs typeface="Times New Roman" pitchFamily="18" charset="0"/>
            </a:endParaRPr>
          </a:p>
        </p:txBody>
      </p:sp>
      <p:sp>
        <p:nvSpPr>
          <p:cNvPr id="8" name="Rounded Rectangle 7"/>
          <p:cNvSpPr/>
          <p:nvPr/>
        </p:nvSpPr>
        <p:spPr>
          <a:xfrm>
            <a:off x="1143000" y="1951771"/>
            <a:ext cx="6778229" cy="1248629"/>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defRPr/>
            </a:pPr>
            <a:r>
              <a:rPr lang="en-US" sz="2000" dirty="0">
                <a:latin typeface="Times New Roman" pitchFamily="18" charset="0"/>
                <a:cs typeface="Times New Roman" pitchFamily="18" charset="0"/>
              </a:rPr>
              <a:t> </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lớn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chúng</a:t>
            </a:r>
            <a:r>
              <a:rPr lang="en-US" sz="2400" dirty="0">
                <a:latin typeface="Times New Roman" pitchFamily="18" charset="0"/>
                <a:cs typeface="Times New Roman" pitchFamily="18" charset="0"/>
              </a:rPr>
              <a:t> ta </a:t>
            </a:r>
            <a:r>
              <a:rPr lang="en-US" sz="2400" dirty="0" err="1">
                <a:latin typeface="Times New Roman" pitchFamily="18" charset="0"/>
                <a:cs typeface="Times New Roman" pitchFamily="18" charset="0"/>
              </a:rPr>
              <a:t>còn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động</a:t>
            </a:r>
            <a:r>
              <a:rPr lang="en-US" sz="2400" dirty="0">
                <a:latin typeface="Times New Roman" pitchFamily="18" charset="0"/>
                <a:cs typeface="Times New Roman" pitchFamily="18" charset="0"/>
              </a:rPr>
              <a:t>... </a:t>
            </a:r>
          </a:p>
        </p:txBody>
      </p:sp>
      <p:sp>
        <p:nvSpPr>
          <p:cNvPr id="11" name="Rounded Rectangle 10"/>
          <p:cNvSpPr/>
          <p:nvPr/>
        </p:nvSpPr>
        <p:spPr>
          <a:xfrm>
            <a:off x="1169194" y="4114800"/>
            <a:ext cx="6778229" cy="2022464"/>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Doanh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ta </a:t>
            </a:r>
            <a:r>
              <a:rPr lang="en-US" sz="2400" dirty="0" err="1">
                <a:latin typeface="Times New Roman" pitchFamily="18" charset="0"/>
                <a:cs typeface="Times New Roman" pitchFamily="18" charset="0"/>
              </a:rPr>
              <a:t>còn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năng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còn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chỉ</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chưa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chưa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kịp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a:t>
            </a:r>
          </a:p>
        </p:txBody>
      </p:sp>
    </p:spTree>
    <p:extLst>
      <p:ext uri="{BB962C8B-B14F-4D97-AF65-F5344CB8AC3E}">
        <p14:creationId xmlns="" xmlns:p14="http://schemas.microsoft.com/office/powerpoint/2010/main" val="9972505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ircle(in)">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1"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4579" name="Content Placeholder 4"/>
          <p:cNvSpPr>
            <a:spLocks noGrp="1"/>
          </p:cNvSpPr>
          <p:nvPr>
            <p:ph idx="1"/>
          </p:nvPr>
        </p:nvSpPr>
        <p:spPr>
          <a:xfrm>
            <a:off x="762000" y="1143002"/>
            <a:ext cx="7753350" cy="5033963"/>
          </a:xfrm>
        </p:spPr>
        <p:txBody>
          <a:bodyPr>
            <a:normAutofit/>
          </a:bodyPr>
          <a:lstStyle/>
          <a:p>
            <a:pPr marL="0" indent="0" algn="just">
              <a:buNone/>
            </a:pPr>
            <a:r>
              <a:rPr lang="vi-VN" altLang="vi-VN" i="1" dirty="0" smtClean="0">
                <a:solidFill>
                  <a:srgbClr val="FF0000"/>
                </a:solidFill>
                <a:latin typeface="+mj-lt"/>
              </a:rPr>
              <a:t>     Đại </a:t>
            </a:r>
            <a:r>
              <a:rPr lang="vi-VN" altLang="vi-VN" i="1" dirty="0">
                <a:solidFill>
                  <a:srgbClr val="FF0000"/>
                </a:solidFill>
                <a:latin typeface="+mj-lt"/>
              </a:rPr>
              <a:t>hội IV</a:t>
            </a:r>
            <a:endParaRPr lang="en-US" altLang="vi-VN" sz="2800" i="1" dirty="0" smtClean="0">
              <a:solidFill>
                <a:srgbClr val="FF0000"/>
              </a:solidFill>
              <a:latin typeface="+mj-lt"/>
              <a:cs typeface="Times New Roman" panose="02020603050405020304" pitchFamily="18" charset="0"/>
            </a:endParaRPr>
          </a:p>
          <a:p>
            <a:pPr marL="0" indent="0" algn="just">
              <a:buNone/>
            </a:pPr>
            <a:r>
              <a:rPr lang="en-US" altLang="vi-VN" sz="2600" dirty="0" smtClean="0">
                <a:latin typeface="Times New Roman" panose="02020603050405020304" pitchFamily="18" charset="0"/>
                <a:cs typeface="Times New Roman" panose="02020603050405020304" pitchFamily="18" charset="0"/>
              </a:rPr>
              <a:t>Bảo vệ và phát triển mối quan hệ Việt Nam-Lào-</a:t>
            </a:r>
            <a:r>
              <a:rPr lang="en-US" altLang="vi-VN" sz="2600" dirty="0" err="1" smtClean="0">
                <a:latin typeface="Times New Roman" panose="02020603050405020304" pitchFamily="18" charset="0"/>
                <a:cs typeface="Times New Roman" panose="02020603050405020304" pitchFamily="18" charset="0"/>
              </a:rPr>
              <a:t>Campuchia</a:t>
            </a:r>
            <a:r>
              <a:rPr lang="en-US" altLang="vi-VN" sz="2600" dirty="0" smtClean="0">
                <a:latin typeface="Times New Roman" panose="02020603050405020304" pitchFamily="18" charset="0"/>
                <a:cs typeface="Times New Roman" panose="02020603050405020304" pitchFamily="18" charset="0"/>
              </a:rPr>
              <a:t>.</a:t>
            </a:r>
          </a:p>
          <a:p>
            <a:pPr marL="0" indent="0" algn="just">
              <a:buNone/>
            </a:pPr>
            <a:r>
              <a:rPr lang="vi-VN" altLang="vi-VN" sz="2600" dirty="0" smtClean="0">
                <a:latin typeface="Times New Roman" panose="02020603050405020304" pitchFamily="18" charset="0"/>
                <a:cs typeface="Times New Roman" panose="02020603050405020304" pitchFamily="18" charset="0"/>
              </a:rPr>
              <a:t>Sẵn sàng thiết lập, phát triển quan hệ với các nước trong khu vực</a:t>
            </a:r>
            <a:r>
              <a:rPr lang="en-US" altLang="vi-VN" sz="2600" dirty="0" smtClean="0">
                <a:latin typeface="Times New Roman" panose="02020603050405020304" pitchFamily="18" charset="0"/>
                <a:cs typeface="Times New Roman" panose="02020603050405020304" pitchFamily="18" charset="0"/>
              </a:rPr>
              <a:t>, t</a:t>
            </a:r>
            <a:r>
              <a:rPr lang="vi-VN" altLang="vi-VN" sz="2600" dirty="0" smtClean="0">
                <a:latin typeface="Times New Roman" panose="02020603050405020304" pitchFamily="18" charset="0"/>
                <a:cs typeface="Times New Roman" panose="02020603050405020304" pitchFamily="18" charset="0"/>
              </a:rPr>
              <a:t>rên cơ sở tôn trọng độc lập chủ quyền, bình đẳng và cùng có lợi.</a:t>
            </a:r>
          </a:p>
          <a:p>
            <a:pPr marL="0" indent="0" algn="just">
              <a:buNone/>
            </a:pPr>
            <a:r>
              <a:rPr lang="vi-VN" altLang="vi-VN" sz="2600" i="1" dirty="0">
                <a:solidFill>
                  <a:srgbClr val="FF0000"/>
                </a:solidFill>
              </a:rPr>
              <a:t>Đại hội </a:t>
            </a:r>
            <a:r>
              <a:rPr lang="vi-VN" altLang="vi-VN" sz="2600" i="1" dirty="0" smtClean="0">
                <a:solidFill>
                  <a:srgbClr val="FF0000"/>
                </a:solidFill>
              </a:rPr>
              <a:t>V</a:t>
            </a:r>
          </a:p>
          <a:p>
            <a:pPr algn="just">
              <a:lnSpc>
                <a:spcPct val="100000"/>
              </a:lnSpc>
            </a:pPr>
            <a:r>
              <a:rPr lang="vi-VN" altLang="vi-VN" sz="2600" dirty="0">
                <a:latin typeface="Times New Roman" panose="02020603050405020304" pitchFamily="18" charset="0"/>
                <a:cs typeface="Times New Roman" panose="02020603050405020304" pitchFamily="18" charset="0"/>
              </a:rPr>
              <a:t>Kêu gọi các nước ASEAN và các nước Đông Dương đối thoại, hợp tác.</a:t>
            </a:r>
          </a:p>
          <a:p>
            <a:pPr algn="just">
              <a:lnSpc>
                <a:spcPct val="100000"/>
              </a:lnSpc>
            </a:pPr>
            <a:r>
              <a:rPr lang="vi-VN" altLang="vi-VN" sz="2600" dirty="0">
                <a:latin typeface="Times New Roman" panose="02020603050405020304" pitchFamily="18" charset="0"/>
                <a:cs typeface="Times New Roman" panose="02020603050405020304" pitchFamily="18" charset="0"/>
              </a:rPr>
              <a:t>Khôi phục quan hệ bình thường với Trung Quốc.</a:t>
            </a:r>
            <a:endParaRPr lang="en-US" altLang="vi-VN" sz="2600" i="1" dirty="0">
              <a:solidFill>
                <a:srgbClr val="FF0000"/>
              </a:solidFill>
              <a:cs typeface="Times New Roman" panose="02020603050405020304" pitchFamily="18" charset="0"/>
            </a:endParaRPr>
          </a:p>
          <a:p>
            <a:pPr marL="0" indent="0" algn="just">
              <a:lnSpc>
                <a:spcPct val="100000"/>
              </a:lnSpc>
              <a:buNone/>
            </a:pPr>
            <a:endParaRPr lang="en-US" altLang="vi-VN"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91085596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0" y="6096006"/>
            <a:ext cx="8686800" cy="519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anchor="ctr">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800" b="1">
                <a:latin typeface="Times New Roman" panose="02020603050405020304" pitchFamily="18" charset="0"/>
                <a:sym typeface="Wingdings 2" panose="05020102010507070707" pitchFamily="18" charset="2"/>
              </a:rPr>
              <a:t>- 12/1987 Luật đầu tư nước ngoài được ban hành</a:t>
            </a:r>
            <a:endParaRPr lang="en-US" altLang="vi-VN" sz="2800" b="1">
              <a:latin typeface="Times New Roman" panose="02020603050405020304" pitchFamily="18" charset="0"/>
            </a:endParaRPr>
          </a:p>
        </p:txBody>
      </p:sp>
      <p:pic>
        <p:nvPicPr>
          <p:cNvPr id="28675" name="Picture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57202" y="1981200"/>
            <a:ext cx="4265613" cy="3810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8676" name="Picture 8"/>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800600" y="1371600"/>
            <a:ext cx="3581400" cy="3619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8677" name="Rectangle 2"/>
          <p:cNvSpPr>
            <a:spLocks noChangeArrowheads="1"/>
          </p:cNvSpPr>
          <p:nvPr/>
        </p:nvSpPr>
        <p:spPr bwMode="auto">
          <a:xfrm>
            <a:off x="152400" y="468314"/>
            <a:ext cx="8686800" cy="9540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anchor="ctr">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800" b="1">
                <a:latin typeface="Times New Roman" panose="02020603050405020304" pitchFamily="18" charset="0"/>
              </a:rPr>
              <a:t>Đại hội VI: Mở rộng quan hệ hợp tác kinh tế với các nước ngoài hệ thống xã hội chủ nghĩa</a:t>
            </a:r>
          </a:p>
        </p:txBody>
      </p:sp>
    </p:spTree>
    <p:extLst>
      <p:ext uri="{BB962C8B-B14F-4D97-AF65-F5344CB8AC3E}">
        <p14:creationId xmlns:p14="http://schemas.microsoft.com/office/powerpoint/2010/main" xmlns="" val="266824357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219200"/>
            <a:ext cx="7677150" cy="4957763"/>
          </a:xfrm>
        </p:spPr>
        <p:txBody>
          <a:bodyPr>
            <a:normAutofit/>
          </a:bodyPr>
          <a:lstStyle/>
          <a:p>
            <a:pPr marL="0" indent="0" algn="just">
              <a:lnSpc>
                <a:spcPct val="110000"/>
              </a:lnSpc>
              <a:buFontTx/>
              <a:buNone/>
              <a:defRPr/>
            </a:pPr>
            <a:r>
              <a:rPr lang="en-US" b="1" dirty="0" smtClean="0">
                <a:solidFill>
                  <a:srgbClr val="FF0000"/>
                </a:solidFill>
                <a:latin typeface="Times New Roman"/>
                <a:ea typeface="Times New Roman"/>
                <a:cs typeface="Arial" pitchFamily="34" charset="0"/>
              </a:rPr>
              <a:t>	Đại hội VII: </a:t>
            </a:r>
            <a:r>
              <a:rPr lang="en-US" dirty="0" smtClean="0">
                <a:latin typeface="Times New Roman"/>
                <a:ea typeface="Times New Roman"/>
                <a:cs typeface="Arial" pitchFamily="34" charset="0"/>
              </a:rPr>
              <a:t>Hợp tác bình đẳng cùng có lợi với tất cả các nước, không phân biệt chế độ chính trị - xã hội khác nhau.</a:t>
            </a:r>
          </a:p>
          <a:p>
            <a:pPr marL="0" indent="0">
              <a:lnSpc>
                <a:spcPct val="110000"/>
              </a:lnSpc>
              <a:buFontTx/>
              <a:buNone/>
            </a:pPr>
            <a:r>
              <a:rPr lang="en-US" altLang="vi-VN" b="1" i="1" dirty="0">
                <a:solidFill>
                  <a:srgbClr val="78020D"/>
                </a:solidFill>
                <a:latin typeface="Times New Roman" panose="02020603050405020304" pitchFamily="18" charset="0"/>
                <a:cs typeface="Times New Roman" panose="02020603050405020304" pitchFamily="18" charset="0"/>
              </a:rPr>
              <a:t>Đại hội IX: Chủ động hội nhập kinh tế quốc </a:t>
            </a:r>
            <a:r>
              <a:rPr lang="en-US" altLang="vi-VN" b="1" i="1" dirty="0" smtClean="0">
                <a:solidFill>
                  <a:srgbClr val="78020D"/>
                </a:solidFill>
                <a:latin typeface="Times New Roman" panose="02020603050405020304" pitchFamily="18" charset="0"/>
                <a:cs typeface="Times New Roman" panose="02020603050405020304" pitchFamily="18" charset="0"/>
              </a:rPr>
              <a:t>tế</a:t>
            </a:r>
            <a:endParaRPr lang="en-US" altLang="vi-VN" b="1" dirty="0">
              <a:solidFill>
                <a:srgbClr val="FF0000"/>
              </a:solidFill>
              <a:latin typeface="Times New Roman" panose="02020603050405020304" pitchFamily="18" charset="0"/>
              <a:cs typeface="Times New Roman" panose="02020603050405020304" pitchFamily="18" charset="0"/>
            </a:endParaRPr>
          </a:p>
          <a:p>
            <a:pPr marL="0" indent="0">
              <a:lnSpc>
                <a:spcPct val="110000"/>
              </a:lnSpc>
              <a:buFontTx/>
              <a:buNone/>
            </a:pPr>
            <a:r>
              <a:rPr lang="en-US" altLang="vi-VN" b="1" dirty="0">
                <a:solidFill>
                  <a:srgbClr val="FF0000"/>
                </a:solidFill>
                <a:latin typeface="Times New Roman" panose="02020603050405020304" pitchFamily="18" charset="0"/>
                <a:cs typeface="Times New Roman" panose="02020603050405020304" pitchFamily="18" charset="0"/>
              </a:rPr>
              <a:t>Đại hội X: </a:t>
            </a:r>
            <a:r>
              <a:rPr lang="en-US" altLang="vi-VN" dirty="0">
                <a:latin typeface="Times New Roman" panose="02020603050405020304" pitchFamily="18" charset="0"/>
                <a:cs typeface="Times New Roman" panose="02020603050405020304" pitchFamily="18" charset="0"/>
              </a:rPr>
              <a:t>Chủ động và tích cực hội nhập kinh tế quốc tế</a:t>
            </a:r>
          </a:p>
          <a:p>
            <a:pPr marL="0" indent="0">
              <a:lnSpc>
                <a:spcPct val="110000"/>
              </a:lnSpc>
              <a:buFontTx/>
              <a:buNone/>
            </a:pPr>
            <a:r>
              <a:rPr lang="en-US" altLang="vi-VN" b="1" dirty="0">
                <a:solidFill>
                  <a:srgbClr val="FF0000"/>
                </a:solidFill>
                <a:latin typeface="Times New Roman" panose="02020603050405020304" pitchFamily="18" charset="0"/>
                <a:cs typeface="Times New Roman" panose="02020603050405020304" pitchFamily="18" charset="0"/>
              </a:rPr>
              <a:t>Đại hội XII: </a:t>
            </a:r>
            <a:r>
              <a:rPr lang="vi-VN" altLang="vi-VN" b="1" i="1" dirty="0">
                <a:solidFill>
                  <a:srgbClr val="0070C0"/>
                </a:solidFill>
                <a:latin typeface="Times New Roman" panose="02020603050405020304" pitchFamily="18" charset="0"/>
                <a:cs typeface="Arial" panose="020B0604020202020204" pitchFamily="34" charset="0"/>
              </a:rPr>
              <a:t>C</a:t>
            </a:r>
            <a:r>
              <a:rPr lang="vi-VN" altLang="vi-VN" b="1" i="1" dirty="0" smtClean="0">
                <a:solidFill>
                  <a:srgbClr val="0070C0"/>
                </a:solidFill>
                <a:latin typeface="Times New Roman" panose="02020603050405020304" pitchFamily="18" charset="0"/>
                <a:ea typeface="Times New Roman" panose="02020603050405020304" pitchFamily="18" charset="0"/>
                <a:cs typeface="Arial" panose="020B0604020202020204" pitchFamily="34" charset="0"/>
              </a:rPr>
              <a:t>hủ </a:t>
            </a:r>
            <a:r>
              <a:rPr lang="vi-VN" altLang="vi-VN" b="1" i="1" dirty="0">
                <a:solidFill>
                  <a:srgbClr val="0070C0"/>
                </a:solidFill>
                <a:latin typeface="Times New Roman" panose="02020603050405020304" pitchFamily="18" charset="0"/>
                <a:ea typeface="Times New Roman" panose="02020603050405020304" pitchFamily="18" charset="0"/>
                <a:cs typeface="Arial" panose="020B0604020202020204" pitchFamily="34" charset="0"/>
              </a:rPr>
              <a:t>động và tích cực hội nhập quốc tế</a:t>
            </a:r>
            <a:endParaRPr lang="en-US" altLang="vi-VN" dirty="0">
              <a:latin typeface="Times New Roman" panose="02020603050405020304" pitchFamily="18" charset="0"/>
              <a:cs typeface="Times New Roman" panose="02020603050405020304" pitchFamily="18" charset="0"/>
            </a:endParaRPr>
          </a:p>
          <a:p>
            <a:pPr marL="0" indent="0" algn="just">
              <a:lnSpc>
                <a:spcPct val="110000"/>
              </a:lnSpc>
              <a:buFontTx/>
              <a:buNone/>
              <a:defRPr/>
            </a:pPr>
            <a:r>
              <a:rPr lang="en-US" dirty="0" smtClean="0">
                <a:latin typeface="Times New Roman"/>
                <a:ea typeface="Times New Roman"/>
                <a:cs typeface="Arial" pitchFamily="34" charset="0"/>
              </a:rPr>
              <a:t> </a:t>
            </a:r>
          </a:p>
          <a:p>
            <a:pPr>
              <a:defRPr/>
            </a:pPr>
            <a:endParaRPr lang="en-US" dirty="0"/>
          </a:p>
        </p:txBody>
      </p:sp>
    </p:spTree>
    <p:extLst>
      <p:ext uri="{BB962C8B-B14F-4D97-AF65-F5344CB8AC3E}">
        <p14:creationId xmlns:p14="http://schemas.microsoft.com/office/powerpoint/2010/main" xmlns="" val="200086240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533400"/>
            <a:ext cx="7886700" cy="4351338"/>
          </a:xfrm>
        </p:spPr>
        <p:txBody>
          <a:bodyPr/>
          <a:lstStyle/>
          <a:p>
            <a:r>
              <a:rPr lang="vi-VN" altLang="vi-VN" dirty="0" smtClean="0">
                <a:latin typeface="Times New Roman" panose="02020603050405020304" pitchFamily="18" charset="0"/>
                <a:cs typeface="Times New Roman" panose="02020603050405020304" pitchFamily="18" charset="0"/>
              </a:rPr>
              <a:t> </a:t>
            </a:r>
            <a:r>
              <a:rPr lang="vi-VN" altLang="vi-VN" dirty="0">
                <a:solidFill>
                  <a:srgbClr val="FF0000"/>
                </a:solidFill>
                <a:latin typeface="Times New Roman" panose="02020603050405020304" pitchFamily="18" charset="0"/>
                <a:cs typeface="Times New Roman" panose="02020603050405020304" pitchFamily="18" charset="0"/>
              </a:rPr>
              <a:t>Giữ vững </a:t>
            </a:r>
            <a:r>
              <a:rPr lang="vi-VN" altLang="vi-VN" dirty="0">
                <a:latin typeface="Times New Roman" panose="02020603050405020304" pitchFamily="18" charset="0"/>
                <a:cs typeface="Times New Roman" panose="02020603050405020304" pitchFamily="18" charset="0"/>
              </a:rPr>
              <a:t>ổn định chính trị, kinh tế - xã hội; </a:t>
            </a:r>
            <a:r>
              <a:rPr lang="vi-VN" altLang="vi-VN" dirty="0">
                <a:solidFill>
                  <a:srgbClr val="FF0000"/>
                </a:solidFill>
                <a:latin typeface="Times New Roman" panose="02020603050405020304" pitchFamily="18" charset="0"/>
                <a:cs typeface="Times New Roman" panose="02020603050405020304" pitchFamily="18" charset="0"/>
              </a:rPr>
              <a:t>giữ gìn bản sắc văn hóa dân tộc</a:t>
            </a:r>
            <a:r>
              <a:rPr lang="vi-VN" altLang="vi-VN" dirty="0">
                <a:latin typeface="Times New Roman" panose="02020603050405020304" pitchFamily="18" charset="0"/>
                <a:cs typeface="Times New Roman" panose="02020603050405020304" pitchFamily="18" charset="0"/>
              </a:rPr>
              <a:t>; bảo vệ môi trường sinh thái trong quá trình hội nhập quốc tế. </a:t>
            </a:r>
            <a:endParaRPr lang="vi-VN" altLang="vi-VN" b="1" dirty="0">
              <a:latin typeface="Times New Roman" panose="02020603050405020304" pitchFamily="18" charset="0"/>
              <a:cs typeface="Times New Roman" panose="02020603050405020304" pitchFamily="18" charset="0"/>
            </a:endParaRPr>
          </a:p>
          <a:p>
            <a:endParaRPr lang="vi-VN" dirty="0"/>
          </a:p>
        </p:txBody>
      </p:sp>
      <p:sp>
        <p:nvSpPr>
          <p:cNvPr id="4" name="AutoShape 2" descr="Giữ gìn và phát huy bản sắc văn hóa Việt Nam trong hội nhậ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52" name="Picture 4" descr="Giữ gìn bản sắc văn hóa dân tộc"/>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953000" y="2209800"/>
            <a:ext cx="3943350" cy="4524376"/>
          </a:xfrm>
          <a:prstGeom prst="rect">
            <a:avLst/>
          </a:prstGeom>
          <a:noFill/>
          <a:extLst>
            <a:ext uri="{909E8E84-426E-40DD-AFC4-6F175D3DCCD1}">
              <a14:hiddenFill xmlns:a14="http://schemas.microsoft.com/office/drawing/2010/main" xmlns="">
                <a:solidFill>
                  <a:srgbClr val="FFFFFF"/>
                </a:solidFill>
              </a14:hiddenFill>
            </a:ext>
          </a:extLst>
        </p:spPr>
      </p:pic>
      <p:pic>
        <p:nvPicPr>
          <p:cNvPr id="2056" name="Picture 8" descr="Thông tin ngành Công nghệ kỹ thuật môi trường - Bậc cao đẳng ..."/>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17170" y="2209801"/>
            <a:ext cx="4735830" cy="44196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587635029"/>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838200"/>
            <a:ext cx="7886700" cy="1473058"/>
          </a:xfrm>
        </p:spPr>
        <p:txBody>
          <a:bodyPr/>
          <a:lstStyle/>
          <a:p>
            <a:pPr marL="0" indent="0">
              <a:buNone/>
            </a:pPr>
            <a:r>
              <a:rPr lang="vi-VN" altLang="vi-VN" sz="2400" dirty="0">
                <a:latin typeface="Times New Roman" panose="02020603050405020304" pitchFamily="18" charset="0"/>
                <a:cs typeface="Times New Roman" panose="02020603050405020304" pitchFamily="18" charset="0"/>
              </a:rPr>
              <a:t>- </a:t>
            </a:r>
            <a:r>
              <a:rPr lang="vi-VN" altLang="vi-VN" sz="2400" dirty="0">
                <a:solidFill>
                  <a:srgbClr val="FF0000"/>
                </a:solidFill>
                <a:latin typeface="Times New Roman" panose="02020603050405020304" pitchFamily="18" charset="0"/>
                <a:cs typeface="Times New Roman" panose="02020603050405020304" pitchFamily="18" charset="0"/>
              </a:rPr>
              <a:t>Phát huy </a:t>
            </a:r>
            <a:r>
              <a:rPr lang="vi-VN" altLang="vi-VN" sz="2400" dirty="0">
                <a:latin typeface="Times New Roman" panose="02020603050405020304" pitchFamily="18" charset="0"/>
                <a:cs typeface="Times New Roman" panose="02020603050405020304" pitchFamily="18" charset="0"/>
              </a:rPr>
              <a:t>tối đa </a:t>
            </a:r>
            <a:r>
              <a:rPr lang="vi-VN" altLang="vi-VN" sz="2400" dirty="0">
                <a:solidFill>
                  <a:srgbClr val="FF0000"/>
                </a:solidFill>
                <a:latin typeface="Times New Roman" panose="02020603050405020304" pitchFamily="18" charset="0"/>
                <a:cs typeface="Times New Roman" panose="02020603050405020304" pitchFamily="18" charset="0"/>
              </a:rPr>
              <a:t>nội lực </a:t>
            </a:r>
            <a:r>
              <a:rPr lang="vi-VN" altLang="vi-VN" sz="2400" dirty="0">
                <a:latin typeface="Times New Roman" panose="02020603050405020304" pitchFamily="18" charset="0"/>
                <a:cs typeface="Times New Roman" panose="02020603050405020304" pitchFamily="18" charset="0"/>
              </a:rPr>
              <a:t>đi đôi với thu hút và sử dụng có hiệu quả các </a:t>
            </a:r>
            <a:r>
              <a:rPr lang="vi-VN" altLang="vi-VN" sz="2400" dirty="0">
                <a:solidFill>
                  <a:srgbClr val="FF0000"/>
                </a:solidFill>
                <a:latin typeface="Times New Roman" panose="02020603050405020304" pitchFamily="18" charset="0"/>
                <a:cs typeface="Times New Roman" panose="02020603050405020304" pitchFamily="18" charset="0"/>
              </a:rPr>
              <a:t>nguồn lực bên ngoài</a:t>
            </a:r>
            <a:r>
              <a:rPr lang="vi-VN" altLang="vi-VN" sz="2400" dirty="0">
                <a:latin typeface="Times New Roman" panose="02020603050405020304" pitchFamily="18" charset="0"/>
                <a:cs typeface="Times New Roman" panose="02020603050405020304" pitchFamily="18" charset="0"/>
              </a:rPr>
              <a:t>; xây dựng nền kinh tế độc lập tự chủ.</a:t>
            </a:r>
          </a:p>
          <a:p>
            <a:endParaRPr lang="vi-VN" dirty="0"/>
          </a:p>
        </p:txBody>
      </p:sp>
      <p:pic>
        <p:nvPicPr>
          <p:cNvPr id="2050" name="Picture 2" descr="Kết quả hình ảnh cho đoàn kết đại đoàn kết"/>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475018" y="2311258"/>
            <a:ext cx="4343400" cy="4191000"/>
          </a:xfrm>
          <a:prstGeom prst="rect">
            <a:avLst/>
          </a:prstGeom>
          <a:noFill/>
          <a:extLst>
            <a:ext uri="{909E8E84-426E-40DD-AFC4-6F175D3DCCD1}">
              <a14:hiddenFill xmlns:a14="http://schemas.microsoft.com/office/drawing/2010/main" xmlns="">
                <a:solidFill>
                  <a:srgbClr val="FFFFFF"/>
                </a:solidFill>
              </a14:hiddenFill>
            </a:ext>
          </a:extLst>
        </p:spPr>
      </p:pic>
      <p:pic>
        <p:nvPicPr>
          <p:cNvPr id="2054" name="Picture 6" descr="Kết quả hình ảnh cho khoa hoc cong nghe"/>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11729" y="2393672"/>
            <a:ext cx="4107873" cy="403859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60051476"/>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noGrp="1"/>
          </p:cNvSpPr>
          <p:nvPr>
            <p:ph idx="1"/>
          </p:nvPr>
        </p:nvSpPr>
        <p:spPr>
          <a:xfrm>
            <a:off x="628650" y="762000"/>
            <a:ext cx="7886700" cy="3124200"/>
          </a:xfrm>
        </p:spPr>
        <p:txBody>
          <a:bodyPr/>
          <a:lstStyle/>
          <a:p>
            <a:pPr algn="just" eaLnBrk="1" hangingPunct="1">
              <a:lnSpc>
                <a:spcPct val="120000"/>
              </a:lnSpc>
            </a:pPr>
            <a:r>
              <a:rPr lang="vi-VN" altLang="vi-VN" sz="2400" dirty="0" smtClean="0">
                <a:solidFill>
                  <a:schemeClr val="tx1"/>
                </a:solidFill>
                <a:latin typeface="Times New Roman" panose="02020603050405020304" pitchFamily="18" charset="0"/>
                <a:cs typeface="Times New Roman" panose="02020603050405020304" pitchFamily="18" charset="0"/>
              </a:rPr>
              <a:t>Phối </a:t>
            </a:r>
            <a:r>
              <a:rPr lang="vi-VN" altLang="vi-VN" sz="2400" dirty="0">
                <a:solidFill>
                  <a:schemeClr val="tx1"/>
                </a:solidFill>
                <a:latin typeface="Times New Roman" panose="02020603050405020304" pitchFamily="18" charset="0"/>
                <a:cs typeface="Times New Roman" panose="02020603050405020304" pitchFamily="18" charset="0"/>
              </a:rPr>
              <a:t>hợp chặt chẽ hoạt động đối ngoại của </a:t>
            </a:r>
            <a:r>
              <a:rPr lang="vi-VN" altLang="vi-VN" sz="2400" dirty="0">
                <a:solidFill>
                  <a:srgbClr val="FF0000"/>
                </a:solidFill>
                <a:latin typeface="Times New Roman" panose="02020603050405020304" pitchFamily="18" charset="0"/>
                <a:cs typeface="Times New Roman" panose="02020603050405020304" pitchFamily="18" charset="0"/>
              </a:rPr>
              <a:t>Đảng,</a:t>
            </a:r>
            <a:r>
              <a:rPr lang="vi-VN" altLang="vi-VN" sz="2400" dirty="0">
                <a:solidFill>
                  <a:schemeClr val="tx1"/>
                </a:solidFill>
                <a:latin typeface="Times New Roman" panose="02020603050405020304" pitchFamily="18" charset="0"/>
                <a:cs typeface="Times New Roman" panose="02020603050405020304" pitchFamily="18" charset="0"/>
              </a:rPr>
              <a:t> ngoại giao </a:t>
            </a:r>
            <a:r>
              <a:rPr lang="vi-VN" altLang="vi-VN" sz="2400" dirty="0">
                <a:solidFill>
                  <a:srgbClr val="FF0000"/>
                </a:solidFill>
                <a:latin typeface="Times New Roman" panose="02020603050405020304" pitchFamily="18" charset="0"/>
                <a:cs typeface="Times New Roman" panose="02020603050405020304" pitchFamily="18" charset="0"/>
              </a:rPr>
              <a:t>Nhà nước </a:t>
            </a:r>
            <a:r>
              <a:rPr lang="vi-VN" altLang="vi-VN" sz="2400" dirty="0">
                <a:solidFill>
                  <a:schemeClr val="tx1"/>
                </a:solidFill>
                <a:latin typeface="Times New Roman" panose="02020603050405020304" pitchFamily="18" charset="0"/>
                <a:cs typeface="Times New Roman" panose="02020603050405020304" pitchFamily="18" charset="0"/>
              </a:rPr>
              <a:t>và </a:t>
            </a:r>
            <a:r>
              <a:rPr lang="vi-VN" altLang="vi-VN" sz="2400" dirty="0">
                <a:solidFill>
                  <a:srgbClr val="FF0000"/>
                </a:solidFill>
                <a:latin typeface="Times New Roman" panose="02020603050405020304" pitchFamily="18" charset="0"/>
                <a:cs typeface="Times New Roman" panose="02020603050405020304" pitchFamily="18" charset="0"/>
              </a:rPr>
              <a:t>ngoại giao nhân dân</a:t>
            </a:r>
            <a:r>
              <a:rPr lang="vi-VN" altLang="vi-VN" sz="2400" dirty="0">
                <a:solidFill>
                  <a:schemeClr val="tx1"/>
                </a:solidFill>
                <a:latin typeface="Times New Roman" panose="02020603050405020304" pitchFamily="18" charset="0"/>
                <a:cs typeface="Times New Roman" panose="02020603050405020304" pitchFamily="18" charset="0"/>
              </a:rPr>
              <a:t>; giữa ngoại giao chính trị với ngoại giao kinh tế và ngoại giao văn hóa; giữa đối ngoại với quốc phòng, an ninh.</a:t>
            </a:r>
          </a:p>
          <a:p>
            <a:pPr algn="just" eaLnBrk="1" hangingPunct="1">
              <a:lnSpc>
                <a:spcPct val="120000"/>
              </a:lnSpc>
            </a:pPr>
            <a:endParaRPr lang="vi-VN" altLang="vi-VN" sz="2400" dirty="0">
              <a:solidFill>
                <a:schemeClr val="tx1"/>
              </a:solidFill>
              <a:latin typeface="Times New Roman" panose="02020603050405020304" pitchFamily="18" charset="0"/>
              <a:cs typeface="Times New Roman" panose="02020603050405020304" pitchFamily="18" charset="0"/>
            </a:endParaRPr>
          </a:p>
          <a:p>
            <a:pPr algn="just" eaLnBrk="1" hangingPunct="1">
              <a:lnSpc>
                <a:spcPct val="120000"/>
              </a:lnSpc>
            </a:pPr>
            <a:endParaRPr lang="vi-VN" altLang="vi-VN" sz="2400" b="1" dirty="0">
              <a:solidFill>
                <a:schemeClr val="tx1"/>
              </a:solidFill>
              <a:latin typeface="Times New Roman" panose="02020603050405020304" pitchFamily="18" charset="0"/>
              <a:cs typeface="Times New Roman" panose="02020603050405020304" pitchFamily="18" charset="0"/>
            </a:endParaRPr>
          </a:p>
        </p:txBody>
      </p:sp>
      <p:pic>
        <p:nvPicPr>
          <p:cNvPr id="72707" name="Picture 1"/>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377834" y="3200406"/>
            <a:ext cx="4232275" cy="35798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2708" name="Picture 3"/>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4848233" y="2819406"/>
            <a:ext cx="4219575" cy="37703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2" algn="l" rtl="0">
              <a:lnSpc>
                <a:spcPct val="90000"/>
              </a:lnSpc>
              <a:spcBef>
                <a:spcPct val="0"/>
              </a:spcBef>
            </a:pPr>
            <a:r>
              <a:rPr lang="en-US" altLang="vi-VN" sz="2400" b="1" dirty="0" smtClean="0">
                <a:solidFill>
                  <a:srgbClr val="000099"/>
                </a:solidFill>
                <a:latin typeface="Times New Roman" panose="02020603050405020304" pitchFamily="18" charset="0"/>
                <a:cs typeface="Times New Roman" panose="02020603050405020304" pitchFamily="18" charset="0"/>
              </a:rPr>
              <a:t>2. Những nhiệm vụ chủ yếu của đường lối đối ngoại</a:t>
            </a:r>
            <a:r>
              <a:rPr lang="en-US" altLang="vi-VN" sz="2400" dirty="0" smtClean="0">
                <a:solidFill>
                  <a:srgbClr val="000099"/>
                </a:solidFill>
                <a:latin typeface="Times New Roman" panose="02020603050405020304" pitchFamily="18" charset="0"/>
                <a:cs typeface="Times New Roman" panose="02020603050405020304" pitchFamily="18" charset="0"/>
              </a:rPr>
              <a:t/>
            </a:r>
            <a:br>
              <a:rPr lang="en-US" altLang="vi-VN" sz="2400" dirty="0" smtClean="0">
                <a:solidFill>
                  <a:srgbClr val="000099"/>
                </a:solidFill>
                <a:latin typeface="Times New Roman" panose="02020603050405020304" pitchFamily="18" charset="0"/>
                <a:cs typeface="Times New Roman" panose="02020603050405020304" pitchFamily="18" charset="0"/>
              </a:rPr>
            </a:br>
            <a:endParaRPr lang="vi-VN" sz="2800" dirty="0"/>
          </a:p>
        </p:txBody>
      </p:sp>
      <p:sp>
        <p:nvSpPr>
          <p:cNvPr id="3" name="Content Placeholder 2"/>
          <p:cNvSpPr>
            <a:spLocks noGrp="1"/>
          </p:cNvSpPr>
          <p:nvPr>
            <p:ph idx="1"/>
          </p:nvPr>
        </p:nvSpPr>
        <p:spPr>
          <a:xfrm>
            <a:off x="628650" y="1143000"/>
            <a:ext cx="7886700" cy="4724400"/>
          </a:xfrm>
        </p:spPr>
        <p:txBody>
          <a:bodyPr>
            <a:normAutofit fontScale="32500" lnSpcReduction="20000"/>
          </a:bodyPr>
          <a:lstStyle/>
          <a:p>
            <a:pPr marL="0" indent="0" algn="just">
              <a:lnSpc>
                <a:spcPct val="170000"/>
              </a:lnSpc>
              <a:buNone/>
            </a:pPr>
            <a:r>
              <a:rPr lang="vi-VN" sz="2400" dirty="0" smtClean="0">
                <a:latin typeface="+mj-lt"/>
              </a:rPr>
              <a:t>	</a:t>
            </a:r>
            <a:r>
              <a:rPr lang="vi-VN" sz="4000" dirty="0" smtClean="0">
                <a:latin typeface="+mj-lt"/>
              </a:rPr>
              <a:t>- </a:t>
            </a:r>
            <a:r>
              <a:rPr lang="vi-VN" sz="6400" dirty="0" smtClean="0">
                <a:latin typeface="+mj-lt"/>
              </a:rPr>
              <a:t>Giữ </a:t>
            </a:r>
            <a:r>
              <a:rPr lang="vi-VN" sz="6400" dirty="0">
                <a:latin typeface="+mj-lt"/>
              </a:rPr>
              <a:t>vững môi trường hòa bình, ổn định, tranh thủ tối đa các nguồn lực bên ngoài để phát triển đất nước, nâng cao đời sống nhân </a:t>
            </a:r>
            <a:r>
              <a:rPr lang="vi-VN" sz="6400" dirty="0" smtClean="0">
                <a:latin typeface="+mj-lt"/>
              </a:rPr>
              <a:t>dân</a:t>
            </a:r>
          </a:p>
          <a:p>
            <a:pPr marL="0" indent="0" algn="just">
              <a:lnSpc>
                <a:spcPct val="170000"/>
              </a:lnSpc>
              <a:buNone/>
            </a:pPr>
            <a:r>
              <a:rPr lang="vi-VN" sz="6400" dirty="0" smtClean="0">
                <a:latin typeface="+mj-lt"/>
              </a:rPr>
              <a:t> 	- Kiên </a:t>
            </a:r>
            <a:r>
              <a:rPr lang="vi-VN" sz="6400" dirty="0">
                <a:latin typeface="+mj-lt"/>
              </a:rPr>
              <a:t>quyết, kiên trì đấu tranh bảo vệ vững chắc độc lập, chủ quyền, thống nhất và toàn vẹn lãnh thổ của Tổ quốc, bảo vệ Đảng, Nhà nước, nhân dân và chế độ xã hội chủ </a:t>
            </a:r>
            <a:r>
              <a:rPr lang="vi-VN" sz="6400" dirty="0" smtClean="0">
                <a:latin typeface="+mj-lt"/>
              </a:rPr>
              <a:t>nghĩa</a:t>
            </a:r>
          </a:p>
          <a:p>
            <a:pPr marL="0" indent="0" algn="just">
              <a:lnSpc>
                <a:spcPct val="170000"/>
              </a:lnSpc>
              <a:buNone/>
            </a:pPr>
            <a:r>
              <a:rPr lang="vi-VN" sz="6400" dirty="0">
                <a:latin typeface="+mj-lt"/>
              </a:rPr>
              <a:t>	</a:t>
            </a:r>
            <a:r>
              <a:rPr lang="vi-VN" sz="6400" dirty="0" smtClean="0">
                <a:latin typeface="+mj-lt"/>
              </a:rPr>
              <a:t>- Nâng </a:t>
            </a:r>
            <a:r>
              <a:rPr lang="vi-VN" sz="6400" dirty="0">
                <a:latin typeface="+mj-lt"/>
              </a:rPr>
              <a:t>cao vị thế, uy tín của đất nước và góp phần vào sự nghiệp hòa bình, độc lập dân tộc, dân chủ và tiến bộ xã hội trên </a:t>
            </a:r>
            <a:r>
              <a:rPr lang="vi-VN" sz="6400" dirty="0" smtClean="0">
                <a:latin typeface="+mj-lt"/>
              </a:rPr>
              <a:t>thế giới</a:t>
            </a:r>
            <a:endParaRPr lang="vi-VN" sz="6400" dirty="0">
              <a:latin typeface="+mj-lt"/>
            </a:endParaRPr>
          </a:p>
        </p:txBody>
      </p:sp>
    </p:spTree>
    <p:extLst>
      <p:ext uri="{BB962C8B-B14F-4D97-AF65-F5344CB8AC3E}">
        <p14:creationId xmlns:p14="http://schemas.microsoft.com/office/powerpoint/2010/main" xmlns="" val="2869865702"/>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778" name="Group 3"/>
          <p:cNvGrpSpPr>
            <a:grpSpLocks/>
          </p:cNvGrpSpPr>
          <p:nvPr/>
        </p:nvGrpSpPr>
        <p:grpSpPr bwMode="auto">
          <a:xfrm>
            <a:off x="134940" y="2057400"/>
            <a:ext cx="1681162" cy="3792538"/>
            <a:chOff x="720" y="901"/>
            <a:chExt cx="1367" cy="2389"/>
          </a:xfrm>
        </p:grpSpPr>
        <p:sp>
          <p:nvSpPr>
            <p:cNvPr id="75809"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0"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1"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2"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76" name="Text Box 16"/>
            <p:cNvSpPr txBox="1">
              <a:spLocks noChangeArrowheads="1"/>
            </p:cNvSpPr>
            <p:nvPr/>
          </p:nvSpPr>
          <p:spPr bwMode="gray">
            <a:xfrm>
              <a:off x="761" y="901"/>
              <a:ext cx="1326" cy="446"/>
            </a:xfrm>
            <a:prstGeom prst="rect">
              <a:avLst/>
            </a:prstGeom>
            <a:noFill/>
            <a:ln>
              <a:noFill/>
            </a:ln>
            <a:effectLst/>
            <a:extLst/>
          </p:spPr>
          <p:txBody>
            <a:bodyPr>
              <a:spAutoFit/>
            </a:bodyPr>
            <a:lstStyle/>
            <a:p>
              <a:pPr algn="ctr">
                <a:defRPr/>
              </a:pP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Ðại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a:t>
              </a: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hội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VII, VIII</a:t>
              </a:r>
            </a:p>
          </p:txBody>
        </p:sp>
      </p:grpSp>
      <p:sp>
        <p:nvSpPr>
          <p:cNvPr id="75779" name="AutoShape 20"/>
          <p:cNvSpPr>
            <a:spLocks noChangeArrowheads="1"/>
          </p:cNvSpPr>
          <p:nvPr/>
        </p:nvSpPr>
        <p:spPr bwMode="gray">
          <a:xfrm>
            <a:off x="1855797" y="2452697"/>
            <a:ext cx="1736725" cy="2803525"/>
          </a:xfrm>
          <a:prstGeom prst="roundRect">
            <a:avLst>
              <a:gd name="adj" fmla="val 16667"/>
            </a:avLst>
          </a:prstGeom>
          <a:solidFill>
            <a:srgbClr val="73E77E"/>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0" name="AutoShape 21"/>
          <p:cNvSpPr>
            <a:spLocks noChangeArrowheads="1"/>
          </p:cNvSpPr>
          <p:nvPr/>
        </p:nvSpPr>
        <p:spPr bwMode="gray">
          <a:xfrm>
            <a:off x="1870082" y="4516438"/>
            <a:ext cx="1712913" cy="709612"/>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1" name="AutoShape 22"/>
          <p:cNvSpPr>
            <a:spLocks noChangeArrowheads="1"/>
          </p:cNvSpPr>
          <p:nvPr/>
        </p:nvSpPr>
        <p:spPr bwMode="gray">
          <a:xfrm>
            <a:off x="1870082" y="2474925"/>
            <a:ext cx="1712913" cy="708025"/>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82" name="Group 8"/>
          <p:cNvGrpSpPr>
            <a:grpSpLocks/>
          </p:cNvGrpSpPr>
          <p:nvPr/>
        </p:nvGrpSpPr>
        <p:grpSpPr bwMode="auto">
          <a:xfrm>
            <a:off x="1868488" y="1514487"/>
            <a:ext cx="1789112" cy="3787775"/>
            <a:chOff x="1828800" y="1514475"/>
            <a:chExt cx="1789663" cy="3787775"/>
          </a:xfrm>
          <a:solidFill>
            <a:schemeClr val="accent4">
              <a:lumMod val="20000"/>
              <a:lumOff val="80000"/>
            </a:schemeClr>
          </a:solidFill>
        </p:grpSpPr>
        <p:sp>
          <p:nvSpPr>
            <p:cNvPr id="75807" name="AutoShape 19"/>
            <p:cNvSpPr>
              <a:spLocks noChangeArrowheads="1"/>
            </p:cNvSpPr>
            <p:nvPr/>
          </p:nvSpPr>
          <p:spPr bwMode="gray">
            <a:xfrm>
              <a:off x="1828800" y="2444750"/>
              <a:ext cx="1789663" cy="2857500"/>
            </a:xfrm>
            <a:prstGeom prst="roundRect">
              <a:avLst>
                <a:gd name="adj" fmla="val 17509"/>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1876296" y="1514475"/>
              <a:ext cx="1648716" cy="461665"/>
            </a:xfrm>
            <a:prstGeom prst="rect">
              <a:avLst/>
            </a:prstGeom>
            <a:grp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IX</a:t>
              </a:r>
              <a:endPar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endParaRPr>
            </a:p>
          </p:txBody>
        </p:sp>
      </p:grpSp>
      <p:sp>
        <p:nvSpPr>
          <p:cNvPr id="75783" name="AutoShape 34"/>
          <p:cNvSpPr>
            <a:spLocks noChangeArrowheads="1"/>
          </p:cNvSpPr>
          <p:nvPr/>
        </p:nvSpPr>
        <p:spPr bwMode="gray">
          <a:xfrm>
            <a:off x="3938597" y="1797060"/>
            <a:ext cx="1444625" cy="3527425"/>
          </a:xfrm>
          <a:prstGeom prst="roundRect">
            <a:avLst>
              <a:gd name="adj" fmla="val 16667"/>
            </a:avLst>
          </a:prstGeom>
          <a:solidFill>
            <a:srgbClr val="E9E065"/>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4" name="AutoShape 35"/>
          <p:cNvSpPr>
            <a:spLocks noChangeArrowheads="1"/>
          </p:cNvSpPr>
          <p:nvPr/>
        </p:nvSpPr>
        <p:spPr bwMode="gray">
          <a:xfrm>
            <a:off x="3629034" y="4392613"/>
            <a:ext cx="1744663" cy="893762"/>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5" name="AutoShape 36"/>
          <p:cNvSpPr>
            <a:spLocks noChangeArrowheads="1"/>
          </p:cNvSpPr>
          <p:nvPr/>
        </p:nvSpPr>
        <p:spPr bwMode="gray">
          <a:xfrm>
            <a:off x="3629034" y="1824050"/>
            <a:ext cx="1744663" cy="890587"/>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3" name="Rectangle 2"/>
          <p:cNvSpPr/>
          <p:nvPr/>
        </p:nvSpPr>
        <p:spPr>
          <a:xfrm>
            <a:off x="185747" y="3262320"/>
            <a:ext cx="1589087" cy="2123658"/>
          </a:xfrm>
          <a:prstGeom prst="rect">
            <a:avLst/>
          </a:prstGeom>
        </p:spPr>
        <p:txBody>
          <a:bodyPr>
            <a:spAutoFit/>
          </a:bodyPr>
          <a:lstStyle/>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“Việt Nam muốn là bạn với tất cả các nước trên </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thế giới”</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75787" name="Rectangle 3"/>
          <p:cNvSpPr>
            <a:spLocks noChangeArrowheads="1"/>
          </p:cNvSpPr>
          <p:nvPr/>
        </p:nvSpPr>
        <p:spPr bwMode="auto">
          <a:xfrm>
            <a:off x="1905000" y="2551122"/>
            <a:ext cx="1543050" cy="25545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a:solidFill>
                  <a:srgbClr val="C00000"/>
                </a:solidFill>
                <a:latin typeface="Times New Roman" panose="02020603050405020304" pitchFamily="18" charset="0"/>
                <a:ea typeface="Times New Roman" panose="02020603050405020304" pitchFamily="18" charset="0"/>
                <a:cs typeface="Arial" panose="020B0604020202020204" pitchFamily="34" charset="0"/>
              </a:rPr>
              <a:t>“Việt Nam sẵn sàng là bạn, là đối tác tin cậy của các nước trong cộng đồng quốc tế”</a:t>
            </a:r>
            <a:endParaRPr lang="en-US" altLang="vi-VN" sz="2000" b="1">
              <a:solidFill>
                <a:srgbClr val="C00000"/>
              </a:solidFill>
              <a:ea typeface="Times New Roman" panose="02020603050405020304" pitchFamily="18" charset="0"/>
              <a:cs typeface="Arial" panose="020B0604020202020204" pitchFamily="34" charset="0"/>
            </a:endParaRPr>
          </a:p>
        </p:txBody>
      </p:sp>
      <p:grpSp>
        <p:nvGrpSpPr>
          <p:cNvPr id="75788" name="Group 13"/>
          <p:cNvGrpSpPr>
            <a:grpSpLocks/>
          </p:cNvGrpSpPr>
          <p:nvPr/>
        </p:nvGrpSpPr>
        <p:grpSpPr bwMode="auto">
          <a:xfrm>
            <a:off x="3649672" y="609600"/>
            <a:ext cx="1836737" cy="4776788"/>
            <a:chOff x="3548336" y="609601"/>
            <a:chExt cx="1861313" cy="4772631"/>
          </a:xfrm>
        </p:grpSpPr>
        <p:sp>
          <p:nvSpPr>
            <p:cNvPr id="75804" name="AutoShape 33"/>
            <p:cNvSpPr>
              <a:spLocks noChangeArrowheads="1"/>
            </p:cNvSpPr>
            <p:nvPr/>
          </p:nvSpPr>
          <p:spPr bwMode="gray">
            <a:xfrm>
              <a:off x="3586749" y="1786277"/>
              <a:ext cx="1822900" cy="3595955"/>
            </a:xfrm>
            <a:prstGeom prst="roundRect">
              <a:avLst>
                <a:gd name="adj" fmla="val 17509"/>
              </a:avLst>
            </a:prstGeom>
            <a:solidFill>
              <a:schemeClr val="accent1">
                <a:lumMod val="20000"/>
                <a:lumOff val="8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603" name="Text Box 43"/>
            <p:cNvSpPr txBox="1">
              <a:spLocks noChangeArrowheads="1"/>
            </p:cNvSpPr>
            <p:nvPr/>
          </p:nvSpPr>
          <p:spPr bwMode="gray">
            <a:xfrm>
              <a:off x="3719212" y="609601"/>
              <a:ext cx="1519188" cy="461263"/>
            </a:xfrm>
            <a:prstGeom prst="rect">
              <a:avLst/>
            </a:prstGeom>
            <a:noFill/>
            <a:ln>
              <a:noFill/>
            </a:ln>
            <a:effectLst/>
            <a:extLst/>
          </p:spPr>
          <p:txBody>
            <a:bodyPr wrap="none">
              <a:spAutoFit/>
            </a:bodyPr>
            <a:lstStyle/>
            <a:p>
              <a:pPr algn="ctr">
                <a:defRPr/>
              </a:pP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X</a:t>
              </a:r>
              <a:endPar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endParaRPr>
            </a:p>
          </p:txBody>
        </p:sp>
        <p:sp>
          <p:nvSpPr>
            <p:cNvPr id="75806" name="Rectangle 4"/>
            <p:cNvSpPr>
              <a:spLocks noChangeArrowheads="1"/>
            </p:cNvSpPr>
            <p:nvPr/>
          </p:nvSpPr>
          <p:spPr bwMode="auto">
            <a:xfrm>
              <a:off x="3548336" y="1923391"/>
              <a:ext cx="1697538" cy="33057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“Việt Nam là bạn, đối tác tin cậy của các nước trong cộng đồng quốc tế, tham gia tích cực vào tiến trình hợp tác quốc tế </a:t>
              </a:r>
              <a:endPar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a:p>
              <a:pPr algn="ctr" eaLnBrk="1" hangingPunct="1"/>
              <a:r>
                <a:rPr lang="vi-VN"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và khu vực”</a:t>
              </a:r>
              <a:endPar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p:txBody>
        </p:sp>
      </p:grpSp>
      <p:sp>
        <p:nvSpPr>
          <p:cNvPr id="75789" name="AutoShape 4"/>
          <p:cNvSpPr>
            <a:spLocks noChangeArrowheads="1"/>
          </p:cNvSpPr>
          <p:nvPr/>
        </p:nvSpPr>
        <p:spPr bwMode="gray">
          <a:xfrm>
            <a:off x="5486408" y="1279537"/>
            <a:ext cx="1497013" cy="3751263"/>
          </a:xfrm>
          <a:prstGeom prst="roundRect">
            <a:avLst>
              <a:gd name="adj" fmla="val 17509"/>
            </a:avLst>
          </a:pr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0" name="AutoShape 5"/>
          <p:cNvSpPr>
            <a:spLocks noChangeArrowheads="1"/>
          </p:cNvSpPr>
          <p:nvPr/>
        </p:nvSpPr>
        <p:spPr bwMode="gray">
          <a:xfrm>
            <a:off x="5562600" y="1447806"/>
            <a:ext cx="1619250" cy="3679825"/>
          </a:xfrm>
          <a:prstGeom prst="roundRect">
            <a:avLst>
              <a:gd name="adj" fmla="val 16667"/>
            </a:avLst>
          </a:prstGeom>
          <a:solidFill>
            <a:srgbClr val="66FFFF"/>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1" name="AutoShape 6"/>
          <p:cNvSpPr>
            <a:spLocks noChangeArrowheads="1"/>
          </p:cNvSpPr>
          <p:nvPr/>
        </p:nvSpPr>
        <p:spPr bwMode="gray">
          <a:xfrm>
            <a:off x="5715003" y="3962400"/>
            <a:ext cx="1597025" cy="931862"/>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92" name="Group 14"/>
          <p:cNvGrpSpPr>
            <a:grpSpLocks/>
          </p:cNvGrpSpPr>
          <p:nvPr/>
        </p:nvGrpSpPr>
        <p:grpSpPr bwMode="auto">
          <a:xfrm>
            <a:off x="5594323" y="325440"/>
            <a:ext cx="1720880" cy="4328181"/>
            <a:chOff x="5382311" y="325944"/>
            <a:chExt cx="1720789" cy="4327674"/>
          </a:xfrm>
        </p:grpSpPr>
        <p:sp>
          <p:nvSpPr>
            <p:cNvPr id="75801" name="AutoShape 7"/>
            <p:cNvSpPr>
              <a:spLocks noChangeArrowheads="1"/>
            </p:cNvSpPr>
            <p:nvPr/>
          </p:nvSpPr>
          <p:spPr bwMode="gray">
            <a:xfrm>
              <a:off x="5506159" y="1319270"/>
              <a:ext cx="1596941" cy="929329"/>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56" name="Text Box 16"/>
            <p:cNvSpPr txBox="1">
              <a:spLocks noChangeArrowheads="1"/>
            </p:cNvSpPr>
            <p:nvPr/>
          </p:nvSpPr>
          <p:spPr bwMode="gray">
            <a:xfrm>
              <a:off x="5433138" y="325944"/>
              <a:ext cx="1584004" cy="46161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sp>
          <p:nvSpPr>
            <p:cNvPr id="75803" name="Rectangle 61"/>
            <p:cNvSpPr>
              <a:spLocks noChangeArrowheads="1"/>
            </p:cNvSpPr>
            <p:nvPr/>
          </p:nvSpPr>
          <p:spPr bwMode="auto">
            <a:xfrm>
              <a:off x="5382311" y="1791631"/>
              <a:ext cx="1560220" cy="2861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latin typeface="Times New Roman" panose="02020603050405020304" pitchFamily="18" charset="0"/>
                  <a:ea typeface="Times New Roman" panose="02020603050405020304" pitchFamily="18" charset="0"/>
                  <a:cs typeface="Arial" panose="020B0604020202020204" pitchFamily="34" charset="0"/>
                </a:rPr>
                <a:t>“Thành viên có trách nhiệm trước cộng đồng quốc tế”, phấn đấu vì hòa bình và phát triển bền vững. </a:t>
              </a:r>
              <a:endParaRPr lang="en-US" altLang="vi-VN" sz="2000" b="1" dirty="0">
                <a:latin typeface="Times New Roman" panose="02020603050405020304" pitchFamily="18" charset="0"/>
                <a:ea typeface="Times New Roman" panose="02020603050405020304" pitchFamily="18" charset="0"/>
                <a:cs typeface="Arial" panose="020B0604020202020204" pitchFamily="34" charset="0"/>
              </a:endParaRPr>
            </a:p>
          </p:txBody>
        </p:sp>
      </p:grpSp>
      <p:grpSp>
        <p:nvGrpSpPr>
          <p:cNvPr id="75793" name="Group 6"/>
          <p:cNvGrpSpPr>
            <a:grpSpLocks/>
          </p:cNvGrpSpPr>
          <p:nvPr/>
        </p:nvGrpSpPr>
        <p:grpSpPr bwMode="auto">
          <a:xfrm>
            <a:off x="2012950" y="4100513"/>
            <a:ext cx="3333750"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grpSp>
      <p:cxnSp>
        <p:nvCxnSpPr>
          <p:cNvPr id="13" name="Straight Arrow Connector 12"/>
          <p:cNvCxnSpPr/>
          <p:nvPr/>
        </p:nvCxnSpPr>
        <p:spPr>
          <a:xfrm flipV="1">
            <a:off x="1206501" y="4552950"/>
            <a:ext cx="7653338" cy="192405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grpSp>
        <p:nvGrpSpPr>
          <p:cNvPr id="75795" name="Group 3"/>
          <p:cNvGrpSpPr>
            <a:grpSpLocks/>
          </p:cNvGrpSpPr>
          <p:nvPr/>
        </p:nvGrpSpPr>
        <p:grpSpPr bwMode="auto">
          <a:xfrm>
            <a:off x="7221713" y="152406"/>
            <a:ext cx="1922295" cy="3846513"/>
            <a:chOff x="551" y="746"/>
            <a:chExt cx="1474" cy="2146"/>
          </a:xfrm>
          <a:solidFill>
            <a:srgbClr val="FFFF00"/>
          </a:solidFill>
        </p:grpSpPr>
        <p:sp>
          <p:nvSpPr>
            <p:cNvPr id="75796" name="AutoShape 5"/>
            <p:cNvSpPr>
              <a:spLocks noChangeArrowheads="1"/>
            </p:cNvSpPr>
            <p:nvPr/>
          </p:nvSpPr>
          <p:spPr bwMode="gray">
            <a:xfrm>
              <a:off x="659" y="1101"/>
              <a:ext cx="1322" cy="1766"/>
            </a:xfrm>
            <a:prstGeom prst="roundRect">
              <a:avLst>
                <a:gd name="adj" fmla="val 16667"/>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1" name="AutoShape 7"/>
            <p:cNvSpPr>
              <a:spLocks noChangeArrowheads="1"/>
            </p:cNvSpPr>
            <p:nvPr/>
          </p:nvSpPr>
          <p:spPr bwMode="gray">
            <a:xfrm>
              <a:off x="665" y="1206"/>
              <a:ext cx="1360" cy="1686"/>
            </a:xfrm>
            <a:prstGeom prst="roundRect">
              <a:avLst>
                <a:gd name="adj" fmla="val 50000"/>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vi-VN" altLang="vi-VN" sz="2000" b="1" dirty="0">
                  <a:solidFill>
                    <a:srgbClr val="FF0000"/>
                  </a:solidFill>
                  <a:latin typeface="+mj-lt"/>
                  <a:cs typeface="Arial" panose="020B0604020202020204" pitchFamily="34" charset="0"/>
                </a:rPr>
                <a:t>“bảo vệ vững chắc Tổ quốc, giữ vững môi trường hoà bình, ổn định” </a:t>
              </a:r>
            </a:p>
          </p:txBody>
        </p:sp>
        <p:sp>
          <p:nvSpPr>
            <p:cNvPr id="75" name="Text Box 16"/>
            <p:cNvSpPr txBox="1">
              <a:spLocks noChangeArrowheads="1"/>
            </p:cNvSpPr>
            <p:nvPr/>
          </p:nvSpPr>
          <p:spPr bwMode="gray">
            <a:xfrm>
              <a:off x="551" y="746"/>
              <a:ext cx="1280" cy="258"/>
            </a:xfrm>
            <a:prstGeom prst="rect">
              <a:avLst/>
            </a:prstGeom>
            <a:grpFill/>
            <a:ln>
              <a:noFill/>
            </a:ln>
            <a:effectLst/>
            <a:extLst/>
          </p:spPr>
          <p:txBody>
            <a:bodyPr wrap="none">
              <a:spAutoFit/>
            </a:bodyPr>
            <a:lstStyle/>
            <a:p>
              <a:pPr algn="ctr">
                <a:defRPr/>
              </a:pPr>
              <a:r>
                <a:rPr lang="en-US" sz="2400" b="1" dirty="0" err="1">
                  <a:ln w="1905"/>
                  <a:solidFill>
                    <a:srgbClr val="FF0000"/>
                  </a:solidFill>
                  <a:effectLst>
                    <a:innerShdw blurRad="69850" dist="43180" dir="5400000">
                      <a:srgbClr val="000000">
                        <a:alpha val="65000"/>
                      </a:srgbClr>
                    </a:innerShdw>
                  </a:effectLst>
                  <a:latin typeface="Arial" charset="0"/>
                  <a:cs typeface="Arial" pitchFamily="34" charset="0"/>
                </a:rPr>
                <a:t>Ðại</a:t>
              </a:r>
              <a:r>
                <a:rPr lang="en-US" sz="2400" b="1" dirty="0">
                  <a:ln w="1905"/>
                  <a:solidFill>
                    <a:srgbClr val="FF0000"/>
                  </a:solidFill>
                  <a:effectLst>
                    <a:innerShdw blurRad="69850" dist="43180" dir="5400000">
                      <a:srgbClr val="000000">
                        <a:alpha val="65000"/>
                      </a:srgbClr>
                    </a:innerShdw>
                  </a:effectLst>
                  <a:latin typeface="Arial" charset="0"/>
                  <a:cs typeface="Arial" pitchFamily="34" charset="0"/>
                </a:rPr>
                <a:t> hội XII</a:t>
              </a:r>
              <a:endParaRPr lang="en-US" b="1" dirty="0">
                <a:ln w="1905"/>
                <a:solidFill>
                  <a:srgbClr val="FF0000"/>
                </a:solidFill>
                <a:effectLst>
                  <a:innerShdw blurRad="69850" dist="43180" dir="5400000">
                    <a:srgbClr val="000000">
                      <a:alpha val="65000"/>
                    </a:srgbClr>
                  </a:innerShdw>
                </a:effectLst>
                <a:latin typeface="Arial" charset="0"/>
                <a:cs typeface="Arial" pitchFamily="34" charset="0"/>
              </a:endParaRPr>
            </a:p>
          </p:txBody>
        </p:sp>
      </p:grpSp>
    </p:spTree>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58738"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73732" name="Content Placeholder 2"/>
          <p:cNvSpPr>
            <a:spLocks noGrp="1"/>
          </p:cNvSpPr>
          <p:nvPr>
            <p:ph idx="1"/>
          </p:nvPr>
        </p:nvSpPr>
        <p:spPr>
          <a:xfrm>
            <a:off x="628650" y="685800"/>
            <a:ext cx="7886700" cy="4351338"/>
          </a:xfrm>
        </p:spPr>
        <p:txBody>
          <a:bodyPr>
            <a:normAutofit/>
          </a:bodyPr>
          <a:lstStyle/>
          <a:p>
            <a:pPr indent="457200" algn="just">
              <a:lnSpc>
                <a:spcPct val="120000"/>
              </a:lnSpc>
              <a:spcAft>
                <a:spcPct val="0"/>
              </a:spcAft>
            </a:pPr>
            <a:r>
              <a:rPr lang="vi-VN" altLang="vi-VN" sz="2400" dirty="0">
                <a:solidFill>
                  <a:schemeClr val="tx1"/>
                </a:solidFill>
                <a:latin typeface="Times New Roman" panose="02020603050405020304" pitchFamily="18" charset="0"/>
                <a:cs typeface="Times New Roman" panose="02020603050405020304" pitchFamily="18" charset="0"/>
              </a:rPr>
              <a:t>- </a:t>
            </a:r>
            <a:r>
              <a:rPr lang="vi-VN" altLang="vi-VN" sz="2400" dirty="0">
                <a:solidFill>
                  <a:srgbClr val="FF0000"/>
                </a:solidFill>
                <a:latin typeface="Times New Roman" panose="02020603050405020304" pitchFamily="18" charset="0"/>
                <a:cs typeface="Times New Roman" panose="02020603050405020304" pitchFamily="18" charset="0"/>
              </a:rPr>
              <a:t>Nâng cao hiệu quả </a:t>
            </a:r>
            <a:r>
              <a:rPr lang="vi-VN" altLang="vi-VN" sz="2400" dirty="0">
                <a:solidFill>
                  <a:schemeClr val="tx1"/>
                </a:solidFill>
                <a:latin typeface="Times New Roman" panose="02020603050405020304" pitchFamily="18" charset="0"/>
                <a:cs typeface="Times New Roman" panose="02020603050405020304" pitchFamily="18" charset="0"/>
              </a:rPr>
              <a:t>các hoạt động đối ngoại, tiếp tục đưa các mối quan hệ</a:t>
            </a:r>
            <a:r>
              <a:rPr lang="vi-VN" altLang="vi-VN" sz="2400" dirty="0">
                <a:solidFill>
                  <a:schemeClr val="tx1"/>
                </a:solidFill>
                <a:latin typeface="Calibri" panose="020F0502020204030204" pitchFamily="34" charset="0"/>
                <a:cs typeface="Times New Roman" panose="02020603050405020304" pitchFamily="18" charset="0"/>
              </a:rPr>
              <a:t> </a:t>
            </a:r>
            <a:r>
              <a:rPr lang="vi-VN" altLang="vi-VN" sz="2400" dirty="0">
                <a:solidFill>
                  <a:schemeClr val="tx1"/>
                </a:solidFill>
                <a:latin typeface="Times New Roman" panose="02020603050405020304" pitchFamily="18" charset="0"/>
                <a:cs typeface="Times New Roman" panose="02020603050405020304" pitchFamily="18" charset="0"/>
              </a:rPr>
              <a:t>hợp tác đi vào chiều sâu, nâng cao chất lượng, hiệu quả công tác đa phương, </a:t>
            </a:r>
            <a:r>
              <a:rPr lang="vi-VN" altLang="vi-VN" sz="2400" dirty="0">
                <a:solidFill>
                  <a:srgbClr val="FF0000"/>
                </a:solidFill>
                <a:latin typeface="Times New Roman" panose="02020603050405020304" pitchFamily="18" charset="0"/>
                <a:cs typeface="Times New Roman" panose="02020603050405020304" pitchFamily="18" charset="0"/>
              </a:rPr>
              <a:t>chủ động và tích cực </a:t>
            </a:r>
            <a:r>
              <a:rPr lang="vi-VN" altLang="vi-VN" sz="2400" dirty="0">
                <a:solidFill>
                  <a:schemeClr val="tx1"/>
                </a:solidFill>
                <a:latin typeface="Times New Roman" panose="02020603050405020304" pitchFamily="18" charset="0"/>
                <a:cs typeface="Times New Roman" panose="02020603050405020304" pitchFamily="18" charset="0"/>
              </a:rPr>
              <a:t>đóng góp xây dựng, định hình các thể chế đa phương. </a:t>
            </a:r>
          </a:p>
        </p:txBody>
      </p:sp>
      <p:grpSp>
        <p:nvGrpSpPr>
          <p:cNvPr id="73733" name="Group 6"/>
          <p:cNvGrpSpPr>
            <a:grpSpLocks/>
          </p:cNvGrpSpPr>
          <p:nvPr/>
        </p:nvGrpSpPr>
        <p:grpSpPr bwMode="auto">
          <a:xfrm>
            <a:off x="381000" y="3163888"/>
            <a:ext cx="4572000" cy="3313112"/>
            <a:chOff x="287338" y="2895600"/>
            <a:chExt cx="4572000" cy="3313331"/>
          </a:xfrm>
        </p:grpSpPr>
        <p:pic>
          <p:nvPicPr>
            <p:cNvPr id="73735" name="Picture 3"/>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287338" y="2895600"/>
              <a:ext cx="4445000" cy="2667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Rectangle 5"/>
            <p:cNvSpPr/>
            <p:nvPr/>
          </p:nvSpPr>
          <p:spPr>
            <a:xfrm>
              <a:off x="287338" y="5562776"/>
              <a:ext cx="4572000" cy="646155"/>
            </a:xfrm>
            <a:prstGeom prst="rect">
              <a:avLst/>
            </a:prstGeom>
          </p:spPr>
          <p:txBody>
            <a:bodyPr>
              <a:spAutoFit/>
            </a:bodyPr>
            <a:lstStyle/>
            <a:p>
              <a:pPr algn="just">
                <a:defRPr/>
              </a:pPr>
              <a:r>
                <a:rPr lang="vi-VN" dirty="0">
                  <a:latin typeface="+mj-lt"/>
                </a:rPr>
                <a:t>Hiệp định Đối tác Toàn diện và Tiến bộ xuyên Thái Bình Dương gọi tắt là Hiệp định CPTPP </a:t>
              </a:r>
            </a:p>
          </p:txBody>
        </p:sp>
      </p:grpSp>
      <p:pic>
        <p:nvPicPr>
          <p:cNvPr id="1026" name="Picture 2" descr="Thanh tuu doi ngoai 2019 - ban linh va tinh than Viet Nam hinh anh 4 thu_tuong_cong_bo_chu_de_nam_asean_2020_1.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200650" y="2902932"/>
            <a:ext cx="3562350" cy="3251012"/>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381000" y="0"/>
            <a:ext cx="8458200" cy="1905000"/>
          </a:xfrm>
        </p:spPr>
        <p:txBody>
          <a:bodyPr rtlCol="0">
            <a:noAutofit/>
          </a:bodyPr>
          <a:lstStyle/>
          <a:p>
            <a:pPr indent="457200" algn="just">
              <a:lnSpc>
                <a:spcPct val="120000"/>
              </a:lnSpc>
              <a:spcAft>
                <a:spcPts val="0"/>
              </a:spcAft>
              <a:defRPr/>
            </a:pPr>
            <a:r>
              <a:rPr lang="vi-VN" sz="2400" dirty="0">
                <a:solidFill>
                  <a:schemeClr val="tx1"/>
                </a:solidFill>
                <a:latin typeface="+mj-lt"/>
                <a:cs typeface="Times New Roman" panose="02020603050405020304" pitchFamily="18" charset="0"/>
              </a:rPr>
              <a:t>- </a:t>
            </a:r>
            <a:r>
              <a:rPr lang="vi-VN" sz="2400" dirty="0">
                <a:solidFill>
                  <a:schemeClr val="tx1"/>
                </a:solidFill>
                <a:latin typeface="+mj-lt"/>
              </a:rPr>
              <a:t> </a:t>
            </a:r>
            <a:r>
              <a:rPr lang="vi-VN" sz="2400" dirty="0">
                <a:solidFill>
                  <a:srgbClr val="FF0000"/>
                </a:solidFill>
                <a:latin typeface="+mj-lt"/>
              </a:rPr>
              <a:t>Kiên quyết</a:t>
            </a:r>
            <a:r>
              <a:rPr lang="vi-VN" sz="2400" dirty="0">
                <a:solidFill>
                  <a:schemeClr val="tx1"/>
                </a:solidFill>
                <a:latin typeface="+mj-lt"/>
              </a:rPr>
              <a:t> đấu tranh, làm thất bại mọi âm mưu, hành động can thiệp vào công việc nội bộ, xâm phạm độc lập, chủ quyền, thống nhất, toàn vẹn lãnh thổ, an ninh quốc gia và ổn định chính trị của đất nước. </a:t>
            </a:r>
            <a:endParaRPr lang="vi-VN" sz="2400"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2286002" y="1905000"/>
            <a:ext cx="5547867" cy="4779256"/>
          </a:xfrm>
          <a:prstGeom prst="rect">
            <a:avLst/>
          </a:prstGeom>
        </p:spPr>
      </p:pic>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5105400" y="304800"/>
            <a:ext cx="3733800" cy="1600200"/>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Tiếp tục hoàn thành việc </a:t>
            </a:r>
            <a:r>
              <a:rPr lang="vi-VN" sz="2400" b="1" dirty="0">
                <a:solidFill>
                  <a:srgbClr val="FF0000"/>
                </a:solidFill>
                <a:latin typeface="+mj-lt"/>
              </a:rPr>
              <a:t>phân định biên giới </a:t>
            </a:r>
            <a:r>
              <a:rPr lang="vi-VN" sz="2400" b="1" dirty="0">
                <a:solidFill>
                  <a:schemeClr val="tx1"/>
                </a:solidFill>
                <a:latin typeface="+mj-lt"/>
              </a:rPr>
              <a:t>trên bộ, thúc đẩy giải quyết các vấn đề trên biển. </a:t>
            </a:r>
            <a:endParaRPr lang="vi-VN" sz="2400" b="1" dirty="0">
              <a:solidFill>
                <a:schemeClr val="tx1"/>
              </a:solidFill>
              <a:latin typeface="+mj-lt"/>
              <a:cs typeface="Times New Roman" panose="02020603050405020304" pitchFamily="18" charset="0"/>
            </a:endParaRPr>
          </a:p>
        </p:txBody>
      </p:sp>
      <p:pic>
        <p:nvPicPr>
          <p:cNvPr id="5122" name="Picture 2" descr="Lễ ký kết 2 văn kiện lịch sử trước sự chứng kiến của các lãnh đạo VN và Campuchia &#10; ///  Ảnh: Quang Phúc"/>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461395" y="2209800"/>
            <a:ext cx="4225407" cy="4087488"/>
          </a:xfrm>
          <a:prstGeom prst="rect">
            <a:avLst/>
          </a:prstGeom>
          <a:noFill/>
          <a:extLst>
            <a:ext uri="{909E8E84-426E-40DD-AFC4-6F175D3DCCD1}">
              <a14:hiddenFill xmlns:a14="http://schemas.microsoft.com/office/drawing/2010/main" xmlns="">
                <a:solidFill>
                  <a:srgbClr val="FFFFFF"/>
                </a:solidFill>
              </a14:hiddenFill>
            </a:ext>
          </a:extLst>
        </p:spPr>
      </p:pic>
      <p:pic>
        <p:nvPicPr>
          <p:cNvPr id="5124" name="Picture 4" descr="Kết quả hình ảnh cho bản đồ việt nam"/>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52400" y="304800"/>
            <a:ext cx="4953000" cy="599248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524724028"/>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381000" y="29036"/>
            <a:ext cx="8610600" cy="1571171"/>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a:t>
            </a:r>
            <a:r>
              <a:rPr lang="vi-VN" sz="2400" dirty="0">
                <a:solidFill>
                  <a:srgbClr val="FF0000"/>
                </a:solidFill>
                <a:latin typeface="+mj-lt"/>
              </a:rPr>
              <a:t>Chú trọng</a:t>
            </a:r>
            <a:r>
              <a:rPr lang="vi-VN" sz="2400" dirty="0">
                <a:solidFill>
                  <a:schemeClr val="tx1"/>
                </a:solidFill>
                <a:latin typeface="+mj-lt"/>
              </a:rPr>
              <a:t> phát triển quan hệ hợp tác, hữu nghị, truyền thống với các </a:t>
            </a:r>
            <a:r>
              <a:rPr lang="vi-VN" sz="2400" dirty="0">
                <a:solidFill>
                  <a:srgbClr val="FF0000"/>
                </a:solidFill>
                <a:latin typeface="+mj-lt"/>
              </a:rPr>
              <a:t>nước láng giềng</a:t>
            </a:r>
            <a:r>
              <a:rPr lang="vi-VN" sz="2400" dirty="0">
                <a:solidFill>
                  <a:schemeClr val="tx1"/>
                </a:solidFill>
                <a:latin typeface="+mj-lt"/>
              </a:rPr>
              <a:t>, thúc đẩy quan hệ với các đối tác lớn</a:t>
            </a:r>
            <a:r>
              <a:rPr lang="vi-VN" sz="2400" dirty="0">
                <a:solidFill>
                  <a:srgbClr val="FF0000"/>
                </a:solidFill>
                <a:latin typeface="+mj-lt"/>
              </a:rPr>
              <a:t>, đối tác quan trọng</a:t>
            </a:r>
            <a:r>
              <a:rPr lang="vi-VN" sz="2400" dirty="0">
                <a:solidFill>
                  <a:schemeClr val="tx1"/>
                </a:solidFill>
                <a:latin typeface="+mj-lt"/>
              </a:rPr>
              <a:t>. </a:t>
            </a:r>
            <a:endParaRPr lang="vi-VN" sz="2400"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828800" y="1600201"/>
            <a:ext cx="5715000" cy="5019675"/>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219200" y="1676400"/>
            <a:ext cx="7237144" cy="4495802"/>
          </a:xfrm>
          <a:prstGeom prst="rect">
            <a:avLst/>
          </a:prstGeom>
        </p:spPr>
      </p:pic>
      <p:sp>
        <p:nvSpPr>
          <p:cNvPr id="11" name="Rectangle 10"/>
          <p:cNvSpPr/>
          <p:nvPr/>
        </p:nvSpPr>
        <p:spPr>
          <a:xfrm>
            <a:off x="1600200" y="6248410"/>
            <a:ext cx="7086600" cy="3714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solidFill>
                  <a:srgbClr val="FF0000"/>
                </a:solidFill>
                <a:latin typeface="+mj-lt"/>
              </a:rPr>
              <a:t>Quan</a:t>
            </a:r>
            <a:r>
              <a:rPr lang="vi-VN" sz="2400" b="1" dirty="0">
                <a:solidFill>
                  <a:srgbClr val="FF0000"/>
                </a:solidFill>
              </a:rPr>
              <a:t> hệ hợp tác Việt – Trung từ 1950 tới nay</a:t>
            </a:r>
          </a:p>
        </p:txBody>
      </p:sp>
    </p:spTree>
    <p:extLst>
      <p:ext uri="{BB962C8B-B14F-4D97-AF65-F5344CB8AC3E}">
        <p14:creationId xmlns:p14="http://schemas.microsoft.com/office/powerpoint/2010/main" xmlns="" val="2186149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xit" presetSubtype="1" fill="hold" nodeType="clickEffect">
                                  <p:stCondLst>
                                    <p:cond delay="0"/>
                                  </p:stCondLst>
                                  <p:childTnLst>
                                    <p:animEffect transition="out" filter="wheel(1)">
                                      <p:cBhvr>
                                        <p:cTn id="12" dur="2000"/>
                                        <p:tgtEl>
                                          <p:spTgt spid="2"/>
                                        </p:tgtEl>
                                      </p:cBhvr>
                                    </p:animEffect>
                                    <p:set>
                                      <p:cBhvr>
                                        <p:cTn id="13" dur="1" fill="hold">
                                          <p:stCondLst>
                                            <p:cond delay="1999"/>
                                          </p:stCondLst>
                                        </p:cTn>
                                        <p:tgtEl>
                                          <p:spTgt spid="2"/>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xit" presetSubtype="32" fill="hold" nodeType="clickEffect">
                                  <p:stCondLst>
                                    <p:cond delay="0"/>
                                  </p:stCondLst>
                                  <p:childTnLst>
                                    <p:animEffect transition="out" filter="circle(out)">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990600" y="6457890"/>
            <a:ext cx="5943600" cy="400110"/>
          </a:xfrm>
          <a:prstGeom prst="rect">
            <a:avLst/>
          </a:prstGeom>
        </p:spPr>
        <p:txBody>
          <a:bodyPr wrap="square">
            <a:spAutoFit/>
          </a:bodyPr>
          <a:lstStyle/>
          <a:p>
            <a:pPr>
              <a:defRPr/>
            </a:pPr>
            <a:r>
              <a:rPr lang="vi-VN" sz="2000" b="1" dirty="0">
                <a:solidFill>
                  <a:srgbClr val="FF0000"/>
                </a:solidFill>
                <a:latin typeface="Times New Roman" panose="02020603050405020304" pitchFamily="18" charset="0"/>
              </a:rPr>
              <a:t>Quan hệ Việt Nam – Campuchia từ 1967 tới nay</a:t>
            </a:r>
            <a:endParaRPr lang="vi-VN" sz="2000" b="1" dirty="0">
              <a:solidFill>
                <a:srgbClr val="0000CC"/>
              </a:solidFill>
              <a:latin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4800600" y="258526"/>
            <a:ext cx="3886200" cy="25908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616213" y="182326"/>
            <a:ext cx="4077325" cy="2713274"/>
          </a:xfrm>
          <a:prstGeom prst="rect">
            <a:avLst/>
          </a:prstGeom>
        </p:spPr>
      </p:pic>
      <p:pic>
        <p:nvPicPr>
          <p:cNvPr id="4" name="Picture 3"/>
          <p:cNvPicPr>
            <a:picLocks noChangeAspect="1"/>
          </p:cNvPicPr>
          <p:nvPr/>
        </p:nvPicPr>
        <p:blipFill>
          <a:blip r:embed="rId4"/>
          <a:stretch>
            <a:fillRect/>
          </a:stretch>
        </p:blipFill>
        <p:spPr>
          <a:xfrm>
            <a:off x="381000" y="3150859"/>
            <a:ext cx="4547742" cy="3274374"/>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5257800" y="3434408"/>
            <a:ext cx="3612444" cy="2438400"/>
          </a:xfrm>
          <a:prstGeom prst="rect">
            <a:avLst/>
          </a:prstGeom>
        </p:spPr>
      </p:pic>
    </p:spTree>
    <p:extLst>
      <p:ext uri="{BB962C8B-B14F-4D97-AF65-F5344CB8AC3E}">
        <p14:creationId xmlns:p14="http://schemas.microsoft.com/office/powerpoint/2010/main" xmlns="" val="4264398571"/>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381000" y="0"/>
            <a:ext cx="8458200" cy="1066800"/>
          </a:xfrm>
        </p:spPr>
        <p:txBody>
          <a:bodyPr rtlCol="0">
            <a:noAutofit/>
          </a:bodyPr>
          <a:lstStyle/>
          <a:p>
            <a:pPr indent="457200" algn="just">
              <a:lnSpc>
                <a:spcPct val="120000"/>
              </a:lnSpc>
              <a:spcAft>
                <a:spcPts val="0"/>
              </a:spcAft>
              <a:defRPr/>
            </a:pPr>
            <a:r>
              <a:rPr lang="vi-VN" sz="2400" b="1" dirty="0">
                <a:solidFill>
                  <a:schemeClr val="tx1"/>
                </a:solidFill>
                <a:latin typeface="+mj-lt"/>
              </a:rPr>
              <a:t>Chủ động, tích cực và có trách nhiệm cùng các nước ASEAN xây dựng cộng đồng vững mạnh. </a:t>
            </a:r>
            <a:endParaRPr lang="vi-VN" sz="2400" b="1"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rotWithShape="1">
          <a:blip r:embed="rId2">
            <a:extLst>
              <a:ext uri="{28A0092B-C50C-407E-A947-70E740481C1C}">
                <a14:useLocalDpi xmlns:a14="http://schemas.microsoft.com/office/drawing/2010/main" xmlns="" val="0"/>
              </a:ext>
            </a:extLst>
          </a:blip>
          <a:srcRect l="25051" t="11650" r="23689" b="14565"/>
          <a:stretch/>
        </p:blipFill>
        <p:spPr>
          <a:xfrm>
            <a:off x="5450118" y="3846583"/>
            <a:ext cx="3352801" cy="2895601"/>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824656" y="3962400"/>
            <a:ext cx="4343400" cy="2779776"/>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1055789" y="1098795"/>
            <a:ext cx="3554313" cy="2668341"/>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4800600" y="1262080"/>
            <a:ext cx="4145188" cy="2161419"/>
          </a:xfrm>
          <a:prstGeom prst="rect">
            <a:avLst/>
          </a:prstGeom>
        </p:spPr>
      </p:pic>
    </p:spTree>
    <p:extLst>
      <p:ext uri="{BB962C8B-B14F-4D97-AF65-F5344CB8AC3E}">
        <p14:creationId xmlns:p14="http://schemas.microsoft.com/office/powerpoint/2010/main" xmlns="" val="1430806195"/>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a:r>
              <a:rPr lang="vi-VN" sz="2800" dirty="0" smtClean="0"/>
              <a:t>Tăng cường </a:t>
            </a:r>
            <a:r>
              <a:rPr lang="vi-VN" sz="2800" dirty="0"/>
              <a:t>công tác nghiên cứu, công tác bồi dưỡng, rèn luyện cán bộ đối ngoại và công tác tuyên truyền đối ngoại.</a:t>
            </a:r>
          </a:p>
        </p:txBody>
      </p:sp>
      <p:sp>
        <p:nvSpPr>
          <p:cNvPr id="3" name="Content Placeholder 2"/>
          <p:cNvSpPr>
            <a:spLocks noGrp="1"/>
          </p:cNvSpPr>
          <p:nvPr>
            <p:ph idx="1"/>
          </p:nvPr>
        </p:nvSpPr>
        <p:spPr/>
        <p:txBody>
          <a:bodyPr/>
          <a:lstStyle/>
          <a:p>
            <a:endParaRPr lang="vi-VN"/>
          </a:p>
        </p:txBody>
      </p:sp>
      <p:pic>
        <p:nvPicPr>
          <p:cNvPr id="4098" name="Picture 2" descr="Kết quả hình ảnh cho cán bộ làm công tác đối ngoại"/>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495800" y="2444823"/>
            <a:ext cx="4419600" cy="3651183"/>
          </a:xfrm>
          <a:prstGeom prst="rect">
            <a:avLst/>
          </a:prstGeom>
          <a:noFill/>
          <a:extLst>
            <a:ext uri="{909E8E84-426E-40DD-AFC4-6F175D3DCCD1}">
              <a14:hiddenFill xmlns:a14="http://schemas.microsoft.com/office/drawing/2010/main" xmlns="">
                <a:solidFill>
                  <a:srgbClr val="FFFFFF"/>
                </a:solidFill>
              </a14:hiddenFill>
            </a:ext>
          </a:extLst>
        </p:spPr>
      </p:pic>
      <p:pic>
        <p:nvPicPr>
          <p:cNvPr id="4102" name="Picture 6" descr="Kết quả hình ảnh cho cán bộ làm công tác đối ngoại"/>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52400" y="2444823"/>
            <a:ext cx="4191000" cy="385656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38487548"/>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93161" y="76200"/>
            <a:ext cx="8439955" cy="1052596"/>
          </a:xfrm>
          <a:prstGeom prst="rect">
            <a:avLst/>
          </a:prstGeom>
        </p:spPr>
        <p:txBody>
          <a:bodyPr wrap="square">
            <a:spAutoFit/>
          </a:bodyPr>
          <a:lstStyle/>
          <a:p>
            <a:pPr algn="ctr" defTabSz="685715" eaLnBrk="1" fontAlgn="auto" hangingPunct="1">
              <a:lnSpc>
                <a:spcPct val="130000"/>
              </a:lnSpc>
              <a:spcBef>
                <a:spcPts val="0"/>
              </a:spcBef>
              <a:spcAft>
                <a:spcPts val="0"/>
              </a:spcAft>
            </a:pPr>
            <a:r>
              <a:rPr lang="en-US" sz="2400" b="1" dirty="0" err="1">
                <a:latin typeface="Times New Roman" panose="02020603050405020304" pitchFamily="18" charset="0"/>
                <a:ea typeface="Calibri" panose="020F0502020204030204" pitchFamily="34" charset="0"/>
                <a:cs typeface="Times New Roman" panose="02020603050405020304" pitchFamily="18" charset="0"/>
              </a:rPr>
              <a:t>Đẩy</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mạnh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hội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nhập</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quốc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tế</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trong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lĩnh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vực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văn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hóa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xã</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hội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khoa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học</a:t>
            </a:r>
            <a:r>
              <a:rPr lang="en-US" sz="2400" b="1" dirty="0">
                <a:latin typeface="Times New Roman" panose="02020603050405020304" pitchFamily="18" charset="0"/>
                <a:ea typeface="Calibri" panose="020F0502020204030204" pitchFamily="34" charset="0"/>
                <a:cs typeface="Times New Roman" panose="02020603050405020304" pitchFamily="18" charset="0"/>
              </a:rPr>
              <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công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nghệ</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giáo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dục</a:t>
            </a:r>
            <a:r>
              <a:rPr lang="en-US" sz="2400" b="1" dirty="0">
                <a:latin typeface="Times New Roman" panose="02020603050405020304" pitchFamily="18" charset="0"/>
                <a:ea typeface="Calibri" panose="020F0502020204030204" pitchFamily="34" charset="0"/>
                <a:cs typeface="Times New Roman" panose="02020603050405020304" pitchFamily="18" charset="0"/>
              </a:rPr>
              <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đào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tạo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các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lĩnh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vực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khác</a:t>
            </a:r>
            <a:r>
              <a:rPr lang="en-US" sz="2400" b="1" dirty="0">
                <a:latin typeface="Times New Roman" panose="02020603050405020304" pitchFamily="18" charset="0"/>
                <a:ea typeface="Calibri" panose="020F0502020204030204" pitchFamily="34" charset="0"/>
                <a:cs typeface="Times New Roman" panose="02020603050405020304" pitchFamily="18" charset="0"/>
              </a:rPr>
              <a:t>.</a:t>
            </a:r>
          </a:p>
        </p:txBody>
      </p:sp>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4038602" y="1154204"/>
            <a:ext cx="4924425" cy="2962275"/>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28605" y="3733800"/>
            <a:ext cx="4440151" cy="2830596"/>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5211998" y="4057374"/>
            <a:ext cx="3286125" cy="2183448"/>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990602" y="1295400"/>
            <a:ext cx="2354841" cy="2309968"/>
          </a:xfrm>
          <a:prstGeom prst="rect">
            <a:avLst/>
          </a:prstGeom>
        </p:spPr>
      </p:pic>
    </p:spTree>
    <p:extLst>
      <p:ext uri="{BB962C8B-B14F-4D97-AF65-F5344CB8AC3E}">
        <p14:creationId xmlns:p14="http://schemas.microsoft.com/office/powerpoint/2010/main" xmlns="" val="2397070842"/>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304800" y="152400"/>
            <a:ext cx="8610600" cy="1066800"/>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a:t>
            </a:r>
            <a:r>
              <a:rPr lang="en-US" sz="2400" b="1" dirty="0">
                <a:solidFill>
                  <a:srgbClr val="3333CC"/>
                </a:solidFill>
                <a:latin typeface="+mj-lt"/>
                <a:ea typeface="Calibri" panose="020F0502020204030204" pitchFamily="34" charset="0"/>
                <a:cs typeface="Times New Roman" panose="02020603050405020304" pitchFamily="18" charset="0"/>
              </a:rPr>
              <a:t>Bảo đảm sự </a:t>
            </a:r>
            <a:r>
              <a:rPr lang="en-US" sz="2400" b="1" dirty="0">
                <a:solidFill>
                  <a:srgbClr val="FF0000"/>
                </a:solidFill>
                <a:latin typeface="+mj-lt"/>
                <a:ea typeface="Calibri" panose="020F0502020204030204" pitchFamily="34" charset="0"/>
                <a:cs typeface="Times New Roman" panose="02020603050405020304" pitchFamily="18" charset="0"/>
              </a:rPr>
              <a:t>lãnh đạo thống nhất của Đảng</a:t>
            </a:r>
            <a:r>
              <a:rPr lang="en-US" sz="2400" b="1" dirty="0">
                <a:solidFill>
                  <a:srgbClr val="3333CC"/>
                </a:solidFill>
                <a:latin typeface="+mj-lt"/>
                <a:ea typeface="Calibri" panose="020F0502020204030204" pitchFamily="34" charset="0"/>
                <a:cs typeface="Times New Roman" panose="02020603050405020304" pitchFamily="18" charset="0"/>
              </a:rPr>
              <a:t>, sự </a:t>
            </a:r>
            <a:r>
              <a:rPr lang="en-US" sz="2400" b="1" dirty="0">
                <a:solidFill>
                  <a:srgbClr val="FF0000"/>
                </a:solidFill>
                <a:latin typeface="+mj-lt"/>
                <a:ea typeface="Calibri" panose="020F0502020204030204" pitchFamily="34" charset="0"/>
                <a:cs typeface="Times New Roman" panose="02020603050405020304" pitchFamily="18" charset="0"/>
              </a:rPr>
              <a:t>quản lý tập trung của Nhà nước </a:t>
            </a:r>
            <a:r>
              <a:rPr lang="en-US" sz="2400" b="1" dirty="0">
                <a:solidFill>
                  <a:srgbClr val="3333CC"/>
                </a:solidFill>
                <a:latin typeface="+mj-lt"/>
                <a:ea typeface="Calibri" panose="020F0502020204030204" pitchFamily="34" charset="0"/>
                <a:cs typeface="Times New Roman" panose="02020603050405020304" pitchFamily="18" charset="0"/>
              </a:rPr>
              <a:t>đối với các hoạt động đối ngoại</a:t>
            </a:r>
            <a:r>
              <a:rPr lang="vi-VN" sz="2400" b="1" dirty="0">
                <a:solidFill>
                  <a:schemeClr val="tx1"/>
                </a:solidFill>
                <a:latin typeface="+mj-lt"/>
              </a:rPr>
              <a:t>. </a:t>
            </a:r>
            <a:endParaRPr lang="vi-VN" sz="2400" b="1"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609605" y="1524000"/>
            <a:ext cx="7666067" cy="4933950"/>
          </a:xfrm>
          <a:prstGeom prst="rect">
            <a:avLst/>
          </a:prstGeom>
        </p:spPr>
      </p:pic>
    </p:spTree>
    <p:extLst>
      <p:ext uri="{BB962C8B-B14F-4D97-AF65-F5344CB8AC3E}">
        <p14:creationId xmlns:p14="http://schemas.microsoft.com/office/powerpoint/2010/main" xmlns="" val="388307811"/>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prstGeom prst="rect">
            <a:avLst/>
          </a:prstGeom>
        </p:spPr>
        <p:txBody>
          <a:bodyPr/>
          <a:lstStyle/>
          <a:p>
            <a:r>
              <a:rPr lang="en-US" altLang="vi-VN" smtClean="0">
                <a:latin typeface="Times New Roman" panose="02020603050405020304" pitchFamily="18" charset="0"/>
                <a:cs typeface="Times New Roman" panose="02020603050405020304" pitchFamily="18" charset="0"/>
              </a:rPr>
              <a:t>     </a:t>
            </a:r>
            <a:r>
              <a:rPr lang="en-US" altLang="vi-VN" sz="2400" b="1" i="1" smtClean="0">
                <a:latin typeface="Times New Roman" panose="02020603050405020304" pitchFamily="18" charset="0"/>
                <a:cs typeface="Times New Roman" panose="02020603050405020304" pitchFamily="18" charset="0"/>
              </a:rPr>
              <a:t>Yếu tố nào đóng vai trò quyết định đối với việc mở rộng quan hệ đối ngoại?</a:t>
            </a:r>
          </a:p>
        </p:txBody>
      </p:sp>
      <p:sp>
        <p:nvSpPr>
          <p:cNvPr id="66563" name="Content Placeholder 2"/>
          <p:cNvSpPr>
            <a:spLocks noGrp="1"/>
          </p:cNvSpPr>
          <p:nvPr>
            <p:ph idx="1"/>
          </p:nvPr>
        </p:nvSpPr>
        <p:spPr>
          <a:prstGeom prst="rect">
            <a:avLst/>
          </a:prstGeom>
        </p:spPr>
        <p:txBody>
          <a:bodyPr>
            <a:normAutofit fontScale="92500" lnSpcReduction="10000"/>
          </a:bodyPr>
          <a:lstStyle/>
          <a:p>
            <a:pPr algn="just">
              <a:buFontTx/>
              <a:buChar char="-"/>
              <a:defRPr/>
            </a:pPr>
            <a:r>
              <a:rPr lang="vi-VN" dirty="0">
                <a:latin typeface="Times New Roman" pitchFamily="18" charset="0"/>
                <a:cs typeface="Times New Roman" pitchFamily="18" charset="0"/>
              </a:rPr>
              <a:t> </a:t>
            </a:r>
            <a:r>
              <a:rPr lang="en-US" sz="2800" dirty="0">
                <a:latin typeface="Times New Roman" pitchFamily="18" charset="0"/>
                <a:cs typeface="Times New Roman" pitchFamily="18" charset="0"/>
              </a:rPr>
              <a:t>T</a:t>
            </a:r>
            <a:r>
              <a:rPr lang="vi-VN" sz="2800" dirty="0" smtClean="0">
                <a:latin typeface="Times New Roman" pitchFamily="18" charset="0"/>
                <a:cs typeface="Times New Roman" pitchFamily="18" charset="0"/>
              </a:rPr>
              <a:t>ranh </a:t>
            </a:r>
            <a:r>
              <a:rPr lang="vi-VN" sz="2800" dirty="0">
                <a:latin typeface="Times New Roman" pitchFamily="18" charset="0"/>
                <a:cs typeface="Times New Roman" pitchFamily="18" charset="0"/>
              </a:rPr>
              <a:t>thủ tối đa các nguồn lực bên ngoài phục vụ phát triển kinh tế - xã hội</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algn="just">
              <a:buFontTx/>
              <a:buChar char="-"/>
              <a:defRPr/>
            </a:pPr>
            <a:r>
              <a:rPr lang="en-US" sz="2800" dirty="0" err="1" smtClean="0">
                <a:latin typeface="Times New Roman" pitchFamily="18" charset="0"/>
                <a:cs typeface="Times New Roman" pitchFamily="18" charset="0"/>
              </a:rPr>
              <a:t>Tạo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khai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thế</a:t>
            </a:r>
            <a:r>
              <a:rPr lang="en-US" sz="2800" dirty="0" smtClean="0">
                <a:latin typeface="Times New Roman" pitchFamily="18" charset="0"/>
                <a:cs typeface="Times New Roman" pitchFamily="18" charset="0"/>
              </a:rPr>
              <a:t> so </a:t>
            </a:r>
            <a:r>
              <a:rPr lang="en-US" sz="2800" dirty="0" err="1" smtClean="0">
                <a:latin typeface="Times New Roman" pitchFamily="18" charset="0"/>
                <a:cs typeface="Times New Roman" pitchFamily="18" charset="0"/>
              </a:rPr>
              <a:t>sánh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nguồn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endParaRPr lang="en-US" sz="2800" dirty="0" smtClean="0">
              <a:latin typeface="Times New Roman" pitchFamily="18" charset="0"/>
              <a:cs typeface="Times New Roman" pitchFamily="18" charset="0"/>
            </a:endParaRPr>
          </a:p>
          <a:p>
            <a:pPr algn="just">
              <a:buFontTx/>
              <a:buChar char="-"/>
              <a:defRPr/>
            </a:pPr>
            <a:r>
              <a:rPr lang="en-US" sz="2800" dirty="0" smtClean="0">
                <a:latin typeface="Times New Roman" pitchFamily="18" charset="0"/>
                <a:cs typeface="Times New Roman" pitchFamily="18" charset="0"/>
              </a:rPr>
              <a:t>Góp phần thúc đẩy tăng trưởng kinh tế, tạo việc làm, tăng thu nhập</a:t>
            </a:r>
          </a:p>
          <a:p>
            <a:pPr marL="0" indent="0" algn="just">
              <a:buFont typeface="Wingdings" panose="05000000000000000000" pitchFamily="2" charset="2"/>
              <a:buNone/>
              <a:defRPr/>
            </a:pPr>
            <a:r>
              <a:rPr lang="en-US" sz="2800" dirty="0" smtClean="0">
                <a:latin typeface="Times New Roman" pitchFamily="18" charset="0"/>
                <a:cs typeface="Times New Roman" pitchFamily="18" charset="0"/>
              </a:rPr>
              <a:t>   - G</a:t>
            </a:r>
            <a:r>
              <a:rPr lang="vi-VN" sz="2800" dirty="0" smtClean="0">
                <a:latin typeface="Times New Roman" pitchFamily="18" charset="0"/>
                <a:cs typeface="Times New Roman" pitchFamily="18" charset="0"/>
              </a:rPr>
              <a:t>iữ </a:t>
            </a:r>
            <a:r>
              <a:rPr lang="vi-VN" sz="2800" dirty="0">
                <a:latin typeface="Times New Roman" pitchFamily="18" charset="0"/>
                <a:cs typeface="Times New Roman" pitchFamily="18" charset="0"/>
              </a:rPr>
              <a:t>vững chủ quyền, thống nhất và toàn vẹn lãnh thổ của đất nước.</a:t>
            </a:r>
            <a:r>
              <a:rPr lang="en-US" sz="2800" dirty="0">
                <a:latin typeface="Times New Roman" pitchFamily="18" charset="0"/>
                <a:cs typeface="Times New Roman" pitchFamily="18" charset="0"/>
              </a:rPr>
              <a:t> </a:t>
            </a:r>
          </a:p>
          <a:p>
            <a:pPr marL="0" indent="0" algn="just">
              <a:buFont typeface="Wingdings" panose="05000000000000000000" pitchFamily="2" charset="2"/>
              <a:buNone/>
              <a:defRPr/>
            </a:pPr>
            <a:r>
              <a:rPr lang="en-US" sz="2800" dirty="0" smtClean="0">
                <a:latin typeface="Times New Roman" pitchFamily="18" charset="0"/>
                <a:cs typeface="Times New Roman" pitchFamily="18" charset="0"/>
              </a:rPr>
              <a:t>  - </a:t>
            </a:r>
            <a:r>
              <a:rPr lang="en-US" sz="2800" dirty="0">
                <a:latin typeface="Times New Roman" pitchFamily="18" charset="0"/>
                <a:cs typeface="Times New Roman" pitchFamily="18" charset="0"/>
              </a:rPr>
              <a:t>Nâng cao địa vị và uy tín của Đảng và Nhà nước ta trên trường quốc tế. </a:t>
            </a:r>
          </a:p>
          <a:p>
            <a:pPr algn="just">
              <a:buFontTx/>
              <a:buChar char="-"/>
              <a:defRPr/>
            </a:pPr>
            <a:endParaRPr lang="en-US" dirty="0" smtClean="0">
              <a:latin typeface="Times New Roman" pitchFamily="18" charset="0"/>
              <a:cs typeface="Times New Roman" pitchFamily="18" charset="0"/>
            </a:endParaRPr>
          </a:p>
          <a:p>
            <a:pPr marL="0" indent="0" algn="just">
              <a:buFont typeface="Wingdings" panose="05000000000000000000" pitchFamily="2" charset="2"/>
              <a:buNone/>
              <a:defRPr/>
            </a:pPr>
            <a:endParaRPr lang="en-US" dirty="0" smtClean="0">
              <a:latin typeface="Times New Roman" pitchFamily="18" charset="0"/>
              <a:cs typeface="Times New Roman" pitchFamily="18" charset="0"/>
            </a:endParaRPr>
          </a:p>
        </p:txBody>
      </p:sp>
    </p:spTree>
    <p:extLst>
      <p:ext uri="{BB962C8B-B14F-4D97-AF65-F5344CB8AC3E}">
        <p14:creationId xmlns:p14="http://schemas.microsoft.com/office/powerpoint/2010/main" xmlns="" val="118764809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ppt/theme/theme3.xml><?xml version="1.0" encoding="utf-8"?>
<a:theme xmlns:a="http://schemas.openxmlformats.org/drawingml/2006/main" name="3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1_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3F1AAB62-24C6-49D2-8E01-B56FAC9A3DCD}"/>
    </a:ext>
  </a:extLst>
</a:theme>
</file>

<file path=ppt/theme/theme5.xml><?xml version="1.0" encoding="utf-8"?>
<a:theme xmlns:a="http://schemas.openxmlformats.org/drawingml/2006/main" name="Blends">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4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5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6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15330</TotalTime>
  <Words>4198</Words>
  <Application>Microsoft Office PowerPoint</Application>
  <PresentationFormat>On-screen Show (4:3)</PresentationFormat>
  <Paragraphs>287</Paragraphs>
  <Slides>82</Slides>
  <Notes>10</Notes>
  <HiddenSlides>0</HiddenSlides>
  <MMClips>0</MMClips>
  <ScaleCrop>false</ScaleCrop>
  <HeadingPairs>
    <vt:vector size="4" baseType="variant">
      <vt:variant>
        <vt:lpstr>Theme</vt:lpstr>
      </vt:variant>
      <vt:variant>
        <vt:i4>8</vt:i4>
      </vt:variant>
      <vt:variant>
        <vt:lpstr>Slide Titles</vt:lpstr>
      </vt:variant>
      <vt:variant>
        <vt:i4>82</vt:i4>
      </vt:variant>
    </vt:vector>
  </HeadingPairs>
  <TitlesOfParts>
    <vt:vector size="90" baseType="lpstr">
      <vt:lpstr>2_Contents Slide Master</vt:lpstr>
      <vt:lpstr>Retrospect</vt:lpstr>
      <vt:lpstr>3_Contents Slide Master</vt:lpstr>
      <vt:lpstr>1_Retrospect</vt:lpstr>
      <vt:lpstr>Blends</vt:lpstr>
      <vt:lpstr>4_Contents Slide Master</vt:lpstr>
      <vt:lpstr>5_Contents Slide Master</vt:lpstr>
      <vt:lpstr>6_Contents Slide Master</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a. Định hướng lớn về quốc phòng an ninh</vt:lpstr>
      <vt:lpstr>a. Định hướng lớn về quốc phòng an ninh</vt:lpstr>
      <vt:lpstr>Slide 15</vt:lpstr>
      <vt:lpstr>Slide 16</vt:lpstr>
      <vt:lpstr>- Giữ vững và tăng cường sự lãnh đạo của Đảng, hiệu lực quản lý của Nhà nước đối với sự nghiệp bảo vệ Tổ quốc</vt:lpstr>
      <vt:lpstr>- Kiên định mục tiêu độc lập dân tộc gắn liền với chủ nghĩa xã hội</vt:lpstr>
      <vt:lpstr>- Phát huy cao nhất sức mạnh tổng hợp của đất nước, nhất là vai trò của nhân dân đối với sự nghiệp bảo vệ Tổ quốc.  - Giữ vững môi trường hòa bình, ổn định để phát triển kinh tế - xã hội là lợi ích cao nhất của đất nước </vt:lpstr>
      <vt:lpstr>- Kết hợp sức mạnh dân tộc với sức mạnh thời đại, tranh thủ sự ủng hộ của bạn bè quốc tế  - Xây dựng lực lượng vũ trang thực sự là lực lượng chính trị, lực lượng chiến đấu trung thành, tin cậy của Đảng, Nhà nước và nhân dân, làm nòng cốt cho toàn dân trong sự nghiệp bảo vệ Tố quốc</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 Tìm hiểu một số caâu hoûi sau?</vt:lpstr>
      <vt:lpstr>Là tập hợp các chiến lược, quyết định và hành động của một quốc gia nhắm đến các chủ thể bên ngoài phạm vi của hệ thống chính trị trong nước, nhằm đạt được những mục tiêu khác nhau, phù hợp với lợi ích của quốc gia đó. </vt:lpstr>
      <vt:lpstr>Thực hiện nhất quán đường lối đối ngoại độc lập, tự chủ, hoà bình, hợp tác và phát triển; đa phương hoá, đa dạng hoá quan hệ, chủ động và tích cực hội nhập quốc tế; nâng cao vị thế của đất nước</vt:lpstr>
      <vt:lpstr>Slide 39</vt:lpstr>
      <vt:lpstr>- Hợp tác bình đẳng, cùng có lợi với tất cả các nước trên cơ sở những nguyên tắc cơ bản của Hiến chương Liên hợp quốc và luật pháp quốc tế. </vt:lpstr>
      <vt:lpstr>- Phấn đấu cùng các nước Hiệp hội các quốc gia Đông Nam Á (ASEAN) xây dựng Đông Nam Á thành khu vực hoà bình, ổn định, hợp tác và phát triển phồn vinh. </vt:lpstr>
      <vt:lpstr>Slide 42</vt:lpstr>
      <vt:lpstr>Slide 43</vt:lpstr>
      <vt:lpstr>Slide 44</vt:lpstr>
      <vt:lpstr>Slide 45</vt:lpstr>
      <vt:lpstr>  - Nhằm củng cố môi trường hòa bình, tranh thủ tối đa các điều kiện quốc tế thuận lợi. - Giữ vững độc lập, chủ quyền, thống nhất và toàn vẹn lãnh thổ và bảo vệ vững chắc Tổ quốc Việt Nam xã hội chủ nghĩa. - Quảng bá hình ảnh Việt Nam, bảo tồn và phát huy bản sắc dân tộc - Nâng cao vị thế, uy tín quốc tế của đất nước  </vt:lpstr>
      <vt:lpstr>  - Chủ động và tích cực hội nhập quốc tế trên cơ sở giữ vững đường lối đối ngoại độc lập tự chủ, vì lợi ích quốc gia, dân tộc, vì hòa bình, hợp tác và phát triển…  </vt:lpstr>
      <vt:lpstr>-  Hội nhập quốc tế là sự nghiệp của toàn dân và của cả hệ thống chính trị dưới sự lãnh đạo của Đảng và sự quản lý của Nhà nước</vt:lpstr>
      <vt:lpstr>-  Hội nhập quốc tế trên cơ sở phát huy tối đa nội lực, nâng cao sức mạng tổng hợp và năng lực cạnh tranh quốc gia</vt:lpstr>
      <vt:lpstr>-  Hội nhập kinh tế là trọng tâm, hội nhập trong các lĩnh vực khác phải tạo thuận lợi cho hội nhập kinh tế và góp phần tích cực vào củng cố quốc phòng, bảo đảm an ninh quốc gia, giữ gìn và phát huy bản sắc văn hóa dân tộc…</vt:lpstr>
      <vt:lpstr>-  Kiên định lợi ích quốc gia, dân tộc; chủ động dự báo, xử lý linh hoạt mọi tình huống, không để rơi vào thế bị động, đối đầu; không tham gia vào các tập hợp lực lượng, các liên minh của bên này chống bên kia. </vt:lpstr>
      <vt:lpstr>Một là, Bảo đảm lợi ích tối cao của quốc gia - dân tộc, trên cơ sở các nguyên tắc cơ bản của luật pháp quốc tế, bình đẳng và cùng có lợi, đồng thời thực hiện nghĩa vụ quốc tế theo khả năng của Việt Nam.</vt:lpstr>
      <vt:lpstr>Hai là, Chú trọng phát triển quan hệ hợp tác, hữu nghị, truyền thống với các nước láng giềng, thúc đẩy quan hệ với các đối tác lớn, đối tác quan trọng. </vt:lpstr>
      <vt:lpstr>Slide 54</vt:lpstr>
      <vt:lpstr>Ba là, Chủ động và tích cực hội nhập quốc tế</vt:lpstr>
      <vt:lpstr>Quan điểm của Đảng về hội nhập quốc tế</vt:lpstr>
      <vt:lpstr>Bốn là, nâng cao hiệu quả hội nhập kinh tế quốc tế</vt:lpstr>
      <vt:lpstr>Năm là, Chủ động, tích cực tham gia cơ chế đa phương về quốc phòng, an ninh</vt:lpstr>
      <vt:lpstr>Sáu là, tăng cường công tác nghiên cứu, dự báo chiến lược, tham mưu về đối ngoại</vt:lpstr>
      <vt:lpstr>Bảy là, bảo đảm sự lãnh đạo thống nhất của Đảng, sự quản lý của nhà nước đối với các hoạt động đối ngoại.</vt:lpstr>
      <vt:lpstr>Slide 61</vt:lpstr>
      <vt:lpstr>Slide 62</vt:lpstr>
      <vt:lpstr>Slide 63</vt:lpstr>
      <vt:lpstr>Slide 64</vt:lpstr>
      <vt:lpstr>Slide 65</vt:lpstr>
      <vt:lpstr>Slide 66</vt:lpstr>
      <vt:lpstr>Slide 67</vt:lpstr>
      <vt:lpstr>Slide 68</vt:lpstr>
      <vt:lpstr>Slide 69</vt:lpstr>
      <vt:lpstr>Slide 70</vt:lpstr>
      <vt:lpstr>2. Những nhiệm vụ chủ yếu của đường lối đối ngoại </vt:lpstr>
      <vt:lpstr>Slide 72</vt:lpstr>
      <vt:lpstr>Slide 73</vt:lpstr>
      <vt:lpstr>Slide 74</vt:lpstr>
      <vt:lpstr>Slide 75</vt:lpstr>
      <vt:lpstr>Slide 76</vt:lpstr>
      <vt:lpstr>Slide 77</vt:lpstr>
      <vt:lpstr>Slide 78</vt:lpstr>
      <vt:lpstr>Tăng cường công tác nghiên cứu, công tác bồi dưỡng, rèn luyện cán bộ đối ngoại và công tác tuyên truyền đối ngoại.</vt:lpstr>
      <vt:lpstr>Slide 80</vt:lpstr>
      <vt:lpstr>Slide 81</vt:lpstr>
      <vt:lpstr>     Yếu tố nào đóng vai trò quyết định đối với việc mở rộng quan hệ đối ngoại?</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Khoa MacLe</dc:creator>
  <cp:lastModifiedBy>LENOVO</cp:lastModifiedBy>
  <cp:revision>391</cp:revision>
  <dcterms:created xsi:type="dcterms:W3CDTF">2011-03-25T03:43:29Z</dcterms:created>
  <dcterms:modified xsi:type="dcterms:W3CDTF">2021-01-24T15:00:58Z</dcterms:modified>
</cp:coreProperties>
</file>