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48" r:id="rId1"/>
    <p:sldMasterId id="2147484924" r:id="rId2"/>
    <p:sldMasterId id="2147484938" r:id="rId3"/>
  </p:sldMasterIdLst>
  <p:notesMasterIdLst>
    <p:notesMasterId r:id="rId72"/>
  </p:notesMasterIdLst>
  <p:sldIdLst>
    <p:sldId id="400" r:id="rId4"/>
    <p:sldId id="404" r:id="rId5"/>
    <p:sldId id="405" r:id="rId6"/>
    <p:sldId id="407" r:id="rId7"/>
    <p:sldId id="467" r:id="rId8"/>
    <p:sldId id="468" r:id="rId9"/>
    <p:sldId id="482" r:id="rId10"/>
    <p:sldId id="408" r:id="rId11"/>
    <p:sldId id="421" r:id="rId12"/>
    <p:sldId id="413" r:id="rId13"/>
    <p:sldId id="412" r:id="rId14"/>
    <p:sldId id="485" r:id="rId15"/>
    <p:sldId id="486" r:id="rId16"/>
    <p:sldId id="487" r:id="rId17"/>
    <p:sldId id="488" r:id="rId18"/>
    <p:sldId id="489" r:id="rId19"/>
    <p:sldId id="490" r:id="rId20"/>
    <p:sldId id="491" r:id="rId21"/>
    <p:sldId id="424" r:id="rId22"/>
    <p:sldId id="416" r:id="rId23"/>
    <p:sldId id="417" r:id="rId24"/>
    <p:sldId id="492" r:id="rId25"/>
    <p:sldId id="418" r:id="rId26"/>
    <p:sldId id="419" r:id="rId27"/>
    <p:sldId id="469" r:id="rId28"/>
    <p:sldId id="478" r:id="rId29"/>
    <p:sldId id="477" r:id="rId30"/>
    <p:sldId id="428" r:id="rId31"/>
    <p:sldId id="493" r:id="rId32"/>
    <p:sldId id="427" r:id="rId33"/>
    <p:sldId id="470" r:id="rId34"/>
    <p:sldId id="429" r:id="rId35"/>
    <p:sldId id="480" r:id="rId36"/>
    <p:sldId id="474" r:id="rId37"/>
    <p:sldId id="481" r:id="rId38"/>
    <p:sldId id="475" r:id="rId39"/>
    <p:sldId id="444" r:id="rId40"/>
    <p:sldId id="443" r:id="rId41"/>
    <p:sldId id="466" r:id="rId42"/>
    <p:sldId id="446" r:id="rId43"/>
    <p:sldId id="447" r:id="rId44"/>
    <p:sldId id="448" r:id="rId45"/>
    <p:sldId id="450" r:id="rId46"/>
    <p:sldId id="449" r:id="rId47"/>
    <p:sldId id="451" r:id="rId48"/>
    <p:sldId id="452" r:id="rId49"/>
    <p:sldId id="453" r:id="rId50"/>
    <p:sldId id="454" r:id="rId51"/>
    <p:sldId id="455" r:id="rId52"/>
    <p:sldId id="456" r:id="rId53"/>
    <p:sldId id="457" r:id="rId54"/>
    <p:sldId id="458" r:id="rId55"/>
    <p:sldId id="476" r:id="rId56"/>
    <p:sldId id="460" r:id="rId57"/>
    <p:sldId id="459" r:id="rId58"/>
    <p:sldId id="440" r:id="rId59"/>
    <p:sldId id="461" r:id="rId60"/>
    <p:sldId id="462" r:id="rId61"/>
    <p:sldId id="463" r:id="rId62"/>
    <p:sldId id="465" r:id="rId63"/>
    <p:sldId id="430" r:id="rId64"/>
    <p:sldId id="439" r:id="rId65"/>
    <p:sldId id="431" r:id="rId66"/>
    <p:sldId id="432" r:id="rId67"/>
    <p:sldId id="435" r:id="rId68"/>
    <p:sldId id="434" r:id="rId69"/>
    <p:sldId id="436" r:id="rId70"/>
    <p:sldId id="483"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CCFF"/>
    <a:srgbClr val="6600CC"/>
    <a:srgbClr val="CC0066"/>
    <a:srgbClr val="FF3399"/>
    <a:srgbClr val="660066"/>
    <a:srgbClr val="996633"/>
    <a:srgbClr val="006600"/>
    <a:srgbClr val="663300"/>
    <a:srgbClr val="990000"/>
    <a:srgbClr val="3333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118" autoAdjust="0"/>
    <p:restoredTop sz="94660"/>
  </p:normalViewPr>
  <p:slideViewPr>
    <p:cSldViewPr>
      <p:cViewPr>
        <p:scale>
          <a:sx n="75" d="100"/>
          <a:sy n="75" d="100"/>
        </p:scale>
        <p:origin x="-576" y="-54"/>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19/01/2021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 xmlns:p14="http://schemas.microsoft.com/office/powerpoint/2010/main" val="3904503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2</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 xmlns:p14="http://schemas.microsoft.com/office/powerpoint/2010/main" val="2208995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 xmlns:p14="http://schemas.microsoft.com/office/powerpoint/2010/main" val="209687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313172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306508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159009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84321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1603047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4281355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14594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120501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211941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426396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19/01/2021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93058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67"/>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0"/>
            <a:ext cx="12306099"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67"/>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 xmlns:p14="http://schemas.microsoft.com/office/powerpoint/2010/main" val="3682818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67"/>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0"/>
            <a:ext cx="12306099"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34" y="4041534"/>
            <a:ext cx="6952799"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54" y="5412334"/>
            <a:ext cx="6952799"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 xmlns:p14="http://schemas.microsoft.com/office/powerpoint/2010/main" val="3182740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4" y="2882401"/>
            <a:ext cx="8138799"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25"/>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67"/>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0"/>
            <a:ext cx="12306099"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1269076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67"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3"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67"/>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0"/>
            <a:ext cx="12306099"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1670283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67"/>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0"/>
            <a:ext cx="12306099"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638802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67"/>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0"/>
            <a:ext cx="12306099"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16783806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05"/>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67"/>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0"/>
            <a:ext cx="12306099"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13292104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67"/>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0"/>
            <a:ext cx="12306099"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4046690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6" y="849033"/>
            <a:ext cx="12271933"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4" y="1024134"/>
            <a:ext cx="12280867"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3" y="59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3" y="96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3" y="101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67"/>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0"/>
            <a:ext cx="12306099"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1" y="103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1" y="141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1" y="94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2" y="69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36951242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 xmlns:p14="http://schemas.microsoft.com/office/powerpoint/2010/main" val="37895894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 xmlns:p14="http://schemas.microsoft.com/office/powerpoint/2010/main" val="59680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0"/>
            <a:ext cx="3276600"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 xmlns:p14="http://schemas.microsoft.com/office/powerpoint/2010/main" val="1137175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8524775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994996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62052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738140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xmlns="" id="{9242AE78-78C5-4911-B617-90D14010A947}"/>
              </a:ext>
            </a:extLst>
          </p:cNvPr>
          <p:cNvGrpSpPr/>
          <p:nvPr userDrawn="1"/>
        </p:nvGrpSpPr>
        <p:grpSpPr>
          <a:xfrm flipH="1">
            <a:off x="10856438" y="5136827"/>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xmlns=""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a16="http://schemas.microsoft.com/office/drawing/2014/main" xmlns=""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
        <p:nvSpPr>
          <p:cNvPr id="8" name="Rectangle 7">
            <a:extLst>
              <a:ext uri="{FF2B5EF4-FFF2-40B4-BE49-F238E27FC236}">
                <a16:creationId xmlns:a16="http://schemas.microsoft.com/office/drawing/2014/main" xmlns=""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Freeform: Shape 8">
            <a:extLst>
              <a:ext uri="{FF2B5EF4-FFF2-40B4-BE49-F238E27FC236}">
                <a16:creationId xmlns:a16="http://schemas.microsoft.com/office/drawing/2014/main" xmlns="" id="{F965DE85-99CD-45CA-B40D-D66A355C3F5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 xmlns:p14="http://schemas.microsoft.com/office/powerpoint/2010/main" val="42899398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 xmlns:p14="http://schemas.microsoft.com/office/powerpoint/2010/main" val="13934827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Tree>
    <p:extLst>
      <p:ext uri="{BB962C8B-B14F-4D97-AF65-F5344CB8AC3E}">
        <p14:creationId xmlns="" xmlns:p14="http://schemas.microsoft.com/office/powerpoint/2010/main" val="9137751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4280536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86"/>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86"/>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86"/>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86"/>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86"/>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86"/>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81048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0268151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Tree>
    <p:extLst>
      <p:ext uri="{BB962C8B-B14F-4D97-AF65-F5344CB8AC3E}">
        <p14:creationId xmlns="" xmlns:p14="http://schemas.microsoft.com/office/powerpoint/2010/main" val="6769897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31611507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2475319178"/>
      </p:ext>
    </p:extLst>
  </p:cSld>
  <p:clrMapOvr>
    <a:masterClrMapping/>
  </p:clrMapOvr>
  <p:extLst mod="1">
    <p:ext uri="{DCECCB84-F9BA-43D5-87BE-67443E8EF086}">
      <p15:sldGuideLst xmlns="" xmlns:p15="http://schemas.microsoft.com/office/powerpoint/2012/main">
        <p15:guide id="4294967295" orient="horz" pos="2160">
          <p15:clr>
            <a:srgbClr val="FBAE40"/>
          </p15:clr>
        </p15:guide>
        <p15:guide id="4294967295"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5241391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2734517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 xmlns:p14="http://schemas.microsoft.com/office/powerpoint/2010/main" val="16824831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04893762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213555445"/>
      </p:ext>
    </p:extLst>
  </p:cSld>
  <p:clrMapOvr>
    <a:masterClrMapping/>
  </p:clrMapOvr>
  <p:extLst mod="1">
    <p:ext uri="{DCECCB84-F9BA-43D5-87BE-67443E8EF086}">
      <p15:sldGuideLst xmlns="" xmlns:p15="http://schemas.microsoft.com/office/powerpoint/2012/main">
        <p15:guide id="4294967295" orient="horz" pos="2160">
          <p15:clr>
            <a:srgbClr val="FBAE40"/>
          </p15:clr>
        </p15:guide>
        <p15:guide id="4294967295"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401988314"/>
      </p:ext>
    </p:extLst>
  </p:cSld>
  <p:clrMapOvr>
    <a:masterClrMapping/>
  </p:clrMapOvr>
  <p:extLst mod="1">
    <p:ext uri="{DCECCB84-F9BA-43D5-87BE-67443E8EF086}">
      <p15:sldGuideLst xmlns="" xmlns:p15="http://schemas.microsoft.com/office/powerpoint/2012/main">
        <p15:guide id="4294967295" orient="horz" pos="2160">
          <p15:clr>
            <a:srgbClr val="FBAE40"/>
          </p15:clr>
        </p15:guide>
        <p15:guide id="4294967295"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40126765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40810777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Change Fill Color &amp;</a:t>
            </a:r>
          </a:p>
          <a:p>
            <a:pPr defTabSz="914286"/>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286"/>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pPr defTabSz="914286"/>
            <a:r>
              <a:rPr lang="en-US" altLang="ko-KR" sz="2800" b="1" dirty="0">
                <a:solidFill>
                  <a:prstClr val="white"/>
                </a:solidFill>
                <a:cs typeface="Arial" pitchFamily="34" charset="0"/>
              </a:rPr>
              <a:t>FREE </a:t>
            </a:r>
          </a:p>
          <a:p>
            <a:pPr defTabSz="914286"/>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21BCBE-5765-46D3-BA4F-E21B47D4CF2C}" type="datetimeFigureOut">
              <a:rPr lang="en-US" smtClean="0"/>
              <a:pPr/>
              <a:t>19/01/2021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383536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9"/>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0"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7" y="2053567"/>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9" r:id="rId4"/>
    <p:sldLayoutId id="2147484930" r:id="rId5"/>
    <p:sldLayoutId id="2147484931" r:id="rId6"/>
    <p:sldLayoutId id="2147484932" r:id="rId7"/>
    <p:sldLayoutId id="2147484933" r:id="rId8"/>
    <p:sldLayoutId id="2147484934" r:id="rId9"/>
    <p:sldLayoutId id="2147484935" r:id="rId10"/>
    <p:sldLayoutId id="2147484936" r:id="rId11"/>
    <p:sldLayoutId id="2147484937" r:id="rId12"/>
    <p:sldLayoutId id="21474849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9.xml"/><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2.xml"/><Relationship Id="rId5" Type="http://schemas.openxmlformats.org/officeDocument/2006/relationships/image" Target="../media/image24.jpe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5.jpeg"/><Relationship Id="rId1" Type="http://schemas.openxmlformats.org/officeDocument/2006/relationships/slideLayout" Target="../slideLayouts/slideLayout2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8" Type="http://schemas.openxmlformats.org/officeDocument/2006/relationships/hyperlink" Target="https://vi.wikipedia.org/wiki/H%E1%BA%A3i_Ph%C3%B2ng" TargetMode="External"/><Relationship Id="rId3" Type="http://schemas.openxmlformats.org/officeDocument/2006/relationships/hyperlink" Target="https://vi.wikipedia.org/wiki/Qu%C3%A2n_%C4%91%E1%BB%99i" TargetMode="External"/><Relationship Id="rId7" Type="http://schemas.openxmlformats.org/officeDocument/2006/relationships/hyperlink" Target="https://vi.wikipedia.org/wiki/Ti%C3%AAn_L%C3%A3ng" TargetMode="External"/><Relationship Id="rId2" Type="http://schemas.openxmlformats.org/officeDocument/2006/relationships/hyperlink" Target="https://vi.wikipedia.org/wiki/C%E1%BA%A3nh_s%C3%A1t" TargetMode="External"/><Relationship Id="rId1" Type="http://schemas.openxmlformats.org/officeDocument/2006/relationships/slideLayout" Target="../slideLayouts/slideLayout22.xml"/><Relationship Id="rId6" Type="http://schemas.openxmlformats.org/officeDocument/2006/relationships/hyperlink" Target="https://vi.wikipedia.org/wiki/V%E1%BB%A5_c%C6%B0%E1%BB%A1ng_ch%E1%BA%BF_%C4%91%E1%BA%A5t_%E1%BB%9F_Ti%C3%AAn_L%C3%A3ng" TargetMode="External"/><Relationship Id="rId5" Type="http://schemas.openxmlformats.org/officeDocument/2006/relationships/image" Target="../media/image28.jpeg"/><Relationship Id="rId4" Type="http://schemas.openxmlformats.org/officeDocument/2006/relationships/image" Target="../media/image27.gif"/></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22.xml"/><Relationship Id="rId5" Type="http://schemas.openxmlformats.org/officeDocument/2006/relationships/image" Target="../media/image30.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9.xml"/><Relationship Id="rId4" Type="http://schemas.openxmlformats.org/officeDocument/2006/relationships/image" Target="../media/image64.jpeg"/></Relationships>
</file>

<file path=ppt/slides/_rels/slide5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hyperlink" Target="https://vanbanluat.com/tu-phap/hien-phap-18-2013-l-ctn-quoc-hoi-14578.html" TargetMode="External"/><Relationship Id="rId2" Type="http://schemas.openxmlformats.org/officeDocument/2006/relationships/image" Target="../media/image66.jpeg"/><Relationship Id="rId1" Type="http://schemas.openxmlformats.org/officeDocument/2006/relationships/slideLayout" Target="../slideLayouts/slideLayout19.xml"/><Relationship Id="rId4" Type="http://schemas.openxmlformats.org/officeDocument/2006/relationships/hyperlink" Target="https://vanbanluat.com/co-cau-to-chuc/luat-to-chuc-quoc-hoi-nam-2014-164eb.html" TargetMode="Externa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1.xml.rels><?xml version="1.0" encoding="UTF-8" standalone="yes"?>
<Relationships xmlns="http://schemas.openxmlformats.org/package/2006/relationships"><Relationship Id="rId3" Type="http://schemas.openxmlformats.org/officeDocument/2006/relationships/image" Target="../media/image73.jpeg"/><Relationship Id="rId7" Type="http://schemas.openxmlformats.org/officeDocument/2006/relationships/image" Target="../media/image77.jpeg"/><Relationship Id="rId2" Type="http://schemas.openxmlformats.org/officeDocument/2006/relationships/image" Target="../media/image72.jpeg"/><Relationship Id="rId1" Type="http://schemas.openxmlformats.org/officeDocument/2006/relationships/slideLayout" Target="../slideLayouts/slideLayout19.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9.xml"/></Relationships>
</file>

<file path=ppt/slides/_rels/slide6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9.xml"/></Relationships>
</file>

<file path=ppt/slides/_rels/slide65.xml.rels><?xml version="1.0" encoding="UTF-8" standalone="yes"?>
<Relationships xmlns="http://schemas.openxmlformats.org/package/2006/relationships"><Relationship Id="rId3" Type="http://schemas.openxmlformats.org/officeDocument/2006/relationships/image" Target="../media/image82.gif"/><Relationship Id="rId7" Type="http://schemas.openxmlformats.org/officeDocument/2006/relationships/image" Target="../media/image86.jpeg"/><Relationship Id="rId2" Type="http://schemas.openxmlformats.org/officeDocument/2006/relationships/image" Target="../media/image81.gif"/><Relationship Id="rId1" Type="http://schemas.openxmlformats.org/officeDocument/2006/relationships/slideLayout" Target="../slideLayouts/slideLayout19.xml"/><Relationship Id="rId6" Type="http://schemas.openxmlformats.org/officeDocument/2006/relationships/image" Target="../media/image85.gif"/><Relationship Id="rId5" Type="http://schemas.openxmlformats.org/officeDocument/2006/relationships/image" Target="../media/image84.jpeg"/><Relationship Id="rId4" Type="http://schemas.openxmlformats.org/officeDocument/2006/relationships/image" Target="../media/image83.jpeg"/></Relationships>
</file>

<file path=ppt/slides/_rels/slide6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9.xml"/></Relationships>
</file>

<file path=ppt/slides/_rels/slide67.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19.xml"/><Relationship Id="rId4" Type="http://schemas.openxmlformats.org/officeDocument/2006/relationships/image" Target="../media/image91.jpeg"/></Relationships>
</file>

<file path=ppt/slides/_rels/slide68.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FF0000"/>
              </a:solidFill>
              <a:latin typeface=".VnTime" pitchFamily="34" charset="0"/>
              <a:cs typeface="Arial" panose="020B0604020202020204" pitchFamily="34" charset="0"/>
            </a:endParaRPr>
          </a:p>
        </p:txBody>
      </p:sp>
      <p:sp>
        <p:nvSpPr>
          <p:cNvPr id="5" name="Rectangle 4"/>
          <p:cNvSpPr>
            <a:spLocks noChangeArrowheads="1"/>
          </p:cNvSpPr>
          <p:nvPr/>
        </p:nvSpPr>
        <p:spPr bwMode="auto">
          <a:xfrm>
            <a:off x="1576388" y="1482725"/>
            <a:ext cx="8743950" cy="6783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300"/>
              </a:spcBef>
              <a:spcAft>
                <a:spcPts val="100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0" y="2211388"/>
            <a:ext cx="12039600" cy="101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6000" b="1" dirty="0" smtClean="0">
                <a:solidFill>
                  <a:srgbClr val="008000"/>
                </a:solidFill>
                <a:latin typeface="Arial" panose="020B0604020202020204" pitchFamily="34" charset="0"/>
                <a:cs typeface="Arial" panose="020B0604020202020204" pitchFamily="34" charset="0"/>
              </a:rPr>
              <a:t>GIÁO DỤC CHÍNH </a:t>
            </a:r>
            <a:r>
              <a:rPr lang="en-US" altLang="en-US" sz="6000" b="1" dirty="0">
                <a:solidFill>
                  <a:srgbClr val="008000"/>
                </a:solidFill>
                <a:latin typeface="Arial" panose="020B0604020202020204" pitchFamily="34" charset="0"/>
                <a:cs typeface="Arial" panose="020B0604020202020204" pitchFamily="34" charset="0"/>
              </a:rPr>
              <a:t>TRỊ</a:t>
            </a:r>
            <a:endParaRPr lang="en-US" altLang="en-US" sz="6000" dirty="0">
              <a:solidFill>
                <a:srgbClr val="008000"/>
              </a:solidFill>
              <a:latin typeface="Arial" panose="020B0604020202020204" pitchFamily="34" charset="0"/>
              <a:cs typeface="Arial" panose="020B0604020202020204" pitchFamily="34" charset="0"/>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a:t>
            </a:r>
            <a:r>
              <a:rPr lang="en-US" sz="3600" kern="10" dirty="0" smtClean="0">
                <a:ln w="9525">
                  <a:solidFill>
                    <a:srgbClr val="000000"/>
                  </a:solidFill>
                  <a:round/>
                  <a:headEnd/>
                  <a:tailEnd/>
                </a:ln>
                <a:solidFill>
                  <a:srgbClr val="00FF00"/>
                </a:solidFill>
                <a:latin typeface="Arial Đen"/>
              </a:rPr>
              <a:t>TRẦN THỊ HỒNG THU</a:t>
            </a:r>
            <a:endParaRPr lang="en-US" sz="3600" kern="10" dirty="0">
              <a:ln w="9525">
                <a:solidFill>
                  <a:srgbClr val="000000"/>
                </a:solidFill>
                <a:round/>
                <a:headEnd/>
                <a:tailEnd/>
              </a:ln>
              <a:solidFill>
                <a:srgbClr val="00FF00"/>
              </a:solidFill>
              <a:latin typeface="Arial Đen"/>
            </a:endParaRPr>
          </a:p>
        </p:txBody>
      </p:sp>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205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a:noFill/>
            </a:ln>
            <a:effectLst>
              <a:outerShdw dist="107763" dir="2700000" algn="ctr" rotWithShape="0">
                <a:srgbClr val="C0C0C0"/>
              </a:outerShdw>
            </a:effectLst>
            <a:extLst>
              <a:ext uri="{91240B29-F687-4F45-9708-019B960494DF}">
                <a14:hiddenLine xmlns=""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pic>
          <p:nvPicPr>
            <p:cNvPr id="2060" name="Picture 19" descr="cosmoS"/>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61" name="Picture 18" descr="BOOK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62" name="Picture 17" descr="BOOK1"/>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63" name="Picture 16" descr="QUILLPEN"/>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064" name="Text Box 15"/>
            <p:cNvSpPr txBox="1">
              <a:spLocks noChangeArrowheads="1"/>
            </p:cNvSpPr>
            <p:nvPr/>
          </p:nvSpPr>
          <p:spPr bwMode="auto">
            <a:xfrm>
              <a:off x="5867" y="9897"/>
              <a:ext cx="900" cy="5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itchFamily="34" charset="0"/>
                <a:cs typeface="Arial" panose="020B0604020202020204" pitchFamily="34" charset="0"/>
              </a:endParaRPr>
            </a:p>
          </p:txBody>
        </p:sp>
        <p:sp>
          <p:nvSpPr>
            <p:cNvPr id="2065" name="Text Box 14"/>
            <p:cNvSpPr txBox="1">
              <a:spLocks noChangeArrowheads="1"/>
            </p:cNvSpPr>
            <p:nvPr/>
          </p:nvSpPr>
          <p:spPr bwMode="auto">
            <a:xfrm>
              <a:off x="6665" y="9863"/>
              <a:ext cx="577" cy="3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066"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67" name="Text Box 12"/>
            <p:cNvSpPr txBox="1">
              <a:spLocks noChangeArrowheads="1"/>
            </p:cNvSpPr>
            <p:nvPr/>
          </p:nvSpPr>
          <p:spPr bwMode="auto">
            <a:xfrm>
              <a:off x="6623" y="10049"/>
              <a:ext cx="720" cy="5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sp>
        <p:nvSpPr>
          <p:cNvPr id="2" name="Rectangle 1"/>
          <p:cNvSpPr/>
          <p:nvPr/>
        </p:nvSpPr>
        <p:spPr>
          <a:xfrm>
            <a:off x="1" y="25401"/>
            <a:ext cx="9523414" cy="1027113"/>
          </a:xfrm>
          <a:prstGeom prst="rect">
            <a:avLst/>
          </a:pr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rgbClr val="FFFFFF"/>
                </a:solidFill>
                <a:ea typeface="Calibri" pitchFamily="34" charset="0"/>
                <a:cs typeface="Times New Roman" pitchFamily="18" charset="0"/>
              </a:rPr>
              <a:t>TRƯỜNG CAO ĐẲNG LÝ TỰ TRỌNG TP.HỒ CHÍ MINH</a:t>
            </a:r>
          </a:p>
          <a:p>
            <a:pPr algn="ctr">
              <a:defRPr/>
            </a:pPr>
            <a:r>
              <a:rPr lang="en-US" altLang="en-US" sz="2000" b="1" dirty="0">
                <a:solidFill>
                  <a:srgbClr val="FFFFFF"/>
                </a:solidFill>
                <a:ea typeface="Calibri" pitchFamily="34" charset="0"/>
                <a:cs typeface="Times New Roman" pitchFamily="18" charset="0"/>
              </a:rPr>
              <a:t>KHOA LÝ LUẬN CHÍNH TRỊ</a:t>
            </a:r>
            <a:endParaRPr lang="en-US" altLang="en-US" sz="2000" dirty="0">
              <a:solidFill>
                <a:srgbClr val="FFFFFF"/>
              </a:solidFill>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 xmlns:a14="http://schemas.microsoft.com/office/drawing/2010/main" val="0"/>
              </a:ext>
            </a:extLst>
          </a:blip>
          <a:stretch>
            <a:fillRect/>
          </a:stretch>
        </p:blipFill>
        <p:spPr>
          <a:xfrm>
            <a:off x="9523414" y="60622"/>
            <a:ext cx="2668586" cy="1004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265810113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500"/>
                                        <p:tgtEl>
                                          <p:spTgt spid="20"/>
                                        </p:tgtEl>
                                      </p:cBhvr>
                                    </p:animEffect>
                                    <p:anim calcmode="lin" valueType="num">
                                      <p:cBhvr>
                                        <p:cTn id="33" dur="1500" fill="hold"/>
                                        <p:tgtEl>
                                          <p:spTgt spid="20"/>
                                        </p:tgtEl>
                                        <p:attrNameLst>
                                          <p:attrName>ppt_x</p:attrName>
                                        </p:attrNameLst>
                                      </p:cBhvr>
                                      <p:tavLst>
                                        <p:tav tm="0">
                                          <p:val>
                                            <p:strVal val="#ppt_x"/>
                                          </p:val>
                                        </p:tav>
                                        <p:tav tm="100000">
                                          <p:val>
                                            <p:strVal val="#ppt_x"/>
                                          </p:val>
                                        </p:tav>
                                      </p:tavLst>
                                    </p:anim>
                                    <p:anim calcmode="lin" valueType="num">
                                      <p:cBhvr>
                                        <p:cTn id="3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0"/>
            <a:ext cx="9982200"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0" y="685800"/>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 xmlns:p14="http://schemas.microsoft.com/office/powerpoint/2010/main" val="727987590"/>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1"/>
            <a:ext cx="4495800" cy="1050925"/>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 name="Group 3"/>
          <p:cNvGrpSpPr>
            <a:grpSpLocks/>
          </p:cNvGrpSpPr>
          <p:nvPr/>
        </p:nvGrpSpPr>
        <p:grpSpPr bwMode="auto">
          <a:xfrm>
            <a:off x="244386" y="1816824"/>
            <a:ext cx="11490414" cy="1246189"/>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0"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2" name="Text Box 8"/>
              <p:cNvSpPr txBox="1">
                <a:spLocks noChangeArrowheads="1"/>
              </p:cNvSpPr>
              <p:nvPr/>
            </p:nvSpPr>
            <p:spPr bwMode="gray">
              <a:xfrm>
                <a:off x="1235" y="1295"/>
                <a:ext cx="276" cy="38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smtClean="0">
                  <a:solidFill>
                    <a:srgbClr val="C00000"/>
                  </a:solidFill>
                </a:rPr>
                <a:t>Bản </a:t>
              </a:r>
              <a:r>
                <a:rPr lang="nl-NL" sz="2800" b="1" dirty="0">
                  <a:solidFill>
                    <a:srgbClr val="C00000"/>
                  </a:solidFill>
                </a:rPr>
                <a:t>chất và đặc trưng của Nhà nước </a:t>
              </a:r>
              <a:r>
                <a:rPr lang="nl-NL" sz="2800" b="1" dirty="0" smtClean="0">
                  <a:solidFill>
                    <a:srgbClr val="C00000"/>
                  </a:solidFill>
                </a:rPr>
                <a:t>pháp </a:t>
              </a:r>
              <a:r>
                <a:rPr lang="nl-NL" sz="2800" b="1" dirty="0">
                  <a:solidFill>
                    <a:srgbClr val="C00000"/>
                  </a:solidFill>
                </a:rPr>
                <a:t>quyền xã hội chủ nghĩa Việt </a:t>
              </a:r>
              <a:r>
                <a:rPr lang="nl-NL" sz="2800" b="1" dirty="0" smtClean="0">
                  <a:solidFill>
                    <a:srgbClr val="C00000"/>
                  </a:solidFill>
                </a:rPr>
                <a:t>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0" y="3962397"/>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0">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9" name="Text Box 22"/>
              <p:cNvSpPr txBox="1">
                <a:spLocks noChangeArrowheads="1"/>
              </p:cNvSpPr>
              <p:nvPr/>
            </p:nvSpPr>
            <p:spPr bwMode="gray">
              <a:xfrm>
                <a:off x="1306" y="3324"/>
                <a:ext cx="135" cy="3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smtClean="0">
                  <a:solidFill>
                    <a:srgbClr val="008000"/>
                  </a:solidFill>
                </a:rPr>
                <a:t>Phương </a:t>
              </a:r>
              <a:r>
                <a:rPr lang="nl-NL" sz="2400" b="1" dirty="0">
                  <a:solidFill>
                    <a:srgbClr val="008000"/>
                  </a:solidFill>
                </a:rPr>
                <a:t>hướng, nhiệm vụ và giải pháp xây dựng và hoàn thiện Nhà nước pháp quyền xã hội chủ nghĩa Việt Nam </a:t>
              </a:r>
              <a:endParaRPr lang="en-US" i="1" dirty="0">
                <a:solidFill>
                  <a:srgbClr val="008000"/>
                </a:solidFill>
              </a:endParaRPr>
            </a:p>
          </p:txBody>
        </p:sp>
      </p:grpSp>
    </p:spTree>
    <p:extLst>
      <p:ext uri="{BB962C8B-B14F-4D97-AF65-F5344CB8AC3E}">
        <p14:creationId xmlns="" xmlns:p14="http://schemas.microsoft.com/office/powerpoint/2010/main" val="7673602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077218"/>
          </a:xfrm>
          <a:prstGeom prst="rect">
            <a:avLst/>
          </a:prstGeom>
        </p:spPr>
        <p:txBody>
          <a:bodyPr wrap="square">
            <a:spAutoFit/>
          </a:bodyPr>
          <a:lstStyle/>
          <a:p>
            <a:pPr marL="514350" indent="-514350" algn="ctr">
              <a:spcBef>
                <a:spcPct val="0"/>
              </a:spcBef>
            </a:pPr>
            <a:r>
              <a:rPr lang="nl-NL" sz="3200" b="1" dirty="0" smtClean="0">
                <a:solidFill>
                  <a:srgbClr val="3333CC"/>
                </a:solidFill>
              </a:rPr>
              <a:t>I. Bản </a:t>
            </a:r>
            <a:r>
              <a:rPr lang="nl-NL" sz="3200" b="1" dirty="0">
                <a:solidFill>
                  <a:srgbClr val="3333CC"/>
                </a:solidFill>
              </a:rPr>
              <a:t>chất và đặc trưng của Nhà nước pháp quyền </a:t>
            </a:r>
            <a:endParaRPr lang="nl-NL" sz="3200" b="1" dirty="0" smtClean="0">
              <a:solidFill>
                <a:srgbClr val="3333CC"/>
              </a:solidFill>
            </a:endParaRPr>
          </a:p>
          <a:p>
            <a:pPr algn="ctr">
              <a:spcBef>
                <a:spcPct val="0"/>
              </a:spcBef>
            </a:pPr>
            <a:r>
              <a:rPr lang="nl-NL" sz="3200" b="1" dirty="0" smtClean="0">
                <a:solidFill>
                  <a:srgbClr val="3333CC"/>
                </a:solidFill>
              </a:rPr>
              <a:t>xã </a:t>
            </a:r>
            <a:r>
              <a:rPr lang="nl-NL" sz="3200" b="1" dirty="0">
                <a:solidFill>
                  <a:srgbClr val="3333CC"/>
                </a:solidFill>
              </a:rPr>
              <a:t>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a:t> </a:t>
            </a:r>
            <a:r>
              <a:rPr lang="nl-NL" sz="1800" b="1" i="1" dirty="0" smtClean="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smtClean="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i="1" dirty="0" smtClean="0">
                <a:solidFill>
                  <a:srgbClr val="660066"/>
                </a:solidFill>
                <a:latin typeface="Times New Roman" panose="02020603050405020304" pitchFamily="18" charset="0"/>
                <a:ea typeface="Times New Roman" panose="02020603050405020304" pitchFamily="18" charset="0"/>
              </a:rPr>
              <a:t>2</a:t>
            </a:r>
            <a:r>
              <a:rPr lang="nl-NL" sz="2800" b="1" i="1" dirty="0">
                <a:solidFill>
                  <a:srgbClr val="660066"/>
                </a:solidFill>
                <a:latin typeface="Times New Roman" panose="02020603050405020304" pitchFamily="18" charset="0"/>
                <a:ea typeface="Times New Roman" panose="02020603050405020304" pitchFamily="18" charset="0"/>
              </a:rPr>
              <a:t>. </a:t>
            </a:r>
            <a:endParaRPr lang="en-US" sz="2800" dirty="0">
              <a:solidFill>
                <a:srgbClr val="660066"/>
              </a:solidFill>
            </a:endParaRPr>
          </a:p>
        </p:txBody>
      </p:sp>
      <p:sp>
        <p:nvSpPr>
          <p:cNvPr id="13" name="Rectangle 12"/>
          <p:cNvSpPr/>
          <p:nvPr/>
        </p:nvSpPr>
        <p:spPr>
          <a:xfrm>
            <a:off x="1136528" y="2478449"/>
            <a:ext cx="453970"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a:t>
            </a:r>
            <a:endParaRPr lang="en-US" sz="2800" dirty="0">
              <a:solidFill>
                <a:srgbClr val="008000"/>
              </a:solidFill>
            </a:endParaRPr>
          </a:p>
        </p:txBody>
      </p:sp>
    </p:spTree>
    <p:extLst>
      <p:ext uri="{BB962C8B-B14F-4D97-AF65-F5344CB8AC3E}">
        <p14:creationId xmlns="" xmlns:p14="http://schemas.microsoft.com/office/powerpoint/2010/main" val="1346142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609600" y="1143000"/>
            <a:ext cx="4191001" cy="25146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3200" i="1" dirty="0" smtClean="0"/>
              <a:t>Nhà nước pháp quyền?</a:t>
            </a:r>
            <a:endParaRPr lang="en-US" sz="3200" b="1" dirty="0"/>
          </a:p>
        </p:txBody>
      </p:sp>
      <p:sp>
        <p:nvSpPr>
          <p:cNvPr id="3" name="TextBox 2"/>
          <p:cNvSpPr txBox="1"/>
          <p:nvPr/>
        </p:nvSpPr>
        <p:spPr>
          <a:xfrm>
            <a:off x="4724400" y="3200400"/>
            <a:ext cx="6934200" cy="2062103"/>
          </a:xfrm>
          <a:prstGeom prst="rect">
            <a:avLst/>
          </a:prstGeom>
          <a:noFill/>
        </p:spPr>
        <p:txBody>
          <a:bodyPr wrap="square" rtlCol="0">
            <a:spAutoFit/>
          </a:bodyPr>
          <a:lstStyle/>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đề</a:t>
            </a:r>
            <a:r>
              <a:rPr lang="en-US" sz="3200" dirty="0" smtClean="0"/>
              <a:t> </a:t>
            </a:r>
            <a:r>
              <a:rPr lang="en-US" sz="3200" dirty="0" err="1" smtClean="0"/>
              <a:t>cao</a:t>
            </a:r>
            <a:r>
              <a:rPr lang="en-US" sz="3200" dirty="0" smtClean="0"/>
              <a:t> </a:t>
            </a:r>
            <a:r>
              <a:rPr lang="en-US" sz="3200" dirty="0" err="1" smtClean="0"/>
              <a:t>pháp</a:t>
            </a:r>
            <a:r>
              <a:rPr lang="en-US" sz="3200" dirty="0" smtClean="0"/>
              <a:t> </a:t>
            </a:r>
            <a:r>
              <a:rPr lang="en-US" sz="3200" dirty="0" err="1" smtClean="0"/>
              <a:t>luật</a:t>
            </a:r>
            <a:r>
              <a:rPr lang="en-US" sz="3200" dirty="0" smtClean="0"/>
              <a:t>, </a:t>
            </a:r>
            <a:r>
              <a:rPr lang="en-US" sz="3200" dirty="0" err="1" smtClean="0"/>
              <a:t>mọi</a:t>
            </a:r>
            <a:r>
              <a:rPr lang="en-US" sz="3200" dirty="0" smtClean="0"/>
              <a:t> </a:t>
            </a:r>
            <a:r>
              <a:rPr lang="en-US" sz="3200" dirty="0" err="1" smtClean="0"/>
              <a:t>chủ</a:t>
            </a:r>
            <a:r>
              <a:rPr lang="en-US" sz="3200" dirty="0" smtClean="0"/>
              <a:t> </a:t>
            </a:r>
            <a:r>
              <a:rPr lang="en-US" sz="3200" dirty="0" err="1" smtClean="0"/>
              <a:t>thể</a:t>
            </a:r>
            <a:r>
              <a:rPr lang="en-US" sz="3200" dirty="0" smtClean="0"/>
              <a:t> </a:t>
            </a:r>
            <a:r>
              <a:rPr lang="en-US" sz="3200" dirty="0" err="1" smtClean="0"/>
              <a:t>phải</a:t>
            </a:r>
            <a:r>
              <a:rPr lang="en-US" sz="3200" dirty="0" smtClean="0"/>
              <a:t> </a:t>
            </a:r>
            <a:r>
              <a:rPr lang="en-US" sz="3200" dirty="0" err="1" smtClean="0"/>
              <a:t>tuân</a:t>
            </a:r>
            <a:r>
              <a:rPr lang="en-US" sz="3200" dirty="0" smtClean="0"/>
              <a:t> </a:t>
            </a:r>
            <a:r>
              <a:rPr lang="en-US" sz="3200" dirty="0" err="1" smtClean="0"/>
              <a:t>thủ</a:t>
            </a:r>
            <a:r>
              <a:rPr lang="en-US" sz="3200" dirty="0" smtClean="0"/>
              <a:t> </a:t>
            </a:r>
            <a:r>
              <a:rPr lang="en-US" sz="3200" dirty="0" err="1" smtClean="0"/>
              <a:t>pháp</a:t>
            </a:r>
            <a:r>
              <a:rPr lang="en-US" sz="3200" dirty="0" smtClean="0"/>
              <a:t> </a:t>
            </a:r>
            <a:r>
              <a:rPr lang="en-US" sz="3200" dirty="0" err="1" smtClean="0"/>
              <a:t>luật</a:t>
            </a:r>
            <a:endParaRPr lang="en-US" sz="3200" dirty="0" smtClean="0"/>
          </a:p>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dựa</a:t>
            </a:r>
            <a:r>
              <a:rPr lang="en-US" sz="3200" dirty="0" smtClean="0"/>
              <a:t> </a:t>
            </a:r>
            <a:r>
              <a:rPr lang="en-US" sz="3200" dirty="0" err="1" smtClean="0"/>
              <a:t>trên</a:t>
            </a:r>
            <a:r>
              <a:rPr lang="en-US" sz="3200" dirty="0" smtClean="0"/>
              <a:t> </a:t>
            </a:r>
            <a:r>
              <a:rPr lang="en-US" sz="3200" dirty="0" err="1" smtClean="0"/>
              <a:t>chế</a:t>
            </a:r>
            <a:r>
              <a:rPr lang="en-US" sz="3200" dirty="0" smtClean="0"/>
              <a:t> </a:t>
            </a:r>
            <a:r>
              <a:rPr lang="en-US" sz="3200" dirty="0" err="1" smtClean="0"/>
              <a:t>độ</a:t>
            </a:r>
            <a:r>
              <a:rPr lang="en-US" sz="3200" dirty="0" smtClean="0"/>
              <a:t> tam </a:t>
            </a:r>
            <a:r>
              <a:rPr lang="en-US" sz="3200" dirty="0" err="1" smtClean="0"/>
              <a:t>quyền</a:t>
            </a:r>
            <a:endParaRPr lang="en-US" sz="3200" dirty="0"/>
          </a:p>
        </p:txBody>
      </p:sp>
      <p:sp>
        <p:nvSpPr>
          <p:cNvPr id="4" name="TextBox 3"/>
          <p:cNvSpPr txBox="1"/>
          <p:nvPr/>
        </p:nvSpPr>
        <p:spPr>
          <a:xfrm>
            <a:off x="609600" y="381000"/>
            <a:ext cx="11125200" cy="523220"/>
          </a:xfrm>
          <a:prstGeom prst="rect">
            <a:avLst/>
          </a:prstGeom>
          <a:noFill/>
        </p:spPr>
        <p:txBody>
          <a:bodyPr wrap="square" rtlCol="0">
            <a:spAutoFit/>
          </a:bodyPr>
          <a:lstStyle/>
          <a:p>
            <a:r>
              <a:rPr lang="en-US" sz="2800" dirty="0" smtClean="0"/>
              <a:t>a</a:t>
            </a:r>
            <a:r>
              <a:rPr lang="en-US" sz="2800" dirty="0" smtClean="0"/>
              <a:t>, </a:t>
            </a:r>
            <a:r>
              <a:rPr lang="en-US" sz="2800" dirty="0" err="1" smtClean="0"/>
              <a:t>Khái</a:t>
            </a:r>
            <a:r>
              <a:rPr lang="en-US" sz="2800" dirty="0" smtClean="0"/>
              <a:t> </a:t>
            </a:r>
            <a:r>
              <a:rPr lang="en-US" sz="2800" dirty="0" err="1" smtClean="0"/>
              <a:t>niệm</a:t>
            </a:r>
            <a:r>
              <a:rPr lang="en-US" sz="2800" dirty="0" smtClean="0"/>
              <a:t> </a:t>
            </a:r>
            <a:r>
              <a:rPr lang="en-US" sz="2800" dirty="0" err="1" smtClean="0"/>
              <a:t>và</a:t>
            </a:r>
            <a:r>
              <a:rPr lang="en-US" sz="2800" dirty="0" smtClean="0"/>
              <a:t>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609600" y="0"/>
            <a:ext cx="4191001" cy="25146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3200" i="1" dirty="0" smtClean="0"/>
              <a:t>Nhà nước pháp quyền XHCN?</a:t>
            </a:r>
            <a:endParaRPr lang="en-US" sz="3200" b="1" dirty="0"/>
          </a:p>
        </p:txBody>
      </p:sp>
      <p:sp>
        <p:nvSpPr>
          <p:cNvPr id="3" name="TextBox 2"/>
          <p:cNvSpPr txBox="1"/>
          <p:nvPr/>
        </p:nvSpPr>
        <p:spPr>
          <a:xfrm>
            <a:off x="4724400" y="3200400"/>
            <a:ext cx="6934200" cy="2554545"/>
          </a:xfrm>
          <a:prstGeom prst="rect">
            <a:avLst/>
          </a:prstGeom>
          <a:noFill/>
        </p:spPr>
        <p:txBody>
          <a:bodyPr wrap="square" rtlCol="0">
            <a:spAutoFit/>
          </a:bodyPr>
          <a:lstStyle/>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mang</a:t>
            </a:r>
            <a:r>
              <a:rPr lang="en-US" sz="3200" dirty="0" smtClean="0"/>
              <a:t> </a:t>
            </a:r>
            <a:r>
              <a:rPr lang="en-US" sz="3200" dirty="0" err="1" smtClean="0"/>
              <a:t>thuộc</a:t>
            </a:r>
            <a:r>
              <a:rPr lang="en-US" sz="3200" dirty="0" smtClean="0"/>
              <a:t> </a:t>
            </a:r>
            <a:r>
              <a:rPr lang="en-US" sz="3200" dirty="0" err="1" smtClean="0"/>
              <a:t>tính</a:t>
            </a:r>
            <a:r>
              <a:rPr lang="en-US" sz="3200" dirty="0" smtClean="0"/>
              <a:t> </a:t>
            </a:r>
            <a:r>
              <a:rPr lang="en-US" sz="3200" dirty="0" err="1" smtClean="0"/>
              <a:t>pháp</a:t>
            </a:r>
            <a:r>
              <a:rPr lang="en-US" sz="3200" dirty="0" smtClean="0"/>
              <a:t> </a:t>
            </a:r>
            <a:r>
              <a:rPr lang="en-US" sz="3200" dirty="0" err="1" smtClean="0"/>
              <a:t>quyền</a:t>
            </a:r>
            <a:r>
              <a:rPr lang="en-US" sz="3200" dirty="0" smtClean="0"/>
              <a:t> </a:t>
            </a:r>
            <a:r>
              <a:rPr lang="en-US" sz="3200" dirty="0" err="1" smtClean="0"/>
              <a:t>nhưng</a:t>
            </a:r>
            <a:r>
              <a:rPr lang="en-US" sz="3200" dirty="0" smtClean="0"/>
              <a:t> </a:t>
            </a:r>
            <a:r>
              <a:rPr lang="en-US" sz="3200" dirty="0" err="1" smtClean="0"/>
              <a:t>theo</a:t>
            </a:r>
            <a:r>
              <a:rPr lang="en-US" sz="3200" dirty="0" smtClean="0"/>
              <a:t> </a:t>
            </a:r>
            <a:r>
              <a:rPr lang="en-US" sz="3200" dirty="0" err="1" smtClean="0"/>
              <a:t>định</a:t>
            </a:r>
            <a:r>
              <a:rPr lang="en-US" sz="3200" dirty="0" smtClean="0"/>
              <a:t> </a:t>
            </a:r>
            <a:r>
              <a:rPr lang="en-US" sz="3200" dirty="0" err="1" smtClean="0"/>
              <a:t>hướng</a:t>
            </a:r>
            <a:r>
              <a:rPr lang="en-US" sz="3200" dirty="0" smtClean="0"/>
              <a:t> XHCN, </a:t>
            </a:r>
            <a:r>
              <a:rPr lang="en-US" sz="3200" dirty="0" err="1" smtClean="0"/>
              <a:t>tức</a:t>
            </a:r>
            <a:r>
              <a:rPr lang="en-US" sz="3200" dirty="0" smtClean="0"/>
              <a:t> </a:t>
            </a:r>
            <a:r>
              <a:rPr lang="en-US" sz="3200" dirty="0" err="1" smtClean="0"/>
              <a:t>là</a:t>
            </a:r>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phải</a:t>
            </a:r>
            <a:r>
              <a:rPr lang="en-US" sz="3200" dirty="0" smtClean="0"/>
              <a:t> </a:t>
            </a:r>
            <a:r>
              <a:rPr lang="en-US" sz="3200" dirty="0" err="1" smtClean="0"/>
              <a:t>hoạt</a:t>
            </a:r>
            <a:r>
              <a:rPr lang="en-US" sz="3200" dirty="0" smtClean="0"/>
              <a:t> </a:t>
            </a:r>
            <a:r>
              <a:rPr lang="en-US" sz="3200" dirty="0" err="1" smtClean="0"/>
              <a:t>động</a:t>
            </a:r>
            <a:r>
              <a:rPr lang="en-US" sz="3200" dirty="0" smtClean="0"/>
              <a:t> </a:t>
            </a:r>
            <a:r>
              <a:rPr lang="en-US" sz="3200" dirty="0" err="1" smtClean="0"/>
              <a:t>theo</a:t>
            </a:r>
            <a:r>
              <a:rPr lang="en-US" sz="3200" dirty="0" smtClean="0"/>
              <a:t> </a:t>
            </a:r>
            <a:r>
              <a:rPr lang="en-US" sz="3200" dirty="0" err="1" smtClean="0"/>
              <a:t>hệ</a:t>
            </a:r>
            <a:r>
              <a:rPr lang="en-US" sz="3200" dirty="0" smtClean="0"/>
              <a:t> </a:t>
            </a:r>
            <a:r>
              <a:rPr lang="en-US" sz="3200" dirty="0" err="1" smtClean="0"/>
              <a:t>tư</a:t>
            </a:r>
            <a:r>
              <a:rPr lang="en-US" sz="3200" dirty="0" smtClean="0"/>
              <a:t> </a:t>
            </a:r>
            <a:r>
              <a:rPr lang="en-US" sz="3200" dirty="0" err="1" smtClean="0"/>
              <a:t>tưởng</a:t>
            </a:r>
            <a:r>
              <a:rPr lang="en-US" sz="3200" dirty="0" smtClean="0"/>
              <a:t> </a:t>
            </a:r>
            <a:r>
              <a:rPr lang="en-US" sz="3200" dirty="0" err="1" smtClean="0"/>
              <a:t>của</a:t>
            </a:r>
            <a:r>
              <a:rPr lang="en-US" sz="3200" dirty="0" smtClean="0"/>
              <a:t> CN </a:t>
            </a:r>
            <a:r>
              <a:rPr lang="en-US" sz="3200" dirty="0" err="1" smtClean="0"/>
              <a:t>Mác</a:t>
            </a:r>
            <a:r>
              <a:rPr lang="en-US" sz="3200" dirty="0" smtClean="0"/>
              <a:t>- </a:t>
            </a:r>
            <a:r>
              <a:rPr lang="en-US" sz="3200" dirty="0" err="1" smtClean="0"/>
              <a:t>Lênin</a:t>
            </a:r>
            <a:r>
              <a:rPr lang="en-US" sz="3200" dirty="0" smtClean="0"/>
              <a:t>, do </a:t>
            </a:r>
            <a:r>
              <a:rPr lang="en-US" sz="3200" dirty="0" err="1" smtClean="0"/>
              <a:t>Đảng</a:t>
            </a:r>
            <a:r>
              <a:rPr lang="en-US" sz="3200" dirty="0" smtClean="0"/>
              <a:t> </a:t>
            </a:r>
            <a:r>
              <a:rPr lang="en-US" sz="3200" dirty="0" err="1" smtClean="0"/>
              <a:t>của</a:t>
            </a:r>
            <a:r>
              <a:rPr lang="en-US" sz="3200" dirty="0" smtClean="0"/>
              <a:t> GC VS </a:t>
            </a:r>
            <a:r>
              <a:rPr lang="en-US" sz="3200" dirty="0" err="1" smtClean="0"/>
              <a:t>lãnh</a:t>
            </a:r>
            <a:r>
              <a:rPr lang="en-US" sz="3200" dirty="0" smtClean="0"/>
              <a:t> </a:t>
            </a:r>
            <a:r>
              <a:rPr lang="en-US" sz="3200" dirty="0" err="1" smtClean="0"/>
              <a:t>đạo</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4267200" y="3733800"/>
            <a:ext cx="7391400" cy="1384995"/>
          </a:xfrm>
          <a:prstGeom prst="rect">
            <a:avLst/>
          </a:prstGeom>
          <a:ln>
            <a:solidFill>
              <a:srgbClr val="660066"/>
            </a:solidFill>
          </a:ln>
        </p:spPr>
        <p:txBody>
          <a:bodyPr wrap="square">
            <a:spAutoFit/>
          </a:bodyPr>
          <a:lstStyle/>
          <a:p>
            <a:pPr marL="342900" indent="-342900" algn="ctr">
              <a:buFont typeface="Wingdings" panose="05000000000000000000" pitchFamily="2" charset="2"/>
              <a:buChar char="q"/>
            </a:pPr>
            <a:r>
              <a:rPr lang="nl-NL" sz="2400" i="1" dirty="0" smtClean="0">
                <a:latin typeface="Times New Roman" panose="02020603050405020304" pitchFamily="18" charset="0"/>
                <a:ea typeface="Times New Roman" panose="02020603050405020304" pitchFamily="18" charset="0"/>
              </a:rPr>
              <a:t> </a:t>
            </a:r>
            <a:r>
              <a:rPr lang="nl-NL" sz="2800" i="1" dirty="0" smtClean="0">
                <a:solidFill>
                  <a:srgbClr val="3333CC"/>
                </a:solidFill>
                <a:latin typeface="Times New Roman" panose="02020603050405020304" pitchFamily="18" charset="0"/>
                <a:ea typeface="Times New Roman" panose="02020603050405020304" pitchFamily="18" charset="0"/>
              </a:rPr>
              <a:t>Nhà </a:t>
            </a:r>
            <a:r>
              <a:rPr lang="nl-NL" sz="2800" i="1" dirty="0">
                <a:solidFill>
                  <a:srgbClr val="3333CC"/>
                </a:solidFill>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dân</a:t>
            </a:r>
            <a:endParaRPr lang="en-US" sz="2800" dirty="0">
              <a:solidFill>
                <a:srgbClr val="3333CC"/>
              </a:solidFill>
            </a:endParaRPr>
          </a:p>
        </p:txBody>
      </p:sp>
      <p:sp>
        <p:nvSpPr>
          <p:cNvPr id="4" name="Rectangle 3"/>
          <p:cNvSpPr/>
          <p:nvPr/>
        </p:nvSpPr>
        <p:spPr>
          <a:xfrm>
            <a:off x="5189298" y="3021688"/>
            <a:ext cx="218300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 </a:t>
            </a:r>
          </a:p>
          <a:p>
            <a:pPr algn="ctr"/>
            <a:r>
              <a:rPr lang="nl-NL" sz="2800" b="1" dirty="0" smtClean="0">
                <a:solidFill>
                  <a:schemeClr val="bg1"/>
                </a:solidFill>
                <a:latin typeface="+mj-lt"/>
                <a:ea typeface="Times New Roman" panose="02020603050405020304" pitchFamily="18" charset="0"/>
              </a:rPr>
              <a:t>dân </a:t>
            </a:r>
            <a:r>
              <a:rPr lang="nl-NL" sz="2800" b="1" dirty="0">
                <a:solidFill>
                  <a:schemeClr val="bg1"/>
                </a:solidFill>
                <a:latin typeface="+mj-lt"/>
                <a:ea typeface="Times New Roman" panose="02020603050405020304" pitchFamily="18" charset="0"/>
              </a:rPr>
              <a:t>tộc</a:t>
            </a:r>
            <a:endParaRPr lang="en-US" sz="2800" b="1" dirty="0">
              <a:solidFill>
                <a:schemeClr val="bg1"/>
              </a:solidFill>
              <a:latin typeface="+mj-lt"/>
            </a:endParaRPr>
          </a:p>
        </p:txBody>
      </p:sp>
      <p:sp>
        <p:nvSpPr>
          <p:cNvPr id="15" name="TextBox 14"/>
          <p:cNvSpPr txBox="1"/>
          <p:nvPr/>
        </p:nvSpPr>
        <p:spPr>
          <a:xfrm>
            <a:off x="609600" y="228600"/>
            <a:ext cx="11125200" cy="523220"/>
          </a:xfrm>
          <a:prstGeom prst="rect">
            <a:avLst/>
          </a:prstGeom>
          <a:noFill/>
        </p:spPr>
        <p:txBody>
          <a:bodyPr wrap="square" rtlCol="0">
            <a:spAutoFit/>
          </a:bodyPr>
          <a:lstStyle/>
          <a:p>
            <a:r>
              <a:rPr lang="en-US" sz="2800" dirty="0" smtClean="0"/>
              <a:t>a</a:t>
            </a:r>
            <a:r>
              <a:rPr lang="en-US" sz="2800" dirty="0" smtClean="0"/>
              <a:t>, </a:t>
            </a:r>
            <a:r>
              <a:rPr lang="en-US" sz="2800" dirty="0" err="1" smtClean="0"/>
              <a:t>Khái</a:t>
            </a:r>
            <a:r>
              <a:rPr lang="en-US" sz="2800" dirty="0" smtClean="0"/>
              <a:t> </a:t>
            </a:r>
            <a:r>
              <a:rPr lang="en-US" sz="2800" dirty="0" err="1" smtClean="0"/>
              <a:t>niệm</a:t>
            </a:r>
            <a:r>
              <a:rPr lang="en-US" sz="2800" dirty="0" smtClean="0"/>
              <a:t> </a:t>
            </a:r>
            <a:r>
              <a:rPr lang="en-US" sz="2800" dirty="0" err="1" smtClean="0"/>
              <a:t>và</a:t>
            </a:r>
            <a:r>
              <a:rPr lang="en-US" sz="2800" dirty="0" smtClean="0"/>
              <a:t>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
        <p:nvSpPr>
          <p:cNvPr id="7" name="AutoShape 5"/>
          <p:cNvSpPr>
            <a:spLocks noChangeArrowheads="1"/>
          </p:cNvSpPr>
          <p:nvPr/>
        </p:nvSpPr>
        <p:spPr bwMode="gray">
          <a:xfrm>
            <a:off x="0" y="914400"/>
            <a:ext cx="3048000" cy="1295400"/>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a:t>
            </a:r>
            <a:r>
              <a:rPr lang="en-US" sz="2800" b="1" dirty="0" err="1" smtClean="0">
                <a:solidFill>
                  <a:schemeClr val="bg1"/>
                </a:solidFill>
              </a:rPr>
              <a:t>ội</a:t>
            </a:r>
            <a:r>
              <a:rPr lang="en-US" sz="2800" b="1" dirty="0" smtClean="0">
                <a:solidFill>
                  <a:schemeClr val="bg1"/>
                </a:solidFill>
              </a:rPr>
              <a:t> </a:t>
            </a:r>
            <a:r>
              <a:rPr lang="en-US" sz="2800" b="1" dirty="0" err="1" smtClean="0">
                <a:solidFill>
                  <a:schemeClr val="bg1"/>
                </a:solidFill>
              </a:rPr>
              <a:t>nghị</a:t>
            </a:r>
            <a:r>
              <a:rPr lang="en-US" sz="2800" b="1" dirty="0" smtClean="0">
                <a:solidFill>
                  <a:schemeClr val="bg1"/>
                </a:solidFill>
              </a:rPr>
              <a:t> TƯ 2 </a:t>
            </a:r>
          </a:p>
          <a:p>
            <a:pPr algn="ctr"/>
            <a:r>
              <a:rPr lang="en-US" sz="2800" b="1" dirty="0" err="1" smtClean="0">
                <a:solidFill>
                  <a:schemeClr val="bg1"/>
                </a:solidFill>
              </a:rPr>
              <a:t>khóa</a:t>
            </a:r>
            <a:r>
              <a:rPr lang="en-US" sz="2800" b="1" dirty="0" smtClean="0">
                <a:solidFill>
                  <a:schemeClr val="bg1"/>
                </a:solidFill>
              </a:rPr>
              <a:t> VII</a:t>
            </a:r>
            <a:endParaRPr lang="en-US" sz="2800" b="1" dirty="0">
              <a:solidFill>
                <a:schemeClr val="bg1"/>
              </a:solidFill>
            </a:endParaRPr>
          </a:p>
        </p:txBody>
      </p:sp>
      <p:sp>
        <p:nvSpPr>
          <p:cNvPr id="9" name="TextBox 8"/>
          <p:cNvSpPr txBox="1"/>
          <p:nvPr/>
        </p:nvSpPr>
        <p:spPr>
          <a:xfrm>
            <a:off x="3200400" y="1752600"/>
            <a:ext cx="8610600" cy="1077218"/>
          </a:xfrm>
          <a:prstGeom prst="rect">
            <a:avLst/>
          </a:prstGeom>
          <a:noFill/>
          <a:ln w="28575">
            <a:solidFill>
              <a:schemeClr val="tx1"/>
            </a:solidFill>
          </a:ln>
        </p:spPr>
        <p:txBody>
          <a:bodyPr wrap="square" rtlCol="0">
            <a:spAutoFit/>
          </a:bodyPr>
          <a:lstStyle/>
          <a:p>
            <a:r>
              <a:rPr lang="nl-NL" sz="3200" dirty="0" smtClean="0">
                <a:solidFill>
                  <a:srgbClr val="3333CC"/>
                </a:solidFill>
                <a:latin typeface="Times New Roman" panose="02020603050405020304" pitchFamily="18" charset="0"/>
                <a:ea typeface="Times New Roman" panose="02020603050405020304" pitchFamily="18" charset="0"/>
              </a:rPr>
              <a:t>Xây dựng Nhà </a:t>
            </a:r>
            <a:r>
              <a:rPr lang="nl-NL" sz="3200" dirty="0" smtClean="0">
                <a:solidFill>
                  <a:srgbClr val="3333CC"/>
                </a:solidFill>
                <a:latin typeface="Times New Roman" panose="02020603050405020304" pitchFamily="18" charset="0"/>
                <a:ea typeface="Times New Roman" panose="02020603050405020304" pitchFamily="18" charset="0"/>
              </a:rPr>
              <a:t>nước pháp quyền xã hội chủ </a:t>
            </a:r>
            <a:r>
              <a:rPr lang="nl-NL" sz="3200" dirty="0" smtClean="0">
                <a:solidFill>
                  <a:srgbClr val="3333CC"/>
                </a:solidFill>
                <a:latin typeface="Times New Roman" panose="02020603050405020304" pitchFamily="18" charset="0"/>
                <a:ea typeface="Times New Roman" panose="02020603050405020304" pitchFamily="18" charset="0"/>
              </a:rPr>
              <a:t>nghĩa, </a:t>
            </a:r>
            <a:r>
              <a:rPr lang="nl-NL" sz="3200" dirty="0" smtClean="0">
                <a:solidFill>
                  <a:srgbClr val="3333CC"/>
                </a:solidFill>
                <a:latin typeface="Times New Roman" panose="02020603050405020304" pitchFamily="18" charset="0"/>
                <a:ea typeface="Times New Roman" panose="02020603050405020304" pitchFamily="18" charset="0"/>
              </a:rPr>
              <a:t>Nhà nước pháp </a:t>
            </a:r>
            <a:r>
              <a:rPr lang="nl-NL" sz="3200" dirty="0" smtClean="0">
                <a:solidFill>
                  <a:srgbClr val="3333CC"/>
                </a:solidFill>
                <a:latin typeface="Times New Roman" panose="02020603050405020304" pitchFamily="18" charset="0"/>
                <a:ea typeface="Times New Roman" panose="02020603050405020304" pitchFamily="18" charset="0"/>
              </a:rPr>
              <a:t>quyền là một tất  yếu lịch sử.</a:t>
            </a:r>
            <a:endParaRPr lang="en-US" sz="3200" dirty="0"/>
          </a:p>
        </p:txBody>
      </p:sp>
      <p:sp>
        <p:nvSpPr>
          <p:cNvPr id="10" name="Down Arrow 9"/>
          <p:cNvSpPr/>
          <p:nvPr/>
        </p:nvSpPr>
        <p:spPr>
          <a:xfrm>
            <a:off x="7315200" y="3048000"/>
            <a:ext cx="762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utoShape 5"/>
          <p:cNvSpPr>
            <a:spLocks noChangeArrowheads="1"/>
          </p:cNvSpPr>
          <p:nvPr/>
        </p:nvSpPr>
        <p:spPr bwMode="gray">
          <a:xfrm>
            <a:off x="685800" y="3657600"/>
            <a:ext cx="3048000" cy="1295400"/>
          </a:xfrm>
          <a:prstGeom prst="homePlate">
            <a:avLst>
              <a:gd name="adj" fmla="val 42796"/>
            </a:avLst>
          </a:prstGeom>
          <a:solidFill>
            <a:srgbClr val="CC0066"/>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Hiến</a:t>
            </a:r>
            <a:r>
              <a:rPr lang="en-US" sz="2800" b="1" dirty="0" smtClean="0">
                <a:solidFill>
                  <a:schemeClr val="bg1"/>
                </a:solidFill>
              </a:rPr>
              <a:t> </a:t>
            </a:r>
            <a:r>
              <a:rPr lang="en-US" sz="2800" b="1" dirty="0" err="1" smtClean="0">
                <a:solidFill>
                  <a:schemeClr val="bg1"/>
                </a:solidFill>
              </a:rPr>
              <a:t>pháp</a:t>
            </a:r>
            <a:r>
              <a:rPr lang="en-US" sz="2800" b="1" dirty="0" smtClean="0">
                <a:solidFill>
                  <a:schemeClr val="bg1"/>
                </a:solidFill>
              </a:rPr>
              <a:t> 2013</a:t>
            </a:r>
            <a:endParaRPr lang="en-US" sz="2800" b="1" dirty="0">
              <a:solidFill>
                <a:schemeClr val="bg1"/>
              </a:solidFill>
            </a:endParaRPr>
          </a:p>
        </p:txBody>
      </p:sp>
    </p:spTree>
    <p:extLst>
      <p:ext uri="{BB962C8B-B14F-4D97-AF65-F5344CB8AC3E}">
        <p14:creationId xmlns="" xmlns:p14="http://schemas.microsoft.com/office/powerpoint/2010/main" val="2593474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76200" y="990600"/>
            <a:ext cx="12192000" cy="1292662"/>
          </a:xfrm>
          <a:prstGeom prst="rect">
            <a:avLst/>
          </a:prstGeom>
          <a:ln>
            <a:solidFill>
              <a:srgbClr val="660066"/>
            </a:solidFill>
          </a:ln>
        </p:spPr>
        <p:txBody>
          <a:bodyPr wrap="square">
            <a:spAutoFit/>
          </a:bodyPr>
          <a:lstStyle/>
          <a:p>
            <a:pPr marL="342900" indent="-342900" algn="ctr">
              <a:buFont typeface="Wingdings" panose="05000000000000000000" pitchFamily="2" charset="2"/>
              <a:buChar char="q"/>
            </a:pPr>
            <a:r>
              <a:rPr lang="nl-NL" sz="2600" i="1" dirty="0" smtClean="0">
                <a:latin typeface="Times New Roman" panose="02020603050405020304" pitchFamily="18" charset="0"/>
                <a:ea typeface="Times New Roman" panose="02020603050405020304" pitchFamily="18" charset="0"/>
              </a:rPr>
              <a:t> </a:t>
            </a:r>
            <a:r>
              <a:rPr lang="nl-NL" sz="2600" i="1" dirty="0" smtClean="0">
                <a:solidFill>
                  <a:srgbClr val="3333CC"/>
                </a:solidFill>
                <a:latin typeface="Times New Roman" panose="02020603050405020304" pitchFamily="18" charset="0"/>
                <a:ea typeface="Times New Roman" panose="02020603050405020304" pitchFamily="18" charset="0"/>
              </a:rPr>
              <a:t>Nhà </a:t>
            </a:r>
            <a:r>
              <a:rPr lang="nl-NL" sz="2600" i="1" dirty="0">
                <a:solidFill>
                  <a:srgbClr val="3333CC"/>
                </a:solidFill>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a:t>
            </a:r>
            <a:r>
              <a:rPr lang="nl-NL" sz="2600" i="1" dirty="0" smtClean="0">
                <a:solidFill>
                  <a:srgbClr val="3333CC"/>
                </a:solidFill>
                <a:latin typeface="Times New Roman" panose="02020603050405020304" pitchFamily="18" charset="0"/>
                <a:ea typeface="Times New Roman" panose="02020603050405020304" pitchFamily="18" charset="0"/>
              </a:rPr>
              <a:t>dân. Tất cả quyền lực nhà nước thuộc về nhân dân mà nền tảng  là liên minh giữa GCCN với GCND và đội ngũ trí thức, do Đảng Cộng sản Việt Nam lãnh đạo</a:t>
            </a:r>
            <a:endParaRPr lang="en-US" sz="2600" dirty="0">
              <a:solidFill>
                <a:srgbClr val="3333CC"/>
              </a:solidFill>
            </a:endParaRPr>
          </a:p>
        </p:txBody>
      </p:sp>
      <p:sp>
        <p:nvSpPr>
          <p:cNvPr id="10" name="AutoShape 3"/>
          <p:cNvSpPr>
            <a:spLocks noChangeArrowheads="1"/>
          </p:cNvSpPr>
          <p:nvPr/>
        </p:nvSpPr>
        <p:spPr bwMode="gray">
          <a:xfrm>
            <a:off x="7315200" y="2789486"/>
            <a:ext cx="5029200" cy="2087314"/>
          </a:xfrm>
          <a:prstGeom prst="homePlate">
            <a:avLst>
              <a:gd name="adj" fmla="val 39013"/>
            </a:avLst>
          </a:prstGeom>
          <a:solidFill>
            <a:schemeClr val="accent2">
              <a:lumMod val="40000"/>
              <a:lumOff val="60000"/>
            </a:schemeClr>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p>
        </p:txBody>
      </p:sp>
      <p:sp>
        <p:nvSpPr>
          <p:cNvPr id="11" name="AutoShape 4"/>
          <p:cNvSpPr>
            <a:spLocks noChangeArrowheads="1"/>
          </p:cNvSpPr>
          <p:nvPr/>
        </p:nvSpPr>
        <p:spPr bwMode="gray">
          <a:xfrm>
            <a:off x="3007588" y="2772852"/>
            <a:ext cx="5145812" cy="2180148"/>
          </a:xfrm>
          <a:prstGeom prst="homePlate">
            <a:avLst>
              <a:gd name="adj" fmla="val 42291"/>
            </a:avLst>
          </a:prstGeom>
          <a:solidFill>
            <a:srgbClr val="00B05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solidFill>
                <a:srgbClr val="3333CC"/>
              </a:solidFill>
            </a:endParaRPr>
          </a:p>
        </p:txBody>
      </p:sp>
      <p:sp>
        <p:nvSpPr>
          <p:cNvPr id="12" name="AutoShape 5"/>
          <p:cNvSpPr>
            <a:spLocks noChangeArrowheads="1"/>
          </p:cNvSpPr>
          <p:nvPr/>
        </p:nvSpPr>
        <p:spPr bwMode="gray">
          <a:xfrm>
            <a:off x="0" y="2789485"/>
            <a:ext cx="3962400" cy="2239715"/>
          </a:xfrm>
          <a:prstGeom prst="homePlate">
            <a:avLst>
              <a:gd name="adj" fmla="val 42796"/>
            </a:avLst>
          </a:prstGeom>
          <a:solidFill>
            <a:schemeClr val="accent2">
              <a:lumMod val="75000"/>
            </a:schemeClr>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400" b="1" dirty="0" err="1" smtClean="0">
                <a:solidFill>
                  <a:schemeClr val="bg1"/>
                </a:solidFill>
              </a:rPr>
              <a:t>Nhân</a:t>
            </a:r>
            <a:r>
              <a:rPr lang="en-US" sz="2400" b="1" dirty="0" smtClean="0">
                <a:solidFill>
                  <a:schemeClr val="bg1"/>
                </a:solidFill>
              </a:rPr>
              <a:t> </a:t>
            </a:r>
            <a:r>
              <a:rPr lang="en-US" sz="2400" b="1" dirty="0" err="1" smtClean="0">
                <a:solidFill>
                  <a:schemeClr val="bg1"/>
                </a:solidFill>
              </a:rPr>
              <a:t>dân</a:t>
            </a:r>
            <a:r>
              <a:rPr lang="en-US" sz="2400" b="1" dirty="0" smtClean="0">
                <a:solidFill>
                  <a:schemeClr val="bg1"/>
                </a:solidFill>
              </a:rPr>
              <a:t> </a:t>
            </a:r>
            <a:r>
              <a:rPr lang="en-US" sz="2400" b="1" dirty="0" err="1" smtClean="0">
                <a:solidFill>
                  <a:schemeClr val="bg1"/>
                </a:solidFill>
              </a:rPr>
              <a:t>là</a:t>
            </a:r>
            <a:r>
              <a:rPr lang="en-US" sz="2400" b="1" dirty="0" smtClean="0">
                <a:solidFill>
                  <a:schemeClr val="bg1"/>
                </a:solidFill>
              </a:rPr>
              <a:t> </a:t>
            </a:r>
            <a:r>
              <a:rPr lang="en-US" sz="2400" b="1" dirty="0" err="1" smtClean="0">
                <a:solidFill>
                  <a:schemeClr val="bg1"/>
                </a:solidFill>
              </a:rPr>
              <a:t>chủ</a:t>
            </a:r>
            <a:r>
              <a:rPr lang="en-US" sz="2400" b="1" dirty="0" smtClean="0">
                <a:solidFill>
                  <a:schemeClr val="bg1"/>
                </a:solidFill>
              </a:rPr>
              <a:t> </a:t>
            </a:r>
            <a:r>
              <a:rPr lang="en-US" sz="2400" b="1" dirty="0" err="1" smtClean="0">
                <a:solidFill>
                  <a:schemeClr val="bg1"/>
                </a:solidFill>
              </a:rPr>
              <a:t>thể</a:t>
            </a:r>
            <a:endParaRPr lang="en-US" sz="2400" b="1" dirty="0" smtClean="0">
              <a:solidFill>
                <a:schemeClr val="bg1"/>
              </a:solidFill>
            </a:endParaRPr>
          </a:p>
          <a:p>
            <a:pPr algn="ctr"/>
            <a:r>
              <a:rPr lang="en-US" sz="2400" b="1" dirty="0" smtClean="0">
                <a:solidFill>
                  <a:schemeClr val="bg1"/>
                </a:solidFill>
              </a:rPr>
              <a:t> </a:t>
            </a:r>
            <a:r>
              <a:rPr lang="en-US" sz="2400" b="1" dirty="0" err="1" smtClean="0">
                <a:solidFill>
                  <a:schemeClr val="bg1"/>
                </a:solidFill>
              </a:rPr>
              <a:t>tối</a:t>
            </a:r>
            <a:r>
              <a:rPr lang="en-US" sz="2400" b="1" dirty="0" smtClean="0">
                <a:solidFill>
                  <a:schemeClr val="bg1"/>
                </a:solidFill>
              </a:rPr>
              <a:t> </a:t>
            </a:r>
            <a:r>
              <a:rPr lang="en-US" sz="2400" b="1" dirty="0" err="1" smtClean="0">
                <a:solidFill>
                  <a:schemeClr val="bg1"/>
                </a:solidFill>
              </a:rPr>
              <a:t>cao</a:t>
            </a:r>
            <a:r>
              <a:rPr lang="en-US" sz="2400" b="1" dirty="0" smtClean="0">
                <a:solidFill>
                  <a:schemeClr val="bg1"/>
                </a:solidFill>
              </a:rPr>
              <a:t> </a:t>
            </a:r>
            <a:r>
              <a:rPr lang="en-US" sz="2400" b="1" dirty="0" err="1" smtClean="0">
                <a:solidFill>
                  <a:schemeClr val="bg1"/>
                </a:solidFill>
              </a:rPr>
              <a:t>của</a:t>
            </a:r>
            <a:r>
              <a:rPr lang="en-US" sz="2400" b="1" dirty="0" smtClean="0">
                <a:solidFill>
                  <a:schemeClr val="bg1"/>
                </a:solidFill>
              </a:rPr>
              <a:t> </a:t>
            </a:r>
            <a:r>
              <a:rPr lang="en-US" sz="2400" b="1" dirty="0" err="1" smtClean="0">
                <a:solidFill>
                  <a:schemeClr val="bg1"/>
                </a:solidFill>
              </a:rPr>
              <a:t>quyền</a:t>
            </a:r>
            <a:r>
              <a:rPr lang="en-US" sz="2400" b="1" dirty="0" smtClean="0">
                <a:solidFill>
                  <a:schemeClr val="bg1"/>
                </a:solidFill>
              </a:rPr>
              <a:t> </a:t>
            </a:r>
            <a:r>
              <a:rPr lang="en-US" sz="2400" b="1" dirty="0" err="1" smtClean="0">
                <a:solidFill>
                  <a:schemeClr val="bg1"/>
                </a:solidFill>
              </a:rPr>
              <a:t>lực</a:t>
            </a:r>
            <a:r>
              <a:rPr lang="en-US" sz="2400" b="1" dirty="0" smtClean="0">
                <a:solidFill>
                  <a:schemeClr val="bg1"/>
                </a:solidFill>
              </a:rPr>
              <a:t> </a:t>
            </a:r>
          </a:p>
          <a:p>
            <a:pPr algn="ctr"/>
            <a:r>
              <a:rPr lang="en-US" sz="2400" b="1" dirty="0" err="1" smtClean="0">
                <a:solidFill>
                  <a:schemeClr val="bg1"/>
                </a:solidFill>
              </a:rPr>
              <a:t>Nhà</a:t>
            </a:r>
            <a:r>
              <a:rPr lang="en-US" sz="2400" b="1" dirty="0" smtClean="0">
                <a:solidFill>
                  <a:schemeClr val="bg1"/>
                </a:solidFill>
              </a:rPr>
              <a:t> </a:t>
            </a:r>
            <a:r>
              <a:rPr lang="en-US" sz="2400" b="1" dirty="0" err="1" smtClean="0">
                <a:solidFill>
                  <a:schemeClr val="bg1"/>
                </a:solidFill>
              </a:rPr>
              <a:t>nước</a:t>
            </a:r>
            <a:endParaRPr lang="en-US" sz="2400" b="1" dirty="0">
              <a:solidFill>
                <a:schemeClr val="bg1"/>
              </a:solidFill>
            </a:endParaRPr>
          </a:p>
        </p:txBody>
      </p:sp>
      <p:sp>
        <p:nvSpPr>
          <p:cNvPr id="4" name="Rectangle 3"/>
          <p:cNvSpPr/>
          <p:nvPr/>
        </p:nvSpPr>
        <p:spPr>
          <a:xfrm>
            <a:off x="3733800" y="3048000"/>
            <a:ext cx="4038600" cy="1815882"/>
          </a:xfrm>
          <a:prstGeom prst="rect">
            <a:avLst/>
          </a:prstGeom>
        </p:spPr>
        <p:txBody>
          <a:bodyPr wrap="square">
            <a:spAutoFit/>
          </a:bodyPr>
          <a:lstStyle/>
          <a:p>
            <a:pPr algn="ctr"/>
            <a:r>
              <a:rPr lang="nl-NL" sz="2800" b="1" dirty="0" smtClean="0">
                <a:solidFill>
                  <a:schemeClr val="bg1"/>
                </a:solidFill>
                <a:latin typeface="Times New Roman" pitchFamily="18" charset="0"/>
                <a:ea typeface="Times New Roman" panose="02020603050405020304" pitchFamily="18" charset="0"/>
                <a:cs typeface="Times New Roman" pitchFamily="18" charset="0"/>
              </a:rPr>
              <a:t>N</a:t>
            </a:r>
            <a:r>
              <a:rPr lang="nl-NL" sz="2800" b="1" dirty="0" smtClean="0">
                <a:solidFill>
                  <a:schemeClr val="bg1"/>
                </a:solidFill>
                <a:latin typeface="Times New Roman" pitchFamily="18" charset="0"/>
                <a:ea typeface="Times New Roman" panose="02020603050405020304" pitchFamily="18" charset="0"/>
                <a:cs typeface="Times New Roman" pitchFamily="18" charset="0"/>
              </a:rPr>
              <a:t>hà nước của tất cả các dân tộc, là biểu hiện tập trung của khối ĐĐK toàn dân tộc</a:t>
            </a:r>
            <a:endParaRPr lang="en-US" sz="2800" b="1" dirty="0">
              <a:solidFill>
                <a:schemeClr val="bg1"/>
              </a:solidFill>
              <a:latin typeface="Times New Roman" pitchFamily="18" charset="0"/>
              <a:cs typeface="Times New Roman" pitchFamily="18" charset="0"/>
            </a:endParaRPr>
          </a:p>
        </p:txBody>
      </p:sp>
      <p:sp>
        <p:nvSpPr>
          <p:cNvPr id="5" name="Rectangle 4"/>
          <p:cNvSpPr/>
          <p:nvPr/>
        </p:nvSpPr>
        <p:spPr>
          <a:xfrm>
            <a:off x="8077200" y="2938552"/>
            <a:ext cx="4038601" cy="1862048"/>
          </a:xfrm>
          <a:prstGeom prst="rect">
            <a:avLst/>
          </a:prstGeom>
        </p:spPr>
        <p:txBody>
          <a:bodyPr wrap="square">
            <a:spAutoFit/>
          </a:bodyPr>
          <a:lstStyle/>
          <a:p>
            <a:r>
              <a:rPr lang="nl-NL" sz="2300" dirty="0" smtClean="0"/>
              <a:t>tôn trọng và bảo vệ quyền con người, các quyền của công dân, giữ vững mối liên hệ giữa Nhà nước và công dân, giữa Nhà nước và </a:t>
            </a:r>
            <a:r>
              <a:rPr lang="nl-NL" sz="2300" dirty="0" smtClean="0"/>
              <a:t>XH </a:t>
            </a:r>
            <a:endParaRPr lang="en-US" sz="2300" dirty="0"/>
          </a:p>
        </p:txBody>
      </p:sp>
      <p:cxnSp>
        <p:nvCxnSpPr>
          <p:cNvPr id="14" name="Straight Arrow Connector 13"/>
          <p:cNvCxnSpPr>
            <a:stCxn id="2" idx="2"/>
          </p:cNvCxnSpPr>
          <p:nvPr/>
        </p:nvCxnSpPr>
        <p:spPr>
          <a:xfrm rot="5400000">
            <a:off x="4214833" y="887839"/>
            <a:ext cx="409545" cy="32003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rot="16200000" flipH="1">
            <a:off x="7468107" y="834955"/>
            <a:ext cx="506224" cy="34028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09600" y="228600"/>
            <a:ext cx="11125200" cy="523220"/>
          </a:xfrm>
          <a:prstGeom prst="rect">
            <a:avLst/>
          </a:prstGeom>
          <a:noFill/>
        </p:spPr>
        <p:txBody>
          <a:bodyPr wrap="square" rtlCol="0">
            <a:spAutoFit/>
          </a:bodyPr>
          <a:lstStyle/>
          <a:p>
            <a:r>
              <a:rPr lang="en-US" sz="2800" dirty="0" smtClean="0"/>
              <a:t>b,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
        <p:nvSpPr>
          <p:cNvPr id="34" name="AutoShape 5"/>
          <p:cNvSpPr>
            <a:spLocks noChangeArrowheads="1"/>
          </p:cNvSpPr>
          <p:nvPr/>
        </p:nvSpPr>
        <p:spPr bwMode="gray">
          <a:xfrm>
            <a:off x="5638800" y="5347017"/>
            <a:ext cx="4800600" cy="1434783"/>
          </a:xfrm>
          <a:prstGeom prst="homePlate">
            <a:avLst>
              <a:gd name="adj" fmla="val 42796"/>
            </a:avLst>
          </a:prstGeom>
          <a:solidFill>
            <a:srgbClr val="FF00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400" b="1" dirty="0" smtClean="0">
                <a:solidFill>
                  <a:schemeClr val="bg1"/>
                </a:solidFill>
              </a:rPr>
              <a:t>        </a:t>
            </a:r>
            <a:r>
              <a:rPr lang="en-US" sz="2400" b="1" dirty="0" err="1" smtClean="0">
                <a:solidFill>
                  <a:schemeClr val="bg1"/>
                </a:solidFill>
              </a:rPr>
              <a:t>Đảng</a:t>
            </a:r>
            <a:r>
              <a:rPr lang="en-US" sz="2400" b="1" dirty="0" smtClean="0">
                <a:solidFill>
                  <a:schemeClr val="bg1"/>
                </a:solidFill>
              </a:rPr>
              <a:t> </a:t>
            </a:r>
            <a:r>
              <a:rPr lang="en-US" sz="2400" b="1" dirty="0" err="1" smtClean="0">
                <a:solidFill>
                  <a:schemeClr val="bg1"/>
                </a:solidFill>
              </a:rPr>
              <a:t>Cộng</a:t>
            </a:r>
            <a:r>
              <a:rPr lang="en-US" sz="2400" b="1" dirty="0" smtClean="0">
                <a:solidFill>
                  <a:schemeClr val="bg1"/>
                </a:solidFill>
              </a:rPr>
              <a:t> </a:t>
            </a:r>
            <a:r>
              <a:rPr lang="en-US" sz="2400" b="1" dirty="0" err="1" smtClean="0">
                <a:solidFill>
                  <a:schemeClr val="bg1"/>
                </a:solidFill>
              </a:rPr>
              <a:t>sản</a:t>
            </a:r>
            <a:r>
              <a:rPr lang="en-US" sz="2400" b="1" dirty="0" smtClean="0">
                <a:solidFill>
                  <a:schemeClr val="bg1"/>
                </a:solidFill>
              </a:rPr>
              <a:t> </a:t>
            </a:r>
            <a:r>
              <a:rPr lang="en-US" sz="2400" b="1" dirty="0" err="1" smtClean="0">
                <a:solidFill>
                  <a:schemeClr val="bg1"/>
                </a:solidFill>
              </a:rPr>
              <a:t>Việt</a:t>
            </a:r>
            <a:r>
              <a:rPr lang="en-US" sz="2400" b="1" dirty="0" smtClean="0">
                <a:solidFill>
                  <a:schemeClr val="bg1"/>
                </a:solidFill>
              </a:rPr>
              <a:t> Nam </a:t>
            </a:r>
          </a:p>
          <a:p>
            <a:pPr algn="ctr"/>
            <a:r>
              <a:rPr lang="en-US" sz="2400" b="1" dirty="0" err="1" smtClean="0">
                <a:solidFill>
                  <a:schemeClr val="bg1"/>
                </a:solidFill>
              </a:rPr>
              <a:t>lãnh</a:t>
            </a:r>
            <a:r>
              <a:rPr lang="en-US" sz="2400" b="1" dirty="0" smtClean="0">
                <a:solidFill>
                  <a:schemeClr val="bg1"/>
                </a:solidFill>
              </a:rPr>
              <a:t> </a:t>
            </a:r>
            <a:r>
              <a:rPr lang="en-US" sz="2400" b="1" dirty="0" err="1" smtClean="0">
                <a:solidFill>
                  <a:schemeClr val="bg1"/>
                </a:solidFill>
              </a:rPr>
              <a:t>đạo</a:t>
            </a:r>
            <a:r>
              <a:rPr lang="en-US" sz="2400" b="1" dirty="0" smtClean="0">
                <a:solidFill>
                  <a:schemeClr val="bg1"/>
                </a:solidFill>
              </a:rPr>
              <a:t> </a:t>
            </a:r>
            <a:r>
              <a:rPr lang="en-US" sz="2400" b="1" dirty="0" err="1" smtClean="0">
                <a:solidFill>
                  <a:schemeClr val="bg1"/>
                </a:solidFill>
              </a:rPr>
              <a:t>Nhà</a:t>
            </a:r>
            <a:r>
              <a:rPr lang="en-US" sz="2400" b="1" dirty="0" smtClean="0">
                <a:solidFill>
                  <a:schemeClr val="bg1"/>
                </a:solidFill>
              </a:rPr>
              <a:t> </a:t>
            </a:r>
            <a:r>
              <a:rPr lang="en-US" sz="2400" b="1" dirty="0" err="1" smtClean="0">
                <a:solidFill>
                  <a:schemeClr val="bg1"/>
                </a:solidFill>
              </a:rPr>
              <a:t>nước</a:t>
            </a:r>
            <a:endParaRPr lang="en-US" sz="2400" b="1" dirty="0">
              <a:solidFill>
                <a:schemeClr val="bg1"/>
              </a:solidFill>
            </a:endParaRPr>
          </a:p>
        </p:txBody>
      </p:sp>
      <p:sp>
        <p:nvSpPr>
          <p:cNvPr id="41" name="AutoShape 4"/>
          <p:cNvSpPr>
            <a:spLocks noChangeArrowheads="1"/>
          </p:cNvSpPr>
          <p:nvPr/>
        </p:nvSpPr>
        <p:spPr bwMode="gray">
          <a:xfrm>
            <a:off x="2438400" y="5334000"/>
            <a:ext cx="3810000" cy="1524000"/>
          </a:xfrm>
          <a:prstGeom prst="homePlate">
            <a:avLst>
              <a:gd name="adj" fmla="val 42291"/>
            </a:avLst>
          </a:prstGeom>
          <a:solidFill>
            <a:srgbClr val="6600CC"/>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r>
              <a:rPr lang="en-US" sz="2800" dirty="0" err="1" smtClean="0">
                <a:solidFill>
                  <a:schemeClr val="bg1"/>
                </a:solidFill>
              </a:rPr>
              <a:t>Mang</a:t>
            </a:r>
            <a:r>
              <a:rPr lang="en-US" sz="2800" dirty="0" smtClean="0">
                <a:solidFill>
                  <a:schemeClr val="bg1"/>
                </a:solidFill>
              </a:rPr>
              <a:t> </a:t>
            </a:r>
            <a:r>
              <a:rPr lang="en-US" sz="2800" dirty="0" err="1" smtClean="0">
                <a:solidFill>
                  <a:schemeClr val="bg1"/>
                </a:solidFill>
              </a:rPr>
              <a:t>bản</a:t>
            </a:r>
            <a:r>
              <a:rPr lang="en-US" sz="2800" dirty="0" smtClean="0">
                <a:solidFill>
                  <a:schemeClr val="bg1"/>
                </a:solidFill>
              </a:rPr>
              <a:t> </a:t>
            </a:r>
            <a:r>
              <a:rPr lang="en-US" sz="2800" dirty="0" err="1" smtClean="0">
                <a:solidFill>
                  <a:schemeClr val="bg1"/>
                </a:solidFill>
              </a:rPr>
              <a:t>chất</a:t>
            </a:r>
            <a:r>
              <a:rPr lang="en-US" sz="2800" dirty="0" smtClean="0">
                <a:solidFill>
                  <a:schemeClr val="bg1"/>
                </a:solidFill>
              </a:rPr>
              <a:t> </a:t>
            </a:r>
          </a:p>
          <a:p>
            <a:r>
              <a:rPr lang="en-US" sz="2800" dirty="0" err="1" smtClean="0">
                <a:solidFill>
                  <a:schemeClr val="bg1"/>
                </a:solidFill>
              </a:rPr>
              <a:t>dân</a:t>
            </a:r>
            <a:r>
              <a:rPr lang="en-US" sz="2800" dirty="0" smtClean="0">
                <a:solidFill>
                  <a:schemeClr val="bg1"/>
                </a:solidFill>
              </a:rPr>
              <a:t> </a:t>
            </a:r>
            <a:r>
              <a:rPr lang="en-US" sz="2800" dirty="0" err="1" smtClean="0">
                <a:solidFill>
                  <a:schemeClr val="bg1"/>
                </a:solidFill>
              </a:rPr>
              <a:t>chủ</a:t>
            </a:r>
            <a:r>
              <a:rPr lang="en-US" sz="2800" dirty="0" smtClean="0">
                <a:solidFill>
                  <a:schemeClr val="bg1"/>
                </a:solidFill>
              </a:rPr>
              <a:t> </a:t>
            </a:r>
            <a:r>
              <a:rPr lang="en-US" sz="2800" dirty="0" err="1" smtClean="0">
                <a:solidFill>
                  <a:schemeClr val="bg1"/>
                </a:solidFill>
              </a:rPr>
              <a:t>rộng</a:t>
            </a:r>
            <a:r>
              <a:rPr lang="en-US" sz="2800" dirty="0" smtClean="0">
                <a:solidFill>
                  <a:schemeClr val="bg1"/>
                </a:solidFill>
              </a:rPr>
              <a:t> </a:t>
            </a:r>
            <a:r>
              <a:rPr lang="en-US" sz="2800" dirty="0" err="1" smtClean="0">
                <a:solidFill>
                  <a:schemeClr val="bg1"/>
                </a:solidFill>
              </a:rPr>
              <a:t>rãi</a:t>
            </a:r>
            <a:endParaRPr lang="en-US" sz="2800" dirty="0">
              <a:solidFill>
                <a:schemeClr val="bg1"/>
              </a:solidFill>
            </a:endParaRPr>
          </a:p>
        </p:txBody>
      </p:sp>
      <p:cxnSp>
        <p:nvCxnSpPr>
          <p:cNvPr id="47" name="Straight Arrow Connector 46"/>
          <p:cNvCxnSpPr>
            <a:stCxn id="2" idx="2"/>
          </p:cNvCxnSpPr>
          <p:nvPr/>
        </p:nvCxnSpPr>
        <p:spPr>
          <a:xfrm rot="16200000" flipH="1">
            <a:off x="5789831" y="2513231"/>
            <a:ext cx="536138"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593474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3048000" y="990600"/>
            <a:ext cx="6248400" cy="29718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b-NO" sz="2800" i="1" dirty="0" smtClean="0"/>
              <a:t> </a:t>
            </a:r>
            <a:r>
              <a:rPr lang="nl-NL" sz="2800" dirty="0" smtClean="0"/>
              <a:t>Nhà nước pháp quyền xã </a:t>
            </a:r>
            <a:r>
              <a:rPr lang="nl-NL" sz="2800" dirty="0" smtClean="0"/>
              <a:t>hội chủ </a:t>
            </a:r>
            <a:r>
              <a:rPr lang="nl-NL" sz="2800" dirty="0" smtClean="0"/>
              <a:t>nghĩa Việt Nam mang bản chất giai cấp công nhân. </a:t>
            </a:r>
            <a:endParaRPr lang="en-US" sz="2800" dirty="0"/>
          </a:p>
        </p:txBody>
      </p:sp>
      <p:pic>
        <p:nvPicPr>
          <p:cNvPr id="2050" name="Picture 2" descr="Image result for dấu hỏ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4800" y="228600"/>
            <a:ext cx="2819400" cy="1885950"/>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Related image"/>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601200" y="104775"/>
            <a:ext cx="2438399" cy="21336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4" name="Picture 6" descr="Image result for dấu hỏi"/>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17005" y="3733800"/>
            <a:ext cx="2971801" cy="2224423"/>
          </a:xfrm>
          <a:prstGeom prst="rect">
            <a:avLst/>
          </a:prstGeom>
          <a:noFill/>
          <a:extLst>
            <a:ext uri="{909E8E84-426E-40DD-AFC4-6F175D3DCCD1}">
              <a14:hiddenFill xmlns="" xmlns:a14="http://schemas.microsoft.com/office/drawing/2010/main">
                <a:solidFill>
                  <a:srgbClr val="FFFFFF"/>
                </a:solidFill>
              </a14:hiddenFill>
            </a:ext>
          </a:extLst>
        </p:spPr>
      </p:pic>
      <p:pic>
        <p:nvPicPr>
          <p:cNvPr id="2056" name="Picture 8" descr="Image result for dấu hỏi"/>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9525000" y="3733801"/>
            <a:ext cx="2514599" cy="2060620"/>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3124200" y="4495800"/>
            <a:ext cx="6705600" cy="1508105"/>
          </a:xfrm>
          <a:prstGeom prst="rect">
            <a:avLst/>
          </a:prstGeom>
        </p:spPr>
        <p:txBody>
          <a:bodyPr wrap="square">
            <a:spAutoFit/>
          </a:bodyPr>
          <a:lstStyle/>
          <a:p>
            <a:r>
              <a:rPr lang="nl-NL" sz="2300" dirty="0" smtClean="0"/>
              <a:t>Hoạt động của Nhà nước thể hiện quan điểm của Đảng Cộng sản Việt Nam, thực hiện ý </a:t>
            </a:r>
            <a:r>
              <a:rPr lang="nl-NL" sz="2300" dirty="0" smtClean="0"/>
              <a:t>chí, nguyện </a:t>
            </a:r>
            <a:r>
              <a:rPr lang="nl-NL" sz="2300" dirty="0" smtClean="0"/>
              <a:t>vọng và phục vụ lợi ích của giai cấp công nhân, nhân dân lao động và của cả dân tộc. </a:t>
            </a:r>
            <a:endParaRPr lang="en-US" sz="2300" dirty="0"/>
          </a:p>
        </p:txBody>
      </p:sp>
      <p:sp>
        <p:nvSpPr>
          <p:cNvPr id="8" name="Rectangle 7"/>
          <p:cNvSpPr/>
          <p:nvPr/>
        </p:nvSpPr>
        <p:spPr>
          <a:xfrm>
            <a:off x="3048000" y="76200"/>
            <a:ext cx="6400800" cy="830997"/>
          </a:xfrm>
          <a:prstGeom prst="rect">
            <a:avLst/>
          </a:prstGeom>
          <a:ln w="38100">
            <a:solidFill>
              <a:schemeClr val="tx1"/>
            </a:solidFill>
          </a:ln>
        </p:spPr>
        <p:txBody>
          <a:bodyPr wrap="square">
            <a:spAutoFit/>
          </a:bodyPr>
          <a:lstStyle/>
          <a:p>
            <a:pPr algn="ctr"/>
            <a:r>
              <a:rPr lang="en-US" sz="2400" b="1" dirty="0" smtClean="0"/>
              <a:t>1. </a:t>
            </a:r>
            <a:r>
              <a:rPr lang="en-US" sz="2400" b="1" dirty="0" err="1" smtClean="0"/>
              <a:t>Nhân</a:t>
            </a:r>
            <a:r>
              <a:rPr lang="en-US" sz="2400" b="1" dirty="0" smtClean="0"/>
              <a:t> </a:t>
            </a:r>
            <a:r>
              <a:rPr lang="en-US" sz="2400" b="1" dirty="0" err="1" smtClean="0"/>
              <a:t>dân</a:t>
            </a:r>
            <a:r>
              <a:rPr lang="en-US" sz="2400" b="1" dirty="0" smtClean="0"/>
              <a:t> </a:t>
            </a:r>
            <a:r>
              <a:rPr lang="en-US" sz="2400" b="1" dirty="0" err="1" smtClean="0"/>
              <a:t>là</a:t>
            </a:r>
            <a:r>
              <a:rPr lang="en-US" sz="2400" b="1" dirty="0" smtClean="0"/>
              <a:t> </a:t>
            </a:r>
            <a:r>
              <a:rPr lang="en-US" sz="2400" b="1" dirty="0" err="1" smtClean="0"/>
              <a:t>chủ</a:t>
            </a:r>
            <a:r>
              <a:rPr lang="en-US" sz="2400" b="1" dirty="0" smtClean="0"/>
              <a:t> </a:t>
            </a:r>
            <a:r>
              <a:rPr lang="en-US" sz="2400" b="1" dirty="0" err="1" smtClean="0"/>
              <a:t>thể</a:t>
            </a:r>
            <a:r>
              <a:rPr lang="en-US" sz="2400" b="1" dirty="0" smtClean="0"/>
              <a:t> </a:t>
            </a:r>
            <a:r>
              <a:rPr lang="en-US" sz="2400" b="1" dirty="0" err="1" smtClean="0"/>
              <a:t>tối</a:t>
            </a:r>
            <a:r>
              <a:rPr lang="en-US" sz="2400" b="1" dirty="0" smtClean="0"/>
              <a:t> </a:t>
            </a:r>
            <a:r>
              <a:rPr lang="en-US" sz="2400" b="1" dirty="0" err="1" smtClean="0"/>
              <a:t>cao</a:t>
            </a:r>
            <a:r>
              <a:rPr lang="en-US" sz="2400" b="1" dirty="0" smtClean="0"/>
              <a:t> </a:t>
            </a:r>
            <a:r>
              <a:rPr lang="en-US" sz="2400" b="1" dirty="0" err="1" smtClean="0"/>
              <a:t>của</a:t>
            </a:r>
            <a:r>
              <a:rPr lang="en-US" sz="2400" b="1" dirty="0" smtClean="0"/>
              <a:t> </a:t>
            </a:r>
            <a:r>
              <a:rPr lang="en-US" sz="2400" b="1" dirty="0" err="1" smtClean="0"/>
              <a:t>quyền</a:t>
            </a:r>
            <a:r>
              <a:rPr lang="en-US" sz="2400" b="1" dirty="0" smtClean="0"/>
              <a:t> </a:t>
            </a:r>
            <a:r>
              <a:rPr lang="en-US" sz="2400" b="1" dirty="0" err="1" smtClean="0"/>
              <a:t>lực</a:t>
            </a:r>
            <a:r>
              <a:rPr lang="en-US" sz="2400" b="1" dirty="0" smtClean="0"/>
              <a:t> </a:t>
            </a:r>
            <a:r>
              <a:rPr lang="en-US" sz="2400" b="1" dirty="0" err="1" smtClean="0"/>
              <a:t>Nhà</a:t>
            </a:r>
            <a:r>
              <a:rPr lang="en-US" sz="2400" b="1" dirty="0" smtClean="0"/>
              <a:t> </a:t>
            </a:r>
            <a:r>
              <a:rPr lang="en-US" sz="2400" b="1" dirty="0" err="1" smtClean="0"/>
              <a:t>nước</a:t>
            </a:r>
            <a:endParaRPr lang="en-US" sz="2400" b="1" dirty="0"/>
          </a:p>
        </p:txBody>
      </p:sp>
    </p:spTree>
    <p:extLst>
      <p:ext uri="{BB962C8B-B14F-4D97-AF65-F5344CB8AC3E}">
        <p14:creationId xmlns="" xmlns:p14="http://schemas.microsoft.com/office/powerpoint/2010/main" val="30484440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4" y="381000"/>
            <a:ext cx="2447925" cy="2759075"/>
          </a:xfrm>
          <a:prstGeom prst="rect">
            <a:avLst/>
          </a:prstGeom>
          <a:noFill/>
        </p:spPr>
      </p:pic>
      <p:grpSp>
        <p:nvGrpSpPr>
          <p:cNvPr id="20" name="Group 5"/>
          <p:cNvGrpSpPr>
            <a:grpSpLocks/>
          </p:cNvGrpSpPr>
          <p:nvPr/>
        </p:nvGrpSpPr>
        <p:grpSpPr bwMode="auto">
          <a:xfrm>
            <a:off x="152400" y="2087135"/>
            <a:ext cx="3536950" cy="2771775"/>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a:p>
            </p:txBody>
          </p:sp>
        </p:grpSp>
      </p:grpSp>
      <p:sp>
        <p:nvSpPr>
          <p:cNvPr id="37" name="AutoShape 22"/>
          <p:cNvSpPr>
            <a:spLocks/>
          </p:cNvSpPr>
          <p:nvPr/>
        </p:nvSpPr>
        <p:spPr bwMode="blackWhite">
          <a:xfrm>
            <a:off x="4876800" y="328015"/>
            <a:ext cx="6444003" cy="1494265"/>
          </a:xfrm>
          <a:prstGeom prst="callout2">
            <a:avLst>
              <a:gd name="adj1" fmla="val 22153"/>
              <a:gd name="adj2" fmla="val -1944"/>
              <a:gd name="adj3" fmla="val 22153"/>
              <a:gd name="adj4" fmla="val -12162"/>
              <a:gd name="adj5" fmla="val 184255"/>
              <a:gd name="adj6" fmla="val -20735"/>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b="1" u="sng" dirty="0">
                <a:solidFill>
                  <a:srgbClr val="FF0000"/>
                </a:solidFill>
              </a:rPr>
              <a:t>quan điểm quan điểm của giai cấp </a:t>
            </a:r>
            <a:r>
              <a:rPr lang="nl-NL" sz="2800" b="1" u="sng" dirty="0" smtClean="0">
                <a:solidFill>
                  <a:srgbClr val="FF0000"/>
                </a:solidFill>
              </a:rPr>
              <a:t>công nhân</a:t>
            </a:r>
            <a:endParaRPr lang="en-US" sz="2800" b="1" u="sng" dirty="0">
              <a:solidFill>
                <a:srgbClr val="FF0000"/>
              </a:solidFill>
              <a:latin typeface="Arial" charset="0"/>
            </a:endParaRPr>
          </a:p>
        </p:txBody>
      </p:sp>
      <p:sp>
        <p:nvSpPr>
          <p:cNvPr id="38" name="AutoShape 23"/>
          <p:cNvSpPr>
            <a:spLocks/>
          </p:cNvSpPr>
          <p:nvPr/>
        </p:nvSpPr>
        <p:spPr bwMode="blackWhite">
          <a:xfrm>
            <a:off x="5072403" y="2317981"/>
            <a:ext cx="6705600" cy="522287"/>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a:t>
            </a:r>
            <a:r>
              <a:rPr lang="nl-NL" sz="2400" dirty="0" smtClean="0">
                <a:solidFill>
                  <a:srgbClr val="7030A0"/>
                </a:solidFill>
              </a:rPr>
              <a:t>hực </a:t>
            </a:r>
            <a:r>
              <a:rPr lang="nl-NL" sz="2400" dirty="0">
                <a:solidFill>
                  <a:srgbClr val="7030A0"/>
                </a:solidFill>
              </a:rPr>
              <a:t>hiện </a:t>
            </a:r>
            <a:r>
              <a:rPr lang="nl-NL" sz="2800" b="1" u="sng" dirty="0">
                <a:solidFill>
                  <a:srgbClr val="C00000"/>
                </a:solidFill>
              </a:rPr>
              <a:t>ý chí và nguyện vọng của </a:t>
            </a:r>
            <a:r>
              <a:rPr lang="nl-NL" sz="2800" b="1" u="sng" dirty="0" smtClean="0">
                <a:solidFill>
                  <a:srgbClr val="C00000"/>
                </a:solidFill>
              </a:rPr>
              <a:t>nhân dân</a:t>
            </a:r>
            <a:endParaRPr lang="en-US" sz="2800" b="1" u="sng" dirty="0">
              <a:solidFill>
                <a:srgbClr val="C00000"/>
              </a:solidFill>
              <a:latin typeface="Arial" charset="0"/>
            </a:endParaRPr>
          </a:p>
        </p:txBody>
      </p:sp>
      <p:sp>
        <p:nvSpPr>
          <p:cNvPr id="39" name="AutoShape 24"/>
          <p:cNvSpPr>
            <a:spLocks/>
          </p:cNvSpPr>
          <p:nvPr/>
        </p:nvSpPr>
        <p:spPr bwMode="blackWhite">
          <a:xfrm>
            <a:off x="5105400" y="3409125"/>
            <a:ext cx="6596403" cy="934275"/>
          </a:xfrm>
          <a:prstGeom prst="callout2">
            <a:avLst>
              <a:gd name="adj1" fmla="val 59424"/>
              <a:gd name="adj2" fmla="val -1394"/>
              <a:gd name="adj3" fmla="val 48549"/>
              <a:gd name="adj4" fmla="val -12396"/>
              <a:gd name="adj5" fmla="val 45243"/>
              <a:gd name="adj6" fmla="val -24735"/>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a:t>
            </a:r>
            <a:r>
              <a:rPr lang="nl-NL" sz="2800" dirty="0" smtClean="0">
                <a:solidFill>
                  <a:srgbClr val="000099"/>
                </a:solidFill>
              </a:rPr>
              <a:t>hục </a:t>
            </a:r>
            <a:r>
              <a:rPr lang="nl-NL" sz="2800" dirty="0">
                <a:solidFill>
                  <a:srgbClr val="000099"/>
                </a:solidFill>
              </a:rPr>
              <a:t>vụ </a:t>
            </a:r>
            <a:r>
              <a:rPr lang="nl-NL" sz="2800" b="1" u="sng" dirty="0">
                <a:solidFill>
                  <a:srgbClr val="FF0000"/>
                </a:solidFill>
              </a:rPr>
              <a:t>lợi ích</a:t>
            </a:r>
            <a:r>
              <a:rPr lang="nl-NL" sz="2800" dirty="0">
                <a:solidFill>
                  <a:srgbClr val="000099"/>
                </a:solidFill>
              </a:rPr>
              <a:t> của </a:t>
            </a:r>
            <a:r>
              <a:rPr lang="nl-NL" sz="2800" b="1" u="sng" dirty="0">
                <a:solidFill>
                  <a:srgbClr val="660066"/>
                </a:solidFill>
              </a:rPr>
              <a:t>giai cấp công nhân</a:t>
            </a:r>
            <a:r>
              <a:rPr lang="nl-NL" sz="2800" dirty="0">
                <a:solidFill>
                  <a:srgbClr val="000099"/>
                </a:solidFill>
              </a:rPr>
              <a:t>, </a:t>
            </a:r>
            <a:r>
              <a:rPr lang="nl-NL" sz="2800" b="1"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b="1" u="sng" dirty="0">
                <a:solidFill>
                  <a:srgbClr val="CC6600"/>
                </a:solidFill>
              </a:rPr>
              <a:t>cả dân </a:t>
            </a:r>
            <a:r>
              <a:rPr lang="nl-NL" sz="2800" b="1" u="sng" dirty="0" smtClean="0">
                <a:solidFill>
                  <a:srgbClr val="CC6600"/>
                </a:solidFill>
              </a:rPr>
              <a:t>tộc</a:t>
            </a:r>
            <a:r>
              <a:rPr lang="nl-NL" sz="2800" dirty="0" smtClean="0">
                <a:solidFill>
                  <a:srgbClr val="000099"/>
                </a:solidFill>
              </a:rPr>
              <a:t>.</a:t>
            </a:r>
            <a:endParaRPr lang="en-US" sz="2800" b="1" dirty="0">
              <a:solidFill>
                <a:srgbClr val="000099"/>
              </a:solidFill>
              <a:latin typeface="Arial" charset="0"/>
            </a:endParaRPr>
          </a:p>
        </p:txBody>
      </p:sp>
      <p:sp>
        <p:nvSpPr>
          <p:cNvPr id="40" name="Rectangle 39"/>
          <p:cNvSpPr/>
          <p:nvPr/>
        </p:nvSpPr>
        <p:spPr>
          <a:xfrm>
            <a:off x="495849" y="2670987"/>
            <a:ext cx="2963829" cy="830997"/>
          </a:xfrm>
          <a:prstGeom prst="rect">
            <a:avLst/>
          </a:prstGeom>
        </p:spPr>
        <p:txBody>
          <a:bodyPr wrap="square">
            <a:spAutoFit/>
          </a:bodyPr>
          <a:lstStyle/>
          <a:p>
            <a:pPr algn="ctr"/>
            <a:r>
              <a:rPr lang="nl-NL" sz="2400" b="1" dirty="0" smtClean="0">
                <a:solidFill>
                  <a:srgbClr val="C00000"/>
                </a:solidFill>
              </a:rPr>
              <a:t>Bản chất </a:t>
            </a:r>
          </a:p>
          <a:p>
            <a:pPr algn="ctr"/>
            <a:r>
              <a:rPr lang="nl-NL" sz="2400" b="1" dirty="0" smtClean="0">
                <a:solidFill>
                  <a:srgbClr val="C00000"/>
                </a:solidFill>
              </a:rPr>
              <a:t>GCCN</a:t>
            </a:r>
            <a:endParaRPr lang="nl-NL" sz="2400" b="1" dirty="0">
              <a:solidFill>
                <a:srgbClr val="C00000"/>
              </a:solidFill>
            </a:endParaRPr>
          </a:p>
        </p:txBody>
      </p:sp>
      <p:sp>
        <p:nvSpPr>
          <p:cNvPr id="56321" name="Rectangle 1"/>
          <p:cNvSpPr>
            <a:spLocks noChangeArrowheads="1"/>
          </p:cNvSpPr>
          <p:nvPr/>
        </p:nvSpPr>
        <p:spPr bwMode="auto">
          <a:xfrm>
            <a:off x="609600" y="5276671"/>
            <a:ext cx="11049000" cy="1384995"/>
          </a:xfrm>
          <a:prstGeom prst="rect">
            <a:avLst/>
          </a:prstGeom>
          <a:solidFill>
            <a:schemeClr val="accent3">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Bản chất giai cấp công nhân, tính dân tộc và tính nhân dân của Nhà nước được quán triệt, cụ thể hóa, thể chế hóa và thực hiện trên mọi lĩnh vực, mọi tổ chức, hoạt động của Nhà nước.</a:t>
            </a:r>
            <a:endParaRPr kumimoji="0" lang="nl-NL"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443560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49" y="430981"/>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p>
          </p:txBody>
        </p:sp>
      </p:grpSp>
      <p:sp>
        <p:nvSpPr>
          <p:cNvPr id="6" name="Line 88"/>
          <p:cNvSpPr>
            <a:spLocks noChangeShapeType="1"/>
          </p:cNvSpPr>
          <p:nvPr/>
        </p:nvSpPr>
        <p:spPr bwMode="auto">
          <a:xfrm>
            <a:off x="2624137" y="304800"/>
            <a:ext cx="2557463" cy="0"/>
          </a:xfrm>
          <a:prstGeom prst="line">
            <a:avLst/>
          </a:prstGeom>
          <a:noFill/>
          <a:ln w="19050">
            <a:solidFill>
              <a:schemeClr val="accent1"/>
            </a:solidFill>
            <a:round/>
            <a:headEnd/>
            <a:tailEnd type="triangle" w="med" len="med"/>
          </a:ln>
          <a:effectLst/>
        </p:spPr>
        <p:txBody>
          <a:bodyPr/>
          <a:lstStyle/>
          <a:p>
            <a:endParaRPr lang="en-US"/>
          </a:p>
        </p:txBody>
      </p:sp>
      <p:sp>
        <p:nvSpPr>
          <p:cNvPr id="7" name="Line 90"/>
          <p:cNvSpPr>
            <a:spLocks noChangeShapeType="1"/>
          </p:cNvSpPr>
          <p:nvPr/>
        </p:nvSpPr>
        <p:spPr bwMode="auto">
          <a:xfrm flipH="1">
            <a:off x="7391400" y="1066800"/>
            <a:ext cx="2403475" cy="0"/>
          </a:xfrm>
          <a:prstGeom prst="line">
            <a:avLst/>
          </a:prstGeom>
          <a:noFill/>
          <a:ln w="19050">
            <a:solidFill>
              <a:schemeClr val="hlink"/>
            </a:solidFill>
            <a:round/>
            <a:headEnd/>
            <a:tailEnd type="triangle" w="med" len="med"/>
          </a:ln>
          <a:effectLst/>
        </p:spPr>
        <p:txBody>
          <a:bodyPr/>
          <a:lstStyle/>
          <a:p>
            <a:endParaRPr lang="en-US"/>
          </a:p>
        </p:txBody>
      </p:sp>
      <p:sp>
        <p:nvSpPr>
          <p:cNvPr id="8" name="Line 89"/>
          <p:cNvSpPr>
            <a:spLocks noChangeShapeType="1"/>
          </p:cNvSpPr>
          <p:nvPr/>
        </p:nvSpPr>
        <p:spPr bwMode="auto">
          <a:xfrm flipH="1">
            <a:off x="6858000" y="3886200"/>
            <a:ext cx="2405063" cy="0"/>
          </a:xfrm>
          <a:prstGeom prst="line">
            <a:avLst/>
          </a:prstGeom>
          <a:noFill/>
          <a:ln w="19050">
            <a:solidFill>
              <a:schemeClr val="folHlink"/>
            </a:solidFill>
            <a:round/>
            <a:headEnd/>
            <a:tailEnd type="triangle" w="med" len="med"/>
          </a:ln>
          <a:effectLst/>
        </p:spPr>
        <p:txBody>
          <a:bodyPr/>
          <a:lstStyle/>
          <a:p>
            <a:endParaRPr lang="en-US"/>
          </a:p>
        </p:txBody>
      </p:sp>
      <p:sp>
        <p:nvSpPr>
          <p:cNvPr id="9" name="Rectangle 8"/>
          <p:cNvSpPr/>
          <p:nvPr/>
        </p:nvSpPr>
        <p:spPr>
          <a:xfrm>
            <a:off x="5245945" y="1524000"/>
            <a:ext cx="1643063" cy="1815882"/>
          </a:xfrm>
          <a:prstGeom prst="rect">
            <a:avLst/>
          </a:prstGeom>
        </p:spPr>
        <p:txBody>
          <a:bodyPr wrap="square">
            <a:spAutoFit/>
          </a:bodyPr>
          <a:lstStyle/>
          <a:p>
            <a:pPr algn="ctr"/>
            <a:r>
              <a:rPr lang="nl-NL" sz="2800" b="1" dirty="0" smtClean="0">
                <a:solidFill>
                  <a:srgbClr val="00B050"/>
                </a:solidFill>
                <a:ea typeface="Times New Roman" panose="02020603050405020304" pitchFamily="18" charset="0"/>
              </a:rPr>
              <a:t>Bản chất</a:t>
            </a:r>
            <a:endParaRPr lang="nl-NL" sz="2800" b="1" dirty="0">
              <a:solidFill>
                <a:srgbClr val="00B050"/>
              </a:solidFill>
              <a:ea typeface="Times New Roman" panose="02020603050405020304" pitchFamily="18" charset="0"/>
            </a:endParaRP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838200" y="304800"/>
            <a:ext cx="3715498" cy="1815882"/>
          </a:xfrm>
          <a:prstGeom prst="rect">
            <a:avLst/>
          </a:prstGeom>
        </p:spPr>
        <p:txBody>
          <a:bodyPr wrap="square">
            <a:spAutoFit/>
          </a:bodyPr>
          <a:lstStyle/>
          <a:p>
            <a:pPr marL="285750" indent="-285750" algn="ctr">
              <a:buFont typeface="Wingdings" panose="05000000000000000000" pitchFamily="2" charset="2"/>
              <a:buChar char="§"/>
            </a:pPr>
            <a:r>
              <a:rPr lang="nl-NL" sz="2800" dirty="0" smtClean="0"/>
              <a:t>Nhà nước thể hiện ý chí, lợi ích và nguyện vọng của nhân dân</a:t>
            </a:r>
            <a:endParaRPr lang="en-US" sz="2800" dirty="0">
              <a:solidFill>
                <a:srgbClr val="CC6600"/>
              </a:solidFill>
              <a:latin typeface="+mj-lt"/>
            </a:endParaRPr>
          </a:p>
        </p:txBody>
      </p:sp>
      <p:sp>
        <p:nvSpPr>
          <p:cNvPr id="11" name="Rectangle 10"/>
          <p:cNvSpPr/>
          <p:nvPr/>
        </p:nvSpPr>
        <p:spPr>
          <a:xfrm>
            <a:off x="7315200" y="188893"/>
            <a:ext cx="4495800" cy="954107"/>
          </a:xfrm>
          <a:prstGeom prst="rect">
            <a:avLst/>
          </a:prstGeom>
        </p:spPr>
        <p:txBody>
          <a:bodyPr wrap="square">
            <a:spAutoFit/>
          </a:bodyPr>
          <a:lstStyle/>
          <a:p>
            <a:pPr marL="342900" indent="-342900" algn="ctr">
              <a:buFont typeface="Wingdings" panose="05000000000000000000" pitchFamily="2" charset="2"/>
              <a:buChar char="§"/>
            </a:pPr>
            <a:r>
              <a:rPr lang="nl-NL" sz="2800" dirty="0" smtClean="0"/>
              <a:t>t</a:t>
            </a:r>
            <a:r>
              <a:rPr lang="pl-PL" sz="2800" dirty="0" smtClean="0"/>
              <a:t>ất cả quyền lực nhà nước thuộc về nhân dân </a:t>
            </a:r>
            <a:endParaRPr lang="en-US" sz="2800" dirty="0">
              <a:latin typeface="+mj-lt"/>
            </a:endParaRPr>
          </a:p>
        </p:txBody>
      </p:sp>
      <p:sp>
        <p:nvSpPr>
          <p:cNvPr id="12" name="Rectangle 11"/>
          <p:cNvSpPr/>
          <p:nvPr/>
        </p:nvSpPr>
        <p:spPr>
          <a:xfrm>
            <a:off x="7543800" y="2932093"/>
            <a:ext cx="3844337" cy="954107"/>
          </a:xfrm>
          <a:prstGeom prst="rect">
            <a:avLst/>
          </a:prstGeom>
        </p:spPr>
        <p:txBody>
          <a:bodyPr wrap="square">
            <a:spAutoFit/>
          </a:bodyPr>
          <a:lstStyle/>
          <a:p>
            <a:pPr marL="342900" indent="-342900" algn="ctr">
              <a:buFont typeface="Wingdings" panose="05000000000000000000" pitchFamily="2" charset="2"/>
              <a:buChar char="§"/>
            </a:pPr>
            <a:r>
              <a:rPr lang="pl-PL" sz="2800" dirty="0" smtClean="0"/>
              <a:t>thể hiện </a:t>
            </a:r>
            <a:r>
              <a:rPr lang="nl-NL" sz="2800" dirty="0" smtClean="0"/>
              <a:t>quyền lực ở nơi dân</a:t>
            </a:r>
            <a:r>
              <a:rPr lang="nl-NL" sz="2800" dirty="0" smtClean="0">
                <a:solidFill>
                  <a:srgbClr val="3333CC"/>
                </a:solidFill>
                <a:latin typeface="+mj-lt"/>
                <a:ea typeface="Times New Roman" panose="02020603050405020304" pitchFamily="18" charset="0"/>
              </a:rPr>
              <a:t>. </a:t>
            </a:r>
            <a:endParaRPr lang="en-US" sz="2800" dirty="0">
              <a:solidFill>
                <a:srgbClr val="3333CC"/>
              </a:solidFill>
              <a:latin typeface="+mj-lt"/>
            </a:endParaRPr>
          </a:p>
        </p:txBody>
      </p:sp>
      <p:sp>
        <p:nvSpPr>
          <p:cNvPr id="13" name="Rectangle 12"/>
          <p:cNvSpPr/>
          <p:nvPr/>
        </p:nvSpPr>
        <p:spPr>
          <a:xfrm>
            <a:off x="1143000" y="3048000"/>
            <a:ext cx="3505200" cy="1384995"/>
          </a:xfrm>
          <a:prstGeom prst="rect">
            <a:avLst/>
          </a:prstGeom>
        </p:spPr>
        <p:txBody>
          <a:bodyPr wrap="square">
            <a:spAutoFit/>
          </a:bodyPr>
          <a:lstStyle/>
          <a:p>
            <a:pPr>
              <a:buFont typeface="Wingdings" pitchFamily="2" charset="2"/>
              <a:buChar char="§"/>
            </a:pPr>
            <a:r>
              <a:rPr lang="nl-NL" sz="2800" dirty="0" smtClean="0"/>
              <a:t> chính </a:t>
            </a:r>
            <a:r>
              <a:rPr lang="nl-NL" sz="2800" dirty="0" smtClean="0"/>
              <a:t>quyền do nhân dân lập nên và tham gia quản lý</a:t>
            </a:r>
            <a:endParaRPr lang="en-US" sz="2800" dirty="0"/>
          </a:p>
        </p:txBody>
      </p:sp>
      <p:sp>
        <p:nvSpPr>
          <p:cNvPr id="14" name="Line 88"/>
          <p:cNvSpPr>
            <a:spLocks noChangeShapeType="1"/>
          </p:cNvSpPr>
          <p:nvPr/>
        </p:nvSpPr>
        <p:spPr bwMode="auto">
          <a:xfrm>
            <a:off x="1981200" y="2971800"/>
            <a:ext cx="2557463" cy="0"/>
          </a:xfrm>
          <a:prstGeom prst="line">
            <a:avLst/>
          </a:prstGeom>
          <a:noFill/>
          <a:ln w="19050">
            <a:solidFill>
              <a:schemeClr val="accent1"/>
            </a:solidFill>
            <a:round/>
            <a:headEnd/>
            <a:tailEnd type="triangle" w="med" len="med"/>
          </a:ln>
          <a:effectLst/>
        </p:spPr>
        <p:txBody>
          <a:bodyPr/>
          <a:lstStyle/>
          <a:p>
            <a:endParaRPr lang="en-US"/>
          </a:p>
        </p:txBody>
      </p:sp>
      <p:sp>
        <p:nvSpPr>
          <p:cNvPr id="55297" name="Rectangle 1"/>
          <p:cNvSpPr>
            <a:spLocks noChangeArrowheads="1"/>
          </p:cNvSpPr>
          <p:nvPr/>
        </p:nvSpPr>
        <p:spPr bwMode="auto">
          <a:xfrm>
            <a:off x="152400" y="5168205"/>
            <a:ext cx="11811000" cy="1384995"/>
          </a:xfrm>
          <a:prstGeom prst="rect">
            <a:avLst/>
          </a:prstGeom>
          <a:solidFill>
            <a:schemeClr val="accent6">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Cán bộ, công chức Nhà nước là công công bộc của dân, tận tụy phục vụ nhân dân. Nhân dân với tư cách là chủ thể tối cao của quyền lực nhà nước, thực hiện quyền lực nhà nước với nhiều hình thức khác nhau. </a:t>
            </a:r>
            <a:endParaRPr kumimoji="0" lang="nl-NL"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42674125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p:nvPr/>
        </p:nvGrpSpPr>
        <p:grpSpPr>
          <a:xfrm>
            <a:off x="6138333"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7"/>
          <p:cNvGrpSpPr/>
          <p:nvPr/>
        </p:nvGrpSpPr>
        <p:grpSpPr>
          <a:xfrm>
            <a:off x="4396316"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6"/>
          <p:cNvGrpSpPr/>
          <p:nvPr/>
        </p:nvGrpSpPr>
        <p:grpSpPr>
          <a:xfrm>
            <a:off x="4106333"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 name="Group 2"/>
          <p:cNvGrpSpPr/>
          <p:nvPr/>
        </p:nvGrpSpPr>
        <p:grpSpPr>
          <a:xfrm>
            <a:off x="6127751"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3"/>
          <p:cNvGrpSpPr/>
          <p:nvPr/>
        </p:nvGrpSpPr>
        <p:grpSpPr>
          <a:xfrm>
            <a:off x="7063317"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5"/>
          <p:cNvGrpSpPr/>
          <p:nvPr/>
        </p:nvGrpSpPr>
        <p:grpSpPr>
          <a:xfrm>
            <a:off x="4434417"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380999" y="1752600"/>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r>
              <a:rPr lang="nl-NL" sz="2400" dirty="0" smtClean="0"/>
              <a:t>kết hợp đúng đắn chủ nghĩa yêu nước chân chính với chủ nghĩa quốc tế trong sáng của giai cấp công nhân</a:t>
            </a:r>
            <a:endParaRPr lang="en-US" sz="2400" dirty="0" smtClean="0"/>
          </a:p>
          <a:p>
            <a:pPr algn="ctr">
              <a:spcBef>
                <a:spcPts val="800"/>
              </a:spcBef>
              <a:defRPr/>
            </a:pPr>
            <a:endParaRPr lang="es-ES" sz="2400" dirty="0" smtClean="0">
              <a:solidFill>
                <a:prstClr val="black"/>
              </a:solidFill>
              <a:ea typeface="ＭＳ Ｐゴシック" charset="0"/>
              <a:cs typeface="Calibri" charset="0"/>
              <a:sym typeface="Calibri" charset="0"/>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76200" y="4066116"/>
            <a:ext cx="40386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300" dirty="0" smtClean="0"/>
              <a:t>giữ vững độc lập, tự chủ trong trong quan hệ đối ngoại</a:t>
            </a:r>
            <a:endParaRPr lang="es-ES" sz="23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04799" y="5429250"/>
            <a:ext cx="4309534"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đoàn kết toàn dân là đường lối chiến lược và động lực to lớn để xây dựng và bảo vệ Tổ quốc</a:t>
            </a: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239000" y="1821392"/>
            <a:ext cx="4953000"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sự kế thừa và phát huy những truyền thống, bản sắc tốt đẹp của dân tộc và con người Việt Nam</a:t>
            </a: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360832" y="3824817"/>
            <a:ext cx="3069167" cy="7281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có chính sách dân tộc đúng đắn</a:t>
            </a: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864759" y="5397500"/>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chăm lo lợi ích mọi mặt cho các dân tộc trong cộng đồng Việt Nam, coi đoàn kết dân tộc</a:t>
            </a:r>
            <a:endParaRPr lang="es-ES" sz="2400" dirty="0">
              <a:solidFill>
                <a:prstClr val="black"/>
              </a:solidFill>
              <a:ea typeface="ＭＳ Ｐゴシック" charset="0"/>
              <a:cs typeface="Calibri" charset="0"/>
              <a:sym typeface="Calibri" charset="0"/>
            </a:endParaRPr>
          </a:p>
        </p:txBody>
      </p:sp>
      <p:grpSp>
        <p:nvGrpSpPr>
          <p:cNvPr id="9"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37" name="Rectangle 36"/>
          <p:cNvSpPr/>
          <p:nvPr/>
        </p:nvSpPr>
        <p:spPr>
          <a:xfrm>
            <a:off x="2286000" y="152400"/>
            <a:ext cx="7086600" cy="954107"/>
          </a:xfrm>
          <a:prstGeom prst="rect">
            <a:avLst/>
          </a:prstGeom>
          <a:ln w="38100">
            <a:solidFill>
              <a:schemeClr val="tx1"/>
            </a:solidFill>
          </a:ln>
        </p:spPr>
        <p:txBody>
          <a:bodyPr wrap="square">
            <a:spAutoFit/>
          </a:bodyPr>
          <a:lstStyle/>
          <a:p>
            <a:pPr algn="ctr"/>
            <a:r>
              <a:rPr lang="nl-NL" sz="2800" b="1" dirty="0" smtClean="0">
                <a:latin typeface="Times New Roman" pitchFamily="18" charset="0"/>
                <a:ea typeface="Times New Roman" panose="02020603050405020304" pitchFamily="18" charset="0"/>
                <a:cs typeface="Times New Roman" pitchFamily="18" charset="0"/>
              </a:rPr>
              <a:t>2.N</a:t>
            </a:r>
            <a:r>
              <a:rPr lang="nl-NL" sz="2800" b="1" dirty="0" smtClean="0">
                <a:latin typeface="Times New Roman" pitchFamily="18" charset="0"/>
                <a:ea typeface="Times New Roman" panose="02020603050405020304" pitchFamily="18" charset="0"/>
                <a:cs typeface="Times New Roman" pitchFamily="18" charset="0"/>
              </a:rPr>
              <a:t>hà nước của tất cả các dân tộc, là biểu hiện tập trung của khối ĐĐK toàn dân tộc</a:t>
            </a:r>
            <a:endParaRPr lang="en-US" sz="2800" b="1" dirty="0">
              <a:latin typeface="Times New Roman" pitchFamily="18" charset="0"/>
              <a:cs typeface="Times New Roman" pitchFamily="18" charset="0"/>
            </a:endParaRPr>
          </a:p>
        </p:txBody>
      </p:sp>
      <p:sp>
        <p:nvSpPr>
          <p:cNvPr id="38" name="TextBox 37"/>
          <p:cNvSpPr txBox="1"/>
          <p:nvPr/>
        </p:nvSpPr>
        <p:spPr>
          <a:xfrm>
            <a:off x="5333999" y="3657600"/>
            <a:ext cx="1676400" cy="1077218"/>
          </a:xfrm>
          <a:prstGeom prst="rect">
            <a:avLst/>
          </a:prstGeom>
          <a:noFill/>
        </p:spPr>
        <p:txBody>
          <a:bodyPr wrap="square" rtlCol="0">
            <a:spAutoFit/>
          </a:bodyPr>
          <a:lstStyle/>
          <a:p>
            <a:r>
              <a:rPr lang="en-US" sz="3200" dirty="0" err="1" smtClean="0"/>
              <a:t>Tính</a:t>
            </a:r>
            <a:r>
              <a:rPr lang="en-US" sz="3200" dirty="0" smtClean="0"/>
              <a:t> </a:t>
            </a:r>
            <a:r>
              <a:rPr lang="en-US" sz="3200" dirty="0" err="1" smtClean="0"/>
              <a:t>dân</a:t>
            </a:r>
            <a:r>
              <a:rPr lang="en-US" sz="3200" dirty="0" smtClean="0"/>
              <a:t> </a:t>
            </a:r>
            <a:r>
              <a:rPr lang="en-US" sz="3200" dirty="0" err="1" smtClean="0"/>
              <a:t>tộc</a:t>
            </a:r>
            <a:r>
              <a:rPr lang="en-US" sz="3200" dirty="0" smtClean="0"/>
              <a:t> </a:t>
            </a:r>
            <a:endParaRPr lang="en-US" sz="3200" dirty="0"/>
          </a:p>
        </p:txBody>
      </p:sp>
    </p:spTree>
    <p:extLst>
      <p:ext uri="{BB962C8B-B14F-4D97-AF65-F5344CB8AC3E}">
        <p14:creationId xmlns=""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p:cTn id="7" dur="750" fill="hold"/>
                                        <p:tgtEl>
                                          <p:spTgt spid="5"/>
                                        </p:tgtEl>
                                        <p:attrNameLst>
                                          <p:attrName>ppt_w</p:attrName>
                                        </p:attrNameLst>
                                      </p:cBhvr>
                                      <p:tavLst>
                                        <p:tav tm="0">
                                          <p:val>
                                            <p:fltVal val="0"/>
                                          </p:val>
                                        </p:tav>
                                        <p:tav tm="100000">
                                          <p:val>
                                            <p:strVal val="#ppt_w"/>
                                          </p:val>
                                        </p:tav>
                                      </p:tavLst>
                                    </p:anim>
                                    <p:anim calcmode="lin" valueType="num">
                                      <p:cBhvr>
                                        <p:cTn id="8" dur="750" fill="hold"/>
                                        <p:tgtEl>
                                          <p:spTgt spid="5"/>
                                        </p:tgtEl>
                                        <p:attrNameLst>
                                          <p:attrName>ppt_h</p:attrName>
                                        </p:attrNameLst>
                                      </p:cBhvr>
                                      <p:tavLst>
                                        <p:tav tm="0">
                                          <p:val>
                                            <p:fltVal val="0"/>
                                          </p:val>
                                        </p:tav>
                                        <p:tav tm="100000">
                                          <p:val>
                                            <p:strVal val="#ppt_h"/>
                                          </p:val>
                                        </p:tav>
                                      </p:tavLst>
                                    </p:anim>
                                    <p:anim calcmode="lin" valueType="num">
                                      <p:cBhvr>
                                        <p:cTn id="9" dur="750" fill="hold"/>
                                        <p:tgtEl>
                                          <p:spTgt spid="5"/>
                                        </p:tgtEl>
                                        <p:attrNameLst>
                                          <p:attrName>ppt_x</p:attrName>
                                        </p:attrNameLst>
                                      </p:cBhvr>
                                      <p:tavLst>
                                        <p:tav tm="0">
                                          <p:val>
                                            <p:fltVal val="0.5"/>
                                          </p:val>
                                        </p:tav>
                                        <p:tav tm="100000">
                                          <p:val>
                                            <p:strVal val="#ppt_x"/>
                                          </p:val>
                                        </p:tav>
                                      </p:tavLst>
                                    </p:anim>
                                    <p:anim calcmode="lin" valueType="num">
                                      <p:cBhvr>
                                        <p:cTn id="10" dur="75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00"/>
                                  </p:stCondLst>
                                  <p:childTnLst>
                                    <p:set>
                                      <p:cBhvr>
                                        <p:cTn id="12" dur="1" fill="hold">
                                          <p:stCondLst>
                                            <p:cond delay="0"/>
                                          </p:stCondLst>
                                        </p:cTn>
                                        <p:tgtEl>
                                          <p:spTgt spid="51220"/>
                                        </p:tgtEl>
                                        <p:attrNameLst>
                                          <p:attrName>style.visibility</p:attrName>
                                        </p:attrNameLst>
                                      </p:cBhvr>
                                      <p:to>
                                        <p:strVal val="visible"/>
                                      </p:to>
                                    </p:set>
                                    <p:anim calcmode="lin" valueType="num">
                                      <p:cBhvr>
                                        <p:cTn id="13" dur="750" fill="hold"/>
                                        <p:tgtEl>
                                          <p:spTgt spid="51220"/>
                                        </p:tgtEl>
                                        <p:attrNameLst>
                                          <p:attrName>ppt_w</p:attrName>
                                        </p:attrNameLst>
                                      </p:cBhvr>
                                      <p:tavLst>
                                        <p:tav tm="0">
                                          <p:val>
                                            <p:fltVal val="0"/>
                                          </p:val>
                                        </p:tav>
                                        <p:tav tm="100000">
                                          <p:val>
                                            <p:strVal val="#ppt_w"/>
                                          </p:val>
                                        </p:tav>
                                      </p:tavLst>
                                    </p:anim>
                                    <p:anim calcmode="lin" valueType="num">
                                      <p:cBhvr>
                                        <p:cTn id="14" dur="750" fill="hold"/>
                                        <p:tgtEl>
                                          <p:spTgt spid="51220"/>
                                        </p:tgtEl>
                                        <p:attrNameLst>
                                          <p:attrName>ppt_h</p:attrName>
                                        </p:attrNameLst>
                                      </p:cBhvr>
                                      <p:tavLst>
                                        <p:tav tm="0">
                                          <p:val>
                                            <p:fltVal val="0"/>
                                          </p:val>
                                        </p:tav>
                                        <p:tav tm="100000">
                                          <p:val>
                                            <p:strVal val="#ppt_h"/>
                                          </p:val>
                                        </p:tav>
                                      </p:tavLst>
                                    </p:anim>
                                    <p:anim calcmode="lin" valueType="num">
                                      <p:cBhvr>
                                        <p:cTn id="15" dur="750" fill="hold"/>
                                        <p:tgtEl>
                                          <p:spTgt spid="51220"/>
                                        </p:tgtEl>
                                        <p:attrNameLst>
                                          <p:attrName>ppt_x</p:attrName>
                                        </p:attrNameLst>
                                      </p:cBhvr>
                                      <p:tavLst>
                                        <p:tav tm="0">
                                          <p:val>
                                            <p:fltVal val="0.5"/>
                                          </p:val>
                                        </p:tav>
                                        <p:tav tm="100000">
                                          <p:val>
                                            <p:strVal val="#ppt_x"/>
                                          </p:val>
                                        </p:tav>
                                      </p:tavLst>
                                    </p:anim>
                                    <p:anim calcmode="lin" valueType="num">
                                      <p:cBhvr>
                                        <p:cTn id="16" dur="750" fill="hold"/>
                                        <p:tgtEl>
                                          <p:spTgt spid="51220"/>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400"/>
                                  </p:stCondLst>
                                  <p:childTnLst>
                                    <p:set>
                                      <p:cBhvr>
                                        <p:cTn id="18" dur="1" fill="hold">
                                          <p:stCondLst>
                                            <p:cond delay="0"/>
                                          </p:stCondLst>
                                        </p:cTn>
                                        <p:tgtEl>
                                          <p:spTgt spid="51221"/>
                                        </p:tgtEl>
                                        <p:attrNameLst>
                                          <p:attrName>style.visibility</p:attrName>
                                        </p:attrNameLst>
                                      </p:cBhvr>
                                      <p:to>
                                        <p:strVal val="visible"/>
                                      </p:to>
                                    </p:set>
                                    <p:anim calcmode="lin" valueType="num">
                                      <p:cBhvr>
                                        <p:cTn id="19" dur="750" fill="hold"/>
                                        <p:tgtEl>
                                          <p:spTgt spid="51221"/>
                                        </p:tgtEl>
                                        <p:attrNameLst>
                                          <p:attrName>ppt_w</p:attrName>
                                        </p:attrNameLst>
                                      </p:cBhvr>
                                      <p:tavLst>
                                        <p:tav tm="0">
                                          <p:val>
                                            <p:fltVal val="0"/>
                                          </p:val>
                                        </p:tav>
                                        <p:tav tm="100000">
                                          <p:val>
                                            <p:strVal val="#ppt_w"/>
                                          </p:val>
                                        </p:tav>
                                      </p:tavLst>
                                    </p:anim>
                                    <p:anim calcmode="lin" valueType="num">
                                      <p:cBhvr>
                                        <p:cTn id="20" dur="750" fill="hold"/>
                                        <p:tgtEl>
                                          <p:spTgt spid="51221"/>
                                        </p:tgtEl>
                                        <p:attrNameLst>
                                          <p:attrName>ppt_h</p:attrName>
                                        </p:attrNameLst>
                                      </p:cBhvr>
                                      <p:tavLst>
                                        <p:tav tm="0">
                                          <p:val>
                                            <p:fltVal val="0"/>
                                          </p:val>
                                        </p:tav>
                                        <p:tav tm="100000">
                                          <p:val>
                                            <p:strVal val="#ppt_h"/>
                                          </p:val>
                                        </p:tav>
                                      </p:tavLst>
                                    </p:anim>
                                    <p:anim calcmode="lin" valueType="num">
                                      <p:cBhvr>
                                        <p:cTn id="21" dur="750" fill="hold"/>
                                        <p:tgtEl>
                                          <p:spTgt spid="51221"/>
                                        </p:tgtEl>
                                        <p:attrNameLst>
                                          <p:attrName>ppt_x</p:attrName>
                                        </p:attrNameLst>
                                      </p:cBhvr>
                                      <p:tavLst>
                                        <p:tav tm="0">
                                          <p:val>
                                            <p:fltVal val="0.5"/>
                                          </p:val>
                                        </p:tav>
                                        <p:tav tm="100000">
                                          <p:val>
                                            <p:strVal val="#ppt_x"/>
                                          </p:val>
                                        </p:tav>
                                      </p:tavLst>
                                    </p:anim>
                                    <p:anim calcmode="lin" valueType="num">
                                      <p:cBhvr>
                                        <p:cTn id="22" dur="750" fill="hold"/>
                                        <p:tgtEl>
                                          <p:spTgt spid="51221"/>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600"/>
                                  </p:stCondLst>
                                  <p:childTnLst>
                                    <p:set>
                                      <p:cBhvr>
                                        <p:cTn id="24" dur="1" fill="hold">
                                          <p:stCondLst>
                                            <p:cond delay="0"/>
                                          </p:stCondLst>
                                        </p:cTn>
                                        <p:tgtEl>
                                          <p:spTgt spid="51222"/>
                                        </p:tgtEl>
                                        <p:attrNameLst>
                                          <p:attrName>style.visibility</p:attrName>
                                        </p:attrNameLst>
                                      </p:cBhvr>
                                      <p:to>
                                        <p:strVal val="visible"/>
                                      </p:to>
                                    </p:set>
                                    <p:anim calcmode="lin" valueType="num">
                                      <p:cBhvr>
                                        <p:cTn id="25" dur="750" fill="hold"/>
                                        <p:tgtEl>
                                          <p:spTgt spid="51222"/>
                                        </p:tgtEl>
                                        <p:attrNameLst>
                                          <p:attrName>ppt_w</p:attrName>
                                        </p:attrNameLst>
                                      </p:cBhvr>
                                      <p:tavLst>
                                        <p:tav tm="0">
                                          <p:val>
                                            <p:fltVal val="0"/>
                                          </p:val>
                                        </p:tav>
                                        <p:tav tm="100000">
                                          <p:val>
                                            <p:strVal val="#ppt_w"/>
                                          </p:val>
                                        </p:tav>
                                      </p:tavLst>
                                    </p:anim>
                                    <p:anim calcmode="lin" valueType="num">
                                      <p:cBhvr>
                                        <p:cTn id="26" dur="750" fill="hold"/>
                                        <p:tgtEl>
                                          <p:spTgt spid="51222"/>
                                        </p:tgtEl>
                                        <p:attrNameLst>
                                          <p:attrName>ppt_h</p:attrName>
                                        </p:attrNameLst>
                                      </p:cBhvr>
                                      <p:tavLst>
                                        <p:tav tm="0">
                                          <p:val>
                                            <p:fltVal val="0"/>
                                          </p:val>
                                        </p:tav>
                                        <p:tav tm="100000">
                                          <p:val>
                                            <p:strVal val="#ppt_h"/>
                                          </p:val>
                                        </p:tav>
                                      </p:tavLst>
                                    </p:anim>
                                    <p:anim calcmode="lin" valueType="num">
                                      <p:cBhvr>
                                        <p:cTn id="27" dur="750" fill="hold"/>
                                        <p:tgtEl>
                                          <p:spTgt spid="51222"/>
                                        </p:tgtEl>
                                        <p:attrNameLst>
                                          <p:attrName>ppt_x</p:attrName>
                                        </p:attrNameLst>
                                      </p:cBhvr>
                                      <p:tavLst>
                                        <p:tav tm="0">
                                          <p:val>
                                            <p:fltVal val="0.5"/>
                                          </p:val>
                                        </p:tav>
                                        <p:tav tm="100000">
                                          <p:val>
                                            <p:strVal val="#ppt_x"/>
                                          </p:val>
                                        </p:tav>
                                      </p:tavLst>
                                    </p:anim>
                                    <p:anim calcmode="lin" valueType="num">
                                      <p:cBhvr>
                                        <p:cTn id="28" dur="750" fill="hold"/>
                                        <p:tgtEl>
                                          <p:spTgt spid="51222"/>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900"/>
                                  </p:stCondLst>
                                  <p:childTnLst>
                                    <p:set>
                                      <p:cBhvr>
                                        <p:cTn id="30" dur="1" fill="hold">
                                          <p:stCondLst>
                                            <p:cond delay="0"/>
                                          </p:stCondLst>
                                        </p:cTn>
                                        <p:tgtEl>
                                          <p:spTgt spid="51216"/>
                                        </p:tgtEl>
                                        <p:attrNameLst>
                                          <p:attrName>style.visibility</p:attrName>
                                        </p:attrNameLst>
                                      </p:cBhvr>
                                      <p:to>
                                        <p:strVal val="visible"/>
                                      </p:to>
                                    </p:set>
                                    <p:anim calcmode="lin" valueType="num">
                                      <p:cBhvr>
                                        <p:cTn id="31" dur="750" fill="hold"/>
                                        <p:tgtEl>
                                          <p:spTgt spid="51216"/>
                                        </p:tgtEl>
                                        <p:attrNameLst>
                                          <p:attrName>ppt_w</p:attrName>
                                        </p:attrNameLst>
                                      </p:cBhvr>
                                      <p:tavLst>
                                        <p:tav tm="0">
                                          <p:val>
                                            <p:fltVal val="0"/>
                                          </p:val>
                                        </p:tav>
                                        <p:tav tm="100000">
                                          <p:val>
                                            <p:strVal val="#ppt_w"/>
                                          </p:val>
                                        </p:tav>
                                      </p:tavLst>
                                    </p:anim>
                                    <p:anim calcmode="lin" valueType="num">
                                      <p:cBhvr>
                                        <p:cTn id="32" dur="750" fill="hold"/>
                                        <p:tgtEl>
                                          <p:spTgt spid="51216"/>
                                        </p:tgtEl>
                                        <p:attrNameLst>
                                          <p:attrName>ppt_h</p:attrName>
                                        </p:attrNameLst>
                                      </p:cBhvr>
                                      <p:tavLst>
                                        <p:tav tm="0">
                                          <p:val>
                                            <p:fltVal val="0"/>
                                          </p:val>
                                        </p:tav>
                                        <p:tav tm="100000">
                                          <p:val>
                                            <p:strVal val="#ppt_h"/>
                                          </p:val>
                                        </p:tav>
                                      </p:tavLst>
                                    </p:anim>
                                    <p:anim calcmode="lin" valueType="num">
                                      <p:cBhvr>
                                        <p:cTn id="33" dur="750" fill="hold"/>
                                        <p:tgtEl>
                                          <p:spTgt spid="51216"/>
                                        </p:tgtEl>
                                        <p:attrNameLst>
                                          <p:attrName>ppt_x</p:attrName>
                                        </p:attrNameLst>
                                      </p:cBhvr>
                                      <p:tavLst>
                                        <p:tav tm="0">
                                          <p:val>
                                            <p:fltVal val="0.5"/>
                                          </p:val>
                                        </p:tav>
                                        <p:tav tm="100000">
                                          <p:val>
                                            <p:strVal val="#ppt_x"/>
                                          </p:val>
                                        </p:tav>
                                      </p:tavLst>
                                    </p:anim>
                                    <p:anim calcmode="lin" valueType="num">
                                      <p:cBhvr>
                                        <p:cTn id="34" dur="750" fill="hold"/>
                                        <p:tgtEl>
                                          <p:spTgt spid="512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100"/>
                                  </p:stCondLst>
                                  <p:childTnLst>
                                    <p:set>
                                      <p:cBhvr>
                                        <p:cTn id="36" dur="1" fill="hold">
                                          <p:stCondLst>
                                            <p:cond delay="0"/>
                                          </p:stCondLst>
                                        </p:cTn>
                                        <p:tgtEl>
                                          <p:spTgt spid="51215"/>
                                        </p:tgtEl>
                                        <p:attrNameLst>
                                          <p:attrName>style.visibility</p:attrName>
                                        </p:attrNameLst>
                                      </p:cBhvr>
                                      <p:to>
                                        <p:strVal val="visible"/>
                                      </p:to>
                                    </p:set>
                                    <p:anim calcmode="lin" valueType="num">
                                      <p:cBhvr>
                                        <p:cTn id="37" dur="750" fill="hold"/>
                                        <p:tgtEl>
                                          <p:spTgt spid="51215"/>
                                        </p:tgtEl>
                                        <p:attrNameLst>
                                          <p:attrName>ppt_w</p:attrName>
                                        </p:attrNameLst>
                                      </p:cBhvr>
                                      <p:tavLst>
                                        <p:tav tm="0">
                                          <p:val>
                                            <p:fltVal val="0"/>
                                          </p:val>
                                        </p:tav>
                                        <p:tav tm="100000">
                                          <p:val>
                                            <p:strVal val="#ppt_w"/>
                                          </p:val>
                                        </p:tav>
                                      </p:tavLst>
                                    </p:anim>
                                    <p:anim calcmode="lin" valueType="num">
                                      <p:cBhvr>
                                        <p:cTn id="38" dur="750" fill="hold"/>
                                        <p:tgtEl>
                                          <p:spTgt spid="51215"/>
                                        </p:tgtEl>
                                        <p:attrNameLst>
                                          <p:attrName>ppt_h</p:attrName>
                                        </p:attrNameLst>
                                      </p:cBhvr>
                                      <p:tavLst>
                                        <p:tav tm="0">
                                          <p:val>
                                            <p:fltVal val="0"/>
                                          </p:val>
                                        </p:tav>
                                        <p:tav tm="100000">
                                          <p:val>
                                            <p:strVal val="#ppt_h"/>
                                          </p:val>
                                        </p:tav>
                                      </p:tavLst>
                                    </p:anim>
                                    <p:anim calcmode="lin" valueType="num">
                                      <p:cBhvr>
                                        <p:cTn id="39" dur="750" fill="hold"/>
                                        <p:tgtEl>
                                          <p:spTgt spid="51215"/>
                                        </p:tgtEl>
                                        <p:attrNameLst>
                                          <p:attrName>ppt_x</p:attrName>
                                        </p:attrNameLst>
                                      </p:cBhvr>
                                      <p:tavLst>
                                        <p:tav tm="0">
                                          <p:val>
                                            <p:fltVal val="0.5"/>
                                          </p:val>
                                        </p:tav>
                                        <p:tav tm="100000">
                                          <p:val>
                                            <p:strVal val="#ppt_x"/>
                                          </p:val>
                                        </p:tav>
                                      </p:tavLst>
                                    </p:anim>
                                    <p:anim calcmode="lin" valueType="num">
                                      <p:cBhvr>
                                        <p:cTn id="40" dur="750" fill="hold"/>
                                        <p:tgtEl>
                                          <p:spTgt spid="51215"/>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300"/>
                                  </p:stCondLst>
                                  <p:childTnLst>
                                    <p:set>
                                      <p:cBhvr>
                                        <p:cTn id="42" dur="1" fill="hold">
                                          <p:stCondLst>
                                            <p:cond delay="0"/>
                                          </p:stCondLst>
                                        </p:cTn>
                                        <p:tgtEl>
                                          <p:spTgt spid="51214"/>
                                        </p:tgtEl>
                                        <p:attrNameLst>
                                          <p:attrName>style.visibility</p:attrName>
                                        </p:attrNameLst>
                                      </p:cBhvr>
                                      <p:to>
                                        <p:strVal val="visible"/>
                                      </p:to>
                                    </p:set>
                                    <p:anim calcmode="lin" valueType="num">
                                      <p:cBhvr>
                                        <p:cTn id="43" dur="750" fill="hold"/>
                                        <p:tgtEl>
                                          <p:spTgt spid="51214"/>
                                        </p:tgtEl>
                                        <p:attrNameLst>
                                          <p:attrName>ppt_w</p:attrName>
                                        </p:attrNameLst>
                                      </p:cBhvr>
                                      <p:tavLst>
                                        <p:tav tm="0">
                                          <p:val>
                                            <p:fltVal val="0"/>
                                          </p:val>
                                        </p:tav>
                                        <p:tav tm="100000">
                                          <p:val>
                                            <p:strVal val="#ppt_w"/>
                                          </p:val>
                                        </p:tav>
                                      </p:tavLst>
                                    </p:anim>
                                    <p:anim calcmode="lin" valueType="num">
                                      <p:cBhvr>
                                        <p:cTn id="44" dur="750" fill="hold"/>
                                        <p:tgtEl>
                                          <p:spTgt spid="51214"/>
                                        </p:tgtEl>
                                        <p:attrNameLst>
                                          <p:attrName>ppt_h</p:attrName>
                                        </p:attrNameLst>
                                      </p:cBhvr>
                                      <p:tavLst>
                                        <p:tav tm="0">
                                          <p:val>
                                            <p:fltVal val="0"/>
                                          </p:val>
                                        </p:tav>
                                        <p:tav tm="100000">
                                          <p:val>
                                            <p:strVal val="#ppt_h"/>
                                          </p:val>
                                        </p:tav>
                                      </p:tavLst>
                                    </p:anim>
                                    <p:anim calcmode="lin" valueType="num">
                                      <p:cBhvr>
                                        <p:cTn id="45" dur="750" fill="hold"/>
                                        <p:tgtEl>
                                          <p:spTgt spid="51214"/>
                                        </p:tgtEl>
                                        <p:attrNameLst>
                                          <p:attrName>ppt_x</p:attrName>
                                        </p:attrNameLst>
                                      </p:cBhvr>
                                      <p:tavLst>
                                        <p:tav tm="0">
                                          <p:val>
                                            <p:fltVal val="0.5"/>
                                          </p:val>
                                        </p:tav>
                                        <p:tav tm="100000">
                                          <p:val>
                                            <p:strVal val="#ppt_x"/>
                                          </p:val>
                                        </p:tav>
                                      </p:tavLst>
                                    </p:anim>
                                    <p:anim calcmode="lin" valueType="num">
                                      <p:cBhvr>
                                        <p:cTn id="46" dur="750" fill="hold"/>
                                        <p:tgtEl>
                                          <p:spTgt spid="5121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200"/>
                                  </p:stCondLst>
                                  <p:childTnLst>
                                    <p:set>
                                      <p:cBhvr>
                                        <p:cTn id="48" dur="1" fill="hold">
                                          <p:stCondLst>
                                            <p:cond delay="0"/>
                                          </p:stCondLst>
                                        </p:cTn>
                                        <p:tgtEl>
                                          <p:spTgt spid="6"/>
                                        </p:tgtEl>
                                        <p:attrNameLst>
                                          <p:attrName>style.visibility</p:attrName>
                                        </p:attrNameLst>
                                      </p:cBhvr>
                                      <p:to>
                                        <p:strVal val="visible"/>
                                      </p:to>
                                    </p:set>
                                    <p:anim calcmode="lin" valueType="num">
                                      <p:cBhvr>
                                        <p:cTn id="49" dur="750" fill="hold"/>
                                        <p:tgtEl>
                                          <p:spTgt spid="6"/>
                                        </p:tgtEl>
                                        <p:attrNameLst>
                                          <p:attrName>ppt_w</p:attrName>
                                        </p:attrNameLst>
                                      </p:cBhvr>
                                      <p:tavLst>
                                        <p:tav tm="0">
                                          <p:val>
                                            <p:fltVal val="0"/>
                                          </p:val>
                                        </p:tav>
                                        <p:tav tm="100000">
                                          <p:val>
                                            <p:strVal val="#ppt_w"/>
                                          </p:val>
                                        </p:tav>
                                      </p:tavLst>
                                    </p:anim>
                                    <p:anim calcmode="lin" valueType="num">
                                      <p:cBhvr>
                                        <p:cTn id="50" dur="750" fill="hold"/>
                                        <p:tgtEl>
                                          <p:spTgt spid="6"/>
                                        </p:tgtEl>
                                        <p:attrNameLst>
                                          <p:attrName>ppt_h</p:attrName>
                                        </p:attrNameLst>
                                      </p:cBhvr>
                                      <p:tavLst>
                                        <p:tav tm="0">
                                          <p:val>
                                            <p:fltVal val="0"/>
                                          </p:val>
                                        </p:tav>
                                        <p:tav tm="100000">
                                          <p:val>
                                            <p:strVal val="#ppt_h"/>
                                          </p:val>
                                        </p:tav>
                                      </p:tavLst>
                                    </p:anim>
                                    <p:anim calcmode="lin" valueType="num">
                                      <p:cBhvr>
                                        <p:cTn id="51" dur="750" fill="hold"/>
                                        <p:tgtEl>
                                          <p:spTgt spid="6"/>
                                        </p:tgtEl>
                                        <p:attrNameLst>
                                          <p:attrName>ppt_x</p:attrName>
                                        </p:attrNameLst>
                                      </p:cBhvr>
                                      <p:tavLst>
                                        <p:tav tm="0">
                                          <p:val>
                                            <p:fltVal val="0.5"/>
                                          </p:val>
                                        </p:tav>
                                        <p:tav tm="100000">
                                          <p:val>
                                            <p:strVal val="#ppt_x"/>
                                          </p:val>
                                        </p:tav>
                                      </p:tavLst>
                                    </p:anim>
                                    <p:anim calcmode="lin" valueType="num">
                                      <p:cBhvr>
                                        <p:cTn id="52" dur="750" fill="hold"/>
                                        <p:tgtEl>
                                          <p:spTgt spid="6"/>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300"/>
                                  </p:stCondLst>
                                  <p:childTnLst>
                                    <p:set>
                                      <p:cBhvr>
                                        <p:cTn id="54" dur="1" fill="hold">
                                          <p:stCondLst>
                                            <p:cond delay="0"/>
                                          </p:stCondLst>
                                        </p:cTn>
                                        <p:tgtEl>
                                          <p:spTgt spid="2"/>
                                        </p:tgtEl>
                                        <p:attrNameLst>
                                          <p:attrName>style.visibility</p:attrName>
                                        </p:attrNameLst>
                                      </p:cBhvr>
                                      <p:to>
                                        <p:strVal val="visible"/>
                                      </p:to>
                                    </p:set>
                                    <p:anim calcmode="lin" valueType="num">
                                      <p:cBhvr>
                                        <p:cTn id="55" dur="750" fill="hold"/>
                                        <p:tgtEl>
                                          <p:spTgt spid="2"/>
                                        </p:tgtEl>
                                        <p:attrNameLst>
                                          <p:attrName>ppt_w</p:attrName>
                                        </p:attrNameLst>
                                      </p:cBhvr>
                                      <p:tavLst>
                                        <p:tav tm="0">
                                          <p:val>
                                            <p:fltVal val="0"/>
                                          </p:val>
                                        </p:tav>
                                        <p:tav tm="100000">
                                          <p:val>
                                            <p:strVal val="#ppt_w"/>
                                          </p:val>
                                        </p:tav>
                                      </p:tavLst>
                                    </p:anim>
                                    <p:anim calcmode="lin" valueType="num">
                                      <p:cBhvr>
                                        <p:cTn id="56" dur="750" fill="hold"/>
                                        <p:tgtEl>
                                          <p:spTgt spid="2"/>
                                        </p:tgtEl>
                                        <p:attrNameLst>
                                          <p:attrName>ppt_h</p:attrName>
                                        </p:attrNameLst>
                                      </p:cBhvr>
                                      <p:tavLst>
                                        <p:tav tm="0">
                                          <p:val>
                                            <p:fltVal val="0"/>
                                          </p:val>
                                        </p:tav>
                                        <p:tav tm="100000">
                                          <p:val>
                                            <p:strVal val="#ppt_h"/>
                                          </p:val>
                                        </p:tav>
                                      </p:tavLst>
                                    </p:anim>
                                    <p:anim calcmode="lin" valueType="num">
                                      <p:cBhvr>
                                        <p:cTn id="57" dur="750" fill="hold"/>
                                        <p:tgtEl>
                                          <p:spTgt spid="2"/>
                                        </p:tgtEl>
                                        <p:attrNameLst>
                                          <p:attrName>ppt_x</p:attrName>
                                        </p:attrNameLst>
                                      </p:cBhvr>
                                      <p:tavLst>
                                        <p:tav tm="0">
                                          <p:val>
                                            <p:fltVal val="0.5"/>
                                          </p:val>
                                        </p:tav>
                                        <p:tav tm="100000">
                                          <p:val>
                                            <p:strVal val="#ppt_x"/>
                                          </p:val>
                                        </p:tav>
                                      </p:tavLst>
                                    </p:anim>
                                    <p:anim calcmode="lin" valueType="num">
                                      <p:cBhvr>
                                        <p:cTn id="58" dur="750" fill="hold"/>
                                        <p:tgtEl>
                                          <p:spTgt spid="2"/>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400"/>
                                  </p:stCondLst>
                                  <p:childTnLst>
                                    <p:set>
                                      <p:cBhvr>
                                        <p:cTn id="60" dur="1" fill="hold">
                                          <p:stCondLst>
                                            <p:cond delay="0"/>
                                          </p:stCondLst>
                                        </p:cTn>
                                        <p:tgtEl>
                                          <p:spTgt spid="7"/>
                                        </p:tgtEl>
                                        <p:attrNameLst>
                                          <p:attrName>style.visibility</p:attrName>
                                        </p:attrNameLst>
                                      </p:cBhvr>
                                      <p:to>
                                        <p:strVal val="visible"/>
                                      </p:to>
                                    </p:set>
                                    <p:anim calcmode="lin" valueType="num">
                                      <p:cBhvr>
                                        <p:cTn id="61" dur="750" fill="hold"/>
                                        <p:tgtEl>
                                          <p:spTgt spid="7"/>
                                        </p:tgtEl>
                                        <p:attrNameLst>
                                          <p:attrName>ppt_w</p:attrName>
                                        </p:attrNameLst>
                                      </p:cBhvr>
                                      <p:tavLst>
                                        <p:tav tm="0">
                                          <p:val>
                                            <p:fltVal val="0"/>
                                          </p:val>
                                        </p:tav>
                                        <p:tav tm="100000">
                                          <p:val>
                                            <p:strVal val="#ppt_w"/>
                                          </p:val>
                                        </p:tav>
                                      </p:tavLst>
                                    </p:anim>
                                    <p:anim calcmode="lin" valueType="num">
                                      <p:cBhvr>
                                        <p:cTn id="62" dur="750" fill="hold"/>
                                        <p:tgtEl>
                                          <p:spTgt spid="7"/>
                                        </p:tgtEl>
                                        <p:attrNameLst>
                                          <p:attrName>ppt_h</p:attrName>
                                        </p:attrNameLst>
                                      </p:cBhvr>
                                      <p:tavLst>
                                        <p:tav tm="0">
                                          <p:val>
                                            <p:fltVal val="0"/>
                                          </p:val>
                                        </p:tav>
                                        <p:tav tm="100000">
                                          <p:val>
                                            <p:strVal val="#ppt_h"/>
                                          </p:val>
                                        </p:tav>
                                      </p:tavLst>
                                    </p:anim>
                                    <p:anim calcmode="lin" valueType="num">
                                      <p:cBhvr>
                                        <p:cTn id="63" dur="750" fill="hold"/>
                                        <p:tgtEl>
                                          <p:spTgt spid="7"/>
                                        </p:tgtEl>
                                        <p:attrNameLst>
                                          <p:attrName>ppt_x</p:attrName>
                                        </p:attrNameLst>
                                      </p:cBhvr>
                                      <p:tavLst>
                                        <p:tav tm="0">
                                          <p:val>
                                            <p:fltVal val="0.5"/>
                                          </p:val>
                                        </p:tav>
                                        <p:tav tm="100000">
                                          <p:val>
                                            <p:strVal val="#ppt_x"/>
                                          </p:val>
                                        </p:tav>
                                      </p:tavLst>
                                    </p:anim>
                                    <p:anim calcmode="lin" valueType="num">
                                      <p:cBhvr>
                                        <p:cTn id="64" dur="75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500"/>
                                  </p:stCondLst>
                                  <p:childTnLst>
                                    <p:set>
                                      <p:cBhvr>
                                        <p:cTn id="66" dur="1" fill="hold">
                                          <p:stCondLst>
                                            <p:cond delay="0"/>
                                          </p:stCondLst>
                                        </p:cTn>
                                        <p:tgtEl>
                                          <p:spTgt spid="4"/>
                                        </p:tgtEl>
                                        <p:attrNameLst>
                                          <p:attrName>style.visibility</p:attrName>
                                        </p:attrNameLst>
                                      </p:cBhvr>
                                      <p:to>
                                        <p:strVal val="visible"/>
                                      </p:to>
                                    </p:set>
                                    <p:anim calcmode="lin" valueType="num">
                                      <p:cBhvr>
                                        <p:cTn id="67" dur="750" fill="hold"/>
                                        <p:tgtEl>
                                          <p:spTgt spid="4"/>
                                        </p:tgtEl>
                                        <p:attrNameLst>
                                          <p:attrName>ppt_w</p:attrName>
                                        </p:attrNameLst>
                                      </p:cBhvr>
                                      <p:tavLst>
                                        <p:tav tm="0">
                                          <p:val>
                                            <p:fltVal val="0"/>
                                          </p:val>
                                        </p:tav>
                                        <p:tav tm="100000">
                                          <p:val>
                                            <p:strVal val="#ppt_w"/>
                                          </p:val>
                                        </p:tav>
                                      </p:tavLst>
                                    </p:anim>
                                    <p:anim calcmode="lin" valueType="num">
                                      <p:cBhvr>
                                        <p:cTn id="68" dur="750" fill="hold"/>
                                        <p:tgtEl>
                                          <p:spTgt spid="4"/>
                                        </p:tgtEl>
                                        <p:attrNameLst>
                                          <p:attrName>ppt_h</p:attrName>
                                        </p:attrNameLst>
                                      </p:cBhvr>
                                      <p:tavLst>
                                        <p:tav tm="0">
                                          <p:val>
                                            <p:fltVal val="0"/>
                                          </p:val>
                                        </p:tav>
                                        <p:tav tm="100000">
                                          <p:val>
                                            <p:strVal val="#ppt_h"/>
                                          </p:val>
                                        </p:tav>
                                      </p:tavLst>
                                    </p:anim>
                                    <p:anim calcmode="lin" valueType="num">
                                      <p:cBhvr>
                                        <p:cTn id="69" dur="750" fill="hold"/>
                                        <p:tgtEl>
                                          <p:spTgt spid="4"/>
                                        </p:tgtEl>
                                        <p:attrNameLst>
                                          <p:attrName>ppt_x</p:attrName>
                                        </p:attrNameLst>
                                      </p:cBhvr>
                                      <p:tavLst>
                                        <p:tav tm="0">
                                          <p:val>
                                            <p:fltVal val="0.5"/>
                                          </p:val>
                                        </p:tav>
                                        <p:tav tm="100000">
                                          <p:val>
                                            <p:strVal val="#ppt_x"/>
                                          </p:val>
                                        </p:tav>
                                      </p:tavLst>
                                    </p:anim>
                                    <p:anim calcmode="lin" valueType="num">
                                      <p:cBhvr>
                                        <p:cTn id="70" dur="750" fill="hold"/>
                                        <p:tgtEl>
                                          <p:spTgt spid="4"/>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3"/>
                                        </p:tgtEl>
                                        <p:attrNameLst>
                                          <p:attrName>style.visibility</p:attrName>
                                        </p:attrNameLst>
                                      </p:cBhvr>
                                      <p:to>
                                        <p:strVal val="visible"/>
                                      </p:to>
                                    </p:set>
                                    <p:anim calcmode="lin" valueType="num">
                                      <p:cBhvr>
                                        <p:cTn id="73" dur="750" fill="hold"/>
                                        <p:tgtEl>
                                          <p:spTgt spid="3"/>
                                        </p:tgtEl>
                                        <p:attrNameLst>
                                          <p:attrName>ppt_w</p:attrName>
                                        </p:attrNameLst>
                                      </p:cBhvr>
                                      <p:tavLst>
                                        <p:tav tm="0">
                                          <p:val>
                                            <p:fltVal val="0"/>
                                          </p:val>
                                        </p:tav>
                                        <p:tav tm="100000">
                                          <p:val>
                                            <p:strVal val="#ppt_w"/>
                                          </p:val>
                                        </p:tav>
                                      </p:tavLst>
                                    </p:anim>
                                    <p:anim calcmode="lin" valueType="num">
                                      <p:cBhvr>
                                        <p:cTn id="74" dur="750" fill="hold"/>
                                        <p:tgtEl>
                                          <p:spTgt spid="3"/>
                                        </p:tgtEl>
                                        <p:attrNameLst>
                                          <p:attrName>ppt_h</p:attrName>
                                        </p:attrNameLst>
                                      </p:cBhvr>
                                      <p:tavLst>
                                        <p:tav tm="0">
                                          <p:val>
                                            <p:fltVal val="0"/>
                                          </p:val>
                                        </p:tav>
                                        <p:tav tm="100000">
                                          <p:val>
                                            <p:strVal val="#ppt_h"/>
                                          </p:val>
                                        </p:tav>
                                      </p:tavLst>
                                    </p:anim>
                                    <p:anim calcmode="lin" valueType="num">
                                      <p:cBhvr>
                                        <p:cTn id="75" dur="750" fill="hold"/>
                                        <p:tgtEl>
                                          <p:spTgt spid="3"/>
                                        </p:tgtEl>
                                        <p:attrNameLst>
                                          <p:attrName>ppt_x</p:attrName>
                                        </p:attrNameLst>
                                      </p:cBhvr>
                                      <p:tavLst>
                                        <p:tav tm="0">
                                          <p:val>
                                            <p:fltVal val="0.5"/>
                                          </p:val>
                                        </p:tav>
                                        <p:tav tm="100000">
                                          <p:val>
                                            <p:strVal val="#ppt_x"/>
                                          </p:val>
                                        </p:tav>
                                      </p:tavLst>
                                    </p:anim>
                                    <p:anim calcmode="lin" valueType="num">
                                      <p:cBhvr>
                                        <p:cTn id="76" dur="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0" y="381000"/>
            <a:ext cx="2438399" cy="584775"/>
          </a:xfrm>
          <a:prstGeom prst="rect">
            <a:avLst/>
          </a:prstGeom>
          <a:noFill/>
        </p:spPr>
        <p:txBody>
          <a:bodyPr wrap="square" rtlCol="0">
            <a:spAutoFit/>
          </a:bodyPr>
          <a:lstStyle/>
          <a:p>
            <a:r>
              <a:rPr lang="en-US" sz="3200" dirty="0" err="1" smtClean="0"/>
              <a:t>Tính</a:t>
            </a:r>
            <a:r>
              <a:rPr lang="en-US" sz="3200" dirty="0" smtClean="0"/>
              <a:t> </a:t>
            </a:r>
            <a:r>
              <a:rPr lang="en-US" sz="3200" dirty="0" err="1" smtClean="0"/>
              <a:t>dân</a:t>
            </a:r>
            <a:r>
              <a:rPr lang="en-US" sz="3200" dirty="0" smtClean="0"/>
              <a:t> </a:t>
            </a:r>
            <a:r>
              <a:rPr lang="en-US" sz="3200" dirty="0" err="1" smtClean="0"/>
              <a:t>tộc</a:t>
            </a:r>
            <a:r>
              <a:rPr lang="en-US" sz="3200" dirty="0" smtClean="0"/>
              <a:t> </a:t>
            </a:r>
            <a:endParaRPr lang="en-US" sz="3200" dirty="0"/>
          </a:p>
        </p:txBody>
      </p:sp>
      <p:sp>
        <p:nvSpPr>
          <p:cNvPr id="4" name="Rectangle 3"/>
          <p:cNvSpPr/>
          <p:nvPr/>
        </p:nvSpPr>
        <p:spPr>
          <a:xfrm>
            <a:off x="2057400" y="18288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t>V</a:t>
            </a:r>
            <a:r>
              <a:rPr lang="en-US" sz="2800" b="1" dirty="0" err="1" smtClean="0">
                <a:latin typeface="Times New Roman" pitchFamily="18" charset="0"/>
                <a:cs typeface="Times New Roman" pitchFamily="18" charset="0"/>
              </a:rPr>
              <a:t>ừa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bản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chất</a:t>
            </a:r>
            <a:endParaRPr lang="en-US" sz="2800" b="1" dirty="0"/>
          </a:p>
        </p:txBody>
      </p:sp>
      <p:sp>
        <p:nvSpPr>
          <p:cNvPr id="6" name="Rectangle 5"/>
          <p:cNvSpPr/>
          <p:nvPr/>
        </p:nvSpPr>
        <p:spPr>
          <a:xfrm>
            <a:off x="5257800" y="18288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latin typeface="Times New Roman" pitchFamily="18" charset="0"/>
                <a:cs typeface="Times New Roman" pitchFamily="18" charset="0"/>
              </a:rPr>
              <a:t>vừa là truyền thống</a:t>
            </a:r>
            <a:endParaRPr lang="en-US" sz="2800" b="1" dirty="0">
              <a:latin typeface="Times New Roman" pitchFamily="18" charset="0"/>
              <a:cs typeface="Times New Roman" pitchFamily="18" charset="0"/>
            </a:endParaRPr>
          </a:p>
        </p:txBody>
      </p:sp>
      <p:sp>
        <p:nvSpPr>
          <p:cNvPr id="7" name="Rectangle 6"/>
          <p:cNvSpPr/>
          <p:nvPr/>
        </p:nvSpPr>
        <p:spPr>
          <a:xfrm>
            <a:off x="8153400" y="17526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latin typeface="Times New Roman" pitchFamily="18" charset="0"/>
                <a:cs typeface="Times New Roman" pitchFamily="18" charset="0"/>
              </a:rPr>
              <a:t>là nguồn gốc sức mạnh </a:t>
            </a:r>
            <a:endParaRPr lang="en-US" sz="2800" b="1" dirty="0">
              <a:latin typeface="Times New Roman" pitchFamily="18" charset="0"/>
              <a:cs typeface="Times New Roman" pitchFamily="18" charset="0"/>
            </a:endParaRPr>
          </a:p>
        </p:txBody>
      </p:sp>
      <p:sp>
        <p:nvSpPr>
          <p:cNvPr id="9" name="Curved Up Arrow 8"/>
          <p:cNvSpPr/>
          <p:nvPr/>
        </p:nvSpPr>
        <p:spPr>
          <a:xfrm>
            <a:off x="2286000" y="4191000"/>
            <a:ext cx="7543800" cy="609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2438400" y="3957935"/>
            <a:ext cx="7434279" cy="461665"/>
          </a:xfrm>
          <a:prstGeom prst="rect">
            <a:avLst/>
          </a:prstGeom>
        </p:spPr>
        <p:txBody>
          <a:bodyPr wrap="none">
            <a:spAutoFit/>
          </a:bodyPr>
          <a:lstStyle/>
          <a:p>
            <a:r>
              <a:rPr lang="nl-NL" sz="2400" dirty="0" smtClean="0"/>
              <a:t>của Nhà nước Cộng hòa xã hội chủ nghĩa Việt Nam. </a:t>
            </a:r>
            <a:endParaRPr lang="en-US" sz="2400" dirty="0"/>
          </a:p>
        </p:txBody>
      </p:sp>
      <p:cxnSp>
        <p:nvCxnSpPr>
          <p:cNvPr id="12" name="Straight Arrow Connector 11"/>
          <p:cNvCxnSpPr>
            <a:stCxn id="2" idx="2"/>
          </p:cNvCxnSpPr>
          <p:nvPr/>
        </p:nvCxnSpPr>
        <p:spPr>
          <a:xfrm rot="5400000">
            <a:off x="4254787" y="216188"/>
            <a:ext cx="786827" cy="2286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2" idx="2"/>
          </p:cNvCxnSpPr>
          <p:nvPr/>
        </p:nvCxnSpPr>
        <p:spPr>
          <a:xfrm rot="16200000" flipH="1">
            <a:off x="6578888" y="178087"/>
            <a:ext cx="634427" cy="22098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rot="5400000">
            <a:off x="5435888" y="1321087"/>
            <a:ext cx="710625"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7761" name="Rectangle 1"/>
          <p:cNvSpPr>
            <a:spLocks noChangeArrowheads="1"/>
          </p:cNvSpPr>
          <p:nvPr/>
        </p:nvSpPr>
        <p:spPr bwMode="auto">
          <a:xfrm>
            <a:off x="0" y="5105400"/>
            <a:ext cx="11658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Tính dân tộc của Nhà nước được tăng cường nhờ kết hợp với tính giai cấp, tính nhân dân. </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
            <a:ext cx="11506200" cy="1371600"/>
          </a:xfrm>
          <a:prstGeom prst="rect">
            <a:avLst/>
          </a:prstGeom>
          <a:ln w="38100">
            <a:solidFill>
              <a:srgbClr val="6600CC"/>
            </a:solidFill>
          </a:ln>
        </p:spPr>
        <p:txBody>
          <a:bodyPr wrap="square">
            <a:spAutoFit/>
          </a:bodyPr>
          <a:lstStyle/>
          <a:p>
            <a:pPr algn="ctr"/>
            <a:r>
              <a:rPr lang="nl-NL" sz="2800" dirty="0" smtClean="0"/>
              <a:t>3. Nhà </a:t>
            </a:r>
            <a:r>
              <a:rPr lang="nl-NL" sz="2800" dirty="0" smtClean="0"/>
              <a:t>nước Cộng hoà xã hội chủ nghĩa Việt Nam tôn trọng và bảo vệ quyền con người, các quyền của công dân, giữ vững mối liên hệ giữa Nhà nước và công dân, giữa Nhà nước và xã hội</a:t>
            </a:r>
            <a:endParaRPr lang="en-US" sz="2800" dirty="0"/>
          </a:p>
        </p:txBody>
      </p:sp>
      <p:sp>
        <p:nvSpPr>
          <p:cNvPr id="121857" name="Rectangle 1"/>
          <p:cNvSpPr>
            <a:spLocks noChangeArrowheads="1"/>
          </p:cNvSpPr>
          <p:nvPr/>
        </p:nvSpPr>
        <p:spPr bwMode="auto">
          <a:xfrm>
            <a:off x="3581400" y="2035076"/>
            <a:ext cx="8305800" cy="2308324"/>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a:t>
            </a:r>
            <a:r>
              <a:rPr kumimoji="0" lang="nl-NL" sz="2400" b="0" i="1"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Ở nước Cộng hòa xã hội chủ nghĩa Việt Nam, các quyền con người, quyền công dân về chính trị, dân sự, kinh tế, văn hóa, xã hội được công nhận, tôn trọng, bảo vệ, bảo đảm theo Hiến pháp và pháp luật</a:t>
            </a: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a:t>
            </a:r>
            <a:r>
              <a:rPr kumimoji="0" lang="nl-NL" sz="2400" b="0" i="0" u="none" strike="noStrike" cap="none" normalizeH="0" baseline="30000" dirty="0" smtClean="0">
                <a:ln>
                  <a:noFill/>
                </a:ln>
                <a:solidFill>
                  <a:srgbClr val="000000"/>
                </a:solidFill>
                <a:effectLst/>
                <a:latin typeface="Arial" pitchFamily="34" charset="0"/>
                <a:ea typeface="Calibri" pitchFamily="34" charset="0"/>
                <a:cs typeface="Times New Roman" pitchFamily="18" charset="0"/>
                <a:hlinkClick r:id=""/>
              </a:rPr>
              <a:t>[</a:t>
            </a:r>
            <a:r>
              <a:rPr kumimoji="0" lang="nl-NL" sz="2400" b="0" i="0" u="none" strike="noStrike" cap="none" normalizeH="0" baseline="30000" dirty="0" smtClean="0" bmk="">
                <a:ln>
                  <a:noFill/>
                </a:ln>
                <a:solidFill>
                  <a:srgbClr val="000000"/>
                </a:solidFill>
                <a:effectLst/>
                <a:latin typeface="Arial" pitchFamily="34" charset="0"/>
                <a:ea typeface="Calibri" pitchFamily="34" charset="0"/>
                <a:cs typeface="Times New Roman" pitchFamily="18" charset="0"/>
                <a:hlinkClick r:id=""/>
              </a:rPr>
              <a:t>1]</a:t>
            </a: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cs typeface="Arial" pitchFamily="34" charset="0"/>
              </a:rPr>
              <a:t/>
            </a:r>
            <a:br>
              <a:rPr kumimoji="0" lang="en-US" sz="2400" b="0" i="0" u="none" strike="noStrike" cap="none" normalizeH="0" baseline="0" dirty="0" smtClean="0">
                <a:ln>
                  <a:noFill/>
                </a:ln>
                <a:solidFill>
                  <a:schemeClr val="tx1"/>
                </a:solidFill>
                <a:effectLst/>
                <a:latin typeface="Arial" pitchFamily="34" charset="0"/>
                <a:cs typeface="Arial" pitchFamily="34" charset="0"/>
              </a:rPr>
            </a:b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AutoShape 5"/>
          <p:cNvSpPr>
            <a:spLocks noChangeArrowheads="1"/>
          </p:cNvSpPr>
          <p:nvPr/>
        </p:nvSpPr>
        <p:spPr bwMode="gray">
          <a:xfrm>
            <a:off x="0" y="1600200"/>
            <a:ext cx="3048000" cy="1295400"/>
          </a:xfrm>
          <a:prstGeom prst="homePlate">
            <a:avLst>
              <a:gd name="adj" fmla="val 42796"/>
            </a:avLst>
          </a:prstGeom>
          <a:solidFill>
            <a:srgbClr val="FFFF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dirty="0" smtClean="0"/>
              <a:t>Điều 14 </a:t>
            </a:r>
            <a:endParaRPr lang="nl-NL" sz="2800" dirty="0" smtClean="0"/>
          </a:p>
          <a:p>
            <a:pPr algn="ctr"/>
            <a:r>
              <a:rPr lang="nl-NL" sz="2800" dirty="0" smtClean="0"/>
              <a:t>Hiến </a:t>
            </a:r>
            <a:r>
              <a:rPr lang="nl-NL" sz="2800" dirty="0" smtClean="0"/>
              <a:t>pháp 2013 </a:t>
            </a:r>
            <a:endParaRPr lang="en-US" sz="2800" b="1" dirty="0">
              <a:solidFill>
                <a:schemeClr val="bg1"/>
              </a:solidFill>
            </a:endParaRPr>
          </a:p>
        </p:txBody>
      </p:sp>
      <p:sp>
        <p:nvSpPr>
          <p:cNvPr id="7" name="Rectangle 6"/>
          <p:cNvSpPr/>
          <p:nvPr/>
        </p:nvSpPr>
        <p:spPr>
          <a:xfrm>
            <a:off x="533400" y="4495800"/>
            <a:ext cx="3124200" cy="1200329"/>
          </a:xfrm>
          <a:prstGeom prst="rect">
            <a:avLst/>
          </a:prstGeom>
        </p:spPr>
        <p:txBody>
          <a:bodyPr wrap="square">
            <a:spAutoFit/>
          </a:bodyPr>
          <a:lstStyle/>
          <a:p>
            <a:r>
              <a:rPr lang="nl-NL" sz="2400" dirty="0" smtClean="0"/>
              <a:t>coi Nhân dân là chủ thể tối cao của quyền lực Nhà nước</a:t>
            </a:r>
            <a:endParaRPr lang="en-US" sz="2400" dirty="0"/>
          </a:p>
        </p:txBody>
      </p:sp>
      <p:sp>
        <p:nvSpPr>
          <p:cNvPr id="8" name="Rectangle 7"/>
          <p:cNvSpPr/>
          <p:nvPr/>
        </p:nvSpPr>
        <p:spPr>
          <a:xfrm>
            <a:off x="3886200" y="4438471"/>
            <a:ext cx="4572000" cy="1569660"/>
          </a:xfrm>
          <a:prstGeom prst="rect">
            <a:avLst/>
          </a:prstGeom>
        </p:spPr>
        <p:txBody>
          <a:bodyPr wrap="square">
            <a:spAutoFit/>
          </a:bodyPr>
          <a:lstStyle/>
          <a:p>
            <a:r>
              <a:rPr lang="nl-NL" sz="2400" dirty="0" smtClean="0"/>
              <a:t>quyền con người, quyền và nghĩa vụ cơ bản của công dân được xác định ở vị trí trang trọng hàng đầu trong Hiến pháp</a:t>
            </a:r>
            <a:endParaRPr lang="en-US" sz="2400" dirty="0"/>
          </a:p>
        </p:txBody>
      </p:sp>
      <p:sp>
        <p:nvSpPr>
          <p:cNvPr id="9" name="Rectangle 8"/>
          <p:cNvSpPr/>
          <p:nvPr/>
        </p:nvSpPr>
        <p:spPr>
          <a:xfrm>
            <a:off x="8837212" y="4611469"/>
            <a:ext cx="3126188" cy="1200329"/>
          </a:xfrm>
          <a:prstGeom prst="rect">
            <a:avLst/>
          </a:prstGeom>
        </p:spPr>
        <p:txBody>
          <a:bodyPr wrap="square">
            <a:spAutoFit/>
          </a:bodyPr>
          <a:lstStyle/>
          <a:p>
            <a:r>
              <a:rPr lang="nl-NL" sz="2400" dirty="0" smtClean="0"/>
              <a:t> </a:t>
            </a:r>
            <a:r>
              <a:rPr lang="nl-NL" sz="2400" dirty="0" smtClean="0"/>
              <a:t>thể hiện nhất quán đường lối của Đảng và Nhà nước </a:t>
            </a:r>
            <a:endParaRPr lang="en-US" sz="2400" dirty="0"/>
          </a:p>
        </p:txBody>
      </p:sp>
      <p:sp>
        <p:nvSpPr>
          <p:cNvPr id="10" name="Curved Right Arrow 9"/>
          <p:cNvSpPr/>
          <p:nvPr/>
        </p:nvSpPr>
        <p:spPr>
          <a:xfrm>
            <a:off x="304800" y="3276600"/>
            <a:ext cx="609600" cy="12192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1"/>
          <p:cNvSpPr>
            <a:spLocks noChangeArrowheads="1"/>
          </p:cNvSpPr>
          <p:nvPr/>
        </p:nvSpPr>
        <p:spPr bwMode="auto">
          <a:xfrm>
            <a:off x="152400" y="224135"/>
            <a:ext cx="11887200" cy="461665"/>
          </a:xfrm>
          <a:prstGeom prst="rect">
            <a:avLst/>
          </a:prstGeom>
          <a:noFill/>
          <a:ln w="38100">
            <a:solidFill>
              <a:srgbClr val="6600CC"/>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4. Nhà nước Cộng hoà xã hội chủ nghĩa Việt Nam mang bản chất dân chủ rộng rãi </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2882" name="Rectangle 2"/>
          <p:cNvSpPr>
            <a:spLocks noChangeArrowheads="1"/>
          </p:cNvSpPr>
          <p:nvPr/>
        </p:nvSpPr>
        <p:spPr bwMode="auto">
          <a:xfrm>
            <a:off x="2819400" y="1466671"/>
            <a:ext cx="9296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Dân chủ hoá đời sống xã hội và hoạt động của Nhà nước là đòi hỏi có tính nguyên tắc, nảy sinh từ bản chất dân chủ của Nhà nước Cộng hoà xã hội chủ nghĩa Việt Nam.</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2884" name="AutoShape 4"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86" name="AutoShape 6"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88" name="AutoShape 8" descr="Dân chủ và việc thực hiện quyền dân chủ"/>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90" name="AutoShape 10" descr="Dân chủ và việc thực hiện quyền dân chủ"/>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2892" name="Picture 12" descr="hình-thức-dân-chủ-trực-tiếp-và-dân-chủ-đại-diện.jpg"/>
          <p:cNvPicPr>
            <a:picLocks noChangeAspect="1" noChangeArrowheads="1"/>
          </p:cNvPicPr>
          <p:nvPr/>
        </p:nvPicPr>
        <p:blipFill>
          <a:blip r:embed="rId2" cstate="print"/>
          <a:srcRect/>
          <a:stretch>
            <a:fillRect/>
          </a:stretch>
        </p:blipFill>
        <p:spPr bwMode="auto">
          <a:xfrm>
            <a:off x="0" y="871537"/>
            <a:ext cx="2760284" cy="1719263"/>
          </a:xfrm>
          <a:prstGeom prst="rect">
            <a:avLst/>
          </a:prstGeom>
          <a:noFill/>
        </p:spPr>
      </p:pic>
      <p:sp>
        <p:nvSpPr>
          <p:cNvPr id="9" name="Rectangle 8"/>
          <p:cNvSpPr/>
          <p:nvPr/>
        </p:nvSpPr>
        <p:spPr>
          <a:xfrm>
            <a:off x="381000" y="3465493"/>
            <a:ext cx="3886200" cy="954107"/>
          </a:xfrm>
          <a:prstGeom prst="rect">
            <a:avLst/>
          </a:prstGeom>
          <a:solidFill>
            <a:srgbClr val="FFFF00"/>
          </a:solidFill>
        </p:spPr>
        <p:txBody>
          <a:bodyPr wrap="square">
            <a:spAutoFit/>
          </a:bodyPr>
          <a:lstStyle/>
          <a:p>
            <a:r>
              <a:rPr lang="nl-NL" sz="2800" dirty="0" smtClean="0"/>
              <a:t>Thực chất của dân chủ xã hội chủ nghĩa </a:t>
            </a:r>
            <a:r>
              <a:rPr lang="nl-NL" sz="2800" dirty="0" smtClean="0"/>
              <a:t>là:</a:t>
            </a:r>
            <a:endParaRPr lang="en-US" sz="2800" dirty="0"/>
          </a:p>
        </p:txBody>
      </p:sp>
      <p:sp>
        <p:nvSpPr>
          <p:cNvPr id="10" name="Rectangle 9"/>
          <p:cNvSpPr/>
          <p:nvPr/>
        </p:nvSpPr>
        <p:spPr>
          <a:xfrm>
            <a:off x="4572000" y="4182070"/>
            <a:ext cx="6629400" cy="1200329"/>
          </a:xfrm>
          <a:prstGeom prst="rect">
            <a:avLst/>
          </a:prstGeom>
        </p:spPr>
        <p:txBody>
          <a:bodyPr wrap="square">
            <a:spAutoFit/>
          </a:bodyPr>
          <a:lstStyle/>
          <a:p>
            <a:pPr algn="just"/>
            <a:r>
              <a:rPr lang="nl-NL" sz="2400" dirty="0" smtClean="0"/>
              <a:t>thu hút những người lao động tham gia một cách bình đẳng và ngày càng rộng rãi vào quản lý công việc của Nhà nước và của xã hội. </a:t>
            </a:r>
            <a:endParaRPr 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76200"/>
            <a:ext cx="7851765" cy="523220"/>
          </a:xfrm>
          <a:prstGeom prst="rect">
            <a:avLst/>
          </a:prstGeom>
          <a:ln w="38100">
            <a:solidFill>
              <a:srgbClr val="6600CC"/>
            </a:solidFill>
          </a:ln>
        </p:spPr>
        <p:txBody>
          <a:bodyPr wrap="none">
            <a:spAutoFit/>
          </a:bodyPr>
          <a:lstStyle/>
          <a:p>
            <a:r>
              <a:rPr lang="nl-NL" sz="2800" dirty="0" smtClean="0"/>
              <a:t>5. Đảng </a:t>
            </a:r>
            <a:r>
              <a:rPr lang="nl-NL" sz="2800" dirty="0" smtClean="0"/>
              <a:t>Cộng sản Việt Nam lãnh đạo Nhà nước</a:t>
            </a:r>
            <a:endParaRPr lang="en-US" sz="2800" dirty="0"/>
          </a:p>
        </p:txBody>
      </p:sp>
      <p:sp>
        <p:nvSpPr>
          <p:cNvPr id="123906" name="AutoShape 2"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3908" name="AutoShape 4"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3910" name="AutoShape 6"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3912" name="Picture 8" descr="Thực hiện cơ chế Đảng lãnh đạo, Nhà nước quản lý, nhân dân làm chủ trong  tình hình mới"/>
          <p:cNvPicPr>
            <a:picLocks noChangeAspect="1" noChangeArrowheads="1"/>
          </p:cNvPicPr>
          <p:nvPr/>
        </p:nvPicPr>
        <p:blipFill>
          <a:blip r:embed="rId2"/>
          <a:srcRect/>
          <a:stretch>
            <a:fillRect/>
          </a:stretch>
        </p:blipFill>
        <p:spPr bwMode="auto">
          <a:xfrm>
            <a:off x="0" y="914400"/>
            <a:ext cx="3286872" cy="2047876"/>
          </a:xfrm>
          <a:prstGeom prst="rect">
            <a:avLst/>
          </a:prstGeom>
          <a:noFill/>
        </p:spPr>
      </p:pic>
      <p:sp>
        <p:nvSpPr>
          <p:cNvPr id="7" name="Rectangle 6"/>
          <p:cNvSpPr/>
          <p:nvPr/>
        </p:nvSpPr>
        <p:spPr>
          <a:xfrm>
            <a:off x="3429000" y="1290935"/>
            <a:ext cx="8763000" cy="461665"/>
          </a:xfrm>
          <a:prstGeom prst="rect">
            <a:avLst/>
          </a:prstGeom>
        </p:spPr>
        <p:txBody>
          <a:bodyPr wrap="square">
            <a:spAutoFit/>
          </a:bodyPr>
          <a:lstStyle/>
          <a:p>
            <a:r>
              <a:rPr lang="nl-NL" sz="2400" dirty="0" smtClean="0"/>
              <a:t>Sự lãnh đạo của Đảng đối với Nhà nước là tất yếu khách quan</a:t>
            </a:r>
            <a:endParaRPr lang="en-US" sz="2400" dirty="0"/>
          </a:p>
        </p:txBody>
      </p:sp>
      <p:sp>
        <p:nvSpPr>
          <p:cNvPr id="8" name="Rectangle 7"/>
          <p:cNvSpPr/>
          <p:nvPr/>
        </p:nvSpPr>
        <p:spPr>
          <a:xfrm>
            <a:off x="4599266" y="2362200"/>
            <a:ext cx="2639734" cy="1200329"/>
          </a:xfrm>
          <a:prstGeom prst="rect">
            <a:avLst/>
          </a:prstGeom>
        </p:spPr>
        <p:txBody>
          <a:bodyPr wrap="square">
            <a:spAutoFit/>
          </a:bodyPr>
          <a:lstStyle/>
          <a:p>
            <a:r>
              <a:rPr lang="nl-NL" sz="2400" dirty="0" smtClean="0"/>
              <a:t>giữ vững được bản chất giai cấp công nhân</a:t>
            </a:r>
            <a:endParaRPr lang="en-US" sz="2400" dirty="0"/>
          </a:p>
        </p:txBody>
      </p:sp>
      <p:sp>
        <p:nvSpPr>
          <p:cNvPr id="9" name="Rectangle 8"/>
          <p:cNvSpPr/>
          <p:nvPr/>
        </p:nvSpPr>
        <p:spPr>
          <a:xfrm>
            <a:off x="8226180" y="2398931"/>
            <a:ext cx="2289420" cy="1200329"/>
          </a:xfrm>
          <a:prstGeom prst="rect">
            <a:avLst/>
          </a:prstGeom>
        </p:spPr>
        <p:txBody>
          <a:bodyPr wrap="square">
            <a:spAutoFit/>
          </a:bodyPr>
          <a:lstStyle/>
          <a:p>
            <a:r>
              <a:rPr lang="nl-NL" sz="2400" dirty="0" smtClean="0"/>
              <a:t>đảm bảo quyền lực thuộc về nhân dân</a:t>
            </a:r>
            <a:endParaRPr lang="en-US" sz="2400" dirty="0"/>
          </a:p>
        </p:txBody>
      </p:sp>
      <p:sp>
        <p:nvSpPr>
          <p:cNvPr id="10" name="Rectangle 9"/>
          <p:cNvSpPr/>
          <p:nvPr/>
        </p:nvSpPr>
        <p:spPr>
          <a:xfrm>
            <a:off x="304800" y="4419600"/>
            <a:ext cx="11658600" cy="1200329"/>
          </a:xfrm>
          <a:prstGeom prst="rect">
            <a:avLst/>
          </a:prstGeom>
        </p:spPr>
        <p:txBody>
          <a:bodyPr wrap="square">
            <a:spAutoFit/>
          </a:bodyPr>
          <a:lstStyle/>
          <a:p>
            <a:r>
              <a:rPr lang="nl-NL" sz="2400" dirty="0" smtClean="0"/>
              <a:t>Đảng Cộng sản Việt Nam là đội tiên phong của giai cấp công nhân, đồng thời là đội tiên phong của nhân dân lao động và của cả dân tộc Việt Nam, là người lãnh đạo để thực hiện quyền lực của nhân dân. Đó chính là tính chất giai cấp của Nhà nước ta</a:t>
            </a:r>
            <a:endParaRPr lang="en-US" sz="2400" dirty="0"/>
          </a:p>
        </p:txBody>
      </p:sp>
      <p:sp>
        <p:nvSpPr>
          <p:cNvPr id="11" name="Curved Right Arrow 10"/>
          <p:cNvSpPr/>
          <p:nvPr/>
        </p:nvSpPr>
        <p:spPr>
          <a:xfrm>
            <a:off x="3962400" y="1828800"/>
            <a:ext cx="381000" cy="10668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Plus 12"/>
          <p:cNvSpPr/>
          <p:nvPr/>
        </p:nvSpPr>
        <p:spPr>
          <a:xfrm>
            <a:off x="7391400" y="2667000"/>
            <a:ext cx="457200" cy="3810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1" y="914400"/>
            <a:ext cx="2666999" cy="830997"/>
          </a:xfrm>
          <a:prstGeom prst="rect">
            <a:avLst/>
          </a:prstGeom>
          <a:solidFill>
            <a:srgbClr val="00CCFF"/>
          </a:solidFill>
        </p:spPr>
        <p:txBody>
          <a:bodyPr wrap="square">
            <a:spAutoFit/>
          </a:bodyPr>
          <a:lstStyle/>
          <a:p>
            <a:r>
              <a:rPr lang="nl-NL" sz="2400" dirty="0" smtClean="0"/>
              <a:t>Đảng lãnh đạo Nhà </a:t>
            </a:r>
            <a:r>
              <a:rPr lang="nl-NL" sz="2400" dirty="0" smtClean="0"/>
              <a:t>nước để: </a:t>
            </a:r>
            <a:endParaRPr lang="en-US" sz="2400" dirty="0"/>
          </a:p>
        </p:txBody>
      </p:sp>
      <p:sp>
        <p:nvSpPr>
          <p:cNvPr id="3" name="Rectangle 2"/>
          <p:cNvSpPr/>
          <p:nvPr/>
        </p:nvSpPr>
        <p:spPr>
          <a:xfrm>
            <a:off x="4495800" y="76200"/>
            <a:ext cx="7239000" cy="830997"/>
          </a:xfrm>
          <a:prstGeom prst="rect">
            <a:avLst/>
          </a:prstGeom>
        </p:spPr>
        <p:txBody>
          <a:bodyPr wrap="square">
            <a:spAutoFit/>
          </a:bodyPr>
          <a:lstStyle/>
          <a:p>
            <a:r>
              <a:rPr lang="nl-NL" sz="2400" dirty="0" smtClean="0"/>
              <a:t>phát huy trách nhiệm, tính chủ động, sắc bén và hiệu lực trong quản lý, điều hành của Nhà nước</a:t>
            </a:r>
            <a:endParaRPr lang="en-US" sz="2400" dirty="0"/>
          </a:p>
        </p:txBody>
      </p:sp>
      <p:sp>
        <p:nvSpPr>
          <p:cNvPr id="4" name="Rectangle 3"/>
          <p:cNvSpPr/>
          <p:nvPr/>
        </p:nvSpPr>
        <p:spPr>
          <a:xfrm>
            <a:off x="4495800" y="1290935"/>
            <a:ext cx="7632218" cy="461665"/>
          </a:xfrm>
          <a:prstGeom prst="rect">
            <a:avLst/>
          </a:prstGeom>
        </p:spPr>
        <p:txBody>
          <a:bodyPr wrap="none">
            <a:spAutoFit/>
          </a:bodyPr>
          <a:lstStyle/>
          <a:p>
            <a:r>
              <a:rPr lang="nl-NL" sz="2400" dirty="0" smtClean="0"/>
              <a:t>đảm bảo thực hiện đường lối của Đảng trong thực tiễn</a:t>
            </a:r>
            <a:endParaRPr lang="en-US" sz="2400" dirty="0"/>
          </a:p>
        </p:txBody>
      </p:sp>
      <p:sp>
        <p:nvSpPr>
          <p:cNvPr id="5" name="Rectangle 4"/>
          <p:cNvSpPr/>
          <p:nvPr/>
        </p:nvSpPr>
        <p:spPr>
          <a:xfrm>
            <a:off x="4495800" y="1988403"/>
            <a:ext cx="7391400" cy="830997"/>
          </a:xfrm>
          <a:prstGeom prst="rect">
            <a:avLst/>
          </a:prstGeom>
        </p:spPr>
        <p:txBody>
          <a:bodyPr wrap="square">
            <a:spAutoFit/>
          </a:bodyPr>
          <a:lstStyle/>
          <a:p>
            <a:r>
              <a:rPr lang="nl-NL" sz="2400" dirty="0" smtClean="0"/>
              <a:t>xây dựng Nhà nước thực sự là công cụ chủ yếu để thực hiện quyền làm chủ của nhân dân.</a:t>
            </a:r>
            <a:endParaRPr lang="en-US" sz="2400" dirty="0"/>
          </a:p>
        </p:txBody>
      </p:sp>
      <p:sp>
        <p:nvSpPr>
          <p:cNvPr id="6" name="Left Brace 5"/>
          <p:cNvSpPr/>
          <p:nvPr/>
        </p:nvSpPr>
        <p:spPr>
          <a:xfrm>
            <a:off x="3657600" y="304800"/>
            <a:ext cx="533400" cy="23622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Rectangle 6"/>
          <p:cNvSpPr/>
          <p:nvPr/>
        </p:nvSpPr>
        <p:spPr>
          <a:xfrm>
            <a:off x="1143000" y="4221540"/>
            <a:ext cx="10744200" cy="1200329"/>
          </a:xfrm>
          <a:prstGeom prst="rect">
            <a:avLst/>
          </a:prstGeom>
        </p:spPr>
        <p:txBody>
          <a:bodyPr wrap="square">
            <a:spAutoFit/>
          </a:bodyPr>
          <a:lstStyle/>
          <a:p>
            <a:r>
              <a:rPr lang="nl-NL" sz="2400" dirty="0" smtClean="0"/>
              <a:t>Đảng phát </a:t>
            </a:r>
            <a:r>
              <a:rPr lang="nl-NL" sz="2400" dirty="0" smtClean="0"/>
              <a:t>huy vai trò trách nhiệm của Mặt trận Tổ quốc, các đoàn thể, các tổ chức xã hội và nhân dân trong việc tham gia xây dựng, kiểm tra giám sát hoạt động và bảo vệ Nhà nước.</a:t>
            </a:r>
            <a:endParaRPr 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49" y="1040631"/>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p>
          </p:txBody>
        </p:sp>
      </p:grpSp>
      <p:sp>
        <p:nvSpPr>
          <p:cNvPr id="6" name="TextBox 5"/>
          <p:cNvSpPr txBox="1"/>
          <p:nvPr/>
        </p:nvSpPr>
        <p:spPr>
          <a:xfrm>
            <a:off x="5638800" y="2286000"/>
            <a:ext cx="1524000" cy="1569660"/>
          </a:xfrm>
          <a:prstGeom prst="rect">
            <a:avLst/>
          </a:prstGeom>
          <a:noFill/>
        </p:spPr>
        <p:txBody>
          <a:bodyPr wrap="square" rtlCol="0">
            <a:spAutoFit/>
          </a:bodyPr>
          <a:lstStyle/>
          <a:p>
            <a:r>
              <a:rPr lang="en-US" sz="2400" dirty="0" err="1" smtClean="0"/>
              <a:t>Đảng</a:t>
            </a:r>
            <a:r>
              <a:rPr lang="en-US" sz="2400" dirty="0" smtClean="0"/>
              <a:t> </a:t>
            </a:r>
            <a:r>
              <a:rPr lang="en-US" sz="2400" dirty="0" err="1" smtClean="0"/>
              <a:t>lãnh</a:t>
            </a:r>
            <a:r>
              <a:rPr lang="en-US" sz="2400" dirty="0" smtClean="0"/>
              <a:t> </a:t>
            </a:r>
            <a:r>
              <a:rPr lang="en-US" sz="2400" dirty="0" err="1" smtClean="0"/>
              <a:t>đạo</a:t>
            </a:r>
            <a:r>
              <a:rPr lang="en-US" sz="2400" dirty="0" smtClean="0"/>
              <a:t> </a:t>
            </a:r>
            <a:r>
              <a:rPr lang="en-US" sz="2400" dirty="0" err="1" smtClean="0"/>
              <a:t>Nhà</a:t>
            </a:r>
            <a:r>
              <a:rPr lang="en-US" sz="2400" dirty="0" smtClean="0"/>
              <a:t> </a:t>
            </a:r>
            <a:r>
              <a:rPr lang="en-US" sz="2400" dirty="0" err="1" smtClean="0"/>
              <a:t>nước</a:t>
            </a:r>
            <a:endParaRPr lang="en-US" sz="2400" dirty="0"/>
          </a:p>
        </p:txBody>
      </p:sp>
      <p:sp>
        <p:nvSpPr>
          <p:cNvPr id="7" name="Rectangle 6"/>
          <p:cNvSpPr/>
          <p:nvPr/>
        </p:nvSpPr>
        <p:spPr>
          <a:xfrm>
            <a:off x="7696200" y="762000"/>
            <a:ext cx="4114800" cy="1569660"/>
          </a:xfrm>
          <a:prstGeom prst="rect">
            <a:avLst/>
          </a:prstGeom>
        </p:spPr>
        <p:txBody>
          <a:bodyPr wrap="square">
            <a:spAutoFit/>
          </a:bodyPr>
          <a:lstStyle/>
          <a:p>
            <a:r>
              <a:rPr lang="nl-NL" sz="2400" dirty="0" smtClean="0"/>
              <a:t>Đảng đề ra đường lối, chủ trương, chính sách lớn cho sự phát triển đất nước trong từng thời </a:t>
            </a:r>
            <a:r>
              <a:rPr lang="nl-NL" sz="2400" dirty="0" smtClean="0"/>
              <a:t>kỳ</a:t>
            </a:r>
            <a:endParaRPr lang="en-US" sz="2400" dirty="0"/>
          </a:p>
        </p:txBody>
      </p:sp>
      <p:sp>
        <p:nvSpPr>
          <p:cNvPr id="8" name="Rectangle 7"/>
          <p:cNvSpPr/>
          <p:nvPr/>
        </p:nvSpPr>
        <p:spPr>
          <a:xfrm>
            <a:off x="7848600" y="3635276"/>
            <a:ext cx="3810000" cy="2308324"/>
          </a:xfrm>
          <a:prstGeom prst="rect">
            <a:avLst/>
          </a:prstGeom>
        </p:spPr>
        <p:txBody>
          <a:bodyPr wrap="square">
            <a:spAutoFit/>
          </a:bodyPr>
          <a:lstStyle/>
          <a:p>
            <a:r>
              <a:rPr lang="nl-NL" sz="2400" dirty="0" smtClean="0"/>
              <a:t>Đảng lãnh đạo Nhà nước thể chế hóa, cụ thể hóa đường lối, chủ trương, chính sách của Đảng thành Hiến pháp, pháp luật, chính sách cụ thể </a:t>
            </a:r>
            <a:endParaRPr lang="en-US" sz="2400" dirty="0"/>
          </a:p>
        </p:txBody>
      </p:sp>
      <p:sp>
        <p:nvSpPr>
          <p:cNvPr id="9" name="Rectangle 8"/>
          <p:cNvSpPr/>
          <p:nvPr/>
        </p:nvSpPr>
        <p:spPr>
          <a:xfrm>
            <a:off x="685800" y="3776008"/>
            <a:ext cx="3733800" cy="1938992"/>
          </a:xfrm>
          <a:prstGeom prst="rect">
            <a:avLst/>
          </a:prstGeom>
        </p:spPr>
        <p:txBody>
          <a:bodyPr wrap="square">
            <a:spAutoFit/>
          </a:bodyPr>
          <a:lstStyle/>
          <a:p>
            <a:r>
              <a:rPr lang="nl-NL" sz="2400" dirty="0" smtClean="0"/>
              <a:t>Đảng lãnh đạo xây dựng tổ chức bộ máy tinh gọn và xây dựng đội ngũ cán bộ, công chức có phẩm chất, năng lực và trí tuệ</a:t>
            </a:r>
            <a:endParaRPr lang="en-US" sz="2400" dirty="0"/>
          </a:p>
        </p:txBody>
      </p:sp>
      <p:sp>
        <p:nvSpPr>
          <p:cNvPr id="10" name="Rectangle 9"/>
          <p:cNvSpPr/>
          <p:nvPr/>
        </p:nvSpPr>
        <p:spPr>
          <a:xfrm>
            <a:off x="762000" y="685800"/>
            <a:ext cx="3886200" cy="1938992"/>
          </a:xfrm>
          <a:prstGeom prst="rect">
            <a:avLst/>
          </a:prstGeom>
        </p:spPr>
        <p:txBody>
          <a:bodyPr wrap="square">
            <a:spAutoFit/>
          </a:bodyPr>
          <a:lstStyle/>
          <a:p>
            <a:r>
              <a:rPr lang="nl-NL" sz="2400" dirty="0" smtClean="0"/>
              <a:t>Đảng lãnh đạo bằng công tác kiểm tra việc quán triệt, tổ chức thực hiện đường lối của Đảng và pháp luật của Nhà nước</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61637"/>
          </a:xfrm>
          <a:prstGeom prst="rect">
            <a:avLst/>
          </a:prstGeom>
        </p:spPr>
        <p:txBody>
          <a:bodyPr wrap="square">
            <a:spAutoFit/>
          </a:bodyPr>
          <a:lstStyle/>
          <a:p>
            <a:pPr marL="457200" indent="457200">
              <a:lnSpc>
                <a:spcPts val="2100"/>
              </a:lnSpc>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1066800"/>
            <a:ext cx="6096000" cy="1806996"/>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042512" y="3856435"/>
            <a:ext cx="6073288" cy="1782365"/>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900246"/>
          </a:xfrm>
          <a:prstGeom prst="rect">
            <a:avLst/>
          </a:prstGeom>
        </p:spPr>
        <p:txBody>
          <a:bodyPr wrap="square">
            <a:spAutoFit/>
          </a:bodyPr>
          <a:lstStyle/>
          <a:p>
            <a:pPr indent="457200" algn="ctr">
              <a:lnSpc>
                <a:spcPts val="2100"/>
              </a:lnSpc>
            </a:pPr>
            <a:r>
              <a:rPr lang="en-US" sz="2400" dirty="0" err="1" smtClean="0">
                <a:latin typeface="Times New Roman" pitchFamily="18" charset="0"/>
                <a:ea typeface="Times New Roman" panose="02020603050405020304" pitchFamily="18" charset="0"/>
                <a:cs typeface="Times New Roman" pitchFamily="18" charset="0"/>
              </a:rPr>
              <a:t>Nhà</a:t>
            </a:r>
            <a:r>
              <a:rPr lang="en-US" sz="2400" dirty="0" smtClean="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nước</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của</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do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vì</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smtClean="0">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a:t>
            </a:r>
            <a:r>
              <a:rPr lang="en-US" sz="2400" dirty="0" smtClean="0">
                <a:latin typeface="Times New Roman" pitchFamily="18" charset="0"/>
                <a:ea typeface="Times New Roman" panose="02020603050405020304" pitchFamily="18" charset="0"/>
                <a:cs typeface="Times New Roman" pitchFamily="18" charset="0"/>
              </a:rPr>
              <a:t> </a:t>
            </a:r>
            <a:r>
              <a:rPr lang="vi-VN" sz="2400" dirty="0" smtClean="0">
                <a:latin typeface="Times New Roman" pitchFamily="18" charset="0"/>
                <a:ea typeface="Times New Roman" panose="02020603050405020304" pitchFamily="18" charset="0"/>
                <a:cs typeface="Times New Roman" pitchFamily="18" charset="0"/>
              </a:rPr>
              <a:t>Tất cả quyền lực nhà nước đều thuộc về nhân dân</a:t>
            </a:r>
            <a:endParaRPr lang="en-US" sz="2400" dirty="0">
              <a:effectLst/>
              <a:latin typeface="Times New Roman" pitchFamily="18" charset="0"/>
              <a:ea typeface="Times New Roman" panose="02020603050405020304" pitchFamily="18" charset="0"/>
              <a:cs typeface="Times New Roman"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900246"/>
          </a:xfrm>
          <a:prstGeom prst="rect">
            <a:avLst/>
          </a:prstGeom>
        </p:spPr>
        <p:txBody>
          <a:bodyPr wrap="square">
            <a:spAutoFit/>
          </a:bodyPr>
          <a:lstStyle/>
          <a:p>
            <a:pPr indent="457200" algn="just">
              <a:lnSpc>
                <a:spcPts val="2100"/>
              </a:lnSpc>
              <a:spcAft>
                <a:spcPts val="0"/>
              </a:spcAft>
            </a:pPr>
            <a:r>
              <a:rPr lang="nl-NL" sz="2000" dirty="0" smtClean="0"/>
              <a:t>Tổ </a:t>
            </a:r>
            <a:r>
              <a:rPr lang="nl-NL" sz="2000" dirty="0" smtClean="0"/>
              <a:t>chức và hoạt động trên cơ sở Hiến pháp, pháp </a:t>
            </a:r>
            <a:r>
              <a:rPr lang="nl-NL" sz="2000" dirty="0" smtClean="0"/>
              <a:t>luật; </a:t>
            </a:r>
            <a:r>
              <a:rPr lang="nl-NL" sz="2000" dirty="0" smtClean="0"/>
              <a:t>tôn trọng, bảo vệ và coi Hiến pháp, pháp luật giữ vị trí tối thượng </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900246"/>
          </a:xfrm>
          <a:prstGeom prst="rect">
            <a:avLst/>
          </a:prstGeom>
        </p:spPr>
        <p:txBody>
          <a:bodyPr wrap="square">
            <a:spAutoFit/>
          </a:bodyPr>
          <a:lstStyle/>
          <a:p>
            <a:pPr indent="457200" algn="ctr">
              <a:lnSpc>
                <a:spcPts val="2100"/>
              </a:lnSpc>
              <a:spcAft>
                <a:spcPts val="0"/>
              </a:spcAft>
            </a:pPr>
            <a:r>
              <a:rPr lang="nl-NL" sz="2000" dirty="0" smtClean="0"/>
              <a:t>Quyền </a:t>
            </a:r>
            <a:r>
              <a:rPr lang="nl-NL" sz="2000" dirty="0" smtClean="0"/>
              <a:t>lực nhà nước là thống nhất, nhưng có sự phân công rành mạnh, phối hợp chặt chẽ giữa các cơ quan nhà nước</a:t>
            </a:r>
            <a:endParaRPr lang="en-US" sz="20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1062335"/>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385318" y="1573649"/>
            <a:ext cx="5730482" cy="1169551"/>
          </a:xfrm>
          <a:prstGeom prst="rect">
            <a:avLst/>
          </a:prstGeom>
        </p:spPr>
        <p:txBody>
          <a:bodyPr wrap="square">
            <a:spAutoFit/>
          </a:bodyPr>
          <a:lstStyle/>
          <a:p>
            <a:pPr indent="457200" algn="ctr">
              <a:lnSpc>
                <a:spcPts val="2100"/>
              </a:lnSpc>
              <a:spcAft>
                <a:spcPts val="0"/>
              </a:spcAft>
            </a:pPr>
            <a:r>
              <a:rPr lang="nl-NL" sz="2000" dirty="0" smtClean="0"/>
              <a:t>Tôn </a:t>
            </a:r>
            <a:r>
              <a:rPr lang="nl-NL" sz="2000" dirty="0" smtClean="0"/>
              <a:t>trọng và bảo đảm quyền con người, quyền công dân, nâng cao trách nhiệm pháp lý giữa nhà nước và công dân, thực hành dân chủ đồng thời tăng cường kỷ luật, kỷ cương</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295542" y="3780235"/>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5943600" y="4517172"/>
            <a:ext cx="6019800" cy="1015663"/>
          </a:xfrm>
          <a:prstGeom prst="rect">
            <a:avLst/>
          </a:prstGeom>
        </p:spPr>
        <p:txBody>
          <a:bodyPr wrap="square">
            <a:spAutoFit/>
          </a:bodyPr>
          <a:lstStyle/>
          <a:p>
            <a:pPr algn="ctr"/>
            <a:r>
              <a:rPr lang="en-US" sz="2000" i="1" dirty="0" smtClean="0">
                <a:latin typeface="Times New Roman" panose="02020603050405020304" pitchFamily="18" charset="0"/>
                <a:ea typeface="Times New Roman" panose="02020603050405020304" pitchFamily="18" charset="0"/>
              </a:rPr>
              <a:t> </a:t>
            </a:r>
            <a:r>
              <a:rPr lang="en-US" sz="2000" i="1" dirty="0" smtClean="0">
                <a:latin typeface="Times New Roman" panose="02020603050405020304" pitchFamily="18" charset="0"/>
                <a:ea typeface="Times New Roman" panose="02020603050405020304" pitchFamily="18" charset="0"/>
              </a:rPr>
              <a:t>    </a:t>
            </a:r>
            <a:r>
              <a:rPr lang="nl-NL" sz="2000" dirty="0" smtClean="0"/>
              <a:t>Nhà </a:t>
            </a:r>
            <a:r>
              <a:rPr lang="nl-NL" sz="2000" dirty="0" smtClean="0"/>
              <a:t>nước pháp quyền xã hội chủ nghĩa Việt Nam do Đảng Cộng sản Việt Nam lãnh đạo.</a:t>
            </a:r>
            <a:endParaRPr lang="en-US" sz="2000" dirty="0" smtClean="0"/>
          </a:p>
          <a:p>
            <a:pPr algn="ctr"/>
            <a:endParaRPr lang="en-US" sz="2000" dirty="0">
              <a:solidFill>
                <a:srgbClr val="CC6600"/>
              </a:solidFill>
              <a:latin typeface="+mj-lt"/>
              <a:cs typeface="Times New Roman" panose="02020603050405020304" pitchFamily="18" charset="0"/>
            </a:endParaRPr>
          </a:p>
        </p:txBody>
      </p:sp>
      <p:sp>
        <p:nvSpPr>
          <p:cNvPr id="39" name="Freeform 38"/>
          <p:cNvSpPr/>
          <p:nvPr/>
        </p:nvSpPr>
        <p:spPr>
          <a:xfrm>
            <a:off x="228600" y="1219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152400" y="3124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7244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628775"/>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5943600" y="426601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316113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1828801" y="2229720"/>
            <a:ext cx="8424863" cy="4247280"/>
            <a:chOff x="204" y="1479"/>
            <a:chExt cx="5307" cy="2222"/>
          </a:xfrm>
        </p:grpSpPr>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1447800" y="204840"/>
            <a:ext cx="9753600"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err="1">
                <a:solidFill>
                  <a:srgbClr val="990000"/>
                </a:solidFill>
                <a:latin typeface="+mj-lt"/>
              </a:rPr>
              <a:t>Đặc</a:t>
            </a:r>
            <a:r>
              <a:rPr lang="en-US" altLang="en-US" sz="3200" b="1" dirty="0">
                <a:solidFill>
                  <a:srgbClr val="990000"/>
                </a:solidFill>
                <a:latin typeface="+mj-lt"/>
              </a:rPr>
              <a:t> </a:t>
            </a:r>
            <a:r>
              <a:rPr lang="en-US" altLang="en-US" sz="3200" b="1" dirty="0" err="1">
                <a:solidFill>
                  <a:srgbClr val="990000"/>
                </a:solidFill>
                <a:latin typeface="+mj-lt"/>
              </a:rPr>
              <a:t>trưng</a:t>
            </a:r>
            <a:r>
              <a:rPr lang="en-US" altLang="en-US" sz="3200" b="1" dirty="0">
                <a:solidFill>
                  <a:srgbClr val="990000"/>
                </a:solidFill>
                <a:latin typeface="+mj-lt"/>
              </a:rPr>
              <a:t> </a:t>
            </a:r>
            <a:r>
              <a:rPr lang="en-US" altLang="en-US" sz="3200" b="1" dirty="0" err="1">
                <a:solidFill>
                  <a:srgbClr val="990000"/>
                </a:solidFill>
                <a:latin typeface="+mj-lt"/>
              </a:rPr>
              <a:t>nhà</a:t>
            </a:r>
            <a:r>
              <a:rPr lang="en-US" altLang="en-US" sz="3200" b="1" dirty="0">
                <a:solidFill>
                  <a:srgbClr val="990000"/>
                </a:solidFill>
                <a:latin typeface="+mj-lt"/>
              </a:rPr>
              <a:t> </a:t>
            </a:r>
            <a:r>
              <a:rPr lang="en-US" altLang="en-US" sz="3200" b="1" dirty="0" err="1">
                <a:solidFill>
                  <a:srgbClr val="990000"/>
                </a:solidFill>
                <a:latin typeface="+mj-lt"/>
              </a:rPr>
              <a:t>nước</a:t>
            </a:r>
            <a:r>
              <a:rPr lang="en-US" altLang="en-US" sz="3200" b="1" dirty="0">
                <a:solidFill>
                  <a:srgbClr val="990000"/>
                </a:solidFill>
                <a:latin typeface="+mj-lt"/>
              </a:rPr>
              <a:t> </a:t>
            </a:r>
            <a:r>
              <a:rPr lang="en-US" altLang="en-US" sz="3200" b="1" dirty="0" err="1">
                <a:solidFill>
                  <a:srgbClr val="990000"/>
                </a:solidFill>
                <a:latin typeface="+mj-lt"/>
              </a:rPr>
              <a:t>pháp</a:t>
            </a:r>
            <a:r>
              <a:rPr lang="en-US" altLang="en-US" sz="3200" b="1" dirty="0">
                <a:solidFill>
                  <a:srgbClr val="990000"/>
                </a:solidFill>
                <a:latin typeface="+mj-lt"/>
              </a:rPr>
              <a:t> </a:t>
            </a:r>
            <a:r>
              <a:rPr lang="en-US" altLang="en-US" sz="3200" b="1" dirty="0" err="1">
                <a:solidFill>
                  <a:srgbClr val="990000"/>
                </a:solidFill>
                <a:latin typeface="+mj-lt"/>
              </a:rPr>
              <a:t>quyền</a:t>
            </a:r>
            <a:r>
              <a:rPr lang="en-US" altLang="en-US" sz="3200" b="1" dirty="0">
                <a:solidFill>
                  <a:srgbClr val="990000"/>
                </a:solidFill>
                <a:latin typeface="+mj-lt"/>
              </a:rPr>
              <a:t> XHCN </a:t>
            </a:r>
            <a:r>
              <a:rPr lang="en-US" altLang="en-US" sz="3200" b="1" dirty="0" err="1">
                <a:solidFill>
                  <a:srgbClr val="990000"/>
                </a:solidFill>
                <a:latin typeface="+mj-lt"/>
              </a:rPr>
              <a:t>Việt</a:t>
            </a:r>
            <a:r>
              <a:rPr lang="en-US" altLang="en-US" sz="3200" b="1" dirty="0">
                <a:solidFill>
                  <a:srgbClr val="990000"/>
                </a:solidFill>
                <a:latin typeface="+mj-lt"/>
              </a:rPr>
              <a:t> Nam</a:t>
            </a:r>
            <a:endParaRPr lang="en-US" altLang="en-US" sz="3200" dirty="0">
              <a:solidFill>
                <a:srgbClr val="990000"/>
              </a:solidFill>
              <a:latin typeface="+mj-lt"/>
            </a:endParaRPr>
          </a:p>
        </p:txBody>
      </p:sp>
      <p:cxnSp>
        <p:nvCxnSpPr>
          <p:cNvPr id="5" name="Straight Connector 4"/>
          <p:cNvCxnSpPr/>
          <p:nvPr/>
        </p:nvCxnSpPr>
        <p:spPr>
          <a:xfrm>
            <a:off x="3989388" y="914400"/>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0" y="1163971"/>
            <a:ext cx="11049000" cy="1200329"/>
          </a:xfrm>
          <a:prstGeom prst="rect">
            <a:avLst/>
          </a:prstGeom>
        </p:spPr>
        <p:txBody>
          <a:bodyPr wrap="square">
            <a:spAutoFit/>
          </a:bodyPr>
          <a:lstStyle/>
          <a:p>
            <a:pPr indent="457200"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latin typeface="Times New Roman" pitchFamily="18" charset="0"/>
                <a:ea typeface="Times New Roman" panose="02020603050405020304" pitchFamily="18" charset="0"/>
                <a:cs typeface="Times New Roman" pitchFamily="18" charset="0"/>
              </a:rPr>
              <a:t>Nhà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nước</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pháp</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quyền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xã</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hội</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chủ</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nghĩa</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Việt</a:t>
            </a:r>
            <a:r>
              <a:rPr lang="en-US" sz="2400" i="1" dirty="0">
                <a:latin typeface="Times New Roman" pitchFamily="18" charset="0"/>
                <a:ea typeface="Times New Roman" panose="02020603050405020304" pitchFamily="18" charset="0"/>
                <a:cs typeface="Times New Roman" pitchFamily="18" charset="0"/>
              </a:rPr>
              <a:t> Nam </a:t>
            </a:r>
            <a:r>
              <a:rPr lang="en-US" sz="2400" i="1" dirty="0" err="1">
                <a:latin typeface="Times New Roman" pitchFamily="18" charset="0"/>
                <a:ea typeface="Times New Roman" panose="02020603050405020304" pitchFamily="18" charset="0"/>
                <a:cs typeface="Times New Roman" pitchFamily="18" charset="0"/>
              </a:rPr>
              <a:t>là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nước</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của</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 do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vì</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smtClean="0">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a:t>
            </a:r>
            <a:r>
              <a:rPr lang="en-US" sz="2400" i="1" dirty="0" smtClean="0">
                <a:latin typeface="Times New Roman" pitchFamily="18" charset="0"/>
                <a:ea typeface="Times New Roman" panose="02020603050405020304" pitchFamily="18" charset="0"/>
                <a:cs typeface="Times New Roman" pitchFamily="18" charset="0"/>
              </a:rPr>
              <a:t> </a:t>
            </a:r>
            <a:r>
              <a:rPr lang="nl-NL" sz="2400" i="1" dirty="0" smtClean="0">
                <a:latin typeface="Times New Roman" pitchFamily="18" charset="0"/>
                <a:cs typeface="Times New Roman" pitchFamily="18" charset="0"/>
              </a:rPr>
              <a:t>Tất cả quyền lực nhà nước đều thuộc về nhân dân.</a:t>
            </a:r>
            <a:endParaRPr lang="en-US" sz="2400" i="1" dirty="0" smtClean="0">
              <a:latin typeface="Times New Roman" pitchFamily="18" charset="0"/>
              <a:cs typeface="Times New Roman" pitchFamily="18" charset="0"/>
            </a:endParaRPr>
          </a:p>
          <a:p>
            <a:pPr indent="457200" algn="just">
              <a:spcAft>
                <a:spcPts val="0"/>
              </a:spcAft>
            </a:pPr>
            <a:endParaRPr lang="en-US" sz="24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15" descr="canc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848600" y="1739901"/>
            <a:ext cx="3810000" cy="3505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57200" y="1752600"/>
            <a:ext cx="3598865" cy="3557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 xmlns:a14="http://schemas.microsoft.com/office/drawing/2010/main" val="0"/>
              </a:ext>
            </a:extLst>
          </a:blip>
          <a:srcRect/>
          <a:stretch>
            <a:fillRect/>
          </a:stretch>
        </p:blipFill>
        <p:spPr bwMode="auto">
          <a:xfrm>
            <a:off x="4019551" y="1752600"/>
            <a:ext cx="3829049" cy="3557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p:nvPr/>
        </p:nvSpPr>
        <p:spPr>
          <a:xfrm>
            <a:off x="381000" y="228600"/>
            <a:ext cx="11506200" cy="1384995"/>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itchFamily="18" charset="0"/>
                <a:ea typeface="Times New Roman" panose="02020603050405020304" pitchFamily="18" charset="0"/>
                <a:cs typeface="Times New Roman" pitchFamily="18" charset="0"/>
              </a:rPr>
              <a:t>Thứ</a:t>
            </a:r>
            <a:r>
              <a:rPr lang="en-US" sz="2800" b="1" i="1" u="sng" dirty="0">
                <a:solidFill>
                  <a:srgbClr val="FF3399"/>
                </a:solidFill>
                <a:latin typeface="Times New Roman" pitchFamily="18" charset="0"/>
                <a:ea typeface="Times New Roman" panose="02020603050405020304" pitchFamily="18" charset="0"/>
                <a:cs typeface="Times New Roman" pitchFamily="18" charset="0"/>
              </a:rPr>
              <a:t> </a:t>
            </a:r>
            <a:r>
              <a:rPr lang="en-US" sz="2800" b="1" i="1" u="sng" dirty="0" err="1">
                <a:solidFill>
                  <a:srgbClr val="FF3399"/>
                </a:solidFill>
                <a:latin typeface="Times New Roman" pitchFamily="18" charset="0"/>
                <a:ea typeface="Times New Roman" panose="02020603050405020304" pitchFamily="18" charset="0"/>
                <a:cs typeface="Times New Roman" pitchFamily="18" charset="0"/>
              </a:rPr>
              <a:t>hai</a:t>
            </a:r>
            <a:r>
              <a:rPr lang="en-US" sz="2800" i="1" dirty="0">
                <a:solidFill>
                  <a:srgbClr val="3333CC"/>
                </a:solidFill>
                <a:latin typeface="Times New Roman" pitchFamily="18" charset="0"/>
                <a:ea typeface="Times New Roman" panose="02020603050405020304" pitchFamily="18" charset="0"/>
                <a:cs typeface="Times New Roman" pitchFamily="18" charset="0"/>
              </a:rPr>
              <a:t>, </a:t>
            </a:r>
            <a:r>
              <a:rPr lang="vi-VN" sz="2800" i="1" dirty="0" smtClean="0">
                <a:solidFill>
                  <a:srgbClr val="3333CC"/>
                </a:solidFill>
                <a:latin typeface="Times New Roman" pitchFamily="18" charset="0"/>
                <a:ea typeface="Times New Roman" panose="02020603050405020304" pitchFamily="18" charset="0"/>
                <a:cs typeface="Times New Roman" pitchFamily="18" charset="0"/>
              </a:rPr>
              <a:t>Nhà nước pháp quyền xã hội chủ nghĩa Việt Nam được tổ chức và hoạt động trên cơ sở Hiến pháp, pháp luật; tôn trọng, bảo vệ và coi Hiến pháp, pháp luật giữ vị trí tối thượng trong việc điều chỉnh tất cả các quan hệ xã hội</a:t>
            </a:r>
            <a:endParaRPr lang="en-US" sz="2800" dirty="0">
              <a:solidFill>
                <a:srgbClr val="3333CC"/>
              </a:solidFill>
              <a:effectLst/>
              <a:latin typeface="Times New Roman" pitchFamily="18" charset="0"/>
              <a:ea typeface="Times New Roman" panose="02020603050405020304" pitchFamily="18" charset="0"/>
              <a:cs typeface="Times New Roman" pitchFamily="18" charset="0"/>
            </a:endParaRPr>
          </a:p>
        </p:txBody>
      </p:sp>
      <p:sp>
        <p:nvSpPr>
          <p:cNvPr id="9" name="WordArt 3"/>
          <p:cNvSpPr>
            <a:spLocks noChangeArrowheads="1" noChangeShapeType="1" noTextEdit="1"/>
          </p:cNvSpPr>
          <p:nvPr/>
        </p:nvSpPr>
        <p:spPr bwMode="auto">
          <a:xfrm>
            <a:off x="1981200" y="5734050"/>
            <a:ext cx="8364538" cy="81915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rPr>
              <a:t>Đảm</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bảo</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hiến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và</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luật</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giữ</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vị</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trí</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tối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cao</a:t>
            </a:r>
            <a:r>
              <a:rPr lang="en-US" sz="3600" kern="10" dirty="0">
                <a:ln w="9525">
                  <a:solidFill>
                    <a:srgbClr val="660033"/>
                  </a:solidFill>
                  <a:round/>
                  <a:headEnd/>
                  <a:tailEnd/>
                </a:ln>
                <a:solidFill>
                  <a:srgbClr val="660033"/>
                </a:solidFill>
                <a:latin typeface="Arial Đen"/>
              </a:rPr>
              <a:t> </a:t>
            </a:r>
          </a:p>
          <a:p>
            <a:pPr algn="ctr"/>
            <a:r>
              <a:rPr lang="en-US" sz="3600" kern="10" dirty="0" err="1">
                <a:ln w="9525">
                  <a:solidFill>
                    <a:srgbClr val="660033"/>
                  </a:solidFill>
                  <a:round/>
                  <a:headEnd/>
                  <a:tailEnd/>
                </a:ln>
                <a:solidFill>
                  <a:srgbClr val="660033"/>
                </a:solidFill>
                <a:latin typeface="Arial Đen"/>
              </a:rPr>
              <a:t>trong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điều</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chỉnh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quan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hệ</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thuộc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lĩnh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vực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đời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sống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xã</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hội</a:t>
            </a:r>
            <a:endParaRPr lang="en-US" sz="3600" kern="10" dirty="0">
              <a:ln w="9525">
                <a:solidFill>
                  <a:srgbClr val="660033"/>
                </a:solidFill>
                <a:round/>
                <a:headEnd/>
                <a:tailEnd/>
              </a:ln>
              <a:solidFill>
                <a:srgbClr val="660033"/>
              </a:solidFill>
              <a:latin typeface="Arial Đen"/>
            </a:endParaRPr>
          </a:p>
        </p:txBody>
      </p:sp>
    </p:spTree>
    <p:extLst>
      <p:ext uri="{BB962C8B-B14F-4D97-AF65-F5344CB8AC3E}">
        <p14:creationId xmlns="" xmlns:p14="http://schemas.microsoft.com/office/powerpoint/2010/main" val="8158895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ppt_x</p:attrName>
                                        </p:attrNameLst>
                                      </p:cBhvr>
                                      <p:tavLst>
                                        <p:tav tm="0">
                                          <p:val>
                                            <p:strVal val="#ppt_x-.2"/>
                                          </p:val>
                                        </p:tav>
                                        <p:tav tm="100000">
                                          <p:val>
                                            <p:strVal val="#ppt_x"/>
                                          </p:val>
                                        </p:tav>
                                      </p:tavLst>
                                    </p:anim>
                                    <p:anim calcmode="lin" valueType="num">
                                      <p:cBhvr>
                                        <p:cTn id="8"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a:xfrm>
            <a:off x="6705600" y="4572000"/>
            <a:ext cx="5181600" cy="1752600"/>
          </a:xfrm>
        </p:spPr>
        <p:txBody>
          <a:bodyPr/>
          <a:lstStyle/>
          <a:p>
            <a:r>
              <a:rPr lang="vi-VN" dirty="0" smtClean="0"/>
              <a:t>Kết quả là 4 </a:t>
            </a:r>
            <a:r>
              <a:rPr lang="vi-VN" dirty="0" smtClean="0">
                <a:hlinkClick r:id="rId2" tooltip="Cảnh sát"/>
              </a:rPr>
              <a:t>công an</a:t>
            </a:r>
            <a:r>
              <a:rPr lang="vi-VN" dirty="0" smtClean="0"/>
              <a:t> và 2 người thuộc ngành </a:t>
            </a:r>
            <a:r>
              <a:rPr lang="vi-VN" dirty="0" smtClean="0">
                <a:hlinkClick r:id="rId3" tooltip="Quân đội"/>
              </a:rPr>
              <a:t>quân đội</a:t>
            </a:r>
            <a:r>
              <a:rPr lang="vi-VN" dirty="0" smtClean="0"/>
              <a:t> bị thương,</a:t>
            </a:r>
            <a:r>
              <a:rPr lang="vi-VN" baseline="30000" dirty="0" smtClean="0"/>
              <a:t> </a:t>
            </a:r>
            <a:r>
              <a:rPr lang="vi-VN" dirty="0" smtClean="0"/>
              <a:t>6 người dân bị bắt và bị khởi tố, việc thu hồi đất bị hủy bỏ</a:t>
            </a:r>
            <a:r>
              <a:rPr lang="en-US" dirty="0" smtClean="0"/>
              <a:t>, </a:t>
            </a:r>
            <a:r>
              <a:rPr lang="vi-VN" dirty="0" smtClean="0"/>
              <a:t>một số cán bộ địa phương bị đình chỉ công tác và bị cách chức</a:t>
            </a:r>
            <a:endParaRPr lang="en-US" dirty="0"/>
          </a:p>
        </p:txBody>
      </p:sp>
      <p:pic>
        <p:nvPicPr>
          <p:cNvPr id="1028" name="Picture 4" descr="Hình ảnh có liên quan"/>
          <p:cNvPicPr>
            <a:picLocks noChangeAspect="1" noChangeArrowheads="1"/>
          </p:cNvPicPr>
          <p:nvPr/>
        </p:nvPicPr>
        <p:blipFill>
          <a:blip r:embed="rId4"/>
          <a:srcRect/>
          <a:stretch>
            <a:fillRect/>
          </a:stretch>
        </p:blipFill>
        <p:spPr bwMode="auto">
          <a:xfrm>
            <a:off x="2133600" y="3638549"/>
            <a:ext cx="4286250" cy="3219451"/>
          </a:xfrm>
          <a:prstGeom prst="rect">
            <a:avLst/>
          </a:prstGeom>
          <a:noFill/>
        </p:spPr>
      </p:pic>
      <p:pic>
        <p:nvPicPr>
          <p:cNvPr id="1030" name="Picture 6" descr="Hình ảnh có liên quan"/>
          <p:cNvPicPr>
            <a:picLocks noChangeAspect="1" noChangeArrowheads="1"/>
          </p:cNvPicPr>
          <p:nvPr/>
        </p:nvPicPr>
        <p:blipFill>
          <a:blip r:embed="rId5"/>
          <a:srcRect/>
          <a:stretch>
            <a:fillRect/>
          </a:stretch>
        </p:blipFill>
        <p:spPr bwMode="auto">
          <a:xfrm>
            <a:off x="533400" y="228600"/>
            <a:ext cx="4271318" cy="2905126"/>
          </a:xfrm>
          <a:prstGeom prst="rect">
            <a:avLst/>
          </a:prstGeom>
          <a:noFill/>
        </p:spPr>
      </p:pic>
      <p:sp>
        <p:nvSpPr>
          <p:cNvPr id="7" name="TextBox 6"/>
          <p:cNvSpPr txBox="1"/>
          <p:nvPr/>
        </p:nvSpPr>
        <p:spPr>
          <a:xfrm>
            <a:off x="5029200" y="988874"/>
            <a:ext cx="4343400" cy="1754326"/>
          </a:xfrm>
          <a:prstGeom prst="rect">
            <a:avLst/>
          </a:prstGeom>
          <a:noFill/>
        </p:spPr>
        <p:txBody>
          <a:bodyPr wrap="square" rtlCol="0">
            <a:spAutoFit/>
          </a:bodyPr>
          <a:lstStyle/>
          <a:p>
            <a:r>
              <a:rPr lang="vi-VN" b="1" dirty="0" smtClean="0"/>
              <a:t>Vụ án cưỡng chế đất đai ở Tiên Lãng</a:t>
            </a:r>
            <a:r>
              <a:rPr lang="vi-VN" dirty="0" smtClean="0"/>
              <a:t> là vụ án về tranh chấp đất đai giữa ông </a:t>
            </a:r>
            <a:r>
              <a:rPr lang="vi-VN" dirty="0" smtClean="0">
                <a:hlinkClick r:id="rId6"/>
              </a:rPr>
              <a:t>Đoàn Văn Vươn</a:t>
            </a:r>
            <a:r>
              <a:rPr lang="vi-VN" dirty="0" smtClean="0"/>
              <a:t> ở Cống Rộc, Vinh Quang cùng gia đình và Ủy ban nhân dân huyện </a:t>
            </a:r>
            <a:r>
              <a:rPr lang="vi-VN" dirty="0" smtClean="0">
                <a:hlinkClick r:id="rId7" tooltip="Tiên Lãng"/>
              </a:rPr>
              <a:t>Tiên Lãng</a:t>
            </a:r>
            <a:r>
              <a:rPr lang="vi-VN" dirty="0" smtClean="0"/>
              <a:t>, thành phố </a:t>
            </a:r>
            <a:r>
              <a:rPr lang="vi-VN" dirty="0" smtClean="0">
                <a:hlinkClick r:id="rId8" tooltip="Hải Phòng"/>
              </a:rPr>
              <a:t>Hải Phòng</a:t>
            </a:r>
            <a:r>
              <a:rPr lang="en-US" dirty="0" smtClean="0"/>
              <a:t> </a:t>
            </a:r>
            <a:r>
              <a:rPr lang="en-US" dirty="0" err="1" smtClean="0"/>
              <a:t>năm</a:t>
            </a:r>
            <a:r>
              <a:rPr lang="en-US" dirty="0" smtClean="0"/>
              <a:t> 2012</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14" descr="congbang_can3">
            <a:hlinkClick r:id="rId2"/>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943600" y="2703534"/>
            <a:ext cx="4953000" cy="33924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413" name="Picture 16" descr="luat_phap">
            <a:hlinkClick r:id="rId4"/>
          </p:cNvPr>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990600" y="2628900"/>
            <a:ext cx="4724400" cy="3543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p:nvPr/>
        </p:nvSpPr>
        <p:spPr>
          <a:xfrm>
            <a:off x="228600" y="165318"/>
            <a:ext cx="11658600" cy="1815882"/>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a:t>
            </a:r>
            <a:r>
              <a:rPr lang="vi-VN"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vi-VN"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 Nhà nước pháp quyền xã hội chủ nghĩa Việt Nam, quyền lực nhà nước là thống nhất, nhưng có sự phân công rành mạnh, phối hợp chặt chẽ giữa các cơ quan nhà nước là trong việc thực hiện các quyền lập pháp, hành pháp và tư pháp</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786657098"/>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2208214" y="5876925"/>
            <a:ext cx="8078787"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057401" y="3357564"/>
            <a:ext cx="3413125" cy="2160587"/>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311900" y="3357563"/>
            <a:ext cx="3670300" cy="2235200"/>
          </a:xfrm>
          <a:prstGeom prst="rect">
            <a:avLst/>
          </a:prstGeom>
          <a:noFill/>
          <a:ln w="57150">
            <a:solidFill>
              <a:srgbClr val="99CC00"/>
            </a:solidFill>
            <a:miter lim="800000"/>
            <a:headEnd/>
            <a:tailEnd/>
          </a:ln>
          <a:extLst>
            <a:ext uri="{909E8E84-426E-40DD-AFC4-6F175D3DCCD1}">
              <a14:hiddenFill xmlns=""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319964" y="1447800"/>
            <a:ext cx="1519237" cy="1531938"/>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943475" y="1447801"/>
            <a:ext cx="1671638" cy="1662113"/>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2438400" y="1447800"/>
            <a:ext cx="1785938" cy="15954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p:nvPr/>
        </p:nvSpPr>
        <p:spPr>
          <a:xfrm>
            <a:off x="457200" y="0"/>
            <a:ext cx="11049000" cy="954107"/>
          </a:xfrm>
          <a:prstGeom prst="rect">
            <a:avLst/>
          </a:prstGeom>
        </p:spPr>
        <p:txBody>
          <a:bodyPr wrap="square">
            <a:spAutoFit/>
          </a:bodyPr>
          <a:lstStyle/>
          <a:p>
            <a:pPr indent="457200" algn="ct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vi-VN" sz="2800" i="1" dirty="0" smtClean="0">
                <a:latin typeface="Times New Roman" panose="02020603050405020304" pitchFamily="18" charset="0"/>
                <a:ea typeface="Times New Roman" panose="02020603050405020304" pitchFamily="18" charset="0"/>
                <a:cs typeface="Times New Roman" panose="02020603050405020304" pitchFamily="18" charset="0"/>
              </a:rPr>
              <a:t>Nhà nước pháp quyền xã hội chủ nghĩa Việt Nam tôn trọng và bảo đảm quyền con người, quyền công </a:t>
            </a:r>
            <a:r>
              <a:rPr lang="vi-VN" sz="2800" i="1" dirty="0" smtClean="0">
                <a:latin typeface="Times New Roman" panose="02020603050405020304" pitchFamily="18" charset="0"/>
                <a:ea typeface="Times New Roman" panose="02020603050405020304" pitchFamily="18" charset="0"/>
                <a:cs typeface="Times New Roman" panose="02020603050405020304" pitchFamily="18" charset="0"/>
              </a:rPr>
              <a:t>dân</a:t>
            </a:r>
            <a:endParaRPr lang="en-US"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8898813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a:xfrm>
            <a:off x="304800" y="5562600"/>
            <a:ext cx="11201400" cy="1752600"/>
          </a:xfrm>
        </p:spPr>
        <p:txBody>
          <a:bodyPr/>
          <a:lstStyle/>
          <a:p>
            <a:r>
              <a:rPr lang="en-US" dirty="0" err="1" smtClean="0"/>
              <a:t>Cái</a:t>
            </a:r>
            <a:r>
              <a:rPr lang="en-US" dirty="0" smtClean="0"/>
              <a:t> </a:t>
            </a:r>
            <a:r>
              <a:rPr lang="en-US" dirty="0" err="1" smtClean="0"/>
              <a:t>gì</a:t>
            </a:r>
            <a:r>
              <a:rPr lang="en-US" dirty="0" smtClean="0"/>
              <a:t> </a:t>
            </a:r>
            <a:r>
              <a:rPr lang="en-US" dirty="0" err="1" smtClean="0"/>
              <a:t>là</a:t>
            </a:r>
            <a:r>
              <a:rPr lang="en-US" dirty="0" smtClean="0"/>
              <a:t> </a:t>
            </a:r>
            <a:r>
              <a:rPr lang="en-US" dirty="0" err="1" smtClean="0"/>
              <a:t>quyền</a:t>
            </a:r>
            <a:r>
              <a:rPr lang="en-US" dirty="0" smtClean="0"/>
              <a:t> </a:t>
            </a:r>
            <a:r>
              <a:rPr lang="en-US" dirty="0" err="1" smtClean="0"/>
              <a:t>của</a:t>
            </a:r>
            <a:r>
              <a:rPr lang="en-US" dirty="0" smtClean="0"/>
              <a:t> </a:t>
            </a:r>
            <a:r>
              <a:rPr lang="en-US" dirty="0" err="1" smtClean="0"/>
              <a:t>công</a:t>
            </a:r>
            <a:r>
              <a:rPr lang="en-US" dirty="0" smtClean="0"/>
              <a:t> </a:t>
            </a:r>
            <a:r>
              <a:rPr lang="en-US" dirty="0" err="1" smtClean="0"/>
              <a:t>dân</a:t>
            </a:r>
            <a:r>
              <a:rPr lang="en-US" dirty="0" smtClean="0"/>
              <a:t> </a:t>
            </a:r>
            <a:r>
              <a:rPr lang="en-US" dirty="0" err="1" smtClean="0"/>
              <a:t>thì</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phải</a:t>
            </a:r>
            <a:r>
              <a:rPr lang="en-US" dirty="0" smtClean="0"/>
              <a:t> </a:t>
            </a:r>
            <a:r>
              <a:rPr lang="en-US" dirty="0" err="1" smtClean="0"/>
              <a:t>có</a:t>
            </a:r>
            <a:r>
              <a:rPr lang="en-US" dirty="0" smtClean="0"/>
              <a:t> </a:t>
            </a:r>
            <a:r>
              <a:rPr lang="en-US" dirty="0" err="1" smtClean="0"/>
              <a:t>nghĩa</a:t>
            </a:r>
            <a:r>
              <a:rPr lang="en-US" dirty="0" smtClean="0"/>
              <a:t> </a:t>
            </a:r>
            <a:r>
              <a:rPr lang="en-US" dirty="0" err="1" smtClean="0"/>
              <a:t>vụ</a:t>
            </a:r>
            <a:r>
              <a:rPr lang="en-US" dirty="0" smtClean="0"/>
              <a:t>, </a:t>
            </a:r>
            <a:r>
              <a:rPr lang="en-US" dirty="0" err="1" smtClean="0"/>
              <a:t>cái</a:t>
            </a:r>
            <a:r>
              <a:rPr lang="en-US" dirty="0" smtClean="0"/>
              <a:t> </a:t>
            </a:r>
            <a:r>
              <a:rPr lang="en-US" dirty="0" err="1" smtClean="0"/>
              <a:t>gì</a:t>
            </a:r>
            <a:r>
              <a:rPr lang="en-US" dirty="0" smtClean="0"/>
              <a:t> </a:t>
            </a:r>
            <a:r>
              <a:rPr lang="en-US" dirty="0" err="1" smtClean="0"/>
              <a:t>là</a:t>
            </a:r>
            <a:r>
              <a:rPr lang="en-US" dirty="0" smtClean="0"/>
              <a:t> </a:t>
            </a:r>
            <a:r>
              <a:rPr lang="en-US" dirty="0" err="1" smtClean="0"/>
              <a:t>quyền</a:t>
            </a:r>
            <a:r>
              <a:rPr lang="en-US" dirty="0" smtClean="0"/>
              <a:t> </a:t>
            </a:r>
            <a:r>
              <a:rPr lang="en-US" dirty="0" err="1" smtClean="0"/>
              <a:t>của</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thì</a:t>
            </a:r>
            <a:r>
              <a:rPr lang="en-US" dirty="0" smtClean="0"/>
              <a:t> </a:t>
            </a:r>
            <a:r>
              <a:rPr lang="en-US" dirty="0" err="1" smtClean="0"/>
              <a:t>công</a:t>
            </a:r>
            <a:r>
              <a:rPr lang="en-US" dirty="0" smtClean="0"/>
              <a:t> </a:t>
            </a:r>
            <a:r>
              <a:rPr lang="en-US" dirty="0" err="1" smtClean="0"/>
              <a:t>dân</a:t>
            </a:r>
            <a:r>
              <a:rPr lang="en-US" dirty="0" smtClean="0"/>
              <a:t> </a:t>
            </a:r>
            <a:r>
              <a:rPr lang="en-US" dirty="0" err="1" smtClean="0"/>
              <a:t>phải</a:t>
            </a:r>
            <a:r>
              <a:rPr lang="en-US" dirty="0" smtClean="0"/>
              <a:t> </a:t>
            </a:r>
            <a:r>
              <a:rPr lang="en-US" dirty="0" err="1" smtClean="0"/>
              <a:t>có</a:t>
            </a:r>
            <a:r>
              <a:rPr lang="en-US" dirty="0" smtClean="0"/>
              <a:t> </a:t>
            </a:r>
            <a:r>
              <a:rPr lang="en-US" dirty="0" err="1" smtClean="0"/>
              <a:t>nghĩa</a:t>
            </a:r>
            <a:r>
              <a:rPr lang="en-US" dirty="0" smtClean="0"/>
              <a:t> </a:t>
            </a:r>
            <a:r>
              <a:rPr lang="en-US" dirty="0" err="1" smtClean="0"/>
              <a:t>vụ</a:t>
            </a:r>
            <a:endParaRPr lang="en-US" dirty="0"/>
          </a:p>
        </p:txBody>
      </p:sp>
      <p:pic>
        <p:nvPicPr>
          <p:cNvPr id="1026" name="Picture 2" descr="Hình ảnh có liên quan"/>
          <p:cNvPicPr>
            <a:picLocks noChangeAspect="1" noChangeArrowheads="1"/>
          </p:cNvPicPr>
          <p:nvPr/>
        </p:nvPicPr>
        <p:blipFill>
          <a:blip r:embed="rId2"/>
          <a:srcRect/>
          <a:stretch>
            <a:fillRect/>
          </a:stretch>
        </p:blipFill>
        <p:spPr bwMode="auto">
          <a:xfrm>
            <a:off x="1295400" y="323850"/>
            <a:ext cx="3429000" cy="4286250"/>
          </a:xfrm>
          <a:prstGeom prst="rect">
            <a:avLst/>
          </a:prstGeom>
          <a:noFill/>
        </p:spPr>
      </p:pic>
      <p:pic>
        <p:nvPicPr>
          <p:cNvPr id="1028" name="Picture 4" descr="Kết quả hình ảnh cho quyền được đi học của trẻ em"/>
          <p:cNvPicPr>
            <a:picLocks noChangeAspect="1" noChangeArrowheads="1"/>
          </p:cNvPicPr>
          <p:nvPr/>
        </p:nvPicPr>
        <p:blipFill>
          <a:blip r:embed="rId3"/>
          <a:srcRect/>
          <a:stretch>
            <a:fillRect/>
          </a:stretch>
        </p:blipFill>
        <p:spPr bwMode="auto">
          <a:xfrm>
            <a:off x="6534150" y="762000"/>
            <a:ext cx="4286250" cy="3200401"/>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ình ảnh có liên quan"/>
          <p:cNvPicPr>
            <a:picLocks noChangeAspect="1" noChangeArrowheads="1"/>
          </p:cNvPicPr>
          <p:nvPr/>
        </p:nvPicPr>
        <p:blipFill>
          <a:blip r:embed="rId2"/>
          <a:srcRect/>
          <a:stretch>
            <a:fillRect/>
          </a:stretch>
        </p:blipFill>
        <p:spPr bwMode="auto">
          <a:xfrm>
            <a:off x="0" y="76200"/>
            <a:ext cx="6934200" cy="3944789"/>
          </a:xfrm>
          <a:prstGeom prst="rect">
            <a:avLst/>
          </a:prstGeom>
          <a:noFill/>
        </p:spPr>
      </p:pic>
      <p:sp>
        <p:nvSpPr>
          <p:cNvPr id="5" name="TextBox 4"/>
          <p:cNvSpPr txBox="1"/>
          <p:nvPr/>
        </p:nvSpPr>
        <p:spPr>
          <a:xfrm>
            <a:off x="7162800" y="295870"/>
            <a:ext cx="4876800" cy="2308324"/>
          </a:xfrm>
          <a:prstGeom prst="rect">
            <a:avLst/>
          </a:prstGeom>
          <a:noFill/>
        </p:spPr>
        <p:txBody>
          <a:bodyPr wrap="square" rtlCol="0">
            <a:spAutoFit/>
          </a:bodyPr>
          <a:lstStyle/>
          <a:p>
            <a:r>
              <a:rPr lang="en-US" sz="2400" dirty="0" err="1" smtClean="0"/>
              <a:t>Ngày</a:t>
            </a:r>
            <a:r>
              <a:rPr lang="en-US" sz="2400" dirty="0" smtClean="0"/>
              <a:t> 8/4/2014 MTTQ VN </a:t>
            </a:r>
            <a:r>
              <a:rPr lang="en-US" sz="2400" dirty="0" err="1" smtClean="0"/>
              <a:t>thành</a:t>
            </a:r>
            <a:r>
              <a:rPr lang="en-US" sz="2400" dirty="0" smtClean="0"/>
              <a:t> </a:t>
            </a:r>
            <a:r>
              <a:rPr lang="en-US" sz="2400" dirty="0" err="1" smtClean="0"/>
              <a:t>phố</a:t>
            </a:r>
            <a:r>
              <a:rPr lang="en-US" sz="2400" dirty="0" smtClean="0"/>
              <a:t> </a:t>
            </a:r>
            <a:r>
              <a:rPr lang="en-US" sz="2400" dirty="0" err="1" smtClean="0"/>
              <a:t>Đà</a:t>
            </a:r>
            <a:r>
              <a:rPr lang="en-US" sz="2400" dirty="0" smtClean="0"/>
              <a:t> </a:t>
            </a:r>
            <a:r>
              <a:rPr lang="en-US" sz="2400" dirty="0" err="1" smtClean="0"/>
              <a:t>Nẵng</a:t>
            </a:r>
            <a:r>
              <a:rPr lang="en-US" sz="2400" dirty="0" smtClean="0"/>
              <a:t> </a:t>
            </a:r>
            <a:r>
              <a:rPr lang="en-US" sz="2400" dirty="0" err="1" smtClean="0"/>
              <a:t>phản</a:t>
            </a:r>
            <a:r>
              <a:rPr lang="en-US" sz="2400" dirty="0" smtClean="0"/>
              <a:t> </a:t>
            </a:r>
            <a:r>
              <a:rPr lang="en-US" sz="2400" dirty="0" err="1" smtClean="0"/>
              <a:t>biện</a:t>
            </a:r>
            <a:r>
              <a:rPr lang="en-US" sz="2400" dirty="0" smtClean="0"/>
              <a:t> </a:t>
            </a:r>
            <a:r>
              <a:rPr lang="en-US" sz="2400" dirty="0" err="1" smtClean="0"/>
              <a:t>việc</a:t>
            </a:r>
            <a:r>
              <a:rPr lang="en-US" sz="2400" dirty="0" smtClean="0"/>
              <a:t> </a:t>
            </a:r>
            <a:r>
              <a:rPr lang="en-US" sz="2400" dirty="0" err="1" smtClean="0"/>
              <a:t>xây</a:t>
            </a:r>
            <a:r>
              <a:rPr lang="en-US" sz="2400" dirty="0" smtClean="0"/>
              <a:t> </a:t>
            </a:r>
            <a:r>
              <a:rPr lang="en-US" sz="2400" dirty="0" err="1" smtClean="0"/>
              <a:t>cầu</a:t>
            </a:r>
            <a:r>
              <a:rPr lang="en-US" sz="2400" dirty="0" smtClean="0"/>
              <a:t> </a:t>
            </a:r>
            <a:r>
              <a:rPr lang="en-US" sz="2400" dirty="0" err="1" smtClean="0"/>
              <a:t>đi</a:t>
            </a:r>
            <a:r>
              <a:rPr lang="en-US" sz="2400" dirty="0" smtClean="0"/>
              <a:t> </a:t>
            </a:r>
            <a:r>
              <a:rPr lang="en-US" sz="2400" dirty="0" err="1" smtClean="0"/>
              <a:t>bộ</a:t>
            </a:r>
            <a:r>
              <a:rPr lang="en-US" sz="2400" dirty="0" smtClean="0"/>
              <a:t> </a:t>
            </a:r>
            <a:r>
              <a:rPr lang="en-US" sz="2400" dirty="0" err="1" smtClean="0"/>
              <a:t>bắc</a:t>
            </a:r>
            <a:r>
              <a:rPr lang="en-US" sz="2400" dirty="0" smtClean="0"/>
              <a:t> qua </a:t>
            </a:r>
            <a:r>
              <a:rPr lang="en-US" sz="2400" dirty="0" err="1" smtClean="0"/>
              <a:t>sông</a:t>
            </a:r>
            <a:r>
              <a:rPr lang="en-US" sz="2400" dirty="0" smtClean="0"/>
              <a:t> </a:t>
            </a:r>
            <a:r>
              <a:rPr lang="en-US" sz="2400" dirty="0" err="1" smtClean="0"/>
              <a:t>Hàn</a:t>
            </a:r>
            <a:r>
              <a:rPr lang="en-US" sz="2400" dirty="0" smtClean="0"/>
              <a:t> </a:t>
            </a:r>
            <a:r>
              <a:rPr lang="vi-VN" sz="2400" dirty="0" smtClean="0"/>
              <a:t>với mặt rộng cầu 10,5m, mức vốn đầu tư tối đa 30 triệu USD.</a:t>
            </a:r>
          </a:p>
          <a:p>
            <a:endParaRPr lang="en-US" sz="2400" dirty="0"/>
          </a:p>
        </p:txBody>
      </p:sp>
      <p:sp>
        <p:nvSpPr>
          <p:cNvPr id="6" name="Rectangle 5"/>
          <p:cNvSpPr/>
          <p:nvPr/>
        </p:nvSpPr>
        <p:spPr>
          <a:xfrm>
            <a:off x="0" y="3962400"/>
            <a:ext cx="6934200" cy="369332"/>
          </a:xfrm>
          <a:prstGeom prst="rect">
            <a:avLst/>
          </a:prstGeom>
          <a:solidFill>
            <a:srgbClr val="FFFF00"/>
          </a:solidFill>
        </p:spPr>
        <p:txBody>
          <a:bodyPr wrap="square">
            <a:spAutoFit/>
          </a:bodyPr>
          <a:lstStyle/>
          <a:p>
            <a:r>
              <a:rPr lang="vi-VN" dirty="0" smtClean="0"/>
              <a:t>Cây cầu có thể rất đẹp nhưng chỉ dành cho đi bộ có quá lãng phí?</a:t>
            </a:r>
            <a:endParaRPr lang="en-US" dirty="0"/>
          </a:p>
        </p:txBody>
      </p:sp>
      <p:sp>
        <p:nvSpPr>
          <p:cNvPr id="7" name="Rectangle 6"/>
          <p:cNvSpPr/>
          <p:nvPr/>
        </p:nvSpPr>
        <p:spPr>
          <a:xfrm>
            <a:off x="152400" y="4572000"/>
            <a:ext cx="12039600" cy="1938992"/>
          </a:xfrm>
          <a:prstGeom prst="rect">
            <a:avLst/>
          </a:prstGeom>
        </p:spPr>
        <p:txBody>
          <a:bodyPr wrap="square">
            <a:spAutoFit/>
          </a:bodyPr>
          <a:lstStyle/>
          <a:p>
            <a:r>
              <a:rPr lang="vi-VN" sz="2000" i="1" dirty="0" smtClean="0"/>
              <a:t>1. Các chức năng của dự án cầu đi bộ qua sông Hàn:</a:t>
            </a:r>
          </a:p>
          <a:p>
            <a:r>
              <a:rPr lang="vi-VN" sz="2000" i="1" dirty="0" smtClean="0"/>
              <a:t>- Kết nối các khu vực thương mại dịch vụ ở 2 bên bờ sông Hàn với nhau và kết nối hợp lý với các công trình hiện hữu</a:t>
            </a:r>
          </a:p>
          <a:p>
            <a:r>
              <a:rPr lang="vi-VN" sz="2000" i="1" dirty="0" smtClean="0"/>
              <a:t>- Phục vụ cho người đi bộ và đi xe đạp</a:t>
            </a:r>
          </a:p>
          <a:p>
            <a:r>
              <a:rPr lang="vi-VN" sz="2000" i="1" dirty="0" smtClean="0"/>
              <a:t>- Tổ chức các điểm dừng chân hợp lý trên cầu để ngắm cảnh, tổ chức các sinh hoạt hoặc lễ hội khi cần thiết, thưởng lãm các buổi bắn pháo hoa quốc tế và các dịch vụ giải trí, giải khát và ẩm thực</a:t>
            </a:r>
            <a:endParaRPr lang="vi-VN" sz="2000" i="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304800" y="2895607"/>
            <a:ext cx="7239001" cy="3416320"/>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Điều 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Nam,</a:t>
            </a:r>
          </a:p>
          <a:p>
            <a:pPr algn="just"/>
            <a:r>
              <a:rPr lang="vi-VN" sz="2400" dirty="0">
                <a:latin typeface="Times New Roman" panose="02020603050405020304" pitchFamily="18" charset="0"/>
                <a:cs typeface="Times New Roman" panose="02020603050405020304" pitchFamily="18" charset="0"/>
              </a:rPr>
              <a:t> 	đại biểu trung thành lợi ích của giai cấp công nhân, nhân dân lao động và của cả dân tộc, </a:t>
            </a:r>
          </a:p>
          <a:p>
            <a:pPr algn="just"/>
            <a:r>
              <a:rPr lang="vi-VN" sz="2400" dirty="0">
                <a:latin typeface="Times New Roman" panose="02020603050405020304" pitchFamily="18" charset="0"/>
                <a:cs typeface="Times New Roman" panose="02020603050405020304" pitchFamily="18" charset="0"/>
              </a:rPr>
              <a:t>	lấy chủ nghĩa Mác - </a:t>
            </a:r>
            <a:r>
              <a:rPr lang="vi-VN" sz="2400" dirty="0" smtClean="0">
                <a:latin typeface="Times New Roman" panose="02020603050405020304" pitchFamily="18" charset="0"/>
                <a:cs typeface="Times New Roman" panose="02020603050405020304" pitchFamily="18" charset="0"/>
              </a:rPr>
              <a:t>Lênin </a:t>
            </a:r>
            <a:r>
              <a:rPr lang="vi-VN" sz="2400" dirty="0">
                <a:latin typeface="Times New Roman" panose="02020603050405020304" pitchFamily="18" charset="0"/>
                <a:cs typeface="Times New Roman" panose="02020603050405020304" pitchFamily="18" charset="0"/>
              </a:rPr>
              <a:t>và tư tưởng Hồ Chí Minh làm nền tảng tư tưởng, là lực lượng lãnh đạo Nhà nước và xã hội.</a:t>
            </a: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75025873"/>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384995"/>
          </a:xfrm>
          <a:prstGeom prst="rect">
            <a:avLst/>
          </a:prstGeom>
        </p:spPr>
        <p:txBody>
          <a:bodyPr wrap="square">
            <a:spAutoFit/>
          </a:bodyPr>
          <a:lstStyle/>
          <a:p>
            <a:pPr algn="ctr">
              <a:spcBef>
                <a:spcPct val="0"/>
              </a:spcBef>
            </a:pPr>
            <a:r>
              <a:rPr lang="nl-NL" sz="2800" b="1" dirty="0" smtClean="0">
                <a:solidFill>
                  <a:srgbClr val="3333CC"/>
                </a:solidFill>
              </a:rPr>
              <a:t>II</a:t>
            </a:r>
            <a:r>
              <a:rPr lang="nl-NL" sz="2800" b="1" dirty="0" smtClean="0">
                <a:solidFill>
                  <a:srgbClr val="3333CC"/>
                </a:solidFill>
              </a:rPr>
              <a:t>. </a:t>
            </a:r>
            <a:r>
              <a:rPr lang="nl-NL" sz="2800" b="1" dirty="0">
                <a:solidFill>
                  <a:srgbClr val="3333CC"/>
                </a:solidFill>
              </a:rPr>
              <a:t>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C44423"/>
                </a:solidFill>
              </a:rPr>
              <a:t>Phương </a:t>
            </a:r>
            <a:r>
              <a:rPr lang="nl-NL" sz="2400" b="1" i="1" dirty="0">
                <a:solidFill>
                  <a:srgbClr val="C44423"/>
                </a:solidFill>
              </a:rPr>
              <a:t>hướng xây dựng và hoàn thiện Nhà nước </a:t>
            </a:r>
            <a:endParaRPr lang="nl-NL" sz="2400" b="1" i="1" dirty="0" smtClean="0">
              <a:solidFill>
                <a:srgbClr val="C44423"/>
              </a:solidFill>
            </a:endParaRPr>
          </a:p>
          <a:p>
            <a:pPr algn="ctr">
              <a:buNone/>
            </a:pPr>
            <a:r>
              <a:rPr lang="nl-NL" sz="2400" b="1" i="1" dirty="0" smtClean="0">
                <a:solidFill>
                  <a:srgbClr val="C44423"/>
                </a:solidFill>
              </a:rPr>
              <a:t>pháp </a:t>
            </a:r>
            <a:r>
              <a:rPr lang="nl-NL" sz="2400" b="1" i="1" dirty="0">
                <a:solidFill>
                  <a:srgbClr val="C44423"/>
                </a:solidFill>
              </a:rPr>
              <a:t>quyền xã hội chủ nghĩa Việt </a:t>
            </a:r>
            <a:r>
              <a:rPr lang="nl-NL" sz="2400" b="1" i="1" dirty="0" smtClean="0">
                <a:solidFill>
                  <a:srgbClr val="C44423"/>
                </a:solidFill>
              </a:rPr>
              <a:t>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008000"/>
                </a:solidFill>
              </a:rPr>
              <a:t>Nhiệm </a:t>
            </a:r>
            <a:r>
              <a:rPr lang="nl-NL" sz="2400" b="1" i="1" dirty="0">
                <a:solidFill>
                  <a:srgbClr val="008000"/>
                </a:solidFill>
              </a:rPr>
              <a:t>vụ và giải pháp xây </a:t>
            </a:r>
            <a:r>
              <a:rPr lang="nl-NL" sz="2400" b="1" i="1" dirty="0" smtClean="0">
                <a:solidFill>
                  <a:srgbClr val="008000"/>
                </a:solidFill>
              </a:rPr>
              <a:t>dựng và hoàn thiện Nhà nước </a:t>
            </a:r>
          </a:p>
          <a:p>
            <a:pPr algn="ctr">
              <a:buNone/>
            </a:pPr>
            <a:r>
              <a:rPr lang="nl-NL" sz="2400" b="1" i="1" dirty="0" smtClean="0">
                <a:solidFill>
                  <a:srgbClr val="008000"/>
                </a:solidFill>
              </a:rPr>
              <a:t>        pháp quyền xã hội chủ nghĩa Việt Nam </a:t>
            </a:r>
            <a:endParaRPr lang="en-US" sz="2400" dirty="0" smtClean="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28" y="2478449"/>
            <a:ext cx="543739" cy="523220"/>
          </a:xfrm>
          <a:prstGeom prst="rect">
            <a:avLst/>
          </a:prstGeom>
        </p:spPr>
        <p:txBody>
          <a:bodyPr wrap="none">
            <a:spAutoFit/>
          </a:bodyPr>
          <a:lstStyle/>
          <a:p>
            <a:r>
              <a:rPr lang="nl-NL" sz="2800" b="1" i="1" dirty="0" smtClean="0">
                <a:solidFill>
                  <a:srgbClr val="C44423"/>
                </a:solidFill>
                <a:latin typeface="Times New Roman" panose="02020603050405020304" pitchFamily="18" charset="0"/>
                <a:ea typeface="Times New Roman" panose="02020603050405020304" pitchFamily="18" charset="0"/>
              </a:rPr>
              <a:t>1</a:t>
            </a:r>
            <a:r>
              <a:rPr lang="nl-NL" sz="2800" b="1" i="1" dirty="0" smtClean="0">
                <a:solidFill>
                  <a:srgbClr val="C44423"/>
                </a:solidFill>
                <a:latin typeface="Times New Roman" panose="02020603050405020304" pitchFamily="18" charset="0"/>
                <a:ea typeface="Times New Roman" panose="02020603050405020304" pitchFamily="18" charset="0"/>
              </a:rPr>
              <a:t>. </a:t>
            </a:r>
            <a:endParaRPr lang="en-US" sz="2800" dirty="0">
              <a:solidFill>
                <a:srgbClr val="C44423"/>
              </a:solidFill>
            </a:endParaRPr>
          </a:p>
        </p:txBody>
      </p:sp>
    </p:spTree>
    <p:extLst>
      <p:ext uri="{BB962C8B-B14F-4D97-AF65-F5344CB8AC3E}">
        <p14:creationId xmlns="" xmlns:p14="http://schemas.microsoft.com/office/powerpoint/2010/main" val="14555011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1447800"/>
            <a:ext cx="863599" cy="24193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1244599" cy="20108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4190998" y="2057400"/>
            <a:ext cx="1000097" cy="18097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4114799" y="4161367"/>
            <a:ext cx="1076296"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3" name="Group 21"/>
          <p:cNvGrpSpPr/>
          <p:nvPr/>
        </p:nvGrpSpPr>
        <p:grpSpPr>
          <a:xfrm>
            <a:off x="7848600" y="1295400"/>
            <a:ext cx="4419600" cy="3200400"/>
            <a:chOff x="6934237" y="1642926"/>
            <a:chExt cx="1133977" cy="3922033"/>
          </a:xfrm>
        </p:grpSpPr>
        <p:sp>
          <p:nvSpPr>
            <p:cNvPr id="91" name="TextBox 90"/>
            <p:cNvSpPr txBox="1"/>
            <p:nvPr/>
          </p:nvSpPr>
          <p:spPr>
            <a:xfrm>
              <a:off x="6934237" y="1899002"/>
              <a:ext cx="1133977" cy="3665957"/>
            </a:xfrm>
            <a:prstGeom prst="rect">
              <a:avLst/>
            </a:prstGeom>
            <a:noFill/>
          </p:spPr>
          <p:txBody>
            <a:bodyPr wrap="square" rtlCol="0">
              <a:spAutoFit/>
            </a:bodyPr>
            <a:lstStyle/>
            <a:p>
              <a:r>
                <a:rPr lang="nl-NL" sz="2000" dirty="0" smtClean="0"/>
                <a:t>Nhà nước ta là Nhà nước pháp quyền xã hội chủ nghĩa của nhân dân, do nhân dân, vì nhân dân. Tất cả quyền lực Nhà nước thuộc về nhân dân mà nền tảng là liên minh giữa giai cấp công nhân với giai cấp nông dân và đội ngũ trí thức, do Đảng Cộng sản Việt Nam lãnh đạo. </a:t>
              </a:r>
              <a:endParaRPr lang="en-US" sz="2000" dirty="0" smtClean="0"/>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4" name="Group 24"/>
          <p:cNvGrpSpPr/>
          <p:nvPr/>
        </p:nvGrpSpPr>
        <p:grpSpPr>
          <a:xfrm>
            <a:off x="8153400" y="4114800"/>
            <a:ext cx="3962400" cy="2243792"/>
            <a:chOff x="6934235" y="3623572"/>
            <a:chExt cx="2686049" cy="1682845"/>
          </a:xfrm>
          <a:solidFill>
            <a:schemeClr val="accent5">
              <a:lumMod val="50000"/>
            </a:schemeClr>
          </a:solidFill>
        </p:grpSpPr>
        <p:sp>
          <p:nvSpPr>
            <p:cNvPr id="89" name="TextBox 88"/>
            <p:cNvSpPr txBox="1"/>
            <p:nvPr/>
          </p:nvSpPr>
          <p:spPr>
            <a:xfrm>
              <a:off x="6934235" y="3852172"/>
              <a:ext cx="2686049" cy="1454245"/>
            </a:xfrm>
            <a:prstGeom prst="rect">
              <a:avLst/>
            </a:prstGeom>
            <a:noFill/>
          </p:spPr>
          <p:txBody>
            <a:bodyPr wrap="square" rtlCol="0">
              <a:spAutoFit/>
            </a:bodyPr>
            <a:lstStyle/>
            <a:p>
              <a:r>
                <a:rPr lang="nl-NL" sz="2000" dirty="0" smtClean="0"/>
                <a:t>Quyền lực Nhà nước là thống nhất; có sự phân công, phối hợp và kiểm soát giữa các cơ quan trong việc thực hiện các quyền lập pháp, hành pháp, tư pháp</a:t>
              </a:r>
              <a:endParaRPr lang="en-US" sz="2000" dirty="0">
                <a:solidFill>
                  <a:srgbClr val="002060"/>
                </a:solidFill>
                <a:latin typeface="Lato Light" pitchFamily="34" charset="0"/>
              </a:endParaRPr>
            </a:p>
          </p:txBody>
        </p:sp>
        <p:sp>
          <p:nvSpPr>
            <p:cNvPr id="94" name="Freeform 27"/>
            <p:cNvSpPr>
              <a:spLocks/>
            </p:cNvSpPr>
            <p:nvPr/>
          </p:nvSpPr>
          <p:spPr bwMode="auto">
            <a:xfrm>
              <a:off x="6934235" y="362357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3" name="Group 9"/>
          <p:cNvGrpSpPr/>
          <p:nvPr/>
        </p:nvGrpSpPr>
        <p:grpSpPr>
          <a:xfrm>
            <a:off x="0" y="3762501"/>
            <a:ext cx="4114800" cy="4467099"/>
            <a:chOff x="383305" y="2556510"/>
            <a:chExt cx="1247375" cy="3350326"/>
          </a:xfrm>
        </p:grpSpPr>
        <p:sp>
          <p:nvSpPr>
            <p:cNvPr id="113" name="TextBox 112"/>
            <p:cNvSpPr txBox="1"/>
            <p:nvPr/>
          </p:nvSpPr>
          <p:spPr>
            <a:xfrm>
              <a:off x="383305" y="2836763"/>
              <a:ext cx="1247375" cy="3070073"/>
            </a:xfrm>
            <a:prstGeom prst="rect">
              <a:avLst/>
            </a:prstGeom>
            <a:noFill/>
          </p:spPr>
          <p:txBody>
            <a:bodyPr wrap="square" rtlCol="0">
              <a:spAutoFit/>
            </a:bodyPr>
            <a:lstStyle/>
            <a:p>
              <a:pPr algn="ctr"/>
              <a:r>
                <a:rPr lang="nl-NL" sz="2000" dirty="0" smtClean="0"/>
                <a:t>Nhà nước phục vụ nhân dân, gắn bó mật thiết với nhân dân, thực hiện đầy đủ quyền dân chủ của nhân dân, tôn trọng, lắng nghe ý kiến của nhân dân và chịu sự giám sát của nhân dân</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1" name="Group 20"/>
          <p:cNvGrpSpPr/>
          <p:nvPr/>
        </p:nvGrpSpPr>
        <p:grpSpPr>
          <a:xfrm>
            <a:off x="1" y="1627799"/>
            <a:ext cx="4343400" cy="2868000"/>
            <a:chOff x="840554" y="1762079"/>
            <a:chExt cx="1380255" cy="2151001"/>
          </a:xfrm>
        </p:grpSpPr>
        <p:sp>
          <p:nvSpPr>
            <p:cNvPr id="29" name="Freeform 24"/>
            <p:cNvSpPr>
              <a:spLocks noEditPoints="1"/>
            </p:cNvSpPr>
            <p:nvPr/>
          </p:nvSpPr>
          <p:spPr bwMode="auto">
            <a:xfrm>
              <a:off x="1719648" y="1762079"/>
              <a:ext cx="263665" cy="207901"/>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1915909"/>
            </a:xfrm>
            <a:prstGeom prst="rect">
              <a:avLst/>
            </a:prstGeom>
            <a:noFill/>
          </p:spPr>
          <p:txBody>
            <a:bodyPr wrap="square" rtlCol="0">
              <a:spAutoFit/>
            </a:bodyPr>
            <a:lstStyle/>
            <a:p>
              <a:r>
                <a:rPr lang="nl-NL" sz="2000" dirty="0" smtClean="0"/>
                <a:t>Tổ chức và hoạt động của bộ máy nhà nước theo nguyên tắc tập trung dân chủ, có sự phân công, phân cấp, đồng thời bảo đảm sự chỉ đạo thống nhất của Trung ương.</a:t>
              </a:r>
              <a:endParaRPr lang="en-US" sz="2000" dirty="0"/>
            </a:p>
          </p:txBody>
        </p:sp>
      </p:grpSp>
      <p:sp>
        <p:nvSpPr>
          <p:cNvPr id="27" name="Rectangle 26"/>
          <p:cNvSpPr/>
          <p:nvPr/>
        </p:nvSpPr>
        <p:spPr>
          <a:xfrm>
            <a:off x="228600" y="0"/>
            <a:ext cx="11658599" cy="830997"/>
          </a:xfrm>
          <a:prstGeom prst="rect">
            <a:avLst/>
          </a:prstGeom>
        </p:spPr>
        <p:txBody>
          <a:bodyPr wrap="square">
            <a:spAutoFit/>
          </a:bodyPr>
          <a:lstStyle/>
          <a:p>
            <a:pPr algn="ctr">
              <a:buNone/>
            </a:pPr>
            <a:r>
              <a:rPr lang="nl-NL" sz="2400" b="1" i="1" dirty="0" smtClean="0">
                <a:solidFill>
                  <a:srgbClr val="C44423"/>
                </a:solidFill>
              </a:rPr>
              <a:t>1</a:t>
            </a:r>
            <a:r>
              <a:rPr lang="nl-NL" sz="2400" b="1" i="1" dirty="0" smtClean="0">
                <a:solidFill>
                  <a:srgbClr val="C44423"/>
                </a:solidFill>
              </a:rPr>
              <a:t>.  Phương </a:t>
            </a:r>
            <a:r>
              <a:rPr lang="nl-NL" sz="2400" b="1" i="1" dirty="0">
                <a:solidFill>
                  <a:srgbClr val="C44423"/>
                </a:solidFill>
              </a:rPr>
              <a:t>hướng xây dựng và hoàn thiện Nhà nước </a:t>
            </a:r>
            <a:r>
              <a:rPr lang="nl-NL" sz="2400" b="1" i="1" dirty="0" smtClean="0">
                <a:solidFill>
                  <a:srgbClr val="C44423"/>
                </a:solidFill>
              </a:rPr>
              <a:t>pháp </a:t>
            </a:r>
            <a:r>
              <a:rPr lang="nl-NL" sz="2400" b="1" i="1" dirty="0">
                <a:solidFill>
                  <a:srgbClr val="C44423"/>
                </a:solidFill>
              </a:rPr>
              <a:t>quyền xã hội chủ nghĩa Việt Nam</a:t>
            </a:r>
            <a:endParaRPr lang="en-US" sz="2400" dirty="0">
              <a:solidFill>
                <a:srgbClr val="C44423"/>
              </a:solidFill>
            </a:endParaRPr>
          </a:p>
        </p:txBody>
      </p:sp>
      <p:sp>
        <p:nvSpPr>
          <p:cNvPr id="56" name="Oval 55"/>
          <p:cNvSpPr/>
          <p:nvPr/>
        </p:nvSpPr>
        <p:spPr>
          <a:xfrm>
            <a:off x="4953000" y="3048000"/>
            <a:ext cx="2133600" cy="1905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Cương</a:t>
            </a:r>
            <a:r>
              <a:rPr lang="en-US" sz="2400" dirty="0" smtClean="0"/>
              <a:t> </a:t>
            </a:r>
            <a:r>
              <a:rPr lang="en-US" sz="2400" dirty="0" err="1" smtClean="0"/>
              <a:t>lĩnh</a:t>
            </a:r>
            <a:r>
              <a:rPr lang="en-US" sz="2400" dirty="0" smtClean="0"/>
              <a:t> XD </a:t>
            </a:r>
            <a:r>
              <a:rPr lang="en-US" sz="2400" dirty="0" err="1" smtClean="0"/>
              <a:t>đất</a:t>
            </a:r>
            <a:r>
              <a:rPr lang="en-US" sz="2400" dirty="0" smtClean="0"/>
              <a:t> </a:t>
            </a:r>
            <a:r>
              <a:rPr lang="en-US" sz="2400" dirty="0" err="1" smtClean="0"/>
              <a:t>nước</a:t>
            </a:r>
            <a:r>
              <a:rPr lang="en-US" sz="2400" dirty="0" smtClean="0"/>
              <a:t> TKQĐ- 2011</a:t>
            </a:r>
            <a:endParaRPr lang="en-US" sz="2400" dirty="0"/>
          </a:p>
        </p:txBody>
      </p:sp>
      <p:sp>
        <p:nvSpPr>
          <p:cNvPr id="124929" name="Rectangle 1"/>
          <p:cNvSpPr>
            <a:spLocks noChangeArrowheads="1"/>
          </p:cNvSpPr>
          <p:nvPr/>
        </p:nvSpPr>
        <p:spPr bwMode="auto">
          <a:xfrm>
            <a:off x="685800" y="719365"/>
            <a:ext cx="11201400" cy="1261835"/>
          </a:xfrm>
          <a:prstGeom prst="rect">
            <a:avLst/>
          </a:prstGeom>
          <a:noFill/>
          <a:ln w="9525">
            <a:noFill/>
            <a:miter lim="800000"/>
            <a:headEnd/>
            <a:tailEnd/>
          </a:ln>
          <a:effectLst/>
        </p:spPr>
        <p:txBody>
          <a:bodyPr vert="horz" wrap="square" lIns="91440" tIns="76176" rIns="91440" bIns="76176"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nl-NL" sz="2400" b="1" i="1" u="none" strike="noStrike" cap="none" normalizeH="0" baseline="0" dirty="0" smtClean="0" bmk="_Toc19083727">
                <a:ln>
                  <a:noFill/>
                </a:ln>
                <a:solidFill>
                  <a:srgbClr val="FF0000"/>
                </a:solidFill>
                <a:effectLst/>
                <a:latin typeface="Times New Roman" pitchFamily="18" charset="0"/>
                <a:ea typeface="Times New Roman" pitchFamily="18" charset="0"/>
                <a:cs typeface="Times New Roman" pitchFamily="18" charset="0"/>
              </a:rPr>
              <a:t>a) Những định hướng lớn xây dựng và hoàn thiện Nhà nước pháp quyền xã hội chủ nghĩa Việt Nam</a:t>
            </a:r>
            <a:endParaRPr kumimoji="0" lang="en-US"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FF0000"/>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3719925345"/>
      </p:ext>
    </p:extLst>
  </p:cSld>
  <p:clrMapOvr>
    <a:masterClrMapping/>
  </p:clrMapOvr>
  <mc:AlternateContent xmlns:mc="http://schemas.openxmlformats.org/markup-compatibility/2006">
    <mc:Choice xmlns=""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1" y="3850218"/>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1" y="4377268"/>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1" y="2084916"/>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1" y="2628900"/>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3" y="3850218"/>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0" y="4377268"/>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0" y="2084916"/>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628900"/>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3"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0" y="1061591"/>
            <a:ext cx="4642937" cy="10133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4" name="Group 3"/>
          <p:cNvGrpSpPr/>
          <p:nvPr/>
        </p:nvGrpSpPr>
        <p:grpSpPr>
          <a:xfrm>
            <a:off x="9699893" y="3310373"/>
            <a:ext cx="2548587" cy="1898117"/>
            <a:chOff x="7399020" y="2636589"/>
            <a:chExt cx="1247375" cy="1423587"/>
          </a:xfrm>
        </p:grpSpPr>
        <p:sp>
          <p:nvSpPr>
            <p:cNvPr id="79" name="TextBox 78"/>
            <p:cNvSpPr txBox="1"/>
            <p:nvPr/>
          </p:nvSpPr>
          <p:spPr>
            <a:xfrm>
              <a:off x="7399020" y="2836764"/>
              <a:ext cx="1247375" cy="1223412"/>
            </a:xfrm>
            <a:prstGeom prst="rect">
              <a:avLst/>
            </a:prstGeom>
            <a:noFill/>
          </p:spPr>
          <p:txBody>
            <a:bodyPr wrap="square" rtlCol="0">
              <a:spAutoFit/>
            </a:bodyPr>
            <a:lstStyle/>
            <a:p>
              <a:pPr algn="ctr"/>
              <a:r>
                <a:rPr lang="nl-NL" sz="2000" dirty="0">
                  <a:solidFill>
                    <a:srgbClr val="660033"/>
                  </a:solidFill>
                </a:rPr>
                <a:t>P</a:t>
              </a:r>
              <a:r>
                <a:rPr lang="nl-NL" sz="2000" dirty="0" smtClean="0">
                  <a:solidFill>
                    <a:srgbClr val="660033"/>
                  </a:solidFill>
                </a:rPr>
                <a:t>hân </a:t>
              </a:r>
              <a:r>
                <a:rPr lang="nl-NL" sz="2000" dirty="0">
                  <a:solidFill>
                    <a:srgbClr val="660033"/>
                  </a:solidFill>
                </a:rPr>
                <a:t>công, phối hợp thực thi quyền lực nhà </a:t>
              </a:r>
              <a:r>
                <a:rPr lang="nl-NL" sz="2000" dirty="0" smtClean="0">
                  <a:solidFill>
                    <a:srgbClr val="660033"/>
                  </a:solidFill>
                </a:rPr>
                <a:t>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0" y="2190568"/>
            <a:ext cx="2412950" cy="1246362"/>
            <a:chOff x="6934237" y="1642926"/>
            <a:chExt cx="1133977" cy="934772"/>
          </a:xfrm>
        </p:grpSpPr>
        <p:sp>
          <p:nvSpPr>
            <p:cNvPr id="91" name="TextBox 90"/>
            <p:cNvSpPr txBox="1"/>
            <p:nvPr/>
          </p:nvSpPr>
          <p:spPr>
            <a:xfrm>
              <a:off x="6934237" y="1899002"/>
              <a:ext cx="1133977" cy="678696"/>
            </a:xfrm>
            <a:prstGeom prst="rect">
              <a:avLst/>
            </a:prstGeom>
            <a:noFill/>
          </p:spPr>
          <p:txBody>
            <a:bodyPr wrap="square" rtlCol="0">
              <a:spAutoFit/>
            </a:bodyPr>
            <a:lstStyle/>
            <a:p>
              <a:pPr algn="ctr"/>
              <a:r>
                <a:rPr lang="nl-NL" sz="2000" dirty="0" smtClean="0">
                  <a:solidFill>
                    <a:srgbClr val="6600CC"/>
                  </a:solidFill>
                </a:rPr>
                <a:t>Hoàn thiện PL gắn Thi </a:t>
              </a:r>
              <a:r>
                <a:rPr lang="nl-NL" sz="2000" dirty="0">
                  <a:solidFill>
                    <a:srgbClr val="6600CC"/>
                  </a:solidFill>
                </a:rPr>
                <a:t>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0" y="4876800"/>
            <a:ext cx="2717750" cy="1091237"/>
            <a:chOff x="6934236" y="3795022"/>
            <a:chExt cx="2038312" cy="818428"/>
          </a:xfrm>
          <a:solidFill>
            <a:schemeClr val="accent5">
              <a:lumMod val="50000"/>
            </a:schemeClr>
          </a:solidFill>
        </p:grpSpPr>
        <p:sp>
          <p:nvSpPr>
            <p:cNvPr id="89" name="TextBox 88"/>
            <p:cNvSpPr txBox="1"/>
            <p:nvPr/>
          </p:nvSpPr>
          <p:spPr>
            <a:xfrm>
              <a:off x="6934236" y="4082535"/>
              <a:ext cx="2038312" cy="530915"/>
            </a:xfrm>
            <a:prstGeom prst="rect">
              <a:avLst/>
            </a:prstGeom>
            <a:noFill/>
          </p:spPr>
          <p:txBody>
            <a:bodyPr wrap="square" rtlCol="0">
              <a:spAutoFit/>
            </a:bodyPr>
            <a:lstStyle/>
            <a:p>
              <a:r>
                <a:rPr lang="nl-NL" sz="2000" dirty="0" smtClean="0">
                  <a:solidFill>
                    <a:srgbClr val="002060"/>
                  </a:solidFill>
                </a:rPr>
                <a:t>Đổi mới tổ chức hoạt động của Quốc hội.</a:t>
              </a:r>
              <a:endParaRPr lang="en-US" sz="2000" dirty="0">
                <a:solidFill>
                  <a:srgbClr val="00206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8" name="Group 17"/>
          <p:cNvGrpSpPr/>
          <p:nvPr/>
        </p:nvGrpSpPr>
        <p:grpSpPr>
          <a:xfrm>
            <a:off x="6323691" y="1143000"/>
            <a:ext cx="1829709" cy="2323234"/>
            <a:chOff x="4753154" y="1261499"/>
            <a:chExt cx="1133977" cy="1401610"/>
          </a:xfrm>
        </p:grpSpPr>
        <p:sp>
          <p:nvSpPr>
            <p:cNvPr id="90" name="TextBox 89"/>
            <p:cNvSpPr txBox="1"/>
            <p:nvPr/>
          </p:nvSpPr>
          <p:spPr>
            <a:xfrm>
              <a:off x="4753154" y="1560119"/>
              <a:ext cx="1133977" cy="1102990"/>
            </a:xfrm>
            <a:prstGeom prst="rect">
              <a:avLst/>
            </a:prstGeom>
            <a:noFill/>
          </p:spPr>
          <p:txBody>
            <a:bodyPr wrap="square" rtlCol="0">
              <a:spAutoFit/>
            </a:bodyPr>
            <a:lstStyle/>
            <a:p>
              <a:pPr algn="ctr"/>
              <a:r>
                <a:rPr lang="nl-NL" sz="2000" dirty="0" smtClean="0">
                  <a:solidFill>
                    <a:srgbClr val="FF3399"/>
                  </a:solidFill>
                </a:rPr>
                <a:t>Hoàn thiện cơ chế bảo vệ Hiến </a:t>
              </a:r>
              <a:r>
                <a:rPr lang="nl-NL" sz="2000" dirty="0">
                  <a:solidFill>
                    <a:srgbClr val="FF3399"/>
                  </a:solidFill>
                </a:rPr>
                <a:t>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490233" y="4862925"/>
            <a:ext cx="1663167" cy="1102760"/>
            <a:chOff x="4867674" y="3647192"/>
            <a:chExt cx="1247375" cy="827070"/>
          </a:xfrm>
        </p:grpSpPr>
        <p:sp>
          <p:nvSpPr>
            <p:cNvPr id="88" name="TextBox 87"/>
            <p:cNvSpPr txBox="1"/>
            <p:nvPr/>
          </p:nvSpPr>
          <p:spPr>
            <a:xfrm>
              <a:off x="4867674" y="3943347"/>
              <a:ext cx="1247375" cy="530915"/>
            </a:xfrm>
            <a:prstGeom prst="rect">
              <a:avLst/>
            </a:prstGeom>
            <a:noFill/>
          </p:spPr>
          <p:txBody>
            <a:bodyPr wrap="square" rtlCol="0">
              <a:spAutoFit/>
            </a:bodyPr>
            <a:lstStyle/>
            <a:p>
              <a:pPr algn="ctr"/>
              <a:r>
                <a:rPr lang="nl-NL" sz="2000" dirty="0">
                  <a:solidFill>
                    <a:srgbClr val="CC6600"/>
                  </a:solidFill>
                </a:rPr>
                <a:t>C</a:t>
              </a:r>
              <a:r>
                <a:rPr lang="nl-NL" sz="2000" dirty="0" smtClean="0">
                  <a:solidFill>
                    <a:srgbClr val="CC6600"/>
                  </a:solidFill>
                </a:rPr>
                <a:t>ải </a:t>
              </a:r>
              <a:r>
                <a:rPr lang="nl-NL" sz="2000" dirty="0">
                  <a:solidFill>
                    <a:srgbClr val="CC6600"/>
                  </a:solidFill>
                </a:rPr>
                <a:t>cách hành </a:t>
              </a:r>
              <a:r>
                <a:rPr lang="nl-NL" sz="2000" dirty="0" smtClean="0">
                  <a:solidFill>
                    <a:srgbClr val="CC6600"/>
                  </a:solidFill>
                </a:rPr>
                <a:t>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0" y="3408680"/>
            <a:ext cx="2021841" cy="1389335"/>
            <a:chOff x="383305" y="2556510"/>
            <a:chExt cx="1247375" cy="1042002"/>
          </a:xfrm>
        </p:grpSpPr>
        <p:sp>
          <p:nvSpPr>
            <p:cNvPr id="113" name="TextBox 112"/>
            <p:cNvSpPr txBox="1"/>
            <p:nvPr/>
          </p:nvSpPr>
          <p:spPr>
            <a:xfrm>
              <a:off x="383305" y="2836764"/>
              <a:ext cx="1247375" cy="761748"/>
            </a:xfrm>
            <a:prstGeom prst="rect">
              <a:avLst/>
            </a:prstGeom>
            <a:noFill/>
          </p:spPr>
          <p:txBody>
            <a:bodyPr wrap="square" rtlCol="0">
              <a:spAutoFit/>
            </a:bodyPr>
            <a:lstStyle/>
            <a:p>
              <a:pPr algn="ctr"/>
              <a:r>
                <a:rPr lang="nl-NL" sz="2000" dirty="0" smtClean="0">
                  <a:solidFill>
                    <a:srgbClr val="660066"/>
                  </a:solidFill>
                </a:rPr>
                <a:t>Xây dựng đội ngũ cán </a:t>
              </a:r>
              <a:r>
                <a:rPr lang="nl-NL" sz="2000" dirty="0">
                  <a:solidFill>
                    <a:srgbClr val="660066"/>
                  </a:solidFill>
                </a:rPr>
                <a:t>bộ công </a:t>
              </a:r>
              <a:r>
                <a:rPr lang="nl-NL" sz="2000" dirty="0" smtClean="0">
                  <a:solidFill>
                    <a:srgbClr val="660066"/>
                  </a:solidFill>
                </a:rPr>
                <a:t>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3962400" y="4904828"/>
            <a:ext cx="2362200" cy="1343573"/>
            <a:chOff x="2971800" y="3678618"/>
            <a:chExt cx="1771650" cy="1007679"/>
          </a:xfrm>
        </p:grpSpPr>
        <p:sp>
          <p:nvSpPr>
            <p:cNvPr id="112" name="TextBox 111"/>
            <p:cNvSpPr txBox="1"/>
            <p:nvPr/>
          </p:nvSpPr>
          <p:spPr>
            <a:xfrm>
              <a:off x="2971800" y="3924550"/>
              <a:ext cx="1771650" cy="761747"/>
            </a:xfrm>
            <a:prstGeom prst="rect">
              <a:avLst/>
            </a:prstGeom>
            <a:noFill/>
          </p:spPr>
          <p:txBody>
            <a:bodyPr wrap="square" rtlCol="0">
              <a:spAutoFit/>
            </a:bodyPr>
            <a:lstStyle/>
            <a:p>
              <a:pPr algn="ctr"/>
              <a:r>
                <a:rPr lang="nl-NL" sz="2000" dirty="0">
                  <a:solidFill>
                    <a:srgbClr val="0070C0"/>
                  </a:solidFill>
                </a:rPr>
                <a:t>C</a:t>
              </a:r>
              <a:r>
                <a:rPr lang="nl-NL" sz="2000" dirty="0" smtClean="0">
                  <a:solidFill>
                    <a:srgbClr val="0070C0"/>
                  </a:solidFill>
                </a:rPr>
                <a:t>ơ </a:t>
              </a:r>
              <a:r>
                <a:rPr lang="nl-NL" sz="2000" dirty="0">
                  <a:solidFill>
                    <a:srgbClr val="0070C0"/>
                  </a:solidFill>
                </a:rPr>
                <a:t>quan tư </a:t>
              </a:r>
              <a:r>
                <a:rPr lang="nl-NL" sz="2000" dirty="0" smtClean="0">
                  <a:solidFill>
                    <a:srgbClr val="0070C0"/>
                  </a:solidFill>
                </a:rPr>
                <a:t>pháp trong sạch, vững mạnh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190155" y="1448830"/>
            <a:ext cx="2058247" cy="1551009"/>
            <a:chOff x="3236159" y="1299469"/>
            <a:chExt cx="1319111" cy="1163256"/>
          </a:xfrm>
        </p:grpSpPr>
        <p:sp>
          <p:nvSpPr>
            <p:cNvPr id="114" name="TextBox 113"/>
            <p:cNvSpPr txBox="1"/>
            <p:nvPr/>
          </p:nvSpPr>
          <p:spPr>
            <a:xfrm>
              <a:off x="3236159" y="1470146"/>
              <a:ext cx="1319111" cy="992579"/>
            </a:xfrm>
            <a:prstGeom prst="rect">
              <a:avLst/>
            </a:prstGeom>
            <a:noFill/>
          </p:spPr>
          <p:txBody>
            <a:bodyPr wrap="square" rtlCol="0">
              <a:spAutoFit/>
            </a:bodyPr>
            <a:lstStyle/>
            <a:p>
              <a:r>
                <a:rPr lang="nl-NL" sz="2000" dirty="0" smtClean="0">
                  <a:solidFill>
                    <a:srgbClr val="CC6600"/>
                  </a:solidFill>
                </a:rPr>
                <a:t>Hoàn thiện thể </a:t>
              </a:r>
              <a:r>
                <a:rPr lang="nl-NL" sz="2000" dirty="0">
                  <a:solidFill>
                    <a:srgbClr val="CC6600"/>
                  </a:solidFill>
                </a:rPr>
                <a:t>chế, chức năng, nhiệm vụ, phương </a:t>
              </a:r>
              <a:r>
                <a:rPr lang="nl-NL" sz="2000" dirty="0" smtClean="0">
                  <a:solidFill>
                    <a:srgbClr val="CC6600"/>
                  </a:solidFill>
                </a:rPr>
                <a:t>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35" y="5067494"/>
            <a:ext cx="2659071"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a:t>
              </a:r>
              <a:r>
                <a:rPr lang="nl-NL" sz="2000" dirty="0" smtClean="0">
                  <a:solidFill>
                    <a:srgbClr val="C00000"/>
                  </a:solidFill>
                </a:rPr>
                <a:t>dân</a:t>
              </a:r>
              <a:endParaRPr lang="en-US" sz="2000" dirty="0">
                <a:solidFill>
                  <a:srgbClr val="C00000"/>
                </a:solidFill>
                <a:latin typeface="Lato Light" pitchFamily="34" charset="0"/>
              </a:endParaRPr>
            </a:p>
          </p:txBody>
        </p:sp>
      </p:grpSp>
      <p:grpSp>
        <p:nvGrpSpPr>
          <p:cNvPr id="21" name="Group 20"/>
          <p:cNvGrpSpPr/>
          <p:nvPr/>
        </p:nvGrpSpPr>
        <p:grpSpPr>
          <a:xfrm>
            <a:off x="304801" y="1447800"/>
            <a:ext cx="2743199" cy="1600200"/>
            <a:chOff x="840554" y="1558768"/>
            <a:chExt cx="1380255" cy="1200150"/>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761747"/>
            </a:xfrm>
            <a:prstGeom prst="rect">
              <a:avLst/>
            </a:prstGeom>
            <a:noFill/>
          </p:spPr>
          <p:txBody>
            <a:bodyPr wrap="square" rtlCol="0">
              <a:spAutoFit/>
            </a:bodyPr>
            <a:lstStyle/>
            <a:p>
              <a:r>
                <a:rPr lang="nl-NL" sz="2000" dirty="0">
                  <a:solidFill>
                    <a:srgbClr val="008000"/>
                  </a:solidFill>
                </a:rPr>
                <a:t>X</a:t>
              </a:r>
              <a:r>
                <a:rPr lang="nl-NL" sz="2000" dirty="0" smtClean="0">
                  <a:solidFill>
                    <a:srgbClr val="008000"/>
                  </a:solidFill>
                </a:rPr>
                <a:t>ây </a:t>
              </a:r>
              <a:r>
                <a:rPr lang="nl-NL" sz="2000" dirty="0">
                  <a:solidFill>
                    <a:srgbClr val="008000"/>
                  </a:solidFill>
                </a:rPr>
                <a:t>dựng, </a:t>
              </a:r>
              <a:r>
                <a:rPr lang="nl-NL" sz="2000" dirty="0" smtClean="0">
                  <a:solidFill>
                    <a:srgbClr val="008000"/>
                  </a:solidFill>
                </a:rPr>
                <a:t>hoàn thiện Nhà nước PQXHCN là nhiệm vụ trọng tâm </a:t>
              </a:r>
              <a:endParaRPr lang="en-US" sz="2000" dirty="0">
                <a:solidFill>
                  <a:srgbClr val="008000"/>
                </a:solidFill>
                <a:latin typeface="Lato Light" pitchFamily="34" charset="0"/>
              </a:endParaRPr>
            </a:p>
          </p:txBody>
        </p:sp>
      </p:gr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prstClr val="white"/>
                  </a:solidFill>
                </a:rPr>
                <a:t>Nghị</a:t>
              </a:r>
              <a:r>
                <a:rPr lang="en-US" sz="2400" b="1" dirty="0" smtClean="0">
                  <a:solidFill>
                    <a:prstClr val="white"/>
                  </a:solidFill>
                </a:rPr>
                <a:t> </a:t>
              </a:r>
              <a:r>
                <a:rPr lang="en-US" sz="2400" b="1" dirty="0" err="1" smtClean="0">
                  <a:solidFill>
                    <a:prstClr val="white"/>
                  </a:solidFill>
                </a:rPr>
                <a:t>quyết</a:t>
              </a:r>
              <a:r>
                <a:rPr lang="en-US" sz="2400" b="1" dirty="0" smtClean="0">
                  <a:solidFill>
                    <a:prstClr val="white"/>
                  </a:solidFill>
                </a:rPr>
                <a:t> ĐH XII</a:t>
              </a:r>
              <a:endParaRPr lang="en-US" sz="2400" b="1" dirty="0">
                <a:solidFill>
                  <a:prstClr val="white"/>
                </a:solidFill>
              </a:endParaRPr>
            </a:p>
          </p:txBody>
        </p:sp>
        <p:sp>
          <p:nvSpPr>
            <p:cNvPr id="123" name="Freeform 29"/>
            <p:cNvSpPr>
              <a:spLocks noEditPoints="1"/>
            </p:cNvSpPr>
            <p:nvPr/>
          </p:nvSpPr>
          <p:spPr bwMode="auto">
            <a:xfrm>
              <a:off x="3893322" y="2780196"/>
              <a:ext cx="481318" cy="482383"/>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sp>
        <p:nvSpPr>
          <p:cNvPr id="27" name="Rectangle 26"/>
          <p:cNvSpPr/>
          <p:nvPr/>
        </p:nvSpPr>
        <p:spPr>
          <a:xfrm>
            <a:off x="838201" y="53923"/>
            <a:ext cx="10690327" cy="954107"/>
          </a:xfrm>
          <a:prstGeom prst="rect">
            <a:avLst/>
          </a:prstGeom>
        </p:spPr>
        <p:txBody>
          <a:bodyPr wrap="square">
            <a:spAutoFit/>
          </a:bodyPr>
          <a:lstStyle/>
          <a:p>
            <a:r>
              <a:rPr lang="nl-NL" sz="2800" b="1" i="1" dirty="0" smtClean="0"/>
              <a:t>b) Phương hướng, nhiệm vụxây dựng và hoàn thiện Nhà nước pháp quyền xã hội chủ nghĩa Việt Nam</a:t>
            </a:r>
            <a:endParaRPr lang="en-US" sz="2800" b="1" dirty="0"/>
          </a:p>
        </p:txBody>
      </p:sp>
    </p:spTree>
    <p:extLst>
      <p:ext uri="{BB962C8B-B14F-4D97-AF65-F5344CB8AC3E}">
        <p14:creationId xmlns="" xmlns:p14="http://schemas.microsoft.com/office/powerpoint/2010/main" val="3719925345"/>
      </p:ext>
    </p:extLst>
  </p:cSld>
  <p:clrMapOvr>
    <a:masterClrMapping/>
  </p:clrMapOvr>
  <mc:AlternateContent xmlns:mc="http://schemas.openxmlformats.org/markup-compatibility/2006">
    <mc:Choice xmlns=""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Nỗi đau cha mẹ tử tù bị tiêm thuốc độc"/>
          <p:cNvPicPr>
            <a:picLocks noChangeAspect="1" noChangeArrowheads="1"/>
          </p:cNvPicPr>
          <p:nvPr/>
        </p:nvPicPr>
        <p:blipFill>
          <a:blip r:embed="rId2"/>
          <a:srcRect/>
          <a:stretch>
            <a:fillRect/>
          </a:stretch>
        </p:blipFill>
        <p:spPr bwMode="auto">
          <a:xfrm>
            <a:off x="1676400" y="-152400"/>
            <a:ext cx="7239000" cy="5293519"/>
          </a:xfrm>
          <a:prstGeom prst="rect">
            <a:avLst/>
          </a:prstGeom>
          <a:noFill/>
        </p:spPr>
      </p:pic>
      <p:sp>
        <p:nvSpPr>
          <p:cNvPr id="3" name="Rectangle 2"/>
          <p:cNvSpPr/>
          <p:nvPr/>
        </p:nvSpPr>
        <p:spPr>
          <a:xfrm>
            <a:off x="1219200" y="5373469"/>
            <a:ext cx="10591800" cy="646331"/>
          </a:xfrm>
          <a:prstGeom prst="rect">
            <a:avLst/>
          </a:prstGeom>
        </p:spPr>
        <p:txBody>
          <a:bodyPr wrap="square">
            <a:spAutoFit/>
          </a:bodyPr>
          <a:lstStyle/>
          <a:p>
            <a:r>
              <a:rPr lang="en-US" dirty="0" err="1" smtClean="0"/>
              <a:t>Nguyễn</a:t>
            </a:r>
            <a:r>
              <a:rPr lang="en-US" dirty="0" smtClean="0"/>
              <a:t> </a:t>
            </a:r>
            <a:r>
              <a:rPr lang="en-US" dirty="0" err="1" smtClean="0"/>
              <a:t>Anh</a:t>
            </a:r>
            <a:r>
              <a:rPr lang="en-US" dirty="0" smtClean="0"/>
              <a:t> </a:t>
            </a:r>
            <a:r>
              <a:rPr lang="en-US" dirty="0" err="1" smtClean="0"/>
              <a:t>Tuấn</a:t>
            </a:r>
            <a:r>
              <a:rPr lang="en-US" dirty="0" smtClean="0"/>
              <a:t> (27 </a:t>
            </a:r>
            <a:r>
              <a:rPr lang="en-US" dirty="0" err="1" smtClean="0"/>
              <a:t>tuổi</a:t>
            </a:r>
            <a:r>
              <a:rPr lang="en-US" dirty="0" smtClean="0"/>
              <a:t>, </a:t>
            </a:r>
            <a:r>
              <a:rPr lang="en-US" dirty="0" err="1" smtClean="0"/>
              <a:t>quê</a:t>
            </a:r>
            <a:r>
              <a:rPr lang="en-US" dirty="0" smtClean="0"/>
              <a:t> </a:t>
            </a:r>
            <a:r>
              <a:rPr lang="en-US" dirty="0" err="1" smtClean="0"/>
              <a:t>quán</a:t>
            </a:r>
            <a:r>
              <a:rPr lang="en-US" dirty="0" smtClean="0"/>
              <a:t> </a:t>
            </a:r>
            <a:r>
              <a:rPr lang="en-US" dirty="0" err="1" smtClean="0"/>
              <a:t>H.Mê</a:t>
            </a:r>
            <a:r>
              <a:rPr lang="en-US" dirty="0" smtClean="0"/>
              <a:t> </a:t>
            </a:r>
            <a:r>
              <a:rPr lang="en-US" dirty="0" err="1" smtClean="0"/>
              <a:t>Linh</a:t>
            </a:r>
            <a:r>
              <a:rPr lang="en-US" dirty="0" smtClean="0"/>
              <a:t>, </a:t>
            </a:r>
            <a:r>
              <a:rPr lang="en-US" dirty="0" err="1" smtClean="0"/>
              <a:t>TP.Hà</a:t>
            </a:r>
            <a:r>
              <a:rPr lang="en-US" dirty="0" smtClean="0"/>
              <a:t> </a:t>
            </a:r>
            <a:r>
              <a:rPr lang="en-US" dirty="0" err="1" smtClean="0"/>
              <a:t>Nội</a:t>
            </a:r>
            <a:r>
              <a:rPr lang="en-US" dirty="0" smtClean="0"/>
              <a:t>)</a:t>
            </a:r>
            <a:r>
              <a:rPr lang="vi-VN" dirty="0" smtClean="0"/>
              <a:t> là người đầu tiên bị thi hành án bằng hình thức tiêm thuốc độc</a:t>
            </a:r>
            <a:r>
              <a:rPr lang="en-US" dirty="0" smtClean="0"/>
              <a:t> </a:t>
            </a:r>
            <a:r>
              <a:rPr lang="en-US" dirty="0" err="1" smtClean="0"/>
              <a:t>năm</a:t>
            </a:r>
            <a:r>
              <a:rPr lang="en-US" dirty="0" smtClean="0"/>
              <a:t> 2013</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34"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17"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4"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2"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18"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18"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0" y="1913468"/>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1"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66" y="5429250"/>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5" y="1821392"/>
            <a:ext cx="4370915"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3" y="3824817"/>
            <a:ext cx="3069167" cy="7281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0"/>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67" y="3204634"/>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07"/>
            <a:ext cx="8433619" cy="830997"/>
          </a:xfrm>
          <a:prstGeom prst="rect">
            <a:avLst/>
          </a:prstGeom>
        </p:spPr>
        <p:txBody>
          <a:bodyPr wrap="square">
            <a:spAutoFit/>
          </a:bodyPr>
          <a:lstStyle/>
          <a:p>
            <a:pPr algn="ctr">
              <a:buNone/>
            </a:pPr>
            <a:r>
              <a:rPr lang="nl-NL" sz="2400" b="1" i="1" dirty="0" smtClean="0">
                <a:solidFill>
                  <a:srgbClr val="008000"/>
                </a:solidFill>
              </a:rPr>
              <a:t>2.2. Nhiệm </a:t>
            </a:r>
            <a:r>
              <a:rPr lang="nl-NL" sz="2400" b="1" i="1" dirty="0">
                <a:solidFill>
                  <a:srgbClr val="008000"/>
                </a:solidFill>
              </a:rPr>
              <a:t>vụ và giải pháp xây dựng và hoàn thiện Nhà nước </a:t>
            </a:r>
            <a:r>
              <a:rPr lang="nl-NL" sz="2400" b="1" i="1" dirty="0" smtClean="0">
                <a:solidFill>
                  <a:srgbClr val="008000"/>
                </a:solidFill>
              </a:rPr>
              <a:t>pháp </a:t>
            </a:r>
            <a:r>
              <a:rPr lang="nl-NL" sz="2400" b="1" i="1" dirty="0">
                <a:solidFill>
                  <a:srgbClr val="008000"/>
                </a:solidFill>
              </a:rPr>
              <a:t>quyền xã hội chủ nghĩa Việt Nam </a:t>
            </a:r>
            <a:endParaRPr lang="en-US" sz="2400" dirty="0">
              <a:solidFill>
                <a:srgbClr val="008000"/>
              </a:solidFill>
            </a:endParaRPr>
          </a:p>
        </p:txBody>
      </p:sp>
      <p:sp>
        <p:nvSpPr>
          <p:cNvPr id="46" name="Rectangle 45"/>
          <p:cNvSpPr/>
          <p:nvPr/>
        </p:nvSpPr>
        <p:spPr>
          <a:xfrm>
            <a:off x="4116919" y="1410936"/>
            <a:ext cx="2963334"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572031" y="75451"/>
            <a:ext cx="10172172" cy="523220"/>
          </a:xfrm>
          <a:prstGeom prst="rect">
            <a:avLst/>
          </a:prstGeom>
        </p:spPr>
        <p:txBody>
          <a:bodyPr wrap="square">
            <a:spAutoFit/>
          </a:bodyPr>
          <a:lstStyle/>
          <a:p>
            <a:pPr marL="457195" indent="457195" algn="just"/>
            <a:r>
              <a:rPr lang="nl-NL"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Cải cách thể chế và phương thức hoạt động của Nhà nước</a:t>
            </a:r>
            <a:endParaRPr lang="en-US" sz="2800" b="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90599" y="740405"/>
            <a:ext cx="10896601" cy="830997"/>
          </a:xfrm>
          <a:prstGeom prst="rect">
            <a:avLst/>
          </a:prstGeom>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144002" y="1713136"/>
            <a:ext cx="2857500" cy="407807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p:cNvSpPr txBox="1"/>
          <p:nvPr/>
        </p:nvSpPr>
        <p:spPr>
          <a:xfrm>
            <a:off x="304804" y="3429004"/>
            <a:ext cx="2209801" cy="369460"/>
          </a:xfrm>
          <a:prstGeom prst="rect">
            <a:avLst/>
          </a:prstGeom>
          <a:noFill/>
        </p:spPr>
        <p:txBody>
          <a:bodyPr wrap="square" rtlCol="0">
            <a:spAutoFit/>
          </a:bodyPr>
          <a:lstStyle/>
          <a:p>
            <a:r>
              <a:rPr lang="en-US" sz="1801" dirty="0"/>
              <a:t>Phạm vi quyền lực</a:t>
            </a:r>
            <a:endParaRPr lang="vi-VN" sz="1801" dirty="0"/>
          </a:p>
        </p:txBody>
      </p:sp>
      <p:sp>
        <p:nvSpPr>
          <p:cNvPr id="7" name="Left Brace 6"/>
          <p:cNvSpPr/>
          <p:nvPr/>
        </p:nvSpPr>
        <p:spPr>
          <a:xfrm>
            <a:off x="2514604" y="2895601"/>
            <a:ext cx="381001" cy="1524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3124199" y="2667002"/>
            <a:ext cx="2057401" cy="369460"/>
          </a:xfrm>
          <a:prstGeom prst="rect">
            <a:avLst/>
          </a:prstGeom>
          <a:noFill/>
        </p:spPr>
        <p:txBody>
          <a:bodyPr wrap="square" rtlCol="0">
            <a:spAutoFit/>
          </a:bodyPr>
          <a:lstStyle/>
          <a:p>
            <a:r>
              <a:rPr lang="en-US" sz="1801" dirty="0"/>
              <a:t>Chức năng đối nội</a:t>
            </a:r>
            <a:endParaRPr lang="vi-VN" sz="1801" dirty="0"/>
          </a:p>
        </p:txBody>
      </p:sp>
      <p:sp>
        <p:nvSpPr>
          <p:cNvPr id="9" name="TextBox 8"/>
          <p:cNvSpPr txBox="1"/>
          <p:nvPr/>
        </p:nvSpPr>
        <p:spPr>
          <a:xfrm>
            <a:off x="3048000" y="4267205"/>
            <a:ext cx="2590800" cy="369460"/>
          </a:xfrm>
          <a:prstGeom prst="rect">
            <a:avLst/>
          </a:prstGeom>
          <a:noFill/>
        </p:spPr>
        <p:txBody>
          <a:bodyPr wrap="square" rtlCol="0">
            <a:spAutoFit/>
          </a:bodyPr>
          <a:lstStyle/>
          <a:p>
            <a:r>
              <a:rPr lang="en-US" sz="1801" dirty="0"/>
              <a:t>Chức năng đối ngoại</a:t>
            </a:r>
            <a:endParaRPr lang="vi-VN" sz="1801" dirty="0"/>
          </a:p>
        </p:txBody>
      </p:sp>
    </p:spTree>
    <p:extLst>
      <p:ext uri="{BB962C8B-B14F-4D97-AF65-F5344CB8AC3E}">
        <p14:creationId xmlns:p14="http://schemas.microsoft.com/office/powerpoint/2010/main" xmlns="" val="9655998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2826603"/>
            <a:ext cx="7620000" cy="830997"/>
          </a:xfrm>
          <a:prstGeom prst="rect">
            <a:avLst/>
          </a:prstGeom>
        </p:spPr>
        <p:txBody>
          <a:bodyPr wrap="square">
            <a:spAutoFit/>
          </a:bodyPr>
          <a:lstStyle/>
          <a:p>
            <a:r>
              <a:rPr lang="en-US" sz="2400" b="1" dirty="0" err="1" smtClean="0"/>
              <a:t>Điều</a:t>
            </a:r>
            <a:r>
              <a:rPr lang="en-US" sz="2400" b="1" dirty="0" smtClean="0"/>
              <a:t> 62- HP 1980</a:t>
            </a:r>
            <a:endParaRPr lang="en-US" sz="2400" dirty="0" smtClean="0"/>
          </a:p>
          <a:p>
            <a:r>
              <a:rPr lang="en-US" sz="2400" dirty="0" err="1" smtClean="0"/>
              <a:t>Công</a:t>
            </a:r>
            <a:r>
              <a:rPr lang="en-US" sz="2400" dirty="0" smtClean="0"/>
              <a:t> </a:t>
            </a:r>
            <a:r>
              <a:rPr lang="en-US" sz="2400" dirty="0" err="1" smtClean="0"/>
              <a:t>dân</a:t>
            </a:r>
            <a:r>
              <a:rPr lang="en-US" sz="2400" dirty="0" smtClean="0"/>
              <a:t> </a:t>
            </a:r>
            <a:r>
              <a:rPr lang="en-US" sz="2400" dirty="0" err="1" smtClean="0"/>
              <a:t>có</a:t>
            </a:r>
            <a:r>
              <a:rPr lang="en-US" sz="2400" dirty="0" smtClean="0"/>
              <a:t> </a:t>
            </a:r>
            <a:r>
              <a:rPr lang="en-US" sz="2400" dirty="0" err="1" smtClean="0"/>
              <a:t>quyền</a:t>
            </a:r>
            <a:r>
              <a:rPr lang="en-US" sz="2400" dirty="0" smtClean="0"/>
              <a:t> </a:t>
            </a:r>
            <a:r>
              <a:rPr lang="en-US" sz="2400" dirty="0" err="1" smtClean="0"/>
              <a:t>có</a:t>
            </a:r>
            <a:r>
              <a:rPr lang="en-US" sz="2400" dirty="0" smtClean="0"/>
              <a:t> </a:t>
            </a:r>
            <a:r>
              <a:rPr lang="en-US" sz="2400" dirty="0" err="1" smtClean="0"/>
              <a:t>nhà</a:t>
            </a:r>
            <a:r>
              <a:rPr lang="en-US" sz="2400" dirty="0" smtClean="0"/>
              <a:t> ở.</a:t>
            </a:r>
            <a:endParaRPr lang="en-US" sz="2400" dirty="0"/>
          </a:p>
        </p:txBody>
      </p:sp>
      <p:sp>
        <p:nvSpPr>
          <p:cNvPr id="3" name="Rectangle 2"/>
          <p:cNvSpPr/>
          <p:nvPr/>
        </p:nvSpPr>
        <p:spPr>
          <a:xfrm>
            <a:off x="3048000" y="5341203"/>
            <a:ext cx="7620000" cy="830997"/>
          </a:xfrm>
          <a:prstGeom prst="rect">
            <a:avLst/>
          </a:prstGeom>
        </p:spPr>
        <p:txBody>
          <a:bodyPr wrap="square">
            <a:spAutoFit/>
          </a:bodyPr>
          <a:lstStyle/>
          <a:p>
            <a:r>
              <a:rPr lang="vi-VN" sz="2400" b="1" dirty="0" smtClean="0"/>
              <a:t>Điều 22 </a:t>
            </a:r>
            <a:r>
              <a:rPr lang="en-US" sz="2400" b="1" dirty="0" smtClean="0"/>
              <a:t>– HP 2013</a:t>
            </a:r>
            <a:endParaRPr lang="vi-VN" sz="2400" dirty="0" smtClean="0"/>
          </a:p>
          <a:p>
            <a:r>
              <a:rPr lang="vi-VN" sz="2400" dirty="0" smtClean="0"/>
              <a:t> Công dân có quyền có nơi ở hợp pháp</a:t>
            </a:r>
            <a:endParaRPr lang="vi-VN" sz="2400" dirty="0"/>
          </a:p>
        </p:txBody>
      </p:sp>
      <p:sp>
        <p:nvSpPr>
          <p:cNvPr id="4" name="Rectangle 3"/>
          <p:cNvSpPr/>
          <p:nvPr/>
        </p:nvSpPr>
        <p:spPr>
          <a:xfrm>
            <a:off x="1066800" y="3962400"/>
            <a:ext cx="10972800" cy="1200329"/>
          </a:xfrm>
          <a:prstGeom prst="rect">
            <a:avLst/>
          </a:prstGeom>
        </p:spPr>
        <p:txBody>
          <a:bodyPr wrap="square">
            <a:spAutoFit/>
          </a:bodyPr>
          <a:lstStyle/>
          <a:p>
            <a:r>
              <a:rPr lang="vi-VN" sz="2400" b="1" dirty="0" smtClean="0"/>
              <a:t>Điều 62</a:t>
            </a:r>
            <a:r>
              <a:rPr lang="en-US" sz="2400" b="1" dirty="0" smtClean="0"/>
              <a:t>- HP 1992</a:t>
            </a:r>
            <a:endParaRPr lang="vi-VN" sz="2400" dirty="0" smtClean="0"/>
          </a:p>
          <a:p>
            <a:r>
              <a:rPr lang="vi-VN" sz="2400" dirty="0" smtClean="0"/>
              <a:t>Công dân có quyền xây dựng nhà ở theo quy hoạch và pháp luật. Quyền lợi của người thuê nhà và người có nhà cho thuê được bảo hộ theo pháp luật.</a:t>
            </a:r>
            <a:endParaRPr lang="vi-VN" sz="2400" dirty="0"/>
          </a:p>
        </p:txBody>
      </p:sp>
      <p:sp>
        <p:nvSpPr>
          <p:cNvPr id="117762" name="AutoShape 2" descr="Kết quả hình ảnh cho hiến pha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8534400" y="1295167"/>
            <a:ext cx="2971800" cy="2970508"/>
          </a:xfrm>
          <a:prstGeom prst="rect">
            <a:avLst/>
          </a:prstGeom>
          <a:noFill/>
        </p:spPr>
      </p:pic>
      <p:sp>
        <p:nvSpPr>
          <p:cNvPr id="7" name="Rectangle 6"/>
          <p:cNvSpPr/>
          <p:nvPr/>
        </p:nvSpPr>
        <p:spPr>
          <a:xfrm>
            <a:off x="533400" y="228600"/>
            <a:ext cx="113538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a:t>
            </a:r>
            <a:r>
              <a:rPr lang="nl-NL" sz="2400" dirty="0" smtClean="0">
                <a:solidFill>
                  <a:srgbClr val="002060"/>
                </a:solidFill>
                <a:latin typeface="+mj-lt"/>
                <a:ea typeface="Calibri" panose="020F0502020204030204" pitchFamily="34" charset="0"/>
                <a:cs typeface="Times New Roman" panose="02020603050405020304" pitchFamily="18" charset="0"/>
              </a:rPr>
              <a:t>XHCN.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3352801" y="1378803"/>
            <a:ext cx="4343399" cy="830997"/>
          </a:xfrm>
          <a:prstGeom prst="rect">
            <a:avLst/>
          </a:prstGeom>
        </p:spPr>
        <p:txBody>
          <a:bodyPr wrap="square">
            <a:spAutoFit/>
          </a:bodyPr>
          <a:lstStyle/>
          <a:p>
            <a:pPr algn="ctr"/>
            <a:r>
              <a:rPr lang="nl-NL" sz="2400" dirty="0">
                <a:solidFill>
                  <a:srgbClr val="0070C0"/>
                </a:solidFill>
                <a:ea typeface="Calibri" panose="020F0502020204030204" pitchFamily="34" charset="0"/>
                <a:cs typeface="Times New Roman" panose="02020603050405020304" pitchFamily="18" charset="0"/>
              </a:rPr>
              <a:t>H</a:t>
            </a:r>
            <a:r>
              <a:rPr lang="nl-NL" sz="2400" dirty="0" smtClean="0">
                <a:solidFill>
                  <a:srgbClr val="0070C0"/>
                </a:solidFill>
                <a:ea typeface="Calibri" panose="020F0502020204030204" pitchFamily="34" charset="0"/>
                <a:cs typeface="Times New Roman" panose="02020603050405020304" pitchFamily="18" charset="0"/>
              </a:rPr>
              <a:t>oàn </a:t>
            </a:r>
            <a:r>
              <a:rPr lang="nl-NL" sz="2400" dirty="0">
                <a:solidFill>
                  <a:srgbClr val="0070C0"/>
                </a:solidFill>
                <a:ea typeface="Calibri" panose="020F0502020204030204" pitchFamily="34" charset="0"/>
                <a:cs typeface="Times New Roman" panose="02020603050405020304" pitchFamily="18" charset="0"/>
              </a:rPr>
              <a:t>thiện pháp </a:t>
            </a:r>
            <a:r>
              <a:rPr lang="nl-NL" sz="2400" dirty="0" smtClean="0">
                <a:solidFill>
                  <a:srgbClr val="0070C0"/>
                </a:solidFill>
                <a:ea typeface="Calibri" panose="020F0502020204030204" pitchFamily="34" charset="0"/>
                <a:cs typeface="Times New Roman" panose="02020603050405020304" pitchFamily="18" charset="0"/>
              </a:rPr>
              <a:t>luật </a:t>
            </a:r>
            <a:r>
              <a:rPr lang="nl-NL" sz="2400" dirty="0">
                <a:solidFill>
                  <a:srgbClr val="0070C0"/>
                </a:solidFill>
                <a:ea typeface="Calibri" panose="020F0502020204030204" pitchFamily="34" charset="0"/>
                <a:cs typeface="Times New Roman" panose="02020603050405020304" pitchFamily="18" charset="0"/>
              </a:rPr>
              <a:t>gắn với tổ chức thi hành pháp luật</a:t>
            </a:r>
            <a:r>
              <a:rPr lang="nl-NL" sz="2400" dirty="0" smtClean="0">
                <a:solidFill>
                  <a:srgbClr val="0070C0"/>
                </a:solidFill>
                <a:ea typeface="Calibri" panose="020F0502020204030204" pitchFamily="34" charset="0"/>
                <a:cs typeface="Times New Roman" panose="02020603050405020304" pitchFamily="18" charset="0"/>
              </a:rPr>
              <a:t> về:</a:t>
            </a:r>
            <a:endParaRPr lang="en-US" sz="2400" dirty="0">
              <a:solidFill>
                <a:srgbClr val="0070C0"/>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dirty="0" smtClean="0"/>
              <a:t>Luật Hôn nhân và gia đình quy định cấm kết hôn:</a:t>
            </a:r>
            <a:endParaRPr lang="vi-VN" dirty="0"/>
          </a:p>
        </p:txBody>
      </p:sp>
      <p:sp>
        <p:nvSpPr>
          <p:cNvPr id="4" name="Text Placeholder 3"/>
          <p:cNvSpPr>
            <a:spLocks noGrp="1"/>
          </p:cNvSpPr>
          <p:nvPr>
            <p:ph type="body" idx="1"/>
          </p:nvPr>
        </p:nvSpPr>
        <p:spPr>
          <a:xfrm>
            <a:off x="457206" y="2209806"/>
            <a:ext cx="5504667" cy="3554398"/>
          </a:xfrm>
        </p:spPr>
        <p:txBody>
          <a:bodyPr/>
          <a:lstStyle/>
          <a:p>
            <a:r>
              <a:rPr lang="vi-VN" dirty="0" smtClean="0">
                <a:solidFill>
                  <a:srgbClr val="FF0000"/>
                </a:solidFill>
              </a:rPr>
              <a:t>2000:</a:t>
            </a:r>
          </a:p>
          <a:p>
            <a:pPr>
              <a:buNone/>
            </a:pPr>
            <a:r>
              <a:rPr lang="vi-VN" dirty="0" smtClean="0"/>
              <a:t> </a:t>
            </a:r>
            <a:r>
              <a:rPr lang="vi-VN" dirty="0"/>
              <a:t>Giữa những người cùng giới tính.</a:t>
            </a:r>
          </a:p>
          <a:p>
            <a:endParaRPr lang="vi-VN" dirty="0" smtClean="0"/>
          </a:p>
          <a:p>
            <a:endParaRPr lang="vi-VN" dirty="0"/>
          </a:p>
        </p:txBody>
      </p:sp>
      <p:sp>
        <p:nvSpPr>
          <p:cNvPr id="5" name="Text Placeholder 4"/>
          <p:cNvSpPr>
            <a:spLocks noGrp="1"/>
          </p:cNvSpPr>
          <p:nvPr>
            <p:ph type="body" idx="2"/>
          </p:nvPr>
        </p:nvSpPr>
        <p:spPr>
          <a:xfrm>
            <a:off x="6230088" y="2070606"/>
            <a:ext cx="5123717" cy="3554398"/>
          </a:xfrm>
        </p:spPr>
        <p:txBody>
          <a:bodyPr/>
          <a:lstStyle/>
          <a:p>
            <a:pPr algn="just"/>
            <a:r>
              <a:rPr lang="vi-VN" dirty="0" smtClean="0">
                <a:solidFill>
                  <a:srgbClr val="FF0000"/>
                </a:solidFill>
              </a:rPr>
              <a:t> 2014:</a:t>
            </a:r>
          </a:p>
          <a:p>
            <a:pPr algn="just">
              <a:buNone/>
            </a:pPr>
            <a:r>
              <a:rPr lang="vi-VN" dirty="0"/>
              <a:t>Nhà nước không thừa nhận hôn nhân giữa những người cùng giới tính.</a:t>
            </a:r>
          </a:p>
        </p:txBody>
      </p:sp>
    </p:spTree>
    <p:extLst>
      <p:ext uri="{BB962C8B-B14F-4D97-AF65-F5344CB8AC3E}">
        <p14:creationId xmlns:p14="http://schemas.microsoft.com/office/powerpoint/2010/main" xmlns="" val="23462431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2166878"/>
            <a:ext cx="10439400" cy="3785652"/>
          </a:xfrm>
          <a:prstGeom prst="rect">
            <a:avLst/>
          </a:prstGeom>
        </p:spPr>
        <p:txBody>
          <a:bodyPr wrap="square">
            <a:spAutoFit/>
          </a:bodyPr>
          <a:lstStyle/>
          <a:p>
            <a:r>
              <a:rPr lang="en-US" sz="2400" dirty="0" smtClean="0"/>
              <a:t>+ </a:t>
            </a:r>
            <a:r>
              <a:rPr lang="vi-VN" sz="2400" dirty="0" smtClean="0"/>
              <a:t>Bà mẹ Việt Nam anh hùng;</a:t>
            </a:r>
          </a:p>
          <a:p>
            <a:r>
              <a:rPr lang="vi-VN" sz="2400" dirty="0" smtClean="0"/>
              <a:t>+ Người hoạt động cách mạng trước ngày 01/01/1945;</a:t>
            </a:r>
          </a:p>
          <a:p>
            <a:r>
              <a:rPr lang="vi-VN" sz="2400" dirty="0" smtClean="0"/>
              <a:t>+ Người hoạt động cách mạng từ ngày 01/01/1945 đến ngày khởi nghĩa tháng Tám năm 1945;</a:t>
            </a:r>
          </a:p>
          <a:p>
            <a:r>
              <a:rPr lang="vi-VN" sz="2400" dirty="0" smtClean="0"/>
              <a:t>+ Người hoạt động kháng chiến bị nhiễm chất độc hoá học;</a:t>
            </a:r>
          </a:p>
          <a:p>
            <a:r>
              <a:rPr lang="vi-VN" sz="2400" dirty="0" smtClean="0"/>
              <a:t>+ Người hoạt động cách mạng, hoạt động kháng chiến bị địch bắt tù, đày;</a:t>
            </a:r>
          </a:p>
          <a:p>
            <a:r>
              <a:rPr lang="vi-VN" sz="2400" dirty="0" smtClean="0"/>
              <a:t>+ Người hoạt động kháng chiến giải phóng dân tộc, bảo vệ Tổ quốc và làm nghĩa vụ quốc tế;</a:t>
            </a:r>
          </a:p>
          <a:p>
            <a:r>
              <a:rPr lang="vi-VN" sz="2400" dirty="0" smtClean="0"/>
              <a:t>+ Người có công giúp đỡ cách mạng”.</a:t>
            </a:r>
          </a:p>
          <a:p>
            <a:endParaRPr lang="vi-VN" sz="2400" dirty="0"/>
          </a:p>
        </p:txBody>
      </p:sp>
      <p:sp>
        <p:nvSpPr>
          <p:cNvPr id="3" name="TextBox 2"/>
          <p:cNvSpPr txBox="1"/>
          <p:nvPr/>
        </p:nvSpPr>
        <p:spPr>
          <a:xfrm>
            <a:off x="914400" y="457200"/>
            <a:ext cx="10439400" cy="830997"/>
          </a:xfrm>
          <a:prstGeom prst="rect">
            <a:avLst/>
          </a:prstGeom>
          <a:noFill/>
        </p:spPr>
        <p:txBody>
          <a:bodyPr wrap="square" rtlCol="0">
            <a:spAutoFit/>
          </a:bodyPr>
          <a:lstStyle/>
          <a:p>
            <a:pPr algn="ctr"/>
            <a:r>
              <a:rPr lang="en-US" sz="2400" dirty="0" err="1" smtClean="0">
                <a:solidFill>
                  <a:srgbClr val="FF0000"/>
                </a:solidFill>
              </a:rPr>
              <a:t>Thông</a:t>
            </a:r>
            <a:r>
              <a:rPr lang="en-US" sz="2400" dirty="0" smtClean="0">
                <a:solidFill>
                  <a:srgbClr val="FF0000"/>
                </a:solidFill>
              </a:rPr>
              <a:t> </a:t>
            </a:r>
            <a:r>
              <a:rPr lang="en-US" sz="2400" dirty="0" err="1" smtClean="0">
                <a:solidFill>
                  <a:srgbClr val="FF0000"/>
                </a:solidFill>
              </a:rPr>
              <a:t>tư</a:t>
            </a:r>
            <a:r>
              <a:rPr lang="en-US" sz="2400" dirty="0" smtClean="0">
                <a:solidFill>
                  <a:srgbClr val="FF0000"/>
                </a:solidFill>
              </a:rPr>
              <a:t> 24/2013 </a:t>
            </a:r>
            <a:r>
              <a:rPr lang="en-US" sz="2400" dirty="0" err="1" smtClean="0">
                <a:solidFill>
                  <a:srgbClr val="FF0000"/>
                </a:solidFill>
              </a:rPr>
              <a:t>của</a:t>
            </a:r>
            <a:r>
              <a:rPr lang="en-US" sz="2400" dirty="0" smtClean="0">
                <a:solidFill>
                  <a:srgbClr val="FF0000"/>
                </a:solidFill>
              </a:rPr>
              <a:t> </a:t>
            </a:r>
            <a:r>
              <a:rPr lang="en-US" sz="2400" dirty="0" err="1" smtClean="0">
                <a:solidFill>
                  <a:srgbClr val="FF0000"/>
                </a:solidFill>
              </a:rPr>
              <a:t>Bộ</a:t>
            </a:r>
            <a:r>
              <a:rPr lang="en-US" sz="2400" dirty="0" smtClean="0">
                <a:solidFill>
                  <a:srgbClr val="FF0000"/>
                </a:solidFill>
              </a:rPr>
              <a:t> </a:t>
            </a:r>
            <a:r>
              <a:rPr lang="en-US" sz="2400" dirty="0" err="1" smtClean="0">
                <a:solidFill>
                  <a:srgbClr val="FF0000"/>
                </a:solidFill>
              </a:rPr>
              <a:t>Giáo</a:t>
            </a:r>
            <a:r>
              <a:rPr lang="en-US" sz="2400" dirty="0" smtClean="0">
                <a:solidFill>
                  <a:srgbClr val="FF0000"/>
                </a:solidFill>
              </a:rPr>
              <a:t> </a:t>
            </a:r>
            <a:r>
              <a:rPr lang="en-US" sz="2400" dirty="0" err="1" smtClean="0">
                <a:solidFill>
                  <a:srgbClr val="FF0000"/>
                </a:solidFill>
              </a:rPr>
              <a:t>dục</a:t>
            </a:r>
            <a:r>
              <a:rPr lang="en-US" sz="2400" dirty="0" smtClean="0">
                <a:solidFill>
                  <a:srgbClr val="FF0000"/>
                </a:solidFill>
              </a:rPr>
              <a:t> </a:t>
            </a:r>
            <a:r>
              <a:rPr lang="en-US" sz="2400" dirty="0" err="1" smtClean="0">
                <a:solidFill>
                  <a:srgbClr val="FF0000"/>
                </a:solidFill>
              </a:rPr>
              <a:t>và</a:t>
            </a:r>
            <a:r>
              <a:rPr lang="en-US" sz="2400" dirty="0" smtClean="0">
                <a:solidFill>
                  <a:srgbClr val="FF0000"/>
                </a:solidFill>
              </a:rPr>
              <a:t> </a:t>
            </a:r>
            <a:r>
              <a:rPr lang="en-US" sz="2400" dirty="0" err="1" smtClean="0">
                <a:solidFill>
                  <a:srgbClr val="FF0000"/>
                </a:solidFill>
              </a:rPr>
              <a:t>Đào</a:t>
            </a:r>
            <a:r>
              <a:rPr lang="en-US" sz="2400" dirty="0" smtClean="0">
                <a:solidFill>
                  <a:srgbClr val="FF0000"/>
                </a:solidFill>
              </a:rPr>
              <a:t> </a:t>
            </a:r>
            <a:r>
              <a:rPr lang="en-US" sz="2400" dirty="0" err="1" smtClean="0">
                <a:solidFill>
                  <a:srgbClr val="FF0000"/>
                </a:solidFill>
              </a:rPr>
              <a:t>tạo</a:t>
            </a:r>
            <a:r>
              <a:rPr lang="en-US" sz="2400" dirty="0" smtClean="0">
                <a:solidFill>
                  <a:srgbClr val="FF0000"/>
                </a:solidFill>
              </a:rPr>
              <a:t> </a:t>
            </a:r>
            <a:r>
              <a:rPr lang="en-US" sz="2400" dirty="0" err="1" smtClean="0">
                <a:solidFill>
                  <a:srgbClr val="FF0000"/>
                </a:solidFill>
              </a:rPr>
              <a:t>quy</a:t>
            </a:r>
            <a:r>
              <a:rPr lang="en-US" sz="2400" dirty="0" smtClean="0">
                <a:solidFill>
                  <a:srgbClr val="FF0000"/>
                </a:solidFill>
              </a:rPr>
              <a:t> </a:t>
            </a:r>
            <a:r>
              <a:rPr lang="en-US" sz="2400" dirty="0" err="1" smtClean="0">
                <a:solidFill>
                  <a:srgbClr val="FF0000"/>
                </a:solidFill>
              </a:rPr>
              <a:t>định</a:t>
            </a:r>
            <a:r>
              <a:rPr lang="en-US" sz="2400" dirty="0" smtClean="0">
                <a:solidFill>
                  <a:srgbClr val="FF0000"/>
                </a:solidFill>
              </a:rPr>
              <a:t> </a:t>
            </a:r>
            <a:r>
              <a:rPr lang="en-US" sz="2400" dirty="0" err="1" smtClean="0">
                <a:solidFill>
                  <a:srgbClr val="FF0000"/>
                </a:solidFill>
              </a:rPr>
              <a:t>đối</a:t>
            </a:r>
            <a:r>
              <a:rPr lang="en-US" sz="2400" dirty="0" smtClean="0">
                <a:solidFill>
                  <a:srgbClr val="FF0000"/>
                </a:solidFill>
              </a:rPr>
              <a:t> </a:t>
            </a:r>
            <a:r>
              <a:rPr lang="en-US" sz="2400" dirty="0" err="1" smtClean="0">
                <a:solidFill>
                  <a:srgbClr val="FF0000"/>
                </a:solidFill>
              </a:rPr>
              <a:t>tượng</a:t>
            </a:r>
            <a:r>
              <a:rPr lang="en-US" sz="2400" dirty="0" smtClean="0">
                <a:solidFill>
                  <a:srgbClr val="FF0000"/>
                </a:solidFill>
              </a:rPr>
              <a:t> </a:t>
            </a:r>
            <a:r>
              <a:rPr lang="en-US" sz="2400" dirty="0" err="1" smtClean="0">
                <a:solidFill>
                  <a:srgbClr val="FF0000"/>
                </a:solidFill>
              </a:rPr>
              <a:t>cộng</a:t>
            </a:r>
            <a:r>
              <a:rPr lang="en-US" sz="2400" dirty="0" smtClean="0">
                <a:solidFill>
                  <a:srgbClr val="FF0000"/>
                </a:solidFill>
              </a:rPr>
              <a:t> 2 </a:t>
            </a:r>
            <a:r>
              <a:rPr lang="en-US" sz="2400" dirty="0" err="1" smtClean="0">
                <a:solidFill>
                  <a:srgbClr val="FF0000"/>
                </a:solidFill>
              </a:rPr>
              <a:t>điểm</a:t>
            </a:r>
            <a:r>
              <a:rPr lang="en-US" sz="2400" dirty="0" smtClean="0">
                <a:solidFill>
                  <a:srgbClr val="FF0000"/>
                </a:solidFill>
              </a:rPr>
              <a:t> </a:t>
            </a:r>
            <a:r>
              <a:rPr lang="en-US" sz="2400" dirty="0" err="1" smtClean="0">
                <a:solidFill>
                  <a:srgbClr val="FF0000"/>
                </a:solidFill>
              </a:rPr>
              <a:t>ưu</a:t>
            </a:r>
            <a:r>
              <a:rPr lang="en-US" sz="2400" dirty="0" smtClean="0">
                <a:solidFill>
                  <a:srgbClr val="FF0000"/>
                </a:solidFill>
              </a:rPr>
              <a:t> </a:t>
            </a:r>
            <a:r>
              <a:rPr lang="en-US" sz="2400" dirty="0" err="1" smtClean="0">
                <a:solidFill>
                  <a:srgbClr val="FF0000"/>
                </a:solidFill>
              </a:rPr>
              <a:t>tiên</a:t>
            </a:r>
            <a:r>
              <a:rPr lang="en-US" sz="2400" dirty="0" smtClean="0">
                <a:solidFill>
                  <a:srgbClr val="FF0000"/>
                </a:solidFill>
              </a:rPr>
              <a:t> </a:t>
            </a:r>
            <a:r>
              <a:rPr lang="en-US" sz="2400" dirty="0" err="1" smtClean="0">
                <a:solidFill>
                  <a:srgbClr val="FF0000"/>
                </a:solidFill>
              </a:rPr>
              <a:t>thi</a:t>
            </a:r>
            <a:r>
              <a:rPr lang="en-US" sz="2400" dirty="0" smtClean="0">
                <a:solidFill>
                  <a:srgbClr val="FF0000"/>
                </a:solidFill>
              </a:rPr>
              <a:t> ĐH, CĐ</a:t>
            </a:r>
            <a:endParaRPr lang="en-US" sz="2400" dirty="0">
              <a:solidFill>
                <a:srgbClr val="FF0000"/>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228600"/>
            <a:ext cx="11049000"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a:t>
            </a:r>
            <a:r>
              <a:rPr lang="nl-NL" sz="2400" dirty="0" smtClean="0">
                <a:solidFill>
                  <a:srgbClr val="660066"/>
                </a:solidFill>
                <a:latin typeface="+mj-lt"/>
                <a:ea typeface="Calibri" panose="020F0502020204030204" pitchFamily="34" charset="0"/>
              </a:rPr>
              <a:t>rõ </a:t>
            </a:r>
            <a:r>
              <a:rPr lang="nl-NL" sz="2400" b="1" dirty="0" smtClean="0">
                <a:solidFill>
                  <a:srgbClr val="00CCFF"/>
                </a:solidFill>
                <a:latin typeface="+mj-lt"/>
                <a:ea typeface="Calibri" panose="020F0502020204030204" pitchFamily="34" charset="0"/>
              </a:rPr>
              <a:t>cơ chế phân công, phối hợp </a:t>
            </a:r>
            <a:r>
              <a:rPr lang="nl-NL" sz="2400" dirty="0" smtClean="0">
                <a:solidFill>
                  <a:srgbClr val="660066"/>
                </a:solidFill>
                <a:latin typeface="+mj-lt"/>
                <a:ea typeface="Calibri" panose="020F0502020204030204" pitchFamily="34" charset="0"/>
              </a:rPr>
              <a:t>thực thi quyền lực Nhà nước trong việc thực hiện các </a:t>
            </a:r>
            <a:r>
              <a:rPr lang="nl-NL" sz="2400" b="1" dirty="0" smtClean="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0"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a:t>
            </a:r>
            <a:r>
              <a:rPr lang="nl-NL" sz="2800" b="1" dirty="0" smtClean="0">
                <a:solidFill>
                  <a:schemeClr val="bg1"/>
                </a:solidFill>
                <a:ea typeface="Calibri" panose="020F0502020204030204" pitchFamily="34" charset="0"/>
              </a:rPr>
              <a:t>ành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5" name="Hexagon 4"/>
          <p:cNvSpPr/>
          <p:nvPr/>
        </p:nvSpPr>
        <p:spPr>
          <a:xfrm>
            <a:off x="7620000" y="3733800"/>
            <a:ext cx="2286000" cy="1752600"/>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Calibri" panose="020F0502020204030204" pitchFamily="34" charset="0"/>
              </a:rPr>
              <a:t>Tư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6" name="Hexagon 5"/>
          <p:cNvSpPr/>
          <p:nvPr/>
        </p:nvSpPr>
        <p:spPr>
          <a:xfrm>
            <a:off x="4724400"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a:t>
            </a:r>
            <a:r>
              <a:rPr lang="nl-NL" sz="2800" b="1" dirty="0" smtClean="0">
                <a:solidFill>
                  <a:schemeClr val="bg1"/>
                </a:solidFill>
                <a:ea typeface="Calibri" panose="020F0502020204030204" pitchFamily="34" charset="0"/>
              </a:rPr>
              <a:t>ập </a:t>
            </a:r>
            <a:r>
              <a:rPr lang="nl-NL" sz="2800" b="1" dirty="0">
                <a:solidFill>
                  <a:schemeClr val="bg1"/>
                </a:solidFill>
                <a:ea typeface="Calibri" panose="020F0502020204030204" pitchFamily="34" charset="0"/>
              </a:rPr>
              <a:t>pháp</a:t>
            </a:r>
            <a:endParaRPr lang="en-US" sz="2800" dirty="0">
              <a:solidFill>
                <a:schemeClr val="bg1"/>
              </a:solidFill>
            </a:endParaRPr>
          </a:p>
        </p:txBody>
      </p:sp>
      <p:cxnSp>
        <p:nvCxnSpPr>
          <p:cNvPr id="7" name="Straight Arrow Connector 6"/>
          <p:cNvCxnSpPr/>
          <p:nvPr/>
        </p:nvCxnSpPr>
        <p:spPr>
          <a:xfrm>
            <a:off x="7010400" y="2057400"/>
            <a:ext cx="16002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800" y="2057400"/>
            <a:ext cx="17526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0"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51195169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52400"/>
            <a:ext cx="11506200" cy="1200329"/>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dirty="0">
                <a:solidFill>
                  <a:srgbClr val="00B0F0"/>
                </a:solidFill>
                <a:latin typeface="+mj-lt"/>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mj-lt"/>
                <a:ea typeface="Calibri" panose="020F0502020204030204" pitchFamily="34" charset="0"/>
                <a:cs typeface="Times New Roman" panose="02020603050405020304" pitchFamily="18" charset="0"/>
              </a:rPr>
              <a:t>hoạt động của </a:t>
            </a:r>
            <a:r>
              <a:rPr lang="nl-NL" sz="2400" b="1" dirty="0">
                <a:solidFill>
                  <a:srgbClr val="FF3399"/>
                </a:solidFill>
                <a:latin typeface="+mj-lt"/>
                <a:ea typeface="Calibri" panose="020F0502020204030204" pitchFamily="34" charset="0"/>
                <a:cs typeface="Times New Roman" panose="02020603050405020304" pitchFamily="18" charset="0"/>
              </a:rPr>
              <a:t>Quốc hội</a:t>
            </a:r>
            <a:r>
              <a:rPr lang="nl-NL" sz="2400" dirty="0">
                <a:solidFill>
                  <a:srgbClr val="660066"/>
                </a:solidFill>
                <a:latin typeface="+mj-lt"/>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mj-lt"/>
                <a:ea typeface="Calibri" panose="020F0502020204030204" pitchFamily="34" charset="0"/>
                <a:cs typeface="Times New Roman" panose="02020603050405020304" pitchFamily="18" charset="0"/>
              </a:rPr>
              <a:t>hoạt</a:t>
            </a:r>
            <a:r>
              <a:rPr lang="nl-NL" sz="2400" dirty="0">
                <a:solidFill>
                  <a:srgbClr val="660066"/>
                </a:solidFill>
                <a:latin typeface="+mj-lt"/>
                <a:ea typeface="Calibri" panose="020F0502020204030204" pitchFamily="34" charset="0"/>
                <a:cs typeface="Times New Roman" panose="02020603050405020304" pitchFamily="18" charset="0"/>
              </a:rPr>
              <a:t> </a:t>
            </a:r>
            <a:r>
              <a:rPr lang="nl-NL" sz="2400" b="1" dirty="0" smtClean="0">
                <a:solidFill>
                  <a:srgbClr val="00B050"/>
                </a:solidFill>
                <a:latin typeface="+mj-lt"/>
                <a:ea typeface="Calibri" panose="020F0502020204030204" pitchFamily="34" charset="0"/>
                <a:cs typeface="Times New Roman" panose="02020603050405020304" pitchFamily="18" charset="0"/>
              </a:rPr>
              <a:t>động</a:t>
            </a:r>
          </a:p>
          <a:p>
            <a:pPr algn="ctr">
              <a:spcAft>
                <a:spcPts val="0"/>
              </a:spcAft>
            </a:pPr>
            <a:r>
              <a:rPr lang="nl-NL" sz="2400" b="1" dirty="0" smtClean="0">
                <a:solidFill>
                  <a:srgbClr val="00B050"/>
                </a:solidFill>
                <a:latin typeface="+mj-lt"/>
                <a:ea typeface="Calibri" panose="020F0502020204030204" pitchFamily="34" charset="0"/>
                <a:cs typeface="Times New Roman" panose="02020603050405020304" pitchFamily="18" charset="0"/>
              </a:rPr>
              <a:t>lập </a:t>
            </a:r>
            <a:r>
              <a:rPr lang="nl-NL" sz="2400" b="1" dirty="0">
                <a:solidFill>
                  <a:srgbClr val="00B050"/>
                </a:solidFill>
                <a:latin typeface="+mj-lt"/>
                <a:ea typeface="Calibri" panose="020F0502020204030204" pitchFamily="34" charset="0"/>
                <a:cs typeface="Times New Roman" panose="02020603050405020304" pitchFamily="18" charset="0"/>
              </a:rPr>
              <a:t>pháp.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27806" y="1352729"/>
            <a:ext cx="11812587" cy="44958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1530205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2A68B966-F92C-47F5-A5D6-D97E6E65870C}"/>
              </a:ext>
            </a:extLst>
          </p:cNvPr>
          <p:cNvSpPr/>
          <p:nvPr/>
        </p:nvSpPr>
        <p:spPr>
          <a:xfrm>
            <a:off x="6117708" y="1811213"/>
            <a:ext cx="5540892" cy="9417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8" name="Rectangle 7">
            <a:extLst>
              <a:ext uri="{FF2B5EF4-FFF2-40B4-BE49-F238E27FC236}">
                <a16:creationId xmlns:a16="http://schemas.microsoft.com/office/drawing/2014/main" xmlns="" id="{83B0790B-28CC-4115-B539-929450D752EF}"/>
              </a:ext>
            </a:extLst>
          </p:cNvPr>
          <p:cNvSpPr/>
          <p:nvPr/>
        </p:nvSpPr>
        <p:spPr>
          <a:xfrm>
            <a:off x="6102676" y="4016482"/>
            <a:ext cx="5555923" cy="9417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a16="http://schemas.microsoft.com/office/drawing/2014/main" xmlns="" id="{A5583B87-4735-4B11-885C-D62B1226EEED}"/>
              </a:ext>
            </a:extLst>
          </p:cNvPr>
          <p:cNvSpPr/>
          <p:nvPr/>
        </p:nvSpPr>
        <p:spPr>
          <a:xfrm>
            <a:off x="6102677" y="5745969"/>
            <a:ext cx="5555922" cy="9417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Isosceles Triangle 26">
            <a:extLst>
              <a:ext uri="{FF2B5EF4-FFF2-40B4-BE49-F238E27FC236}">
                <a16:creationId xmlns:a16="http://schemas.microsoft.com/office/drawing/2014/main" xmlns="" id="{26EDB45A-15BC-450E-B5F6-B4FC3589B88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9" name="Isosceles Triangle 49">
            <a:extLst>
              <a:ext uri="{FF2B5EF4-FFF2-40B4-BE49-F238E27FC236}">
                <a16:creationId xmlns:a16="http://schemas.microsoft.com/office/drawing/2014/main" xmlns="" id="{153C4927-A421-4B14-AF54-874BA05359DC}"/>
              </a:ext>
            </a:extLst>
          </p:cNvPr>
          <p:cNvSpPr/>
          <p:nvPr/>
        </p:nvSpPr>
        <p:spPr>
          <a:xfrm rot="16200000">
            <a:off x="4709734" y="3563455"/>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1" name="Isosceles Triangle 50">
            <a:extLst>
              <a:ext uri="{FF2B5EF4-FFF2-40B4-BE49-F238E27FC236}">
                <a16:creationId xmlns:a16="http://schemas.microsoft.com/office/drawing/2014/main" xmlns="" id="{12CB1035-B884-44FE-ABD1-8D2894FA0508}"/>
              </a:ext>
            </a:extLst>
          </p:cNvPr>
          <p:cNvSpPr/>
          <p:nvPr/>
        </p:nvSpPr>
        <p:spPr>
          <a:xfrm rot="16200000">
            <a:off x="4217072" y="4812739"/>
            <a:ext cx="2025426" cy="177412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34" name="Rounded Rectangle 1">
            <a:extLst>
              <a:ext uri="{FF2B5EF4-FFF2-40B4-BE49-F238E27FC236}">
                <a16:creationId xmlns:a16="http://schemas.microsoft.com/office/drawing/2014/main" xmlns="" id="{031C7F85-ADEE-429E-AB19-B2A9D94B578E}"/>
              </a:ext>
            </a:extLst>
          </p:cNvPr>
          <p:cNvSpPr>
            <a:spLocks noChangeAspect="1"/>
          </p:cNvSpPr>
          <p:nvPr/>
        </p:nvSpPr>
        <p:spPr>
          <a:xfrm>
            <a:off x="6496798" y="4217373"/>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5" name="Freeform 43">
            <a:extLst>
              <a:ext uri="{FF2B5EF4-FFF2-40B4-BE49-F238E27FC236}">
                <a16:creationId xmlns:a16="http://schemas.microsoft.com/office/drawing/2014/main" xmlns="" id="{37ABF823-BDF6-4402-B1E6-AFDD0B039D2E}"/>
              </a:ext>
            </a:extLst>
          </p:cNvPr>
          <p:cNvSpPr>
            <a:spLocks noChangeAspect="1"/>
          </p:cNvSpPr>
          <p:nvPr/>
        </p:nvSpPr>
        <p:spPr>
          <a:xfrm>
            <a:off x="6526799" y="3078739"/>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6" name="Rounded Rectangle 1">
            <a:extLst>
              <a:ext uri="{FF2B5EF4-FFF2-40B4-BE49-F238E27FC236}">
                <a16:creationId xmlns:a16="http://schemas.microsoft.com/office/drawing/2014/main" xmlns="" id="{F7297B30-F236-4813-8846-93A0527256CA}"/>
              </a:ext>
            </a:extLst>
          </p:cNvPr>
          <p:cNvSpPr>
            <a:spLocks noChangeAspect="1"/>
          </p:cNvSpPr>
          <p:nvPr/>
        </p:nvSpPr>
        <p:spPr>
          <a:xfrm rot="2648398">
            <a:off x="6668710" y="1958106"/>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7" name="Rectangle 1">
            <a:extLst>
              <a:ext uri="{FF2B5EF4-FFF2-40B4-BE49-F238E27FC236}">
                <a16:creationId xmlns:a16="http://schemas.microsoft.com/office/drawing/2014/main" xmlns="" id="{A4EAFCDC-3CB5-4489-AD2C-44643AA558FE}"/>
              </a:ext>
            </a:extLst>
          </p:cNvPr>
          <p:cNvSpPr>
            <a:spLocks noChangeAspect="1"/>
          </p:cNvSpPr>
          <p:nvPr/>
        </p:nvSpPr>
        <p:spPr>
          <a:xfrm>
            <a:off x="6487562" y="5944018"/>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grpSp>
        <p:nvGrpSpPr>
          <p:cNvPr id="38" name="Group 37">
            <a:extLst>
              <a:ext uri="{FF2B5EF4-FFF2-40B4-BE49-F238E27FC236}">
                <a16:creationId xmlns:a16="http://schemas.microsoft.com/office/drawing/2014/main" xmlns="" id="{95A27610-9F82-407D-AA13-218951716894}"/>
              </a:ext>
            </a:extLst>
          </p:cNvPr>
          <p:cNvGrpSpPr/>
          <p:nvPr/>
        </p:nvGrpSpPr>
        <p:grpSpPr>
          <a:xfrm rot="20670820">
            <a:off x="2709917" y="3573594"/>
            <a:ext cx="1626558" cy="1505979"/>
            <a:chOff x="1064519" y="1872500"/>
            <a:chExt cx="1561257" cy="1445520"/>
          </a:xfrm>
        </p:grpSpPr>
        <p:sp>
          <p:nvSpPr>
            <p:cNvPr id="39" name="Freeform: Shape 38">
              <a:extLst>
                <a:ext uri="{FF2B5EF4-FFF2-40B4-BE49-F238E27FC236}">
                  <a16:creationId xmlns:a16="http://schemas.microsoft.com/office/drawing/2014/main" xmlns=""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grpSp>
      <p:grpSp>
        <p:nvGrpSpPr>
          <p:cNvPr id="12" name="Group 11">
            <a:extLst>
              <a:ext uri="{FF2B5EF4-FFF2-40B4-BE49-F238E27FC236}">
                <a16:creationId xmlns:a16="http://schemas.microsoft.com/office/drawing/2014/main" xmlns="" id="{84AB299D-12B9-46D3-A5FF-DA39C6242B4B}"/>
              </a:ext>
            </a:extLst>
          </p:cNvPr>
          <p:cNvGrpSpPr/>
          <p:nvPr/>
        </p:nvGrpSpPr>
        <p:grpSpPr>
          <a:xfrm>
            <a:off x="1045733" y="3262848"/>
            <a:ext cx="2775264" cy="3626866"/>
            <a:chOff x="1126074" y="2670966"/>
            <a:chExt cx="2734161" cy="3573152"/>
          </a:xfrm>
        </p:grpSpPr>
        <p:sp>
          <p:nvSpPr>
            <p:cNvPr id="18" name="Freeform 15">
              <a:extLst>
                <a:ext uri="{FF2B5EF4-FFF2-40B4-BE49-F238E27FC236}">
                  <a16:creationId xmlns:a16="http://schemas.microsoft.com/office/drawing/2014/main" xmlns=""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3" name="Freeform 18">
              <a:extLst>
                <a:ext uri="{FF2B5EF4-FFF2-40B4-BE49-F238E27FC236}">
                  <a16:creationId xmlns:a16="http://schemas.microsoft.com/office/drawing/2014/main" xmlns=""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ko-KR" altLang="en-US" sz="2701" dirty="0">
                <a:solidFill>
                  <a:prstClr val="black"/>
                </a:solidFill>
              </a:endParaRPr>
            </a:p>
          </p:txBody>
        </p:sp>
        <p:sp>
          <p:nvSpPr>
            <p:cNvPr id="16" name="Freeform 11">
              <a:extLst>
                <a:ext uri="{FF2B5EF4-FFF2-40B4-BE49-F238E27FC236}">
                  <a16:creationId xmlns:a16="http://schemas.microsoft.com/office/drawing/2014/main" xmlns=""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Freeform 14">
              <a:extLst>
                <a:ext uri="{FF2B5EF4-FFF2-40B4-BE49-F238E27FC236}">
                  <a16:creationId xmlns:a16="http://schemas.microsoft.com/office/drawing/2014/main" xmlns=""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Freeform 10">
              <a:extLst>
                <a:ext uri="{FF2B5EF4-FFF2-40B4-BE49-F238E27FC236}">
                  <a16:creationId xmlns:a16="http://schemas.microsoft.com/office/drawing/2014/main" xmlns=""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46" name="Rectangle 45"/>
          <p:cNvSpPr/>
          <p:nvPr/>
        </p:nvSpPr>
        <p:spPr>
          <a:xfrm>
            <a:off x="533400" y="381000"/>
            <a:ext cx="11049000" cy="830997"/>
          </a:xfrm>
          <a:prstGeom prst="rect">
            <a:avLst/>
          </a:prstGeom>
        </p:spPr>
        <p:txBody>
          <a:bodyPr wrap="square">
            <a:spAutoFit/>
          </a:bodyPr>
          <a:lstStyle/>
          <a:p>
            <a:pPr algn="ctr">
              <a:spcAft>
                <a:spcPts val="0"/>
              </a:spcAft>
              <a:buFont typeface="Wingdings" panose="05000000000000000000" pitchFamily="2" charset="2"/>
              <a:buChar char="§"/>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CC0066"/>
                </a:solidFill>
                <a:latin typeface="+mj-lt"/>
                <a:ea typeface="Calibri" panose="020F0502020204030204" pitchFamily="34" charset="0"/>
                <a:cs typeface="Times New Roman" panose="02020603050405020304" pitchFamily="18" charset="0"/>
              </a:rPr>
              <a:t>Làm </a:t>
            </a:r>
            <a:r>
              <a:rPr lang="nl-NL" sz="2400" dirty="0">
                <a:solidFill>
                  <a:srgbClr val="CC0066"/>
                </a:solidFill>
                <a:latin typeface="+mj-lt"/>
                <a:ea typeface="Calibri" panose="020F0502020204030204" pitchFamily="34" charset="0"/>
                <a:cs typeface="Times New Roman" panose="02020603050405020304" pitchFamily="18" charset="0"/>
              </a:rPr>
              <a:t>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r>
              <a:rPr lang="nl-NL" sz="2400" dirty="0" smtClean="0">
                <a:solidFill>
                  <a:srgbClr val="CC0066"/>
                </a:solidFill>
                <a:latin typeface="+mj-lt"/>
                <a:ea typeface="Calibri" panose="020F0502020204030204" pitchFamily="34" charset="0"/>
                <a:cs typeface="Times New Roman" panose="02020603050405020304" pitchFamily="18" charset="0"/>
              </a:rPr>
              <a:t>:</a:t>
            </a:r>
            <a:endParaRPr lang="en-US" sz="2400" dirty="0">
              <a:solidFill>
                <a:srgbClr val="CC0066"/>
              </a:solidFill>
              <a:effectLst/>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0" y="1948722"/>
            <a:ext cx="4000090"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Sử </a:t>
            </a:r>
            <a:r>
              <a:rPr lang="nl-NL" sz="2400" dirty="0">
                <a:solidFill>
                  <a:schemeClr val="bg1"/>
                </a:solidFill>
                <a:latin typeface="+mj-lt"/>
                <a:ea typeface="Calibri" panose="020F0502020204030204" pitchFamily="34" charset="0"/>
                <a:cs typeface="Times New Roman" panose="02020603050405020304" pitchFamily="18" charset="0"/>
              </a:rPr>
              <a:t>dụng vốn và tài sản của Nhà nước;</a:t>
            </a:r>
            <a:endParaRPr lang="en-US" sz="2400" dirty="0">
              <a:solidFill>
                <a:schemeClr val="bg1"/>
              </a:solidFill>
              <a:latin typeface="+mj-lt"/>
            </a:endParaRPr>
          </a:p>
        </p:txBody>
      </p:sp>
      <p:sp>
        <p:nvSpPr>
          <p:cNvPr id="48" name="Rectangle 47"/>
          <p:cNvSpPr/>
          <p:nvPr/>
        </p:nvSpPr>
        <p:spPr>
          <a:xfrm>
            <a:off x="7093990" y="4105287"/>
            <a:ext cx="4023414"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Chống </a:t>
            </a:r>
            <a:r>
              <a:rPr lang="nl-NL" sz="2400" dirty="0">
                <a:solidFill>
                  <a:schemeClr val="bg1"/>
                </a:solidFill>
                <a:latin typeface="+mj-lt"/>
                <a:ea typeface="Calibri" panose="020F0502020204030204" pitchFamily="34" charset="0"/>
                <a:cs typeface="Times New Roman" panose="02020603050405020304" pitchFamily="18" charset="0"/>
              </a:rPr>
              <a:t>tham nhũng, quan liêu; </a:t>
            </a:r>
            <a:endParaRPr lang="en-US" sz="2400" dirty="0">
              <a:solidFill>
                <a:schemeClr val="bg1"/>
              </a:solidFill>
              <a:latin typeface="+mj-lt"/>
            </a:endParaRPr>
          </a:p>
        </p:txBody>
      </p:sp>
      <p:sp>
        <p:nvSpPr>
          <p:cNvPr id="49" name="Rectangle 48"/>
          <p:cNvSpPr/>
          <p:nvPr/>
        </p:nvSpPr>
        <p:spPr>
          <a:xfrm>
            <a:off x="7417750" y="5801362"/>
            <a:ext cx="4061514" cy="830997"/>
          </a:xfrm>
          <a:prstGeom prst="rect">
            <a:avLst/>
          </a:prstGeom>
        </p:spPr>
        <p:txBody>
          <a:bodyPr wrap="square">
            <a:spAutoFit/>
          </a:bodyPr>
          <a:lstStyle/>
          <a:p>
            <a:pPr algn="ctr">
              <a:spcAft>
                <a:spcPts val="0"/>
              </a:spcAft>
            </a:pPr>
            <a:r>
              <a:rPr lang="nl-NL" sz="2400" dirty="0" smtClean="0">
                <a:solidFill>
                  <a:schemeClr val="bg1"/>
                </a:solidFill>
                <a:latin typeface="+mj-lt"/>
                <a:ea typeface="Calibri" panose="020F0502020204030204" pitchFamily="34" charset="0"/>
                <a:cs typeface="Times New Roman" panose="02020603050405020304" pitchFamily="18" charset="0"/>
              </a:rPr>
              <a:t>Vấn </a:t>
            </a:r>
            <a:r>
              <a:rPr lang="nl-NL" sz="2400" dirty="0">
                <a:solidFill>
                  <a:schemeClr val="bg1"/>
                </a:solidFill>
                <a:latin typeface="+mj-lt"/>
                <a:ea typeface="Calibri" panose="020F0502020204030204" pitchFamily="34" charset="0"/>
                <a:cs typeface="Times New Roman" panose="02020603050405020304" pitchFamily="18" charset="0"/>
              </a:rPr>
              <a:t>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41482884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8" y="228098"/>
            <a:ext cx="11874032" cy="356829"/>
          </a:xfrm>
          <a:prstGeom prst="rect">
            <a:avLst/>
          </a:prstGeom>
        </p:spPr>
        <p:txBody>
          <a:bodyPr wrap="square">
            <a:spAutoFit/>
          </a:bodyPr>
          <a:lstStyle/>
          <a:p>
            <a:pPr marL="457200" indent="457200" algn="just">
              <a:lnSpc>
                <a:spcPts val="2000"/>
              </a:lnSpc>
              <a:spcAft>
                <a:spcPts val="0"/>
              </a:spcAft>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0" y="68580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38200" y="1219200"/>
            <a:ext cx="9753600" cy="569019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03928552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2400"/>
            <a:ext cx="11430000" cy="769441"/>
          </a:xfrm>
          <a:prstGeom prst="rect">
            <a:avLst/>
          </a:prstGeom>
        </p:spPr>
        <p:txBody>
          <a:bodyPr wrap="square">
            <a:spAutoFit/>
          </a:bodyPr>
          <a:lstStyle/>
          <a:p>
            <a:pPr marL="342900" indent="-342900" algn="ctr">
              <a:buFont typeface="Wingdings" panose="05000000000000000000" pitchFamily="2" charset="2"/>
              <a:buChar char="ü"/>
            </a:pPr>
            <a:r>
              <a:rPr lang="nl-NL" sz="2200" dirty="0">
                <a:solidFill>
                  <a:srgbClr val="6600CC"/>
                </a:solidFill>
                <a:latin typeface="+mj-lt"/>
                <a:ea typeface="Calibri" panose="020F0502020204030204" pitchFamily="34" charset="0"/>
              </a:rPr>
              <a:t>Xây dựng và kiện toàn </a:t>
            </a:r>
            <a:r>
              <a:rPr lang="nl-NL" sz="2200" b="1" u="sng" dirty="0">
                <a:solidFill>
                  <a:srgbClr val="6600CC"/>
                </a:solidFill>
                <a:latin typeface="+mj-lt"/>
                <a:ea typeface="Calibri" panose="020F0502020204030204" pitchFamily="34" charset="0"/>
              </a:rPr>
              <a:t>chính quyền xã, phường, thị trấn </a:t>
            </a:r>
            <a:r>
              <a:rPr lang="nl-NL" sz="2200" dirty="0">
                <a:solidFill>
                  <a:srgbClr val="6600CC"/>
                </a:solidFill>
                <a:latin typeface="+mj-lt"/>
                <a:ea typeface="Calibri" panose="020F0502020204030204" pitchFamily="34" charset="0"/>
              </a:rPr>
              <a:t>có đủ năng lực và phẩm chất để quản lý, giải quyết đúng thẩm quyền những vấn đề đặt ra</a:t>
            </a:r>
            <a:endParaRPr lang="en-US" sz="2200" dirty="0">
              <a:solidFill>
                <a:srgbClr val="6600CC"/>
              </a:solidFill>
              <a:latin typeface="+mj-lt"/>
            </a:endParaRPr>
          </a:p>
        </p:txBody>
      </p:sp>
      <p:pic>
        <p:nvPicPr>
          <p:cNvPr id="5122" name="Picture 2" descr="Image result for bộ máychính quyền xã, phường, thị trấ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8873" y="1371600"/>
            <a:ext cx="5102727" cy="5181600"/>
          </a:xfrm>
          <a:prstGeom prst="rect">
            <a:avLst/>
          </a:prstGeom>
          <a:noFill/>
          <a:extLst>
            <a:ext uri="{909E8E84-426E-40DD-AFC4-6F175D3DCCD1}">
              <a14:hiddenFill xmlns="" xmlns:a14="http://schemas.microsoft.com/office/drawing/2010/main">
                <a:solidFill>
                  <a:srgbClr val="FFFFFF"/>
                </a:solidFill>
              </a14:hiddenFill>
            </a:ext>
          </a:extLst>
        </p:spPr>
      </p:pic>
      <p:pic>
        <p:nvPicPr>
          <p:cNvPr id="5124" name="Picture 4" descr="Image result for Sắp xếp lại hệ thống Tòa án nhân dâ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257800" y="1524000"/>
            <a:ext cx="6781800" cy="419099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933087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smtClean="0">
                <a:solidFill>
                  <a:srgbClr val="FF3399"/>
                </a:solidFill>
                <a:latin typeface="+mj-lt"/>
                <a:ea typeface="Calibri" panose="020F0502020204030204" pitchFamily="34" charset="0"/>
                <a:cs typeface="Times New Roman" panose="02020603050405020304" pitchFamily="18" charset="0"/>
              </a:rPr>
              <a:t>Cải </a:t>
            </a:r>
            <a:r>
              <a:rPr lang="nl-NL" sz="2400" b="1" dirty="0">
                <a:solidFill>
                  <a:srgbClr val="FF3399"/>
                </a:solidFill>
                <a:latin typeface="+mj-lt"/>
                <a:ea typeface="Calibri" panose="020F0502020204030204" pitchFamily="34" charset="0"/>
                <a:cs typeface="Times New Roman" panose="02020603050405020304" pitchFamily="18" charset="0"/>
              </a:rPr>
              <a:t>cách bộ máy hành chính Nhà nước </a:t>
            </a:r>
            <a:r>
              <a:rPr lang="nl-NL" sz="2400" dirty="0">
                <a:solidFill>
                  <a:srgbClr val="7030A0"/>
                </a:solidFill>
                <a:latin typeface="+mj-lt"/>
                <a:ea typeface="Calibri" panose="020F0502020204030204" pitchFamily="34" charset="0"/>
                <a:cs typeface="Times New Roman" panose="02020603050405020304" pitchFamily="18" charset="0"/>
              </a:rPr>
              <a:t>phải được lãnh đạo chặt chẽ và tiến hành đồng bộ từ Trung ương đến cơ sở, </a:t>
            </a:r>
            <a:r>
              <a:rPr lang="nl-NL" sz="2400" b="1" dirty="0">
                <a:solidFill>
                  <a:srgbClr val="00B050"/>
                </a:solidFill>
                <a:latin typeface="+mj-lt"/>
                <a:ea typeface="Calibri" panose="020F0502020204030204" pitchFamily="34" charset="0"/>
                <a:cs typeface="Times New Roman" panose="02020603050405020304" pitchFamily="18" charset="0"/>
              </a:rPr>
              <a:t>gắn với công cuộc đổi mới xây dựng, chỉnh đốn Đảng.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6150" name="Picture 6" descr="Cải cách bộ máy hành chính Nhà nước: Rút kinh nghiệm mãi sao chưa sửa đượ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705600" y="1676400"/>
            <a:ext cx="5257800" cy="391477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4" descr="Image result for cải cách bộ máy hành chính Nhà nước"/>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28600" y="1676400"/>
            <a:ext cx="6134100" cy="391477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997594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2" y="194918"/>
            <a:ext cx="6503703" cy="523220"/>
          </a:xfrm>
          <a:prstGeom prst="rect">
            <a:avLst/>
          </a:prstGeom>
        </p:spPr>
        <p:txBody>
          <a:bodyPr wrap="none">
            <a:spAutoFit/>
          </a:bodyPr>
          <a:lstStyle/>
          <a:p>
            <a:pPr>
              <a:spcAft>
                <a:spcPts val="0"/>
              </a:spcAft>
            </a:pPr>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28" y="990600"/>
            <a:ext cx="11162772"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b="1" dirty="0" smtClean="0">
                <a:solidFill>
                  <a:srgbClr val="FF0000"/>
                </a:solidFill>
                <a:latin typeface="+mj-lt"/>
                <a:ea typeface="Calibri" panose="020F0502020204030204" pitchFamily="34" charset="0"/>
                <a:cs typeface="Times New Roman" panose="02020603050405020304" pitchFamily="18" charset="0"/>
              </a:rPr>
              <a:t>Tiếp </a:t>
            </a:r>
            <a:r>
              <a:rPr lang="nl-NL" sz="2400" b="1" dirty="0">
                <a:solidFill>
                  <a:srgbClr val="FF0000"/>
                </a:solidFill>
                <a:latin typeface="+mj-lt"/>
                <a:ea typeface="Calibri" panose="020F0502020204030204" pitchFamily="34" charset="0"/>
                <a:cs typeface="Times New Roman" panose="02020603050405020304" pitchFamily="18" charset="0"/>
              </a:rPr>
              <a:t>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8540" y="2514600"/>
            <a:ext cx="6324660" cy="3333750"/>
          </a:xfrm>
          <a:prstGeom prst="rect">
            <a:avLst/>
          </a:prstGeom>
          <a:noFill/>
          <a:extLst>
            <a:ext uri="{909E8E84-426E-40DD-AFC4-6F175D3DCCD1}">
              <a14:hiddenFill xmlns=""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705600" y="2733674"/>
            <a:ext cx="5181600" cy="311467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60556457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5257800" cy="830997"/>
          </a:xfrm>
          <a:prstGeom prst="rect">
            <a:avLst/>
          </a:prstGeom>
        </p:spPr>
        <p:txBody>
          <a:bodyPr wrap="square">
            <a:spAutoFit/>
          </a:bodyPr>
          <a:lstStyle/>
          <a:p>
            <a:pPr algn="ctr"/>
            <a:r>
              <a:rPr lang="vi-VN" sz="2400" b="1" dirty="0" smtClean="0">
                <a:solidFill>
                  <a:srgbClr val="3333CC"/>
                </a:solidFill>
                <a:latin typeface="Roboto"/>
              </a:rPr>
              <a:t>cụ </a:t>
            </a:r>
            <a:r>
              <a:rPr lang="vi-VN" sz="2400" b="1" dirty="0">
                <a:solidFill>
                  <a:srgbClr val="3333CC"/>
                </a:solidFill>
                <a:latin typeface="Roboto"/>
              </a:rPr>
              <a:t>ông ở Vĩnh Phúc mang án oan giết người gần 40 năm</a:t>
            </a:r>
            <a:endParaRPr lang="en-US" sz="2400" dirty="0">
              <a:solidFill>
                <a:srgbClr val="3333CC"/>
              </a:solidFill>
            </a:endParaRPr>
          </a:p>
        </p:txBody>
      </p:sp>
      <p:pic>
        <p:nvPicPr>
          <p:cNvPr id="8194" name="Picture 2" descr="plus_1_mdr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0500" y="1382931"/>
            <a:ext cx="5753100" cy="4103132"/>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1295400" y="5538400"/>
            <a:ext cx="2475871" cy="369332"/>
          </a:xfrm>
          <a:prstGeom prst="rect">
            <a:avLst/>
          </a:prstGeom>
        </p:spPr>
        <p:txBody>
          <a:bodyPr wrap="non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Trần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Ngọc</a:t>
            </a:r>
            <a:r>
              <a:rPr lang="en-US" i="1" dirty="0">
                <a:solidFill>
                  <a:srgbClr val="990000"/>
                </a:solidFill>
                <a:latin typeface="Arial" panose="020B0604020202020204" pitchFamily="34" charset="0"/>
              </a:rPr>
              <a:t> </a:t>
            </a:r>
            <a:r>
              <a:rPr lang="en-US" i="1" dirty="0" err="1" smtClean="0">
                <a:solidFill>
                  <a:srgbClr val="990000"/>
                </a:solidFill>
                <a:latin typeface="Arial" panose="020B0604020202020204" pitchFamily="34" charset="0"/>
              </a:rPr>
              <a:t>Chinh</a:t>
            </a:r>
            <a:r>
              <a:rPr lang="en-US" i="1" dirty="0">
                <a:solidFill>
                  <a:srgbClr val="990000"/>
                </a:solidFill>
                <a:latin typeface="Arial" panose="020B0604020202020204" pitchFamily="34" charset="0"/>
              </a:rPr>
              <a:t>.</a:t>
            </a:r>
            <a:endParaRPr lang="en-US" b="0" i="1" dirty="0">
              <a:solidFill>
                <a:srgbClr val="990000"/>
              </a:solidFill>
              <a:effectLst/>
              <a:latin typeface="Arial" panose="020B0604020202020204" pitchFamily="34" charset="0"/>
            </a:endParaRPr>
          </a:p>
        </p:txBody>
      </p:sp>
      <p:sp>
        <p:nvSpPr>
          <p:cNvPr id="4" name="Rectangle 3"/>
          <p:cNvSpPr/>
          <p:nvPr/>
        </p:nvSpPr>
        <p:spPr>
          <a:xfrm>
            <a:off x="6134100" y="228600"/>
            <a:ext cx="5676900"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pic>
        <p:nvPicPr>
          <p:cNvPr id="8196" name="Picture 4" descr="75c3d19910dff981a0c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134100" y="1357532"/>
            <a:ext cx="5943600" cy="412853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6335751" y="5538400"/>
            <a:ext cx="5540298" cy="369332"/>
          </a:xfrm>
          <a:prstGeom prst="rect">
            <a:avLst/>
          </a:prstGeom>
        </p:spPr>
        <p:txBody>
          <a:bodyPr wrap="none">
            <a:spAutoFit/>
          </a:bodyPr>
          <a:lstStyle/>
          <a:p>
            <a:pPr algn="ctr"/>
            <a:r>
              <a:rPr lang="vi-VN" i="1" dirty="0">
                <a:solidFill>
                  <a:srgbClr val="990000"/>
                </a:solidFill>
              </a:rPr>
              <a:t>Ông Nguyễn Thanh Chấn được thả tự do năm 2013.</a:t>
            </a:r>
          </a:p>
        </p:txBody>
      </p:sp>
    </p:spTree>
    <p:extLst>
      <p:ext uri="{BB962C8B-B14F-4D97-AF65-F5344CB8AC3E}">
        <p14:creationId xmlns="" xmlns:p14="http://schemas.microsoft.com/office/powerpoint/2010/main" val="196502739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dnmedia.baotintuc.vn/2017/01/17/10/58/huynhvannen.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81000" y="1143000"/>
            <a:ext cx="5486400" cy="3857626"/>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381000" y="234432"/>
            <a:ext cx="5486400" cy="830997"/>
          </a:xfrm>
          <a:prstGeom prst="rect">
            <a:avLst/>
          </a:prstGeom>
        </p:spPr>
        <p:txBody>
          <a:bodyPr wrap="square">
            <a:spAutoFit/>
          </a:bodyPr>
          <a:lstStyle/>
          <a:p>
            <a:pPr algn="ctr"/>
            <a:r>
              <a:rPr lang="vi-VN" sz="2400" b="1" dirty="0">
                <a:solidFill>
                  <a:srgbClr val="00B050"/>
                </a:solidFill>
                <a:latin typeface="Roboto"/>
              </a:rPr>
              <a:t>Vụ án “vườn điều” khiến ông Nén và cả gia đình vướng vòng lao lý</a:t>
            </a:r>
            <a:endParaRPr lang="en-US" sz="2400" dirty="0">
              <a:solidFill>
                <a:srgbClr val="00B050"/>
              </a:solidFill>
            </a:endParaRPr>
          </a:p>
        </p:txBody>
      </p:sp>
      <p:sp>
        <p:nvSpPr>
          <p:cNvPr id="3" name="Rectangle 2"/>
          <p:cNvSpPr/>
          <p:nvPr/>
        </p:nvSpPr>
        <p:spPr>
          <a:xfrm>
            <a:off x="228600" y="5155764"/>
            <a:ext cx="5486400" cy="646331"/>
          </a:xfrm>
          <a:prstGeom prst="rect">
            <a:avLst/>
          </a:prstGeom>
        </p:spPr>
        <p:txBody>
          <a:bodyPr wrap="squar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Huỳnh</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Văn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Nén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tại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buổi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xin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lỗi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khai</a:t>
            </a:r>
            <a:r>
              <a:rPr lang="en-US" i="1" dirty="0">
                <a:solidFill>
                  <a:srgbClr val="990000"/>
                </a:solidFill>
                <a:latin typeface="Arial" panose="020B0604020202020204" pitchFamily="34" charset="0"/>
              </a:rPr>
              <a:t> do </a:t>
            </a:r>
            <a:r>
              <a:rPr lang="en-US" i="1" dirty="0" err="1">
                <a:solidFill>
                  <a:srgbClr val="990000"/>
                </a:solidFill>
                <a:latin typeface="Arial" panose="020B0604020202020204" pitchFamily="34" charset="0"/>
              </a:rPr>
              <a:t>ngồi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tù</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oan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vào</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cuối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năm</a:t>
            </a:r>
            <a:r>
              <a:rPr lang="en-US" i="1" dirty="0">
                <a:solidFill>
                  <a:srgbClr val="990000"/>
                </a:solidFill>
                <a:latin typeface="Arial" panose="020B0604020202020204" pitchFamily="34" charset="0"/>
              </a:rPr>
              <a:t> 2015.</a:t>
            </a:r>
            <a:endParaRPr lang="en-US" dirty="0">
              <a:solidFill>
                <a:srgbClr val="990000"/>
              </a:solidFill>
            </a:endParaRPr>
          </a:p>
        </p:txBody>
      </p:sp>
      <p:sp>
        <p:nvSpPr>
          <p:cNvPr id="4" name="Rectangle 3"/>
          <p:cNvSpPr/>
          <p:nvPr/>
        </p:nvSpPr>
        <p:spPr>
          <a:xfrm>
            <a:off x="6096000" y="196334"/>
            <a:ext cx="5715000"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096000" y="1143001"/>
            <a:ext cx="5867400" cy="3857626"/>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5981700" y="5116297"/>
            <a:ext cx="6096000" cy="923330"/>
          </a:xfrm>
          <a:prstGeom prst="rect">
            <a:avLst/>
          </a:prstGeom>
        </p:spPr>
        <p:txBody>
          <a:bodyPr>
            <a:spAutoFit/>
          </a:bodyPr>
          <a:lstStyle/>
          <a:p>
            <a:pPr algn="ctr"/>
            <a:r>
              <a:rPr lang="vi-VN" i="1" dirty="0">
                <a:solidFill>
                  <a:srgbClr val="990000"/>
                </a:solidFill>
              </a:rPr>
              <a:t>Ông Trần Văn Thêm (80 tuổi, ngụ tại Bắc Ninh), người đã mang thân phận tử tù hơn suốt 40 năm qua được Tòa xin lỗi công khai.</a:t>
            </a:r>
          </a:p>
        </p:txBody>
      </p:sp>
    </p:spTree>
    <p:extLst>
      <p:ext uri="{BB962C8B-B14F-4D97-AF65-F5344CB8AC3E}">
        <p14:creationId xmlns="" xmlns:p14="http://schemas.microsoft.com/office/powerpoint/2010/main" val="319047311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118110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0070C0"/>
                </a:solidFill>
                <a:latin typeface="+mj-lt"/>
                <a:ea typeface="Calibri" panose="020F0502020204030204" pitchFamily="34" charset="0"/>
                <a:cs typeface="Times New Roman" panose="02020603050405020304" pitchFamily="18" charset="0"/>
              </a:rPr>
              <a:t>Viện </a:t>
            </a:r>
            <a:r>
              <a:rPr lang="nl-NL" sz="2400" dirty="0">
                <a:solidFill>
                  <a:srgbClr val="0070C0"/>
                </a:solidFill>
                <a:latin typeface="+mj-lt"/>
                <a:ea typeface="Calibri" panose="020F0502020204030204" pitchFamily="34" charset="0"/>
                <a:cs typeface="Times New Roman" panose="02020603050405020304" pitchFamily="18" charset="0"/>
              </a:rPr>
              <a:t>kiểm sát nhân dân </a:t>
            </a:r>
            <a:r>
              <a:rPr lang="nl-NL" sz="2400" dirty="0" smtClean="0">
                <a:solidFill>
                  <a:srgbClr val="0070C0"/>
                </a:solidFill>
                <a:latin typeface="+mj-lt"/>
                <a:ea typeface="Calibri" panose="020F0502020204030204" pitchFamily="34" charset="0"/>
                <a:cs typeface="Times New Roman" panose="02020603050405020304" pitchFamily="18" charset="0"/>
              </a:rPr>
              <a:t>cần tập </a:t>
            </a:r>
            <a:r>
              <a:rPr lang="nl-NL" sz="2400" dirty="0">
                <a:solidFill>
                  <a:srgbClr val="0070C0"/>
                </a:solidFill>
                <a:latin typeface="+mj-lt"/>
                <a:ea typeface="Calibri" panose="020F0502020204030204" pitchFamily="34" charset="0"/>
                <a:cs typeface="Times New Roman" panose="02020603050405020304" pitchFamily="18" charset="0"/>
              </a:rPr>
              <a:t>trung </a:t>
            </a:r>
            <a:r>
              <a:rPr lang="nl-NL" sz="2400" b="1" dirty="0">
                <a:solidFill>
                  <a:srgbClr val="CC0066"/>
                </a:solidFill>
                <a:latin typeface="+mj-lt"/>
                <a:ea typeface="Calibri" panose="020F0502020204030204" pitchFamily="34" charset="0"/>
                <a:cs typeface="Times New Roman" panose="02020603050405020304" pitchFamily="18" charset="0"/>
              </a:rPr>
              <a:t>làm tốt các chức năng công tố và kiểm sát hoạt động tư pháp</a:t>
            </a:r>
            <a:r>
              <a:rPr lang="nl-NL" sz="2400" dirty="0">
                <a:solidFill>
                  <a:srgbClr val="0070C0"/>
                </a:solidFill>
                <a:latin typeface="+mj-lt"/>
                <a:ea typeface="Calibri" panose="020F0502020204030204" pitchFamily="34" charset="0"/>
                <a:cs typeface="Times New Roman" panose="02020603050405020304" pitchFamily="18" charset="0"/>
              </a:rPr>
              <a:t>, đảm bảo mọi hành vi tội phạm đều bị phát hiện, xử lý kịp thời, nghiêm minh, đặc biệt là tội phạm an ninh quốc gia và tội phạm tham nhũng.</a:t>
            </a:r>
            <a:endParaRPr lang="en-US" sz="2400"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2" name="Picture 2" descr="Image result for chức năng công tố và kiểm sát hoạt động tư pháp"/>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00" y="1352729"/>
            <a:ext cx="3911600" cy="4743271"/>
          </a:xfrm>
          <a:prstGeom prst="rect">
            <a:avLst/>
          </a:prstGeom>
          <a:noFill/>
          <a:extLst>
            <a:ext uri="{909E8E84-426E-40DD-AFC4-6F175D3DCCD1}">
              <a14:hiddenFill xmlns="" xmlns:a14="http://schemas.microsoft.com/office/drawing/2010/main">
                <a:solidFill>
                  <a:srgbClr val="FFFFFF"/>
                </a:solidFill>
              </a14:hiddenFill>
            </a:ext>
          </a:extLst>
        </p:spPr>
      </p:pic>
      <p:pic>
        <p:nvPicPr>
          <p:cNvPr id="10250" name="Picture 10" descr="Image result for các vụ án tham nhũng lớn tại việt na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429000" y="1600200"/>
            <a:ext cx="8458200" cy="41148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0" y="5638800"/>
            <a:ext cx="9601200" cy="369332"/>
          </a:xfrm>
          <a:prstGeom prst="rect">
            <a:avLst/>
          </a:prstGeom>
        </p:spPr>
        <p:txBody>
          <a:bodyPr wrap="square">
            <a:spAutoFit/>
          </a:bodyPr>
          <a:lstStyle/>
          <a:p>
            <a:r>
              <a:rPr lang="vi-VN" dirty="0" smtClean="0"/>
              <a:t>Phan Văn Anh Vũ (tức </a:t>
            </a:r>
            <a:r>
              <a:rPr lang="vi-VN" b="1" dirty="0" smtClean="0"/>
              <a:t>Vũ "Nhôm"</a:t>
            </a:r>
            <a:r>
              <a:rPr lang="vi-VN" dirty="0" smtClean="0"/>
              <a:t>) gây thất thoát cho nhà nước lên đến 22.000 tỷ đồng</a:t>
            </a:r>
            <a:endParaRPr lang="en-US" dirty="0"/>
          </a:p>
        </p:txBody>
      </p:sp>
    </p:spTree>
    <p:extLst>
      <p:ext uri="{BB962C8B-B14F-4D97-AF65-F5344CB8AC3E}">
        <p14:creationId xmlns="" xmlns:p14="http://schemas.microsoft.com/office/powerpoint/2010/main" val="13655901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09600"/>
            <a:ext cx="2590800" cy="3785652"/>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1268" name="Picture 4"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114800" y="152400"/>
            <a:ext cx="7467600" cy="57912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483698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a:solidFill>
                  <a:srgbClr val="CC0066"/>
                </a:solidFill>
                <a:latin typeface="+mj-lt"/>
                <a:ea typeface="Calibri" panose="020F0502020204030204" pitchFamily="34" charset="0"/>
                <a:cs typeface="Times New Roman" panose="02020603050405020304" pitchFamily="18" charset="0"/>
              </a:rPr>
              <a:t>Tổ chức lại các cơ quan điều tra </a:t>
            </a:r>
            <a:r>
              <a:rPr lang="nl-NL" sz="2400" dirty="0">
                <a:solidFill>
                  <a:srgbClr val="006600"/>
                </a:solidFill>
                <a:latin typeface="+mj-lt"/>
                <a:ea typeface="Calibri" panose="020F0502020204030204" pitchFamily="34" charset="0"/>
                <a:cs typeface="Times New Roman" panose="02020603050405020304" pitchFamily="18" charset="0"/>
              </a:rPr>
              <a:t>theo nguyên tắc gọn đầu mối, có sự chỉ đạo tập trung thống nhất, kiện toàn cơ quan thi hành án và thành lập cảnh sát tư pháp.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
        <p:nvSpPr>
          <p:cNvPr id="3" name="Rectangle 2"/>
          <p:cNvSpPr/>
          <p:nvPr/>
        </p:nvSpPr>
        <p:spPr>
          <a:xfrm>
            <a:off x="228600" y="2444115"/>
            <a:ext cx="11811000" cy="3170099"/>
          </a:xfrm>
          <a:prstGeom prst="rect">
            <a:avLst/>
          </a:prstGeom>
        </p:spPr>
        <p:txBody>
          <a:bodyPr wrap="square">
            <a:spAutoFit/>
          </a:bodyPr>
          <a:lstStyle/>
          <a:p>
            <a:pPr marL="342900" indent="-342900" algn="just">
              <a:buFont typeface="Wingdings" panose="05000000000000000000" pitchFamily="2" charset="2"/>
              <a:buChar char="§"/>
            </a:pPr>
            <a:r>
              <a:rPr lang="vi-VN" sz="2000" dirty="0" smtClean="0">
                <a:solidFill>
                  <a:srgbClr val="990000"/>
                </a:solidFill>
              </a:rPr>
              <a:t>Phòng </a:t>
            </a:r>
            <a:r>
              <a:rPr lang="vi-VN" sz="2000" dirty="0">
                <a:solidFill>
                  <a:srgbClr val="990000"/>
                </a:solidFill>
              </a:rPr>
              <a:t>tiếp nhận và thu thập thông tin tội phạm ( phòng 1)</a:t>
            </a:r>
          </a:p>
          <a:p>
            <a:pPr marL="342900" indent="-342900" algn="just">
              <a:buFont typeface="Wingdings" panose="05000000000000000000" pitchFamily="2" charset="2"/>
              <a:buChar char="§"/>
            </a:pPr>
            <a:r>
              <a:rPr lang="vi-VN" sz="2000" dirty="0">
                <a:solidFill>
                  <a:srgbClr val="00CCFF"/>
                </a:solidFill>
              </a:rPr>
              <a:t>Phòng Tham mưu tổng hợp (Phòng 2)</a:t>
            </a:r>
          </a:p>
          <a:p>
            <a:pPr marL="342900" indent="-342900" algn="just">
              <a:buFont typeface="Wingdings" panose="05000000000000000000" pitchFamily="2" charset="2"/>
              <a:buChar char="§"/>
            </a:pPr>
            <a:r>
              <a:rPr lang="vi-VN" sz="2000" dirty="0">
                <a:solidFill>
                  <a:srgbClr val="FF3399"/>
                </a:solidFill>
              </a:rPr>
              <a:t>Phòng điều tra tội phạm xảy ra tại các tỉnh phía Bắc (Phòng 3)</a:t>
            </a:r>
          </a:p>
          <a:p>
            <a:pPr marL="342900" indent="-342900" algn="just">
              <a:buFont typeface="Wingdings" panose="05000000000000000000" pitchFamily="2" charset="2"/>
              <a:buChar char="§"/>
            </a:pPr>
            <a:r>
              <a:rPr lang="vi-VN" sz="2000" dirty="0">
                <a:solidFill>
                  <a:srgbClr val="996633"/>
                </a:solidFill>
              </a:rPr>
              <a:t>Phòng điều tra tội phạm xảy ra tại các tỉnh miền Trung – Tây Nguyên, đặt tại TP Đà Nẵng (Phòng 4)</a:t>
            </a:r>
          </a:p>
          <a:p>
            <a:pPr marL="342900" indent="-342900" algn="just">
              <a:buFont typeface="Wingdings" panose="05000000000000000000" pitchFamily="2" charset="2"/>
              <a:buChar char="§"/>
            </a:pPr>
            <a:r>
              <a:rPr lang="vi-VN" sz="2000" dirty="0">
                <a:solidFill>
                  <a:srgbClr val="00B050"/>
                </a:solidFill>
              </a:rPr>
              <a:t>Phòng điều tra tội phạm xảy ra tại các tỉnh miền Nam, đặt tại TP Hồ Chí Minh (Phòng 5)</a:t>
            </a:r>
          </a:p>
          <a:p>
            <a:pPr marL="342900" indent="-342900" algn="just">
              <a:buFont typeface="Wingdings" panose="05000000000000000000" pitchFamily="2" charset="2"/>
              <a:buChar char="§"/>
            </a:pPr>
            <a:r>
              <a:rPr lang="vi-VN" sz="2000" dirty="0">
                <a:solidFill>
                  <a:srgbClr val="3333CC"/>
                </a:solidFill>
              </a:rPr>
              <a:t>Phòng điều tra tội phạm tham nhũng, chức vụ xảy ra trong hoạt động tư pháp (Phòng 6)</a:t>
            </a:r>
          </a:p>
          <a:p>
            <a:pPr marL="342900" indent="-342900" algn="just">
              <a:buFont typeface="Wingdings" panose="05000000000000000000" pitchFamily="2" charset="2"/>
              <a:buChar char="§"/>
            </a:pPr>
            <a:r>
              <a:rPr lang="vi-VN" sz="2000" dirty="0">
                <a:solidFill>
                  <a:srgbClr val="0070C0"/>
                </a:solidFill>
              </a:rPr>
              <a:t>Phòng kỹ thuật hình sự (Phòng 7)</a:t>
            </a:r>
          </a:p>
          <a:p>
            <a:pPr marL="342900" indent="-342900" algn="just">
              <a:buFont typeface="Wingdings" panose="05000000000000000000" pitchFamily="2" charset="2"/>
              <a:buChar char="§"/>
            </a:pPr>
            <a:r>
              <a:rPr lang="vi-VN" sz="2000" dirty="0">
                <a:solidFill>
                  <a:srgbClr val="FF0000"/>
                </a:solidFill>
              </a:rPr>
              <a:t>Phòng điều tra tội phạm xảy ra tại các tỉnh miền núi phía Bắc, đặt tại tỉnh Yên Bái ( Phòng 8)</a:t>
            </a:r>
          </a:p>
          <a:p>
            <a:pPr marL="342900" indent="-342900" algn="just">
              <a:buFont typeface="Wingdings" panose="05000000000000000000" pitchFamily="2" charset="2"/>
              <a:buChar char="§"/>
            </a:pPr>
            <a:r>
              <a:rPr lang="vi-VN" sz="2000" dirty="0">
                <a:solidFill>
                  <a:srgbClr val="6600CC"/>
                </a:solidFill>
              </a:rPr>
              <a:t>Phòng điều tra tội phạm xảy ra tại các tỉnh Tây Nguyên, đặt tại tỉnh Đắk Lắk (Phòng 9)</a:t>
            </a:r>
          </a:p>
          <a:p>
            <a:pPr marL="342900" indent="-342900" algn="just">
              <a:buFont typeface="Wingdings" panose="05000000000000000000" pitchFamily="2" charset="2"/>
              <a:buChar char="§"/>
            </a:pPr>
            <a:r>
              <a:rPr lang="vi-VN" sz="2000" dirty="0">
                <a:solidFill>
                  <a:srgbClr val="000000"/>
                </a:solidFill>
              </a:rPr>
              <a:t>Phòng điều tra tội phạm xảy ra tại các tỉnh Tây Nam bộ, đặt tại TP Cần Thơ (Phòng 10).</a:t>
            </a:r>
          </a:p>
        </p:txBody>
      </p:sp>
      <p:sp>
        <p:nvSpPr>
          <p:cNvPr id="4" name="Rectangle 3"/>
          <p:cNvSpPr/>
          <p:nvPr/>
        </p:nvSpPr>
        <p:spPr>
          <a:xfrm>
            <a:off x="533400" y="1088191"/>
            <a:ext cx="11277600" cy="1015663"/>
          </a:xfrm>
          <a:prstGeom prst="rect">
            <a:avLst/>
          </a:prstGeom>
        </p:spPr>
        <p:txBody>
          <a:bodyPr wrap="square">
            <a:spAutoFit/>
          </a:bodyPr>
          <a:lstStyle/>
          <a:p>
            <a:pPr algn="ctr"/>
            <a:r>
              <a:rPr lang="vi-VN" sz="2000" dirty="0">
                <a:solidFill>
                  <a:srgbClr val="3333CC"/>
                </a:solidFill>
              </a:rPr>
              <a:t>Hiện nay, Cơ quan điều tra Viện kiểm sát nhân dân tối cao được tổ chức ở cấp Trung ương, có trụ sở chính đặt tại thành phố Hà Nội, 02 Đại diện Thường trực đặt tại TP Đà Nẵng, TP Hồ Chí Minh và 10 phòng nghiệp vụ:</a:t>
            </a:r>
          </a:p>
        </p:txBody>
      </p:sp>
    </p:spTree>
    <p:extLst>
      <p:ext uri="{BB962C8B-B14F-4D97-AF65-F5344CB8AC3E}">
        <p14:creationId xmlns="" xmlns:p14="http://schemas.microsoft.com/office/powerpoint/2010/main" val="290190048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2" y="77817"/>
            <a:ext cx="10515600" cy="523220"/>
          </a:xfrm>
          <a:prstGeom prst="rect">
            <a:avLst/>
          </a:prstGeom>
        </p:spPr>
        <p:txBody>
          <a:bodyPr wrap="square">
            <a:spAutoFit/>
          </a:bodyPr>
          <a:lstStyle/>
          <a:p>
            <a:pPr algn="just">
              <a:spcAft>
                <a:spcPts val="0"/>
              </a:spcAft>
            </a:pPr>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4"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0"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81200" y="1632466"/>
            <a:ext cx="8305800" cy="370153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1981200" y="701253"/>
            <a:ext cx="7391400" cy="830997"/>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FF3399"/>
                </a:solidFill>
                <a:latin typeface="+mj-lt"/>
                <a:ea typeface="Calibri" panose="020F0502020204030204" pitchFamily="34" charset="0"/>
              </a:rPr>
              <a:t>Quyền làm chủ của nhân dân </a:t>
            </a:r>
            <a:r>
              <a:rPr lang="nl-NL" sz="2400" dirty="0">
                <a:solidFill>
                  <a:srgbClr val="3333CC"/>
                </a:solidFill>
                <a:latin typeface="+mj-lt"/>
                <a:ea typeface="Calibri" panose="020F0502020204030204" pitchFamily="34" charset="0"/>
              </a:rPr>
              <a:t>được hoàn thiện và thể chế hóa bằng pháp luật.</a:t>
            </a:r>
            <a:endParaRPr lang="en-US" sz="2400" dirty="0">
              <a:solidFill>
                <a:srgbClr val="3333CC"/>
              </a:solidFill>
              <a:latin typeface="+mj-lt"/>
            </a:endParaRPr>
          </a:p>
        </p:txBody>
      </p:sp>
    </p:spTree>
    <p:extLst>
      <p:ext uri="{BB962C8B-B14F-4D97-AF65-F5344CB8AC3E}">
        <p14:creationId xmlns="" xmlns:p14="http://schemas.microsoft.com/office/powerpoint/2010/main" val="196104858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830997"/>
          </a:xfrm>
          <a:prstGeom prst="rect">
            <a:avLst/>
          </a:prstGeom>
        </p:spPr>
        <p:txBody>
          <a:bodyPr wrap="square">
            <a:spAutoFit/>
          </a:bodyPr>
          <a:lstStyle/>
          <a:p>
            <a:pPr marL="342900" indent="-342900" algn="ctr">
              <a:buFont typeface="Wingdings" panose="05000000000000000000" pitchFamily="2" charset="2"/>
              <a:buChar char="ü"/>
            </a:pPr>
            <a:r>
              <a:rPr lang="nl-NL" sz="2400" dirty="0">
                <a:solidFill>
                  <a:srgbClr val="663300"/>
                </a:solidFill>
                <a:latin typeface="+mj-lt"/>
                <a:ea typeface="Calibri" panose="020F0502020204030204" pitchFamily="34" charset="0"/>
              </a:rPr>
              <a:t>Nhân dân thực hiện quyền làm chủ của mình bằng hình thức </a:t>
            </a:r>
            <a:r>
              <a:rPr lang="nl-NL" sz="2400" b="1" u="sng" dirty="0">
                <a:solidFill>
                  <a:srgbClr val="00CCFF"/>
                </a:solidFill>
                <a:latin typeface="+mj-lt"/>
                <a:ea typeface="Calibri" panose="020F0502020204030204" pitchFamily="34" charset="0"/>
              </a:rPr>
              <a:t>trực tiếp hoặc gián tiếp</a:t>
            </a:r>
            <a:r>
              <a:rPr lang="nl-NL" sz="2400" dirty="0">
                <a:solidFill>
                  <a:srgbClr val="663300"/>
                </a:solidFill>
                <a:latin typeface="+mj-lt"/>
                <a:ea typeface="Calibri" panose="020F0502020204030204" pitchFamily="34" charset="0"/>
              </a:rPr>
              <a:t> thông qua những đại biểu do mình bầu ra.</a:t>
            </a:r>
            <a:endParaRPr lang="en-US" sz="2400" dirty="0">
              <a:solidFill>
                <a:srgbClr val="663300"/>
              </a:solidFill>
              <a:latin typeface="+mj-lt"/>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553200" y="1422400"/>
            <a:ext cx="5334000" cy="4178300"/>
          </a:xfrm>
          <a:prstGeom prst="rect">
            <a:avLst/>
          </a:prstGeom>
          <a:noFill/>
          <a:extLst>
            <a:ext uri="{909E8E84-426E-40DD-AFC4-6F175D3DCCD1}">
              <a14:hiddenFill xmlns="" xmlns:a14="http://schemas.microsoft.com/office/drawing/2010/main">
                <a:solidFill>
                  <a:srgbClr val="FFFFFF"/>
                </a:solidFill>
              </a14:hiddenFill>
            </a:ext>
          </a:extLst>
        </p:spPr>
      </p:pic>
      <p:pic>
        <p:nvPicPr>
          <p:cNvPr id="13316" name="Picture 4" descr="Image result for dân chủ trực tiếp"/>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04800" y="1447800"/>
            <a:ext cx="5943600" cy="41529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9279485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28600"/>
            <a:ext cx="111252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smtClean="0">
                <a:solidFill>
                  <a:srgbClr val="00B0F0"/>
                </a:solidFill>
                <a:latin typeface="+mj-lt"/>
                <a:ea typeface="Calibri" panose="020F0502020204030204" pitchFamily="34" charset="0"/>
                <a:cs typeface="Times New Roman" panose="02020603050405020304" pitchFamily="18" charset="0"/>
              </a:rPr>
              <a:t>chăm </a:t>
            </a:r>
            <a:r>
              <a:rPr lang="nl-NL" sz="2400" b="1" dirty="0">
                <a:solidFill>
                  <a:srgbClr val="00B0F0"/>
                </a:solidFill>
                <a:latin typeface="+mj-lt"/>
                <a:ea typeface="Calibri" panose="020F0502020204030204" pitchFamily="34" charset="0"/>
                <a:cs typeface="Times New Roman" panose="02020603050405020304" pitchFamily="18" charset="0"/>
              </a:rPr>
              <a:t>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effectLst/>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 y="2590800"/>
            <a:ext cx="3251199" cy="2819400"/>
          </a:xfrm>
          <a:prstGeom prst="rect">
            <a:avLst/>
          </a:prstGeom>
          <a:noFill/>
          <a:extLst>
            <a:ext uri="{909E8E84-426E-40DD-AFC4-6F175D3DCCD1}">
              <a14:hiddenFill xmlns="" xmlns:a14="http://schemas.microsoft.com/office/drawing/2010/main">
                <a:solidFill>
                  <a:srgbClr val="FFFFFF"/>
                </a:solidFill>
              </a14:hiddenFill>
            </a:ext>
          </a:extLst>
        </p:spPr>
      </p:pic>
      <p:pic>
        <p:nvPicPr>
          <p:cNvPr id="14342" name="Picture 6"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429000" y="1966912"/>
            <a:ext cx="4572000" cy="4433888"/>
          </a:xfrm>
          <a:prstGeom prst="rect">
            <a:avLst/>
          </a:prstGeom>
          <a:noFill/>
          <a:extLst>
            <a:ext uri="{909E8E84-426E-40DD-AFC4-6F175D3DCCD1}">
              <a14:hiddenFill xmlns="" xmlns:a14="http://schemas.microsoft.com/office/drawing/2010/main">
                <a:solidFill>
                  <a:srgbClr val="FFFFFF"/>
                </a:solidFill>
              </a14:hiddenFill>
            </a:ext>
          </a:extLst>
        </p:spPr>
      </p:pic>
      <p:pic>
        <p:nvPicPr>
          <p:cNvPr id="17410" name="Picture 2" descr="Trong cuộc chiến này không một ai bị bỏ lại phía sau&quot;- Tinh thần nhân văn  Việt Nam, sức mạnh để chúng ta chống giặc Covid-19"/>
          <p:cNvPicPr>
            <a:picLocks noChangeAspect="1" noChangeArrowheads="1"/>
          </p:cNvPicPr>
          <p:nvPr/>
        </p:nvPicPr>
        <p:blipFill>
          <a:blip r:embed="rId4"/>
          <a:srcRect/>
          <a:stretch>
            <a:fillRect/>
          </a:stretch>
        </p:blipFill>
        <p:spPr bwMode="auto">
          <a:xfrm>
            <a:off x="8077200" y="2590800"/>
            <a:ext cx="4114800" cy="2971800"/>
          </a:xfrm>
          <a:prstGeom prst="rect">
            <a:avLst/>
          </a:prstGeom>
          <a:noFill/>
        </p:spPr>
      </p:pic>
    </p:spTree>
    <p:extLst>
      <p:ext uri="{BB962C8B-B14F-4D97-AF65-F5344CB8AC3E}">
        <p14:creationId xmlns="" xmlns:p14="http://schemas.microsoft.com/office/powerpoint/2010/main" val="119331669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116586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solidFill>
                  <a:srgbClr val="3333CC"/>
                </a:solidFill>
                <a:latin typeface="+mj-lt"/>
                <a:ea typeface="Calibri" panose="020F0502020204030204" pitchFamily="34" charset="0"/>
                <a:cs typeface="Times New Roman" panose="02020603050405020304" pitchFamily="18" charset="0"/>
              </a:rPr>
              <a:t> Nhân </a:t>
            </a:r>
            <a:r>
              <a:rPr lang="nl-NL" sz="2400" dirty="0">
                <a:solidFill>
                  <a:srgbClr val="3333CC"/>
                </a:solidFill>
                <a:latin typeface="+mj-lt"/>
                <a:ea typeface="Calibri" panose="020F0502020204030204" pitchFamily="34" charset="0"/>
                <a:cs typeface="Times New Roman" panose="02020603050405020304" pitchFamily="18" charset="0"/>
              </a:rPr>
              <a:t>dân có quyền </a:t>
            </a:r>
            <a:r>
              <a:rPr lang="nl-NL" sz="2400" b="1" dirty="0">
                <a:solidFill>
                  <a:srgbClr val="FF3399"/>
                </a:solidFill>
                <a:latin typeface="+mj-lt"/>
                <a:ea typeface="Calibri" panose="020F0502020204030204" pitchFamily="34" charset="0"/>
                <a:cs typeface="Times New Roman" panose="02020603050405020304" pitchFamily="18" charset="0"/>
              </a:rPr>
              <a:t>tham gia quản lý Nhà nước và xã hội</a:t>
            </a:r>
            <a:r>
              <a:rPr lang="nl-NL" sz="2400" dirty="0">
                <a:solidFill>
                  <a:srgbClr val="3333CC"/>
                </a:solidFill>
                <a:latin typeface="+mj-lt"/>
                <a:ea typeface="Calibri" panose="020F0502020204030204" pitchFamily="34" charset="0"/>
                <a:cs typeface="Times New Roman" panose="02020603050405020304" pitchFamily="18" charset="0"/>
              </a:rPr>
              <a:t>, tham gia </a:t>
            </a:r>
            <a:r>
              <a:rPr lang="nl-NL" sz="2400" b="1" dirty="0">
                <a:solidFill>
                  <a:srgbClr val="990000"/>
                </a:solidFill>
                <a:latin typeface="+mj-lt"/>
                <a:ea typeface="Calibri" panose="020F0502020204030204" pitchFamily="34" charset="0"/>
                <a:cs typeface="Times New Roman" panose="02020603050405020304" pitchFamily="18" charset="0"/>
              </a:rPr>
              <a:t>thảo luận các vấn đề chung</a:t>
            </a:r>
            <a:r>
              <a:rPr lang="nl-NL" sz="2400" dirty="0">
                <a:solidFill>
                  <a:srgbClr val="3333CC"/>
                </a:solidFill>
                <a:latin typeface="+mj-lt"/>
                <a:ea typeface="Calibri" panose="020F0502020204030204" pitchFamily="34" charset="0"/>
                <a:cs typeface="Times New Roman" panose="02020603050405020304" pitchFamily="18" charset="0"/>
              </a:rPr>
              <a:t> của cả nước và địa phương, kiến nghị với các cơ quan Nhà nước, biểu quyết khi Nhà nước tổ chức trưng cầu dân ý.</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5362"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52600" y="1809929"/>
            <a:ext cx="8686800" cy="428607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6792348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ình ảnh có liên quan"/>
          <p:cNvPicPr>
            <a:picLocks noChangeAspect="1" noChangeArrowheads="1"/>
          </p:cNvPicPr>
          <p:nvPr/>
        </p:nvPicPr>
        <p:blipFill>
          <a:blip r:embed="rId2"/>
          <a:srcRect/>
          <a:stretch>
            <a:fillRect/>
          </a:stretch>
        </p:blipFill>
        <p:spPr bwMode="auto">
          <a:xfrm>
            <a:off x="-34018" y="76200"/>
            <a:ext cx="7052129" cy="3962400"/>
          </a:xfrm>
          <a:prstGeom prst="rect">
            <a:avLst/>
          </a:prstGeom>
          <a:noFill/>
        </p:spPr>
      </p:pic>
      <p:sp>
        <p:nvSpPr>
          <p:cNvPr id="3" name="Rectangle 2"/>
          <p:cNvSpPr/>
          <p:nvPr/>
        </p:nvSpPr>
        <p:spPr>
          <a:xfrm>
            <a:off x="7162800" y="3733800"/>
            <a:ext cx="4724400" cy="2031325"/>
          </a:xfrm>
          <a:prstGeom prst="rect">
            <a:avLst/>
          </a:prstGeom>
        </p:spPr>
        <p:txBody>
          <a:bodyPr wrap="square">
            <a:spAutoFit/>
          </a:bodyPr>
          <a:lstStyle/>
          <a:p>
            <a:r>
              <a:rPr lang="vi-VN" dirty="0" smtClean="0"/>
              <a:t>Theo quy định của </a:t>
            </a:r>
            <a:r>
              <a:rPr lang="vi-VN" b="1" dirty="0" smtClean="0">
                <a:hlinkClick r:id="rId3"/>
              </a:rPr>
              <a:t>Hiến pháp 2013</a:t>
            </a:r>
            <a:r>
              <a:rPr lang="vi-VN" dirty="0" smtClean="0"/>
              <a:t>, </a:t>
            </a:r>
            <a:r>
              <a:rPr lang="vi-VN" b="1" dirty="0" smtClean="0">
                <a:hlinkClick r:id="rId4"/>
              </a:rPr>
              <a:t>Luật tổ chức Quốc hội 2014</a:t>
            </a:r>
            <a:r>
              <a:rPr lang="vi-VN" dirty="0" smtClean="0"/>
              <a:t>, có 4 chức danh phải tuyên thệ sau khi được bầu, bao gồm:</a:t>
            </a:r>
          </a:p>
          <a:p>
            <a:r>
              <a:rPr lang="vi-VN" dirty="0" smtClean="0"/>
              <a:t>- Chủ tịch nước;</a:t>
            </a:r>
          </a:p>
          <a:p>
            <a:r>
              <a:rPr lang="vi-VN" dirty="0" smtClean="0"/>
              <a:t>- Chủ tịch Quốc hội;</a:t>
            </a:r>
          </a:p>
          <a:p>
            <a:r>
              <a:rPr lang="vi-VN" dirty="0" smtClean="0"/>
              <a:t>- Thủ tướng Chính phủ;</a:t>
            </a:r>
          </a:p>
          <a:p>
            <a:r>
              <a:rPr lang="vi-VN" dirty="0" smtClean="0"/>
              <a:t>- Chánh án Tòa án nhân dân tối cao.</a:t>
            </a:r>
            <a:endParaRPr lang="vi-VN"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04800"/>
            <a:ext cx="116586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smtClean="0">
                <a:solidFill>
                  <a:srgbClr val="00B050"/>
                </a:solidFill>
                <a:latin typeface="+mj-lt"/>
                <a:ea typeface="Calibri" panose="020F0502020204030204" pitchFamily="34" charset="0"/>
                <a:cs typeface="Times New Roman" panose="02020603050405020304" pitchFamily="18" charset="0"/>
              </a:rPr>
              <a:t>Coi </a:t>
            </a:r>
            <a:r>
              <a:rPr lang="nl-NL" sz="2400" dirty="0">
                <a:solidFill>
                  <a:srgbClr val="00B050"/>
                </a:solidFill>
                <a:latin typeface="+mj-lt"/>
                <a:ea typeface="Calibri" panose="020F0502020204030204" pitchFamily="34" charset="0"/>
                <a:cs typeface="Times New Roman" panose="02020603050405020304" pitchFamily="18" charset="0"/>
              </a:rPr>
              <a:t>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effectLst/>
              <a:latin typeface="+mj-lt"/>
              <a:ea typeface="Calibri" panose="020F0502020204030204" pitchFamily="34" charset="0"/>
              <a:cs typeface="Times New Roman" panose="02020603050405020304" pitchFamily="18" charset="0"/>
            </a:endParaRPr>
          </a:p>
        </p:txBody>
      </p:sp>
      <p:pic>
        <p:nvPicPr>
          <p:cNvPr id="16386" name="Picture 2" descr="Image result for tuyên truyền, giáo dục pháp luật"/>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52600" y="1797229"/>
            <a:ext cx="8229600" cy="422257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04616474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115062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effectLst/>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4800" y="2120899"/>
            <a:ext cx="5638800" cy="4051301"/>
          </a:xfrm>
          <a:prstGeom prst="rect">
            <a:avLst/>
          </a:prstGeom>
          <a:noFill/>
          <a:extLst>
            <a:ext uri="{909E8E84-426E-40DD-AFC4-6F175D3DCCD1}">
              <a14:hiddenFill xmlns="" xmlns:a14="http://schemas.microsoft.com/office/drawing/2010/main">
                <a:solidFill>
                  <a:srgbClr val="FFFFFF"/>
                </a:solidFill>
              </a14:hiddenFill>
            </a:ext>
          </a:extLst>
        </p:spPr>
      </p:pic>
      <p:pic>
        <p:nvPicPr>
          <p:cNvPr id="17414" name="Picture 6"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019800" y="2120898"/>
            <a:ext cx="6096000" cy="405130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04867755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4" name="Rectangle 3"/>
          <p:cNvSpPr/>
          <p:nvPr/>
        </p:nvSpPr>
        <p:spPr>
          <a:xfrm>
            <a:off x="584914" y="209386"/>
            <a:ext cx="10387885" cy="348813"/>
          </a:xfrm>
          <a:prstGeom prst="rect">
            <a:avLst/>
          </a:prstGeom>
        </p:spPr>
        <p:txBody>
          <a:bodyPr wrap="square">
            <a:spAutoFit/>
          </a:bodyPr>
          <a:lstStyle/>
          <a:p>
            <a:pPr marL="457200" indent="457200" algn="ctr">
              <a:lnSpc>
                <a:spcPts val="2000"/>
              </a:lnSpc>
              <a:spcAft>
                <a:spcPts val="0"/>
              </a:spcAft>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61350" y="711567"/>
            <a:ext cx="10223144" cy="830997"/>
          </a:xfrm>
          <a:prstGeom prst="rect">
            <a:avLst/>
          </a:prstGeom>
        </p:spPr>
        <p:txBody>
          <a:bodyPr wrap="square">
            <a:spAutoFit/>
          </a:bodyPr>
          <a:lstStyle/>
          <a:p>
            <a:pPr algn="ctr"/>
            <a:r>
              <a:rPr lang="nl-NL" sz="2400" dirty="0">
                <a:solidFill>
                  <a:srgbClr val="3333CC"/>
                </a:solidFill>
                <a:latin typeface="+mj-lt"/>
                <a:ea typeface="Calibri" panose="020F0502020204030204" pitchFamily="34" charset="0"/>
              </a:rPr>
              <a:t>Cán bộ là cái gốc của mọi công việc, nhân tố quyết định sự thành bại của cách mạng, gắn liền với vận mệnh của Đảng, của chế </a:t>
            </a:r>
            <a:r>
              <a:rPr lang="nl-NL" sz="2400" dirty="0" smtClean="0">
                <a:solidFill>
                  <a:srgbClr val="3333CC"/>
                </a:solidFill>
                <a:latin typeface="+mj-lt"/>
                <a:ea typeface="Calibri" panose="020F0502020204030204" pitchFamily="34" charset="0"/>
              </a:rPr>
              <a:t>độ. </a:t>
            </a:r>
            <a:endParaRPr lang="en-US" sz="2400" dirty="0">
              <a:solidFill>
                <a:srgbClr val="3333CC"/>
              </a:solidFill>
              <a:latin typeface="+mj-lt"/>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61351" y="2078389"/>
            <a:ext cx="10223143" cy="424621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22702800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3"/>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6" name="Rectangle 5"/>
          <p:cNvSpPr/>
          <p:nvPr/>
        </p:nvSpPr>
        <p:spPr>
          <a:xfrm>
            <a:off x="1958688" y="4495800"/>
            <a:ext cx="9699911" cy="954107"/>
          </a:xfrm>
          <a:prstGeom prst="rect">
            <a:avLst/>
          </a:prstGeom>
        </p:spPr>
        <p:txBody>
          <a:bodyPr wrap="square">
            <a:spAutoFit/>
          </a:bodyPr>
          <a:lstStyle/>
          <a:p>
            <a:pPr marL="457200" indent="-457200">
              <a:spcAft>
                <a:spcPts val="0"/>
              </a:spcAft>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a:t>
            </a:r>
            <a:r>
              <a:rPr lang="nl-NL" sz="2800" dirty="0" smtClean="0">
                <a:solidFill>
                  <a:srgbClr val="00B0F0"/>
                </a:solidFill>
                <a:latin typeface="+mj-lt"/>
                <a:ea typeface="Calibri" panose="020F0502020204030204" pitchFamily="34" charset="0"/>
                <a:cs typeface="Times New Roman" panose="02020603050405020304" pitchFamily="18" charset="0"/>
              </a:rPr>
              <a:t>hực </a:t>
            </a:r>
            <a:r>
              <a:rPr lang="nl-NL" sz="2800" dirty="0">
                <a:solidFill>
                  <a:srgbClr val="00B0F0"/>
                </a:solidFill>
                <a:latin typeface="+mj-lt"/>
                <a:ea typeface="Calibri" panose="020F0502020204030204" pitchFamily="34" charset="0"/>
                <a:cs typeface="Times New Roman" panose="02020603050405020304" pitchFamily="18" charset="0"/>
              </a:rPr>
              <a:t>hiện tốt các chủ trương, đường lối của Đảng, chính sách và pháp luật của Nhà nước.</a:t>
            </a:r>
            <a:endParaRPr lang="en-US" sz="2800" dirty="0">
              <a:solidFill>
                <a:srgbClr val="00B0F0"/>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88" y="1250745"/>
            <a:ext cx="5106975"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6600CC"/>
                </a:solidFill>
                <a:latin typeface="+mj-lt"/>
                <a:ea typeface="Calibri" panose="020F0502020204030204" pitchFamily="34" charset="0"/>
                <a:cs typeface="Times New Roman" panose="02020603050405020304" pitchFamily="18" charset="0"/>
              </a:rPr>
              <a:t>Tinh thần yêu </a:t>
            </a:r>
            <a:r>
              <a:rPr lang="nl-NL" sz="2800" dirty="0">
                <a:solidFill>
                  <a:srgbClr val="6600CC"/>
                </a:solidFill>
                <a:latin typeface="+mj-lt"/>
                <a:ea typeface="Calibri" panose="020F0502020204030204" pitchFamily="34" charset="0"/>
                <a:cs typeface="Times New Roman" panose="02020603050405020304" pitchFamily="18" charset="0"/>
              </a:rPr>
              <a:t>nước sâu sắc</a:t>
            </a:r>
            <a:endParaRPr lang="en-US" sz="2800" dirty="0">
              <a:solidFill>
                <a:srgbClr val="6600CC"/>
              </a:solidFill>
              <a:latin typeface="+mj-lt"/>
            </a:endParaRPr>
          </a:p>
        </p:txBody>
      </p:sp>
      <p:sp>
        <p:nvSpPr>
          <p:cNvPr id="8" name="Rectangle 7"/>
          <p:cNvSpPr/>
          <p:nvPr/>
        </p:nvSpPr>
        <p:spPr>
          <a:xfrm>
            <a:off x="1933289" y="2278245"/>
            <a:ext cx="4865434"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C00000"/>
                </a:solidFill>
                <a:latin typeface="+mj-lt"/>
                <a:ea typeface="Calibri" panose="020F0502020204030204" pitchFamily="34" charset="0"/>
                <a:cs typeface="Times New Roman" panose="02020603050405020304" pitchFamily="18" charset="0"/>
              </a:rPr>
              <a:t>Tận </a:t>
            </a:r>
            <a:r>
              <a:rPr lang="nl-NL" sz="2800" dirty="0">
                <a:solidFill>
                  <a:srgbClr val="C00000"/>
                </a:solidFill>
                <a:latin typeface="+mj-lt"/>
                <a:ea typeface="Calibri" panose="020F0502020204030204" pitchFamily="34" charset="0"/>
                <a:cs typeface="Times New Roman" panose="02020603050405020304" pitchFamily="18" charset="0"/>
              </a:rPr>
              <a:t>tụy phục vụ Nhân dân</a:t>
            </a:r>
            <a:endParaRPr lang="en-US" sz="2800" dirty="0">
              <a:solidFill>
                <a:srgbClr val="C00000"/>
              </a:solidFill>
              <a:latin typeface="+mj-lt"/>
            </a:endParaRPr>
          </a:p>
        </p:txBody>
      </p:sp>
      <p:sp>
        <p:nvSpPr>
          <p:cNvPr id="9" name="Rectangle 8"/>
          <p:cNvSpPr/>
          <p:nvPr/>
        </p:nvSpPr>
        <p:spPr>
          <a:xfrm>
            <a:off x="1958689" y="3512639"/>
            <a:ext cx="7840608"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00B050"/>
                </a:solidFill>
                <a:latin typeface="+mj-lt"/>
                <a:ea typeface="Calibri" panose="020F0502020204030204" pitchFamily="34" charset="0"/>
                <a:cs typeface="Times New Roman" panose="02020603050405020304" pitchFamily="18" charset="0"/>
              </a:rPr>
              <a:t>Kiên </a:t>
            </a:r>
            <a:r>
              <a:rPr lang="nl-NL" sz="2800" dirty="0">
                <a:solidFill>
                  <a:srgbClr val="00B050"/>
                </a:solidFill>
                <a:latin typeface="+mj-lt"/>
                <a:ea typeface="Calibri" panose="020F0502020204030204" pitchFamily="34" charset="0"/>
                <a:cs typeface="Times New Roman" panose="02020603050405020304" pitchFamily="18" charset="0"/>
              </a:rPr>
              <a:t>định mục tiêu độc lập dân tộc và </a:t>
            </a:r>
            <a:r>
              <a:rPr lang="nl-NL" sz="2800" dirty="0" smtClean="0">
                <a:solidFill>
                  <a:srgbClr val="00B050"/>
                </a:solidFill>
                <a:latin typeface="+mj-lt"/>
                <a:ea typeface="Calibri" panose="020F0502020204030204" pitchFamily="34" charset="0"/>
                <a:cs typeface="Times New Roman" panose="02020603050405020304" pitchFamily="18" charset="0"/>
              </a:rPr>
              <a:t>CNXH </a:t>
            </a:r>
            <a:endParaRPr lang="en-US" sz="2800" dirty="0">
              <a:solidFill>
                <a:srgbClr val="00B050"/>
              </a:solidFill>
              <a:latin typeface="+mj-lt"/>
            </a:endParaRPr>
          </a:p>
        </p:txBody>
      </p:sp>
    </p:spTree>
    <p:extLst>
      <p:ext uri="{BB962C8B-B14F-4D97-AF65-F5344CB8AC3E}">
        <p14:creationId xmlns="" xmlns:p14="http://schemas.microsoft.com/office/powerpoint/2010/main" val="194763164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295400"/>
            <a:ext cx="4572000" cy="707886"/>
          </a:xfrm>
          <a:prstGeom prst="rect">
            <a:avLst/>
          </a:prstGeom>
        </p:spPr>
        <p:txBody>
          <a:bodyPr wrap="square">
            <a:spAutoFit/>
          </a:bodyPr>
          <a:lstStyle/>
          <a:p>
            <a:pPr marL="342900" indent="-342900"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sp>
        <p:nvSpPr>
          <p:cNvPr id="3" name="Rectangle 2"/>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257800" y="1143000"/>
            <a:ext cx="6591300" cy="44958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p:nvPr/>
        </p:nvSpPr>
        <p:spPr>
          <a:xfrm>
            <a:off x="457200" y="2414944"/>
            <a:ext cx="4572000" cy="707886"/>
          </a:xfrm>
          <a:prstGeom prst="rect">
            <a:avLst/>
          </a:prstGeom>
        </p:spPr>
        <p:txBody>
          <a:bodyPr wrap="square">
            <a:spAutoFit/>
          </a:bodyPr>
          <a:lstStyle/>
          <a:p>
            <a:pPr marL="285750" indent="-285750" algn="just">
              <a:buFont typeface="Wingdings" panose="05000000000000000000" pitchFamily="2" charset="2"/>
              <a:buChar char="§"/>
            </a:pPr>
            <a:r>
              <a:rPr lang="nl-NL" sz="2000" dirty="0" smtClean="0">
                <a:solidFill>
                  <a:srgbClr val="CC0066"/>
                </a:solidFill>
                <a:latin typeface="+mj-lt"/>
                <a:ea typeface="Calibri" panose="020F0502020204030204" pitchFamily="34" charset="0"/>
              </a:rPr>
              <a:t>Không </a:t>
            </a:r>
            <a:r>
              <a:rPr lang="nl-NL" sz="2000" dirty="0">
                <a:solidFill>
                  <a:srgbClr val="CC0066"/>
                </a:solidFill>
                <a:latin typeface="+mj-lt"/>
                <a:ea typeface="Calibri" panose="020F0502020204030204" pitchFamily="34" charset="0"/>
              </a:rPr>
              <a:t>tham nhũng và kiên quyết đấu tranh chống tham nhũng</a:t>
            </a:r>
            <a:endParaRPr lang="en-US" sz="2000" dirty="0">
              <a:solidFill>
                <a:srgbClr val="CC0066"/>
              </a:solidFill>
              <a:latin typeface="+mj-lt"/>
            </a:endParaRPr>
          </a:p>
        </p:txBody>
      </p:sp>
      <p:sp>
        <p:nvSpPr>
          <p:cNvPr id="5" name="Rectangle 4"/>
          <p:cNvSpPr/>
          <p:nvPr/>
        </p:nvSpPr>
        <p:spPr>
          <a:xfrm>
            <a:off x="457200" y="3534489"/>
            <a:ext cx="4572000" cy="707886"/>
          </a:xfrm>
          <a:prstGeom prst="rect">
            <a:avLst/>
          </a:prstGeom>
        </p:spPr>
        <p:txBody>
          <a:bodyPr wrap="square">
            <a:spAutoFit/>
          </a:bodyPr>
          <a:lstStyle/>
          <a:p>
            <a:pPr marL="285750" indent="-285750"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0" y="4724400"/>
            <a:ext cx="5029200" cy="605294"/>
          </a:xfrm>
          <a:prstGeom prst="rect">
            <a:avLst/>
          </a:prstGeom>
        </p:spPr>
        <p:txBody>
          <a:bodyPr wrap="square">
            <a:spAutoFit/>
          </a:bodyPr>
          <a:lstStyle/>
          <a:p>
            <a:pPr marL="800100" indent="-342900" algn="just">
              <a:lnSpc>
                <a:spcPts val="2000"/>
              </a:lnSpc>
              <a:spcAft>
                <a:spcPts val="0"/>
              </a:spcAft>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a:t>
            </a:r>
            <a:r>
              <a:rPr lang="nl-NL" sz="2000" dirty="0" smtClean="0">
                <a:solidFill>
                  <a:srgbClr val="006600"/>
                </a:solidFill>
                <a:latin typeface="+mj-lt"/>
                <a:ea typeface="Calibri" panose="020F0502020204030204" pitchFamily="34" charset="0"/>
                <a:cs typeface="Times New Roman" panose="02020603050405020304" pitchFamily="18" charset="0"/>
              </a:rPr>
              <a:t>ắn </a:t>
            </a:r>
            <a:r>
              <a:rPr lang="nl-NL" sz="2000" dirty="0">
                <a:solidFill>
                  <a:srgbClr val="006600"/>
                </a:solidFill>
                <a:latin typeface="+mj-lt"/>
                <a:ea typeface="Calibri" panose="020F0502020204030204" pitchFamily="34" charset="0"/>
                <a:cs typeface="Times New Roman" panose="02020603050405020304" pitchFamily="18" charset="0"/>
              </a:rPr>
              <a:t>bó mật thiết với nhân dân, được nhân dân tín nhiệm. </a:t>
            </a:r>
            <a:endParaRPr lang="en-US" sz="2000" dirty="0">
              <a:solidFill>
                <a:srgbClr val="0066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290227553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3" name="Rectangle 2"/>
          <p:cNvSpPr/>
          <p:nvPr/>
        </p:nvSpPr>
        <p:spPr>
          <a:xfrm>
            <a:off x="430690" y="1570572"/>
            <a:ext cx="3884397"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a:t>
            </a:r>
            <a:r>
              <a:rPr lang="nl-NL" sz="2400" dirty="0" smtClean="0">
                <a:solidFill>
                  <a:srgbClr val="6600CC"/>
                </a:solidFill>
                <a:latin typeface="+mj-lt"/>
                <a:ea typeface="Calibri" panose="020F0502020204030204" pitchFamily="34" charset="0"/>
              </a:rPr>
              <a:t>về:</a:t>
            </a:r>
            <a:endParaRPr lang="en-US" sz="2400" dirty="0">
              <a:solidFill>
                <a:srgbClr val="6600CC"/>
              </a:solidFill>
              <a:latin typeface="+mj-lt"/>
            </a:endParaRPr>
          </a:p>
        </p:txBody>
      </p:sp>
      <p:sp>
        <p:nvSpPr>
          <p:cNvPr id="4" name="Rectangle 3"/>
          <p:cNvSpPr/>
          <p:nvPr/>
        </p:nvSpPr>
        <p:spPr>
          <a:xfrm>
            <a:off x="4916831" y="787568"/>
            <a:ext cx="2704587"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00B050"/>
                </a:solidFill>
                <a:latin typeface="+mj-lt"/>
                <a:ea typeface="Calibri" panose="020F0502020204030204" pitchFamily="34" charset="0"/>
              </a:rPr>
              <a:t>Lý </a:t>
            </a:r>
            <a:r>
              <a:rPr lang="nl-NL" sz="2400" dirty="0">
                <a:solidFill>
                  <a:srgbClr val="00B050"/>
                </a:solidFill>
                <a:latin typeface="+mj-lt"/>
                <a:ea typeface="Calibri" panose="020F0502020204030204" pitchFamily="34" charset="0"/>
              </a:rPr>
              <a:t>luận chính trị</a:t>
            </a:r>
            <a:endParaRPr lang="en-US" sz="2400" dirty="0">
              <a:solidFill>
                <a:srgbClr val="00B050"/>
              </a:solidFill>
              <a:latin typeface="+mj-lt"/>
            </a:endParaRPr>
          </a:p>
        </p:txBody>
      </p:sp>
      <p:sp>
        <p:nvSpPr>
          <p:cNvPr id="5" name="Rectangle 4"/>
          <p:cNvSpPr/>
          <p:nvPr/>
        </p:nvSpPr>
        <p:spPr>
          <a:xfrm>
            <a:off x="4942231" y="1570572"/>
            <a:ext cx="4929555"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996633"/>
                </a:solidFill>
                <a:latin typeface="+mj-lt"/>
                <a:ea typeface="Calibri" panose="020F0502020204030204" pitchFamily="34" charset="0"/>
              </a:rPr>
              <a:t>Quan </a:t>
            </a:r>
            <a:r>
              <a:rPr lang="nl-NL" sz="2400" dirty="0">
                <a:solidFill>
                  <a:srgbClr val="996633"/>
                </a:solidFill>
                <a:latin typeface="+mj-lt"/>
                <a:ea typeface="Calibri" panose="020F0502020204030204" pitchFamily="34" charset="0"/>
              </a:rPr>
              <a:t>điểm, đường lối của Đảng</a:t>
            </a:r>
            <a:endParaRPr lang="en-US" sz="2400" dirty="0">
              <a:solidFill>
                <a:srgbClr val="996633"/>
              </a:solidFill>
              <a:latin typeface="+mj-lt"/>
            </a:endParaRPr>
          </a:p>
        </p:txBody>
      </p:sp>
      <p:sp>
        <p:nvSpPr>
          <p:cNvPr id="6" name="Rectangle 5"/>
          <p:cNvSpPr/>
          <p:nvPr/>
        </p:nvSpPr>
        <p:spPr>
          <a:xfrm>
            <a:off x="4942231" y="2306792"/>
            <a:ext cx="5904180"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660066"/>
                </a:solidFill>
                <a:latin typeface="+mj-lt"/>
                <a:ea typeface="Calibri" panose="020F0502020204030204" pitchFamily="34" charset="0"/>
              </a:rPr>
              <a:t>Chính </a:t>
            </a:r>
            <a:r>
              <a:rPr lang="nl-NL" sz="2400" dirty="0">
                <a:solidFill>
                  <a:srgbClr val="660066"/>
                </a:solidFill>
                <a:latin typeface="+mj-lt"/>
                <a:ea typeface="Calibri" panose="020F0502020204030204" pitchFamily="34" charset="0"/>
              </a:rPr>
              <a:t>sách và pháp luật của Nhà nước</a:t>
            </a:r>
            <a:endParaRPr lang="en-US" sz="2400" dirty="0">
              <a:solidFill>
                <a:srgbClr val="660066"/>
              </a:solidFill>
              <a:latin typeface="+mj-lt"/>
            </a:endParaRPr>
          </a:p>
        </p:txBody>
      </p:sp>
      <p:sp>
        <p:nvSpPr>
          <p:cNvPr id="7" name="Rectangle 6"/>
          <p:cNvSpPr/>
          <p:nvPr/>
        </p:nvSpPr>
        <p:spPr>
          <a:xfrm>
            <a:off x="430690" y="3133519"/>
            <a:ext cx="5282215"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C00000"/>
                </a:solidFill>
                <a:latin typeface="+mj-lt"/>
                <a:ea typeface="Calibri" panose="020F0502020204030204" pitchFamily="34" charset="0"/>
              </a:rPr>
              <a:t>Có </a:t>
            </a:r>
            <a:r>
              <a:rPr lang="nl-NL" sz="2400" dirty="0">
                <a:solidFill>
                  <a:srgbClr val="C00000"/>
                </a:solidFill>
                <a:latin typeface="+mj-lt"/>
                <a:ea typeface="Calibri" panose="020F0502020204030204" pitchFamily="34" charset="0"/>
              </a:rPr>
              <a:t>trình độ </a:t>
            </a:r>
            <a:r>
              <a:rPr lang="nl-NL" sz="2400" b="1" dirty="0">
                <a:solidFill>
                  <a:srgbClr val="006600"/>
                </a:solidFill>
                <a:latin typeface="+mj-lt"/>
                <a:ea typeface="Calibri" panose="020F0502020204030204" pitchFamily="34" charset="0"/>
              </a:rPr>
              <a:t>văn hóa,</a:t>
            </a:r>
            <a:r>
              <a:rPr lang="nl-NL" sz="2400" dirty="0">
                <a:solidFill>
                  <a:srgbClr val="C00000"/>
                </a:solidFill>
                <a:latin typeface="+mj-lt"/>
                <a:ea typeface="Calibri" panose="020F0502020204030204" pitchFamily="34" charset="0"/>
              </a:rPr>
              <a:t> </a:t>
            </a:r>
            <a:r>
              <a:rPr lang="nl-NL" sz="2400" b="1" dirty="0">
                <a:solidFill>
                  <a:srgbClr val="00CCFF"/>
                </a:solidFill>
                <a:latin typeface="+mj-lt"/>
                <a:ea typeface="Calibri" panose="020F0502020204030204" pitchFamily="34" charset="0"/>
              </a:rPr>
              <a:t>chuyên môn</a:t>
            </a:r>
            <a:endParaRPr lang="en-US" sz="2400" b="1" dirty="0">
              <a:solidFill>
                <a:srgbClr val="00CCFF"/>
              </a:solidFill>
              <a:latin typeface="+mj-lt"/>
            </a:endParaRPr>
          </a:p>
        </p:txBody>
      </p:sp>
      <p:sp>
        <p:nvSpPr>
          <p:cNvPr id="10" name="Rectangle 9"/>
          <p:cNvSpPr/>
          <p:nvPr/>
        </p:nvSpPr>
        <p:spPr>
          <a:xfrm>
            <a:off x="430690" y="4200320"/>
            <a:ext cx="11151710" cy="830997"/>
          </a:xfrm>
          <a:prstGeom prst="rect">
            <a:avLst/>
          </a:prstGeom>
        </p:spPr>
        <p:txBody>
          <a:bodyPr wrap="square">
            <a:spAutoFit/>
          </a:bodyPr>
          <a:lstStyle/>
          <a:p>
            <a:pPr marL="342900" indent="-342900" algn="just">
              <a:spcAft>
                <a:spcPts val="0"/>
              </a:spcAf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a:t>
            </a:r>
            <a:r>
              <a:rPr lang="nl-NL" sz="2400" dirty="0" smtClean="0">
                <a:solidFill>
                  <a:srgbClr val="663300"/>
                </a:solidFill>
                <a:latin typeface="+mj-lt"/>
                <a:ea typeface="Calibri" panose="020F0502020204030204" pitchFamily="34" charset="0"/>
                <a:cs typeface="Times New Roman" panose="02020603050405020304" pitchFamily="18" charset="0"/>
              </a:rPr>
              <a:t>ủ </a:t>
            </a:r>
            <a:r>
              <a:rPr lang="nl-NL" sz="2400" dirty="0">
                <a:solidFill>
                  <a:srgbClr val="663300"/>
                </a:solidFill>
                <a:latin typeface="+mj-lt"/>
                <a:ea typeface="Calibri" panose="020F0502020204030204" pitchFamily="34" charset="0"/>
                <a:cs typeface="Times New Roman" panose="02020603050405020304" pitchFamily="18" charset="0"/>
              </a:rPr>
              <a:t>năng lực và sức khỏe để làm việc có hiệu quả, đáp ứng nhu cầu và nhiệm vụ được giao.</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87" y="1160299"/>
            <a:ext cx="627144" cy="641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87" y="1801405"/>
            <a:ext cx="601744" cy="626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87" y="1801405"/>
            <a:ext cx="62714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63815715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xmlns="" id="{231DDC7E-7276-4FC6-9916-2FD9362C1662}"/>
              </a:ext>
            </a:extLst>
          </p:cNvPr>
          <p:cNvSpPr/>
          <p:nvPr/>
        </p:nvSpPr>
        <p:spPr>
          <a:xfrm flipH="1">
            <a:off x="4545014" y="4428061"/>
            <a:ext cx="4159073"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86"/>
            <a:endParaRPr lang="en-US">
              <a:solidFill>
                <a:prstClr val="black"/>
              </a:solidFill>
            </a:endParaRPr>
          </a:p>
        </p:txBody>
      </p:sp>
      <p:sp>
        <p:nvSpPr>
          <p:cNvPr id="4" name="Isosceles Triangle 3">
            <a:extLst>
              <a:ext uri="{FF2B5EF4-FFF2-40B4-BE49-F238E27FC236}">
                <a16:creationId xmlns:a16="http://schemas.microsoft.com/office/drawing/2014/main" xmlns="" id="{A6C517A5-5101-45E4-B82A-99C9F05BBF9B}"/>
              </a:ext>
            </a:extLst>
          </p:cNvPr>
          <p:cNvSpPr/>
          <p:nvPr/>
        </p:nvSpPr>
        <p:spPr>
          <a:xfrm rot="13175373" flipH="1">
            <a:off x="7869437" y="3397093"/>
            <a:ext cx="324000" cy="1346530"/>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5" name="Isosceles Triangle 4">
            <a:extLst>
              <a:ext uri="{FF2B5EF4-FFF2-40B4-BE49-F238E27FC236}">
                <a16:creationId xmlns:a16="http://schemas.microsoft.com/office/drawing/2014/main" xmlns="" id="{F4D30D65-0718-44D6-B324-93BF5829B022}"/>
              </a:ext>
            </a:extLst>
          </p:cNvPr>
          <p:cNvSpPr/>
          <p:nvPr/>
        </p:nvSpPr>
        <p:spPr>
          <a:xfrm rot="13999348" flipH="1">
            <a:off x="7738390" y="1670435"/>
            <a:ext cx="324000" cy="1346530"/>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6" name="Isosceles Triangle 5">
            <a:extLst>
              <a:ext uri="{FF2B5EF4-FFF2-40B4-BE49-F238E27FC236}">
                <a16:creationId xmlns:a16="http://schemas.microsoft.com/office/drawing/2014/main" xmlns="" id="{5867DF5E-AF5A-4467-A97B-83C44A1B1731}"/>
              </a:ext>
            </a:extLst>
          </p:cNvPr>
          <p:cNvSpPr/>
          <p:nvPr/>
        </p:nvSpPr>
        <p:spPr>
          <a:xfrm rot="8392489">
            <a:off x="3989842" y="4208890"/>
            <a:ext cx="324000" cy="1346530"/>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7" name="Isosceles Triangle 6">
            <a:extLst>
              <a:ext uri="{FF2B5EF4-FFF2-40B4-BE49-F238E27FC236}">
                <a16:creationId xmlns:a16="http://schemas.microsoft.com/office/drawing/2014/main" xmlns="" id="{1E081FA8-06E2-48FC-A8B2-9C35E4C2FDB9}"/>
              </a:ext>
            </a:extLst>
          </p:cNvPr>
          <p:cNvSpPr/>
          <p:nvPr/>
        </p:nvSpPr>
        <p:spPr>
          <a:xfrm rot="7600652">
            <a:off x="4104303" y="1868155"/>
            <a:ext cx="324000" cy="1346530"/>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8" name="TextBox 7">
            <a:extLst>
              <a:ext uri="{FF2B5EF4-FFF2-40B4-BE49-F238E27FC236}">
                <a16:creationId xmlns:a16="http://schemas.microsoft.com/office/drawing/2014/main" xmlns="" id="{8290585E-DBF9-45B3-A337-C5968EE5F1B2}"/>
              </a:ext>
            </a:extLst>
          </p:cNvPr>
          <p:cNvSpPr txBox="1"/>
          <p:nvPr/>
        </p:nvSpPr>
        <p:spPr>
          <a:xfrm>
            <a:off x="919879" y="1563072"/>
            <a:ext cx="2916000" cy="1200329"/>
          </a:xfrm>
          <a:prstGeom prst="rect">
            <a:avLst/>
          </a:prstGeom>
          <a:solidFill>
            <a:schemeClr val="accent2"/>
          </a:solidFill>
        </p:spPr>
        <p:txBody>
          <a:bodyPr wrap="square" rtlCol="0" anchor="ctr">
            <a:spAutoFit/>
          </a:bodyPr>
          <a:lstStyle/>
          <a:p>
            <a:pPr algn="r" defTabSz="91428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xmlns="" id="{B9048DEC-768A-4266-B89D-FA265B630F87}"/>
              </a:ext>
            </a:extLst>
          </p:cNvPr>
          <p:cNvSpPr txBox="1"/>
          <p:nvPr/>
        </p:nvSpPr>
        <p:spPr>
          <a:xfrm>
            <a:off x="928037" y="4186007"/>
            <a:ext cx="2916001" cy="461665"/>
          </a:xfrm>
          <a:prstGeom prst="rect">
            <a:avLst/>
          </a:prstGeom>
          <a:solidFill>
            <a:srgbClr val="FF0000"/>
          </a:solidFill>
        </p:spPr>
        <p:txBody>
          <a:bodyPr wrap="square" rtlCol="0" anchor="ctr">
            <a:spAutoFit/>
          </a:bodyPr>
          <a:lstStyle/>
          <a:p>
            <a:pPr algn="r" defTabSz="914286"/>
            <a:r>
              <a:rPr lang="nl-NL" sz="2400" dirty="0" smtClean="0">
                <a:solidFill>
                  <a:schemeClr val="bg1"/>
                </a:solidFill>
              </a:rPr>
              <a:t>Tinh </a:t>
            </a:r>
            <a:r>
              <a:rPr lang="nl-NL" sz="2400" dirty="0">
                <a:solidFill>
                  <a:schemeClr val="bg1"/>
                </a:solidFill>
              </a:rPr>
              <a:t>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xmlns="" id="{4487BA25-280E-4C4D-9963-38D7895FBED7}"/>
              </a:ext>
            </a:extLst>
          </p:cNvPr>
          <p:cNvSpPr txBox="1"/>
          <p:nvPr/>
        </p:nvSpPr>
        <p:spPr>
          <a:xfrm>
            <a:off x="8341320" y="1360510"/>
            <a:ext cx="2916000" cy="1200329"/>
          </a:xfrm>
          <a:prstGeom prst="rect">
            <a:avLst/>
          </a:prstGeom>
          <a:solidFill>
            <a:schemeClr val="accent3"/>
          </a:solidFill>
        </p:spPr>
        <p:txBody>
          <a:bodyPr wrap="square" rtlCol="0" anchor="ctr">
            <a:spAutoFit/>
          </a:bodyPr>
          <a:lstStyle/>
          <a:p>
            <a:pPr defTabSz="91428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xmlns="" id="{9650AFDF-D104-40B6-BE8C-AFD539254F6F}"/>
              </a:ext>
            </a:extLst>
          </p:cNvPr>
          <p:cNvSpPr txBox="1"/>
          <p:nvPr/>
        </p:nvSpPr>
        <p:spPr>
          <a:xfrm>
            <a:off x="8341320" y="3167843"/>
            <a:ext cx="2916000" cy="830997"/>
          </a:xfrm>
          <a:prstGeom prst="rect">
            <a:avLst/>
          </a:prstGeom>
          <a:solidFill>
            <a:srgbClr val="CC0066"/>
          </a:solidFill>
        </p:spPr>
        <p:txBody>
          <a:bodyPr wrap="square" rtlCol="0" anchor="ctr">
            <a:spAutoFit/>
          </a:bodyPr>
          <a:lstStyle/>
          <a:p>
            <a:pPr defTabSz="914286"/>
            <a:r>
              <a:rPr lang="nl-NL" sz="2400" dirty="0">
                <a:solidFill>
                  <a:schemeClr val="bg1"/>
                </a:solidFill>
              </a:rPr>
              <a:t>Tăng cường cán bộ cho cơ </a:t>
            </a:r>
            <a:r>
              <a:rPr lang="nl-NL" sz="2400" dirty="0" smtClean="0">
                <a:solidFill>
                  <a:schemeClr val="bg1"/>
                </a:solidFill>
              </a:rPr>
              <a:t>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xmlns="" id="{CFA4126C-33E3-46FB-B198-63F85757DCDF}"/>
              </a:ext>
            </a:extLst>
          </p:cNvPr>
          <p:cNvSpPr/>
          <p:nvPr/>
        </p:nvSpPr>
        <p:spPr>
          <a:xfrm>
            <a:off x="4903033" y="1572281"/>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sz="1400">
              <a:solidFill>
                <a:prstClr val="white"/>
              </a:solidFill>
            </a:endParaRPr>
          </a:p>
        </p:txBody>
      </p:sp>
      <p:sp>
        <p:nvSpPr>
          <p:cNvPr id="18" name="Rectangle 17"/>
          <p:cNvSpPr/>
          <p:nvPr/>
        </p:nvSpPr>
        <p:spPr>
          <a:xfrm>
            <a:off x="871450" y="109685"/>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Tree>
    <p:extLst>
      <p:ext uri="{BB962C8B-B14F-4D97-AF65-F5344CB8AC3E}">
        <p14:creationId xmlns="" xmlns:p14="http://schemas.microsoft.com/office/powerpoint/2010/main" val="132203569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ình trạng tham nhũng và sự suy thoái về tư tưởng chính trị, đạo đức, lối số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566641" y="1150002"/>
            <a:ext cx="3333750" cy="17122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257"/>
          <p:cNvSpPr>
            <a:spLocks noChangeArrowheads="1"/>
          </p:cNvSpPr>
          <p:nvPr/>
        </p:nvSpPr>
        <p:spPr bwMode="gray">
          <a:xfrm rot="3419336">
            <a:off x="1868180" y="142401"/>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6" name="Text Box 268"/>
          <p:cNvSpPr txBox="1">
            <a:spLocks noChangeArrowheads="1"/>
          </p:cNvSpPr>
          <p:nvPr/>
        </p:nvSpPr>
        <p:spPr bwMode="gray">
          <a:xfrm>
            <a:off x="2033858" y="177258"/>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2" y="824418"/>
            <a:ext cx="6354689"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a:solidFill>
                <a:srgbClr val="000000"/>
              </a:solidFill>
            </a:endParaRPr>
          </a:p>
        </p:txBody>
      </p:sp>
      <p:sp>
        <p:nvSpPr>
          <p:cNvPr id="4" name="Rectangle 3"/>
          <p:cNvSpPr/>
          <p:nvPr/>
        </p:nvSpPr>
        <p:spPr>
          <a:xfrm>
            <a:off x="1738919" y="274990"/>
            <a:ext cx="6298765" cy="373628"/>
          </a:xfrm>
          <a:prstGeom prst="rect">
            <a:avLst/>
          </a:prstGeom>
        </p:spPr>
        <p:txBody>
          <a:bodyPr wrap="square">
            <a:spAutoFit/>
          </a:bodyPr>
          <a:lstStyle/>
          <a:p>
            <a:pPr marL="457200" indent="457200">
              <a:lnSpc>
                <a:spcPts val="2100"/>
              </a:lnSpc>
              <a:spcAft>
                <a:spcPts val="0"/>
              </a:spcAft>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Rectangle 7"/>
          <p:cNvSpPr/>
          <p:nvPr/>
        </p:nvSpPr>
        <p:spPr>
          <a:xfrm>
            <a:off x="3510034" y="1237826"/>
            <a:ext cx="4567167" cy="923330"/>
          </a:xfrm>
          <a:prstGeom prst="rect">
            <a:avLst/>
          </a:prstGeom>
          <a:ln>
            <a:solidFill>
              <a:srgbClr val="6600CC"/>
            </a:solidFill>
          </a:ln>
        </p:spPr>
        <p:txBody>
          <a:bodyPr wrap="square">
            <a:spAutoFit/>
          </a:bodyPr>
          <a:lstStyle/>
          <a:p>
            <a:pPr algn="ctr"/>
            <a:r>
              <a:rPr lang="nl-NL" dirty="0" smtClean="0">
                <a:solidFill>
                  <a:srgbClr val="000066"/>
                </a:solidFill>
                <a:latin typeface="+mj-lt"/>
                <a:ea typeface="Times New Roman" panose="02020603050405020304" pitchFamily="18" charset="0"/>
              </a:rPr>
              <a:t>Tình </a:t>
            </a:r>
            <a:r>
              <a:rPr lang="nl-NL" dirty="0">
                <a:solidFill>
                  <a:srgbClr val="000066"/>
                </a:solidFill>
                <a:latin typeface="+mj-lt"/>
                <a:ea typeface="Times New Roman" panose="02020603050405020304" pitchFamily="18" charset="0"/>
              </a:rPr>
              <a:t>trạng tham nhũng và sự suy thoái về tư tưởng chính trị, đạo đức, lối sống của một bộ phận không nhỏ cán bộ, đảng viên </a:t>
            </a:r>
            <a:endParaRPr lang="en-US" dirty="0">
              <a:solidFill>
                <a:srgbClr val="000066"/>
              </a:solidFill>
              <a:latin typeface="+mj-lt"/>
            </a:endParaRPr>
          </a:p>
        </p:txBody>
      </p:sp>
      <p:pic>
        <p:nvPicPr>
          <p:cNvPr id="2054" name="Picture 6"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46846" y="1147701"/>
            <a:ext cx="2801155" cy="17145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6" name="Picture 8" descr="Image result for tình trạng tham nhũng và sự suy thoái về tư tưởng chính trị, đạo đức, lối số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228600" y="2895600"/>
            <a:ext cx="2819401" cy="1781298"/>
          </a:xfrm>
          <a:prstGeom prst="rect">
            <a:avLst/>
          </a:prstGeom>
          <a:noFill/>
          <a:extLst>
            <a:ext uri="{909E8E84-426E-40DD-AFC4-6F175D3DCCD1}">
              <a14:hiddenFill xmlns="" xmlns:a14="http://schemas.microsoft.com/office/drawing/2010/main">
                <a:solidFill>
                  <a:srgbClr val="FFFFFF"/>
                </a:solidFill>
              </a14:hiddenFill>
            </a:ext>
          </a:extLst>
        </p:spPr>
      </p:pic>
      <p:pic>
        <p:nvPicPr>
          <p:cNvPr id="2058" name="Picture 10" descr="Related image"/>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8566642" y="2895601"/>
            <a:ext cx="3333750" cy="1781297"/>
          </a:xfrm>
          <a:prstGeom prst="rect">
            <a:avLst/>
          </a:prstGeom>
          <a:noFill/>
          <a:extLst>
            <a:ext uri="{909E8E84-426E-40DD-AFC4-6F175D3DCCD1}">
              <a14:hiddenFill xmlns="" xmlns:a14="http://schemas.microsoft.com/office/drawing/2010/main">
                <a:solidFill>
                  <a:srgbClr val="FFFFFF"/>
                </a:solidFill>
              </a14:hiddenFill>
            </a:ext>
          </a:extLst>
        </p:spPr>
      </p:pic>
      <p:pic>
        <p:nvPicPr>
          <p:cNvPr id="2060" name="Picture 12" descr="Related image"/>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8566642" y="4710297"/>
            <a:ext cx="3333749" cy="1793139"/>
          </a:xfrm>
          <a:prstGeom prst="rect">
            <a:avLst/>
          </a:prstGeom>
          <a:noFill/>
          <a:extLst>
            <a:ext uri="{909E8E84-426E-40DD-AFC4-6F175D3DCCD1}">
              <a14:hiddenFill xmlns=""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228601" y="4676898"/>
            <a:ext cx="2819400" cy="1818060"/>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Rectangle 9"/>
          <p:cNvSpPr/>
          <p:nvPr/>
        </p:nvSpPr>
        <p:spPr>
          <a:xfrm>
            <a:off x="3510034" y="3345156"/>
            <a:ext cx="4551068" cy="646331"/>
          </a:xfrm>
          <a:prstGeom prst="rect">
            <a:avLst/>
          </a:prstGeom>
          <a:ln>
            <a:solidFill>
              <a:srgbClr val="6600CC"/>
            </a:solidFill>
          </a:ln>
        </p:spPr>
        <p:txBody>
          <a:bodyPr wrap="square">
            <a:spAutoFit/>
          </a:bodyPr>
          <a:lstStyle/>
          <a:p>
            <a:pPr algn="ctr"/>
            <a:r>
              <a:rPr lang="nl-NL" dirty="0" smtClean="0">
                <a:solidFill>
                  <a:srgbClr val="FF0000"/>
                </a:solidFill>
                <a:latin typeface="+mj-lt"/>
                <a:ea typeface="Times New Roman" panose="02020603050405020304" pitchFamily="18" charset="0"/>
              </a:rPr>
              <a:t>Cản </a:t>
            </a:r>
            <a:r>
              <a:rPr lang="nl-NL" dirty="0">
                <a:solidFill>
                  <a:srgbClr val="FF0000"/>
                </a:solidFill>
                <a:latin typeface="+mj-lt"/>
                <a:ea typeface="Times New Roman" panose="02020603050405020304" pitchFamily="18" charset="0"/>
              </a:rPr>
              <a:t>trở việc thực hiện đường lối, chủ trương, chính sách của Đảng</a:t>
            </a:r>
            <a:endParaRPr lang="en-US" dirty="0">
              <a:solidFill>
                <a:srgbClr val="FF0000"/>
              </a:solidFill>
              <a:latin typeface="+mj-lt"/>
            </a:endParaRPr>
          </a:p>
        </p:txBody>
      </p:sp>
      <p:sp>
        <p:nvSpPr>
          <p:cNvPr id="11" name="Rectangle 10"/>
          <p:cNvSpPr/>
          <p:nvPr/>
        </p:nvSpPr>
        <p:spPr>
          <a:xfrm>
            <a:off x="3510034" y="5175487"/>
            <a:ext cx="4567167" cy="646331"/>
          </a:xfrm>
          <a:prstGeom prst="rect">
            <a:avLst/>
          </a:prstGeom>
          <a:ln>
            <a:solidFill>
              <a:srgbClr val="6600CC"/>
            </a:solidFill>
          </a:ln>
        </p:spPr>
        <p:txBody>
          <a:bodyPr wrap="square">
            <a:spAutoFit/>
          </a:bodyPr>
          <a:lstStyle/>
          <a:p>
            <a:pPr algn="ctr"/>
            <a:r>
              <a:rPr lang="nl-NL" dirty="0" smtClean="0">
                <a:solidFill>
                  <a:srgbClr val="663300"/>
                </a:solidFill>
                <a:latin typeface="+mj-lt"/>
                <a:ea typeface="Times New Roman" panose="02020603050405020304" pitchFamily="18" charset="0"/>
              </a:rPr>
              <a:t>Gây </a:t>
            </a:r>
            <a:r>
              <a:rPr lang="nl-NL" dirty="0">
                <a:solidFill>
                  <a:srgbClr val="663300"/>
                </a:solidFill>
                <a:latin typeface="+mj-lt"/>
                <a:ea typeface="Times New Roman" panose="02020603050405020304" pitchFamily="18" charset="0"/>
              </a:rPr>
              <a:t>bất bình và làm giảm lòng tin trong Nhân dân</a:t>
            </a:r>
            <a:endParaRPr lang="en-US" dirty="0">
              <a:solidFill>
                <a:srgbClr val="663300"/>
              </a:solidFill>
              <a:latin typeface="+mj-lt"/>
            </a:endParaRPr>
          </a:p>
        </p:txBody>
      </p:sp>
      <p:sp>
        <p:nvSpPr>
          <p:cNvPr id="12" name="Down Arrow 11"/>
          <p:cNvSpPr/>
          <p:nvPr/>
        </p:nvSpPr>
        <p:spPr>
          <a:xfrm>
            <a:off x="5410200" y="2286000"/>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a:off x="5471373" y="4052697"/>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382426444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1" y="-11639"/>
            <a:ext cx="12191999"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67" y="2751031"/>
            <a:ext cx="588433"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3" y="2759499"/>
            <a:ext cx="2843290" cy="1083734"/>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0" y="2310114"/>
            <a:ext cx="1752601" cy="1417270"/>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6" y="1973725"/>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6" y="1390014"/>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1" y="3772403"/>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590800"/>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37" y="140834"/>
            <a:ext cx="4559261" cy="523220"/>
          </a:xfrm>
          <a:prstGeom prst="rect">
            <a:avLst/>
          </a:prstGeom>
        </p:spPr>
        <p:txBody>
          <a:bodyPr wrap="none">
            <a:spAutoFit/>
          </a:bodyPr>
          <a:lstStyle/>
          <a:p>
            <a:pPr marL="342900" indent="-342900">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a:t>
            </a:r>
            <a:r>
              <a:rPr lang="nl-NL" sz="2800" b="1" u="sng" dirty="0" smtClean="0">
                <a:solidFill>
                  <a:schemeClr val="bg1"/>
                </a:solidFill>
                <a:latin typeface="+mj-lt"/>
                <a:ea typeface="Times New Roman" panose="02020603050405020304" pitchFamily="18" charset="0"/>
              </a:rPr>
              <a:t>đạo</a:t>
            </a:r>
            <a:r>
              <a:rPr lang="nl-NL" sz="2800" b="1" dirty="0" smtClean="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smtClean="0">
                <a:solidFill>
                  <a:srgbClr val="006600"/>
                </a:solidFill>
                <a:latin typeface="+mj-lt"/>
                <a:ea typeface="Times New Roman" panose="02020603050405020304" pitchFamily="18" charset="0"/>
              </a:rPr>
              <a:t>Tiếp </a:t>
            </a:r>
            <a:r>
              <a:rPr lang="nl-NL" sz="2400" b="1" dirty="0">
                <a:solidFill>
                  <a:srgbClr val="006600"/>
                </a:solidFill>
                <a:latin typeface="+mj-lt"/>
                <a:ea typeface="Times New Roman" panose="02020603050405020304" pitchFamily="18" charset="0"/>
              </a:rPr>
              <a:t>tục đẩy mạnh cuộc đấu tranh chống tham nhũng </a:t>
            </a:r>
            <a:r>
              <a:rPr lang="nl-NL" sz="2400" b="1" dirty="0" smtClean="0">
                <a:solidFill>
                  <a:srgbClr val="006600"/>
                </a:solidFill>
                <a:latin typeface="+mj-lt"/>
                <a:ea typeface="Times New Roman" panose="02020603050405020304" pitchFamily="18" charset="0"/>
              </a:rPr>
              <a:t>trong:</a:t>
            </a:r>
            <a:endParaRPr lang="en-US" sz="2400" b="1" dirty="0">
              <a:solidFill>
                <a:srgbClr val="006600"/>
              </a:solidFill>
              <a:latin typeface="+mj-lt"/>
            </a:endParaRPr>
          </a:p>
        </p:txBody>
      </p:sp>
      <p:sp>
        <p:nvSpPr>
          <p:cNvPr id="6" name="Rectangle 5"/>
          <p:cNvSpPr/>
          <p:nvPr/>
        </p:nvSpPr>
        <p:spPr>
          <a:xfrm>
            <a:off x="649910" y="3334011"/>
            <a:ext cx="2700930"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06" y="2158256"/>
            <a:ext cx="3456447"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18" y="3222376"/>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0" y="2751031"/>
            <a:ext cx="1828799"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a:t>
            </a:r>
            <a:r>
              <a:rPr lang="nl-NL" sz="2400" dirty="0" smtClean="0">
                <a:ea typeface="Times New Roman" panose="02020603050405020304" pitchFamily="18" charset="0"/>
              </a:rPr>
              <a:t>gành</a:t>
            </a:r>
            <a:endParaRPr lang="en-US" sz="2400" dirty="0"/>
          </a:p>
        </p:txBody>
      </p:sp>
      <p:sp>
        <p:nvSpPr>
          <p:cNvPr id="17" name="Rounded Rectangle 16"/>
          <p:cNvSpPr/>
          <p:nvPr/>
        </p:nvSpPr>
        <p:spPr>
          <a:xfrm>
            <a:off x="9067800" y="1973725"/>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a:ea typeface="Times New Roman" panose="02020603050405020304" pitchFamily="18" charset="0"/>
              </a:rPr>
              <a:t>Từ trung ương đến cơ sở</a:t>
            </a:r>
            <a:endParaRPr lang="en-US" dirty="0"/>
          </a:p>
        </p:txBody>
      </p:sp>
    </p:spTree>
    <p:extLst>
      <p:ext uri="{BB962C8B-B14F-4D97-AF65-F5344CB8AC3E}">
        <p14:creationId xmlns="" xmlns:p14="http://schemas.microsoft.com/office/powerpoint/2010/main" val="2386045205"/>
      </p:ext>
    </p:extLst>
  </p:cSld>
  <p:clrMapOvr>
    <a:masterClrMapping/>
  </p:clrMapOvr>
  <mc:AlternateContent xmlns:mc="http://schemas.openxmlformats.org/markup-compatibility/2006">
    <mc:Choice xmlns=""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0"/>
            <a:ext cx="1841162" cy="5906710"/>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4" name="Rectangle 3"/>
          <p:cNvSpPr/>
          <p:nvPr/>
        </p:nvSpPr>
        <p:spPr>
          <a:xfrm>
            <a:off x="186663" y="261089"/>
            <a:ext cx="1595512" cy="5632311"/>
          </a:xfrm>
          <a:prstGeom prst="rect">
            <a:avLst/>
          </a:prstGeom>
        </p:spPr>
        <p:txBody>
          <a:bodyPr wrap="square">
            <a:spAutoFit/>
          </a:bodyPr>
          <a:lstStyle/>
          <a:p>
            <a:pPr marL="342900" indent="-342900"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a:t>
            </a:r>
            <a:r>
              <a:rPr lang="nl-NL" sz="2400" b="1" dirty="0" smtClean="0">
                <a:solidFill>
                  <a:schemeClr val="bg1"/>
                </a:solidFill>
                <a:latin typeface="+mj-lt"/>
                <a:ea typeface="Times New Roman" panose="02020603050405020304" pitchFamily="18" charset="0"/>
              </a:rPr>
              <a:t>nhằm </a:t>
            </a:r>
            <a:endParaRPr lang="en-US" sz="2400" b="1" dirty="0">
              <a:solidFill>
                <a:schemeClr val="bg1"/>
              </a:solidFill>
              <a:latin typeface="+mj-lt"/>
            </a:endParaRPr>
          </a:p>
        </p:txBody>
      </p:sp>
      <p:sp>
        <p:nvSpPr>
          <p:cNvPr id="5" name="Rectangle 4"/>
          <p:cNvSpPr/>
          <p:nvPr/>
        </p:nvSpPr>
        <p:spPr>
          <a:xfrm>
            <a:off x="1981200" y="220256"/>
            <a:ext cx="4730782"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663300"/>
                </a:solidFill>
                <a:latin typeface="+mj-lt"/>
                <a:ea typeface="Times New Roman" panose="02020603050405020304" pitchFamily="18" charset="0"/>
              </a:rPr>
              <a:t> </a:t>
            </a:r>
            <a:r>
              <a:rPr lang="nl-NL" sz="2400" dirty="0" smtClean="0">
                <a:solidFill>
                  <a:srgbClr val="FF3399"/>
                </a:solidFill>
                <a:latin typeface="+mj-lt"/>
                <a:ea typeface="Times New Roman" panose="02020603050405020304" pitchFamily="18" charset="0"/>
              </a:rPr>
              <a:t>Hoàn </a:t>
            </a:r>
            <a:r>
              <a:rPr lang="nl-NL" sz="2400" dirty="0">
                <a:solidFill>
                  <a:srgbClr val="FF3399"/>
                </a:solidFill>
                <a:latin typeface="+mj-lt"/>
                <a:ea typeface="Times New Roman" panose="02020603050405020304" pitchFamily="18" charset="0"/>
              </a:rPr>
              <a:t>thiện cơ chế, chính sách</a:t>
            </a:r>
            <a:endParaRPr lang="en-US" sz="2400" dirty="0">
              <a:solidFill>
                <a:srgbClr val="FF3399"/>
              </a:solidFill>
              <a:latin typeface="+mj-lt"/>
            </a:endParaRPr>
          </a:p>
        </p:txBody>
      </p:sp>
      <p:sp>
        <p:nvSpPr>
          <p:cNvPr id="6" name="Rectangle 5"/>
          <p:cNvSpPr/>
          <p:nvPr/>
        </p:nvSpPr>
        <p:spPr>
          <a:xfrm>
            <a:off x="2027824" y="974768"/>
            <a:ext cx="2972289"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C00000"/>
                </a:solidFill>
                <a:latin typeface="+mj-lt"/>
                <a:ea typeface="Times New Roman" panose="02020603050405020304" pitchFamily="18" charset="0"/>
              </a:rPr>
              <a:t> Kiện </a:t>
            </a:r>
            <a:r>
              <a:rPr lang="nl-NL" sz="2400" dirty="0">
                <a:solidFill>
                  <a:srgbClr val="C00000"/>
                </a:solidFill>
                <a:latin typeface="+mj-lt"/>
                <a:ea typeface="Times New Roman" panose="02020603050405020304" pitchFamily="18" charset="0"/>
              </a:rPr>
              <a:t>toàn tổ chức</a:t>
            </a:r>
            <a:endParaRPr lang="en-US" sz="2400" dirty="0">
              <a:solidFill>
                <a:srgbClr val="C00000"/>
              </a:solidFill>
              <a:latin typeface="+mj-lt"/>
            </a:endParaRPr>
          </a:p>
        </p:txBody>
      </p:sp>
      <p:sp>
        <p:nvSpPr>
          <p:cNvPr id="7" name="Rectangle 6"/>
          <p:cNvSpPr/>
          <p:nvPr/>
        </p:nvSpPr>
        <p:spPr>
          <a:xfrm>
            <a:off x="1958553" y="1706994"/>
            <a:ext cx="4360489"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008000"/>
                </a:solidFill>
                <a:latin typeface="+mj-lt"/>
                <a:ea typeface="Times New Roman" panose="02020603050405020304" pitchFamily="18" charset="0"/>
              </a:rPr>
              <a:t>Chấn </a:t>
            </a:r>
            <a:r>
              <a:rPr lang="nl-NL" sz="2400" dirty="0">
                <a:solidFill>
                  <a:srgbClr val="008000"/>
                </a:solidFill>
                <a:latin typeface="+mj-lt"/>
                <a:ea typeface="Times New Roman" panose="02020603050405020304" pitchFamily="18" charset="0"/>
              </a:rPr>
              <a:t>chỉnh công tác quản lý</a:t>
            </a:r>
            <a:endParaRPr lang="en-US" sz="2400" dirty="0">
              <a:solidFill>
                <a:srgbClr val="008000"/>
              </a:solidFill>
              <a:latin typeface="+mj-lt"/>
            </a:endParaRPr>
          </a:p>
        </p:txBody>
      </p:sp>
      <p:sp>
        <p:nvSpPr>
          <p:cNvPr id="8" name="Rectangle 7"/>
          <p:cNvSpPr/>
          <p:nvPr/>
        </p:nvSpPr>
        <p:spPr>
          <a:xfrm>
            <a:off x="1944814" y="2453993"/>
            <a:ext cx="5180369" cy="830997"/>
          </a:xfrm>
          <a:prstGeom prst="rect">
            <a:avLst/>
          </a:prstGeom>
        </p:spPr>
        <p:txBody>
          <a:bodyPr wrap="square">
            <a:spAutoFit/>
          </a:bodyPr>
          <a:lstStyle/>
          <a:p>
            <a:pPr marL="285750" indent="-285750" algn="just">
              <a:buFont typeface="Wingdings" panose="05000000000000000000" pitchFamily="2" charset="2"/>
              <a:buChar char="Ø"/>
            </a:pPr>
            <a:r>
              <a:rPr lang="nl-NL" sz="2400" dirty="0" smtClean="0">
                <a:solidFill>
                  <a:srgbClr val="FF0000"/>
                </a:solidFill>
                <a:latin typeface="+mj-lt"/>
                <a:ea typeface="Times New Roman" panose="02020603050405020304" pitchFamily="18" charset="0"/>
              </a:rPr>
              <a:t>Khắc </a:t>
            </a:r>
            <a:r>
              <a:rPr lang="nl-NL" sz="2400" dirty="0">
                <a:solidFill>
                  <a:srgbClr val="FF0000"/>
                </a:solidFill>
                <a:latin typeface="+mj-lt"/>
                <a:ea typeface="Times New Roman" panose="02020603050405020304" pitchFamily="18" charset="0"/>
              </a:rPr>
              <a:t>phục sơ hở, xử lý nghiêm, kịp thời </a:t>
            </a:r>
            <a:r>
              <a:rPr lang="nl-NL" sz="2400" dirty="0" smtClean="0">
                <a:solidFill>
                  <a:srgbClr val="FF0000"/>
                </a:solidFill>
                <a:latin typeface="+mj-lt"/>
                <a:ea typeface="Times New Roman" panose="02020603050405020304" pitchFamily="18" charset="0"/>
              </a:rPr>
              <a:t>mọi vi </a:t>
            </a:r>
            <a:r>
              <a:rPr lang="nl-NL" sz="2400" dirty="0">
                <a:solidFill>
                  <a:srgbClr val="FF0000"/>
                </a:solidFill>
                <a:latin typeface="+mj-lt"/>
                <a:ea typeface="Times New Roman" panose="02020603050405020304" pitchFamily="18" charset="0"/>
              </a:rPr>
              <a:t>phạm, tội phạm</a:t>
            </a:r>
            <a:endParaRPr lang="en-US" sz="2400" dirty="0">
              <a:solidFill>
                <a:srgbClr val="FF0000"/>
              </a:solidFill>
              <a:latin typeface="+mj-lt"/>
            </a:endParaRPr>
          </a:p>
        </p:txBody>
      </p:sp>
      <p:sp>
        <p:nvSpPr>
          <p:cNvPr id="9" name="Rectangle 8"/>
          <p:cNvSpPr/>
          <p:nvPr/>
        </p:nvSpPr>
        <p:spPr>
          <a:xfrm>
            <a:off x="1918244" y="3586788"/>
            <a:ext cx="5457008" cy="830997"/>
          </a:xfrm>
          <a:prstGeom prst="rect">
            <a:avLst/>
          </a:prstGeom>
        </p:spPr>
        <p:txBody>
          <a:bodyPr wrap="square">
            <a:spAutoFit/>
          </a:bodyPr>
          <a:lstStyle/>
          <a:p>
            <a:pPr marL="285750" indent="-285750">
              <a:buFont typeface="Wingdings" panose="05000000000000000000" pitchFamily="2" charset="2"/>
              <a:buChar char="Ø"/>
            </a:pPr>
            <a:r>
              <a:rPr lang="nl-NL" sz="2400" dirty="0" smtClean="0">
                <a:solidFill>
                  <a:srgbClr val="660066"/>
                </a:solidFill>
                <a:latin typeface="+mj-lt"/>
                <a:ea typeface="Times New Roman" panose="02020603050405020304" pitchFamily="18" charset="0"/>
              </a:rPr>
              <a:t>Huy </a:t>
            </a:r>
            <a:r>
              <a:rPr lang="nl-NL" sz="2400" dirty="0">
                <a:solidFill>
                  <a:srgbClr val="660066"/>
                </a:solidFill>
                <a:latin typeface="+mj-lt"/>
                <a:ea typeface="Times New Roman" panose="02020603050405020304" pitchFamily="18" charset="0"/>
              </a:rPr>
              <a:t>động và phối hợp chặt chẽ </a:t>
            </a:r>
            <a:r>
              <a:rPr lang="nl-NL" sz="2400" dirty="0" smtClean="0">
                <a:solidFill>
                  <a:srgbClr val="660066"/>
                </a:solidFill>
                <a:latin typeface="+mj-lt"/>
                <a:ea typeface="Times New Roman" panose="02020603050405020304" pitchFamily="18" charset="0"/>
              </a:rPr>
              <a:t>mọi</a:t>
            </a:r>
          </a:p>
          <a:p>
            <a:pPr algn="ctr"/>
            <a:r>
              <a:rPr lang="nl-NL" sz="2400" dirty="0" smtClean="0">
                <a:solidFill>
                  <a:srgbClr val="660066"/>
                </a:solidFill>
                <a:latin typeface="+mj-lt"/>
                <a:ea typeface="Times New Roman" panose="02020603050405020304" pitchFamily="18" charset="0"/>
              </a:rPr>
              <a:t> </a:t>
            </a:r>
            <a:r>
              <a:rPr lang="nl-NL" sz="2400" dirty="0">
                <a:solidFill>
                  <a:srgbClr val="660066"/>
                </a:solidFill>
                <a:latin typeface="+mj-lt"/>
                <a:ea typeface="Times New Roman" panose="02020603050405020304" pitchFamily="18" charset="0"/>
              </a:rPr>
              <a:t>lực lượng đấu </a:t>
            </a:r>
            <a:r>
              <a:rPr lang="nl-NL" sz="2400" dirty="0" smtClean="0">
                <a:solidFill>
                  <a:srgbClr val="660066"/>
                </a:solidFill>
                <a:latin typeface="+mj-lt"/>
                <a:ea typeface="Times New Roman" panose="02020603050405020304" pitchFamily="18" charset="0"/>
              </a:rPr>
              <a:t>tranh </a:t>
            </a:r>
            <a:endParaRPr lang="en-US" sz="2400" dirty="0">
              <a:solidFill>
                <a:srgbClr val="660066"/>
              </a:solidFill>
              <a:latin typeface="+mj-lt"/>
            </a:endParaRPr>
          </a:p>
        </p:txBody>
      </p:sp>
      <p:sp>
        <p:nvSpPr>
          <p:cNvPr id="10" name="Rectangle 9"/>
          <p:cNvSpPr/>
          <p:nvPr/>
        </p:nvSpPr>
        <p:spPr>
          <a:xfrm>
            <a:off x="1944814" y="4719583"/>
            <a:ext cx="5394052" cy="830997"/>
          </a:xfrm>
          <a:prstGeom prst="rect">
            <a:avLst/>
          </a:prstGeom>
        </p:spPr>
        <p:txBody>
          <a:bodyPr wrap="square">
            <a:spAutoFit/>
          </a:bodyPr>
          <a:lstStyle/>
          <a:p>
            <a:pPr marL="285750" indent="-285750">
              <a:buFont typeface="Wingdings" panose="05000000000000000000" pitchFamily="2" charset="2"/>
              <a:buChar char="Ø"/>
            </a:pPr>
            <a:r>
              <a:rPr lang="nl-NL" sz="2400" dirty="0" smtClean="0">
                <a:solidFill>
                  <a:srgbClr val="00B0F0"/>
                </a:solidFill>
                <a:latin typeface="+mj-lt"/>
                <a:ea typeface="Times New Roman" panose="02020603050405020304" pitchFamily="18" charset="0"/>
              </a:rPr>
              <a:t> Ngăn </a:t>
            </a:r>
            <a:r>
              <a:rPr lang="nl-NL" sz="2400" dirty="0">
                <a:solidFill>
                  <a:srgbClr val="00B0F0"/>
                </a:solidFill>
                <a:latin typeface="+mj-lt"/>
                <a:ea typeface="Times New Roman" panose="02020603050405020304" pitchFamily="18" charset="0"/>
              </a:rPr>
              <a:t>chặn, đẩy lùi và loại trừ tham nhũng</a:t>
            </a:r>
            <a:endParaRPr lang="en-US" sz="2400" dirty="0">
              <a:solidFill>
                <a:srgbClr val="00B0F0"/>
              </a:solidFill>
              <a:latin typeface="+mj-lt"/>
            </a:endParaRPr>
          </a:p>
        </p:txBody>
      </p:sp>
      <p:pic>
        <p:nvPicPr>
          <p:cNvPr id="3086" name="Picture 14"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538385" y="33945"/>
            <a:ext cx="4628953" cy="568105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88477286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228600"/>
            <a:ext cx="11734800" cy="1200329"/>
          </a:xfrm>
          <a:prstGeom prst="rect">
            <a:avLst/>
          </a:prstGeom>
        </p:spPr>
        <p:txBody>
          <a:bodyPr wrap="square">
            <a:spAutoFit/>
          </a:bodyPr>
          <a:lstStyle/>
          <a:p>
            <a:pPr marL="800100" indent="-342900" algn="ctr">
              <a:spcAft>
                <a:spcPts val="0"/>
              </a:spcAft>
              <a:buFont typeface="Wingdings" panose="05000000000000000000" pitchFamily="2" charset="2"/>
              <a:buChar char="v"/>
            </a:pPr>
            <a:r>
              <a:rPr lang="nl-NL" sz="2400" dirty="0">
                <a:solidFill>
                  <a:srgbClr val="000066"/>
                </a:solidFill>
                <a:latin typeface="+mj-lt"/>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mj-lt"/>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mj-lt"/>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mj-lt"/>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mj-lt"/>
                <a:ea typeface="Times New Roman" panose="02020603050405020304" pitchFamily="18" charset="0"/>
                <a:cs typeface="Times New Roman" panose="02020603050405020304" pitchFamily="18" charset="0"/>
              </a:rPr>
              <a:t>. </a:t>
            </a:r>
            <a:endParaRPr lang="en-US" sz="2400" dirty="0">
              <a:solidFill>
                <a:srgbClr val="C00000"/>
              </a:solidFill>
              <a:effectLst/>
              <a:latin typeface="+mj-lt"/>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 y="1971675"/>
            <a:ext cx="3276600" cy="4114800"/>
          </a:xfrm>
          <a:prstGeom prst="rect">
            <a:avLst/>
          </a:prstGeom>
          <a:noFill/>
          <a:extLst>
            <a:ext uri="{909E8E84-426E-40DD-AFC4-6F175D3DCCD1}">
              <a14:hiddenFill xmlns=""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114800" y="1885950"/>
            <a:ext cx="7772400" cy="42862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23704308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48200" y="1981200"/>
            <a:ext cx="7010400" cy="2308324"/>
          </a:xfrm>
          <a:prstGeom prst="rect">
            <a:avLst/>
          </a:prstGeom>
        </p:spPr>
        <p:txBody>
          <a:bodyPr wrap="square">
            <a:spAutoFit/>
          </a:bodyPr>
          <a:lstStyle/>
          <a:p>
            <a:pPr marL="742950" indent="-285750" algn="ctr">
              <a:buFont typeface="Wingdings" panose="05000000000000000000" pitchFamily="2" charset="2"/>
              <a:buChar char="§"/>
            </a:pPr>
            <a:r>
              <a:rPr lang="nl-NL" sz="2400" dirty="0" smtClean="0">
                <a:solidFill>
                  <a:srgbClr val="3333CC"/>
                </a:solidFill>
                <a:latin typeface="+mj-lt"/>
                <a:ea typeface="Times New Roman" panose="02020603050405020304" pitchFamily="18" charset="0"/>
                <a:cs typeface="Times New Roman" panose="02020603050405020304" pitchFamily="18" charset="0"/>
              </a:rPr>
              <a:t>Mặt </a:t>
            </a:r>
            <a:r>
              <a:rPr lang="nl-NL" sz="2400" dirty="0">
                <a:solidFill>
                  <a:srgbClr val="3333CC"/>
                </a:solidFill>
                <a:latin typeface="+mj-lt"/>
                <a:ea typeface="Times New Roman" panose="02020603050405020304" pitchFamily="18" charset="0"/>
                <a:cs typeface="Times New Roman" panose="02020603050405020304" pitchFamily="18" charset="0"/>
              </a:rPr>
              <a:t>trận tổ quốc, các đoàn thể nhân dân, các cơ quan thông tin đại chúng và toàn xã </a:t>
            </a:r>
            <a:r>
              <a:rPr lang="nl-NL" sz="2400" dirty="0" smtClean="0">
                <a:solidFill>
                  <a:srgbClr val="3333CC"/>
                </a:solidFill>
                <a:latin typeface="+mj-lt"/>
                <a:ea typeface="Times New Roman" panose="02020603050405020304" pitchFamily="18" charset="0"/>
                <a:cs typeface="Times New Roman" panose="02020603050405020304" pitchFamily="18" charset="0"/>
              </a:rPr>
              <a:t>hội </a:t>
            </a:r>
            <a:r>
              <a:rPr lang="nl-NL" sz="2400" dirty="0">
                <a:solidFill>
                  <a:srgbClr val="3333CC"/>
                </a:solidFill>
                <a:latin typeface="+mj-lt"/>
                <a:ea typeface="Times New Roman" panose="02020603050405020304" pitchFamily="18" charset="0"/>
                <a:cs typeface="Times New Roman" panose="02020603050405020304" pitchFamily="18" charset="0"/>
              </a:rPr>
              <a:t>có trách nhiệm giám sát, kiểm tra cán bộ, công chức, phát hiện, tố cáo, lên án những kẻ tham nhũng.</a:t>
            </a:r>
            <a:endParaRPr lang="en-US" sz="2400" dirty="0">
              <a:solidFill>
                <a:srgbClr val="3333CC"/>
              </a:solidFill>
              <a:latin typeface="+mj-lt"/>
              <a:ea typeface="Times New Roman" panose="02020603050405020304" pitchFamily="18" charset="0"/>
              <a:cs typeface="Times New Roman" panose="02020603050405020304" pitchFamily="18" charset="0"/>
            </a:endParaRPr>
          </a:p>
          <a:p>
            <a:pPr marL="457200" indent="457200" algn="ctr">
              <a:spcAft>
                <a:spcPts val="0"/>
              </a:spcAft>
            </a:pPr>
            <a:r>
              <a:rPr lang="nl-NL" sz="2400" dirty="0" smtClean="0">
                <a:latin typeface="+mj-lt"/>
                <a:ea typeface="Times New Roman" panose="02020603050405020304" pitchFamily="18" charset="0"/>
                <a:cs typeface="Times New Roman" panose="02020603050405020304" pitchFamily="18" charset="0"/>
              </a:rPr>
              <a:t>. </a:t>
            </a:r>
            <a:endParaRPr lang="en-US" sz="2400" dirty="0">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152400" y="152400"/>
            <a:ext cx="6934200" cy="1569660"/>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990033"/>
                </a:solidFill>
                <a:latin typeface="+mj-lt"/>
                <a:ea typeface="Times New Roman" panose="02020603050405020304" pitchFamily="18" charset="0"/>
                <a:cs typeface="Times New Roman" panose="02020603050405020304" pitchFamily="18" charset="0"/>
              </a:rPr>
              <a:t>Tăng cường tổ chức, lãnh đạo, chỉ đạo và huy động lực lượng, đấu tranh chống tham nhũng, coi đây là nhiệm vụ thường xuyên, quan trọng của các cấp bộ Đảng. </a:t>
            </a:r>
            <a:endParaRPr lang="en-US" sz="2400" dirty="0">
              <a:solidFill>
                <a:srgbClr val="990033"/>
              </a:solidFill>
              <a:latin typeface="+mj-lt"/>
            </a:endParaRPr>
          </a:p>
        </p:txBody>
      </p:sp>
      <p:pic>
        <p:nvPicPr>
          <p:cNvPr id="7170" name="Picture 2" descr="Image result for Mặt trận tổ quốc, các đoàn thể nhân dân, các cơ quan thông tin đại chúng và toàn xã hội có trách nhiệm giám sát, kiểm tra cán bộ, công chức, phát hiện, tố cáo, lên án những kẻ tham nhũ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203668" y="4038600"/>
            <a:ext cx="1905000" cy="1419226"/>
          </a:xfrm>
          <a:prstGeom prst="rect">
            <a:avLst/>
          </a:prstGeom>
          <a:noFill/>
          <a:extLst>
            <a:ext uri="{909E8E84-426E-40DD-AFC4-6F175D3DCCD1}">
              <a14:hiddenFill xmlns="" xmlns:a14="http://schemas.microsoft.com/office/drawing/2010/main">
                <a:solidFill>
                  <a:srgbClr val="FFFFFF"/>
                </a:solidFill>
              </a14:hiddenFill>
            </a:ext>
          </a:extLst>
        </p:spPr>
      </p:pic>
      <p:pic>
        <p:nvPicPr>
          <p:cNvPr id="7174" name="Picture 6" descr="Image result for hội phụ nữ việt na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004181" y="4077891"/>
            <a:ext cx="1800225" cy="1419225"/>
          </a:xfrm>
          <a:prstGeom prst="rect">
            <a:avLst/>
          </a:prstGeom>
          <a:noFill/>
          <a:extLst>
            <a:ext uri="{909E8E84-426E-40DD-AFC4-6F175D3DCCD1}">
              <a14:hiddenFill xmlns="" xmlns:a14="http://schemas.microsoft.com/office/drawing/2010/main">
                <a:solidFill>
                  <a:srgbClr val="FFFFFF"/>
                </a:solidFill>
              </a14:hiddenFill>
            </a:ext>
          </a:extLst>
        </p:spPr>
      </p:pic>
      <p:pic>
        <p:nvPicPr>
          <p:cNvPr id="7176" name="Picture 8" descr="Image result for đoàn thanh niên"/>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019800" y="3999310"/>
            <a:ext cx="2270685" cy="1497806"/>
          </a:xfrm>
          <a:prstGeom prst="rect">
            <a:avLst/>
          </a:prstGeom>
          <a:noFill/>
          <a:extLst>
            <a:ext uri="{909E8E84-426E-40DD-AFC4-6F175D3DCCD1}">
              <a14:hiddenFill xmlns="" xmlns:a14="http://schemas.microsoft.com/office/drawing/2010/main">
                <a:solidFill>
                  <a:srgbClr val="FFFFFF"/>
                </a:solidFill>
              </a14:hiddenFill>
            </a:ext>
          </a:extLst>
        </p:spPr>
      </p:pic>
      <p:pic>
        <p:nvPicPr>
          <p:cNvPr id="7178" name="Picture 10" descr="Image result for hội nông dân việt nam"/>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8318389" y="3960019"/>
            <a:ext cx="1857375" cy="1497806"/>
          </a:xfrm>
          <a:prstGeom prst="rect">
            <a:avLst/>
          </a:prstGeom>
          <a:noFill/>
          <a:extLst>
            <a:ext uri="{909E8E84-426E-40DD-AFC4-6F175D3DCCD1}">
              <a14:hiddenFill xmlns="" xmlns:a14="http://schemas.microsoft.com/office/drawing/2010/main">
                <a:solidFill>
                  <a:srgbClr val="FFFFFF"/>
                </a:solidFill>
              </a14:hiddenFill>
            </a:ext>
          </a:extLst>
        </p:spPr>
      </p:pic>
      <p:pic>
        <p:nvPicPr>
          <p:cNvPr id="7180" name="Picture 12" descr="Image result for công đoàn"/>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52400" y="3906128"/>
            <a:ext cx="1789108" cy="1605588"/>
          </a:xfrm>
          <a:prstGeom prst="rect">
            <a:avLst/>
          </a:prstGeom>
          <a:noFill/>
          <a:extLst>
            <a:ext uri="{909E8E84-426E-40DD-AFC4-6F175D3DCCD1}">
              <a14:hiddenFill xmlns="" xmlns:a14="http://schemas.microsoft.com/office/drawing/2010/main">
                <a:solidFill>
                  <a:srgbClr val="FFFFFF"/>
                </a:solidFill>
              </a14:hiddenFill>
            </a:ext>
          </a:extLst>
        </p:spPr>
      </p:pic>
      <p:pic>
        <p:nvPicPr>
          <p:cNvPr id="7182" name="Picture 14" descr="Image result for hội cựu chiến binh việt nam logo"/>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4033974" y="3999310"/>
            <a:ext cx="1777205" cy="149780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18095829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4747640"/>
            <a:ext cx="6096000" cy="900246"/>
          </a:xfrm>
          <a:prstGeom prst="rect">
            <a:avLst/>
          </a:prstGeom>
        </p:spPr>
        <p:txBody>
          <a:bodyPr>
            <a:spAutoFit/>
          </a:bodyPr>
          <a:lstStyle/>
          <a:p>
            <a:pPr marL="800100" indent="-342900" algn="ctr">
              <a:lnSpc>
                <a:spcPts val="2100"/>
              </a:lnSpc>
              <a:spcAft>
                <a:spcPts val="0"/>
              </a:spcAft>
              <a:buFont typeface="Wingdings" panose="05000000000000000000" pitchFamily="2" charset="2"/>
              <a:buChar char="§"/>
            </a:pPr>
            <a:r>
              <a:rPr lang="nl-NL" sz="2400" b="1" u="sng" dirty="0">
                <a:solidFill>
                  <a:srgbClr val="FF0000"/>
                </a:solidFill>
                <a:latin typeface="+mj-lt"/>
                <a:ea typeface="Times New Roman" panose="02020603050405020304" pitchFamily="18" charset="0"/>
                <a:cs typeface="Times New Roman" panose="02020603050405020304" pitchFamily="18" charset="0"/>
              </a:rPr>
              <a:t>Cải cách</a:t>
            </a:r>
            <a:r>
              <a:rPr lang="nl-NL" sz="2400" dirty="0">
                <a:solidFill>
                  <a:srgbClr val="006600"/>
                </a:solidFill>
                <a:latin typeface="+mj-lt"/>
                <a:ea typeface="Times New Roman" panose="02020603050405020304" pitchFamily="18" charset="0"/>
                <a:cs typeface="Times New Roman" panose="02020603050405020304" pitchFamily="18" charset="0"/>
              </a:rPr>
              <a:t> cơ bản chế độ</a:t>
            </a:r>
            <a:r>
              <a:rPr lang="nl-NL" sz="2400" b="1" dirty="0">
                <a:solidFill>
                  <a:srgbClr val="FF0000"/>
                </a:solidFill>
                <a:latin typeface="+mj-lt"/>
                <a:ea typeface="Times New Roman" panose="02020603050405020304" pitchFamily="18" charset="0"/>
                <a:cs typeface="Times New Roman" panose="02020603050405020304" pitchFamily="18" charset="0"/>
              </a:rPr>
              <a:t> </a:t>
            </a:r>
            <a:r>
              <a:rPr lang="nl-NL" sz="2400" b="1" dirty="0">
                <a:solidFill>
                  <a:srgbClr val="C00000"/>
                </a:solidFill>
                <a:latin typeface="+mj-lt"/>
                <a:ea typeface="Times New Roman" panose="02020603050405020304" pitchFamily="18" charset="0"/>
                <a:cs typeface="Times New Roman" panose="02020603050405020304" pitchFamily="18" charset="0"/>
              </a:rPr>
              <a:t>tiền lương</a:t>
            </a:r>
            <a:r>
              <a:rPr lang="nl-NL" sz="2400" dirty="0">
                <a:solidFill>
                  <a:srgbClr val="006600"/>
                </a:solidFill>
                <a:latin typeface="+mj-lt"/>
                <a:ea typeface="Times New Roman" panose="02020603050405020304" pitchFamily="18" charset="0"/>
                <a:cs typeface="Times New Roman" panose="02020603050405020304" pitchFamily="18" charset="0"/>
              </a:rPr>
              <a:t>, nâng cao đời sống người hưởng lương, </a:t>
            </a:r>
            <a:r>
              <a:rPr lang="nl-NL" sz="2400" b="1" dirty="0">
                <a:solidFill>
                  <a:srgbClr val="FF3399"/>
                </a:solidFill>
                <a:latin typeface="+mj-lt"/>
                <a:ea typeface="Times New Roman" panose="02020603050405020304" pitchFamily="18" charset="0"/>
                <a:cs typeface="Times New Roman" panose="02020603050405020304" pitchFamily="18" charset="0"/>
              </a:rPr>
              <a:t>chống đặc quyền, đặc lợi</a:t>
            </a:r>
            <a:r>
              <a:rPr lang="nl-NL" sz="2400" dirty="0">
                <a:solidFill>
                  <a:srgbClr val="006600"/>
                </a:solidFill>
                <a:latin typeface="+mj-lt"/>
                <a:ea typeface="Times New Roman" panose="02020603050405020304" pitchFamily="18" charset="0"/>
                <a:cs typeface="Times New Roman" panose="02020603050405020304" pitchFamily="18" charset="0"/>
              </a:rPr>
              <a:t>. </a:t>
            </a:r>
            <a:endParaRPr lang="en-US" sz="24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6553200" y="123074"/>
            <a:ext cx="5410200" cy="1172244"/>
          </a:xfrm>
          <a:prstGeom prst="rect">
            <a:avLst/>
          </a:prstGeom>
        </p:spPr>
        <p:txBody>
          <a:bodyPr wrap="square">
            <a:spAutoFit/>
          </a:bodyPr>
          <a:lstStyle/>
          <a:p>
            <a:pPr marL="800100" indent="-342900" algn="ctr">
              <a:lnSpc>
                <a:spcPts val="2100"/>
              </a:lnSpc>
              <a:spcAft>
                <a:spcPts val="0"/>
              </a:spcAft>
              <a:buFont typeface="Wingdings" panose="05000000000000000000" pitchFamily="2" charset="2"/>
              <a:buChar char="§"/>
            </a:pPr>
            <a:r>
              <a:rPr lang="nl-NL" sz="2400" dirty="0">
                <a:solidFill>
                  <a:srgbClr val="000066"/>
                </a:solidFill>
                <a:latin typeface="+mj-lt"/>
                <a:ea typeface="Times New Roman" panose="02020603050405020304" pitchFamily="18" charset="0"/>
                <a:cs typeface="Times New Roman" panose="02020603050405020304" pitchFamily="18" charset="0"/>
              </a:rPr>
              <a:t>Thường xuyên </a:t>
            </a:r>
            <a:r>
              <a:rPr lang="nl-NL" sz="2400" b="1" u="sng" dirty="0">
                <a:solidFill>
                  <a:srgbClr val="FF0000"/>
                </a:solidFill>
                <a:latin typeface="+mj-lt"/>
                <a:ea typeface="Times New Roman" panose="02020603050405020304" pitchFamily="18" charset="0"/>
                <a:cs typeface="Times New Roman" panose="02020603050405020304" pitchFamily="18" charset="0"/>
              </a:rPr>
              <a:t>giáo dục</a:t>
            </a:r>
            <a:r>
              <a:rPr lang="nl-NL" sz="2400" dirty="0">
                <a:solidFill>
                  <a:srgbClr val="000066"/>
                </a:solidFill>
                <a:latin typeface="+mj-lt"/>
                <a:ea typeface="Times New Roman" panose="02020603050405020304" pitchFamily="18" charset="0"/>
                <a:cs typeface="Times New Roman" panose="02020603050405020304" pitchFamily="18" charset="0"/>
              </a:rPr>
              <a:t> cán bộ, đảng viên công chức về chính trị, tư tưởng </a:t>
            </a:r>
            <a:r>
              <a:rPr lang="nl-NL" sz="2400" b="1" dirty="0">
                <a:solidFill>
                  <a:srgbClr val="CC6600"/>
                </a:solidFill>
                <a:latin typeface="+mj-lt"/>
                <a:ea typeface="Times New Roman" panose="02020603050405020304" pitchFamily="18" charset="0"/>
                <a:cs typeface="Times New Roman" panose="02020603050405020304" pitchFamily="18" charset="0"/>
              </a:rPr>
              <a:t>đạo đức cách mạng. </a:t>
            </a:r>
            <a:endParaRPr lang="en-US" sz="2400" b="1" dirty="0">
              <a:solidFill>
                <a:srgbClr val="CC6600"/>
              </a:solidFill>
              <a:latin typeface="+mj-lt"/>
              <a:ea typeface="Times New Roman" panose="02020603050405020304" pitchFamily="18" charset="0"/>
              <a:cs typeface="Times New Roman" panose="02020603050405020304" pitchFamily="18" charset="0"/>
            </a:endParaRPr>
          </a:p>
        </p:txBody>
      </p:sp>
      <p:pic>
        <p:nvPicPr>
          <p:cNvPr id="5122" name="Picture 2" descr="Image result for Cải cách cơ bản chế độ tiền lươ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 y="123074"/>
            <a:ext cx="6286500" cy="4432169"/>
          </a:xfrm>
          <a:prstGeom prst="rect">
            <a:avLst/>
          </a:prstGeom>
          <a:noFill/>
          <a:extLst>
            <a:ext uri="{909E8E84-426E-40DD-AFC4-6F175D3DCCD1}">
              <a14:hiddenFill xmlns="" xmlns:a14="http://schemas.microsoft.com/office/drawing/2010/main">
                <a:solidFill>
                  <a:srgbClr val="FFFFFF"/>
                </a:solidFill>
              </a14:hiddenFill>
            </a:ext>
          </a:extLst>
        </p:spPr>
      </p:pic>
      <p:pic>
        <p:nvPicPr>
          <p:cNvPr id="5124" name="Picture 4" descr="Image result for giáo dục cán bộ, đảng viên công chức về chính trị, tư tưởng đạo đức cách mạ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924675" y="1759393"/>
            <a:ext cx="5038725" cy="388849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43689347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0"/>
            <a:ext cx="10058400" cy="954107"/>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800" dirty="0">
                <a:solidFill>
                  <a:srgbClr val="660066"/>
                </a:solidFill>
                <a:latin typeface="+mj-lt"/>
                <a:ea typeface="Times New Roman" panose="02020603050405020304" pitchFamily="18" charset="0"/>
                <a:cs typeface="Times New Roman" panose="02020603050405020304" pitchFamily="18" charset="0"/>
              </a:rPr>
              <a:t>Kịp thời kiểm tra và kết luận, có biện pháp </a:t>
            </a:r>
            <a:r>
              <a:rPr lang="nl-NL" sz="2800" b="1" u="sng" dirty="0">
                <a:solidFill>
                  <a:srgbClr val="FF0000"/>
                </a:solidFill>
                <a:latin typeface="+mj-lt"/>
                <a:ea typeface="Times New Roman" panose="02020603050405020304" pitchFamily="18" charset="0"/>
                <a:cs typeface="Times New Roman" panose="02020603050405020304" pitchFamily="18" charset="0"/>
              </a:rPr>
              <a:t>xử lý </a:t>
            </a:r>
            <a:r>
              <a:rPr lang="nl-NL" sz="2800" dirty="0">
                <a:solidFill>
                  <a:srgbClr val="660066"/>
                </a:solidFill>
                <a:latin typeface="+mj-lt"/>
                <a:ea typeface="Times New Roman" panose="02020603050405020304" pitchFamily="18" charset="0"/>
                <a:cs typeface="Times New Roman" panose="02020603050405020304" pitchFamily="18" charset="0"/>
              </a:rPr>
              <a:t>những </a:t>
            </a:r>
            <a:r>
              <a:rPr lang="nl-NL" sz="2800" b="1" u="sng" dirty="0">
                <a:solidFill>
                  <a:srgbClr val="FF0000"/>
                </a:solidFill>
                <a:latin typeface="+mj-lt"/>
                <a:ea typeface="Times New Roman" panose="02020603050405020304" pitchFamily="18" charset="0"/>
                <a:cs typeface="Times New Roman" panose="02020603050405020304" pitchFamily="18" charset="0"/>
              </a:rPr>
              <a:t>cán bộ, công chức có tài sản bất minh</a:t>
            </a:r>
            <a:r>
              <a:rPr lang="nl-NL" sz="2800" dirty="0">
                <a:latin typeface="+mj-lt"/>
                <a:ea typeface="Times New Roman" panose="02020603050405020304" pitchFamily="18" charset="0"/>
                <a:cs typeface="Times New Roman" panose="02020603050405020304" pitchFamily="18" charset="0"/>
              </a:rPr>
              <a:t>. </a:t>
            </a:r>
            <a:endParaRPr lang="en-US" sz="2800" dirty="0">
              <a:effectLst/>
              <a:latin typeface="+mj-lt"/>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962900" y="2057400"/>
            <a:ext cx="4000500" cy="4191000"/>
          </a:xfrm>
          <a:prstGeom prst="rect">
            <a:avLst/>
          </a:prstGeom>
          <a:noFill/>
          <a:extLst>
            <a:ext uri="{909E8E84-426E-40DD-AFC4-6F175D3DCCD1}">
              <a14:hiddenFill xmlns=""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04800" y="2057400"/>
            <a:ext cx="3886200" cy="4191000"/>
          </a:xfrm>
          <a:prstGeom prst="rect">
            <a:avLst/>
          </a:prstGeom>
          <a:noFill/>
          <a:extLst>
            <a:ext uri="{909E8E84-426E-40DD-AFC4-6F175D3DCCD1}">
              <a14:hiddenFill xmlns=""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810000" y="2057400"/>
            <a:ext cx="4152900" cy="4191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0108007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3074" name="Picture 2"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28600" y="1725769"/>
            <a:ext cx="7848599" cy="4370231"/>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757706" y="76200"/>
            <a:ext cx="10676586" cy="1323439"/>
          </a:xfrm>
          <a:prstGeom prst="rect">
            <a:avLst/>
          </a:prstGeom>
          <a:ln>
            <a:solidFill>
              <a:srgbClr val="CC3300"/>
            </a:solidFill>
          </a:ln>
        </p:spPr>
        <p:txBody>
          <a:bodyPr wrap="square">
            <a:spAutoFit/>
          </a:bodyPr>
          <a:lstStyle/>
          <a:p>
            <a:pPr indent="457200" algn="just"/>
            <a:endParaRPr lang="nl-NL" sz="800" i="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q"/>
            </a:pPr>
            <a:r>
              <a:rPr lang="nl-NL"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Tổ </a:t>
            </a:r>
            <a:r>
              <a:rPr lang="nl-NL"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chức quyền lực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của Nhà nước pháp quyền </a:t>
            </a:r>
            <a:r>
              <a:rPr lang="nl-NL" sz="2400" i="1" dirty="0" smtClean="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XHCN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Việt Nam là </a:t>
            </a:r>
            <a:r>
              <a:rPr lang="nl-NL" sz="24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thống nhất</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 có sự </a:t>
            </a:r>
            <a:r>
              <a:rPr lang="nl-NL" sz="2400" b="1" i="1" u="sng"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phân công và phối hợp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giữa các cơ quan Nhà nước trong việc thực hiện các quyền </a:t>
            </a:r>
            <a:r>
              <a:rPr lang="nl-NL" sz="2400" b="1" i="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lập pháp, hành pháp và tư pháp</a:t>
            </a:r>
            <a:endParaRPr lang="en-US" sz="2400" b="1" u="sng" dirty="0">
              <a:solidFill>
                <a:srgbClr val="00B05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8458200" y="2209800"/>
            <a:ext cx="3276600" cy="3785652"/>
          </a:xfrm>
          <a:prstGeom prst="rect">
            <a:avLst/>
          </a:prstGeom>
          <a:noFill/>
        </p:spPr>
        <p:txBody>
          <a:bodyPr wrap="square" rtlCol="0">
            <a:spAutoFit/>
          </a:bodyPr>
          <a:lstStyle/>
          <a:p>
            <a:pPr algn="just"/>
            <a:r>
              <a:rPr lang="en-US" sz="2400" dirty="0" err="1" smtClean="0"/>
              <a:t>Bộ</a:t>
            </a:r>
            <a:r>
              <a:rPr lang="en-US" sz="2400" dirty="0" smtClean="0"/>
              <a:t> </a:t>
            </a:r>
            <a:r>
              <a:rPr lang="en-US" sz="2400" dirty="0" err="1" smtClean="0"/>
              <a:t>máy</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là</a:t>
            </a:r>
            <a:r>
              <a:rPr lang="en-US" sz="2400" dirty="0" smtClean="0"/>
              <a:t> </a:t>
            </a:r>
            <a:r>
              <a:rPr lang="en-US" sz="2400" dirty="0" err="1" smtClean="0"/>
              <a:t>hệ</a:t>
            </a:r>
            <a:r>
              <a:rPr lang="en-US" sz="2400" dirty="0" smtClean="0"/>
              <a:t> </a:t>
            </a:r>
            <a:r>
              <a:rPr lang="en-US" sz="2400" dirty="0" err="1" smtClean="0"/>
              <a:t>thống</a:t>
            </a:r>
            <a:r>
              <a:rPr lang="en-US" sz="2400" dirty="0" smtClean="0"/>
              <a:t> </a:t>
            </a:r>
            <a:r>
              <a:rPr lang="en-US" sz="2400" dirty="0" err="1" smtClean="0"/>
              <a:t>các</a:t>
            </a:r>
            <a:r>
              <a:rPr lang="en-US" sz="2400" dirty="0" smtClean="0"/>
              <a:t> </a:t>
            </a:r>
            <a:r>
              <a:rPr lang="en-US" sz="2400" dirty="0" err="1" smtClean="0"/>
              <a:t>cơ</a:t>
            </a:r>
            <a:r>
              <a:rPr lang="en-US" sz="2400" dirty="0" smtClean="0"/>
              <a:t> </a:t>
            </a:r>
            <a:r>
              <a:rPr lang="en-US" sz="2400" dirty="0" err="1" smtClean="0"/>
              <a:t>quan</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từ</a:t>
            </a:r>
            <a:r>
              <a:rPr lang="en-US" sz="2400" dirty="0" smtClean="0"/>
              <a:t> TW </a:t>
            </a:r>
            <a:r>
              <a:rPr lang="en-US" sz="2400" dirty="0" err="1" smtClean="0"/>
              <a:t>đến</a:t>
            </a:r>
            <a:r>
              <a:rPr lang="en-US" sz="2400" dirty="0" smtClean="0"/>
              <a:t> ĐP </a:t>
            </a:r>
            <a:r>
              <a:rPr lang="en-US" sz="2400" dirty="0" err="1" smtClean="0"/>
              <a:t>được</a:t>
            </a:r>
            <a:r>
              <a:rPr lang="en-US" sz="2400" dirty="0" smtClean="0"/>
              <a:t> </a:t>
            </a:r>
            <a:r>
              <a:rPr lang="en-US" sz="2400" dirty="0" err="1" smtClean="0"/>
              <a:t>tổ</a:t>
            </a:r>
            <a:r>
              <a:rPr lang="en-US" sz="2400" dirty="0" smtClean="0"/>
              <a:t> </a:t>
            </a:r>
            <a:r>
              <a:rPr lang="en-US" sz="2400" dirty="0" err="1" smtClean="0"/>
              <a:t>chức</a:t>
            </a:r>
            <a:r>
              <a:rPr lang="en-US" sz="2400" dirty="0" smtClean="0"/>
              <a:t> </a:t>
            </a:r>
            <a:r>
              <a:rPr lang="en-US" sz="2400" dirty="0" err="1" smtClean="0"/>
              <a:t>theo</a:t>
            </a:r>
            <a:r>
              <a:rPr lang="en-US" sz="2400" dirty="0" smtClean="0"/>
              <a:t> </a:t>
            </a:r>
            <a:r>
              <a:rPr lang="en-US" sz="2400" dirty="0" err="1" smtClean="0"/>
              <a:t>nguyên</a:t>
            </a:r>
            <a:r>
              <a:rPr lang="en-US" sz="2400" dirty="0" smtClean="0"/>
              <a:t> </a:t>
            </a:r>
            <a:r>
              <a:rPr lang="en-US" sz="2400" dirty="0" err="1" smtClean="0"/>
              <a:t>tắc</a:t>
            </a:r>
            <a:r>
              <a:rPr lang="en-US" sz="2400" dirty="0" smtClean="0"/>
              <a:t> </a:t>
            </a:r>
            <a:r>
              <a:rPr lang="en-US" sz="2400" dirty="0" err="1" smtClean="0"/>
              <a:t>chung</a:t>
            </a:r>
            <a:r>
              <a:rPr lang="en-US" sz="2400" dirty="0" smtClean="0"/>
              <a:t> </a:t>
            </a:r>
            <a:r>
              <a:rPr lang="en-US" sz="2400" dirty="0" err="1" smtClean="0"/>
              <a:t>thống</a:t>
            </a:r>
            <a:r>
              <a:rPr lang="en-US" sz="2400" dirty="0" smtClean="0"/>
              <a:t> </a:t>
            </a:r>
            <a:r>
              <a:rPr lang="en-US" sz="2400" dirty="0" err="1" smtClean="0"/>
              <a:t>nhất</a:t>
            </a:r>
            <a:r>
              <a:rPr lang="en-US" sz="2400" dirty="0" smtClean="0"/>
              <a:t>, </a:t>
            </a:r>
            <a:r>
              <a:rPr lang="en-US" sz="2400" dirty="0" err="1" smtClean="0"/>
              <a:t>tạo</a:t>
            </a:r>
            <a:r>
              <a:rPr lang="en-US" sz="2400" dirty="0" smtClean="0"/>
              <a:t> </a:t>
            </a:r>
            <a:r>
              <a:rPr lang="en-US" sz="2400" dirty="0" err="1" smtClean="0"/>
              <a:t>thành</a:t>
            </a:r>
            <a:r>
              <a:rPr lang="en-US" sz="2400" dirty="0" smtClean="0"/>
              <a:t> </a:t>
            </a:r>
            <a:r>
              <a:rPr lang="en-US" sz="2400" dirty="0" err="1" smtClean="0"/>
              <a:t>một</a:t>
            </a:r>
            <a:r>
              <a:rPr lang="en-US" sz="2400" dirty="0" smtClean="0"/>
              <a:t> </a:t>
            </a:r>
            <a:r>
              <a:rPr lang="en-US" sz="2400" dirty="0" err="1" smtClean="0"/>
              <a:t>cơ</a:t>
            </a:r>
            <a:r>
              <a:rPr lang="en-US" sz="2400" dirty="0" smtClean="0"/>
              <a:t> </a:t>
            </a:r>
            <a:r>
              <a:rPr lang="en-US" sz="2400" dirty="0" err="1" smtClean="0"/>
              <a:t>chế</a:t>
            </a:r>
            <a:r>
              <a:rPr lang="en-US" sz="2400" dirty="0" smtClean="0"/>
              <a:t> </a:t>
            </a:r>
            <a:r>
              <a:rPr lang="en-US" sz="2400" dirty="0" err="1" smtClean="0"/>
              <a:t>đồng</a:t>
            </a:r>
            <a:r>
              <a:rPr lang="en-US" sz="2400" dirty="0" smtClean="0"/>
              <a:t> </a:t>
            </a:r>
            <a:r>
              <a:rPr lang="en-US" sz="2400" dirty="0" err="1" smtClean="0"/>
              <a:t>bộ</a:t>
            </a:r>
            <a:r>
              <a:rPr lang="en-US" sz="2400" dirty="0" smtClean="0"/>
              <a:t> </a:t>
            </a:r>
            <a:r>
              <a:rPr lang="en-US" sz="2400" dirty="0" err="1" smtClean="0"/>
              <a:t>để</a:t>
            </a:r>
            <a:r>
              <a:rPr lang="en-US" sz="2400" dirty="0" smtClean="0"/>
              <a:t> </a:t>
            </a:r>
            <a:r>
              <a:rPr lang="en-US" sz="2400" dirty="0" err="1" smtClean="0"/>
              <a:t>thực</a:t>
            </a:r>
            <a:r>
              <a:rPr lang="en-US" sz="2400" dirty="0" smtClean="0"/>
              <a:t> </a:t>
            </a:r>
            <a:r>
              <a:rPr lang="en-US" sz="2400" dirty="0" err="1" smtClean="0"/>
              <a:t>hiện</a:t>
            </a:r>
            <a:r>
              <a:rPr lang="en-US" sz="2400" dirty="0" smtClean="0"/>
              <a:t> </a:t>
            </a:r>
            <a:r>
              <a:rPr lang="en-US" sz="2400" dirty="0" err="1" smtClean="0"/>
              <a:t>các</a:t>
            </a:r>
            <a:r>
              <a:rPr lang="en-US" sz="2400" dirty="0" smtClean="0"/>
              <a:t> </a:t>
            </a:r>
            <a:r>
              <a:rPr lang="en-US" sz="2400" dirty="0" err="1" smtClean="0"/>
              <a:t>nhiệm</a:t>
            </a:r>
            <a:r>
              <a:rPr lang="en-US" sz="2400" dirty="0" smtClean="0"/>
              <a:t> </a:t>
            </a:r>
            <a:r>
              <a:rPr lang="en-US" sz="2400" dirty="0" err="1" smtClean="0"/>
              <a:t>vụ</a:t>
            </a:r>
            <a:r>
              <a:rPr lang="en-US" sz="2400" dirty="0" smtClean="0"/>
              <a:t> </a:t>
            </a:r>
            <a:r>
              <a:rPr lang="en-US" sz="2400" dirty="0" err="1" smtClean="0"/>
              <a:t>chức</a:t>
            </a:r>
            <a:r>
              <a:rPr lang="en-US" sz="2400" dirty="0" smtClean="0"/>
              <a:t> </a:t>
            </a:r>
            <a:r>
              <a:rPr lang="en-US" sz="2400" dirty="0" err="1" smtClean="0"/>
              <a:t>năng</a:t>
            </a:r>
            <a:r>
              <a:rPr lang="en-US" sz="2400" dirty="0" smtClean="0"/>
              <a:t> </a:t>
            </a:r>
            <a:r>
              <a:rPr lang="en-US" sz="2400" dirty="0" err="1" smtClean="0"/>
              <a:t>của</a:t>
            </a:r>
            <a:r>
              <a:rPr lang="en-US" sz="2400" dirty="0" smtClean="0"/>
              <a:t> </a:t>
            </a:r>
            <a:r>
              <a:rPr lang="en-US" sz="2400" dirty="0" err="1" smtClean="0"/>
              <a:t>nhà</a:t>
            </a:r>
            <a:r>
              <a:rPr lang="en-US" sz="2400" dirty="0" smtClean="0"/>
              <a:t> </a:t>
            </a:r>
            <a:r>
              <a:rPr lang="en-US" sz="2400" dirty="0" err="1" smtClean="0"/>
              <a:t>nước</a:t>
            </a:r>
            <a:endParaRPr lang="en-US" sz="2400" dirty="0"/>
          </a:p>
        </p:txBody>
      </p:sp>
    </p:spTree>
    <p:extLst>
      <p:ext uri="{BB962C8B-B14F-4D97-AF65-F5344CB8AC3E}">
        <p14:creationId xmlns="" xmlns:p14="http://schemas.microsoft.com/office/powerpoint/2010/main" val="16424017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2617</TotalTime>
  <Words>4950</Words>
  <Application>Microsoft Office PowerPoint</Application>
  <PresentationFormat>Custom</PresentationFormat>
  <Paragraphs>311</Paragraphs>
  <Slides>68</Slides>
  <Notes>3</Notes>
  <HiddenSlides>0</HiddenSlides>
  <MMClips>0</MMClips>
  <ScaleCrop>false</ScaleCrop>
  <HeadingPairs>
    <vt:vector size="4" baseType="variant">
      <vt:variant>
        <vt:lpstr>Theme</vt:lpstr>
      </vt:variant>
      <vt:variant>
        <vt:i4>3</vt:i4>
      </vt:variant>
      <vt:variant>
        <vt:lpstr>Slide Titles</vt:lpstr>
      </vt:variant>
      <vt:variant>
        <vt:i4>68</vt:i4>
      </vt:variant>
    </vt:vector>
  </HeadingPairs>
  <TitlesOfParts>
    <vt:vector size="71" baseType="lpstr">
      <vt:lpstr>Office Theme</vt:lpstr>
      <vt:lpstr>Quince template</vt:lpstr>
      <vt:lpstr>2_Contents Slide Master</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Luật Hôn nhân và gia đình quy định cấm kết hôn:</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LENOVO</cp:lastModifiedBy>
  <cp:revision>162</cp:revision>
  <dcterms:created xsi:type="dcterms:W3CDTF">2015-10-29T17:39:51Z</dcterms:created>
  <dcterms:modified xsi:type="dcterms:W3CDTF">2021-01-19T11:53:59Z</dcterms:modified>
</cp:coreProperties>
</file>