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44"/>
  </p:notesMasterIdLst>
  <p:sldIdLst>
    <p:sldId id="404" r:id="rId3"/>
    <p:sldId id="405" r:id="rId4"/>
    <p:sldId id="407" r:id="rId5"/>
    <p:sldId id="478" r:id="rId6"/>
    <p:sldId id="498" r:id="rId7"/>
    <p:sldId id="408" r:id="rId8"/>
    <p:sldId id="413" r:id="rId9"/>
    <p:sldId id="505" r:id="rId10"/>
    <p:sldId id="412" r:id="rId11"/>
    <p:sldId id="486" r:id="rId12"/>
    <p:sldId id="507" r:id="rId13"/>
    <p:sldId id="508" r:id="rId14"/>
    <p:sldId id="509" r:id="rId15"/>
    <p:sldId id="416" r:id="rId16"/>
    <p:sldId id="495" r:id="rId17"/>
    <p:sldId id="506" r:id="rId18"/>
    <p:sldId id="479" r:id="rId19"/>
    <p:sldId id="420" r:id="rId20"/>
    <p:sldId id="497" r:id="rId21"/>
    <p:sldId id="494" r:id="rId22"/>
    <p:sldId id="499" r:id="rId23"/>
    <p:sldId id="428" r:id="rId24"/>
    <p:sldId id="500" r:id="rId25"/>
    <p:sldId id="427" r:id="rId26"/>
    <p:sldId id="429" r:id="rId27"/>
    <p:sldId id="409" r:id="rId28"/>
    <p:sldId id="502" r:id="rId29"/>
    <p:sldId id="503" r:id="rId30"/>
    <p:sldId id="504" r:id="rId31"/>
    <p:sldId id="461" r:id="rId32"/>
    <p:sldId id="462" r:id="rId33"/>
    <p:sldId id="463" r:id="rId34"/>
    <p:sldId id="465" r:id="rId35"/>
    <p:sldId id="489" r:id="rId36"/>
    <p:sldId id="430" r:id="rId37"/>
    <p:sldId id="439" r:id="rId38"/>
    <p:sldId id="431" r:id="rId39"/>
    <p:sldId id="432" r:id="rId40"/>
    <p:sldId id="490" r:id="rId41"/>
    <p:sldId id="491" r:id="rId42"/>
    <p:sldId id="43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6600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p:cViewPr varScale="1">
        <p:scale>
          <a:sx n="73" d="100"/>
          <a:sy n="73" d="100"/>
        </p:scale>
        <p:origin x="618"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dirty="0" smtClean="0">
              <a:latin typeface="Times New Roman" panose="02020603050405020304" pitchFamily="18" charset="0"/>
              <a:cs typeface="Times New Roman" panose="02020603050405020304" pitchFamily="18" charset="0"/>
            </a:rPr>
            <a:t>cho các cộng đồng dân tộc VN</a:t>
          </a:r>
          <a:endParaRPr lang="vi-VN" sz="2400" dirty="0">
            <a:latin typeface="Times New Roman" panose="02020603050405020304" pitchFamily="18" charset="0"/>
            <a:cs typeface="Times New Roman" panose="02020603050405020304" pitchFamily="18" charset="0"/>
          </a:endParaRP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nl-NL" sz="2400" kern="12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smtClean="0">
              <a:latin typeface="Times New Roman" panose="02020603050405020304" pitchFamily="18" charset="0"/>
              <a:cs typeface="Times New Roman" panose="02020603050405020304" pitchFamily="18" charset="0"/>
            </a:rPr>
            <a:t>cho các cộng đồng dân tộc VN</a:t>
          </a:r>
          <a:endParaRPr lang="vi-VN" sz="2400" kern="1200" dirty="0">
            <a:latin typeface="Times New Roman" panose="02020603050405020304" pitchFamily="18" charset="0"/>
            <a:cs typeface="Times New Roman" panose="02020603050405020304" pitchFamily="18" charset="0"/>
          </a:endParaRP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2533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9.xml"/><Relationship Id="rId5" Type="http://schemas.openxmlformats.org/officeDocument/2006/relationships/image" Target="../media/image33.jpeg"/><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9.xml"/><Relationship Id="rId4"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27" y="1295"/>
                <a:ext cx="98"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I</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smtClean="0">
                    <a:solidFill>
                      <a:srgbClr val="FFFFFF"/>
                    </a:solidFill>
                    <a:effectLst>
                      <a:outerShdw blurRad="38100" dist="38100" dir="2700000" algn="tl">
                        <a:srgbClr val="C0C0C0"/>
                      </a:outerShdw>
                    </a:effectLst>
                  </a:rPr>
                  <a:t>II</a:t>
                </a:r>
                <a:endParaRPr lang="en-US" sz="2800" dirty="0">
                  <a:solidFill>
                    <a:srgbClr val="FFFFFF"/>
                  </a:solidFill>
                  <a:effectLst>
                    <a:outerShdw blurRad="38100" dist="38100" dir="2700000" algn="tl">
                      <a:srgbClr val="C0C0C0"/>
                    </a:outerShdw>
                  </a:effectLst>
                </a:endParaRP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a:t>
              </a:r>
              <a:r>
                <a:rPr lang="nl-NL" sz="2400" b="1" dirty="0" smtClean="0">
                  <a:solidFill>
                    <a:srgbClr val="008000"/>
                  </a:solidFill>
                </a:rPr>
                <a:t>xây </a:t>
              </a:r>
              <a:r>
                <a:rPr lang="nl-NL" sz="2400" b="1" dirty="0">
                  <a:solidFill>
                    <a:srgbClr val="008000"/>
                  </a:solidFill>
                </a:rPr>
                <a:t>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algn="ctr">
              <a:spcBef>
                <a:spcPct val="0"/>
              </a:spcBef>
            </a:pPr>
            <a:r>
              <a:rPr lang="nl-NL" sz="3200" b="1" dirty="0" smtClean="0">
                <a:solidFill>
                  <a:srgbClr val="3333CC"/>
                </a:solidFill>
              </a:rPr>
              <a:t>I. Bản </a:t>
            </a:r>
            <a:r>
              <a:rPr lang="nl-NL" sz="3200" b="1" dirty="0">
                <a:solidFill>
                  <a:srgbClr val="3333CC"/>
                </a:solidFill>
              </a:rPr>
              <a:t>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660066"/>
                </a:solidFill>
                <a:latin typeface="Times New Roman" panose="02020603050405020304" pitchFamily="18" charset="0"/>
                <a:ea typeface="Times New Roman" panose="02020603050405020304" pitchFamily="18" charset="0"/>
              </a:rPr>
              <a:t>2</a:t>
            </a:r>
            <a:r>
              <a:rPr lang="nl-NL" sz="2800" b="1" i="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en-US" altLang="vi-VN" sz="2400" i="1" dirty="0" smtClean="0">
                <a:solidFill>
                  <a:srgbClr val="0000FF"/>
                </a:solidFill>
                <a:latin typeface="Times New Roman" panose="02020603050405020304" pitchFamily="18" charset="0"/>
                <a:cs typeface="Times New Roman" panose="02020603050405020304" pitchFamily="18" charset="0"/>
              </a:rPr>
              <a:t>a. </a:t>
            </a:r>
            <a:r>
              <a:rPr lang="en-US" altLang="vi-VN" sz="2400" i="1" dirty="0" err="1" smtClean="0">
                <a:solidFill>
                  <a:srgbClr val="0000FF"/>
                </a:solidFill>
                <a:latin typeface="Times New Roman" panose="02020603050405020304" pitchFamily="18" charset="0"/>
                <a:cs typeface="Times New Roman" panose="02020603050405020304" pitchFamily="18" charset="0"/>
              </a:rPr>
              <a:t>Khái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niệm</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a:solidFill>
                  <a:srgbClr val="0000FF"/>
                </a:solidFill>
                <a:latin typeface="Times New Roman" panose="02020603050405020304" pitchFamily="18" charset="0"/>
                <a:cs typeface="Times New Roman" panose="02020603050405020304" pitchFamily="18" charset="0"/>
              </a:rPr>
              <a:t>n</a:t>
            </a:r>
            <a:r>
              <a:rPr lang="vi-VN" altLang="vi-VN" sz="2400" i="1" dirty="0" smtClean="0">
                <a:solidFill>
                  <a:srgbClr val="0000FF"/>
                </a:solidFill>
                <a:latin typeface="Times New Roman" panose="02020603050405020304" pitchFamily="18" charset="0"/>
                <a:cs typeface="Times New Roman" panose="02020603050405020304" pitchFamily="18" charset="0"/>
              </a:rPr>
              <a:t>hà </a:t>
            </a:r>
            <a:r>
              <a:rPr lang="vi-VN" altLang="vi-VN" sz="2400" i="1" dirty="0">
                <a:solidFill>
                  <a:srgbClr val="0000FF"/>
                </a:solidFill>
                <a:latin typeface="Times New Roman" panose="02020603050405020304" pitchFamily="18" charset="0"/>
                <a:cs typeface="Times New Roman" panose="02020603050405020304" pitchFamily="18" charset="0"/>
              </a:rPr>
              <a:t>nước pháp </a:t>
            </a:r>
            <a:r>
              <a:rPr lang="vi-VN" altLang="vi-VN" sz="2400" i="1" dirty="0" smtClean="0">
                <a:solidFill>
                  <a:srgbClr val="0000FF"/>
                </a:solidFill>
                <a:latin typeface="Times New Roman" panose="02020603050405020304" pitchFamily="18" charset="0"/>
                <a:cs typeface="Times New Roman" panose="02020603050405020304" pitchFamily="18" charset="0"/>
              </a:rPr>
              <a:t>quyền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xã</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hội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vi-VN" altLang="vi-VN" sz="2400" i="1" dirty="0" smtClean="0">
                <a:solidFill>
                  <a:srgbClr val="0000FF"/>
                </a:solidFill>
                <a:latin typeface="Times New Roman" panose="02020603050405020304" pitchFamily="18" charset="0"/>
                <a:cs typeface="Times New Roman" panose="02020603050405020304" pitchFamily="18" charset="0"/>
              </a:rPr>
              <a:t>?</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4525963"/>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lgn="just">
              <a:buFont typeface="Arial" charset="0"/>
              <a:buChar char="•"/>
              <a:defRPr/>
            </a:pPr>
            <a:r>
              <a:rPr lang="en-US" sz="2400" b="1" i="1" dirty="0">
                <a:latin typeface="Times New Roman" pitchFamily="18" charset="0"/>
                <a:cs typeface="Times New Roman" pitchFamily="18" charset="0"/>
              </a:rPr>
              <a:t>NNPQXHCNVN :</a:t>
            </a:r>
            <a:r>
              <a:rPr lang="en-US" sz="2400" dirty="0">
                <a:latin typeface="Times New Roman" pitchFamily="18" charset="0"/>
                <a:cs typeface="Times New Roman" pitchFamily="18" charset="0"/>
              </a:rPr>
              <a:t> Là nhà nước của dân, do dân và vì dân, quản lý mọi mặt của đời sống xã hội bằng pháp luật do ĐCSVN lãnh đạo</a:t>
            </a: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3"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3)">
                                      <p:cBhvr>
                                        <p:cTn id="21"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a:t>
            </a: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smtClean="0"/>
              <a:t>	</a:t>
            </a:r>
            <a:r>
              <a:rPr lang="en-US" sz="2400" dirty="0" err="1" smtClean="0"/>
              <a:t>Cương</a:t>
            </a:r>
            <a:r>
              <a:rPr lang="en-US" sz="2400" dirty="0" smtClean="0"/>
              <a:t> </a:t>
            </a:r>
            <a:r>
              <a:rPr lang="en-US" sz="2400" dirty="0" err="1" smtClean="0"/>
              <a:t>lĩnh</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trong</a:t>
            </a:r>
            <a:r>
              <a:rPr lang="en-US" sz="2400" dirty="0" smtClean="0"/>
              <a:t> </a:t>
            </a:r>
            <a:r>
              <a:rPr lang="en-US" sz="2400" dirty="0" err="1" smtClean="0"/>
              <a:t>thời</a:t>
            </a:r>
            <a:r>
              <a:rPr lang="en-US" sz="2400" dirty="0" smtClean="0"/>
              <a:t> </a:t>
            </a:r>
            <a:r>
              <a:rPr lang="en-US" sz="2400" dirty="0" err="1" smtClean="0"/>
              <a:t>kỳ</a:t>
            </a:r>
            <a:r>
              <a:rPr lang="en-US" sz="2400" dirty="0" smtClean="0"/>
              <a:t> </a:t>
            </a:r>
            <a:r>
              <a:rPr lang="en-US" sz="2400" dirty="0" err="1" smtClean="0"/>
              <a:t>quá</a:t>
            </a:r>
            <a:r>
              <a:rPr lang="en-US" sz="2400" dirty="0" smtClean="0"/>
              <a:t> </a:t>
            </a:r>
            <a:r>
              <a:rPr lang="en-US" sz="2400" dirty="0" err="1" smtClean="0"/>
              <a:t>độ</a:t>
            </a:r>
            <a:r>
              <a:rPr lang="en-US" sz="2400" dirty="0" smtClean="0"/>
              <a:t> </a:t>
            </a:r>
            <a:r>
              <a:rPr lang="en-US" sz="2400" dirty="0" err="1" smtClean="0"/>
              <a:t>lên</a:t>
            </a:r>
            <a:r>
              <a:rPr lang="en-US" sz="2400" dirty="0" smtClean="0"/>
              <a:t> CNXH (</a:t>
            </a:r>
            <a:r>
              <a:rPr lang="en-US" sz="2400" dirty="0" err="1" smtClean="0"/>
              <a:t>bổ</a:t>
            </a:r>
            <a:r>
              <a:rPr lang="en-US" sz="2400" dirty="0" smtClean="0"/>
              <a:t> sung </a:t>
            </a:r>
            <a:r>
              <a:rPr lang="en-US" sz="2400" dirty="0" err="1" smtClean="0"/>
              <a:t>phát</a:t>
            </a:r>
            <a:r>
              <a:rPr lang="en-US" sz="2400" dirty="0" smtClean="0"/>
              <a:t> </a:t>
            </a:r>
            <a:r>
              <a:rPr lang="en-US" sz="2400" dirty="0" err="1" smtClean="0"/>
              <a:t>triển</a:t>
            </a:r>
            <a:r>
              <a:rPr lang="en-US" sz="2400" dirty="0" smtClean="0"/>
              <a:t> </a:t>
            </a:r>
            <a:r>
              <a:rPr lang="en-US" sz="2400" dirty="0" err="1" smtClean="0"/>
              <a:t>năm</a:t>
            </a:r>
            <a:r>
              <a:rPr lang="en-US" sz="2400" dirty="0" smtClean="0"/>
              <a:t> 2011) </a:t>
            </a:r>
            <a:r>
              <a:rPr lang="en-US" sz="2400" dirty="0" err="1" smtClean="0"/>
              <a:t>chỉ</a:t>
            </a:r>
            <a:r>
              <a:rPr lang="en-US" sz="2400" dirty="0" smtClean="0"/>
              <a:t> </a:t>
            </a:r>
            <a:r>
              <a:rPr lang="en-US" sz="2400" dirty="0" err="1" smtClean="0"/>
              <a:t>rõ</a:t>
            </a:r>
            <a:r>
              <a:rPr lang="en-US" sz="2400" dirty="0" smtClean="0"/>
              <a:t>: </a:t>
            </a:r>
            <a:r>
              <a:rPr lang="en-US" sz="2400" dirty="0" err="1" smtClean="0"/>
              <a:t>Nhà</a:t>
            </a:r>
            <a:r>
              <a:rPr lang="en-US" sz="2400" dirty="0" smtClean="0"/>
              <a:t> </a:t>
            </a:r>
            <a:r>
              <a:rPr lang="en-US" sz="2400" dirty="0" err="1" smtClean="0"/>
              <a:t>nước</a:t>
            </a:r>
            <a:r>
              <a:rPr lang="en-US" sz="2400" dirty="0" smtClean="0"/>
              <a:t> ta </a:t>
            </a:r>
            <a:r>
              <a:rPr lang="en-US" sz="2400" dirty="0" err="1" smtClean="0"/>
              <a:t>là</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pháp</a:t>
            </a:r>
            <a:r>
              <a:rPr lang="en-US" sz="2400" dirty="0" smtClean="0"/>
              <a:t> </a:t>
            </a:r>
            <a:r>
              <a:rPr lang="en-US" sz="2400" dirty="0" err="1" smtClean="0"/>
              <a:t>quyền</a:t>
            </a:r>
            <a:r>
              <a:rPr lang="en-US" sz="2400" dirty="0" smtClean="0"/>
              <a:t> XHCN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do </a:t>
            </a:r>
            <a:r>
              <a:rPr lang="en-US" sz="2400" dirty="0" err="1" smtClean="0"/>
              <a:t>nhân</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vì</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Tất</a:t>
            </a:r>
            <a:r>
              <a:rPr lang="en-US" sz="2400" dirty="0" smtClean="0"/>
              <a:t> </a:t>
            </a:r>
            <a:r>
              <a:rPr lang="en-US" sz="2400" dirty="0" err="1" smtClean="0"/>
              <a:t>cả</a:t>
            </a:r>
            <a:r>
              <a:rPr lang="en-US" sz="2400" dirty="0" smtClean="0"/>
              <a:t> </a:t>
            </a:r>
            <a:r>
              <a:rPr lang="en-US" sz="2400" dirty="0" err="1" smtClean="0"/>
              <a:t>quyền</a:t>
            </a:r>
            <a:r>
              <a:rPr lang="en-US" sz="2400" dirty="0" smtClean="0"/>
              <a:t> </a:t>
            </a:r>
            <a:r>
              <a:rPr lang="en-US" sz="2400" dirty="0" err="1" smtClean="0"/>
              <a:t>lực</a:t>
            </a:r>
            <a:r>
              <a:rPr lang="en-US" sz="2400" dirty="0" smtClean="0"/>
              <a:t> </a:t>
            </a:r>
            <a:r>
              <a:rPr lang="en-US" sz="2400" dirty="0" err="1" smtClean="0"/>
              <a:t>thuộc</a:t>
            </a:r>
            <a:r>
              <a:rPr lang="en-US" sz="2400" dirty="0" smtClean="0"/>
              <a:t> </a:t>
            </a:r>
            <a:r>
              <a:rPr lang="en-US" sz="2400" dirty="0" err="1" smtClean="0"/>
              <a:t>về</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mà</a:t>
            </a:r>
            <a:r>
              <a:rPr lang="en-US" sz="2400" dirty="0" smtClean="0"/>
              <a:t> </a:t>
            </a:r>
            <a:r>
              <a:rPr lang="en-US" sz="2400" dirty="0" err="1" smtClean="0"/>
              <a:t>nền</a:t>
            </a:r>
            <a:r>
              <a:rPr lang="en-US" sz="2400" dirty="0" smtClean="0"/>
              <a:t> </a:t>
            </a:r>
            <a:r>
              <a:rPr lang="en-US" sz="2400" dirty="0" err="1" smtClean="0"/>
              <a:t>tảng</a:t>
            </a:r>
            <a:r>
              <a:rPr lang="en-US" sz="2400" dirty="0" smtClean="0"/>
              <a:t> </a:t>
            </a:r>
            <a:r>
              <a:rPr lang="en-US" sz="2400" dirty="0" err="1" smtClean="0"/>
              <a:t>là</a:t>
            </a:r>
            <a:r>
              <a:rPr lang="en-US" sz="2400" dirty="0" smtClean="0"/>
              <a:t> </a:t>
            </a:r>
            <a:r>
              <a:rPr lang="en-US" sz="2400" dirty="0" err="1" smtClean="0"/>
              <a:t>liên</a:t>
            </a:r>
            <a:r>
              <a:rPr lang="en-US" sz="2400" dirty="0" smtClean="0"/>
              <a:t> minh </a:t>
            </a:r>
            <a:r>
              <a:rPr lang="en-US" sz="2400" dirty="0" err="1" smtClean="0"/>
              <a:t>giữa</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công</a:t>
            </a:r>
            <a:r>
              <a:rPr lang="en-US" sz="2400" dirty="0" smtClean="0"/>
              <a:t> </a:t>
            </a:r>
            <a:r>
              <a:rPr lang="en-US" sz="2400" dirty="0" err="1" smtClean="0"/>
              <a:t>nhân</a:t>
            </a:r>
            <a:r>
              <a:rPr lang="en-US" sz="2400" dirty="0" smtClean="0"/>
              <a:t> </a:t>
            </a:r>
            <a:r>
              <a:rPr lang="en-US" sz="2400" dirty="0" err="1" smtClean="0"/>
              <a:t>với</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nông</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đội</a:t>
            </a:r>
            <a:r>
              <a:rPr lang="en-US" sz="2400" dirty="0" smtClean="0"/>
              <a:t> </a:t>
            </a:r>
            <a:r>
              <a:rPr lang="en-US" sz="2400" dirty="0" err="1" smtClean="0"/>
              <a:t>ngũ</a:t>
            </a:r>
            <a:r>
              <a:rPr lang="en-US" sz="2400" dirty="0" smtClean="0"/>
              <a:t> </a:t>
            </a:r>
            <a:r>
              <a:rPr lang="en-US" sz="2400" dirty="0" err="1" smtClean="0"/>
              <a:t>trí</a:t>
            </a:r>
            <a:r>
              <a:rPr lang="en-US" sz="2400" dirty="0" smtClean="0"/>
              <a:t> </a:t>
            </a:r>
            <a:r>
              <a:rPr lang="en-US" sz="2400" dirty="0" err="1" smtClean="0"/>
              <a:t>thức</a:t>
            </a:r>
            <a:r>
              <a:rPr lang="en-US" sz="2400" dirty="0" smtClean="0"/>
              <a:t> do ĐCS VN </a:t>
            </a:r>
            <a:r>
              <a:rPr lang="en-US" sz="2400" dirty="0" err="1" smtClean="0"/>
              <a:t>lãnh</a:t>
            </a:r>
            <a:r>
              <a:rPr lang="en-US" sz="2400" dirty="0" smtClean="0"/>
              <a:t> </a:t>
            </a:r>
            <a:r>
              <a:rPr lang="en-US" sz="2400" dirty="0" err="1" smtClean="0"/>
              <a:t>đạo</a:t>
            </a:r>
            <a:r>
              <a:rPr lang="en-US" sz="2400" dirty="0" smtClean="0"/>
              <a:t>”</a:t>
            </a:r>
            <a:endParaRPr lang="en-US" sz="2400" dirty="0"/>
          </a:p>
        </p:txBody>
      </p:sp>
    </p:spTree>
    <p:extLst>
      <p:ext uri="{BB962C8B-B14F-4D97-AF65-F5344CB8AC3E}">
        <p14:creationId xmlns:p14="http://schemas.microsoft.com/office/powerpoint/2010/main" val="2150575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a:t>
            </a: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777044" cy="954107"/>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400" i="1" dirty="0" smtClean="0">
                <a:solidFill>
                  <a:srgbClr val="3333CC"/>
                </a:solidFill>
                <a:latin typeface="Times New Roman" panose="02020603050405020304" pitchFamily="18" charset="0"/>
                <a:ea typeface="Times New Roman" panose="02020603050405020304" pitchFamily="18" charset="0"/>
              </a:rPr>
              <a:t>Một là, </a:t>
            </a:r>
            <a:r>
              <a:rPr lang="nl-NL" sz="2800" i="1" dirty="0">
                <a:solidFill>
                  <a:srgbClr val="3333CC"/>
                </a:solidFill>
                <a:latin typeface="Times New Roman" panose="02020603050405020304" pitchFamily="18" charset="0"/>
                <a:ea typeface="Times New Roman" panose="02020603050405020304" pitchFamily="18" charset="0"/>
              </a:rPr>
              <a:t>n</a:t>
            </a:r>
            <a:r>
              <a:rPr lang="nl-NL" sz="2800" i="1" dirty="0" smtClean="0">
                <a:solidFill>
                  <a:srgbClr val="3333CC"/>
                </a:solidFill>
                <a:latin typeface="Times New Roman" panose="02020603050405020304" pitchFamily="18" charset="0"/>
                <a:ea typeface="Times New Roman" panose="02020603050405020304" pitchFamily="18" charset="0"/>
              </a:rPr>
              <a:t>hân </a:t>
            </a:r>
            <a:r>
              <a:rPr lang="nl-NL" sz="2800" i="1" dirty="0" smtClean="0">
                <a:solidFill>
                  <a:srgbClr val="3333CC"/>
                </a:solidFill>
                <a:latin typeface="Times New Roman" panose="02020603050405020304" pitchFamily="18" charset="0"/>
                <a:ea typeface="Times New Roman" panose="02020603050405020304" pitchFamily="18" charset="0"/>
              </a:rPr>
              <a:t>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2041391"/>
            <a:ext cx="362652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522126" y="2041391"/>
            <a:ext cx="2646666" cy="7481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2041391"/>
            <a:ext cx="921418" cy="6981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3333CC"/>
                </a:solidFill>
                <a:latin typeface="Times New Roman" panose="02020603050405020304" pitchFamily="18" charset="0"/>
                <a:cs typeface="Times New Roman" panose="02020603050405020304" pitchFamily="18" charset="0"/>
              </a:rPr>
              <a:t>Hai là, Nhà </a:t>
            </a:r>
            <a:r>
              <a:rPr lang="nl-NL" sz="2400" i="1" dirty="0">
                <a:solidFill>
                  <a:srgbClr val="3333CC"/>
                </a:solidFill>
                <a:latin typeface="Times New Roman" panose="02020603050405020304" pitchFamily="18" charset="0"/>
                <a:cs typeface="Times New Roman" panose="02020603050405020304" pitchFamily="18" charset="0"/>
              </a:rPr>
              <a:t>nước Cộng hoà xã hội chủ nghĩa Việt Nam là Nhà nước của tất cả các dân tộc trên lãnh thổ Việt Nam, là biểu hiện tập trung của khối đại đoàn kết toàn dân tộc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VNPHOTO.net For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2013" y="1905000"/>
            <a:ext cx="5943600" cy="480060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22860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Hiến </a:t>
            </a:r>
            <a:r>
              <a:rPr lang="pl-PL" sz="2700" b="0" dirty="0">
                <a:solidFill>
                  <a:schemeClr val="tx1"/>
                </a:solidFill>
                <a:latin typeface="Times New Roman" panose="02020603050405020304" pitchFamily="18" charset="0"/>
                <a:cs typeface="Times New Roman" panose="02020603050405020304" pitchFamily="18" charset="0"/>
              </a:rPr>
              <a:t>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Cộng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hòa</a:t>
            </a:r>
            <a:r>
              <a:rPr lang="en-US" sz="2700" b="0" dirty="0" smtClean="0">
                <a:solidFill>
                  <a:schemeClr val="tx1"/>
                </a:solidFill>
                <a:latin typeface="Times New Roman" panose="02020603050405020304" pitchFamily="18" charset="0"/>
                <a:cs typeface="Times New Roman" panose="02020603050405020304" pitchFamily="18" charset="0"/>
              </a:rPr>
              <a:t> XHCN VN </a:t>
            </a:r>
            <a:r>
              <a:rPr lang="en-US" sz="2700" b="0" dirty="0" err="1" smtClean="0">
                <a:solidFill>
                  <a:schemeClr val="tx1"/>
                </a:solidFill>
                <a:latin typeface="Times New Roman" panose="02020603050405020304" pitchFamily="18" charset="0"/>
                <a:cs typeface="Times New Roman" panose="02020603050405020304" pitchFamily="18" charset="0"/>
              </a:rPr>
              <a:t>là</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quốc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gia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thống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nhất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của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các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dân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tộc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cùng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sinh</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trên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đất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VN</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2261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369332"/>
          </a:xfrm>
          <a:prstGeom prst="rect">
            <a:avLst/>
          </a:prstGeom>
          <a:noFill/>
        </p:spPr>
        <p:txBody>
          <a:bodyPr wrap="square" rtlCol="0">
            <a:spAutoFit/>
          </a:bodyPr>
          <a:lstStyle/>
          <a:p>
            <a:r>
              <a:rPr lang="en-US" dirty="0" smtClean="0"/>
              <a:t>	</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553865934"/>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	Ba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tôn trọng và bảo vệ quyền con người, các quyền của công dân, giữ vững mối liên hệ giữa Nhà nước và công dân, giữa Nhà nước và xã hội</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4343400"/>
          </a:xfrm>
          <a:ln w="28575">
            <a:solidFill>
              <a:schemeClr val="tx1"/>
            </a:solidFill>
          </a:ln>
        </p:spPr>
        <p:txBody>
          <a:bodyPr>
            <a:normAutofit fontScale="90000"/>
          </a:bodyPr>
          <a:lstStyle/>
          <a:p>
            <a:pPr algn="just"/>
            <a:r>
              <a:rPr lang="en-US" sz="2700" b="0" dirty="0" smtClean="0">
                <a:solidFill>
                  <a:schemeClr val="tx1"/>
                </a:solidFill>
                <a:latin typeface="Times New Roman" panose="02020603050405020304" pitchFamily="18" charset="0"/>
                <a:cs typeface="Times New Roman" panose="02020603050405020304" pitchFamily="18" charset="0"/>
              </a:rPr>
              <a:t>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Điều </a:t>
            </a:r>
            <a:r>
              <a:rPr lang="nl-NL" sz="2700" dirty="0">
                <a:solidFill>
                  <a:schemeClr val="tx1"/>
                </a:solidFill>
                <a:latin typeface="Times New Roman" panose="02020603050405020304" pitchFamily="18" charset="0"/>
                <a:cs typeface="Times New Roman" panose="02020603050405020304" pitchFamily="18" charset="0"/>
              </a:rPr>
              <a:t>14 Hiến pháp 2013 khẳng </a:t>
            </a:r>
            <a:r>
              <a:rPr lang="nl-NL" sz="2700" dirty="0" smtClean="0">
                <a:solidFill>
                  <a:schemeClr val="tx1"/>
                </a:solidFill>
                <a:latin typeface="Times New Roman" panose="02020603050405020304" pitchFamily="18" charset="0"/>
                <a:cs typeface="Times New Roman" panose="02020603050405020304" pitchFamily="18" charset="0"/>
              </a:rPr>
              <a:t>định:  </a:t>
            </a:r>
            <a:br>
              <a:rPr lang="nl-NL" sz="2700" dirty="0" smtClean="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a:t>
            </a:r>
            <a:r>
              <a:rPr lang="nl-NL" sz="2700" i="1" dirty="0">
                <a:solidFill>
                  <a:schemeClr val="tx1"/>
                </a:solidFill>
                <a:latin typeface="Times New Roman" panose="02020603050405020304" pitchFamily="18" charset="0"/>
                <a:cs typeface="Times New Roman" panose="02020603050405020304" pitchFamily="18" charset="0"/>
              </a:rPr>
              <a:t>Ở nước Cộng hòa xã hội chủ nghĩa Việt Nam, các quyền con người, quyền công dân về chính trị, dân sự, kinh tế, văn hóa, xã hội được công nhận, tôn trọng, bảo vệ, bảo đảm theo Hiến pháp và pháp </a:t>
            </a:r>
            <a:r>
              <a:rPr lang="nl-NL" sz="2700" i="1" dirty="0" smtClean="0">
                <a:solidFill>
                  <a:schemeClr val="tx1"/>
                </a:solidFill>
                <a:latin typeface="Times New Roman" panose="02020603050405020304" pitchFamily="18" charset="0"/>
                <a:cs typeface="Times New Roman" panose="02020603050405020304" pitchFamily="18" charset="0"/>
              </a:rPr>
              <a:t>luật”.</a:t>
            </a:r>
            <a:br>
              <a:rPr lang="nl-NL" sz="270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05000"/>
            <a:ext cx="57150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1669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Bốn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mang bản chất dân chủ rộng rãi </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326571" y="1828800"/>
            <a:ext cx="5159830" cy="3352800"/>
          </a:xfrm>
          <a:ln w="28575">
            <a:solidFill>
              <a:schemeClr val="tx1"/>
            </a:solidFill>
          </a:ln>
        </p:spPr>
        <p:txBody>
          <a:bodyPr>
            <a:normAutofit fontScale="90000"/>
          </a:bodyPr>
          <a:lstStyle/>
          <a:p>
            <a:pPr algn="just"/>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nl-NL" sz="2700" b="0" dirty="0" smtClean="0">
                <a:solidFill>
                  <a:schemeClr val="tx1"/>
                </a:solidFill>
                <a:latin typeface="Times New Roman" panose="02020603050405020304" pitchFamily="18" charset="0"/>
                <a:cs typeface="Times New Roman" panose="02020603050405020304" pitchFamily="18" charset="0"/>
              </a:rPr>
              <a:t>Thực </a:t>
            </a:r>
            <a:r>
              <a:rPr lang="nl-NL" sz="2700" b="0" dirty="0">
                <a:solidFill>
                  <a:schemeClr val="tx1"/>
                </a:solidFill>
                <a:latin typeface="Times New Roman" panose="02020603050405020304" pitchFamily="18" charset="0"/>
                <a:cs typeface="Times New Roman" panose="02020603050405020304" pitchFamily="18" charset="0"/>
              </a:rPr>
              <a:t>chất của dân chủ xã hội chủ nghĩa là thu hút những người lao động tham gia một cách bình đẳng và ngày càng rộng rãi vào quản lý công việc của Nhà nước và của xã hội</a:t>
            </a:r>
            <a:r>
              <a:rPr lang="nl-NL" sz="2700" b="0" i="1" dirty="0" smtClean="0">
                <a:solidFill>
                  <a:schemeClr val="tx1"/>
                </a:solidFill>
                <a:latin typeface="Times New Roman" panose="02020603050405020304" pitchFamily="18" charset="0"/>
                <a:cs typeface="Times New Roman" panose="02020603050405020304" pitchFamily="18" charset="0"/>
              </a:rPr>
              <a:t/>
            </a:r>
            <a:br>
              <a:rPr lang="nl-NL" sz="2700" b="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170" name="Picture 2" descr="Nền dân chủ xã hội chủ nghĩa ở Việt Nam – Sự thật không thể phủ nhận – Nhân  Văn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661295"/>
            <a:ext cx="6019800" cy="4025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3293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7369629" cy="1285874"/>
          </a:xfrm>
          <a:ln w="28575">
            <a:solidFill>
              <a:srgbClr val="FF0000"/>
            </a:solidFill>
          </a:ln>
        </p:spPr>
        <p:txBody>
          <a:bodyPr>
            <a:normAutofit/>
          </a:bodyPr>
          <a:lstStyle/>
          <a:p>
            <a:pPr>
              <a:buNone/>
            </a:pPr>
            <a:r>
              <a:rPr lang="nl-NL" sz="2400" b="1" dirty="0">
                <a:solidFill>
                  <a:srgbClr val="3333CC"/>
                </a:solidFill>
                <a:latin typeface="Times New Roman" panose="02020603050405020304" pitchFamily="18" charset="0"/>
                <a:cs typeface="Times New Roman" panose="02020603050405020304" pitchFamily="18" charset="0"/>
              </a:rPr>
              <a:t>Năm là,</a:t>
            </a:r>
            <a:r>
              <a:rPr lang="vi-VN" sz="2400" b="1" dirty="0">
                <a:solidFill>
                  <a:srgbClr val="3333CC"/>
                </a:solidFill>
                <a:latin typeface="Times New Roman" panose="02020603050405020304" pitchFamily="18" charset="0"/>
                <a:cs typeface="Times New Roman" panose="02020603050405020304" pitchFamily="18" charset="0"/>
              </a:rPr>
              <a:t>  </a:t>
            </a:r>
            <a:r>
              <a:rPr lang="nl-NL" sz="2400" b="1" dirty="0">
                <a:solidFill>
                  <a:srgbClr val="3333CC"/>
                </a:solidFill>
                <a:latin typeface="Times New Roman" panose="02020603050405020304" pitchFamily="18" charset="0"/>
                <a:cs typeface="Times New Roman" panose="02020603050405020304" pitchFamily="18" charset="0"/>
              </a:rPr>
              <a:t>Đảng Cộng sản Việt Nam lãnh đạo Nhà nước</a:t>
            </a:r>
            <a:endParaRPr lang="en-US" sz="2400" b="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7573282" cy="4953000"/>
          </a:xfrm>
          <a:ln w="28575">
            <a:solidFill>
              <a:schemeClr val="tx1"/>
            </a:solidFill>
          </a:ln>
        </p:spPr>
        <p:txBody>
          <a:bodyPr>
            <a:normAutofit fontScale="90000"/>
          </a:bodyPr>
          <a:lstStyle/>
          <a:p>
            <a:pPr algn="l"/>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vi-VN" sz="2800" b="0" dirty="0">
                <a:solidFill>
                  <a:schemeClr val="tx1"/>
                </a:solidFill>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a:t>
            </a:r>
            <a:r>
              <a:rPr lang="vi-VN" sz="2800" dirty="0" smtClean="0">
                <a:solidFill>
                  <a:srgbClr val="3333CC"/>
                </a:solidFill>
                <a:latin typeface="Times New Roman" panose="02020603050405020304" pitchFamily="18" charset="0"/>
                <a:cs typeface="Times New Roman" panose="02020603050405020304" pitchFamily="18" charset="0"/>
              </a:rPr>
              <a:t>.</a:t>
            </a:r>
            <a:r>
              <a:rPr lang="en-US" sz="2800" dirty="0" smtClean="0">
                <a:solidFill>
                  <a:srgbClr val="3333CC"/>
                </a:solidFill>
                <a:latin typeface="Times New Roman" panose="02020603050405020304" pitchFamily="18" charset="0"/>
                <a:cs typeface="Times New Roman" panose="02020603050405020304" pitchFamily="18" charset="0"/>
              </a:rPr>
              <a:t/>
            </a:r>
            <a:br>
              <a:rPr lang="en-US" sz="2800" dirty="0" smtClean="0">
                <a:solidFill>
                  <a:srgbClr val="3333CC"/>
                </a:solidFill>
                <a:latin typeface="Times New Roman" panose="02020603050405020304" pitchFamily="18" charset="0"/>
                <a:cs typeface="Times New Roman" panose="02020603050405020304" pitchFamily="18" charset="0"/>
              </a:rPr>
            </a:b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Điều</a:t>
            </a:r>
            <a:r>
              <a:rPr lang="en-US" sz="2800" dirty="0" smtClean="0">
                <a:solidFill>
                  <a:srgbClr val="3333CC"/>
                </a:solidFill>
                <a:latin typeface="Times New Roman" panose="02020603050405020304" pitchFamily="18" charset="0"/>
                <a:cs typeface="Times New Roman" panose="02020603050405020304" pitchFamily="18" charset="0"/>
              </a:rPr>
              <a:t> 4 </a:t>
            </a:r>
            <a:r>
              <a:rPr lang="en-US" sz="2800" dirty="0" err="1" smtClean="0">
                <a:solidFill>
                  <a:srgbClr val="3333CC"/>
                </a:solidFill>
                <a:latin typeface="Times New Roman" panose="02020603050405020304" pitchFamily="18" charset="0"/>
                <a:cs typeface="Times New Roman" panose="02020603050405020304" pitchFamily="18" charset="0"/>
              </a:rPr>
              <a:t>hiến</a:t>
            </a: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pháp</a:t>
            </a:r>
            <a:r>
              <a:rPr lang="en-US" sz="2800" dirty="0" smtClean="0">
                <a:solidFill>
                  <a:srgbClr val="3333CC"/>
                </a:solidFill>
                <a:latin typeface="Times New Roman" panose="02020603050405020304" pitchFamily="18" charset="0"/>
                <a:cs typeface="Times New Roman" panose="02020603050405020304" pitchFamily="18" charset="0"/>
              </a:rPr>
              <a:t> 2013)</a:t>
            </a:r>
            <a:r>
              <a:rPr lang="vi-VN" sz="2800" dirty="0">
                <a:solidFill>
                  <a:srgbClr val="3333CC"/>
                </a:solidFill>
                <a:latin typeface="Times New Roman" panose="02020603050405020304" pitchFamily="18" charset="0"/>
                <a:cs typeface="Times New Roman" panose="02020603050405020304" pitchFamily="18" charset="0"/>
              </a:rPr>
              <a:t/>
            </a:r>
            <a:br>
              <a:rPr lang="vi-VN" sz="2800" dirty="0">
                <a:solidFill>
                  <a:srgbClr val="3333CC"/>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0142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smtClean="0">
                <a:solidFill>
                  <a:srgbClr val="990000"/>
                </a:solidFill>
                <a:cs typeface="Times New Roman" panose="02020603050405020304" pitchFamily="18" charset="0"/>
              </a:rPr>
              <a:t>2</a:t>
            </a:r>
            <a:r>
              <a:rPr lang="en-US" altLang="en-US" sz="2400" b="1" dirty="0">
                <a:solidFill>
                  <a:srgbClr val="990000"/>
                </a:solidFill>
                <a:cs typeface="Times New Roman" panose="02020603050405020304" pitchFamily="18" charset="0"/>
              </a:rPr>
              <a:t>.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667000"/>
            <a:ext cx="4724399"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304800" y="2492436"/>
            <a:ext cx="6324600" cy="3603564"/>
          </a:xfrm>
        </p:spPr>
        <p:txBody>
          <a:bodyPr/>
          <a:lstStyle/>
          <a:p>
            <a:pPr marL="342900" indent="-342900" algn="just">
              <a:buFontTx/>
              <a:buChar char="-"/>
            </a:pPr>
            <a:r>
              <a:rPr lang="vi-VN" sz="2400" dirty="0" smtClean="0">
                <a:solidFill>
                  <a:srgbClr val="FF0000"/>
                </a:solidFill>
                <a:latin typeface="+mj-lt"/>
              </a:rPr>
              <a:t>Của dân: </a:t>
            </a:r>
            <a:r>
              <a:rPr lang="vi-VN" sz="2400" dirty="0" smtClean="0">
                <a:latin typeface="+mj-lt"/>
              </a:rPr>
              <a:t>Quyền lực thuộc về nhân dân</a:t>
            </a:r>
            <a:endParaRPr lang="en-US" sz="2400" dirty="0" smtClean="0">
              <a:latin typeface="+mj-lt"/>
            </a:endParaRPr>
          </a:p>
          <a:p>
            <a:pPr marL="342900" indent="-342900" algn="just">
              <a:buFontTx/>
              <a:buChar char="-"/>
            </a:pPr>
            <a:r>
              <a:rPr lang="nl-NL" sz="2400" dirty="0">
                <a:latin typeface="+mj-lt"/>
              </a:rPr>
              <a:t> </a:t>
            </a:r>
            <a:r>
              <a:rPr lang="nl-NL" sz="2400" i="1" dirty="0">
                <a:latin typeface="Times New Roman" panose="02020603050405020304" pitchFamily="18" charset="0"/>
                <a:cs typeface="Times New Roman" panose="02020603050405020304" pitchFamily="18" charset="0"/>
              </a:rPr>
              <a:t>Nhà nước do nhân dân</a:t>
            </a:r>
            <a:r>
              <a:rPr lang="nl-NL" sz="2400" dirty="0">
                <a:latin typeface="Times New Roman" panose="02020603050405020304" pitchFamily="18" charset="0"/>
                <a:cs typeface="Times New Roman" panose="02020603050405020304" pitchFamily="18" charset="0"/>
              </a:rPr>
              <a:t>: các cơ quan nhà nước từ Trung ương đến địa phương đều do nhân dân xây dựng, bầu </a:t>
            </a:r>
            <a:r>
              <a:rPr lang="nl-NL" sz="2400" dirty="0" smtClean="0">
                <a:latin typeface="Times New Roman" panose="02020603050405020304" pitchFamily="18" charset="0"/>
                <a:cs typeface="Times New Roman" panose="02020603050405020304" pitchFamily="18" charset="0"/>
              </a:rPr>
              <a:t>lên...</a:t>
            </a:r>
          </a:p>
          <a:p>
            <a:pPr marL="342900" indent="-342900" algn="just">
              <a:buFontTx/>
              <a:buChar char="-"/>
            </a:pPr>
            <a:r>
              <a:rPr lang="nl-NL" sz="2400" i="1" dirty="0">
                <a:latin typeface="Times New Roman" panose="02020603050405020304" pitchFamily="18" charset="0"/>
                <a:cs typeface="Times New Roman" panose="02020603050405020304" pitchFamily="18" charset="0"/>
              </a:rPr>
              <a:t>Nhà nước vì nhân dân</a:t>
            </a:r>
            <a:r>
              <a:rPr lang="nl-NL" sz="2400" dirty="0">
                <a:latin typeface="Times New Roman" panose="02020603050405020304" pitchFamily="18" charset="0"/>
                <a:cs typeface="Times New Roman" panose="02020603050405020304" pitchFamily="18" charset="0"/>
              </a:rPr>
              <a:t>: tất cả tổ chức, hoạt động, đường lối, chính sách của Đảng và nhà nước đều vì mục đích phục vụ lợi ích cho nhân </a:t>
            </a:r>
            <a:r>
              <a:rPr lang="nl-NL" sz="2400" dirty="0" smtClean="0">
                <a:latin typeface="Times New Roman" panose="02020603050405020304" pitchFamily="18" charset="0"/>
                <a:cs typeface="Times New Roman" panose="02020603050405020304" pitchFamily="18" charset="0"/>
              </a:rPr>
              <a:t>dân</a:t>
            </a:r>
            <a:endParaRPr lang="vi-VN"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ircle(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1323439"/>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en-US" sz="2400" dirty="0" err="1" smtClean="0">
                <a:solidFill>
                  <a:srgbClr val="6600CC"/>
                </a:solidFill>
                <a:latin typeface="Times New Roman" panose="02020603050405020304" pitchFamily="18" charset="0"/>
                <a:cs typeface="Times New Roman" panose="02020603050405020304" pitchFamily="18" charset="0"/>
              </a:rPr>
              <a:t>Thứ</a:t>
            </a:r>
            <a:r>
              <a:rPr lang="en-US" sz="2400" dirty="0" smtClean="0">
                <a:solidFill>
                  <a:srgbClr val="6600CC"/>
                </a:solidFill>
                <a:latin typeface="Times New Roman" panose="02020603050405020304" pitchFamily="18" charset="0"/>
                <a:cs typeface="Times New Roman" panose="02020603050405020304" pitchFamily="18" charset="0"/>
              </a:rPr>
              <a:t> </a:t>
            </a:r>
            <a:r>
              <a:rPr lang="en-US" sz="2400" dirty="0" err="1" smtClean="0">
                <a:solidFill>
                  <a:srgbClr val="6600CC"/>
                </a:solidFill>
                <a:latin typeface="Times New Roman" panose="02020603050405020304" pitchFamily="18" charset="0"/>
                <a:cs typeface="Times New Roman" panose="02020603050405020304" pitchFamily="18" charset="0"/>
              </a:rPr>
              <a:t>ba</a:t>
            </a:r>
            <a:r>
              <a:rPr lang="en-US" sz="2400" dirty="0" smtClean="0">
                <a:solidFill>
                  <a:srgbClr val="6600CC"/>
                </a:solidFill>
                <a:latin typeface="Times New Roman" panose="02020603050405020304" pitchFamily="18" charset="0"/>
                <a:cs typeface="Times New Roman" panose="02020603050405020304" pitchFamily="18" charset="0"/>
              </a:rPr>
              <a:t>, </a:t>
            </a:r>
            <a:r>
              <a:rPr lang="vi-VN" sz="2400" dirty="0" smtClean="0">
                <a:solidFill>
                  <a:srgbClr val="6600CC"/>
                </a:solidFill>
                <a:latin typeface="+mj-lt"/>
              </a:rPr>
              <a:t>Quyền </a:t>
            </a:r>
            <a:r>
              <a:rPr lang="vi-VN" sz="2400" dirty="0">
                <a:solidFill>
                  <a:srgbClr val="6600CC"/>
                </a:solidFill>
                <a:latin typeface="+mj-lt"/>
              </a:rPr>
              <a:t>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351693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p:txBody>
          <a:bodyPr/>
          <a:lstStyle/>
          <a:p>
            <a:endParaRPr lang="vi-VN" altLang="vi-VN" dirty="0" smtClean="0">
              <a:latin typeface="Calibri" panose="020F0502020204030204" pitchFamily="34" charset="0"/>
            </a:endParaRPr>
          </a:p>
        </p:txBody>
      </p:sp>
      <p:pic>
        <p:nvPicPr>
          <p:cNvPr id="2050" name="Picture 2" descr="Kết quả hình ảnh cho quyền con người trong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7" y="1284910"/>
            <a:ext cx="4691063" cy="51999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69" y="1284911"/>
            <a:ext cx="6616834"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solidFill>
                  <a:srgbClr val="FF3300"/>
                </a:solidFill>
                <a:latin typeface="Times New Roman" panose="02020603050405020304" pitchFamily="18" charset="0"/>
                <a:cs typeface="Times New Roman" panose="02020603050405020304" pitchFamily="18" charset="0"/>
              </a:rPr>
              <a:t>Cơ sở pháp lý : Điều </a:t>
            </a:r>
            <a:r>
              <a:rPr lang="en-US" sz="2400" b="1" dirty="0">
                <a:solidFill>
                  <a:srgbClr val="FF3300"/>
                </a:solidFill>
                <a:latin typeface="Times New Roman" panose="02020603050405020304" pitchFamily="18" charset="0"/>
                <a:cs typeface="Times New Roman" panose="02020603050405020304" pitchFamily="18" charset="0"/>
              </a:rPr>
              <a:t>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a:t>
            </a:r>
            <a:r>
              <a:rPr lang="vi-VN" sz="2400" dirty="0" smtClean="0">
                <a:latin typeface="Times New Roman" panose="02020603050405020304" pitchFamily="18" charset="0"/>
                <a:cs typeface="Times New Roman" panose="02020603050405020304" pitchFamily="18" charset="0"/>
              </a:rPr>
              <a:t>Nam, đại </a:t>
            </a:r>
            <a:r>
              <a:rPr lang="vi-VN" sz="2400" dirty="0">
                <a:latin typeface="Times New Roman" panose="02020603050405020304" pitchFamily="18" charset="0"/>
                <a:cs typeface="Times New Roman" panose="02020603050405020304" pitchFamily="18" charset="0"/>
              </a:rPr>
              <a:t>biểu trung thành lợi ích của giai cấp công nhân, nhân dân lao động và của cả dân tộc, </a:t>
            </a:r>
            <a:r>
              <a:rPr lang="vi-VN" sz="2400" dirty="0" smtClean="0">
                <a:latin typeface="Times New Roman" panose="02020603050405020304" pitchFamily="18" charset="0"/>
                <a:cs typeface="Times New Roman" panose="02020603050405020304" pitchFamily="18" charset="0"/>
              </a:rPr>
              <a:t>lấy </a:t>
            </a:r>
            <a:r>
              <a:rPr lang="vi-VN" sz="2400" dirty="0">
                <a:latin typeface="Times New Roman" panose="02020603050405020304" pitchFamily="18" charset="0"/>
                <a:cs typeface="Times New Roman" panose="02020603050405020304" pitchFamily="18" charset="0"/>
              </a:rPr>
              <a:t>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r>
              <a:rPr lang="vi-VN" sz="2400" dirty="0" smtClean="0">
                <a:solidFill>
                  <a:srgbClr val="3333CC"/>
                </a:solidFill>
                <a:latin typeface="Times New Roman" panose="02020603050405020304" pitchFamily="18" charset="0"/>
                <a:cs typeface="Times New Roman" panose="02020603050405020304" pitchFamily="18" charset="0"/>
              </a:rPr>
              <a:t>.</a:t>
            </a:r>
          </a:p>
          <a:p>
            <a:pPr algn="just"/>
            <a:r>
              <a:rPr lang="vi-VN" dirty="0"/>
              <a:t>	</a:t>
            </a:r>
            <a:r>
              <a:rPr lang="vi-VN" sz="2400" dirty="0" smtClean="0">
                <a:latin typeface="+mj-lt"/>
              </a:rPr>
              <a:t>Các </a:t>
            </a:r>
            <a:r>
              <a:rPr lang="vi-VN" sz="2400" dirty="0">
                <a:latin typeface="+mj-lt"/>
              </a:rPr>
              <a:t>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smtClean="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Giới thiệu Đảng viên của mình để nhân dân bầu </a:t>
            </a:r>
            <a:r>
              <a:rPr lang="en-US" dirty="0" err="1" smtClean="0">
                <a:latin typeface="Times New Roman" panose="02020603050405020304" pitchFamily="18" charset="0"/>
                <a:cs typeface="Times New Roman" panose="02020603050405020304" pitchFamily="18" charset="0"/>
              </a:rPr>
              <a:t>bầu</a:t>
            </a:r>
            <a:r>
              <a:rPr lang="en-US" dirty="0" smtClean="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4876800"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a:t>
            </a:r>
            <a:r>
              <a:rPr lang="en-US" dirty="0" smtClean="0">
                <a:solidFill>
                  <a:srgbClr val="FF0000"/>
                </a:solidFill>
              </a:rPr>
              <a:t>XHCN</a:t>
            </a:r>
          </a:p>
          <a:p>
            <a:pPr algn="ctr">
              <a:buNone/>
            </a:pPr>
            <a:endParaRPr lang="en-US" dirty="0" smtClean="0">
              <a:solidFill>
                <a:srgbClr val="FF0000"/>
              </a:solidFill>
            </a:endParaRPr>
          </a:p>
          <a:p>
            <a:pPr marL="342900" indent="-342900" algn="just">
              <a:buFontTx/>
              <a:buChar char="-"/>
            </a:pPr>
            <a:r>
              <a:rPr lang="en-US" kern="1200" dirty="0" smtClean="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r>
              <a:rPr lang="en-US" kern="1200" dirty="0" smtClean="0">
                <a:solidFill>
                  <a:schemeClr val="dk1"/>
                </a:solidFill>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a:t>
            </a:r>
            <a:r>
              <a:rPr lang="en-US"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chí và nguyện vọng của toàn thể nhân dân</a:t>
            </a:r>
            <a:r>
              <a:rPr lang="en-US" kern="1200" dirty="0" smtClean="0">
                <a:solidFill>
                  <a:schemeClr val="dk1"/>
                </a:solidFill>
                <a:latin typeface="Times New Roman" pitchFamily="18" charset="0"/>
                <a:cs typeface="Times New Roman" pitchFamily="18" charset="0"/>
              </a:rPr>
              <a:t>.</a:t>
            </a:r>
          </a:p>
          <a:p>
            <a:pPr marL="342900" indent="-342900" algn="just">
              <a:buFontTx/>
              <a:buChar char="-"/>
            </a:pPr>
            <a:r>
              <a:rPr lang="en-US" kern="1200" dirty="0">
                <a:solidFill>
                  <a:schemeClr val="dk1"/>
                </a:solidFill>
                <a:latin typeface="Times New Roman" pitchFamily="18" charset="0"/>
                <a:cs typeface="Times New Roman" pitchFamily="18" charset="0"/>
              </a:rPr>
              <a:t>K</a:t>
            </a:r>
            <a:r>
              <a:rPr lang="en-US" kern="1200" dirty="0" smtClean="0">
                <a:solidFill>
                  <a:schemeClr val="dk1"/>
                </a:solidFill>
                <a:latin typeface="Times New Roman" pitchFamily="18" charset="0"/>
                <a:cs typeface="Times New Roman" pitchFamily="18" charset="0"/>
              </a:rPr>
              <a:t>hông </a:t>
            </a:r>
            <a:r>
              <a:rPr lang="en-US" kern="1200" dirty="0">
                <a:solidFill>
                  <a:schemeClr val="dk1"/>
                </a:solidFill>
                <a:latin typeface="Times New Roman" pitchFamily="18" charset="0"/>
                <a:cs typeface="Times New Roman" pitchFamily="18" charset="0"/>
              </a:rPr>
              <a:t>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a:t>
            </a:r>
            <a:r>
              <a:rPr lang="vi-VN" kern="1200" dirty="0" smtClean="0">
                <a:solidFill>
                  <a:schemeClr val="dk1"/>
                </a:solidFill>
                <a:latin typeface="Times New Roman" pitchFamily="18" charset="0"/>
                <a:cs typeface="Times New Roman" pitchFamily="18" charset="0"/>
              </a:rPr>
              <a:t>dân</a:t>
            </a:r>
          </a:p>
          <a:p>
            <a:pPr algn="just">
              <a:buClrTx/>
              <a:buSzTx/>
              <a:buNone/>
              <a:defRPr/>
            </a:pPr>
            <a:r>
              <a:rPr lang="en-US" kern="1200" dirty="0" smtClean="0">
                <a:solidFill>
                  <a:schemeClr val="dk1"/>
                </a:solidFill>
                <a:latin typeface="Times New Roman" pitchFamily="18" charset="0"/>
                <a:cs typeface="Times New Roman" pitchFamily="18" charset="0"/>
              </a:rPr>
              <a:t>-  Cơ </a:t>
            </a:r>
            <a:r>
              <a:rPr lang="en-US" kern="1200" dirty="0">
                <a:solidFill>
                  <a:schemeClr val="dk1"/>
                </a:solidFill>
                <a:latin typeface="Times New Roman" pitchFamily="18" charset="0"/>
                <a:cs typeface="Times New Roman" pitchFamily="18" charset="0"/>
              </a:rPr>
              <a:t>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smtClean="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a:t>
            </a:r>
            <a:r>
              <a:rPr lang="en-US" dirty="0" smtClean="0">
                <a:solidFill>
                  <a:srgbClr val="FF0000"/>
                </a:solidFill>
              </a:rPr>
              <a:t>TS</a:t>
            </a:r>
          </a:p>
          <a:p>
            <a:pPr algn="ctr"/>
            <a:endParaRPr lang="en-US" dirty="0" smtClean="0">
              <a:solidFill>
                <a:srgbClr val="FF0000"/>
              </a:solidFill>
            </a:endParaRPr>
          </a:p>
          <a:p>
            <a:pPr algn="just">
              <a:buNone/>
            </a:pPr>
            <a:r>
              <a:rPr lang="en-US" dirty="0" smtClean="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smtClean="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a:t>
            </a:r>
            <a:r>
              <a:rPr lang="vi-VN" kern="1200" dirty="0" smtClean="0">
                <a:solidFill>
                  <a:schemeClr val="dk1"/>
                </a:solidFill>
                <a:latin typeface="Times New Roman" pitchFamily="18" charset="0"/>
                <a:cs typeface="Times New Roman" pitchFamily="18" charset="0"/>
              </a:rPr>
              <a:t>hỉ </a:t>
            </a:r>
            <a:r>
              <a:rPr lang="vi-VN" kern="1200" dirty="0">
                <a:solidFill>
                  <a:schemeClr val="dk1"/>
                </a:solidFill>
                <a:latin typeface="Times New Roman" pitchFamily="18" charset="0"/>
                <a:cs typeface="Times New Roman" pitchFamily="18" charset="0"/>
              </a:rPr>
              <a:t>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smtClean="0">
                <a:solidFill>
                  <a:srgbClr val="FF0000"/>
                </a:solidFill>
              </a:rPr>
              <a:t>- </a:t>
            </a:r>
            <a:r>
              <a:rPr lang="en-US" kern="1200" dirty="0" smtClean="0">
                <a:solidFill>
                  <a:schemeClr val="dk1"/>
                </a:solidFill>
                <a:latin typeface="Times New Roman" pitchFamily="18" charset="0"/>
                <a:cs typeface="Times New Roman" pitchFamily="18" charset="0"/>
              </a:rPr>
              <a:t>Thuyết </a:t>
            </a:r>
            <a:r>
              <a:rPr lang="en-US" kern="1200" dirty="0">
                <a:solidFill>
                  <a:schemeClr val="dk1"/>
                </a:solidFill>
                <a:latin typeface="Times New Roman" pitchFamily="18" charset="0"/>
                <a:cs typeface="Times New Roman" pitchFamily="18" charset="0"/>
              </a:rPr>
              <a:t>"tam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r>
              <a:rPr lang="vi-VN" kern="1200" dirty="0" smtClean="0">
                <a:solidFill>
                  <a:schemeClr val="dk1"/>
                </a:solidFill>
                <a:latin typeface="Times New Roman" pitchFamily="18" charset="0"/>
                <a:cs typeface="Times New Roman" pitchFamily="18" charset="0"/>
              </a:rPr>
              <a:t>.</a:t>
            </a:r>
          </a:p>
          <a:p>
            <a:pPr algn="just">
              <a:buNone/>
            </a:pPr>
            <a:r>
              <a:rPr lang="vi-VN"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smtClean="0">
                <a:solidFill>
                  <a:srgbClr val="3333CC"/>
                </a:solidFill>
              </a:rPr>
              <a:t> </a:t>
            </a:r>
            <a:r>
              <a:rPr lang="nl-NL" sz="2800" b="1" dirty="0" smtClean="0">
                <a:solidFill>
                  <a:srgbClr val="3333CC"/>
                </a:solidFill>
              </a:rPr>
              <a:t>II</a:t>
            </a:r>
            <a:r>
              <a:rPr lang="nl-NL" sz="2800" b="1" dirty="0" smtClean="0">
                <a:solidFill>
                  <a:srgbClr val="3333CC"/>
                </a:solidFill>
              </a:rPr>
              <a:t>. </a:t>
            </a:r>
            <a:r>
              <a:rPr lang="nl-NL" sz="2800" b="1" dirty="0">
                <a:solidFill>
                  <a:srgbClr val="3333CC"/>
                </a:solidFill>
              </a:rPr>
              <a:t>Phương hướng, nhiệm vụ </a:t>
            </a:r>
            <a:r>
              <a:rPr lang="nl-NL" sz="2800" b="1" dirty="0" smtClean="0">
                <a:solidFill>
                  <a:srgbClr val="3333CC"/>
                </a:solidFill>
              </a:rPr>
              <a:t>xây </a:t>
            </a:r>
            <a:r>
              <a:rPr lang="nl-NL" sz="2800" b="1" dirty="0">
                <a:solidFill>
                  <a:srgbClr val="3333CC"/>
                </a:solidFill>
              </a:rPr>
              <a:t>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C44423"/>
                </a:solidFill>
                <a:latin typeface="Times New Roman" panose="02020603050405020304" pitchFamily="18" charset="0"/>
                <a:ea typeface="Times New Roman" panose="02020603050405020304" pitchFamily="18" charset="0"/>
              </a:rPr>
              <a:t>1</a:t>
            </a:r>
            <a:r>
              <a:rPr lang="nl-NL" sz="2800" b="1" i="1" dirty="0">
                <a:solidFill>
                  <a:srgbClr val="C44423"/>
                </a:solidFill>
                <a:latin typeface="Times New Roman" panose="02020603050405020304" pitchFamily="18" charset="0"/>
                <a:ea typeface="Times New Roman" panose="02020603050405020304" pitchFamily="18" charset="0"/>
              </a:rPr>
              <a:t>.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11353799" cy="1495100"/>
          </a:xfrm>
        </p:spPr>
        <p:txBody>
          <a:bodyPr/>
          <a:lstStyle/>
          <a:p>
            <a:pPr algn="l"/>
            <a:r>
              <a:rPr lang="nl-NL" sz="2400" i="1" dirty="0" smtClean="0">
                <a:solidFill>
                  <a:srgbClr val="C44423"/>
                </a:solidFill>
                <a:latin typeface="Times New Roman" panose="02020603050405020304" pitchFamily="18" charset="0"/>
                <a:cs typeface="Times New Roman" panose="02020603050405020304" pitchFamily="18" charset="0"/>
              </a:rPr>
              <a:t>1. Phương </a:t>
            </a:r>
            <a:r>
              <a:rPr lang="nl-NL" sz="2400" i="1" dirty="0">
                <a:solidFill>
                  <a:srgbClr val="C44423"/>
                </a:solidFill>
                <a:latin typeface="Times New Roman" panose="02020603050405020304" pitchFamily="18" charset="0"/>
                <a:cs typeface="Times New Roman" panose="02020603050405020304" pitchFamily="18" charset="0"/>
              </a:rPr>
              <a:t>hướng xây dựng và hoàn thiện Nhà nước </a:t>
            </a:r>
            <a:r>
              <a:rPr lang="nl-NL" sz="2400" i="1" dirty="0" smtClean="0">
                <a:solidFill>
                  <a:srgbClr val="C44423"/>
                </a:solidFill>
                <a:latin typeface="Times New Roman" panose="02020603050405020304" pitchFamily="18" charset="0"/>
                <a:cs typeface="Times New Roman" panose="02020603050405020304" pitchFamily="18" charset="0"/>
              </a:rPr>
              <a:t>pháp </a:t>
            </a:r>
            <a:r>
              <a:rPr lang="nl-NL" sz="2400" i="1" dirty="0">
                <a:solidFill>
                  <a:srgbClr val="C44423"/>
                </a:solidFill>
                <a:latin typeface="Times New Roman" panose="02020603050405020304" pitchFamily="18" charset="0"/>
                <a:cs typeface="Times New Roman" panose="02020603050405020304" pitchFamily="18" charset="0"/>
              </a:rPr>
              <a:t>quyền xã hội chủ nghĩa </a:t>
            </a:r>
            <a:r>
              <a:rPr lang="nl-NL" sz="2400" i="1" dirty="0" smtClean="0">
                <a:solidFill>
                  <a:srgbClr val="C44423"/>
                </a:solidFill>
                <a:latin typeface="Times New Roman" panose="02020603050405020304" pitchFamily="18" charset="0"/>
                <a:cs typeface="Times New Roman" panose="02020603050405020304" pitchFamily="18" charset="0"/>
              </a:rPr>
              <a:t>VN</a:t>
            </a:r>
            <a:br>
              <a:rPr lang="nl-NL" sz="2400" i="1" dirty="0" smtClean="0">
                <a:solidFill>
                  <a:srgbClr val="C44423"/>
                </a:solidFill>
                <a:latin typeface="Times New Roman" panose="02020603050405020304" pitchFamily="18" charset="0"/>
                <a:cs typeface="Times New Roman" panose="02020603050405020304" pitchFamily="18" charset="0"/>
              </a:rPr>
            </a:br>
            <a:r>
              <a:rPr lang="nl-NL" sz="2400" i="1" dirty="0" smtClean="0">
                <a:solidFill>
                  <a:srgbClr val="C44423"/>
                </a:solidFill>
                <a:latin typeface="Times New Roman" panose="02020603050405020304" pitchFamily="18" charset="0"/>
                <a:cs typeface="Times New Roman" panose="02020603050405020304" pitchFamily="18" charset="0"/>
              </a:rPr>
              <a:t>a. Những định hướng lớn xây dựng và hoàn thiện nhà nước pháp quyền XHCN VN</a:t>
            </a:r>
            <a:r>
              <a:rPr lang="en-US" sz="2400" dirty="0">
                <a:solidFill>
                  <a:srgbClr val="C44423"/>
                </a:solidFill>
                <a:latin typeface="Times New Roman" panose="02020603050405020304" pitchFamily="18" charset="0"/>
                <a:cs typeface="Times New Roman" panose="02020603050405020304" pitchFamily="18" charset="0"/>
              </a:rPr>
              <a:t/>
            </a:r>
            <a:br>
              <a:rPr lang="en-US" sz="2400" dirty="0">
                <a:solidFill>
                  <a:srgbClr val="C44423"/>
                </a:solidFill>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85800" y="2053574"/>
            <a:ext cx="10439400" cy="3966226"/>
          </a:xfrm>
        </p:spPr>
        <p:txBody>
          <a:bodyPr/>
          <a:lstStyle/>
          <a:p>
            <a:pPr>
              <a:lnSpc>
                <a:spcPct val="150000"/>
              </a:lnSpc>
            </a:pPr>
            <a:r>
              <a:rPr lang="en-US" sz="2400" dirty="0" smtClean="0">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ta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XHCN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do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vì</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thống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nhất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sự</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phối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hợp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kiểm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soát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giữa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cơ</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quan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việc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hành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tư</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a:t>
            </a: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phục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vụ</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gắn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mật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thiết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hoạt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bộ</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máy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theo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nguyên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tắc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trung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chủ</a:t>
            </a: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180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05" y="3850222"/>
            <a:ext cx="2891367" cy="332316"/>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660033"/>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5"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5"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22"/>
            <a:ext cx="2893484" cy="332316"/>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2" y="4377270"/>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2" y="2084916"/>
            <a:ext cx="1462617" cy="1568452"/>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02"/>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68"/>
            <a:ext cx="2309284" cy="1667932"/>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2" y="1061590"/>
            <a:ext cx="4642937" cy="10133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4" name="Group 3"/>
          <p:cNvGrpSpPr/>
          <p:nvPr/>
        </p:nvGrpSpPr>
        <p:grpSpPr>
          <a:xfrm>
            <a:off x="9699893" y="3310383"/>
            <a:ext cx="2548587" cy="1282565"/>
            <a:chOff x="7399020" y="2636589"/>
            <a:chExt cx="1247375" cy="961920"/>
          </a:xfrm>
        </p:grpSpPr>
        <p:sp>
          <p:nvSpPr>
            <p:cNvPr id="79" name="TextBox 78"/>
            <p:cNvSpPr txBox="1"/>
            <p:nvPr/>
          </p:nvSpPr>
          <p:spPr>
            <a:xfrm>
              <a:off x="7399020" y="2836764"/>
              <a:ext cx="1247375" cy="761745"/>
            </a:xfrm>
            <a:prstGeom prst="rect">
              <a:avLst/>
            </a:prstGeom>
            <a:noFill/>
          </p:spPr>
          <p:txBody>
            <a:bodyPr wrap="square" rtlCol="0">
              <a:spAutoFit/>
            </a:bodyPr>
            <a:lstStyle/>
            <a:p>
              <a:pPr algn="ctr"/>
              <a:r>
                <a:rPr lang="nl-NL" sz="2000" dirty="0">
                  <a:solidFill>
                    <a:srgbClr val="660033"/>
                  </a:solidFill>
                </a:rPr>
                <a:t>Phân công, phối hợp thực thi quyền lực nhà nước</a:t>
              </a:r>
              <a:endParaRPr lang="en-US" sz="2000" dirty="0">
                <a:solidFill>
                  <a:srgbClr val="660033"/>
                </a:solidFill>
                <a:latin typeface="Lato Light" pitchFamily="34" charset="0"/>
              </a:endParaRPr>
            </a:p>
          </p:txBody>
        </p:sp>
        <p:sp>
          <p:nvSpPr>
            <p:cNvPr id="92" name="Freeform 24"/>
            <p:cNvSpPr>
              <a:spLocks noEditPoints="1"/>
            </p:cNvSpPr>
            <p:nvPr/>
          </p:nvSpPr>
          <p:spPr bwMode="auto">
            <a:xfrm>
              <a:off x="7473498" y="2636589"/>
              <a:ext cx="350838" cy="20955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22" name="Group 21"/>
          <p:cNvGrpSpPr/>
          <p:nvPr/>
        </p:nvGrpSpPr>
        <p:grpSpPr>
          <a:xfrm>
            <a:off x="9245656" y="2190562"/>
            <a:ext cx="2412951" cy="938585"/>
            <a:chOff x="6934237" y="1642926"/>
            <a:chExt cx="1133977" cy="703939"/>
          </a:xfrm>
        </p:grpSpPr>
        <p:sp>
          <p:nvSpPr>
            <p:cNvPr id="91" name="TextBox 90"/>
            <p:cNvSpPr txBox="1"/>
            <p:nvPr/>
          </p:nvSpPr>
          <p:spPr>
            <a:xfrm>
              <a:off x="6934237" y="1899002"/>
              <a:ext cx="1133977" cy="447863"/>
            </a:xfrm>
            <a:prstGeom prst="rect">
              <a:avLst/>
            </a:prstGeom>
            <a:noFill/>
          </p:spPr>
          <p:txBody>
            <a:bodyPr wrap="square" rtlCol="0">
              <a:spAutoFit/>
            </a:bodyPr>
            <a:lstStyle/>
            <a:p>
              <a:pPr algn="ctr"/>
              <a:r>
                <a:rPr lang="nl-NL" sz="2000" dirty="0">
                  <a:solidFill>
                    <a:srgbClr val="6600CC"/>
                  </a:solidFill>
                </a:rPr>
                <a:t>Thi hành pháp luật</a:t>
              </a:r>
              <a:endParaRPr lang="en-US" sz="2000" dirty="0">
                <a:solidFill>
                  <a:srgbClr val="6600CC"/>
                </a:solidFill>
              </a:endParaRPr>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642926"/>
              <a:ext cx="328613" cy="257175"/>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9245654" y="5060031"/>
            <a:ext cx="1663166" cy="783461"/>
            <a:chOff x="6934237" y="3795022"/>
            <a:chExt cx="1247375" cy="587595"/>
          </a:xfrm>
        </p:grpSpPr>
        <p:sp>
          <p:nvSpPr>
            <p:cNvPr id="89" name="TextBox 88"/>
            <p:cNvSpPr txBox="1"/>
            <p:nvPr/>
          </p:nvSpPr>
          <p:spPr>
            <a:xfrm>
              <a:off x="6934237" y="4082535"/>
              <a:ext cx="1247375" cy="300082"/>
            </a:xfrm>
            <a:prstGeom prst="rect">
              <a:avLst/>
            </a:prstGeom>
            <a:noFill/>
          </p:spPr>
          <p:txBody>
            <a:bodyPr wrap="square" rtlCol="0">
              <a:spAutoFit/>
            </a:bodyPr>
            <a:lstStyle/>
            <a:p>
              <a:r>
                <a:rPr lang="nl-NL" sz="2000" dirty="0">
                  <a:solidFill>
                    <a:srgbClr val="92D050"/>
                  </a:solidFill>
                </a:rPr>
                <a:t>Quốc hội.</a:t>
              </a:r>
              <a:endParaRPr lang="en-US" sz="2000" dirty="0">
                <a:solidFill>
                  <a:srgbClr val="92D05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8" name="Group 17"/>
          <p:cNvGrpSpPr/>
          <p:nvPr/>
        </p:nvGrpSpPr>
        <p:grpSpPr>
          <a:xfrm>
            <a:off x="6337542" y="1357660"/>
            <a:ext cx="1511970" cy="2015457"/>
            <a:chOff x="4753154" y="1261499"/>
            <a:chExt cx="1133977" cy="1215928"/>
          </a:xfrm>
        </p:grpSpPr>
        <p:sp>
          <p:nvSpPr>
            <p:cNvPr id="90" name="TextBox 89"/>
            <p:cNvSpPr txBox="1"/>
            <p:nvPr/>
          </p:nvSpPr>
          <p:spPr>
            <a:xfrm>
              <a:off x="4753154" y="1560119"/>
              <a:ext cx="1133977" cy="917308"/>
            </a:xfrm>
            <a:prstGeom prst="rect">
              <a:avLst/>
            </a:prstGeom>
            <a:noFill/>
          </p:spPr>
          <p:txBody>
            <a:bodyPr wrap="square" rtlCol="0">
              <a:spAutoFit/>
            </a:bodyPr>
            <a:lstStyle/>
            <a:p>
              <a:pPr algn="ctr"/>
              <a:r>
                <a:rPr lang="nl-NL" sz="2000" dirty="0">
                  <a:solidFill>
                    <a:srgbClr val="FF3399"/>
                  </a:solidFill>
                </a:rPr>
                <a:t>Bảo vệ Hiến pháp và pháp luật.</a:t>
              </a:r>
              <a:endParaRPr lang="en-US" sz="2000" dirty="0">
                <a:solidFill>
                  <a:srgbClr val="FF3399"/>
                </a:solidFill>
              </a:endParaRPr>
            </a:p>
            <a:p>
              <a:pPr algn="r">
                <a:lnSpc>
                  <a:spcPct val="120000"/>
                </a:lnSpc>
              </a:pPr>
              <a:endParaRPr lang="en-US" sz="1067" dirty="0">
                <a:solidFill>
                  <a:prstClr val="black"/>
                </a:solidFill>
                <a:latin typeface="Lato Light" pitchFamily="34" charset="0"/>
              </a:endParaRPr>
            </a:p>
          </p:txBody>
        </p:sp>
        <p:sp>
          <p:nvSpPr>
            <p:cNvPr id="95" name="Freeform 29"/>
            <p:cNvSpPr>
              <a:spLocks noEditPoints="1"/>
            </p:cNvSpPr>
            <p:nvPr/>
          </p:nvSpPr>
          <p:spPr bwMode="auto">
            <a:xfrm>
              <a:off x="5508189" y="1261499"/>
              <a:ext cx="304800" cy="3048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srgbClr val="FF3399"/>
                </a:solidFill>
              </a:endParaRPr>
            </a:p>
          </p:txBody>
        </p:sp>
      </p:grpSp>
      <p:grpSp>
        <p:nvGrpSpPr>
          <p:cNvPr id="20" name="Group 19"/>
          <p:cNvGrpSpPr/>
          <p:nvPr/>
        </p:nvGrpSpPr>
        <p:grpSpPr>
          <a:xfrm>
            <a:off x="6186349" y="4862936"/>
            <a:ext cx="1663166" cy="1138999"/>
            <a:chOff x="4639756" y="3647192"/>
            <a:chExt cx="1247375" cy="854248"/>
          </a:xfrm>
        </p:grpSpPr>
        <p:sp>
          <p:nvSpPr>
            <p:cNvPr id="88" name="TextBox 87"/>
            <p:cNvSpPr txBox="1"/>
            <p:nvPr/>
          </p:nvSpPr>
          <p:spPr>
            <a:xfrm>
              <a:off x="4639756" y="3970526"/>
              <a:ext cx="1247375" cy="530914"/>
            </a:xfrm>
            <a:prstGeom prst="rect">
              <a:avLst/>
            </a:prstGeom>
            <a:noFill/>
          </p:spPr>
          <p:txBody>
            <a:bodyPr wrap="square" rtlCol="0">
              <a:spAutoFit/>
            </a:bodyPr>
            <a:lstStyle/>
            <a:p>
              <a:pPr algn="ctr"/>
              <a:r>
                <a:rPr lang="nl-NL" sz="2000" dirty="0">
                  <a:solidFill>
                    <a:srgbClr val="CC6600"/>
                  </a:solidFill>
                </a:rPr>
                <a:t>Cải cách hành chính</a:t>
              </a:r>
              <a:endParaRPr lang="en-US" sz="2000" dirty="0">
                <a:solidFill>
                  <a:srgbClr val="CC6600"/>
                </a:solidFill>
                <a:latin typeface="Lato Light" pitchFamily="34" charset="0"/>
              </a:endParaRPr>
            </a:p>
          </p:txBody>
        </p:sp>
        <p:sp>
          <p:nvSpPr>
            <p:cNvPr id="96" name="Freeform 30"/>
            <p:cNvSpPr>
              <a:spLocks noEditPoints="1"/>
            </p:cNvSpPr>
            <p:nvPr/>
          </p:nvSpPr>
          <p:spPr bwMode="auto">
            <a:xfrm>
              <a:off x="5508189" y="3647192"/>
              <a:ext cx="304800" cy="328612"/>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0" name="Group 9"/>
          <p:cNvGrpSpPr/>
          <p:nvPr/>
        </p:nvGrpSpPr>
        <p:grpSpPr>
          <a:xfrm>
            <a:off x="152402" y="3408691"/>
            <a:ext cx="2021842" cy="2004888"/>
            <a:chOff x="383305" y="2556510"/>
            <a:chExt cx="1247375" cy="1503667"/>
          </a:xfrm>
        </p:grpSpPr>
        <p:sp>
          <p:nvSpPr>
            <p:cNvPr id="113" name="TextBox 112"/>
            <p:cNvSpPr txBox="1"/>
            <p:nvPr/>
          </p:nvSpPr>
          <p:spPr>
            <a:xfrm>
              <a:off x="383305" y="2836764"/>
              <a:ext cx="1247375" cy="1223413"/>
            </a:xfrm>
            <a:prstGeom prst="rect">
              <a:avLst/>
            </a:prstGeom>
            <a:noFill/>
          </p:spPr>
          <p:txBody>
            <a:bodyPr wrap="square" rtlCol="0">
              <a:spAutoFit/>
            </a:bodyPr>
            <a:lstStyle/>
            <a:p>
              <a:pPr algn="ctr"/>
              <a:r>
                <a:rPr lang="nl-NL" sz="2000" dirty="0">
                  <a:solidFill>
                    <a:srgbClr val="660066"/>
                  </a:solidFill>
                </a:rPr>
                <a:t>Bộ máy và quy chế hoạt động của cơ quan, cán bộ công chức</a:t>
              </a:r>
              <a:endParaRPr lang="en-US" sz="2000" dirty="0">
                <a:solidFill>
                  <a:srgbClr val="660066"/>
                </a:solidFill>
                <a:latin typeface="Lato Light" pitchFamily="34" charset="0"/>
              </a:endParaRPr>
            </a:p>
          </p:txBody>
        </p:sp>
        <p:sp>
          <p:nvSpPr>
            <p:cNvPr id="115" name="Freeform 23"/>
            <p:cNvSpPr>
              <a:spLocks noEditPoints="1"/>
            </p:cNvSpPr>
            <p:nvPr/>
          </p:nvSpPr>
          <p:spPr bwMode="auto">
            <a:xfrm>
              <a:off x="1184575" y="2556510"/>
              <a:ext cx="423863" cy="280987"/>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rgbClr val="660066"/>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9" name="Group 18"/>
          <p:cNvGrpSpPr/>
          <p:nvPr/>
        </p:nvGrpSpPr>
        <p:grpSpPr>
          <a:xfrm>
            <a:off x="4215910" y="4904820"/>
            <a:ext cx="1663166" cy="1103045"/>
            <a:chOff x="3161929" y="3678618"/>
            <a:chExt cx="1247375" cy="827280"/>
          </a:xfrm>
        </p:grpSpPr>
        <p:sp>
          <p:nvSpPr>
            <p:cNvPr id="112" name="TextBox 111"/>
            <p:cNvSpPr txBox="1"/>
            <p:nvPr/>
          </p:nvSpPr>
          <p:spPr>
            <a:xfrm>
              <a:off x="3161929" y="3974986"/>
              <a:ext cx="1247375" cy="530912"/>
            </a:xfrm>
            <a:prstGeom prst="rect">
              <a:avLst/>
            </a:prstGeom>
            <a:noFill/>
          </p:spPr>
          <p:txBody>
            <a:bodyPr wrap="square" rtlCol="0">
              <a:spAutoFit/>
            </a:bodyPr>
            <a:lstStyle/>
            <a:p>
              <a:pPr algn="ctr"/>
              <a:r>
                <a:rPr lang="nl-NL" sz="2000" dirty="0">
                  <a:solidFill>
                    <a:srgbClr val="0070C0"/>
                  </a:solidFill>
                </a:rPr>
                <a:t>Cơ quan tư pháp </a:t>
              </a:r>
              <a:endParaRPr lang="en-US" sz="2000" dirty="0">
                <a:solidFill>
                  <a:srgbClr val="0070C0"/>
                </a:solidFill>
                <a:latin typeface="Lato Light" pitchFamily="34" charset="0"/>
              </a:endParaRPr>
            </a:p>
          </p:txBody>
        </p:sp>
        <p:sp>
          <p:nvSpPr>
            <p:cNvPr id="116" name="Freeform 26"/>
            <p:cNvSpPr>
              <a:spLocks noEditPoints="1"/>
            </p:cNvSpPr>
            <p:nvPr/>
          </p:nvSpPr>
          <p:spPr bwMode="auto">
            <a:xfrm>
              <a:off x="3260785" y="3678618"/>
              <a:ext cx="300038" cy="298450"/>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11" name="Group 10"/>
          <p:cNvGrpSpPr/>
          <p:nvPr/>
        </p:nvGrpSpPr>
        <p:grpSpPr>
          <a:xfrm>
            <a:off x="4074334" y="1448832"/>
            <a:ext cx="1946315" cy="1665995"/>
            <a:chOff x="3161929" y="1299469"/>
            <a:chExt cx="1247375" cy="1249497"/>
          </a:xfrm>
        </p:grpSpPr>
        <p:sp>
          <p:nvSpPr>
            <p:cNvPr id="114" name="TextBox 113"/>
            <p:cNvSpPr txBox="1"/>
            <p:nvPr/>
          </p:nvSpPr>
          <p:spPr>
            <a:xfrm>
              <a:off x="3161929" y="1556386"/>
              <a:ext cx="1247375" cy="992580"/>
            </a:xfrm>
            <a:prstGeom prst="rect">
              <a:avLst/>
            </a:prstGeom>
            <a:noFill/>
          </p:spPr>
          <p:txBody>
            <a:bodyPr wrap="square" rtlCol="0">
              <a:spAutoFit/>
            </a:bodyPr>
            <a:lstStyle/>
            <a:p>
              <a:pPr algn="ctr"/>
              <a:r>
                <a:rPr lang="nl-NL" sz="2000" dirty="0">
                  <a:solidFill>
                    <a:srgbClr val="CC6600"/>
                  </a:solidFill>
                </a:rPr>
                <a:t>Thể chế, chức năng, nhiệm vụ, phương thức</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124840" y="5067486"/>
            <a:ext cx="2659070" cy="1087613"/>
            <a:chOff x="840554" y="3800621"/>
            <a:chExt cx="1247375" cy="815710"/>
          </a:xfrm>
        </p:grpSpPr>
        <p:sp>
          <p:nvSpPr>
            <p:cNvPr id="26" name="Freeform 23"/>
            <p:cNvSpPr>
              <a:spLocks noEditPoints="1"/>
            </p:cNvSpPr>
            <p:nvPr/>
          </p:nvSpPr>
          <p:spPr bwMode="auto">
            <a:xfrm>
              <a:off x="1637387" y="3800621"/>
              <a:ext cx="335575" cy="2853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530915"/>
            </a:xfrm>
            <a:prstGeom prst="rect">
              <a:avLst/>
            </a:prstGeom>
            <a:noFill/>
          </p:spPr>
          <p:txBody>
            <a:bodyPr wrap="square" rtlCol="0">
              <a:spAutoFit/>
            </a:bodyPr>
            <a:lstStyle/>
            <a:p>
              <a:pPr algn="r"/>
              <a:r>
                <a:rPr lang="nl-NL" sz="2000" dirty="0">
                  <a:solidFill>
                    <a:srgbClr val="C00000"/>
                  </a:solidFill>
                </a:rPr>
                <a:t>Hội đồng nhân dân và Ủy ban nhân dân</a:t>
              </a:r>
              <a:endParaRPr lang="en-US" sz="2000" dirty="0">
                <a:solidFill>
                  <a:srgbClr val="C00000"/>
                </a:solidFill>
                <a:latin typeface="Lato Light" pitchFamily="34" charset="0"/>
              </a:endParaRPr>
            </a:p>
          </p:txBody>
        </p:sp>
      </p:grpSp>
      <p:grpSp>
        <p:nvGrpSpPr>
          <p:cNvPr id="21" name="Group 20"/>
          <p:cNvGrpSpPr/>
          <p:nvPr/>
        </p:nvGrpSpPr>
        <p:grpSpPr>
          <a:xfrm>
            <a:off x="304802" y="2078361"/>
            <a:ext cx="2479108" cy="1161531"/>
            <a:chOff x="840554" y="1558768"/>
            <a:chExt cx="1247375" cy="871149"/>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899002"/>
              <a:ext cx="1247375" cy="530915"/>
            </a:xfrm>
            <a:prstGeom prst="rect">
              <a:avLst/>
            </a:prstGeom>
            <a:noFill/>
          </p:spPr>
          <p:txBody>
            <a:bodyPr wrap="square" rtlCol="0">
              <a:spAutoFit/>
            </a:bodyPr>
            <a:lstStyle/>
            <a:p>
              <a:pPr algn="r"/>
              <a:r>
                <a:rPr lang="nl-NL" sz="2000" dirty="0">
                  <a:solidFill>
                    <a:srgbClr val="008000"/>
                  </a:solidFill>
                </a:rPr>
                <a:t>Xây dựng, hoàn thiện Nhà nước </a:t>
              </a:r>
              <a:endParaRPr lang="en-US" sz="2000" dirty="0">
                <a:solidFill>
                  <a:srgbClr val="008000"/>
                </a:solidFill>
                <a:latin typeface="Lato Light" pitchFamily="34" charset="0"/>
              </a:endParaRPr>
            </a:p>
          </p:txBody>
        </p:sp>
      </p:grpSp>
      <p:grpSp>
        <p:nvGrpSpPr>
          <p:cNvPr id="3" name="Group 2"/>
          <p:cNvGrpSpPr/>
          <p:nvPr/>
        </p:nvGrpSpPr>
        <p:grpSpPr>
          <a:xfrm>
            <a:off x="4838452" y="2809694"/>
            <a:ext cx="2453502" cy="2453500"/>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31" name="Group 30"/>
            <p:cNvGrpSpPr/>
            <p:nvPr/>
          </p:nvGrpSpPr>
          <p:grpSpPr>
            <a:xfrm>
              <a:off x="3893324" y="2743393"/>
              <a:ext cx="1378759" cy="519186"/>
              <a:chOff x="569312" y="4908542"/>
              <a:chExt cx="721583" cy="271718"/>
            </a:xfrm>
          </p:grpSpPr>
          <p:sp>
            <p:nvSpPr>
              <p:cNvPr id="120" name="Rectangle 28"/>
              <p:cNvSpPr>
                <a:spLocks noChangeArrowheads="1"/>
              </p:cNvSpPr>
              <p:nvPr/>
            </p:nvSpPr>
            <p:spPr bwMode="auto">
              <a:xfrm>
                <a:off x="848562" y="4921130"/>
                <a:ext cx="442333" cy="257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spAutoFit/>
              </a:bodyPr>
              <a:lstStyle/>
              <a:p>
                <a:pPr fontAlgn="base">
                  <a:spcBef>
                    <a:spcPct val="0"/>
                  </a:spcBef>
                  <a:spcAft>
                    <a:spcPct val="0"/>
                  </a:spcAft>
                </a:pPr>
                <a:r>
                  <a:rPr lang="en-US" sz="4267" b="1" dirty="0">
                    <a:solidFill>
                      <a:prstClr val="white"/>
                    </a:solidFill>
                    <a:latin typeface="Lato" pitchFamily="34" charset="0"/>
                    <a:cs typeface="Arial" pitchFamily="34" charset="0"/>
                  </a:rPr>
                  <a:t>zero</a:t>
                </a:r>
                <a:endParaRPr lang="en-US" sz="1067" dirty="0">
                  <a:solidFill>
                    <a:prstClr val="white"/>
                  </a:solidFill>
                  <a:latin typeface="Arial" pitchFamily="34" charset="0"/>
                  <a:cs typeface="Arial" pitchFamily="34" charset="0"/>
                </a:endParaRPr>
              </a:p>
            </p:txBody>
          </p:sp>
          <p:sp>
            <p:nvSpPr>
              <p:cNvPr id="121" name="Rectangle 22"/>
              <p:cNvSpPr>
                <a:spLocks noChangeArrowheads="1"/>
              </p:cNvSpPr>
              <p:nvPr/>
            </p:nvSpPr>
            <p:spPr bwMode="auto">
              <a:xfrm>
                <a:off x="853656" y="4908542"/>
                <a:ext cx="243581" cy="112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sz="1867" dirty="0">
                    <a:solidFill>
                      <a:prstClr val="white"/>
                    </a:solidFill>
                    <a:latin typeface="Lato Light" pitchFamily="34" charset="0"/>
                    <a:cs typeface="Arial" pitchFamily="34" charset="0"/>
                  </a:rPr>
                  <a:t>the</a:t>
                </a:r>
                <a:endParaRPr lang="en-US" sz="1867" dirty="0">
                  <a:solidFill>
                    <a:prstClr val="white"/>
                  </a:solidFill>
                  <a:latin typeface="Arial" pitchFamily="34" charset="0"/>
                  <a:cs typeface="Arial" pitchFamily="34" charset="0"/>
                </a:endParaRPr>
              </a:p>
            </p:txBody>
          </p:sp>
          <p:grpSp>
            <p:nvGrpSpPr>
              <p:cNvPr id="122" name="Group 121"/>
              <p:cNvGrpSpPr/>
              <p:nvPr/>
            </p:nvGrpSpPr>
            <p:grpSpPr>
              <a:xfrm>
                <a:off x="569312" y="4927803"/>
                <a:ext cx="251901" cy="252457"/>
                <a:chOff x="914400" y="3987075"/>
                <a:chExt cx="419914" cy="420841"/>
              </a:xfrm>
            </p:grpSpPr>
            <p:sp>
              <p:nvSpPr>
                <p:cNvPr id="123" name="Freeform 29"/>
                <p:cNvSpPr>
                  <a:spLocks noEditPoints="1"/>
                </p:cNvSpPr>
                <p:nvPr/>
              </p:nvSpPr>
              <p:spPr bwMode="auto">
                <a:xfrm>
                  <a:off x="914400" y="3987075"/>
                  <a:ext cx="419914" cy="420841"/>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4" name="Freeform 30"/>
                <p:cNvSpPr>
                  <a:spLocks noEditPoints="1"/>
                </p:cNvSpPr>
                <p:nvPr/>
              </p:nvSpPr>
              <p:spPr bwMode="auto">
                <a:xfrm>
                  <a:off x="972799" y="4046397"/>
                  <a:ext cx="152022" cy="151095"/>
                </a:xfrm>
                <a:custGeom>
                  <a:avLst/>
                  <a:gdLst>
                    <a:gd name="T0" fmla="*/ 0 w 185"/>
                    <a:gd name="T1" fmla="*/ 184 h 184"/>
                    <a:gd name="T2" fmla="*/ 45 w 185"/>
                    <a:gd name="T3" fmla="*/ 184 h 184"/>
                    <a:gd name="T4" fmla="*/ 185 w 185"/>
                    <a:gd name="T5" fmla="*/ 44 h 184"/>
                    <a:gd name="T6" fmla="*/ 185 w 185"/>
                    <a:gd name="T7" fmla="*/ 0 h 184"/>
                    <a:gd name="T8" fmla="*/ 0 w 185"/>
                    <a:gd name="T9" fmla="*/ 184 h 184"/>
                    <a:gd name="T10" fmla="*/ 62 w 185"/>
                    <a:gd name="T11" fmla="*/ 184 h 184"/>
                    <a:gd name="T12" fmla="*/ 97 w 185"/>
                    <a:gd name="T13" fmla="*/ 184 h 184"/>
                    <a:gd name="T14" fmla="*/ 97 w 185"/>
                    <a:gd name="T15" fmla="*/ 178 h 184"/>
                    <a:gd name="T16" fmla="*/ 140 w 185"/>
                    <a:gd name="T17" fmla="*/ 178 h 184"/>
                    <a:gd name="T18" fmla="*/ 179 w 185"/>
                    <a:gd name="T19" fmla="*/ 139 h 184"/>
                    <a:gd name="T20" fmla="*/ 179 w 185"/>
                    <a:gd name="T21" fmla="*/ 96 h 184"/>
                    <a:gd name="T22" fmla="*/ 185 w 185"/>
                    <a:gd name="T23" fmla="*/ 96 h 184"/>
                    <a:gd name="T24" fmla="*/ 185 w 185"/>
                    <a:gd name="T25" fmla="*/ 62 h 184"/>
                    <a:gd name="T26" fmla="*/ 62 w 185"/>
                    <a:gd name="T27" fmla="*/ 184 h 184"/>
                    <a:gd name="T28" fmla="*/ 149 w 185"/>
                    <a:gd name="T29" fmla="*/ 178 h 184"/>
                    <a:gd name="T30" fmla="*/ 179 w 185"/>
                    <a:gd name="T31" fmla="*/ 178 h 184"/>
                    <a:gd name="T32" fmla="*/ 179 w 185"/>
                    <a:gd name="T33" fmla="*/ 149 h 184"/>
                    <a:gd name="T34" fmla="*/ 149 w 185"/>
                    <a:gd name="T35" fmla="*/ 17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5" h="184">
                      <a:moveTo>
                        <a:pt x="0" y="184"/>
                      </a:moveTo>
                      <a:cubicBezTo>
                        <a:pt x="45" y="184"/>
                        <a:pt x="45" y="184"/>
                        <a:pt x="45" y="184"/>
                      </a:cubicBezTo>
                      <a:cubicBezTo>
                        <a:pt x="45" y="107"/>
                        <a:pt x="107" y="44"/>
                        <a:pt x="185" y="44"/>
                      </a:cubicBezTo>
                      <a:cubicBezTo>
                        <a:pt x="185" y="0"/>
                        <a:pt x="185" y="0"/>
                        <a:pt x="185" y="0"/>
                      </a:cubicBezTo>
                      <a:cubicBezTo>
                        <a:pt x="83" y="0"/>
                        <a:pt x="0" y="82"/>
                        <a:pt x="0" y="184"/>
                      </a:cubicBezTo>
                      <a:close/>
                      <a:moveTo>
                        <a:pt x="62" y="184"/>
                      </a:moveTo>
                      <a:cubicBezTo>
                        <a:pt x="97" y="184"/>
                        <a:pt x="97" y="184"/>
                        <a:pt x="97" y="184"/>
                      </a:cubicBezTo>
                      <a:cubicBezTo>
                        <a:pt x="97" y="178"/>
                        <a:pt x="97" y="178"/>
                        <a:pt x="97" y="178"/>
                      </a:cubicBezTo>
                      <a:cubicBezTo>
                        <a:pt x="140" y="178"/>
                        <a:pt x="140" y="178"/>
                        <a:pt x="140" y="178"/>
                      </a:cubicBezTo>
                      <a:cubicBezTo>
                        <a:pt x="142" y="158"/>
                        <a:pt x="158" y="142"/>
                        <a:pt x="179" y="139"/>
                      </a:cubicBezTo>
                      <a:cubicBezTo>
                        <a:pt x="179" y="96"/>
                        <a:pt x="179" y="96"/>
                        <a:pt x="179" y="96"/>
                      </a:cubicBezTo>
                      <a:cubicBezTo>
                        <a:pt x="185" y="96"/>
                        <a:pt x="185" y="96"/>
                        <a:pt x="185" y="96"/>
                      </a:cubicBezTo>
                      <a:cubicBezTo>
                        <a:pt x="185" y="62"/>
                        <a:pt x="185" y="62"/>
                        <a:pt x="185" y="62"/>
                      </a:cubicBezTo>
                      <a:cubicBezTo>
                        <a:pt x="117" y="62"/>
                        <a:pt x="62" y="116"/>
                        <a:pt x="62" y="184"/>
                      </a:cubicBezTo>
                      <a:close/>
                      <a:moveTo>
                        <a:pt x="149" y="178"/>
                      </a:moveTo>
                      <a:cubicBezTo>
                        <a:pt x="179" y="178"/>
                        <a:pt x="179" y="178"/>
                        <a:pt x="179" y="178"/>
                      </a:cubicBezTo>
                      <a:cubicBezTo>
                        <a:pt x="179" y="149"/>
                        <a:pt x="179" y="149"/>
                        <a:pt x="179" y="149"/>
                      </a:cubicBezTo>
                      <a:cubicBezTo>
                        <a:pt x="164" y="151"/>
                        <a:pt x="152" y="163"/>
                        <a:pt x="149" y="178"/>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5" name="Freeform 31"/>
                <p:cNvSpPr>
                  <a:spLocks noEditPoints="1"/>
                </p:cNvSpPr>
                <p:nvPr/>
              </p:nvSpPr>
              <p:spPr bwMode="auto">
                <a:xfrm>
                  <a:off x="972799" y="4197492"/>
                  <a:ext cx="152022" cy="151095"/>
                </a:xfrm>
                <a:custGeom>
                  <a:avLst/>
                  <a:gdLst>
                    <a:gd name="T0" fmla="*/ 179 w 185"/>
                    <a:gd name="T1" fmla="*/ 35 h 184"/>
                    <a:gd name="T2" fmla="*/ 179 w 185"/>
                    <a:gd name="T3" fmla="*/ 6 h 184"/>
                    <a:gd name="T4" fmla="*/ 149 w 185"/>
                    <a:gd name="T5" fmla="*/ 6 h 184"/>
                    <a:gd name="T6" fmla="*/ 179 w 185"/>
                    <a:gd name="T7" fmla="*/ 35 h 184"/>
                    <a:gd name="T8" fmla="*/ 179 w 185"/>
                    <a:gd name="T9" fmla="*/ 88 h 184"/>
                    <a:gd name="T10" fmla="*/ 179 w 185"/>
                    <a:gd name="T11" fmla="*/ 45 h 184"/>
                    <a:gd name="T12" fmla="*/ 140 w 185"/>
                    <a:gd name="T13" fmla="*/ 6 h 184"/>
                    <a:gd name="T14" fmla="*/ 97 w 185"/>
                    <a:gd name="T15" fmla="*/ 6 h 184"/>
                    <a:gd name="T16" fmla="*/ 97 w 185"/>
                    <a:gd name="T17" fmla="*/ 0 h 184"/>
                    <a:gd name="T18" fmla="*/ 62 w 185"/>
                    <a:gd name="T19" fmla="*/ 0 h 184"/>
                    <a:gd name="T20" fmla="*/ 62 w 185"/>
                    <a:gd name="T21" fmla="*/ 0 h 184"/>
                    <a:gd name="T22" fmla="*/ 185 w 185"/>
                    <a:gd name="T23" fmla="*/ 122 h 184"/>
                    <a:gd name="T24" fmla="*/ 185 w 185"/>
                    <a:gd name="T25" fmla="*/ 88 h 184"/>
                    <a:gd name="T26" fmla="*/ 179 w 185"/>
                    <a:gd name="T27" fmla="*/ 88 h 184"/>
                    <a:gd name="T28" fmla="*/ 45 w 185"/>
                    <a:gd name="T29" fmla="*/ 0 h 184"/>
                    <a:gd name="T30" fmla="*/ 45 w 185"/>
                    <a:gd name="T31" fmla="*/ 0 h 184"/>
                    <a:gd name="T32" fmla="*/ 0 w 185"/>
                    <a:gd name="T33" fmla="*/ 0 h 184"/>
                    <a:gd name="T34" fmla="*/ 185 w 185"/>
                    <a:gd name="T35" fmla="*/ 184 h 184"/>
                    <a:gd name="T36" fmla="*/ 185 w 185"/>
                    <a:gd name="T37" fmla="*/ 140 h 184"/>
                    <a:gd name="T38" fmla="*/ 45 w 185"/>
                    <a:gd name="T3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5" h="184">
                      <a:moveTo>
                        <a:pt x="179" y="35"/>
                      </a:moveTo>
                      <a:cubicBezTo>
                        <a:pt x="179" y="6"/>
                        <a:pt x="179" y="6"/>
                        <a:pt x="179" y="6"/>
                      </a:cubicBezTo>
                      <a:cubicBezTo>
                        <a:pt x="149" y="6"/>
                        <a:pt x="149" y="6"/>
                        <a:pt x="149" y="6"/>
                      </a:cubicBezTo>
                      <a:cubicBezTo>
                        <a:pt x="152" y="21"/>
                        <a:pt x="164" y="33"/>
                        <a:pt x="179" y="35"/>
                      </a:cubicBezTo>
                      <a:close/>
                      <a:moveTo>
                        <a:pt x="179" y="88"/>
                      </a:moveTo>
                      <a:cubicBezTo>
                        <a:pt x="179" y="45"/>
                        <a:pt x="179" y="45"/>
                        <a:pt x="179" y="45"/>
                      </a:cubicBezTo>
                      <a:cubicBezTo>
                        <a:pt x="158" y="42"/>
                        <a:pt x="142" y="26"/>
                        <a:pt x="140" y="6"/>
                      </a:cubicBezTo>
                      <a:cubicBezTo>
                        <a:pt x="97" y="6"/>
                        <a:pt x="97" y="6"/>
                        <a:pt x="97" y="6"/>
                      </a:cubicBezTo>
                      <a:cubicBezTo>
                        <a:pt x="97" y="0"/>
                        <a:pt x="97" y="0"/>
                        <a:pt x="97" y="0"/>
                      </a:cubicBezTo>
                      <a:cubicBezTo>
                        <a:pt x="62" y="0"/>
                        <a:pt x="62" y="0"/>
                        <a:pt x="62" y="0"/>
                      </a:cubicBezTo>
                      <a:cubicBezTo>
                        <a:pt x="62" y="0"/>
                        <a:pt x="62" y="0"/>
                        <a:pt x="62" y="0"/>
                      </a:cubicBezTo>
                      <a:cubicBezTo>
                        <a:pt x="62" y="67"/>
                        <a:pt x="117" y="122"/>
                        <a:pt x="185" y="122"/>
                      </a:cubicBezTo>
                      <a:cubicBezTo>
                        <a:pt x="185" y="88"/>
                        <a:pt x="185" y="88"/>
                        <a:pt x="185" y="88"/>
                      </a:cubicBezTo>
                      <a:lnTo>
                        <a:pt x="179" y="88"/>
                      </a:lnTo>
                      <a:close/>
                      <a:moveTo>
                        <a:pt x="45" y="0"/>
                      </a:moveTo>
                      <a:cubicBezTo>
                        <a:pt x="45" y="0"/>
                        <a:pt x="45" y="0"/>
                        <a:pt x="45" y="0"/>
                      </a:cubicBezTo>
                      <a:cubicBezTo>
                        <a:pt x="0" y="0"/>
                        <a:pt x="0" y="0"/>
                        <a:pt x="0" y="0"/>
                      </a:cubicBezTo>
                      <a:cubicBezTo>
                        <a:pt x="0" y="102"/>
                        <a:pt x="83" y="184"/>
                        <a:pt x="185" y="184"/>
                      </a:cubicBezTo>
                      <a:cubicBezTo>
                        <a:pt x="185" y="140"/>
                        <a:pt x="185" y="140"/>
                        <a:pt x="185" y="140"/>
                      </a:cubicBezTo>
                      <a:cubicBezTo>
                        <a:pt x="107" y="140"/>
                        <a:pt x="45" y="77"/>
                        <a:pt x="45"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6" name="Freeform 32"/>
                <p:cNvSpPr>
                  <a:spLocks noEditPoints="1"/>
                </p:cNvSpPr>
                <p:nvPr/>
              </p:nvSpPr>
              <p:spPr bwMode="auto">
                <a:xfrm>
                  <a:off x="1124820" y="4197492"/>
                  <a:ext cx="151095" cy="151095"/>
                </a:xfrm>
                <a:custGeom>
                  <a:avLst/>
                  <a:gdLst>
                    <a:gd name="T0" fmla="*/ 122 w 184"/>
                    <a:gd name="T1" fmla="*/ 0 h 184"/>
                    <a:gd name="T2" fmla="*/ 122 w 184"/>
                    <a:gd name="T3" fmla="*/ 0 h 184"/>
                    <a:gd name="T4" fmla="*/ 88 w 184"/>
                    <a:gd name="T5" fmla="*/ 0 h 184"/>
                    <a:gd name="T6" fmla="*/ 88 w 184"/>
                    <a:gd name="T7" fmla="*/ 6 h 184"/>
                    <a:gd name="T8" fmla="*/ 44 w 184"/>
                    <a:gd name="T9" fmla="*/ 6 h 184"/>
                    <a:gd name="T10" fmla="*/ 5 w 184"/>
                    <a:gd name="T11" fmla="*/ 45 h 184"/>
                    <a:gd name="T12" fmla="*/ 5 w 184"/>
                    <a:gd name="T13" fmla="*/ 88 h 184"/>
                    <a:gd name="T14" fmla="*/ 0 w 184"/>
                    <a:gd name="T15" fmla="*/ 88 h 184"/>
                    <a:gd name="T16" fmla="*/ 0 w 184"/>
                    <a:gd name="T17" fmla="*/ 122 h 184"/>
                    <a:gd name="T18" fmla="*/ 0 w 184"/>
                    <a:gd name="T19" fmla="*/ 122 h 184"/>
                    <a:gd name="T20" fmla="*/ 122 w 184"/>
                    <a:gd name="T21" fmla="*/ 0 h 184"/>
                    <a:gd name="T22" fmla="*/ 140 w 184"/>
                    <a:gd name="T23" fmla="*/ 0 h 184"/>
                    <a:gd name="T24" fmla="*/ 140 w 184"/>
                    <a:gd name="T25" fmla="*/ 0 h 184"/>
                    <a:gd name="T26" fmla="*/ 0 w 184"/>
                    <a:gd name="T27" fmla="*/ 140 h 184"/>
                    <a:gd name="T28" fmla="*/ 0 w 184"/>
                    <a:gd name="T29" fmla="*/ 140 h 184"/>
                    <a:gd name="T30" fmla="*/ 0 w 184"/>
                    <a:gd name="T31" fmla="*/ 184 h 184"/>
                    <a:gd name="T32" fmla="*/ 184 w 184"/>
                    <a:gd name="T33" fmla="*/ 0 h 184"/>
                    <a:gd name="T34" fmla="*/ 140 w 184"/>
                    <a:gd name="T35" fmla="*/ 0 h 184"/>
                    <a:gd name="T36" fmla="*/ 35 w 184"/>
                    <a:gd name="T37" fmla="*/ 6 h 184"/>
                    <a:gd name="T38" fmla="*/ 5 w 184"/>
                    <a:gd name="T39" fmla="*/ 6 h 184"/>
                    <a:gd name="T40" fmla="*/ 5 w 184"/>
                    <a:gd name="T41" fmla="*/ 35 h 184"/>
                    <a:gd name="T42" fmla="*/ 35 w 184"/>
                    <a:gd name="T43" fmla="*/ 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4" h="184">
                      <a:moveTo>
                        <a:pt x="122" y="0"/>
                      </a:moveTo>
                      <a:cubicBezTo>
                        <a:pt x="122" y="0"/>
                        <a:pt x="122" y="0"/>
                        <a:pt x="122" y="0"/>
                      </a:cubicBezTo>
                      <a:cubicBezTo>
                        <a:pt x="88" y="0"/>
                        <a:pt x="88" y="0"/>
                        <a:pt x="88" y="0"/>
                      </a:cubicBezTo>
                      <a:cubicBezTo>
                        <a:pt x="88" y="6"/>
                        <a:pt x="88" y="6"/>
                        <a:pt x="88" y="6"/>
                      </a:cubicBezTo>
                      <a:cubicBezTo>
                        <a:pt x="44" y="6"/>
                        <a:pt x="44" y="6"/>
                        <a:pt x="44" y="6"/>
                      </a:cubicBezTo>
                      <a:cubicBezTo>
                        <a:pt x="42" y="26"/>
                        <a:pt x="26" y="42"/>
                        <a:pt x="5" y="45"/>
                      </a:cubicBezTo>
                      <a:cubicBezTo>
                        <a:pt x="5" y="88"/>
                        <a:pt x="5" y="88"/>
                        <a:pt x="5" y="88"/>
                      </a:cubicBezTo>
                      <a:cubicBezTo>
                        <a:pt x="0" y="88"/>
                        <a:pt x="0" y="88"/>
                        <a:pt x="0" y="88"/>
                      </a:cubicBezTo>
                      <a:cubicBezTo>
                        <a:pt x="0" y="122"/>
                        <a:pt x="0" y="122"/>
                        <a:pt x="0" y="122"/>
                      </a:cubicBezTo>
                      <a:cubicBezTo>
                        <a:pt x="0" y="122"/>
                        <a:pt x="0" y="122"/>
                        <a:pt x="0" y="122"/>
                      </a:cubicBezTo>
                      <a:cubicBezTo>
                        <a:pt x="67" y="122"/>
                        <a:pt x="122" y="67"/>
                        <a:pt x="122" y="0"/>
                      </a:cubicBezTo>
                      <a:close/>
                      <a:moveTo>
                        <a:pt x="140" y="0"/>
                      </a:moveTo>
                      <a:cubicBezTo>
                        <a:pt x="140" y="0"/>
                        <a:pt x="140" y="0"/>
                        <a:pt x="140" y="0"/>
                      </a:cubicBezTo>
                      <a:cubicBezTo>
                        <a:pt x="140" y="77"/>
                        <a:pt x="77" y="140"/>
                        <a:pt x="0" y="140"/>
                      </a:cubicBezTo>
                      <a:cubicBezTo>
                        <a:pt x="0" y="140"/>
                        <a:pt x="0" y="140"/>
                        <a:pt x="0" y="140"/>
                      </a:cubicBezTo>
                      <a:cubicBezTo>
                        <a:pt x="0" y="184"/>
                        <a:pt x="0" y="184"/>
                        <a:pt x="0" y="184"/>
                      </a:cubicBezTo>
                      <a:cubicBezTo>
                        <a:pt x="101" y="184"/>
                        <a:pt x="184" y="102"/>
                        <a:pt x="184" y="0"/>
                      </a:cubicBezTo>
                      <a:lnTo>
                        <a:pt x="140" y="0"/>
                      </a:lnTo>
                      <a:close/>
                      <a:moveTo>
                        <a:pt x="35" y="6"/>
                      </a:moveTo>
                      <a:cubicBezTo>
                        <a:pt x="5" y="6"/>
                        <a:pt x="5" y="6"/>
                        <a:pt x="5" y="6"/>
                      </a:cubicBezTo>
                      <a:cubicBezTo>
                        <a:pt x="5" y="35"/>
                        <a:pt x="5" y="35"/>
                        <a:pt x="5" y="35"/>
                      </a:cubicBezTo>
                      <a:cubicBezTo>
                        <a:pt x="20" y="33"/>
                        <a:pt x="32" y="21"/>
                        <a:pt x="35" y="6"/>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sp>
              <p:nvSpPr>
                <p:cNvPr id="127" name="Freeform 33"/>
                <p:cNvSpPr>
                  <a:spLocks noEditPoints="1"/>
                </p:cNvSpPr>
                <p:nvPr/>
              </p:nvSpPr>
              <p:spPr bwMode="auto">
                <a:xfrm>
                  <a:off x="1124820" y="4046397"/>
                  <a:ext cx="151095" cy="151095"/>
                </a:xfrm>
                <a:custGeom>
                  <a:avLst/>
                  <a:gdLst>
                    <a:gd name="T0" fmla="*/ 5 w 184"/>
                    <a:gd name="T1" fmla="*/ 149 h 184"/>
                    <a:gd name="T2" fmla="*/ 5 w 184"/>
                    <a:gd name="T3" fmla="*/ 178 h 184"/>
                    <a:gd name="T4" fmla="*/ 35 w 184"/>
                    <a:gd name="T5" fmla="*/ 178 h 184"/>
                    <a:gd name="T6" fmla="*/ 5 w 184"/>
                    <a:gd name="T7" fmla="*/ 149 h 184"/>
                    <a:gd name="T8" fmla="*/ 0 w 184"/>
                    <a:gd name="T9" fmla="*/ 0 h 184"/>
                    <a:gd name="T10" fmla="*/ 0 w 184"/>
                    <a:gd name="T11" fmla="*/ 44 h 184"/>
                    <a:gd name="T12" fmla="*/ 0 w 184"/>
                    <a:gd name="T13" fmla="*/ 44 h 184"/>
                    <a:gd name="T14" fmla="*/ 140 w 184"/>
                    <a:gd name="T15" fmla="*/ 184 h 184"/>
                    <a:gd name="T16" fmla="*/ 184 w 184"/>
                    <a:gd name="T17" fmla="*/ 184 h 184"/>
                    <a:gd name="T18" fmla="*/ 0 w 184"/>
                    <a:gd name="T19" fmla="*/ 0 h 184"/>
                    <a:gd name="T20" fmla="*/ 0 w 184"/>
                    <a:gd name="T21" fmla="*/ 62 h 184"/>
                    <a:gd name="T22" fmla="*/ 0 w 184"/>
                    <a:gd name="T23" fmla="*/ 62 h 184"/>
                    <a:gd name="T24" fmla="*/ 0 w 184"/>
                    <a:gd name="T25" fmla="*/ 96 h 184"/>
                    <a:gd name="T26" fmla="*/ 5 w 184"/>
                    <a:gd name="T27" fmla="*/ 96 h 184"/>
                    <a:gd name="T28" fmla="*/ 5 w 184"/>
                    <a:gd name="T29" fmla="*/ 139 h 184"/>
                    <a:gd name="T30" fmla="*/ 44 w 184"/>
                    <a:gd name="T31" fmla="*/ 178 h 184"/>
                    <a:gd name="T32" fmla="*/ 88 w 184"/>
                    <a:gd name="T33" fmla="*/ 178 h 184"/>
                    <a:gd name="T34" fmla="*/ 88 w 184"/>
                    <a:gd name="T35" fmla="*/ 184 h 184"/>
                    <a:gd name="T36" fmla="*/ 122 w 184"/>
                    <a:gd name="T37" fmla="*/ 184 h 184"/>
                    <a:gd name="T38" fmla="*/ 0 w 184"/>
                    <a:gd name="T39" fmla="*/ 62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5" y="149"/>
                      </a:moveTo>
                      <a:cubicBezTo>
                        <a:pt x="5" y="178"/>
                        <a:pt x="5" y="178"/>
                        <a:pt x="5" y="178"/>
                      </a:cubicBezTo>
                      <a:cubicBezTo>
                        <a:pt x="35" y="178"/>
                        <a:pt x="35" y="178"/>
                        <a:pt x="35" y="178"/>
                      </a:cubicBezTo>
                      <a:cubicBezTo>
                        <a:pt x="32" y="163"/>
                        <a:pt x="20" y="151"/>
                        <a:pt x="5" y="149"/>
                      </a:cubicBezTo>
                      <a:close/>
                      <a:moveTo>
                        <a:pt x="0" y="0"/>
                      </a:moveTo>
                      <a:cubicBezTo>
                        <a:pt x="0" y="44"/>
                        <a:pt x="0" y="44"/>
                        <a:pt x="0" y="44"/>
                      </a:cubicBezTo>
                      <a:cubicBezTo>
                        <a:pt x="0" y="44"/>
                        <a:pt x="0" y="44"/>
                        <a:pt x="0" y="44"/>
                      </a:cubicBezTo>
                      <a:cubicBezTo>
                        <a:pt x="77" y="44"/>
                        <a:pt x="140" y="107"/>
                        <a:pt x="140" y="184"/>
                      </a:cubicBezTo>
                      <a:cubicBezTo>
                        <a:pt x="184" y="184"/>
                        <a:pt x="184" y="184"/>
                        <a:pt x="184" y="184"/>
                      </a:cubicBezTo>
                      <a:cubicBezTo>
                        <a:pt x="184" y="82"/>
                        <a:pt x="101" y="0"/>
                        <a:pt x="0" y="0"/>
                      </a:cubicBezTo>
                      <a:close/>
                      <a:moveTo>
                        <a:pt x="0" y="62"/>
                      </a:moveTo>
                      <a:cubicBezTo>
                        <a:pt x="0" y="62"/>
                        <a:pt x="0" y="62"/>
                        <a:pt x="0" y="62"/>
                      </a:cubicBezTo>
                      <a:cubicBezTo>
                        <a:pt x="0" y="96"/>
                        <a:pt x="0" y="96"/>
                        <a:pt x="0" y="96"/>
                      </a:cubicBezTo>
                      <a:cubicBezTo>
                        <a:pt x="5" y="96"/>
                        <a:pt x="5" y="96"/>
                        <a:pt x="5" y="96"/>
                      </a:cubicBezTo>
                      <a:cubicBezTo>
                        <a:pt x="5" y="139"/>
                        <a:pt x="5" y="139"/>
                        <a:pt x="5" y="139"/>
                      </a:cubicBezTo>
                      <a:cubicBezTo>
                        <a:pt x="26" y="142"/>
                        <a:pt x="42" y="158"/>
                        <a:pt x="44" y="178"/>
                      </a:cubicBezTo>
                      <a:cubicBezTo>
                        <a:pt x="88" y="178"/>
                        <a:pt x="88" y="178"/>
                        <a:pt x="88" y="178"/>
                      </a:cubicBezTo>
                      <a:cubicBezTo>
                        <a:pt x="88" y="184"/>
                        <a:pt x="88" y="184"/>
                        <a:pt x="88" y="184"/>
                      </a:cubicBezTo>
                      <a:cubicBezTo>
                        <a:pt x="122" y="184"/>
                        <a:pt x="122" y="184"/>
                        <a:pt x="122" y="184"/>
                      </a:cubicBezTo>
                      <a:cubicBezTo>
                        <a:pt x="122" y="116"/>
                        <a:pt x="67" y="62"/>
                        <a:pt x="0" y="62"/>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grpSp>
      </p:grpSp>
      <p:sp>
        <p:nvSpPr>
          <p:cNvPr id="27" name="Rectangle 26"/>
          <p:cNvSpPr/>
          <p:nvPr/>
        </p:nvSpPr>
        <p:spPr>
          <a:xfrm>
            <a:off x="838207" y="53927"/>
            <a:ext cx="10690327" cy="892552"/>
          </a:xfrm>
          <a:prstGeom prst="rect">
            <a:avLst/>
          </a:prstGeom>
        </p:spPr>
        <p:txBody>
          <a:bodyPr wrap="square">
            <a:spAutoFit/>
          </a:bodyPr>
          <a:lstStyle/>
          <a:p>
            <a:pPr algn="ctr">
              <a:buNone/>
            </a:pPr>
            <a:r>
              <a:rPr lang="nl-NL" sz="2800" b="1" i="1" dirty="0" smtClean="0">
                <a:solidFill>
                  <a:srgbClr val="C44423"/>
                </a:solidFill>
              </a:rPr>
              <a:t>b</a:t>
            </a:r>
            <a:r>
              <a:rPr lang="nl-NL" sz="2400" b="1" i="1" dirty="0" smtClean="0">
                <a:solidFill>
                  <a:srgbClr val="C44423"/>
                </a:solidFill>
                <a:latin typeface="Times New Roman" panose="02020603050405020304" pitchFamily="18" charset="0"/>
                <a:cs typeface="Times New Roman" panose="02020603050405020304" pitchFamily="18" charset="0"/>
              </a:rPr>
              <a:t>.</a:t>
            </a:r>
            <a:r>
              <a:rPr lang="nl-NL" sz="2400" b="1" i="1" dirty="0" smtClean="0">
                <a:solidFill>
                  <a:srgbClr val="C44423"/>
                </a:solidFill>
                <a:latin typeface="Times New Roman" panose="02020603050405020304" pitchFamily="18" charset="0"/>
                <a:cs typeface="Times New Roman" panose="02020603050405020304" pitchFamily="18" charset="0"/>
              </a:rPr>
              <a:t>  </a:t>
            </a:r>
            <a:r>
              <a:rPr lang="nl-NL" sz="2400" b="1" i="1" dirty="0">
                <a:solidFill>
                  <a:srgbClr val="C44423"/>
                </a:solidFill>
                <a:latin typeface="Times New Roman" panose="02020603050405020304" pitchFamily="18" charset="0"/>
                <a:cs typeface="Times New Roman" panose="02020603050405020304" pitchFamily="18" charset="0"/>
              </a:rPr>
              <a:t>Phương </a:t>
            </a:r>
            <a:r>
              <a:rPr lang="nl-NL" sz="2400" b="1" i="1" dirty="0" smtClean="0">
                <a:solidFill>
                  <a:srgbClr val="C44423"/>
                </a:solidFill>
                <a:latin typeface="Times New Roman" panose="02020603050405020304" pitchFamily="18" charset="0"/>
                <a:cs typeface="Times New Roman" panose="02020603050405020304" pitchFamily="18" charset="0"/>
              </a:rPr>
              <a:t>hướng, nhiệm vụ </a:t>
            </a:r>
            <a:r>
              <a:rPr lang="nl-NL" sz="2400" b="1" i="1" dirty="0">
                <a:solidFill>
                  <a:srgbClr val="C44423"/>
                </a:solidFill>
                <a:latin typeface="Times New Roman" panose="02020603050405020304" pitchFamily="18" charset="0"/>
                <a:cs typeface="Times New Roman" panose="02020603050405020304" pitchFamily="18" charset="0"/>
              </a:rPr>
              <a:t>xây dựng và hoàn thiện Nhà nước pháp quyền xã hội chủ nghĩa Việt Nam</a:t>
            </a:r>
            <a:endParaRPr lang="en-US" sz="2400" dirty="0">
              <a:solidFill>
                <a:srgbClr val="C4442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99253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a:solidFill>
                  <a:srgbClr val="008000"/>
                </a:solidFill>
              </a:rPr>
              <a:t>2.2.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308582"/>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1003710" y="388203"/>
            <a:ext cx="10350089" cy="830997"/>
          </a:xfrm>
          <a:prstGeom prst="rect">
            <a:avLst/>
          </a:prstGeom>
        </p:spPr>
        <p:txBody>
          <a:bodyPr wrap="square">
            <a:spAutoFit/>
          </a:bodyPr>
          <a:lstStyle/>
          <a:p>
            <a:r>
              <a:rPr lang="nl-NL" sz="2400" dirty="0" smtClean="0">
                <a:latin typeface="Times New Roman" panose="02020603050405020304" pitchFamily="18" charset="0"/>
                <a:cs typeface="Times New Roman" panose="02020603050405020304" pitchFamily="18" charset="0"/>
              </a:rPr>
              <a:t>	T</a:t>
            </a:r>
            <a:r>
              <a:rPr lang="pl-PL" sz="2400" dirty="0" smtClean="0">
                <a:latin typeface="Times New Roman" panose="02020603050405020304" pitchFamily="18" charset="0"/>
                <a:cs typeface="Times New Roman" panose="02020603050405020304" pitchFamily="18" charset="0"/>
              </a:rPr>
              <a:t>iếp </a:t>
            </a:r>
            <a:r>
              <a:rPr lang="pl-PL" sz="2400" dirty="0">
                <a:latin typeface="Times New Roman" panose="02020603050405020304" pitchFamily="18" charset="0"/>
                <a:cs typeface="Times New Roman" panose="02020603050405020304" pitchFamily="18" charset="0"/>
              </a:rPr>
              <a:t>tục xây dựng, hoàn thiện Nhà nước pháp quyền xã hội chủ nghĩa do Đảng lãnh đạo là nhiệm vụ trọng tâm của đổi mới hệ thống chính trị</a:t>
            </a:r>
            <a:endParaRPr lang="en-US" sz="2400" dirty="0">
              <a:latin typeface="Times New Roman" panose="02020603050405020304" pitchFamily="18" charset="0"/>
              <a:cs typeface="Times New Roman" panose="02020603050405020304" pitchFamily="18" charset="0"/>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028" y="1752600"/>
            <a:ext cx="4076172" cy="46482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2" descr="Phát huy dân chủ xã hội chủ nghĩa trong xây dựng nhà nước pháp quyền | Tạp  chí Quản lý nhà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Phát huy dân chủ xã hội chủ nghĩa trong xây dựng nhà nước pháp quyền | Tạp  chí Quản lý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1" y="1600200"/>
            <a:ext cx="6400798"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676401"/>
            <a:ext cx="6753499" cy="38862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Tiếp </a:t>
            </a:r>
            <a:r>
              <a:rPr lang="pl-PL" sz="2700" b="0" dirty="0">
                <a:solidFill>
                  <a:schemeClr val="tx1"/>
                </a:solidFill>
                <a:latin typeface="Times New Roman" panose="02020603050405020304" pitchFamily="18" charset="0"/>
                <a:cs typeface="Times New Roman" panose="02020603050405020304" pitchFamily="18" charset="0"/>
              </a:rPr>
              <a:t>tục hoàn thiện chức năng, nhiệm vụ, quyền hạn, tổ chức của Nhà nước theo quy định của Hiến 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Nhà nước được tổ chức và hoạt động theo Hiến pháp và pháp luật, quản lý xã hội bằng Hiến pháp và pháp </a:t>
            </a:r>
            <a:r>
              <a:rPr lang="pl-PL" sz="2700" b="0" dirty="0" smtClean="0">
                <a:solidFill>
                  <a:schemeClr val="tx1"/>
                </a:solidFill>
                <a:latin typeface="Times New Roman" panose="02020603050405020304" pitchFamily="18" charset="0"/>
                <a:cs typeface="Times New Roman" panose="02020603050405020304" pitchFamily="18" charset="0"/>
              </a:rPr>
              <a:t>luật</a:t>
            </a: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Xác định rõ cơ chế phân công, phối hợp thực thi quyền lực nhà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0000FF"/>
                </a:solidFill>
                <a:latin typeface="Times New Roman" panose="02020603050405020304" pitchFamily="18" charset="0"/>
                <a:cs typeface="Times New Roman" panose="02020603050405020304" pitchFamily="18" charset="0"/>
              </a:rPr>
              <a:t>Hai </a:t>
            </a:r>
            <a:r>
              <a:rPr lang="nl-NL" sz="2400" i="1" dirty="0">
                <a:solidFill>
                  <a:srgbClr val="0000FF"/>
                </a:solidFill>
                <a:latin typeface="Times New Roman" panose="02020603050405020304" pitchFamily="18" charset="0"/>
                <a:cs typeface="Times New Roman" panose="02020603050405020304" pitchFamily="18" charset="0"/>
              </a:rPr>
              <a:t>là, h</a:t>
            </a:r>
            <a:r>
              <a:rPr lang="pl-PL" sz="2400" i="1" dirty="0">
                <a:solidFill>
                  <a:srgbClr val="0000FF"/>
                </a:solidFill>
                <a:latin typeface="Times New Roman" panose="02020603050405020304" pitchFamily="18" charset="0"/>
                <a:cs typeface="Times New Roman" panose="02020603050405020304" pitchFamily="18" charset="0"/>
              </a:rPr>
              <a:t>oàn thiện thể chế, chức năng, nhiệm vụ, phương thức và cơ chế vận hành, nâng cao hiệu lực, hiệu quả của Nhà nước pháp quyền xã hội chủ nghĩa</a:t>
            </a: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Dân chủ là gì? Khái niệm và đặc điểm của Dân chủ - jes.edu.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571" y="1907177"/>
            <a:ext cx="4412288" cy="4323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7760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4800600" y="1752600"/>
            <a:ext cx="7125789" cy="2133600"/>
          </a:xfrm>
          <a:ln w="28575">
            <a:solidFill>
              <a:schemeClr val="tx1"/>
            </a:solidFill>
          </a:ln>
        </p:spPr>
        <p:txBody>
          <a:bodyPr>
            <a:normAutofit/>
          </a:bodyPr>
          <a:lstStyle/>
          <a:p>
            <a:pPr algn="l"/>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smtClean="0">
                <a:solidFill>
                  <a:schemeClr val="tx1"/>
                </a:solidFill>
                <a:latin typeface="Times New Roman" panose="02020603050405020304" pitchFamily="18" charset="0"/>
                <a:cs typeface="Times New Roman" panose="02020603050405020304" pitchFamily="18" charset="0"/>
              </a:rPr>
              <a:t>Tiếp </a:t>
            </a:r>
            <a:r>
              <a:rPr lang="pl-PL" sz="2400" b="0" dirty="0">
                <a:solidFill>
                  <a:schemeClr val="tx1"/>
                </a:solidFill>
                <a:latin typeface="Times New Roman" panose="02020603050405020304" pitchFamily="18" charset="0"/>
                <a:cs typeface="Times New Roman" panose="02020603050405020304" pitchFamily="18" charset="0"/>
              </a:rPr>
              <a:t>tục đổi mới tổ chức và hoạt động của Quốc </a:t>
            </a:r>
            <a:r>
              <a:rPr lang="vi-VN" sz="2400" b="0" dirty="0">
                <a:solidFill>
                  <a:schemeClr val="tx1"/>
                </a:solidFill>
                <a:latin typeface="Times New Roman" panose="02020603050405020304" pitchFamily="18" charset="0"/>
                <a:cs typeface="Times New Roman" panose="02020603050405020304" pitchFamily="18" charset="0"/>
              </a:rPr>
              <a:t>hội</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Hoàn thiện cơ cấu tổ chức Chính phủ</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C</a:t>
            </a:r>
            <a:r>
              <a:rPr lang="nl-NL" sz="2400" b="0" dirty="0">
                <a:solidFill>
                  <a:schemeClr val="tx1"/>
                </a:solidFill>
                <a:latin typeface="Times New Roman" panose="02020603050405020304" pitchFamily="18" charset="0"/>
                <a:cs typeface="Times New Roman" panose="02020603050405020304" pitchFamily="18" charset="0"/>
              </a:rPr>
              <a:t>ải cách và kiện toàn các cơ quan tư pháp</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smtClean="0">
                <a:solidFill>
                  <a:srgbClr val="3333CC"/>
                </a:solidFill>
                <a:latin typeface="Times New Roman" panose="02020603050405020304" pitchFamily="18" charset="0"/>
                <a:cs typeface="Times New Roman" panose="02020603050405020304" pitchFamily="18" charset="0"/>
              </a:rPr>
              <a:t>Ba </a:t>
            </a:r>
            <a:r>
              <a:rPr lang="pl-PL" sz="2400" i="1" dirty="0">
                <a:solidFill>
                  <a:srgbClr val="3333CC"/>
                </a:solidFill>
                <a:latin typeface="Times New Roman" panose="02020603050405020304" pitchFamily="18" charset="0"/>
                <a:cs typeface="Times New Roman" panose="02020603050405020304" pitchFamily="18" charset="0"/>
              </a:rPr>
              <a:t>là, hoàn thiện tổ chức và nâng cao chất lượng, hiệu quả hoạt động của bộ máy nhà nước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1752600"/>
            <a:ext cx="4645025"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6133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a:solidFill>
                  <a:srgbClr val="3333CC"/>
                </a:solidFill>
                <a:latin typeface="Times New Roman" panose="02020603050405020304" pitchFamily="18" charset="0"/>
                <a:cs typeface="Times New Roman" panose="02020603050405020304" pitchFamily="18" charset="0"/>
              </a:rPr>
              <a:t>Bốn là, chú trọng công tác xây dựng đội ngũ cán bộ, công chức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881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endParaRPr lang="en-US" sz="2400" b="1" dirty="0">
              <a:solidFill>
                <a:srgbClr val="FFFFFF"/>
              </a:solidFill>
              <a:latin typeface="Arial" charset="0"/>
            </a:endParaRP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2526794" y="274997"/>
            <a:ext cx="7226806"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21277</TotalTime>
  <Words>1937</Words>
  <Application>Microsoft Office PowerPoint</Application>
  <PresentationFormat>Widescreen</PresentationFormat>
  <Paragraphs>174</Paragraphs>
  <Slides>41</Slides>
  <Notes>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41</vt:i4>
      </vt:variant>
    </vt:vector>
  </HeadingPairs>
  <TitlesOfParts>
    <vt:vector size="55" baseType="lpstr">
      <vt:lpstr>ＭＳ Ｐゴシック</vt:lpstr>
      <vt:lpstr>.VnTime</vt:lpstr>
      <vt:lpstr>Arial</vt:lpstr>
      <vt:lpstr>Arial Unicode MS</vt:lpstr>
      <vt:lpstr>Calibri</vt:lpstr>
      <vt:lpstr>Lato</vt:lpstr>
      <vt:lpstr>Lato Light</vt:lpstr>
      <vt:lpstr>Microsoft Yi Baiti</vt:lpstr>
      <vt:lpstr>Oswald</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a. Khái niệm nhà nước pháp quyền xã hội chủ nghĩa?</vt:lpstr>
      <vt:lpstr>PowerPoint Presentation</vt:lpstr>
      <vt:lpstr>PowerPoint Presentation</vt:lpstr>
      <vt:lpstr>PowerPoint Presentation</vt:lpstr>
      <vt:lpstr> Hiến pháp năm 2013: Nước Cộng hòa XHCN VN là quốc gia thống nhất của các dân tộc cùng sinh sống trên đất nước VN   </vt:lpstr>
      <vt:lpstr>PowerPoint Presentation</vt:lpstr>
      <vt:lpstr>PowerPoint Presentation</vt:lpstr>
      <vt:lpstr>           Điều 14 Hiến pháp 2013 khẳng định:   “Ở nước Cộng hòa xã hội chủ nghĩa Việt Nam, các quyền con người, quyền công dân về chính trị, dân sự, kinh tế, văn hóa, xã hội được công nhận, tôn trọng, bảo vệ, bảo đảm theo Hiến pháp và pháp luật”.    </vt:lpstr>
      <vt:lpstr>     Thực chất của dân chủ xã hội chủ nghĩa là thu hút những người lao động tham gia một cách bình đẳng và ngày càng rộng rãi vào quản lý công việc của Nhà nước và của xã hội    </vt:lpstr>
      <vt:lpstr>   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 ( Điều 4 hiến pháp 2013)    </vt:lpstr>
      <vt:lpstr>PowerPoint Presentation</vt:lpstr>
      <vt:lpstr>PowerPoint Presentation</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Vai trò lãnh đạo của Đảng đối với Nhà nước thể hiện:</vt:lpstr>
      <vt:lpstr>PowerPoint Presentation</vt:lpstr>
      <vt:lpstr>PowerPoint Presentation</vt:lpstr>
      <vt:lpstr>1. Phương hướng xây dựng và hoàn thiện Nhà nước pháp quyền xã hội chủ nghĩa VN a. Những định hướng lớn xây dựng và hoàn thiện nhà nước pháp quyền XHCN VN </vt:lpstr>
      <vt:lpstr>PowerPoint Presentation</vt:lpstr>
      <vt:lpstr>PowerPoint Presentation</vt:lpstr>
      <vt:lpstr>PowerPoint Presentation</vt:lpstr>
      <vt:lpstr>+ Tiếp tục hoàn thiện chức năng, nhiệm vụ, quyền hạn, tổ chức của Nhà nước theo quy định của Hiến pháp năm 2013. + Nhà nước được tổ chức và hoạt động theo Hiến pháp và pháp luật, quản lý xã hội bằng Hiến pháp và pháp luật + Xác định rõ cơ chế phân công, phối hợp thực thi quyền lực nhà nước  </vt:lpstr>
      <vt:lpstr>+ Tiếp tục đổi mới tổ chức và hoạt động của Quốc hội + Hoàn thiện cơ cấu tổ chức Chính phủ + Cải cách và kiện toàn các cơ quan tư pháp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306</cp:revision>
  <dcterms:created xsi:type="dcterms:W3CDTF">2015-10-29T17:39:51Z</dcterms:created>
  <dcterms:modified xsi:type="dcterms:W3CDTF">2021-01-19T12:53:27Z</dcterms:modified>
</cp:coreProperties>
</file>