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62" r:id="rId2"/>
    <p:sldId id="364" r:id="rId3"/>
    <p:sldId id="366" r:id="rId4"/>
    <p:sldId id="365" r:id="rId5"/>
    <p:sldId id="368" r:id="rId6"/>
    <p:sldId id="367" r:id="rId7"/>
    <p:sldId id="363" r:id="rId8"/>
    <p:sldId id="371" r:id="rId9"/>
    <p:sldId id="372" r:id="rId10"/>
    <p:sldId id="370" r:id="rId11"/>
    <p:sldId id="376" r:id="rId12"/>
    <p:sldId id="374" r:id="rId13"/>
    <p:sldId id="373" r:id="rId14"/>
    <p:sldId id="375" r:id="rId15"/>
    <p:sldId id="3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09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0091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93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827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593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2386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72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3742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179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501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37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BA178-FB76-4C43-9D0D-60AAB06D7DE8}" type="datetimeFigureOut">
              <a:rPr lang="en-US" smtClean="0"/>
              <a:t>1/19/2021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C81F1BB-EACE-4B71-AC5D-C77A44C897F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1571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re 1"/>
          <p:cNvSpPr txBox="1">
            <a:spLocks/>
          </p:cNvSpPr>
          <p:nvPr/>
        </p:nvSpPr>
        <p:spPr bwMode="auto">
          <a:xfrm>
            <a:off x="0" y="914399"/>
            <a:ext cx="9144000" cy="2667001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Chuyên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 </a:t>
            </a:r>
            <a:r>
              <a:rPr lang="en-US" sz="3600" b="1" spc="50" dirty="0" err="1" smtClean="0">
                <a:ln w="11430"/>
                <a:solidFill>
                  <a:schemeClr val="tx1"/>
                </a:solidFill>
                <a:latin typeface="Constantia"/>
              </a:rPr>
              <a:t>đề</a:t>
            </a:r>
            <a:r>
              <a:rPr lang="en-US" sz="3600" b="1" spc="50" dirty="0" smtClean="0">
                <a:ln w="11430"/>
                <a:solidFill>
                  <a:schemeClr val="tx1"/>
                </a:solidFill>
                <a:latin typeface="Constantia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HẠN CHẾ TÌNH TRẠNG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600" b="1" spc="50" dirty="0" smtClean="0">
                <a:ln w="11430"/>
                <a:solidFill>
                  <a:srgbClr val="C00000"/>
                </a:solidFill>
                <a:latin typeface="Constantia"/>
              </a:rPr>
              <a:t>BỎ HỌC CỦA SINH VIÊN </a:t>
            </a:r>
            <a:endParaRPr lang="en-US" sz="3600" b="1" spc="50" dirty="0" smtClean="0">
              <a:ln w="11430"/>
              <a:solidFill>
                <a:srgbClr val="C00000"/>
              </a:solidFill>
              <a:latin typeface="Constantia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3400" b="1" spc="50" dirty="0" smtClean="0">
                <a:ln w="11430"/>
                <a:solidFill>
                  <a:srgbClr val="C00000"/>
                </a:solidFill>
                <a:latin typeface="Constantia"/>
              </a:rPr>
              <a:t>TẠI TRƯỜNG CĐ LÝ TỰ TRỌNG TP HCM</a:t>
            </a:r>
            <a:endParaRPr lang="fr-CA" altLang="zh-CN" sz="34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re 1"/>
          <p:cNvSpPr txBox="1">
            <a:spLocks/>
          </p:cNvSpPr>
          <p:nvPr/>
        </p:nvSpPr>
        <p:spPr bwMode="auto">
          <a:xfrm>
            <a:off x="297656" y="4572000"/>
            <a:ext cx="8548687" cy="1400696"/>
          </a:xfrm>
          <a:prstGeom prst="rect">
            <a:avLst/>
          </a:prstGeom>
          <a:ln w="25400" cap="flat" cmpd="sng" algn="ctr">
            <a:solidFill>
              <a:schemeClr val="accent5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spc="50" dirty="0" smtClean="0">
                <a:ln w="11430"/>
                <a:solidFill>
                  <a:schemeClr val="tx1"/>
                </a:solidFill>
                <a:latin typeface="Constantia"/>
              </a:rPr>
              <a:t>THAM LUẬN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spc="50" dirty="0" smtClean="0">
                <a:ln w="11430"/>
                <a:solidFill>
                  <a:srgbClr val="C00000"/>
                </a:solidFill>
                <a:latin typeface="Constantia"/>
              </a:rPr>
              <a:t>KHOA LÝ LUẬN CHÍNH TRỊ</a:t>
            </a:r>
            <a:endParaRPr lang="fr-CA" altLang="zh-CN" sz="4000" b="1" dirty="0">
              <a:solidFill>
                <a:srgbClr val="07389B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71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Freeform 7"/>
          <p:cNvSpPr>
            <a:spLocks noEditPoints="1"/>
          </p:cNvSpPr>
          <p:nvPr/>
        </p:nvSpPr>
        <p:spPr bwMode="gray">
          <a:xfrm>
            <a:off x="1311461" y="1041400"/>
            <a:ext cx="7825612" cy="50292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dist="206741" dir="8249373" algn="ctr" rotWithShape="0">
              <a:srgbClr val="DDDDDD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9" name="Group 48"/>
          <p:cNvGrpSpPr>
            <a:grpSpLocks/>
          </p:cNvGrpSpPr>
          <p:nvPr/>
        </p:nvGrpSpPr>
        <p:grpSpPr bwMode="auto">
          <a:xfrm>
            <a:off x="0" y="838200"/>
            <a:ext cx="2839733" cy="2047875"/>
            <a:chOff x="3248025" y="3752850"/>
            <a:chExt cx="1704975" cy="1885950"/>
          </a:xfrm>
        </p:grpSpPr>
        <p:sp>
          <p:nvSpPr>
            <p:cNvPr id="13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4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5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6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7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18" name="Text Box 39"/>
            <p:cNvSpPr txBox="1">
              <a:spLocks noChangeArrowheads="1"/>
            </p:cNvSpPr>
            <p:nvPr/>
          </p:nvSpPr>
          <p:spPr bwMode="gray">
            <a:xfrm>
              <a:off x="3384422" y="3989431"/>
              <a:ext cx="1568578" cy="8786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vi-VN" sz="2800" b="1" dirty="0" smtClean="0"/>
                <a:t>H</a:t>
              </a:r>
              <a:r>
                <a:rPr lang="en-US" sz="2800" b="1" dirty="0" smtClean="0"/>
                <a:t>OÀN CẢNH</a:t>
              </a:r>
              <a:r>
                <a:rPr lang="vi-VN" sz="2800" b="1" dirty="0" smtClean="0"/>
                <a:t> </a:t>
              </a:r>
              <a:r>
                <a:rPr lang="en-US" sz="2800" b="1" dirty="0" smtClean="0"/>
                <a:t>GIA ĐÌNH </a:t>
              </a:r>
              <a:endParaRPr lang="vi-VN" sz="2800" b="1" dirty="0"/>
            </a:p>
          </p:txBody>
        </p:sp>
      </p:grpSp>
      <p:grpSp>
        <p:nvGrpSpPr>
          <p:cNvPr id="19" name="Group 48"/>
          <p:cNvGrpSpPr>
            <a:grpSpLocks/>
          </p:cNvGrpSpPr>
          <p:nvPr/>
        </p:nvGrpSpPr>
        <p:grpSpPr bwMode="auto">
          <a:xfrm>
            <a:off x="-1" y="3680517"/>
            <a:ext cx="3862631" cy="2720283"/>
            <a:chOff x="3148742" y="3752850"/>
            <a:chExt cx="1895193" cy="1885950"/>
          </a:xfrm>
        </p:grpSpPr>
        <p:sp>
          <p:nvSpPr>
            <p:cNvPr id="20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1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2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3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4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5" name="Text Box 39"/>
            <p:cNvSpPr txBox="1">
              <a:spLocks noChangeArrowheads="1"/>
            </p:cNvSpPr>
            <p:nvPr/>
          </p:nvSpPr>
          <p:spPr bwMode="gray">
            <a:xfrm>
              <a:off x="3148742" y="4083628"/>
              <a:ext cx="1895193" cy="125893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BẢN THÂN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/>
                <a:t>Kiến</a:t>
              </a:r>
              <a:r>
                <a:rPr lang="en-US" sz="2800" b="1" dirty="0"/>
                <a:t> </a:t>
              </a:r>
              <a:r>
                <a:rPr lang="en-US" sz="2800" b="1" dirty="0" err="1"/>
                <a:t>thức</a:t>
              </a:r>
              <a:endParaRPr lang="en-US" sz="2800" b="1" dirty="0"/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Kỹ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năng</a:t>
              </a:r>
              <a:r>
                <a:rPr lang="en-US" sz="2800" b="1" dirty="0" smtClean="0"/>
                <a:t>     </a:t>
              </a:r>
            </a:p>
            <a:p>
              <a:pPr marL="1200150" lvl="1" indent="-457200">
                <a:buFontTx/>
                <a:buChar char="-"/>
              </a:pPr>
              <a:r>
                <a:rPr lang="en-US" sz="2800" b="1" dirty="0" err="1" smtClean="0"/>
                <a:t>Thái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độ</a:t>
              </a:r>
              <a:r>
                <a:rPr lang="en-US" sz="2800" b="1" dirty="0" smtClean="0"/>
                <a:t> </a:t>
              </a:r>
              <a:endParaRPr lang="vi-VN" sz="2800" b="1" dirty="0"/>
            </a:p>
          </p:txBody>
        </p:sp>
      </p:grpSp>
      <p:grpSp>
        <p:nvGrpSpPr>
          <p:cNvPr id="26" name="Group 48"/>
          <p:cNvGrpSpPr>
            <a:grpSpLocks/>
          </p:cNvGrpSpPr>
          <p:nvPr/>
        </p:nvGrpSpPr>
        <p:grpSpPr bwMode="auto">
          <a:xfrm>
            <a:off x="4181070" y="4724400"/>
            <a:ext cx="3295451" cy="2173012"/>
            <a:chOff x="3248025" y="3752850"/>
            <a:chExt cx="1721697" cy="1885950"/>
          </a:xfrm>
        </p:grpSpPr>
        <p:sp>
          <p:nvSpPr>
            <p:cNvPr id="27" name="Oval 34"/>
            <p:cNvSpPr>
              <a:spLocks noChangeArrowheads="1"/>
            </p:cNvSpPr>
            <p:nvPr/>
          </p:nvSpPr>
          <p:spPr bwMode="gray">
            <a:xfrm rot="-723406">
              <a:off x="3316288" y="4972050"/>
              <a:ext cx="1438275" cy="666750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28" name="Oval 35"/>
            <p:cNvSpPr>
              <a:spLocks noChangeArrowheads="1"/>
            </p:cNvSpPr>
            <p:nvPr/>
          </p:nvSpPr>
          <p:spPr bwMode="gray">
            <a:xfrm>
              <a:off x="3248025" y="3752850"/>
              <a:ext cx="1704975" cy="170656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29" name="Oval 36"/>
            <p:cNvSpPr>
              <a:spLocks noChangeArrowheads="1"/>
            </p:cNvSpPr>
            <p:nvPr/>
          </p:nvSpPr>
          <p:spPr bwMode="gray">
            <a:xfrm>
              <a:off x="3268663" y="3762375"/>
              <a:ext cx="1665287" cy="1663700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0" name="Oval 37"/>
            <p:cNvSpPr>
              <a:spLocks noChangeArrowheads="1"/>
            </p:cNvSpPr>
            <p:nvPr/>
          </p:nvSpPr>
          <p:spPr bwMode="gray">
            <a:xfrm>
              <a:off x="3286125" y="3778250"/>
              <a:ext cx="1584325" cy="1555750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1" name="Oval 38"/>
            <p:cNvSpPr>
              <a:spLocks noChangeArrowheads="1"/>
            </p:cNvSpPr>
            <p:nvPr/>
          </p:nvSpPr>
          <p:spPr bwMode="gray">
            <a:xfrm>
              <a:off x="3378200" y="3822700"/>
              <a:ext cx="1409700" cy="1262063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eaVert" wrap="none" anchor="ctr"/>
            <a:lstStyle/>
            <a:p>
              <a:endParaRPr lang="en-US"/>
            </a:p>
          </p:txBody>
        </p:sp>
        <p:sp>
          <p:nvSpPr>
            <p:cNvPr id="32" name="Text Box 39"/>
            <p:cNvSpPr txBox="1">
              <a:spLocks noChangeArrowheads="1"/>
            </p:cNvSpPr>
            <p:nvPr/>
          </p:nvSpPr>
          <p:spPr bwMode="gray">
            <a:xfrm>
              <a:off x="3389399" y="3949751"/>
              <a:ext cx="1580323" cy="1575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/>
              <a:r>
                <a:rPr lang="en-US" sz="2800" b="1" dirty="0" smtClean="0"/>
                <a:t>TÁC NHÂN</a:t>
              </a:r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Bạn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bè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Thầy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cô</a:t>
              </a:r>
              <a:endParaRPr lang="en-US" sz="2800" b="1" dirty="0" smtClean="0"/>
            </a:p>
            <a:p>
              <a:pPr marL="457200" indent="-457200">
                <a:buFontTx/>
                <a:buChar char="-"/>
              </a:pPr>
              <a:r>
                <a:rPr lang="en-US" sz="2800" b="1" dirty="0" err="1" smtClean="0"/>
                <a:t>Nhà</a:t>
              </a:r>
              <a:r>
                <a:rPr lang="en-US" sz="2800" b="1" dirty="0" smtClean="0"/>
                <a:t> </a:t>
              </a:r>
              <a:r>
                <a:rPr lang="en-US" sz="2800" b="1" dirty="0" err="1" smtClean="0"/>
                <a:t>trường</a:t>
              </a:r>
              <a:endParaRPr lang="en-US" sz="2800" b="1" dirty="0" smtClean="0"/>
            </a:p>
          </p:txBody>
        </p:sp>
      </p:grpSp>
      <p:sp>
        <p:nvSpPr>
          <p:cNvPr id="33" name="Rounded Rectangle 32"/>
          <p:cNvSpPr/>
          <p:nvPr/>
        </p:nvSpPr>
        <p:spPr>
          <a:xfrm>
            <a:off x="3352800" y="2133600"/>
            <a:ext cx="5181599" cy="901060"/>
          </a:xfrm>
          <a:prstGeom prst="roundRect">
            <a:avLst/>
          </a:prstGeom>
          <a:solidFill>
            <a:schemeClr val="bg2">
              <a:lumMod val="9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5400" b="1" dirty="0"/>
              <a:t>Nguyên nhân</a:t>
            </a:r>
            <a:endParaRPr lang="en-US" sz="5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44929"/>
            <a:ext cx="70104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56309" y="19382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ốt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093027" y="3733800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Phức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tạp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    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096000" y="5348547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>
                <a:latin typeface="Arial" pitchFamily="34" charset="0"/>
                <a:cs typeface="Arial" pitchFamily="34" charset="0"/>
              </a:rPr>
              <a:t>Khó</a:t>
            </a:r>
            <a:r>
              <a:rPr lang="en-US" sz="40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khăn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721129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BẢN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56309" y="2352503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066800" y="39956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Kỹ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năng     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981200" y="567205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Thái </a:t>
            </a:r>
            <a:r>
              <a:rPr lang="vi-VN" sz="4000" b="1" dirty="0">
                <a:latin typeface="Arial" pitchFamily="34" charset="0"/>
                <a:cs typeface="Arial" pitchFamily="34" charset="0"/>
              </a:rPr>
              <a:t>độ 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029200" y="2624052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5029200" y="4267200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36127" y="5924203"/>
            <a:ext cx="4114800" cy="8382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Giỏi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khá</a:t>
            </a:r>
            <a:r>
              <a:rPr lang="en-US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– TB – </a:t>
            </a:r>
            <a:r>
              <a:rPr lang="en-US" sz="28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yếu</a:t>
            </a:r>
            <a:endParaRPr lang="vi-VN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2539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914400"/>
            <a:ext cx="3810000" cy="1183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TÁC NHÂN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23622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609600" y="376705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Thầy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429000" y="2362200"/>
            <a:ext cx="4114800" cy="10668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Lôi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kéo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565073" y="3767052"/>
            <a:ext cx="4440382" cy="11049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Thiếu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kỵ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thị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SV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143000" y="5181600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565073" y="5135188"/>
            <a:ext cx="4461164" cy="1138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đông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288473" y="1621328"/>
            <a:ext cx="6553200" cy="802871"/>
          </a:xfrm>
          <a:prstGeom prst="round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HOÀN CẢNH GIA ĐÌNH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101436" y="2644484"/>
            <a:ext cx="6927273" cy="68580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36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ìm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viên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0" y="4648200"/>
            <a:ext cx="4571999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Trao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bổng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Giới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thiệu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việc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làm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ra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sân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chơi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bổ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ích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4800600" y="4648200"/>
            <a:ext cx="4343400" cy="21336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32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chia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sẻ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  <a:p>
            <a:pPr marL="571500" indent="-571500">
              <a:buFontTx/>
              <a:buChar char="-"/>
              <a:defRPr/>
            </a:pPr>
            <a:r>
              <a:rPr lang="en-US" sz="2400" b="1" dirty="0" err="1">
                <a:latin typeface="Arial" pitchFamily="34" charset="0"/>
                <a:cs typeface="Arial" pitchFamily="34" charset="0"/>
              </a:rPr>
              <a:t>Đ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ộng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viên</a:t>
            </a:r>
            <a:endParaRPr lang="en-US" sz="2400" b="1" dirty="0" smtClean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5" name="Straight Arrow Connector 4"/>
          <p:cNvCxnSpPr>
            <a:stCxn id="8" idx="2"/>
            <a:endCxn id="9" idx="0"/>
          </p:cNvCxnSpPr>
          <p:nvPr/>
        </p:nvCxnSpPr>
        <p:spPr>
          <a:xfrm flipH="1">
            <a:off x="2286000" y="3330285"/>
            <a:ext cx="2279073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/>
          <p:cNvCxnSpPr>
            <a:stCxn id="8" idx="2"/>
            <a:endCxn id="11" idx="0"/>
          </p:cNvCxnSpPr>
          <p:nvPr/>
        </p:nvCxnSpPr>
        <p:spPr>
          <a:xfrm>
            <a:off x="4565073" y="3330285"/>
            <a:ext cx="2407227" cy="1317915"/>
          </a:xfrm>
          <a:prstGeom prst="straightConnector1">
            <a:avLst/>
          </a:prstGeom>
          <a:ln w="762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34607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19050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Kiến thức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719944" y="2209800"/>
            <a:ext cx="4662055" cy="122751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>
              <a:defRPr/>
            </a:pP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ứng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dụng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số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phương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pháp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giảng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dạy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gây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hứng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thú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SV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733799" y="3810000"/>
            <a:ext cx="4648199" cy="1295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Tạo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cơ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hội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cho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19944" y="5451764"/>
            <a:ext cx="4648199" cy="1295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Xây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dựng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đôi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tập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6956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765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63237" y="2090651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Kỹ năng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733798" y="2645526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học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733797" y="4114800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tiết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SHCN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3733796" y="5562600"/>
            <a:ext cx="5403273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ổ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endParaRPr lang="en-US" sz="28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1480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228600" y="21336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Thái độ 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276600" y="3157452"/>
            <a:ext cx="5631873" cy="1490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Khi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thì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sẽ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tốt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283527" y="5062452"/>
            <a:ext cx="5631873" cy="1490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Thông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qua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các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hoạt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để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hình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thành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kiến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thức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-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kỹ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năng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và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thái</a:t>
            </a:r>
            <a:r>
              <a:rPr lang="en-US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800" b="1" dirty="0" err="1" smtClean="0">
                <a:latin typeface="Arial" pitchFamily="34" charset="0"/>
                <a:cs typeface="Arial" pitchFamily="34" charset="0"/>
              </a:rPr>
              <a:t>độ</a:t>
            </a:r>
            <a:r>
              <a:rPr lang="vi-VN" sz="28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63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ounded Rectangle 6"/>
          <p:cNvSpPr/>
          <p:nvPr/>
        </p:nvSpPr>
        <p:spPr>
          <a:xfrm>
            <a:off x="76200" y="1676400"/>
            <a:ext cx="2944091" cy="1109749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Bạn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bè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76200" y="3155372"/>
            <a:ext cx="2944091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vi-VN" sz="4000" b="1" dirty="0">
                <a:latin typeface="Arial" pitchFamily="34" charset="0"/>
                <a:cs typeface="Arial" pitchFamily="34" charset="0"/>
              </a:rPr>
              <a:t>Thầy </a:t>
            </a:r>
            <a:r>
              <a:rPr lang="vi-VN" sz="4000" b="1" dirty="0" smtClean="0">
                <a:latin typeface="Arial" pitchFamily="34" charset="0"/>
                <a:cs typeface="Arial" pitchFamily="34" charset="0"/>
              </a:rPr>
              <a:t>cô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380508" y="1880064"/>
            <a:ext cx="4904509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Cần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xử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lý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thật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nghiêm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chưa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ngoan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3124200" y="4419600"/>
            <a:ext cx="6012873" cy="97397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tâm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 algn="ctr">
              <a:defRPr/>
            </a:pP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chia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sẻ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giúp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đỡ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kịp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124201" y="5562600"/>
            <a:ext cx="6012872" cy="1165861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Tăng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cường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sự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kết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giữa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thành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trong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nhau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thông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qua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hoạt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động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bên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ngoài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học</a:t>
            </a:r>
            <a:r>
              <a:rPr lang="en-US" sz="24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… </a:t>
            </a:r>
            <a:endParaRPr lang="vi-VN" sz="24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3124200" y="3282836"/>
            <a:ext cx="6012873" cy="98436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Liên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hệ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thường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xuyên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với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phụ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400" b="1" dirty="0" err="1" smtClean="0">
                <a:latin typeface="Arial" pitchFamily="34" charset="0"/>
                <a:cs typeface="Arial" pitchFamily="34" charset="0"/>
              </a:rPr>
              <a:t>huynh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1" grpId="0" animBg="1"/>
      <p:bldP spid="13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228600" y="685801"/>
            <a:ext cx="3810000" cy="762000"/>
          </a:xfrm>
          <a:prstGeom prst="roundRect">
            <a:avLst/>
          </a:prstGeom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GIẢI PHÁP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971800" y="5187836"/>
            <a:ext cx="6012873" cy="984364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Sĩ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số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lớp</a:t>
            </a:r>
            <a:r>
              <a:rPr lang="en-US" sz="32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cần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xem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lại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vi-VN" sz="32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03908" y="1875212"/>
            <a:ext cx="3276600" cy="11097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Nhà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2992581" y="3510048"/>
            <a:ext cx="5992091" cy="113815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Nên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chú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đến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việc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xếp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thời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khoá</a:t>
            </a:r>
            <a:r>
              <a:rPr lang="en-US" sz="3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biểu</a:t>
            </a:r>
            <a:endParaRPr lang="en-US" sz="3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8956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76200" y="770315"/>
            <a:ext cx="7315200" cy="1109749"/>
          </a:xfrm>
          <a:prstGeom prst="round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Một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số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trường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hợp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cá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biệt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533400" y="29468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Những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SV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kém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may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mắn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về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trí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tuệ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143000" y="4775664"/>
            <a:ext cx="7924800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GV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chịu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khó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quan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tâm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giúp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đỡ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103909" y="55196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Nhân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văn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209800" y="4071852"/>
            <a:ext cx="2944091" cy="110974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Sáng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tạo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0" y="2644834"/>
            <a:ext cx="2944091" cy="1109748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Phát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triển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6199909" y="1247690"/>
            <a:ext cx="2944091" cy="110974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Bền</a:t>
            </a:r>
            <a:r>
              <a:rPr lang="en-US" sz="40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4000" b="1" dirty="0" err="1" smtClean="0">
                <a:latin typeface="Arial" pitchFamily="34" charset="0"/>
                <a:cs typeface="Arial" pitchFamily="34" charset="0"/>
              </a:rPr>
              <a:t>vững</a:t>
            </a:r>
            <a:endParaRPr lang="vi-VN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103909" y="914400"/>
            <a:ext cx="3688772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Giá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trị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cốt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lõi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447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ounded Rectangle 10"/>
          <p:cNvSpPr/>
          <p:nvPr/>
        </p:nvSpPr>
        <p:spPr>
          <a:xfrm>
            <a:off x="103909" y="762000"/>
            <a:ext cx="2944091" cy="863136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Kết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dirty="0" err="1" smtClean="0">
                <a:latin typeface="Arial" pitchFamily="34" charset="0"/>
                <a:cs typeface="Arial" pitchFamily="34" charset="0"/>
              </a:rPr>
              <a:t>luận</a:t>
            </a:r>
            <a:endParaRPr lang="vi-VN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12-Point Star 3"/>
          <p:cNvSpPr/>
          <p:nvPr/>
        </p:nvSpPr>
        <p:spPr>
          <a:xfrm>
            <a:off x="0" y="1371600"/>
            <a:ext cx="9137073" cy="5410200"/>
          </a:xfrm>
          <a:prstGeom prst="star12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vi-VN" sz="4800" b="1" dirty="0"/>
              <a:t>chúng ta cần phải giáo dục theo hướng </a:t>
            </a:r>
            <a:endParaRPr lang="en-US" sz="4800" b="1" dirty="0" smtClean="0"/>
          </a:p>
          <a:p>
            <a:pPr algn="ctr"/>
            <a:r>
              <a:rPr lang="vi-VN" sz="4800" b="1" dirty="0" smtClean="0"/>
              <a:t>cá </a:t>
            </a:r>
            <a:r>
              <a:rPr lang="vi-VN" sz="4800" b="1" dirty="0"/>
              <a:t>nhân hóa</a:t>
            </a:r>
            <a:r>
              <a:rPr lang="vi-VN" sz="4800" b="1" dirty="0" smtClean="0"/>
              <a:t>...</a:t>
            </a:r>
            <a:endParaRPr lang="vi-VN" sz="4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84195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D:\LY LUAN CHINH TRI\nam 20-21\SH chuyendef hanche bỏ học\hinh-nen-powerpoint-don-gian-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92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BAN GIÁM HIỆU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CÁN BỘ - GIÁO VIÊN </a:t>
            </a:r>
          </a:p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VÀ NHÂN VIÊN ĐÃ LẮNG NGHE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4102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631</TotalTime>
  <Words>376</Words>
  <Application>Microsoft Office PowerPoint</Application>
  <PresentationFormat>On-screen Show (4:3)</PresentationFormat>
  <Paragraphs>86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宋体</vt:lpstr>
      <vt:lpstr>Arial</vt:lpstr>
      <vt:lpstr>Calibri</vt:lpstr>
      <vt:lpstr>Constantia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Welcome</cp:lastModifiedBy>
  <cp:revision>52</cp:revision>
  <dcterms:created xsi:type="dcterms:W3CDTF">2020-04-24T05:38:17Z</dcterms:created>
  <dcterms:modified xsi:type="dcterms:W3CDTF">2021-01-19T05:12:57Z</dcterms:modified>
</cp:coreProperties>
</file>