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7" r:id="rId2"/>
    <p:sldId id="258" r:id="rId3"/>
    <p:sldId id="283" r:id="rId4"/>
    <p:sldId id="284" r:id="rId5"/>
    <p:sldId id="285" r:id="rId6"/>
    <p:sldId id="286" r:id="rId7"/>
    <p:sldId id="287" r:id="rId8"/>
    <p:sldId id="288" r:id="rId9"/>
    <p:sldId id="259" r:id="rId10"/>
    <p:sldId id="260" r:id="rId11"/>
    <p:sldId id="295" r:id="rId12"/>
    <p:sldId id="289" r:id="rId13"/>
    <p:sldId id="262" r:id="rId14"/>
    <p:sldId id="263" r:id="rId15"/>
    <p:sldId id="264" r:id="rId16"/>
    <p:sldId id="265" r:id="rId17"/>
    <p:sldId id="296" r:id="rId18"/>
    <p:sldId id="266" r:id="rId19"/>
    <p:sldId id="268" r:id="rId20"/>
    <p:sldId id="267" r:id="rId21"/>
    <p:sldId id="271" r:id="rId22"/>
    <p:sldId id="269" r:id="rId23"/>
    <p:sldId id="270" r:id="rId24"/>
    <p:sldId id="272" r:id="rId25"/>
    <p:sldId id="290" r:id="rId26"/>
    <p:sldId id="291" r:id="rId27"/>
    <p:sldId id="275" r:id="rId28"/>
    <p:sldId id="292" r:id="rId29"/>
    <p:sldId id="276" r:id="rId30"/>
    <p:sldId id="293" r:id="rId31"/>
    <p:sldId id="277" r:id="rId32"/>
    <p:sldId id="278" r:id="rId33"/>
    <p:sldId id="279" r:id="rId34"/>
    <p:sldId id="280" r:id="rId35"/>
    <p:sldId id="281" r:id="rId36"/>
    <p:sldId id="282"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313" r:id="rId54"/>
    <p:sldId id="314" r:id="rId55"/>
    <p:sldId id="315" r:id="rId56"/>
    <p:sldId id="316" r:id="rId57"/>
    <p:sldId id="317" r:id="rId58"/>
    <p:sldId id="318" r:id="rId59"/>
    <p:sldId id="319" r:id="rId60"/>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3" autoAdjust="0"/>
    <p:restoredTop sz="94660"/>
  </p:normalViewPr>
  <p:slideViewPr>
    <p:cSldViewPr>
      <p:cViewPr varScale="1">
        <p:scale>
          <a:sx n="74" d="100"/>
          <a:sy n="74" d="100"/>
        </p:scale>
        <p:origin x="105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solidFill>
          <a:srgbClr val="00B0F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dirty="0" smtClean="0">
              <a:solidFill>
                <a:srgbClr val="FF0000"/>
              </a:solidFill>
              <a:latin typeface="VNI-Times" pitchFamily="2" charset="0"/>
            </a:rPr>
            <a:t>MẠCH ĐIỆN</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259CECC2-8A5D-4338-A527-4D9AA84C283E}" type="presOf" srcId="{263A050A-58F5-4649-B387-9AE24ABBA6CD}" destId="{F9D33CB6-2574-40F1-8BC1-BEB3CD127F75}" srcOrd="0" destOrd="0" presId="urn:microsoft.com/office/officeart/2005/8/layout/default#1"/>
    <dgm:cxn modelId="{A7EFF908-19B0-4145-A91B-669D65F3DB68}"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804782BF-6E53-4FDF-AB63-3E52F4A839FE}"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solidFill>
          <a:srgbClr val="00B0F0"/>
        </a:soli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dirty="0" smtClean="0">
              <a:solidFill>
                <a:srgbClr val="FF0000"/>
              </a:solidFill>
              <a:latin typeface="VNI-Times" pitchFamily="2" charset="0"/>
            </a:rPr>
            <a:t>MẠCH ĐIỆN</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4.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4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9.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image" Target="../media/image50.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image" Target="../media/image54.wmf"/><Relationship Id="rId1" Type="http://schemas.openxmlformats.org/officeDocument/2006/relationships/image" Target="../media/image53.wmf"/><Relationship Id="rId5" Type="http://schemas.openxmlformats.org/officeDocument/2006/relationships/image" Target="../media/image57.wmf"/><Relationship Id="rId4" Type="http://schemas.openxmlformats.org/officeDocument/2006/relationships/image" Target="../media/image56.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image" Target="../media/image59.wmf"/><Relationship Id="rId5" Type="http://schemas.openxmlformats.org/officeDocument/2006/relationships/image" Target="../media/image53.wmf"/><Relationship Id="rId4" Type="http://schemas.openxmlformats.org/officeDocument/2006/relationships/image" Target="../media/image62.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68.wmf"/><Relationship Id="rId2" Type="http://schemas.openxmlformats.org/officeDocument/2006/relationships/image" Target="../media/image67.wmf"/><Relationship Id="rId1" Type="http://schemas.openxmlformats.org/officeDocument/2006/relationships/image" Target="../media/image66.wmf"/><Relationship Id="rId4" Type="http://schemas.openxmlformats.org/officeDocument/2006/relationships/image" Target="../media/image69.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72.wmf"/><Relationship Id="rId2" Type="http://schemas.openxmlformats.org/officeDocument/2006/relationships/image" Target="../media/image71.wmf"/><Relationship Id="rId1" Type="http://schemas.openxmlformats.org/officeDocument/2006/relationships/image" Target="../media/image7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42B92D-0B05-497F-B790-8898E15C367C}" type="datetimeFigureOut">
              <a:rPr lang="vi-VN" smtClean="0"/>
              <a:pPr/>
              <a:t>25/01/2021</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7EF493-B106-4EA6-AF86-9F4EC933408D}"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6634C67-8917-4859-BD5B-41484A67AFD1}" type="datetimeFigureOut">
              <a:rPr lang="vi-VN" smtClean="0"/>
              <a:pPr/>
              <a:t>25/01/2021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5B309D8-8C02-4381-9534-3155517F28FD}"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634C67-8917-4859-BD5B-41484A67AFD1}" type="datetimeFigureOut">
              <a:rPr lang="vi-VN" smtClean="0"/>
              <a:pPr/>
              <a:t>25/01/2021</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B309D8-8C02-4381-9534-3155517F28FD}"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7.w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2.wmf"/><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8.png"/><Relationship Id="rId11" Type="http://schemas.openxmlformats.org/officeDocument/2006/relationships/image" Target="../media/image14.wmf"/><Relationship Id="rId5" Type="http://schemas.openxmlformats.org/officeDocument/2006/relationships/image" Target="../media/image17.png"/><Relationship Id="rId10" Type="http://schemas.openxmlformats.org/officeDocument/2006/relationships/oleObject" Target="../embeddings/oleObject4.bin"/><Relationship Id="rId4" Type="http://schemas.openxmlformats.org/officeDocument/2006/relationships/image" Target="../media/image16.png"/><Relationship Id="rId9" Type="http://schemas.openxmlformats.org/officeDocument/2006/relationships/image" Target="../media/image13.wmf"/></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22.wmf"/></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8.jpeg"/><Relationship Id="rId13" Type="http://schemas.openxmlformats.org/officeDocument/2006/relationships/image" Target="../media/image33.jpeg"/><Relationship Id="rId3" Type="http://schemas.openxmlformats.org/officeDocument/2006/relationships/image" Target="../media/image25.png"/><Relationship Id="rId7" Type="http://schemas.openxmlformats.org/officeDocument/2006/relationships/image" Target="../media/image27.jpeg"/><Relationship Id="rId12"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24.wmf"/><Relationship Id="rId11" Type="http://schemas.openxmlformats.org/officeDocument/2006/relationships/image" Target="../media/image31.jpeg"/><Relationship Id="rId5" Type="http://schemas.openxmlformats.org/officeDocument/2006/relationships/oleObject" Target="../embeddings/oleObject6.bin"/><Relationship Id="rId10" Type="http://schemas.openxmlformats.org/officeDocument/2006/relationships/image" Target="../media/image30.jpeg"/><Relationship Id="rId4" Type="http://schemas.openxmlformats.org/officeDocument/2006/relationships/image" Target="../media/image26.png"/><Relationship Id="rId9" Type="http://schemas.openxmlformats.org/officeDocument/2006/relationships/image" Target="../media/image29.jpeg"/><Relationship Id="rId14" Type="http://schemas.openxmlformats.org/officeDocument/2006/relationships/image" Target="../media/image34.jpeg"/></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42.wmf"/><Relationship Id="rId4" Type="http://schemas.openxmlformats.org/officeDocument/2006/relationships/oleObject" Target="../embeddings/oleObject7.bin"/></Relationships>
</file>

<file path=ppt/slides/_rels/slide25.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44.wmf"/><Relationship Id="rId4" Type="http://schemas.openxmlformats.org/officeDocument/2006/relationships/oleObject" Target="../embeddings/oleObject8.bin"/></Relationships>
</file>

<file path=ppt/slides/_rels/slide26.xml.rels><?xml version="1.0" encoding="UTF-8" standalone="yes"?>
<Relationships xmlns="http://schemas.openxmlformats.org/package/2006/relationships"><Relationship Id="rId3" Type="http://schemas.openxmlformats.org/officeDocument/2006/relationships/image" Target="../media/image48.emf"/><Relationship Id="rId7" Type="http://schemas.openxmlformats.org/officeDocument/2006/relationships/image" Target="../media/image47.w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10.bin"/><Relationship Id="rId5" Type="http://schemas.openxmlformats.org/officeDocument/2006/relationships/image" Target="../media/image46.wmf"/><Relationship Id="rId4" Type="http://schemas.openxmlformats.org/officeDocument/2006/relationships/oleObject" Target="../embeddings/oleObject9.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49.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1.wmf"/><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oleObject" Target="../embeddings/oleObject13.bin"/><Relationship Id="rId5" Type="http://schemas.openxmlformats.org/officeDocument/2006/relationships/image" Target="../media/image50.wmf"/><Relationship Id="rId4" Type="http://schemas.openxmlformats.org/officeDocument/2006/relationships/oleObject" Target="../embeddings/oleObject12.bin"/></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16.bin"/><Relationship Id="rId13" Type="http://schemas.openxmlformats.org/officeDocument/2006/relationships/image" Target="../media/image57.wmf"/><Relationship Id="rId3" Type="http://schemas.openxmlformats.org/officeDocument/2006/relationships/image" Target="../media/image58.png"/><Relationship Id="rId7" Type="http://schemas.openxmlformats.org/officeDocument/2006/relationships/image" Target="../media/image54.wmf"/><Relationship Id="rId12"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oleObject" Target="../embeddings/oleObject15.bin"/><Relationship Id="rId11" Type="http://schemas.openxmlformats.org/officeDocument/2006/relationships/image" Target="../media/image56.wmf"/><Relationship Id="rId5" Type="http://schemas.openxmlformats.org/officeDocument/2006/relationships/image" Target="../media/image53.wmf"/><Relationship Id="rId10" Type="http://schemas.openxmlformats.org/officeDocument/2006/relationships/oleObject" Target="../embeddings/oleObject17.bin"/><Relationship Id="rId4" Type="http://schemas.openxmlformats.org/officeDocument/2006/relationships/oleObject" Target="../embeddings/oleObject14.bin"/><Relationship Id="rId9" Type="http://schemas.openxmlformats.org/officeDocument/2006/relationships/image" Target="../media/image55.wmf"/></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21.bin"/><Relationship Id="rId13" Type="http://schemas.openxmlformats.org/officeDocument/2006/relationships/image" Target="../media/image53.wmf"/><Relationship Id="rId3" Type="http://schemas.openxmlformats.org/officeDocument/2006/relationships/image" Target="../media/image58.png"/><Relationship Id="rId7" Type="http://schemas.openxmlformats.org/officeDocument/2006/relationships/image" Target="../media/image60.wmf"/><Relationship Id="rId12" Type="http://schemas.openxmlformats.org/officeDocument/2006/relationships/oleObject" Target="../embeddings/oleObject23.bin"/><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oleObject" Target="../embeddings/oleObject20.bin"/><Relationship Id="rId11" Type="http://schemas.openxmlformats.org/officeDocument/2006/relationships/image" Target="../media/image62.wmf"/><Relationship Id="rId5" Type="http://schemas.openxmlformats.org/officeDocument/2006/relationships/image" Target="../media/image59.wmf"/><Relationship Id="rId10" Type="http://schemas.openxmlformats.org/officeDocument/2006/relationships/oleObject" Target="../embeddings/oleObject22.bin"/><Relationship Id="rId4" Type="http://schemas.openxmlformats.org/officeDocument/2006/relationships/oleObject" Target="../embeddings/oleObject19.bin"/><Relationship Id="rId9" Type="http://schemas.openxmlformats.org/officeDocument/2006/relationships/image" Target="../media/image61.wmf"/></Relationships>
</file>

<file path=ppt/slides/_rels/slide34.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4.wmf"/><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oleObject" Target="../embeddings/oleObject25.bin"/><Relationship Id="rId5" Type="http://schemas.openxmlformats.org/officeDocument/2006/relationships/image" Target="../media/image63.wmf"/><Relationship Id="rId4" Type="http://schemas.openxmlformats.org/officeDocument/2006/relationships/oleObject" Target="../embeddings/oleObject24.bin"/></Relationships>
</file>

<file path=ppt/slides/_rels/slide35.xml.rels><?xml version="1.0" encoding="UTF-8" standalone="yes"?>
<Relationships xmlns="http://schemas.openxmlformats.org/package/2006/relationships"><Relationship Id="rId8" Type="http://schemas.openxmlformats.org/officeDocument/2006/relationships/oleObject" Target="../embeddings/oleObject28.bin"/><Relationship Id="rId3" Type="http://schemas.openxmlformats.org/officeDocument/2006/relationships/image" Target="../media/image65.png"/><Relationship Id="rId7" Type="http://schemas.openxmlformats.org/officeDocument/2006/relationships/image" Target="../media/image67.wmf"/><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oleObject" Target="../embeddings/oleObject27.bin"/><Relationship Id="rId11" Type="http://schemas.openxmlformats.org/officeDocument/2006/relationships/image" Target="../media/image69.wmf"/><Relationship Id="rId5" Type="http://schemas.openxmlformats.org/officeDocument/2006/relationships/image" Target="../media/image66.wmf"/><Relationship Id="rId10" Type="http://schemas.openxmlformats.org/officeDocument/2006/relationships/oleObject" Target="../embeddings/oleObject29.bin"/><Relationship Id="rId4" Type="http://schemas.openxmlformats.org/officeDocument/2006/relationships/oleObject" Target="../embeddings/oleObject26.bin"/><Relationship Id="rId9" Type="http://schemas.openxmlformats.org/officeDocument/2006/relationships/image" Target="../media/image68.wmf"/></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32.bin"/><Relationship Id="rId3" Type="http://schemas.openxmlformats.org/officeDocument/2006/relationships/image" Target="../media/image65.png"/><Relationship Id="rId7" Type="http://schemas.openxmlformats.org/officeDocument/2006/relationships/image" Target="../media/image71.wmf"/><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oleObject" Target="../embeddings/oleObject31.bin"/><Relationship Id="rId5" Type="http://schemas.openxmlformats.org/officeDocument/2006/relationships/image" Target="../media/image70.wmf"/><Relationship Id="rId4" Type="http://schemas.openxmlformats.org/officeDocument/2006/relationships/oleObject" Target="../embeddings/oleObject30.bin"/><Relationship Id="rId9" Type="http://schemas.openxmlformats.org/officeDocument/2006/relationships/image" Target="../media/image72.wmf"/></Relationships>
</file>

<file path=ppt/slides/_rels/slide3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7.xml"/><Relationship Id="rId5" Type="http://schemas.openxmlformats.org/officeDocument/2006/relationships/image" Target="../media/image87.png"/><Relationship Id="rId4" Type="http://schemas.openxmlformats.org/officeDocument/2006/relationships/image" Target="../media/image86.png"/></Relationships>
</file>

<file path=ppt/slides/_rels/slide45.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47.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7.xml"/><Relationship Id="rId4" Type="http://schemas.openxmlformats.org/officeDocument/2006/relationships/image" Target="../media/image100.png"/></Relationships>
</file>

<file path=ppt/slides/_rels/slide51.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7.xml"/><Relationship Id="rId5" Type="http://schemas.openxmlformats.org/officeDocument/2006/relationships/image" Target="../media/image108.png"/><Relationship Id="rId4" Type="http://schemas.openxmlformats.org/officeDocument/2006/relationships/image" Target="../media/image107.png"/></Relationships>
</file>

<file path=ppt/slides/_rels/slide55.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7.xml"/><Relationship Id="rId4" Type="http://schemas.openxmlformats.org/officeDocument/2006/relationships/image" Target="../media/image114.png"/></Relationships>
</file>

<file path=ppt/slides/_rels/slide58.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7.xml"/><Relationship Id="rId4" Type="http://schemas.openxmlformats.org/officeDocument/2006/relationships/image" Target="../media/image117.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TRƯỜNG CAO ĐẲNG LÝ TỰ TRỌNG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ĐIỆN-ĐIỆN TỬ</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dirty="0" smtClean="0">
                <a:solidFill>
                  <a:srgbClr val="00B050"/>
                </a:solidFill>
              </a:rPr>
              <a:t>HỌC PHẦN</a:t>
            </a:r>
            <a:r>
              <a:rPr lang="en-US" sz="2500" i="1" dirty="0" smtClean="0">
                <a:solidFill>
                  <a:srgbClr val="00B050"/>
                </a:solidFill>
              </a:rPr>
              <a:t>:</a:t>
            </a:r>
            <a:endParaRPr lang="en-US" sz="2500" i="1" dirty="0">
              <a:solidFill>
                <a:srgbClr val="00B050"/>
              </a:solidFill>
            </a:endParaRPr>
          </a:p>
        </p:txBody>
      </p:sp>
      <p:graphicFrame>
        <p:nvGraphicFramePr>
          <p:cNvPr id="7" name="Diagram 6"/>
          <p:cNvGraphicFramePr/>
          <p:nvPr>
            <p:extLst>
              <p:ext uri="{D42A27DB-BD31-4B8C-83A1-F6EECF244321}">
                <p14:modId xmlns:p14="http://schemas.microsoft.com/office/powerpoint/2010/main" val="1478289184"/>
              </p:ext>
            </p:extLst>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0"/>
            <a:ext cx="8858280" cy="646331"/>
          </a:xfrm>
          <a:prstGeom prst="rect">
            <a:avLst/>
          </a:prstGeom>
          <a:noFill/>
        </p:spPr>
        <p:txBody>
          <a:bodyPr wrap="square" rtlCol="0">
            <a:spAutoFit/>
          </a:bodyPr>
          <a:lstStyle/>
          <a:p>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KHÁI NIỆM VỀ MẠCH ĐIỆN</a:t>
            </a:r>
            <a:endParaRPr lang="vi-VN" sz="3600" b="1">
              <a:solidFill>
                <a:srgbClr val="FF0000"/>
              </a:solidFill>
              <a:latin typeface="Times New Roman" pitchFamily="18" charset="0"/>
              <a:cs typeface="Times New Roman" pitchFamily="18" charset="0"/>
            </a:endParaRPr>
          </a:p>
        </p:txBody>
      </p:sp>
      <p:sp>
        <p:nvSpPr>
          <p:cNvPr id="3" name="TextBox 2"/>
          <p:cNvSpPr txBox="1"/>
          <p:nvPr/>
        </p:nvSpPr>
        <p:spPr>
          <a:xfrm>
            <a:off x="0" y="571480"/>
            <a:ext cx="8929718" cy="2308324"/>
          </a:xfrm>
          <a:prstGeom prst="rect">
            <a:avLst/>
          </a:prstGeom>
          <a:noFill/>
        </p:spPr>
        <p:txBody>
          <a:bodyPr wrap="square" rtlCol="0">
            <a:spAutoFit/>
          </a:bodyPr>
          <a:lstStyle/>
          <a:p>
            <a:r>
              <a:rPr lang="en-US" sz="3600" b="1" smtClean="0">
                <a:solidFill>
                  <a:srgbClr val="00B050"/>
                </a:solidFill>
                <a:latin typeface="Times New Roman" pitchFamily="18" charset="0"/>
                <a:cs typeface="Times New Roman" pitchFamily="18" charset="0"/>
              </a:rPr>
              <a:t>1.1/ </a:t>
            </a:r>
            <a:r>
              <a:rPr lang="en-US" sz="3600" b="1" u="sng" smtClean="0">
                <a:solidFill>
                  <a:srgbClr val="00B050"/>
                </a:solidFill>
                <a:latin typeface="Times New Roman" pitchFamily="18" charset="0"/>
                <a:cs typeface="Times New Roman" pitchFamily="18" charset="0"/>
              </a:rPr>
              <a:t>Khái niệm về mạch điện – Các phần tử hình thành mạch điện</a:t>
            </a:r>
            <a:r>
              <a:rPr lang="en-US" sz="3600" b="1" smtClean="0">
                <a:solidFill>
                  <a:srgbClr val="00B050"/>
                </a:solidFill>
                <a:latin typeface="Times New Roman" pitchFamily="18" charset="0"/>
                <a:cs typeface="Times New Roman" pitchFamily="18" charset="0"/>
              </a:rPr>
              <a:t>:</a:t>
            </a:r>
          </a:p>
          <a:p>
            <a:endParaRPr lang="vi-VN" sz="3600" b="1">
              <a:solidFill>
                <a:srgbClr val="00B050"/>
              </a:solidFill>
              <a:latin typeface="Times New Roman" pitchFamily="18" charset="0"/>
              <a:cs typeface="Times New Roman" pitchFamily="18" charset="0"/>
            </a:endParaRPr>
          </a:p>
          <a:p>
            <a:endParaRPr lang="vi-VN" sz="3600" b="1">
              <a:solidFill>
                <a:srgbClr val="00B050"/>
              </a:solidFill>
              <a:latin typeface="Times New Roman" pitchFamily="18" charset="0"/>
              <a:cs typeface="Times New Roman" pitchFamily="18" charset="0"/>
            </a:endParaRPr>
          </a:p>
        </p:txBody>
      </p:sp>
      <p:sp>
        <p:nvSpPr>
          <p:cNvPr id="34817" name="Rectangle 1"/>
          <p:cNvSpPr>
            <a:spLocks noChangeArrowheads="1"/>
          </p:cNvSpPr>
          <p:nvPr/>
        </p:nvSpPr>
        <p:spPr bwMode="auto">
          <a:xfrm>
            <a:off x="285720" y="1714488"/>
            <a:ext cx="8715436"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600" b="0" i="0" u="none" strike="noStrike" cap="none" normalizeH="0" baseline="0" smtClean="0">
                <a:ln>
                  <a:noFill/>
                </a:ln>
                <a:solidFill>
                  <a:schemeClr val="tx1"/>
                </a:solidFill>
                <a:effectLst/>
                <a:latin typeface="+mj-lt"/>
                <a:ea typeface="Calibri" pitchFamily="34" charset="0"/>
                <a:cs typeface="Times New Roman" pitchFamily="18" charset="0"/>
              </a:rPr>
              <a:t>- Mạch điện là một mạch vòng hình thành liên tục (không gián đoạn) bởi các vật dẫn, cho phép dòng electrons đi qua một cách liên tục, không có điểm mở đầu và không có điểm kết thúc.</a:t>
            </a:r>
            <a:endParaRPr kumimoji="0" lang="en-US" sz="3600" b="0" i="0" u="none" strike="noStrike" cap="none" normalizeH="0" baseline="0" smtClean="0">
              <a:ln>
                <a:noFill/>
              </a:ln>
              <a:solidFill>
                <a:schemeClr val="tx1"/>
              </a:solidFill>
              <a:effectLst/>
              <a:latin typeface="+mj-lt"/>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Mạch điện được gọi là gián đoạn (hở mạch) khi các vật dẫn không tạo thành mạch vòng khép kín và các electrons không thể di chuyển liên tục qua chúng.</a:t>
            </a:r>
            <a:r>
              <a:rPr kumimoji="0" lang="vi-VN" sz="3600" b="0" i="0" u="none" strike="noStrike" cap="none" normalizeH="0" baseline="0" smtClean="0">
                <a:ln>
                  <a:noFill/>
                </a:ln>
                <a:solidFill>
                  <a:schemeClr val="tx1"/>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4817"/>
                                        </p:tgtEl>
                                        <p:attrNameLst>
                                          <p:attrName>style.visibility</p:attrName>
                                        </p:attrNameLst>
                                      </p:cBhvr>
                                      <p:to>
                                        <p:strVal val="visible"/>
                                      </p:to>
                                    </p:set>
                                    <p:animEffect transition="in" filter="checkerboard(across)">
                                      <p:cBhvr>
                                        <p:cTn id="17" dur="500"/>
                                        <p:tgtEl>
                                          <p:spTgt spid="34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48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357158" y="764704"/>
            <a:ext cx="8429684" cy="518457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323528" y="476672"/>
            <a:ext cx="8572528"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sng"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Phần</a:t>
            </a:r>
            <a:r>
              <a:rPr kumimoji="0" lang="en-US" sz="3600" b="0"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sng"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tử</a:t>
            </a:r>
            <a:r>
              <a:rPr kumimoji="0" lang="en-US" sz="3600" b="0"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sng"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tải</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bao</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gồm</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thiết</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bị</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hay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linh</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kiện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nhận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để</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chuyển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hóa</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thành</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dạng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lượng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khác</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như</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nhiệt</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trở</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cơ</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động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cơ</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hóa</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bình</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giải</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1"/>
          <p:cNvSpPr>
            <a:spLocks noChangeArrowheads="1"/>
          </p:cNvSpPr>
          <p:nvPr/>
        </p:nvSpPr>
        <p:spPr bwMode="auto">
          <a:xfrm>
            <a:off x="179512" y="3717032"/>
            <a:ext cx="857252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sng"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Phần</a:t>
            </a:r>
            <a:r>
              <a:rPr kumimoji="0" lang="en-US" sz="3600" b="0"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sng"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tử</a:t>
            </a:r>
            <a:r>
              <a:rPr kumimoji="0" lang="en-US" sz="3600" b="0" i="0" u="sng"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sng"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nguồn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bao</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gồm</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thiết</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bị</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biến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đổi</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các</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dạng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lượng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cơ</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hóa</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quang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nhiệt</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…sang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như</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máy</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phát</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pin, </a:t>
            </a:r>
            <a:r>
              <a:rPr kumimoji="0" lang="en-US" sz="36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accu</a:t>
            </a:r>
            <a:r>
              <a:rPr kumimoji="0" lang="en-US" sz="3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14290"/>
            <a:ext cx="5878532" cy="646331"/>
          </a:xfrm>
          <a:prstGeom prst="rect">
            <a:avLst/>
          </a:prstGeom>
        </p:spPr>
        <p:txBody>
          <a:bodyPr wrap="none">
            <a:spAutoFit/>
          </a:bodyPr>
          <a:lstStyle/>
          <a:p>
            <a:pPr lvl="0" algn="just" fontAlgn="base">
              <a:spcBef>
                <a:spcPct val="0"/>
              </a:spcBef>
              <a:spcAft>
                <a:spcPct val="0"/>
              </a:spcAft>
            </a:pPr>
            <a:r>
              <a:rPr lang="en-US" sz="3600" b="1" smtClean="0">
                <a:solidFill>
                  <a:srgbClr val="00B050"/>
                </a:solidFill>
                <a:latin typeface="Times New Roman" pitchFamily="18" charset="0"/>
                <a:ea typeface="Times New Roman" pitchFamily="18" charset="0"/>
                <a:cs typeface="Times New Roman" pitchFamily="18" charset="0"/>
              </a:rPr>
              <a:t>1.2/ </a:t>
            </a:r>
            <a:r>
              <a:rPr lang="en-US" sz="3600" b="1" u="sng" smtClean="0">
                <a:solidFill>
                  <a:srgbClr val="00B050"/>
                </a:solidFill>
                <a:latin typeface="Times New Roman" pitchFamily="18" charset="0"/>
                <a:ea typeface="Times New Roman" pitchFamily="18" charset="0"/>
                <a:cs typeface="Times New Roman" pitchFamily="18" charset="0"/>
              </a:rPr>
              <a:t>Cấu trúc của mạch điện</a:t>
            </a:r>
            <a:r>
              <a:rPr lang="en-US" sz="3600" b="1" smtClean="0">
                <a:solidFill>
                  <a:srgbClr val="00B050"/>
                </a:solidFill>
                <a:latin typeface="Times New Roman" pitchFamily="18" charset="0"/>
                <a:ea typeface="Times New Roman" pitchFamily="18" charset="0"/>
                <a:cs typeface="Times New Roman" pitchFamily="18" charset="0"/>
              </a:rPr>
              <a:t>:</a:t>
            </a:r>
            <a:endParaRPr lang="vi-VN" sz="3600" smtClean="0">
              <a:solidFill>
                <a:srgbClr val="00B050"/>
              </a:solidFill>
              <a:latin typeface="Times New Roman" pitchFamily="18" charset="0"/>
              <a:cs typeface="Times New Roman" pitchFamily="18" charset="0"/>
            </a:endParaRPr>
          </a:p>
        </p:txBody>
      </p:sp>
      <p:sp>
        <p:nvSpPr>
          <p:cNvPr id="67585" name="Rectangle 1"/>
          <p:cNvSpPr>
            <a:spLocks noChangeArrowheads="1"/>
          </p:cNvSpPr>
          <p:nvPr/>
        </p:nvSpPr>
        <p:spPr bwMode="auto">
          <a:xfrm>
            <a:off x="214314" y="1285860"/>
            <a:ext cx="8715404"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Nhánh: là một đường trên đó chứa một hay nhiều phần tử liên kết với nhau theo phương pháp đấu nối tiếp</a:t>
            </a:r>
            <a:endParaRPr kumimoji="0" lang="en-US" sz="3600" b="0" i="0" u="none" strike="noStrike" cap="none" normalizeH="0" baseline="0" smtClean="0">
              <a:ln>
                <a:noFill/>
              </a:ln>
              <a:solidFill>
                <a:srgbClr val="0070C0"/>
              </a:solidFill>
              <a:effectLst/>
              <a:latin typeface="Arial" pitchFamily="34" charset="0"/>
              <a:cs typeface="Arial" pitchFamily="34" charset="0"/>
            </a:endParaRPr>
          </a:p>
        </p:txBody>
      </p:sp>
      <p:pic>
        <p:nvPicPr>
          <p:cNvPr id="4" name="Picture 3"/>
          <p:cNvPicPr/>
          <p:nvPr/>
        </p:nvPicPr>
        <p:blipFill>
          <a:blip r:embed="rId2"/>
          <a:srcRect/>
          <a:stretch>
            <a:fillRect/>
          </a:stretch>
        </p:blipFill>
        <p:spPr bwMode="auto">
          <a:xfrm>
            <a:off x="928662" y="3714752"/>
            <a:ext cx="7143800" cy="242889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7585"/>
                                        </p:tgtEl>
                                        <p:attrNameLst>
                                          <p:attrName>style.visibility</p:attrName>
                                        </p:attrNameLst>
                                      </p:cBhvr>
                                      <p:to>
                                        <p:strVal val="visible"/>
                                      </p:to>
                                    </p:set>
                                    <p:animEffect transition="in" filter="checkerboard(across)">
                                      <p:cBhvr>
                                        <p:cTn id="12" dur="500"/>
                                        <p:tgtEl>
                                          <p:spTgt spid="6758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758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a:stretch>
            <a:fillRect/>
          </a:stretch>
        </p:blipFill>
        <p:spPr bwMode="auto">
          <a:xfrm>
            <a:off x="571472" y="1785926"/>
            <a:ext cx="8001056" cy="4857784"/>
          </a:xfrm>
          <a:prstGeom prst="rect">
            <a:avLst/>
          </a:prstGeom>
          <a:noFill/>
          <a:ln w="9525">
            <a:noFill/>
            <a:miter lim="800000"/>
            <a:headEnd/>
            <a:tailEnd/>
          </a:ln>
        </p:spPr>
      </p:pic>
      <p:sp>
        <p:nvSpPr>
          <p:cNvPr id="3" name="Rectangle 2"/>
          <p:cNvSpPr>
            <a:spLocks noChangeArrowheads="1"/>
          </p:cNvSpPr>
          <p:nvPr/>
        </p:nvSpPr>
        <p:spPr bwMode="auto">
          <a:xfrm>
            <a:off x="0" y="285728"/>
            <a:ext cx="900115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Nút: là giao điểm của tối thiểu ba nhánh trong một mạch điện</a:t>
            </a:r>
            <a:endParaRPr kumimoji="0" lang="en-US" sz="3600" b="0" i="0" u="none" strike="noStrike" cap="none" normalizeH="0" baseline="0" smtClean="0">
              <a:ln>
                <a:noFill/>
              </a:ln>
              <a:solidFill>
                <a:srgbClr val="0070C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ChangeArrowheads="1"/>
          </p:cNvSpPr>
          <p:nvPr/>
        </p:nvSpPr>
        <p:spPr bwMode="auto">
          <a:xfrm>
            <a:off x="0" y="214290"/>
            <a:ext cx="914400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Vòng: là tập hợp nhiều nhánh tạo thành hệ thống kín và chỉ đi qua mỗi nút duy nhất một lần.</a:t>
            </a:r>
            <a:endParaRPr kumimoji="0" lang="en-US" sz="3600" b="0" i="0" u="none" strike="noStrike" cap="none" normalizeH="0" baseline="0" smtClean="0">
              <a:ln>
                <a:noFill/>
              </a:ln>
              <a:solidFill>
                <a:srgbClr val="0070C0"/>
              </a:solidFill>
              <a:effectLst/>
              <a:latin typeface="Arial" pitchFamily="34" charset="0"/>
              <a:cs typeface="Arial" pitchFamily="34" charset="0"/>
            </a:endParaRPr>
          </a:p>
        </p:txBody>
      </p:sp>
      <p:pic>
        <p:nvPicPr>
          <p:cNvPr id="3" name="Picture 2"/>
          <p:cNvPicPr/>
          <p:nvPr/>
        </p:nvPicPr>
        <p:blipFill>
          <a:blip r:embed="rId2"/>
          <a:srcRect/>
          <a:stretch>
            <a:fillRect/>
          </a:stretch>
        </p:blipFill>
        <p:spPr bwMode="auto">
          <a:xfrm>
            <a:off x="214282" y="2500306"/>
            <a:ext cx="4500594" cy="3500462"/>
          </a:xfrm>
          <a:prstGeom prst="rect">
            <a:avLst/>
          </a:prstGeom>
          <a:noFill/>
          <a:ln w="9525">
            <a:noFill/>
            <a:miter lim="800000"/>
            <a:headEnd/>
            <a:tailEnd/>
          </a:ln>
        </p:spPr>
      </p:pic>
      <p:pic>
        <p:nvPicPr>
          <p:cNvPr id="4" name="Picture 3"/>
          <p:cNvPicPr/>
          <p:nvPr/>
        </p:nvPicPr>
        <p:blipFill>
          <a:blip r:embed="rId3"/>
          <a:srcRect/>
          <a:stretch>
            <a:fillRect/>
          </a:stretch>
        </p:blipFill>
        <p:spPr bwMode="auto">
          <a:xfrm>
            <a:off x="4500594" y="2428868"/>
            <a:ext cx="4857752" cy="3571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8609"/>
                                        </p:tgtEl>
                                        <p:attrNameLst>
                                          <p:attrName>style.visibility</p:attrName>
                                        </p:attrNameLst>
                                      </p:cBhvr>
                                      <p:to>
                                        <p:strVal val="visible"/>
                                      </p:to>
                                    </p:set>
                                    <p:animEffect transition="in" filter="checkerboard(across)">
                                      <p:cBhvr>
                                        <p:cTn id="7" dur="500"/>
                                        <p:tgtEl>
                                          <p:spTgt spid="6860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0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357166"/>
            <a:ext cx="8786874" cy="1200329"/>
          </a:xfrm>
          <a:prstGeom prst="rect">
            <a:avLst/>
          </a:prstGeom>
        </p:spPr>
        <p:txBody>
          <a:bodyPr wrap="square">
            <a:spAutoFit/>
          </a:bodyPr>
          <a:lstStyle/>
          <a:p>
            <a:r>
              <a:rPr lang="en-US" sz="3600" smtClean="0">
                <a:solidFill>
                  <a:srgbClr val="0070C0"/>
                </a:solidFill>
                <a:latin typeface="Times New Roman" pitchFamily="18" charset="0"/>
                <a:cs typeface="Times New Roman" pitchFamily="18" charset="0"/>
              </a:rPr>
              <a:t>- Mắt lưới: là một vòng mà bên trong không tìm thấy được vòng nào khác</a:t>
            </a:r>
            <a:endParaRPr lang="vi-VN" sz="3600">
              <a:solidFill>
                <a:srgbClr val="0070C0"/>
              </a:solidFill>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357158" y="1857364"/>
            <a:ext cx="8215370" cy="471490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0" y="0"/>
            <a:ext cx="892971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1.3/ </a:t>
            </a:r>
            <a:r>
              <a:rPr kumimoji="0" lang="en-US" sz="3600" b="1" i="0" u="sng"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Các đại lượng vật lý đặc trưng cho tính chất mạch điện</a:t>
            </a: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1741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7413" name="Rectangle 5"/>
          <p:cNvSpPr>
            <a:spLocks noChangeArrowheads="1"/>
          </p:cNvSpPr>
          <p:nvPr/>
        </p:nvSpPr>
        <p:spPr bwMode="auto">
          <a:xfrm>
            <a:off x="-214346" y="1214422"/>
            <a:ext cx="50006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1.3.1-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Dòng điện </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8" name="Rectangle 7"/>
          <p:cNvSpPr/>
          <p:nvPr/>
        </p:nvSpPr>
        <p:spPr>
          <a:xfrm>
            <a:off x="71406" y="2103302"/>
            <a:ext cx="8858312" cy="1754326"/>
          </a:xfrm>
          <a:prstGeom prst="rect">
            <a:avLst/>
          </a:prstGeom>
        </p:spPr>
        <p:txBody>
          <a:bodyPr wrap="square">
            <a:spAutoFit/>
          </a:bodyPr>
          <a:lstStyle/>
          <a:p>
            <a:r>
              <a:rPr lang="en-US" sz="3600" smtClean="0">
                <a:latin typeface="Times New Roman" pitchFamily="18" charset="0"/>
                <a:cs typeface="Times New Roman" pitchFamily="18" charset="0"/>
              </a:rPr>
              <a:t>Cường độ dòng </a:t>
            </a:r>
            <a:r>
              <a:rPr lang="en-US" sz="3600">
                <a:latin typeface="Times New Roman" pitchFamily="18" charset="0"/>
                <a:cs typeface="Times New Roman" pitchFamily="18" charset="0"/>
              </a:rPr>
              <a:t>điện i có trị số bằng tốc độ biến thiên của lượng điện tích q qua tiết diện ngang của vật </a:t>
            </a:r>
            <a:r>
              <a:rPr lang="en-US" sz="3600" smtClean="0">
                <a:latin typeface="Times New Roman" pitchFamily="18" charset="0"/>
                <a:cs typeface="Times New Roman" pitchFamily="18" charset="0"/>
              </a:rPr>
              <a:t>dẫn.</a:t>
            </a:r>
            <a:endParaRPr lang="vi-VN" sz="3600">
              <a:latin typeface="Times New Roman" pitchFamily="18" charset="0"/>
              <a:cs typeface="Times New Roman" pitchFamily="18" charset="0"/>
            </a:endParaRPr>
          </a:p>
        </p:txBody>
      </p:sp>
      <p:sp>
        <p:nvSpPr>
          <p:cNvPr id="17418"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417" name="Object 9"/>
          <p:cNvGraphicFramePr>
            <a:graphicFrameLocks noChangeAspect="1"/>
          </p:cNvGraphicFramePr>
          <p:nvPr/>
        </p:nvGraphicFramePr>
        <p:xfrm>
          <a:off x="2146538" y="4164783"/>
          <a:ext cx="4068536" cy="1978861"/>
        </p:xfrm>
        <a:graphic>
          <a:graphicData uri="http://schemas.openxmlformats.org/presentationml/2006/ole">
            <mc:AlternateContent xmlns:mc="http://schemas.openxmlformats.org/markup-compatibility/2006">
              <mc:Choice xmlns:v="urn:schemas-microsoft-com:vml" Requires="v">
                <p:oleObj spid="_x0000_s17432" name="Equation" r:id="rId3" imgW="812447" imgH="393529" progId="Equation.3">
                  <p:embed/>
                </p:oleObj>
              </mc:Choice>
              <mc:Fallback>
                <p:oleObj name="Equation" r:id="rId3" imgW="812447" imgH="393529" progId="Equation.3">
                  <p:embed/>
                  <p:pic>
                    <p:nvPicPr>
                      <p:cNvPr id="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6538" y="4164783"/>
                        <a:ext cx="4068536" cy="197886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checkerboard(across)">
                                      <p:cBhvr>
                                        <p:cTn id="7" dur="5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checkerboard(across)">
                                      <p:cBhvr>
                                        <p:cTn id="12" dur="500"/>
                                        <p:tgtEl>
                                          <p:spTgt spid="1741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par>
                                <p:cTn id="18" presetID="5" presetClass="entr" presetSubtype="10" fill="hold" nodeType="withEffect">
                                  <p:stCondLst>
                                    <p:cond delay="0"/>
                                  </p:stCondLst>
                                  <p:childTnLst>
                                    <p:set>
                                      <p:cBhvr>
                                        <p:cTn id="19" dur="1" fill="hold">
                                          <p:stCondLst>
                                            <p:cond delay="0"/>
                                          </p:stCondLst>
                                        </p:cTn>
                                        <p:tgtEl>
                                          <p:spTgt spid="17417"/>
                                        </p:tgtEl>
                                        <p:attrNameLst>
                                          <p:attrName>style.visibility</p:attrName>
                                        </p:attrNameLst>
                                      </p:cBhvr>
                                      <p:to>
                                        <p:strVal val="visible"/>
                                      </p:to>
                                    </p:set>
                                    <p:animEffect transition="in" filter="checkerboard(across)">
                                      <p:cBhvr>
                                        <p:cTn id="20" dur="500"/>
                                        <p:tgtEl>
                                          <p:spTgt spid="174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3"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1906494"/>
            <a:ext cx="9001156" cy="2308324"/>
          </a:xfrm>
          <a:prstGeom prst="rect">
            <a:avLst/>
          </a:prstGeom>
          <a:noFill/>
        </p:spPr>
        <p:txBody>
          <a:bodyPr wrap="square" rtlCol="0">
            <a:spAutoFit/>
          </a:bodyPr>
          <a:lstStyle/>
          <a:p>
            <a:r>
              <a:rPr lang="en-US" sz="3600" smtClean="0">
                <a:latin typeface="Times New Roman" pitchFamily="18" charset="0"/>
                <a:cs typeface="Times New Roman" pitchFamily="18" charset="0"/>
              </a:rPr>
              <a:t>Khi quy ước chiều của dòng điện ngược với chiều chuyển dịch của các electron( điện tích âm) thì có thể xem chiều của dòng điện là chiều chuyển dịch của điện tích dương.</a:t>
            </a:r>
            <a:endParaRPr lang="vi-VN" sz="3600">
              <a:latin typeface="Times New Roman" pitchFamily="18" charset="0"/>
              <a:cs typeface="Times New Roman" pitchFamily="18" charset="0"/>
            </a:endParaRPr>
          </a:p>
        </p:txBody>
      </p:sp>
      <p:sp>
        <p:nvSpPr>
          <p:cNvPr id="18435" name="Rectangle 3"/>
          <p:cNvSpPr>
            <a:spLocks noChangeArrowheads="1"/>
          </p:cNvSpPr>
          <p:nvPr/>
        </p:nvSpPr>
        <p:spPr bwMode="auto">
          <a:xfrm>
            <a:off x="0" y="4214818"/>
            <a:ext cx="60007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1.3.2-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Điện áp</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18441"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pic>
        <p:nvPicPr>
          <p:cNvPr id="2" name="Picture 9"/>
          <p:cNvPicPr>
            <a:picLocks noChangeAspect="1" noChangeArrowheads="1"/>
          </p:cNvPicPr>
          <p:nvPr/>
        </p:nvPicPr>
        <p:blipFill>
          <a:blip r:embed="rId2"/>
          <a:srcRect/>
          <a:stretch>
            <a:fillRect/>
          </a:stretch>
        </p:blipFill>
        <p:spPr bwMode="auto">
          <a:xfrm>
            <a:off x="2143108" y="0"/>
            <a:ext cx="5389829" cy="1928802"/>
          </a:xfrm>
          <a:prstGeom prst="rect">
            <a:avLst/>
          </a:prstGeom>
          <a:noFill/>
          <a:ln w="9525">
            <a:noFill/>
            <a:miter lim="800000"/>
            <a:headEnd/>
            <a:tailEnd/>
          </a:ln>
          <a:effectLst/>
        </p:spPr>
      </p:pic>
      <p:pic>
        <p:nvPicPr>
          <p:cNvPr id="10" name="Picture 9"/>
          <p:cNvPicPr/>
          <p:nvPr/>
        </p:nvPicPr>
        <p:blipFill>
          <a:blip r:embed="rId3"/>
          <a:srcRect/>
          <a:stretch>
            <a:fillRect/>
          </a:stretch>
        </p:blipFill>
        <p:spPr bwMode="auto">
          <a:xfrm>
            <a:off x="2857488" y="4929198"/>
            <a:ext cx="4214842" cy="17859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8435"/>
                                        </p:tgtEl>
                                        <p:attrNameLst>
                                          <p:attrName>style.visibility</p:attrName>
                                        </p:attrNameLst>
                                      </p:cBhvr>
                                      <p:to>
                                        <p:strVal val="visible"/>
                                      </p:to>
                                    </p:set>
                                    <p:animEffect transition="in" filter="checkerboard(across)">
                                      <p:cBhvr>
                                        <p:cTn id="17" dur="500"/>
                                        <p:tgtEl>
                                          <p:spTgt spid="1843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P spid="1843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3528" y="620688"/>
            <a:ext cx="7477125" cy="2219325"/>
          </a:xfrm>
          <a:prstGeom prst="rect">
            <a:avLst/>
          </a:prstGeom>
        </p:spPr>
      </p:pic>
      <p:pic>
        <p:nvPicPr>
          <p:cNvPr id="3" name="Picture 2"/>
          <p:cNvPicPr>
            <a:picLocks noChangeAspect="1"/>
          </p:cNvPicPr>
          <p:nvPr/>
        </p:nvPicPr>
        <p:blipFill>
          <a:blip r:embed="rId3"/>
          <a:stretch>
            <a:fillRect/>
          </a:stretch>
        </p:blipFill>
        <p:spPr>
          <a:xfrm>
            <a:off x="294779" y="2908988"/>
            <a:ext cx="7591425" cy="3581400"/>
          </a:xfrm>
          <a:prstGeom prst="rect">
            <a:avLst/>
          </a:prstGeom>
        </p:spPr>
      </p:pic>
    </p:spTree>
    <p:extLst>
      <p:ext uri="{BB962C8B-B14F-4D97-AF65-F5344CB8AC3E}">
        <p14:creationId xmlns:p14="http://schemas.microsoft.com/office/powerpoint/2010/main" val="4164356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4786314" y="214290"/>
            <a:ext cx="4214842" cy="1785950"/>
          </a:xfrm>
          <a:prstGeom prst="rect">
            <a:avLst/>
          </a:prstGeom>
          <a:noFill/>
          <a:ln w="9525">
            <a:noFill/>
            <a:miter lim="800000"/>
            <a:headEnd/>
            <a:tailEnd/>
          </a:ln>
        </p:spPr>
      </p:pic>
      <p:sp>
        <p:nvSpPr>
          <p:cNvPr id="70657" name="Rectangle 1"/>
          <p:cNvSpPr>
            <a:spLocks noChangeArrowheads="1"/>
          </p:cNvSpPr>
          <p:nvPr/>
        </p:nvSpPr>
        <p:spPr bwMode="auto">
          <a:xfrm>
            <a:off x="107504" y="1968359"/>
            <a:ext cx="4786314"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V</a:t>
            </a:r>
            <a:r>
              <a:rPr kumimoji="0" lang="en-US" sz="32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A</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thế</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tại</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V</a:t>
            </a:r>
            <a:r>
              <a:rPr kumimoji="0" lang="en-US" sz="32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B</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thế</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tại</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B</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V</a:t>
            </a:r>
            <a:r>
              <a:rPr kumimoji="0" lang="en-US" sz="32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AB</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hiệu</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thế</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giữa</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hai</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A,B</a:t>
            </a:r>
            <a:endParaRPr kumimoji="0" lang="en-US"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70659"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58" name="Object 2"/>
          <p:cNvGraphicFramePr>
            <a:graphicFrameLocks noChangeAspect="1"/>
          </p:cNvGraphicFramePr>
          <p:nvPr>
            <p:extLst>
              <p:ext uri="{D42A27DB-BD31-4B8C-83A1-F6EECF244321}">
                <p14:modId xmlns:p14="http://schemas.microsoft.com/office/powerpoint/2010/main" val="2819538777"/>
              </p:ext>
            </p:extLst>
          </p:nvPr>
        </p:nvGraphicFramePr>
        <p:xfrm>
          <a:off x="251520" y="1104045"/>
          <a:ext cx="3659331" cy="928694"/>
        </p:xfrm>
        <a:graphic>
          <a:graphicData uri="http://schemas.openxmlformats.org/presentationml/2006/ole">
            <mc:AlternateContent xmlns:mc="http://schemas.openxmlformats.org/markup-compatibility/2006">
              <mc:Choice xmlns:v="urn:schemas-microsoft-com:vml" Requires="v">
                <p:oleObj spid="_x0000_s70674" name="Equation" r:id="rId4" imgW="838080" imgH="215640" progId="Equation.3">
                  <p:embed/>
                </p:oleObj>
              </mc:Choice>
              <mc:Fallback>
                <p:oleObj name="Equation" r:id="rId4" imgW="838080" imgH="215640" progId="Equation.3">
                  <p:embed/>
                  <p:pic>
                    <p:nvPicPr>
                      <p:cNvPr id="0" name="Picture 2"/>
                      <p:cNvPicPr>
                        <a:picLocks noChangeAspect="1" noChangeArrowheads="1"/>
                      </p:cNvPicPr>
                      <p:nvPr/>
                    </p:nvPicPr>
                    <p:blipFill>
                      <a:blip r:embed="rId5"/>
                      <a:srcRect/>
                      <a:stretch>
                        <a:fillRect/>
                      </a:stretch>
                    </p:blipFill>
                    <p:spPr bwMode="auto">
                      <a:xfrm>
                        <a:off x="251520" y="1104045"/>
                        <a:ext cx="3659331" cy="92869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0660" name="Rectangle 4"/>
          <p:cNvSpPr>
            <a:spLocks noChangeArrowheads="1"/>
          </p:cNvSpPr>
          <p:nvPr/>
        </p:nvSpPr>
        <p:spPr bwMode="auto">
          <a:xfrm>
            <a:off x="-22841" y="4005022"/>
            <a:ext cx="900115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Thuật</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ngữ</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hiệu</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điện</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thế</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giữa</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hai</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điểm</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A,B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còn</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được</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gọi</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là</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điện</a:t>
            </a:r>
            <a:r>
              <a:rPr kumimoji="0" lang="en-US" sz="36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áp</a:t>
            </a:r>
            <a:r>
              <a:rPr kumimoji="0" lang="en-US" sz="36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giữa</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2 </a:t>
            </a:r>
            <a:r>
              <a:rPr kumimoji="0" lang="en-US" sz="3600" b="1" i="0" u="none" strike="noStrike" cap="none" normalizeH="0" baseline="0" dirty="0" err="1" smtClean="0">
                <a:ln>
                  <a:noFill/>
                </a:ln>
                <a:effectLst/>
                <a:latin typeface="Times New Roman" pitchFamily="18" charset="0"/>
                <a:ea typeface="Calibri" pitchFamily="34" charset="0"/>
                <a:cs typeface="Times New Roman" pitchFamily="18" charset="0"/>
              </a:rPr>
              <a:t>điểm</a:t>
            </a:r>
            <a:r>
              <a:rPr kumimoji="0" lang="en-US" sz="3600" b="1" i="0" u="none" strike="noStrike" cap="none" normalizeH="0" baseline="0" dirty="0" smtClean="0">
                <a:ln>
                  <a:noFill/>
                </a:ln>
                <a:effectLst/>
                <a:latin typeface="Times New Roman" pitchFamily="18" charset="0"/>
                <a:ea typeface="Calibri" pitchFamily="34" charset="0"/>
                <a:cs typeface="Times New Roman" pitchFamily="18" charset="0"/>
              </a:rPr>
              <a:t> A,B.</a:t>
            </a:r>
            <a:endParaRPr kumimoji="0" lang="en-US" sz="3600" b="1" i="0" u="none" strike="noStrike" cap="none" normalizeH="0" baseline="0" dirty="0" smtClean="0">
              <a:ln>
                <a:noFill/>
              </a:ln>
              <a:effectLst/>
              <a:latin typeface="Arial" pitchFamily="34" charset="0"/>
              <a:cs typeface="Arial" pitchFamily="34" charset="0"/>
            </a:endParaRPr>
          </a:p>
        </p:txBody>
      </p:sp>
      <p:sp>
        <p:nvSpPr>
          <p:cNvPr id="9" name="Rectangle 8"/>
          <p:cNvSpPr/>
          <p:nvPr/>
        </p:nvSpPr>
        <p:spPr>
          <a:xfrm>
            <a:off x="-22841" y="5205351"/>
            <a:ext cx="9144000" cy="1200329"/>
          </a:xfrm>
          <a:prstGeom prst="rect">
            <a:avLst/>
          </a:prstGeom>
        </p:spPr>
        <p:txBody>
          <a:bodyPr wrap="square">
            <a:spAutoFit/>
          </a:bodyPr>
          <a:lstStyle/>
          <a:p>
            <a:r>
              <a:rPr lang="en-US" sz="3600" u="sng" dirty="0" err="1" smtClean="0">
                <a:solidFill>
                  <a:srgbClr val="0070C0"/>
                </a:solidFill>
                <a:latin typeface="Times New Roman" pitchFamily="18" charset="0"/>
                <a:cs typeface="Times New Roman" pitchFamily="18" charset="0"/>
              </a:rPr>
              <a:t>Quy</a:t>
            </a:r>
            <a:r>
              <a:rPr lang="en-US" sz="3600" u="sng" dirty="0" smtClean="0">
                <a:solidFill>
                  <a:srgbClr val="0070C0"/>
                </a:solidFill>
                <a:latin typeface="Times New Roman" pitchFamily="18" charset="0"/>
                <a:cs typeface="Times New Roman" pitchFamily="18" charset="0"/>
              </a:rPr>
              <a:t> </a:t>
            </a:r>
            <a:r>
              <a:rPr lang="en-US" sz="3600" u="sng" dirty="0" err="1" smtClean="0">
                <a:solidFill>
                  <a:srgbClr val="0070C0"/>
                </a:solidFill>
                <a:latin typeface="Times New Roman" pitchFamily="18" charset="0"/>
                <a:cs typeface="Times New Roman" pitchFamily="18" charset="0"/>
              </a:rPr>
              <a:t>ước</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chiều</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điện</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áp</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là</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chiều</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đi</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từ</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điểm</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có</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hiệu</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điện</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thế</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cao</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đến</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điểm</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có</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hiệu</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điện</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thế</a:t>
            </a:r>
            <a:r>
              <a:rPr lang="en-US" sz="3600" dirty="0" smtClean="0">
                <a:solidFill>
                  <a:srgbClr val="0070C0"/>
                </a:solidFill>
                <a:latin typeface="Times New Roman" pitchFamily="18" charset="0"/>
                <a:cs typeface="Times New Roman" pitchFamily="18" charset="0"/>
              </a:rPr>
              <a:t> </a:t>
            </a:r>
            <a:r>
              <a:rPr lang="en-US" sz="3600" dirty="0" err="1" smtClean="0">
                <a:solidFill>
                  <a:srgbClr val="0070C0"/>
                </a:solidFill>
                <a:latin typeface="Times New Roman" pitchFamily="18" charset="0"/>
                <a:cs typeface="Times New Roman" pitchFamily="18" charset="0"/>
              </a:rPr>
              <a:t>thấp</a:t>
            </a:r>
            <a:r>
              <a:rPr lang="en-US" sz="3600" dirty="0" smtClean="0">
                <a:solidFill>
                  <a:srgbClr val="0070C0"/>
                </a:solidFill>
                <a:latin typeface="Times New Roman" pitchFamily="18" charset="0"/>
                <a:cs typeface="Times New Roman" pitchFamily="18" charset="0"/>
              </a:rPr>
              <a:t>.</a:t>
            </a:r>
            <a:endParaRPr lang="vi-VN" sz="3600" dirty="0">
              <a:solidFill>
                <a:srgbClr val="0070C0"/>
              </a:solidFill>
              <a:latin typeface="Times New Roman" pitchFamily="18" charset="0"/>
              <a:cs typeface="Times New Roman" pitchFamily="18" charset="0"/>
            </a:endParaRPr>
          </a:p>
        </p:txBody>
      </p:sp>
      <p:sp>
        <p:nvSpPr>
          <p:cNvPr id="8" name="Rectangle 3"/>
          <p:cNvSpPr>
            <a:spLocks noChangeArrowheads="1"/>
          </p:cNvSpPr>
          <p:nvPr/>
        </p:nvSpPr>
        <p:spPr bwMode="auto">
          <a:xfrm>
            <a:off x="-22841" y="199874"/>
            <a:ext cx="60007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1.3.2- </a:t>
            </a:r>
            <a:r>
              <a:rPr kumimoji="0" lang="en-US" sz="3600" b="1" i="0" u="sng" strike="noStrike" cap="none" normalizeH="0" baseline="0" dirty="0" err="1" smtClean="0">
                <a:ln>
                  <a:noFill/>
                </a:ln>
                <a:solidFill>
                  <a:schemeClr val="accent6">
                    <a:lumMod val="75000"/>
                  </a:schemeClr>
                </a:solidFill>
                <a:effectLst/>
                <a:latin typeface="Times New Roman" pitchFamily="18" charset="0"/>
                <a:ea typeface="Times New Roman" pitchFamily="18" charset="0"/>
                <a:cs typeface="Times New Roman" pitchFamily="18" charset="0"/>
              </a:rPr>
              <a:t>Điện</a:t>
            </a:r>
            <a:r>
              <a:rPr kumimoji="0" lang="en-US" sz="3600" b="1" i="0" u="sng"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 </a:t>
            </a:r>
            <a:r>
              <a:rPr kumimoji="0" lang="en-US" sz="3600" b="1" i="0" u="sng" strike="noStrike" cap="none" normalizeH="0" baseline="0" dirty="0" err="1" smtClean="0">
                <a:ln>
                  <a:noFill/>
                </a:ln>
                <a:solidFill>
                  <a:schemeClr val="accent6">
                    <a:lumMod val="75000"/>
                  </a:schemeClr>
                </a:solidFill>
                <a:effectLst/>
                <a:latin typeface="Times New Roman" pitchFamily="18" charset="0"/>
                <a:ea typeface="Times New Roman" pitchFamily="18" charset="0"/>
                <a:cs typeface="Times New Roman" pitchFamily="18" charset="0"/>
              </a:rPr>
              <a:t>áp</a:t>
            </a:r>
            <a:r>
              <a:rPr kumimoji="0" lang="en-US" sz="3600" b="1"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dirty="0" smtClean="0">
              <a:ln>
                <a:noFill/>
              </a:ln>
              <a:solidFill>
                <a:schemeClr val="accent6">
                  <a:lumMod val="75000"/>
                </a:schemeClr>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7065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70657"/>
                                        </p:tgtEl>
                                        <p:attrNameLst>
                                          <p:attrName>style.visibility</p:attrName>
                                        </p:attrNameLst>
                                      </p:cBhvr>
                                      <p:to>
                                        <p:strVal val="visible"/>
                                      </p:to>
                                    </p:set>
                                    <p:animEffect transition="in" filter="checkerboard(across)">
                                      <p:cBhvr>
                                        <p:cTn id="16" dur="500"/>
                                        <p:tgtEl>
                                          <p:spTgt spid="70657"/>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70660"/>
                                        </p:tgtEl>
                                        <p:attrNameLst>
                                          <p:attrName>style.visibility</p:attrName>
                                        </p:attrNameLst>
                                      </p:cBhvr>
                                      <p:to>
                                        <p:strVal val="visible"/>
                                      </p:to>
                                    </p:set>
                                    <p:animEffect transition="in" filter="checkerboard(across)">
                                      <p:cBhvr>
                                        <p:cTn id="21" dur="500"/>
                                        <p:tgtEl>
                                          <p:spTgt spid="70660"/>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heckerboard(across)">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checkerboard(across)">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7" grpId="0"/>
      <p:bldP spid="70660" grpId="0"/>
      <p:bldP spid="9" grpId="0"/>
      <p:bldP spid="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378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9" name="Rectangle 3"/>
          <p:cNvSpPr>
            <a:spLocks noChangeArrowheads="1"/>
          </p:cNvSpPr>
          <p:nvPr/>
        </p:nvSpPr>
        <p:spPr bwMode="auto">
          <a:xfrm>
            <a:off x="-214346" y="-24"/>
            <a:ext cx="60007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1.3.3- </a:t>
            </a:r>
            <a:r>
              <a:rPr lang="en-US" sz="3600" b="1" u="sng" smtClean="0">
                <a:solidFill>
                  <a:schemeClr val="accent6">
                    <a:lumMod val="75000"/>
                  </a:schemeClr>
                </a:solidFill>
                <a:latin typeface="Times New Roman" pitchFamily="18" charset="0"/>
                <a:ea typeface="Times New Roman" pitchFamily="18" charset="0"/>
                <a:cs typeface="Times New Roman" pitchFamily="18" charset="0"/>
              </a:rPr>
              <a:t>Công suất</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10" name="TextBox 9"/>
          <p:cNvSpPr txBox="1"/>
          <p:nvPr/>
        </p:nvSpPr>
        <p:spPr>
          <a:xfrm>
            <a:off x="0" y="642918"/>
            <a:ext cx="8858280" cy="2308324"/>
          </a:xfrm>
          <a:prstGeom prst="rect">
            <a:avLst/>
          </a:prstGeom>
          <a:noFill/>
        </p:spPr>
        <p:txBody>
          <a:bodyPr wrap="square" rtlCol="0">
            <a:spAutoFit/>
          </a:bodyPr>
          <a:lstStyle/>
          <a:p>
            <a:r>
              <a:rPr lang="en-US" sz="3600" smtClean="0">
                <a:latin typeface="Times New Roman" pitchFamily="18" charset="0"/>
                <a:cs typeface="Times New Roman" pitchFamily="18" charset="0"/>
              </a:rPr>
              <a:t>Điện năng cung cấp cho phần tử trong một đơn vị thời gian gọi là công suất. Biểu thức của công suất là : P(t) = V(t).I(t)</a:t>
            </a:r>
          </a:p>
          <a:p>
            <a:r>
              <a:rPr lang="en-US" sz="3600" smtClean="0">
                <a:latin typeface="Times New Roman" pitchFamily="18" charset="0"/>
                <a:cs typeface="Times New Roman" pitchFamily="18" charset="0"/>
              </a:rPr>
              <a:t>      Đơn vị đo: V(volt), I(A), P(w)</a:t>
            </a:r>
            <a:endParaRPr lang="vi-VN" sz="3600">
              <a:latin typeface="Times New Roman" pitchFamily="18" charset="0"/>
              <a:cs typeface="Times New Roman" pitchFamily="18" charset="0"/>
            </a:endParaRPr>
          </a:p>
        </p:txBody>
      </p:sp>
      <p:sp>
        <p:nvSpPr>
          <p:cNvPr id="11" name="TextBox 10"/>
          <p:cNvSpPr txBox="1"/>
          <p:nvPr/>
        </p:nvSpPr>
        <p:spPr>
          <a:xfrm>
            <a:off x="0" y="2928934"/>
            <a:ext cx="9001156" cy="3970318"/>
          </a:xfrm>
          <a:prstGeom prst="rect">
            <a:avLst/>
          </a:prstGeom>
          <a:noFill/>
        </p:spPr>
        <p:txBody>
          <a:bodyPr wrap="square" rtlCol="0">
            <a:spAutoFit/>
          </a:bodyPr>
          <a:lstStyle/>
          <a:p>
            <a:r>
              <a:rPr lang="en-US" sz="3600" smtClean="0">
                <a:latin typeface="Times New Roman" pitchFamily="18" charset="0"/>
                <a:cs typeface="Times New Roman" pitchFamily="18" charset="0"/>
              </a:rPr>
              <a:t>Chúng ta cần quan tâm đến vấn đề công suất tiêu thụ (nhận vào) trên phần tử và công suất cung cấp (phát ra) từ phần tử. Khi khảo sát chúng ta cần biết:</a:t>
            </a:r>
          </a:p>
          <a:p>
            <a:pPr>
              <a:buFontTx/>
              <a:buChar char="-"/>
            </a:pPr>
            <a:r>
              <a:rPr lang="en-US" sz="3600" smtClean="0">
                <a:latin typeface="Times New Roman" pitchFamily="18" charset="0"/>
                <a:cs typeface="Times New Roman" pitchFamily="18" charset="0"/>
              </a:rPr>
              <a:t> Đầu dương thực sự của điện áp trên phần tử</a:t>
            </a:r>
          </a:p>
          <a:p>
            <a:pPr>
              <a:buFontTx/>
              <a:buChar char="-"/>
            </a:pPr>
            <a:r>
              <a:rPr lang="en-US" sz="3600" smtClean="0">
                <a:latin typeface="Times New Roman" pitchFamily="18" charset="0"/>
                <a:cs typeface="Times New Roman" pitchFamily="18" charset="0"/>
              </a:rPr>
              <a:t> Chiều dương thực tế của dòng điện qua phần tử</a:t>
            </a:r>
            <a:endParaRPr lang="vi-VN" sz="36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heckerboard(across)">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heckerboard(across)">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p:cNvPicPr>
            <a:picLocks noChangeAspect="1" noChangeArrowheads="1"/>
          </p:cNvPicPr>
          <p:nvPr/>
        </p:nvPicPr>
        <p:blipFill>
          <a:blip r:embed="rId3"/>
          <a:srcRect/>
          <a:stretch>
            <a:fillRect/>
          </a:stretch>
        </p:blipFill>
        <p:spPr bwMode="auto">
          <a:xfrm>
            <a:off x="564667" y="142852"/>
            <a:ext cx="2078507" cy="1857388"/>
          </a:xfrm>
          <a:prstGeom prst="rect">
            <a:avLst/>
          </a:prstGeom>
          <a:noFill/>
        </p:spPr>
      </p:pic>
      <p:pic>
        <p:nvPicPr>
          <p:cNvPr id="38917" name="Picture 5"/>
          <p:cNvPicPr>
            <a:picLocks noChangeAspect="1" noChangeArrowheads="1"/>
          </p:cNvPicPr>
          <p:nvPr/>
        </p:nvPicPr>
        <p:blipFill>
          <a:blip r:embed="rId4"/>
          <a:srcRect/>
          <a:stretch>
            <a:fillRect/>
          </a:stretch>
        </p:blipFill>
        <p:spPr bwMode="auto">
          <a:xfrm>
            <a:off x="3500430" y="500042"/>
            <a:ext cx="2760365" cy="1071570"/>
          </a:xfrm>
          <a:prstGeom prst="rect">
            <a:avLst/>
          </a:prstGeom>
          <a:noFill/>
        </p:spPr>
      </p:pic>
      <p:pic>
        <p:nvPicPr>
          <p:cNvPr id="38918" name="Picture 6"/>
          <p:cNvPicPr>
            <a:picLocks noChangeAspect="1" noChangeArrowheads="1"/>
          </p:cNvPicPr>
          <p:nvPr/>
        </p:nvPicPr>
        <p:blipFill>
          <a:blip r:embed="rId5"/>
          <a:srcRect/>
          <a:stretch>
            <a:fillRect/>
          </a:stretch>
        </p:blipFill>
        <p:spPr bwMode="auto">
          <a:xfrm>
            <a:off x="4500562" y="125843"/>
            <a:ext cx="1500198" cy="265341"/>
          </a:xfrm>
          <a:prstGeom prst="rect">
            <a:avLst/>
          </a:prstGeom>
          <a:noFill/>
        </p:spPr>
      </p:pic>
      <p:pic>
        <p:nvPicPr>
          <p:cNvPr id="38919" name="Picture 7"/>
          <p:cNvPicPr>
            <a:picLocks noChangeAspect="1" noChangeArrowheads="1"/>
          </p:cNvPicPr>
          <p:nvPr/>
        </p:nvPicPr>
        <p:blipFill>
          <a:blip r:embed="rId6"/>
          <a:srcRect/>
          <a:stretch>
            <a:fillRect/>
          </a:stretch>
        </p:blipFill>
        <p:spPr bwMode="auto">
          <a:xfrm>
            <a:off x="6500826" y="500042"/>
            <a:ext cx="2656851" cy="1031387"/>
          </a:xfrm>
          <a:prstGeom prst="rect">
            <a:avLst/>
          </a:prstGeom>
          <a:noFill/>
        </p:spPr>
      </p:pic>
      <p:pic>
        <p:nvPicPr>
          <p:cNvPr id="38920" name="Picture 8"/>
          <p:cNvPicPr>
            <a:picLocks noChangeAspect="1" noChangeArrowheads="1"/>
          </p:cNvPicPr>
          <p:nvPr/>
        </p:nvPicPr>
        <p:blipFill>
          <a:blip r:embed="rId7"/>
          <a:srcRect/>
          <a:stretch>
            <a:fillRect/>
          </a:stretch>
        </p:blipFill>
        <p:spPr bwMode="auto">
          <a:xfrm>
            <a:off x="6643702" y="71414"/>
            <a:ext cx="1547824" cy="273145"/>
          </a:xfrm>
          <a:prstGeom prst="rect">
            <a:avLst/>
          </a:prstGeom>
          <a:noFill/>
        </p:spPr>
      </p:pic>
      <p:sp>
        <p:nvSpPr>
          <p:cNvPr id="9" name="TextBox 8"/>
          <p:cNvSpPr txBox="1"/>
          <p:nvPr/>
        </p:nvSpPr>
        <p:spPr>
          <a:xfrm>
            <a:off x="2571736" y="324129"/>
            <a:ext cx="357190" cy="461665"/>
          </a:xfrm>
          <a:prstGeom prst="rect">
            <a:avLst/>
          </a:prstGeom>
          <a:noFill/>
        </p:spPr>
        <p:txBody>
          <a:bodyPr wrap="square" rtlCol="0">
            <a:spAutoFit/>
          </a:bodyPr>
          <a:lstStyle/>
          <a:p>
            <a:r>
              <a:rPr lang="en-US" sz="2400" b="1" smtClean="0"/>
              <a:t>+</a:t>
            </a:r>
            <a:endParaRPr lang="vi-VN" sz="2400" b="1"/>
          </a:p>
        </p:txBody>
      </p:sp>
      <p:sp>
        <p:nvSpPr>
          <p:cNvPr id="10" name="TextBox 9"/>
          <p:cNvSpPr txBox="1"/>
          <p:nvPr/>
        </p:nvSpPr>
        <p:spPr>
          <a:xfrm>
            <a:off x="2571736" y="1214422"/>
            <a:ext cx="357190" cy="461665"/>
          </a:xfrm>
          <a:prstGeom prst="rect">
            <a:avLst/>
          </a:prstGeom>
          <a:noFill/>
        </p:spPr>
        <p:txBody>
          <a:bodyPr wrap="square" rtlCol="0">
            <a:spAutoFit/>
          </a:bodyPr>
          <a:lstStyle/>
          <a:p>
            <a:r>
              <a:rPr lang="en-US" sz="2400" b="1" smtClean="0"/>
              <a:t>-</a:t>
            </a:r>
            <a:endParaRPr lang="vi-VN" sz="2400" b="1"/>
          </a:p>
        </p:txBody>
      </p:sp>
      <p:sp>
        <p:nvSpPr>
          <p:cNvPr id="12" name="TextBox 11"/>
          <p:cNvSpPr txBox="1"/>
          <p:nvPr/>
        </p:nvSpPr>
        <p:spPr>
          <a:xfrm>
            <a:off x="500034" y="467005"/>
            <a:ext cx="357190" cy="461665"/>
          </a:xfrm>
          <a:prstGeom prst="rect">
            <a:avLst/>
          </a:prstGeom>
          <a:noFill/>
        </p:spPr>
        <p:txBody>
          <a:bodyPr wrap="square" rtlCol="0">
            <a:spAutoFit/>
          </a:bodyPr>
          <a:lstStyle/>
          <a:p>
            <a:r>
              <a:rPr lang="en-US" sz="2400" b="1" smtClean="0"/>
              <a:t>+</a:t>
            </a:r>
            <a:endParaRPr lang="vi-VN" sz="2400" b="1"/>
          </a:p>
        </p:txBody>
      </p:sp>
      <p:sp>
        <p:nvSpPr>
          <p:cNvPr id="13" name="TextBox 12"/>
          <p:cNvSpPr txBox="1"/>
          <p:nvPr/>
        </p:nvSpPr>
        <p:spPr>
          <a:xfrm>
            <a:off x="500034" y="1071546"/>
            <a:ext cx="357190" cy="461665"/>
          </a:xfrm>
          <a:prstGeom prst="rect">
            <a:avLst/>
          </a:prstGeom>
          <a:noFill/>
        </p:spPr>
        <p:txBody>
          <a:bodyPr wrap="square" rtlCol="0">
            <a:spAutoFit/>
          </a:bodyPr>
          <a:lstStyle/>
          <a:p>
            <a:r>
              <a:rPr lang="en-US" sz="2400" b="1" smtClean="0"/>
              <a:t>-</a:t>
            </a:r>
            <a:endParaRPr lang="vi-VN" sz="2400" b="1"/>
          </a:p>
        </p:txBody>
      </p:sp>
      <p:sp>
        <p:nvSpPr>
          <p:cNvPr id="15" name="TextBox 14"/>
          <p:cNvSpPr txBox="1"/>
          <p:nvPr/>
        </p:nvSpPr>
        <p:spPr>
          <a:xfrm>
            <a:off x="142844" y="785794"/>
            <a:ext cx="389850" cy="461665"/>
          </a:xfrm>
          <a:prstGeom prst="rect">
            <a:avLst/>
          </a:prstGeom>
          <a:noFill/>
        </p:spPr>
        <p:txBody>
          <a:bodyPr wrap="none" rtlCol="0">
            <a:spAutoFit/>
          </a:bodyPr>
          <a:lstStyle/>
          <a:p>
            <a:r>
              <a:rPr lang="en-US" sz="2400" b="1" smtClean="0">
                <a:latin typeface="Times New Roman" pitchFamily="18" charset="0"/>
                <a:cs typeface="Times New Roman" pitchFamily="18" charset="0"/>
              </a:rPr>
              <a:t>E</a:t>
            </a:r>
            <a:endParaRPr lang="vi-VN" sz="2400" b="1">
              <a:latin typeface="Times New Roman" pitchFamily="18" charset="0"/>
              <a:cs typeface="Times New Roman" pitchFamily="18" charset="0"/>
            </a:endParaRPr>
          </a:p>
        </p:txBody>
      </p:sp>
      <p:sp>
        <p:nvSpPr>
          <p:cNvPr id="38921" name="Rectangle 9"/>
          <p:cNvSpPr>
            <a:spLocks noChangeArrowheads="1"/>
          </p:cNvSpPr>
          <p:nvPr/>
        </p:nvSpPr>
        <p:spPr bwMode="auto">
          <a:xfrm>
            <a:off x="2714612" y="785794"/>
            <a:ext cx="78581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V</a:t>
            </a:r>
            <a:r>
              <a:rPr kumimoji="0" lang="en-US" sz="2400" b="1"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R</a:t>
            </a:r>
            <a:endParaRPr kumimoji="0" lang="en-US" sz="2400" b="1" i="0" u="none" strike="noStrike" cap="none" normalizeH="0" baseline="0" smtClean="0">
              <a:ln>
                <a:noFill/>
              </a:ln>
              <a:solidFill>
                <a:schemeClr val="tx1"/>
              </a:solidFill>
              <a:effectLst/>
              <a:latin typeface="Times New Roman" pitchFamily="18" charset="0"/>
              <a:cs typeface="Times New Roman" pitchFamily="18" charset="0"/>
            </a:endParaRPr>
          </a:p>
        </p:txBody>
      </p:sp>
      <p:cxnSp>
        <p:nvCxnSpPr>
          <p:cNvPr id="18" name="Straight Connector 17"/>
          <p:cNvCxnSpPr/>
          <p:nvPr/>
        </p:nvCxnSpPr>
        <p:spPr>
          <a:xfrm>
            <a:off x="2500298" y="355578"/>
            <a:ext cx="785818" cy="1588"/>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500298" y="1714488"/>
            <a:ext cx="785818" cy="1588"/>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643306" y="681319"/>
            <a:ext cx="357190" cy="461665"/>
          </a:xfrm>
          <a:prstGeom prst="rect">
            <a:avLst/>
          </a:prstGeom>
          <a:noFill/>
        </p:spPr>
        <p:txBody>
          <a:bodyPr wrap="square" rtlCol="0">
            <a:spAutoFit/>
          </a:bodyPr>
          <a:lstStyle/>
          <a:p>
            <a:r>
              <a:rPr lang="en-US" sz="2400" b="1" smtClean="0"/>
              <a:t>+</a:t>
            </a:r>
            <a:endParaRPr lang="vi-VN" sz="2400" b="1"/>
          </a:p>
        </p:txBody>
      </p:sp>
      <p:sp>
        <p:nvSpPr>
          <p:cNvPr id="22" name="TextBox 21"/>
          <p:cNvSpPr txBox="1"/>
          <p:nvPr/>
        </p:nvSpPr>
        <p:spPr>
          <a:xfrm>
            <a:off x="6643702" y="681319"/>
            <a:ext cx="357190" cy="461665"/>
          </a:xfrm>
          <a:prstGeom prst="rect">
            <a:avLst/>
          </a:prstGeom>
          <a:noFill/>
        </p:spPr>
        <p:txBody>
          <a:bodyPr wrap="square" rtlCol="0">
            <a:spAutoFit/>
          </a:bodyPr>
          <a:lstStyle/>
          <a:p>
            <a:r>
              <a:rPr lang="en-US" sz="2400" b="1" smtClean="0"/>
              <a:t>+</a:t>
            </a:r>
            <a:endParaRPr lang="vi-VN" sz="2400" b="1"/>
          </a:p>
        </p:txBody>
      </p:sp>
      <p:sp>
        <p:nvSpPr>
          <p:cNvPr id="23" name="TextBox 22"/>
          <p:cNvSpPr txBox="1"/>
          <p:nvPr/>
        </p:nvSpPr>
        <p:spPr>
          <a:xfrm>
            <a:off x="8501090" y="642918"/>
            <a:ext cx="357190" cy="461665"/>
          </a:xfrm>
          <a:prstGeom prst="rect">
            <a:avLst/>
          </a:prstGeom>
          <a:noFill/>
        </p:spPr>
        <p:txBody>
          <a:bodyPr wrap="square" rtlCol="0">
            <a:spAutoFit/>
          </a:bodyPr>
          <a:lstStyle/>
          <a:p>
            <a:r>
              <a:rPr lang="en-US" sz="2400" b="1" smtClean="0"/>
              <a:t>-</a:t>
            </a:r>
            <a:endParaRPr lang="vi-VN" sz="2400" b="1"/>
          </a:p>
        </p:txBody>
      </p:sp>
      <p:sp>
        <p:nvSpPr>
          <p:cNvPr id="24" name="TextBox 23"/>
          <p:cNvSpPr txBox="1"/>
          <p:nvPr/>
        </p:nvSpPr>
        <p:spPr>
          <a:xfrm>
            <a:off x="5715008" y="642918"/>
            <a:ext cx="357190" cy="461665"/>
          </a:xfrm>
          <a:prstGeom prst="rect">
            <a:avLst/>
          </a:prstGeom>
          <a:noFill/>
        </p:spPr>
        <p:txBody>
          <a:bodyPr wrap="square" rtlCol="0">
            <a:spAutoFit/>
          </a:bodyPr>
          <a:lstStyle/>
          <a:p>
            <a:r>
              <a:rPr lang="en-US" sz="2400" b="1" smtClean="0"/>
              <a:t>-</a:t>
            </a:r>
            <a:endParaRPr lang="vi-VN" sz="2400" b="1"/>
          </a:p>
        </p:txBody>
      </p:sp>
      <p:sp>
        <p:nvSpPr>
          <p:cNvPr id="38923" name="Rectangle 1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8922" name="Object 10"/>
          <p:cNvGraphicFramePr>
            <a:graphicFrameLocks noChangeAspect="1"/>
          </p:cNvGraphicFramePr>
          <p:nvPr/>
        </p:nvGraphicFramePr>
        <p:xfrm>
          <a:off x="3885087" y="1500174"/>
          <a:ext cx="2044235" cy="492127"/>
        </p:xfrm>
        <a:graphic>
          <a:graphicData uri="http://schemas.openxmlformats.org/presentationml/2006/ole">
            <mc:AlternateContent xmlns:mc="http://schemas.openxmlformats.org/markup-compatibility/2006">
              <mc:Choice xmlns:v="urn:schemas-microsoft-com:vml" Requires="v">
                <p:oleObj spid="_x0000_s38953" name="Equation" r:id="rId8" imgW="672808" imgH="203112" progId="Equation.3">
                  <p:embed/>
                </p:oleObj>
              </mc:Choice>
              <mc:Fallback>
                <p:oleObj name="Equation" r:id="rId8" imgW="672808" imgH="203112" progId="Equation.3">
                  <p:embed/>
                  <p:pic>
                    <p:nvPicPr>
                      <p:cNvPr id="0"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85087" y="1500174"/>
                        <a:ext cx="2044235" cy="4921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925" name="Rectangle 1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8924" name="Object 12"/>
          <p:cNvGraphicFramePr>
            <a:graphicFrameLocks noChangeAspect="1"/>
          </p:cNvGraphicFramePr>
          <p:nvPr/>
        </p:nvGraphicFramePr>
        <p:xfrm>
          <a:off x="7072329" y="1357298"/>
          <a:ext cx="1829419" cy="563565"/>
        </p:xfrm>
        <a:graphic>
          <a:graphicData uri="http://schemas.openxmlformats.org/presentationml/2006/ole">
            <mc:AlternateContent xmlns:mc="http://schemas.openxmlformats.org/markup-compatibility/2006">
              <mc:Choice xmlns:v="urn:schemas-microsoft-com:vml" Requires="v">
                <p:oleObj spid="_x0000_s38954" name="Equation" r:id="rId10" imgW="672808" imgH="203112" progId="Equation.3">
                  <p:embed/>
                </p:oleObj>
              </mc:Choice>
              <mc:Fallback>
                <p:oleObj name="Equation" r:id="rId10" imgW="672808" imgH="203112" progId="Equation.3">
                  <p:embed/>
                  <p:pic>
                    <p:nvPicPr>
                      <p:cNvPr id="0"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072329" y="1357298"/>
                        <a:ext cx="1829419" cy="56356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 name="TextBox 28"/>
          <p:cNvSpPr txBox="1"/>
          <p:nvPr/>
        </p:nvSpPr>
        <p:spPr>
          <a:xfrm>
            <a:off x="3500430" y="2071678"/>
            <a:ext cx="2500330" cy="400110"/>
          </a:xfrm>
          <a:prstGeom prst="rect">
            <a:avLst/>
          </a:prstGeom>
          <a:noFill/>
        </p:spPr>
        <p:txBody>
          <a:bodyPr wrap="square" rtlCol="0">
            <a:spAutoFit/>
          </a:bodyPr>
          <a:lstStyle/>
          <a:p>
            <a:r>
              <a:rPr lang="en-US" sz="2000" smtClean="0">
                <a:latin typeface="Times New Roman" pitchFamily="18" charset="0"/>
                <a:cs typeface="Times New Roman" pitchFamily="18" charset="0"/>
              </a:rPr>
              <a:t>Phần tử phát công suất</a:t>
            </a:r>
            <a:endParaRPr lang="vi-VN" sz="2000">
              <a:latin typeface="Times New Roman" pitchFamily="18" charset="0"/>
              <a:cs typeface="Times New Roman" pitchFamily="18" charset="0"/>
            </a:endParaRPr>
          </a:p>
        </p:txBody>
      </p:sp>
      <p:sp>
        <p:nvSpPr>
          <p:cNvPr id="30" name="TextBox 29"/>
          <p:cNvSpPr txBox="1"/>
          <p:nvPr/>
        </p:nvSpPr>
        <p:spPr>
          <a:xfrm>
            <a:off x="6286512" y="1928802"/>
            <a:ext cx="2857488" cy="400110"/>
          </a:xfrm>
          <a:prstGeom prst="rect">
            <a:avLst/>
          </a:prstGeom>
          <a:noFill/>
        </p:spPr>
        <p:txBody>
          <a:bodyPr wrap="square" rtlCol="0">
            <a:spAutoFit/>
          </a:bodyPr>
          <a:lstStyle/>
          <a:p>
            <a:r>
              <a:rPr lang="en-US" sz="2000" smtClean="0">
                <a:latin typeface="Times New Roman" pitchFamily="18" charset="0"/>
                <a:cs typeface="Times New Roman" pitchFamily="18" charset="0"/>
              </a:rPr>
              <a:t>Phần tử tiêu thụ công suất</a:t>
            </a:r>
            <a:endParaRPr lang="vi-VN" sz="2000">
              <a:latin typeface="Times New Roman" pitchFamily="18" charset="0"/>
              <a:cs typeface="Times New Roman" pitchFamily="18" charset="0"/>
            </a:endParaRPr>
          </a:p>
        </p:txBody>
      </p:sp>
      <p:sp>
        <p:nvSpPr>
          <p:cNvPr id="31" name="TextBox 30"/>
          <p:cNvSpPr txBox="1"/>
          <p:nvPr/>
        </p:nvSpPr>
        <p:spPr>
          <a:xfrm>
            <a:off x="1928794" y="785794"/>
            <a:ext cx="214314" cy="461665"/>
          </a:xfrm>
          <a:prstGeom prst="rect">
            <a:avLst/>
          </a:prstGeom>
          <a:noFill/>
        </p:spPr>
        <p:txBody>
          <a:bodyPr wrap="square" rtlCol="0">
            <a:spAutoFit/>
          </a:bodyPr>
          <a:lstStyle/>
          <a:p>
            <a:r>
              <a:rPr lang="en-US" sz="2400" smtClean="0">
                <a:latin typeface="Times New Roman" pitchFamily="18" charset="0"/>
                <a:cs typeface="Times New Roman" pitchFamily="18" charset="0"/>
              </a:rPr>
              <a:t>R</a:t>
            </a:r>
            <a:endParaRPr lang="vi-VN" sz="2400">
              <a:latin typeface="Times New Roman" pitchFamily="18" charset="0"/>
              <a:cs typeface="Times New Roman" pitchFamily="18" charset="0"/>
            </a:endParaRPr>
          </a:p>
        </p:txBody>
      </p:sp>
      <p:sp>
        <p:nvSpPr>
          <p:cNvPr id="38926" name="Rectangle 14"/>
          <p:cNvSpPr>
            <a:spLocks noChangeArrowheads="1"/>
          </p:cNvSpPr>
          <p:nvPr/>
        </p:nvSpPr>
        <p:spPr bwMode="auto">
          <a:xfrm>
            <a:off x="142844" y="2571744"/>
            <a:ext cx="8858312"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tab pos="1374775" algn="l"/>
              </a:tabLst>
            </a:pPr>
            <a:r>
              <a:rPr kumimoji="0" lang="vi-VN" sz="2800" b="0" i="0" u="none" strike="noStrike" cap="none" normalizeH="0" baseline="0" smtClean="0">
                <a:ln>
                  <a:noFill/>
                </a:ln>
                <a:solidFill>
                  <a:schemeClr val="tx1"/>
                </a:solidFill>
                <a:effectLst/>
                <a:latin typeface="+mj-lt"/>
                <a:ea typeface="Arial" pitchFamily="34" charset="0"/>
                <a:cs typeface="Times New Roman" pitchFamily="18" charset="0"/>
              </a:rPr>
              <a:t>Xét macḥ điêṇ đơn giản bao gồm: phần tử nguồn là pin hay accu có sức điện động̣ E và phần tử tải là điện trở R. Trong mạch điện này ta xác định được đầu điện thế + thực sự trên hai đầu của các phần tử; và hướng dòng điện thực tế qua mạch điện. Chúng ta thực hiện qui ước sau khi căn cứ vào hướng dòng điện và điện áp đặt trên hai đầu các phần tử.</a:t>
            </a:r>
            <a:endParaRPr kumimoji="0" lang="vi-VN" sz="2800" b="0" i="0" u="none" strike="noStrike" cap="none" normalizeH="0" baseline="0" smtClean="0">
              <a:ln>
                <a:noFill/>
              </a:ln>
              <a:solidFill>
                <a:schemeClr val="tx1"/>
              </a:solidFill>
              <a:effectLst/>
              <a:latin typeface="+mj-lt"/>
              <a:cs typeface="Arial" pitchFamily="34" charset="0"/>
            </a:endParaRPr>
          </a:p>
          <a:p>
            <a:pPr marL="0" marR="0" lvl="0" indent="4763" algn="just" defTabSz="914400" rtl="0" eaLnBrk="0" fontAlgn="base" latinLnBrk="0" hangingPunct="0">
              <a:lnSpc>
                <a:spcPct val="100000"/>
              </a:lnSpc>
              <a:spcBef>
                <a:spcPct val="0"/>
              </a:spcBef>
              <a:spcAft>
                <a:spcPct val="0"/>
              </a:spcAft>
              <a:buClrTx/>
              <a:buSzTx/>
              <a:tabLst>
                <a:tab pos="1374775" algn="l"/>
              </a:tabLst>
            </a:pPr>
            <a:r>
              <a:rPr kumimoji="0" lang="vi-VN" sz="2800" b="0" i="0" u="none" strike="noStrike" cap="none" normalizeH="0" baseline="0" smtClean="0">
                <a:ln>
                  <a:noFill/>
                </a:ln>
                <a:solidFill>
                  <a:schemeClr val="tx1"/>
                </a:solidFill>
                <a:effectLst/>
                <a:latin typeface="+mj-lt"/>
                <a:ea typeface="Arial" pitchFamily="34" charset="0"/>
                <a:cs typeface="Times New Roman" pitchFamily="18" charset="0"/>
              </a:rPr>
              <a:t>    </a:t>
            </a:r>
            <a:r>
              <a:rPr kumimoji="0" lang="vi-VN" sz="3200" b="1" i="0" u="none" strike="noStrike" cap="none" normalizeH="0" baseline="0" smtClean="0">
                <a:ln>
                  <a:noFill/>
                </a:ln>
                <a:solidFill>
                  <a:schemeClr val="tx1"/>
                </a:solidFill>
                <a:effectLst/>
                <a:latin typeface="+mj-lt"/>
                <a:ea typeface="Arial" pitchFamily="34" charset="0"/>
                <a:cs typeface="Times New Roman" pitchFamily="18" charset="0"/>
              </a:rPr>
              <a:t>.</a:t>
            </a:r>
            <a:r>
              <a:rPr kumimoji="0" lang="vi-VN" sz="2800" b="0" i="0" u="none" strike="noStrike" cap="none" normalizeH="0" baseline="0" smtClean="0">
                <a:ln>
                  <a:noFill/>
                </a:ln>
                <a:solidFill>
                  <a:schemeClr val="tx1"/>
                </a:solidFill>
                <a:effectLst/>
                <a:latin typeface="+mj-lt"/>
                <a:ea typeface="Arial" pitchFamily="34" charset="0"/>
                <a:cs typeface="Times New Roman" pitchFamily="18" charset="0"/>
              </a:rPr>
              <a:t> p &gt; 0: phần tử tiêu thu ̣công suất. </a:t>
            </a:r>
            <a:endParaRPr kumimoji="0" lang="vi-VN" sz="2800" b="0" i="0" u="none" strike="noStrike" cap="none" normalizeH="0" baseline="0" smtClean="0">
              <a:ln>
                <a:noFill/>
              </a:ln>
              <a:solidFill>
                <a:schemeClr val="tx1"/>
              </a:solidFill>
              <a:effectLst/>
              <a:latin typeface="+mj-lt"/>
              <a:cs typeface="Arial" pitchFamily="34" charset="0"/>
            </a:endParaRPr>
          </a:p>
          <a:p>
            <a:pPr marL="0" marR="0" lvl="0" indent="4763" algn="just" defTabSz="914400" rtl="0" eaLnBrk="0" fontAlgn="base" latinLnBrk="0" hangingPunct="0">
              <a:lnSpc>
                <a:spcPct val="100000"/>
              </a:lnSpc>
              <a:spcBef>
                <a:spcPct val="0"/>
              </a:spcBef>
              <a:spcAft>
                <a:spcPct val="0"/>
              </a:spcAft>
              <a:buClrTx/>
              <a:buSzTx/>
              <a:buFontTx/>
              <a:buNone/>
              <a:tabLst>
                <a:tab pos="1374775" algn="l"/>
              </a:tabLst>
            </a:pPr>
            <a:r>
              <a:rPr kumimoji="0" lang="vi-VN" sz="2800" b="0" i="0" u="none" strike="noStrike" cap="none" normalizeH="0" baseline="0" smtClean="0">
                <a:ln>
                  <a:noFill/>
                </a:ln>
                <a:solidFill>
                  <a:schemeClr val="tx1"/>
                </a:solidFill>
                <a:effectLst/>
                <a:latin typeface="+mj-lt"/>
                <a:ea typeface="Arial" pitchFamily="34" charset="0"/>
                <a:cs typeface="Times New Roman" pitchFamily="18" charset="0"/>
              </a:rPr>
              <a:t>    </a:t>
            </a:r>
            <a:r>
              <a:rPr kumimoji="0" lang="vi-VN" sz="3200" b="1" i="0" u="none" strike="noStrike" cap="none" normalizeH="0" baseline="0" smtClean="0">
                <a:ln>
                  <a:noFill/>
                </a:ln>
                <a:solidFill>
                  <a:schemeClr val="tx1"/>
                </a:solidFill>
                <a:effectLst/>
                <a:latin typeface="+mj-lt"/>
                <a:ea typeface="Arial" pitchFamily="34" charset="0"/>
                <a:cs typeface="Times New Roman" pitchFamily="18" charset="0"/>
              </a:rPr>
              <a:t>.</a:t>
            </a:r>
            <a:r>
              <a:rPr kumimoji="0" lang="vi-VN" sz="2800" b="0" i="0" u="none" strike="noStrike" cap="none" normalizeH="0" baseline="0" smtClean="0">
                <a:ln>
                  <a:noFill/>
                </a:ln>
                <a:solidFill>
                  <a:schemeClr val="tx1"/>
                </a:solidFill>
                <a:effectLst/>
                <a:latin typeface="+mj-lt"/>
                <a:ea typeface="Arial" pitchFamily="34" charset="0"/>
                <a:cs typeface="Times New Roman" pitchFamily="18" charset="0"/>
              </a:rPr>
              <a:t> p &lt; 0: phần tử phát ra công suất.</a:t>
            </a:r>
            <a:endParaRPr kumimoji="0" lang="vi-VN" sz="2800" b="0" i="0" u="none" strike="noStrike" cap="none" normalizeH="0" baseline="0" smtClean="0">
              <a:ln>
                <a:noFill/>
              </a:ln>
              <a:solidFill>
                <a:schemeClr val="tx1"/>
              </a:solidFill>
              <a:effectLst/>
              <a:latin typeface="+mj-lt"/>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251520" y="1232341"/>
            <a:ext cx="8352928"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7325" algn="just"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Trong mạch điện nếu qui ước hướng dòng điện qua phần tử từ đầu dương giả thiết của điện áp trên phần tử; trường hợp này ta nói phần tử thỏa qui ước dấu thụ động̣</a:t>
            </a:r>
            <a:r>
              <a:rPr kumimoji="0" lang="vi-VN" sz="2800" b="0" i="1"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a:t>
            </a:r>
            <a:r>
              <a:rPr kumimoji="0" lang="vi-VN" sz="28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Công suất xác định trên phần tử gọi là công suất tức thời và thể hiện ý nghĩa được mô tả như sau:</a:t>
            </a:r>
            <a:endParaRPr kumimoji="0" lang="vi-VN"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9939" name="Picture 3"/>
          <p:cNvPicPr>
            <a:picLocks noChangeAspect="1" noChangeArrowheads="1"/>
          </p:cNvPicPr>
          <p:nvPr/>
        </p:nvPicPr>
        <p:blipFill>
          <a:blip r:embed="rId2"/>
          <a:srcRect/>
          <a:stretch>
            <a:fillRect/>
          </a:stretch>
        </p:blipFill>
        <p:spPr bwMode="auto">
          <a:xfrm>
            <a:off x="1058863" y="457200"/>
            <a:ext cx="7937" cy="7938"/>
          </a:xfrm>
          <a:prstGeom prst="rect">
            <a:avLst/>
          </a:prstGeom>
          <a:noFill/>
        </p:spPr>
      </p:pic>
      <p:pic>
        <p:nvPicPr>
          <p:cNvPr id="39938" name="Picture 2"/>
          <p:cNvPicPr>
            <a:picLocks noChangeAspect="1" noChangeArrowheads="1"/>
          </p:cNvPicPr>
          <p:nvPr/>
        </p:nvPicPr>
        <p:blipFill>
          <a:blip r:embed="rId2"/>
          <a:srcRect/>
          <a:stretch>
            <a:fillRect/>
          </a:stretch>
        </p:blipFill>
        <p:spPr bwMode="auto">
          <a:xfrm>
            <a:off x="1058863" y="457200"/>
            <a:ext cx="7937" cy="7938"/>
          </a:xfrm>
          <a:prstGeom prst="rect">
            <a:avLst/>
          </a:prstGeom>
          <a:noFill/>
        </p:spPr>
      </p:pic>
      <p:sp>
        <p:nvSpPr>
          <p:cNvPr id="39940" name="Rectangle 4"/>
          <p:cNvSpPr>
            <a:spLocks noChangeArrowheads="1"/>
          </p:cNvSpPr>
          <p:nvPr/>
        </p:nvSpPr>
        <p:spPr bwMode="auto">
          <a:xfrm>
            <a:off x="26326" y="3933056"/>
            <a:ext cx="821533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dirty="0" smtClean="0">
                <a:ln>
                  <a:noFill/>
                </a:ln>
                <a:solidFill>
                  <a:schemeClr val="tx1"/>
                </a:solidFill>
                <a:effectLst/>
                <a:latin typeface="+mj-lt"/>
                <a:ea typeface="Arial" pitchFamily="34" charset="0"/>
                <a:cs typeface="Times New Roman" pitchFamily="18" charset="0"/>
              </a:rPr>
              <a:t>   * </a:t>
            </a:r>
            <a:r>
              <a:rPr kumimoji="0" lang="vi-VN" sz="2800" b="0" i="0" u="sng" strike="noStrike" cap="none" normalizeH="0" baseline="0" dirty="0" smtClean="0">
                <a:ln>
                  <a:noFill/>
                </a:ln>
                <a:solidFill>
                  <a:schemeClr val="tx1"/>
                </a:solidFill>
                <a:effectLst/>
                <a:latin typeface="+mj-lt"/>
                <a:ea typeface="Arial" pitchFamily="34" charset="0"/>
                <a:cs typeface="Times New Roman" pitchFamily="18" charset="0"/>
              </a:rPr>
              <a:t>Với qui ước dấu ta có</a:t>
            </a:r>
            <a:r>
              <a:rPr kumimoji="0" lang="vi-VN" sz="2800" b="0" i="0" u="none" strike="noStrike" cap="none" normalizeH="0" baseline="0" dirty="0" smtClean="0">
                <a:ln>
                  <a:noFill/>
                </a:ln>
                <a:solidFill>
                  <a:schemeClr val="tx1"/>
                </a:solidFill>
                <a:effectLst/>
                <a:latin typeface="+mj-lt"/>
                <a:ea typeface="Arial" pitchFamily="34" charset="0"/>
                <a:cs typeface="Times New Roman" pitchFamily="18" charset="0"/>
              </a:rPr>
              <a:t>:</a:t>
            </a:r>
            <a:endParaRPr kumimoji="0" lang="vi-VN"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2800" b="0" i="0" u="none" strike="noStrike" cap="none" normalizeH="0" baseline="0" dirty="0" smtClean="0">
              <a:ln>
                <a:noFill/>
              </a:ln>
              <a:solidFill>
                <a:schemeClr val="tx1"/>
              </a:solidFill>
              <a:effectLst/>
              <a:latin typeface="+mj-lt"/>
              <a:cs typeface="Arial" pitchFamily="34" charset="0"/>
            </a:endParaRPr>
          </a:p>
        </p:txBody>
      </p:sp>
      <p:sp>
        <p:nvSpPr>
          <p:cNvPr id="39941" name="Rectangle 5"/>
          <p:cNvSpPr>
            <a:spLocks noChangeArrowheads="1"/>
          </p:cNvSpPr>
          <p:nvPr/>
        </p:nvSpPr>
        <p:spPr bwMode="auto">
          <a:xfrm>
            <a:off x="-4128" y="4725144"/>
            <a:ext cx="885828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Tại t</a:t>
            </a:r>
            <a:r>
              <a:rPr kumimoji="0" lang="vi-VN" sz="2800" b="0" i="0" u="none" strike="noStrike" cap="none" normalizeH="0" baseline="-30000" dirty="0" smtClean="0">
                <a:ln>
                  <a:noFill/>
                </a:ln>
                <a:solidFill>
                  <a:schemeClr val="tx1"/>
                </a:solidFill>
                <a:effectLst/>
                <a:latin typeface="Times New Roman" pitchFamily="18" charset="0"/>
                <a:ea typeface="Arial" pitchFamily="34" charset="0"/>
                <a:cs typeface="Times New Roman" pitchFamily="18" charset="0"/>
              </a:rPr>
              <a:t>1</a:t>
            </a:r>
            <a:r>
              <a:rPr kumimoji="0" lang="vi-VN" sz="28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công suất p(t1) &gt; 0:  phần tử tiêu thu ̣công suất.</a:t>
            </a:r>
            <a:endParaRPr kumimoji="0" lang="vi-VN"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Tại</a:t>
            </a:r>
            <a:r>
              <a:rPr kumimoji="0" lang="vi-VN" sz="2800" b="0" i="0" u="none" strike="noStrike" cap="none" normalizeH="0" dirty="0" smtClean="0">
                <a:ln>
                  <a:noFill/>
                </a:ln>
                <a:solidFill>
                  <a:schemeClr val="tx1"/>
                </a:solidFill>
                <a:effectLst/>
                <a:latin typeface="Times New Roman" pitchFamily="18" charset="0"/>
                <a:ea typeface="Arial" pitchFamily="34" charset="0"/>
                <a:cs typeface="Times New Roman" pitchFamily="18" charset="0"/>
              </a:rPr>
              <a:t> </a:t>
            </a:r>
            <a:r>
              <a:rPr kumimoji="0" lang="vi-VN" sz="28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t</a:t>
            </a:r>
            <a:r>
              <a:rPr kumimoji="0" lang="vi-VN" sz="2800" b="0" i="0" u="none" strike="noStrike" cap="none" normalizeH="0" baseline="-30000" dirty="0" smtClean="0">
                <a:ln>
                  <a:noFill/>
                </a:ln>
                <a:solidFill>
                  <a:schemeClr val="tx1"/>
                </a:solidFill>
                <a:effectLst/>
                <a:latin typeface="Times New Roman" pitchFamily="18" charset="0"/>
                <a:ea typeface="Arial" pitchFamily="34" charset="0"/>
                <a:cs typeface="Times New Roman" pitchFamily="18" charset="0"/>
              </a:rPr>
              <a:t>2</a:t>
            </a:r>
            <a:r>
              <a:rPr kumimoji="0" lang="vi-VN" sz="28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công suất p(t2) &lt; 0:  phần tử cung cấp công suất.</a:t>
            </a:r>
            <a:endParaRPr kumimoji="0" lang="vi-VN"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ChangeArrowheads="1"/>
          </p:cNvSpPr>
          <p:nvPr/>
        </p:nvSpPr>
        <p:spPr bwMode="auto">
          <a:xfrm>
            <a:off x="0" y="553997"/>
            <a:ext cx="867645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Trong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trường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hợp</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chúng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ta qui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ước</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chiều</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dương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gia</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thiết</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của</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dòng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vi-VN"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điện</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đi</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tư</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đầu</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 sang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đầu</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của</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vi-VN"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điện</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áp</a:t>
            </a:r>
            <a:r>
              <a:rPr kumimoji="0" lang="vi-VN"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các</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gia</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tri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của</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công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suất</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tức</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thời</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nh</a:t>
            </a:r>
            <a:r>
              <a:rPr kumimoji="0" lang="vi-VN"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ận</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được</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có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thê</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hiểu</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tương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tư</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theo</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cách</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sau</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0964" name="Rectangle 4"/>
          <p:cNvSpPr>
            <a:spLocks noChangeArrowheads="1"/>
          </p:cNvSpPr>
          <p:nvPr/>
        </p:nvSpPr>
        <p:spPr bwMode="auto">
          <a:xfrm>
            <a:off x="179512" y="5228154"/>
            <a:ext cx="593553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Khi</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p(t) &gt; 0</a:t>
            </a:r>
            <a:r>
              <a:rPr kumimoji="0" lang="vi-VN"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phần</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tư</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cung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cấp</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công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suất</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6" name="Rectangle 4"/>
          <p:cNvSpPr>
            <a:spLocks noChangeArrowheads="1"/>
          </p:cNvSpPr>
          <p:nvPr/>
        </p:nvSpPr>
        <p:spPr bwMode="auto">
          <a:xfrm>
            <a:off x="302662" y="6021288"/>
            <a:ext cx="521494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Khi</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p(t) </a:t>
            </a:r>
            <a:r>
              <a:rPr lang="en-US" sz="2400" dirty="0" smtClean="0">
                <a:latin typeface="Times New Roman" pitchFamily="18" charset="0"/>
                <a:ea typeface="Arial" pitchFamily="34" charset="0"/>
                <a:cs typeface="Times New Roman" pitchFamily="18" charset="0"/>
              </a:rPr>
              <a:t>&lt; </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0</a:t>
            </a:r>
            <a:r>
              <a:rPr kumimoji="0" lang="vi-VN"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phần</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tư</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lang="en-US" sz="2400" dirty="0" err="1" smtClean="0">
                <a:latin typeface="Times New Roman" pitchFamily="18" charset="0"/>
                <a:ea typeface="Arial" pitchFamily="34" charset="0"/>
                <a:cs typeface="Times New Roman" pitchFamily="18" charset="0"/>
              </a:rPr>
              <a:t>tiêu</a:t>
            </a:r>
            <a:r>
              <a:rPr lang="en-US" sz="2400" dirty="0" smtClean="0">
                <a:latin typeface="Times New Roman" pitchFamily="18" charset="0"/>
                <a:ea typeface="Arial" pitchFamily="34" charset="0"/>
                <a:cs typeface="Times New Roman" pitchFamily="18" charset="0"/>
              </a:rPr>
              <a:t> </a:t>
            </a:r>
            <a:r>
              <a:rPr lang="en-US" sz="2400" dirty="0" err="1" smtClean="0">
                <a:latin typeface="Times New Roman" pitchFamily="18" charset="0"/>
                <a:ea typeface="Arial" pitchFamily="34" charset="0"/>
                <a:cs typeface="Times New Roman" pitchFamily="18" charset="0"/>
              </a:rPr>
              <a:t>thụ</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công</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Arial" pitchFamily="34" charset="0"/>
                <a:cs typeface="Times New Roman" pitchFamily="18" charset="0"/>
              </a:rPr>
              <a:t>suất</a:t>
            </a:r>
            <a:r>
              <a:rPr kumimoji="0" lang="en-US" sz="2400" b="0"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3" name="Picture 2"/>
          <p:cNvPicPr>
            <a:picLocks noChangeAspect="1"/>
          </p:cNvPicPr>
          <p:nvPr/>
        </p:nvPicPr>
        <p:blipFill>
          <a:blip r:embed="rId2"/>
          <a:stretch>
            <a:fillRect/>
          </a:stretch>
        </p:blipFill>
        <p:spPr>
          <a:xfrm>
            <a:off x="3028950" y="2009775"/>
            <a:ext cx="3086100" cy="28384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checkerboard(across)">
                                      <p:cBhvr>
                                        <p:cTn id="7" dur="500"/>
                                        <p:tgtEl>
                                          <p:spTgt spid="4096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0964"/>
                                        </p:tgtEl>
                                        <p:attrNameLst>
                                          <p:attrName>style.visibility</p:attrName>
                                        </p:attrNameLst>
                                      </p:cBhvr>
                                      <p:to>
                                        <p:strVal val="visible"/>
                                      </p:to>
                                    </p:set>
                                    <p:animEffect transition="in" filter="checkerboard(across)">
                                      <p:cBhvr>
                                        <p:cTn id="12" dur="500"/>
                                        <p:tgtEl>
                                          <p:spTgt spid="4096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7" name="Rectangle 7"/>
          <p:cNvSpPr>
            <a:spLocks noChangeArrowheads="1"/>
          </p:cNvSpPr>
          <p:nvPr/>
        </p:nvSpPr>
        <p:spPr bwMode="auto">
          <a:xfrm>
            <a:off x="467544" y="1628800"/>
            <a:ext cx="857256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Khi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một</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phần</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tử</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có</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công</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suất</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là p(t)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trong</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khoảng</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thời</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gian</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dt</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điện</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năng</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tiêu</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thụ</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hay</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phát</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ra)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trên</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phần</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tử</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là :</a:t>
            </a:r>
            <a:endParaRPr kumimoji="0" lang="vi-V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w(t) = p(t).</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dt</a:t>
            </a:r>
            <a:endParaRPr kumimoji="0" lang="vi-V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Hoặc</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dw</a:t>
            </a:r>
            <a:r>
              <a:rPr kumimoji="0" lang="fr-F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 = v(t).i(t).</a:t>
            </a:r>
            <a:r>
              <a:rPr kumimoji="0" lang="fr-FR"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dt</a:t>
            </a:r>
            <a:endParaRPr kumimoji="0" lang="vi-V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Trong</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trường</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hợp</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tổng</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quát</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endParaRPr kumimoji="0" lang="vi-VN"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40966" name="Object 6"/>
          <p:cNvGraphicFramePr>
            <a:graphicFrameLocks noChangeAspect="1"/>
          </p:cNvGraphicFramePr>
          <p:nvPr>
            <p:extLst>
              <p:ext uri="{D42A27DB-BD31-4B8C-83A1-F6EECF244321}">
                <p14:modId xmlns:p14="http://schemas.microsoft.com/office/powerpoint/2010/main" val="3291243121"/>
              </p:ext>
            </p:extLst>
          </p:nvPr>
        </p:nvGraphicFramePr>
        <p:xfrm>
          <a:off x="3059832" y="4408996"/>
          <a:ext cx="3094488" cy="1196752"/>
        </p:xfrm>
        <a:graphic>
          <a:graphicData uri="http://schemas.openxmlformats.org/presentationml/2006/ole">
            <mc:AlternateContent xmlns:mc="http://schemas.openxmlformats.org/markup-compatibility/2006">
              <mc:Choice xmlns:v="urn:schemas-microsoft-com:vml" Requires="v">
                <p:oleObj spid="_x0000_s74763" name="Equation" r:id="rId3" imgW="1066337" imgH="495085" progId="Equation.3">
                  <p:embed/>
                </p:oleObj>
              </mc:Choice>
              <mc:Fallback>
                <p:oleObj name="Equation" r:id="rId3" imgW="1066337" imgH="495085" progId="Equation.3">
                  <p:embed/>
                  <p:pic>
                    <p:nvPicPr>
                      <p:cNvPr id="40966"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832" y="4408996"/>
                        <a:ext cx="3094488" cy="1196752"/>
                      </a:xfrm>
                      <a:prstGeom prst="rect">
                        <a:avLst/>
                      </a:prstGeom>
                      <a:noFill/>
                      <a:extLst/>
                    </p:spPr>
                  </p:pic>
                </p:oleObj>
              </mc:Fallback>
            </mc:AlternateContent>
          </a:graphicData>
        </a:graphic>
      </p:graphicFrame>
      <p:sp>
        <p:nvSpPr>
          <p:cNvPr id="36" name="Rectangle 3"/>
          <p:cNvSpPr>
            <a:spLocks noChangeArrowheads="1"/>
          </p:cNvSpPr>
          <p:nvPr/>
        </p:nvSpPr>
        <p:spPr bwMode="auto">
          <a:xfrm>
            <a:off x="-180528" y="404664"/>
            <a:ext cx="600076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1.3.4- </a:t>
            </a:r>
            <a:r>
              <a:rPr lang="en-US" sz="2800" b="1" u="sng" dirty="0" err="1" smtClean="0">
                <a:solidFill>
                  <a:schemeClr val="accent6">
                    <a:lumMod val="75000"/>
                  </a:schemeClr>
                </a:solidFill>
                <a:latin typeface="Times New Roman" pitchFamily="18" charset="0"/>
                <a:ea typeface="Times New Roman" pitchFamily="18" charset="0"/>
                <a:cs typeface="Times New Roman" pitchFamily="18" charset="0"/>
              </a:rPr>
              <a:t>Điện</a:t>
            </a:r>
            <a:r>
              <a:rPr lang="en-US" sz="2800" b="1" u="sng" dirty="0" smtClean="0">
                <a:solidFill>
                  <a:schemeClr val="accent6">
                    <a:lumMod val="75000"/>
                  </a:schemeClr>
                </a:solidFill>
                <a:latin typeface="Times New Roman" pitchFamily="18" charset="0"/>
                <a:ea typeface="Times New Roman" pitchFamily="18" charset="0"/>
                <a:cs typeface="Times New Roman" pitchFamily="18" charset="0"/>
              </a:rPr>
              <a:t> </a:t>
            </a:r>
            <a:r>
              <a:rPr lang="en-US" sz="2800" b="1" u="sng" dirty="0" err="1" smtClean="0">
                <a:solidFill>
                  <a:schemeClr val="accent6">
                    <a:lumMod val="75000"/>
                  </a:schemeClr>
                </a:solidFill>
                <a:latin typeface="Times New Roman" pitchFamily="18" charset="0"/>
                <a:ea typeface="Times New Roman" pitchFamily="18" charset="0"/>
                <a:cs typeface="Times New Roman" pitchFamily="18" charset="0"/>
              </a:rPr>
              <a:t>năng</a:t>
            </a:r>
            <a:r>
              <a:rPr kumimoji="0" lang="en-US" sz="2800" b="1" i="0" u="none" strike="noStrike" cap="none" normalizeH="0" baseline="0" dirty="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2800" b="0" i="0" u="none" strike="noStrike" cap="none" normalizeH="0" baseline="0" dirty="0" smtClean="0">
              <a:ln>
                <a:noFill/>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254787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heckerboard(across)">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0967"/>
                                        </p:tgtEl>
                                        <p:attrNameLst>
                                          <p:attrName>style.visibility</p:attrName>
                                        </p:attrNameLst>
                                      </p:cBhvr>
                                      <p:to>
                                        <p:strVal val="visible"/>
                                      </p:to>
                                    </p:set>
                                    <p:animEffect transition="in" filter="checkerboard(across)">
                                      <p:cBhvr>
                                        <p:cTn id="12" dur="500"/>
                                        <p:tgtEl>
                                          <p:spTgt spid="40967"/>
                                        </p:tgtEl>
                                      </p:cBhvr>
                                    </p:animEffect>
                                  </p:childTnLst>
                                </p:cTn>
                              </p:par>
                              <p:par>
                                <p:cTn id="13" presetID="5" presetClass="entr" presetSubtype="10" fill="hold" nodeType="withEffect">
                                  <p:stCondLst>
                                    <p:cond delay="0"/>
                                  </p:stCondLst>
                                  <p:childTnLst>
                                    <p:set>
                                      <p:cBhvr>
                                        <p:cTn id="14" dur="1" fill="hold">
                                          <p:stCondLst>
                                            <p:cond delay="0"/>
                                          </p:stCondLst>
                                        </p:cTn>
                                        <p:tgtEl>
                                          <p:spTgt spid="40966"/>
                                        </p:tgtEl>
                                        <p:attrNameLst>
                                          <p:attrName>style.visibility</p:attrName>
                                        </p:attrNameLst>
                                      </p:cBhvr>
                                      <p:to>
                                        <p:strVal val="visible"/>
                                      </p:to>
                                    </p:set>
                                    <p:animEffect transition="in" filter="checkerboard(across)">
                                      <p:cBhvr>
                                        <p:cTn id="15"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7" grpId="0"/>
      <p:bldP spid="3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4" name="Rectangle 2"/>
          <p:cNvSpPr>
            <a:spLocks noChangeArrowheads="1"/>
          </p:cNvSpPr>
          <p:nvPr/>
        </p:nvSpPr>
        <p:spPr bwMode="auto">
          <a:xfrm>
            <a:off x="0" y="0"/>
            <a:ext cx="892971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1.4/ </a:t>
            </a:r>
            <a:r>
              <a:rPr lang="en-US" sz="3600" b="1" u="sng" smtClean="0">
                <a:solidFill>
                  <a:srgbClr val="00B050"/>
                </a:solidFill>
                <a:latin typeface="Times New Roman" pitchFamily="18" charset="0"/>
                <a:ea typeface="Times New Roman" pitchFamily="18" charset="0"/>
                <a:cs typeface="Times New Roman" pitchFamily="18" charset="0"/>
              </a:rPr>
              <a:t>Phần tử nguồn</a:t>
            </a: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5" name="Rectangle 3"/>
          <p:cNvSpPr>
            <a:spLocks noChangeArrowheads="1"/>
          </p:cNvSpPr>
          <p:nvPr/>
        </p:nvSpPr>
        <p:spPr bwMode="auto">
          <a:xfrm>
            <a:off x="-214346" y="571480"/>
            <a:ext cx="60007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1.4.1-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Nguồn</a:t>
            </a:r>
            <a:r>
              <a:rPr kumimoji="0" lang="en-US" sz="3600" b="1" i="0" u="sng" strike="noStrike" cap="none" normalizeH="0" smtClean="0">
                <a:ln>
                  <a:noFill/>
                </a:ln>
                <a:solidFill>
                  <a:schemeClr val="accent6">
                    <a:lumMod val="75000"/>
                  </a:schemeClr>
                </a:solidFill>
                <a:effectLst/>
                <a:latin typeface="Times New Roman" pitchFamily="18" charset="0"/>
                <a:ea typeface="Times New Roman" pitchFamily="18" charset="0"/>
                <a:cs typeface="Times New Roman" pitchFamily="18" charset="0"/>
              </a:rPr>
              <a:t> áp độc lập</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43009" name="Rectangle 1"/>
          <p:cNvSpPr>
            <a:spLocks noChangeArrowheads="1"/>
          </p:cNvSpPr>
          <p:nvPr/>
        </p:nvSpPr>
        <p:spPr bwMode="auto">
          <a:xfrm>
            <a:off x="0" y="1285860"/>
            <a:ext cx="485775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Nguồn áp đôc̣ lâp̣ là loại nguồn áp có khả năng duy trì</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điêṇ áp V giữa hai đầu nguồn độc lâp̣ đối với các phần tử còn lại</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của macḥ và dòng điêṇ qua nguồn.</a:t>
            </a:r>
            <a:endParaRPr kumimoji="0" lang="vi-VN" sz="3200" b="0" i="0" u="none" strike="noStrike" cap="none" normalizeH="0" baseline="0" smtClean="0">
              <a:ln>
                <a:noFill/>
              </a:ln>
              <a:solidFill>
                <a:schemeClr val="tx1"/>
              </a:solidFill>
              <a:effectLst/>
              <a:latin typeface="Arial" pitchFamily="34" charset="0"/>
              <a:cs typeface="Arial" pitchFamily="34" charset="0"/>
            </a:endParaRPr>
          </a:p>
        </p:txBody>
      </p:sp>
      <p:sp>
        <p:nvSpPr>
          <p:cNvPr id="43012" name="Rectangle 4"/>
          <p:cNvSpPr>
            <a:spLocks noChangeArrowheads="1"/>
          </p:cNvSpPr>
          <p:nvPr/>
        </p:nvSpPr>
        <p:spPr bwMode="auto">
          <a:xfrm>
            <a:off x="0" y="4572008"/>
            <a:ext cx="892971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Hàm vs(t) gọi là hàm nguồn của nguồn áp độc lập̣.</a:t>
            </a:r>
            <a:endParaRPr kumimoji="0" lang="vi-VN" sz="3200" b="0" i="0" u="none" strike="noStrike" cap="none" normalizeH="0" baseline="0" smtClean="0">
              <a:ln>
                <a:noFill/>
              </a:ln>
              <a:solidFill>
                <a:srgbClr val="FF0000"/>
              </a:solidFill>
              <a:effectLst/>
              <a:latin typeface="Arial" pitchFamily="34" charset="0"/>
              <a:cs typeface="Arial" pitchFamily="34" charset="0"/>
            </a:endParaRPr>
          </a:p>
        </p:txBody>
      </p:sp>
      <p:sp>
        <p:nvSpPr>
          <p:cNvPr id="43013" name="Rectangle 5"/>
          <p:cNvSpPr>
            <a:spLocks noChangeArrowheads="1"/>
          </p:cNvSpPr>
          <p:nvPr/>
        </p:nvSpPr>
        <p:spPr bwMode="auto">
          <a:xfrm>
            <a:off x="142844" y="5429264"/>
            <a:ext cx="878684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7325" algn="l"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Một cặp dấu +, - ghi bên trong nguồn cho biết đầu dương giả thiết của nguồn áp.</a:t>
            </a:r>
            <a:endParaRPr kumimoji="0" lang="vi-VN" sz="3200" b="0" i="0" u="none" strike="noStrike" cap="none" normalizeH="0" baseline="0" smtClean="0">
              <a:ln>
                <a:noFill/>
              </a:ln>
              <a:solidFill>
                <a:srgbClr val="FF0000"/>
              </a:solidFill>
              <a:effectLst/>
              <a:latin typeface="Arial" pitchFamily="34" charset="0"/>
              <a:cs typeface="Arial" pitchFamily="34" charset="0"/>
            </a:endParaRPr>
          </a:p>
        </p:txBody>
      </p:sp>
      <p:pic>
        <p:nvPicPr>
          <p:cNvPr id="75777" name="Picture 1"/>
          <p:cNvPicPr>
            <a:picLocks noChangeAspect="1" noChangeArrowheads="1"/>
          </p:cNvPicPr>
          <p:nvPr/>
        </p:nvPicPr>
        <p:blipFill>
          <a:blip r:embed="rId2"/>
          <a:srcRect/>
          <a:stretch>
            <a:fillRect/>
          </a:stretch>
        </p:blipFill>
        <p:spPr bwMode="auto">
          <a:xfrm>
            <a:off x="4786314" y="1500174"/>
            <a:ext cx="4309070" cy="229535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3009"/>
                                        </p:tgtEl>
                                        <p:attrNameLst>
                                          <p:attrName>style.visibility</p:attrName>
                                        </p:attrNameLst>
                                      </p:cBhvr>
                                      <p:to>
                                        <p:strVal val="visible"/>
                                      </p:to>
                                    </p:set>
                                    <p:animEffect transition="in" filter="checkerboard(across)">
                                      <p:cBhvr>
                                        <p:cTn id="17" dur="500"/>
                                        <p:tgtEl>
                                          <p:spTgt spid="43009"/>
                                        </p:tgtEl>
                                      </p:cBhvr>
                                    </p:animEffect>
                                  </p:childTnLst>
                                </p:cTn>
                              </p:par>
                              <p:par>
                                <p:cTn id="18" presetID="5" presetClass="entr" presetSubtype="10" fill="hold" nodeType="withEffect">
                                  <p:stCondLst>
                                    <p:cond delay="0"/>
                                  </p:stCondLst>
                                  <p:childTnLst>
                                    <p:set>
                                      <p:cBhvr>
                                        <p:cTn id="19" dur="1" fill="hold">
                                          <p:stCondLst>
                                            <p:cond delay="0"/>
                                          </p:stCondLst>
                                        </p:cTn>
                                        <p:tgtEl>
                                          <p:spTgt spid="75777"/>
                                        </p:tgtEl>
                                        <p:attrNameLst>
                                          <p:attrName>style.visibility</p:attrName>
                                        </p:attrNameLst>
                                      </p:cBhvr>
                                      <p:to>
                                        <p:strVal val="visible"/>
                                      </p:to>
                                    </p:set>
                                    <p:animEffect transition="in" filter="checkerboard(across)">
                                      <p:cBhvr>
                                        <p:cTn id="20" dur="500"/>
                                        <p:tgtEl>
                                          <p:spTgt spid="7577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43012"/>
                                        </p:tgtEl>
                                        <p:attrNameLst>
                                          <p:attrName>style.visibility</p:attrName>
                                        </p:attrNameLst>
                                      </p:cBhvr>
                                      <p:to>
                                        <p:strVal val="visible"/>
                                      </p:to>
                                    </p:set>
                                    <p:animEffect transition="in" filter="checkerboard(across)">
                                      <p:cBhvr>
                                        <p:cTn id="25" dur="500"/>
                                        <p:tgtEl>
                                          <p:spTgt spid="43012"/>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43013"/>
                                        </p:tgtEl>
                                        <p:attrNameLst>
                                          <p:attrName>style.visibility</p:attrName>
                                        </p:attrNameLst>
                                      </p:cBhvr>
                                      <p:to>
                                        <p:strVal val="visible"/>
                                      </p:to>
                                    </p:set>
                                    <p:animEffect transition="in" filter="checkerboard(across)">
                                      <p:cBhvr>
                                        <p:cTn id="28" dur="500"/>
                                        <p:tgtEl>
                                          <p:spTgt spid="43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43009" grpId="0"/>
      <p:bldP spid="43012" grpId="0"/>
      <p:bldP spid="430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5" name="Rectangle 3"/>
          <p:cNvSpPr>
            <a:spLocks noChangeArrowheads="1"/>
          </p:cNvSpPr>
          <p:nvPr/>
        </p:nvSpPr>
        <p:spPr bwMode="auto">
          <a:xfrm>
            <a:off x="0" y="142852"/>
            <a:ext cx="60007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1.4.2-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Nguồn</a:t>
            </a:r>
            <a:r>
              <a:rPr kumimoji="0" lang="en-US" sz="3600" b="1" i="0" u="sng" strike="noStrike" cap="none" normalizeH="0" smtClean="0">
                <a:ln>
                  <a:noFill/>
                </a:ln>
                <a:solidFill>
                  <a:schemeClr val="accent6">
                    <a:lumMod val="75000"/>
                  </a:schemeClr>
                </a:solidFill>
                <a:effectLst/>
                <a:latin typeface="Times New Roman" pitchFamily="18" charset="0"/>
                <a:ea typeface="Times New Roman" pitchFamily="18" charset="0"/>
                <a:cs typeface="Times New Roman" pitchFamily="18" charset="0"/>
              </a:rPr>
              <a:t> dòng độc lập</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pic>
        <p:nvPicPr>
          <p:cNvPr id="44034" name="Picture 2"/>
          <p:cNvPicPr>
            <a:picLocks noChangeAspect="1" noChangeArrowheads="1"/>
          </p:cNvPicPr>
          <p:nvPr/>
        </p:nvPicPr>
        <p:blipFill>
          <a:blip r:embed="rId3"/>
          <a:srcRect/>
          <a:stretch>
            <a:fillRect/>
          </a:stretch>
        </p:blipFill>
        <p:spPr bwMode="auto">
          <a:xfrm>
            <a:off x="5414186" y="1928802"/>
            <a:ext cx="3474434" cy="2000264"/>
          </a:xfrm>
          <a:prstGeom prst="rect">
            <a:avLst/>
          </a:prstGeom>
          <a:noFill/>
        </p:spPr>
      </p:pic>
      <p:pic>
        <p:nvPicPr>
          <p:cNvPr id="44035" name="Picture 3"/>
          <p:cNvPicPr>
            <a:picLocks noChangeAspect="1" noChangeArrowheads="1"/>
          </p:cNvPicPr>
          <p:nvPr/>
        </p:nvPicPr>
        <p:blipFill>
          <a:blip r:embed="rId4"/>
          <a:srcRect/>
          <a:stretch>
            <a:fillRect/>
          </a:stretch>
        </p:blipFill>
        <p:spPr bwMode="auto">
          <a:xfrm>
            <a:off x="6715140" y="2343831"/>
            <a:ext cx="928694" cy="585103"/>
          </a:xfrm>
          <a:prstGeom prst="rect">
            <a:avLst/>
          </a:prstGeom>
          <a:noFill/>
        </p:spPr>
      </p:pic>
      <p:sp>
        <p:nvSpPr>
          <p:cNvPr id="4403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4036" name="Object 4"/>
          <p:cNvGraphicFramePr>
            <a:graphicFrameLocks noChangeAspect="1"/>
          </p:cNvGraphicFramePr>
          <p:nvPr/>
        </p:nvGraphicFramePr>
        <p:xfrm>
          <a:off x="7877196" y="1657336"/>
          <a:ext cx="838208" cy="628656"/>
        </p:xfrm>
        <a:graphic>
          <a:graphicData uri="http://schemas.openxmlformats.org/presentationml/2006/ole">
            <mc:AlternateContent xmlns:mc="http://schemas.openxmlformats.org/markup-compatibility/2006">
              <mc:Choice xmlns:v="urn:schemas-microsoft-com:vml" Requires="v">
                <p:oleObj spid="_x0000_s44051" name="Equation" r:id="rId5" imgW="304668" imgH="228501" progId="Equation.3">
                  <p:embed/>
                </p:oleObj>
              </mc:Choice>
              <mc:Fallback>
                <p:oleObj name="Equation" r:id="rId5" imgW="304668" imgH="228501"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77196" y="1657336"/>
                        <a:ext cx="838208" cy="6286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4058" name="Picture 2"/>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708525" y="457200"/>
            <a:ext cx="19050" cy="676275"/>
          </a:xfrm>
          <a:prstGeom prst="rect">
            <a:avLst/>
          </a:prstGeom>
          <a:noFill/>
        </p:spPr>
      </p:pic>
      <p:pic>
        <p:nvPicPr>
          <p:cNvPr id="44057" name="Picture 3"/>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735513" y="457200"/>
            <a:ext cx="49212" cy="328613"/>
          </a:xfrm>
          <a:prstGeom prst="rect">
            <a:avLst/>
          </a:prstGeom>
          <a:noFill/>
        </p:spPr>
      </p:pic>
      <p:pic>
        <p:nvPicPr>
          <p:cNvPr id="44056" name="Picture 4"/>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4794250" y="457200"/>
            <a:ext cx="42863" cy="882650"/>
          </a:xfrm>
          <a:prstGeom prst="rect">
            <a:avLst/>
          </a:prstGeom>
          <a:noFill/>
        </p:spPr>
      </p:pic>
      <p:pic>
        <p:nvPicPr>
          <p:cNvPr id="44055" name="Picture 5"/>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4838700" y="457200"/>
            <a:ext cx="42863" cy="666750"/>
          </a:xfrm>
          <a:prstGeom prst="rect">
            <a:avLst/>
          </a:prstGeom>
          <a:noFill/>
        </p:spPr>
      </p:pic>
      <p:pic>
        <p:nvPicPr>
          <p:cNvPr id="44054" name="Picture 6"/>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4889500" y="457200"/>
            <a:ext cx="42863" cy="882650"/>
          </a:xfrm>
          <a:prstGeom prst="rect">
            <a:avLst/>
          </a:prstGeom>
          <a:noFill/>
        </p:spPr>
      </p:pic>
      <p:pic>
        <p:nvPicPr>
          <p:cNvPr id="44053" name="Picture 7"/>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4346575" y="720725"/>
            <a:ext cx="146050" cy="503238"/>
          </a:xfrm>
          <a:prstGeom prst="rect">
            <a:avLst/>
          </a:prstGeom>
          <a:noFill/>
        </p:spPr>
      </p:pic>
      <p:pic>
        <p:nvPicPr>
          <p:cNvPr id="44052" name="Picture 8"/>
          <p:cNvPicPr>
            <a:picLocks noChangeAspect="1" noChangeArrowheads="1"/>
          </p:cNvPicPr>
          <p:nvPr/>
        </p:nvPicPr>
        <p:blipFill>
          <a:blip r:embed="rId12">
            <a:clrChange>
              <a:clrFrom>
                <a:srgbClr val="FFFFFF"/>
              </a:clrFrom>
              <a:clrTo>
                <a:srgbClr val="FFFFFF">
                  <a:alpha val="0"/>
                </a:srgbClr>
              </a:clrTo>
            </a:clrChange>
          </a:blip>
          <a:srcRect/>
          <a:stretch>
            <a:fillRect/>
          </a:stretch>
        </p:blipFill>
        <p:spPr bwMode="auto">
          <a:xfrm>
            <a:off x="4492625" y="720725"/>
            <a:ext cx="12700" cy="503238"/>
          </a:xfrm>
          <a:prstGeom prst="rect">
            <a:avLst/>
          </a:prstGeom>
          <a:noFill/>
        </p:spPr>
      </p:pic>
      <p:pic>
        <p:nvPicPr>
          <p:cNvPr id="44051" name="Picture 9"/>
          <p:cNvPicPr>
            <a:picLocks noChangeAspect="1" noChangeArrowheads="1"/>
          </p:cNvPicPr>
          <p:nvPr/>
        </p:nvPicPr>
        <p:blipFill>
          <a:blip r:embed="rId13">
            <a:clrChange>
              <a:clrFrom>
                <a:srgbClr val="FFFFFF"/>
              </a:clrFrom>
              <a:clrTo>
                <a:srgbClr val="FFFFFF">
                  <a:alpha val="0"/>
                </a:srgbClr>
              </a:clrTo>
            </a:clrChange>
          </a:blip>
          <a:srcRect/>
          <a:stretch>
            <a:fillRect/>
          </a:stretch>
        </p:blipFill>
        <p:spPr bwMode="auto">
          <a:xfrm>
            <a:off x="4549775" y="719138"/>
            <a:ext cx="36513" cy="508000"/>
          </a:xfrm>
          <a:prstGeom prst="rect">
            <a:avLst/>
          </a:prstGeom>
          <a:noFill/>
        </p:spPr>
      </p:pic>
      <p:pic>
        <p:nvPicPr>
          <p:cNvPr id="44050" name="Picture 10"/>
          <p:cNvPicPr>
            <a:picLocks noChangeAspect="1" noChangeArrowheads="1"/>
          </p:cNvPicPr>
          <p:nvPr/>
        </p:nvPicPr>
        <p:blipFill>
          <a:blip r:embed="rId14">
            <a:clrChange>
              <a:clrFrom>
                <a:srgbClr val="FFFFFF"/>
              </a:clrFrom>
              <a:clrTo>
                <a:srgbClr val="FFFFFF">
                  <a:alpha val="0"/>
                </a:srgbClr>
              </a:clrTo>
            </a:clrChange>
          </a:blip>
          <a:srcRect/>
          <a:stretch>
            <a:fillRect/>
          </a:stretch>
        </p:blipFill>
        <p:spPr bwMode="auto">
          <a:xfrm>
            <a:off x="4486275" y="457200"/>
            <a:ext cx="79375" cy="488950"/>
          </a:xfrm>
          <a:prstGeom prst="rect">
            <a:avLst/>
          </a:prstGeom>
          <a:noFill/>
        </p:spPr>
      </p:pic>
      <p:pic>
        <p:nvPicPr>
          <p:cNvPr id="44070" name="Picture 2"/>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708525" y="457200"/>
            <a:ext cx="19050" cy="676275"/>
          </a:xfrm>
          <a:prstGeom prst="rect">
            <a:avLst/>
          </a:prstGeom>
          <a:noFill/>
        </p:spPr>
      </p:pic>
      <p:pic>
        <p:nvPicPr>
          <p:cNvPr id="44069" name="Picture 3"/>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735513" y="457200"/>
            <a:ext cx="49212" cy="328613"/>
          </a:xfrm>
          <a:prstGeom prst="rect">
            <a:avLst/>
          </a:prstGeom>
          <a:noFill/>
        </p:spPr>
      </p:pic>
      <p:pic>
        <p:nvPicPr>
          <p:cNvPr id="44068" name="Picture 4"/>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4794250" y="457200"/>
            <a:ext cx="42863" cy="882650"/>
          </a:xfrm>
          <a:prstGeom prst="rect">
            <a:avLst/>
          </a:prstGeom>
          <a:noFill/>
        </p:spPr>
      </p:pic>
      <p:pic>
        <p:nvPicPr>
          <p:cNvPr id="44067" name="Picture 5"/>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4838700" y="457200"/>
            <a:ext cx="42863" cy="666750"/>
          </a:xfrm>
          <a:prstGeom prst="rect">
            <a:avLst/>
          </a:prstGeom>
          <a:noFill/>
        </p:spPr>
      </p:pic>
      <p:pic>
        <p:nvPicPr>
          <p:cNvPr id="44066" name="Picture 6"/>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4889500" y="457200"/>
            <a:ext cx="42863" cy="882650"/>
          </a:xfrm>
          <a:prstGeom prst="rect">
            <a:avLst/>
          </a:prstGeom>
          <a:noFill/>
        </p:spPr>
      </p:pic>
      <p:pic>
        <p:nvPicPr>
          <p:cNvPr id="44065" name="Picture 7"/>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4346575" y="720725"/>
            <a:ext cx="146050" cy="503238"/>
          </a:xfrm>
          <a:prstGeom prst="rect">
            <a:avLst/>
          </a:prstGeom>
          <a:noFill/>
        </p:spPr>
      </p:pic>
      <p:pic>
        <p:nvPicPr>
          <p:cNvPr id="44064" name="Picture 8"/>
          <p:cNvPicPr>
            <a:picLocks noChangeAspect="1" noChangeArrowheads="1"/>
          </p:cNvPicPr>
          <p:nvPr/>
        </p:nvPicPr>
        <p:blipFill>
          <a:blip r:embed="rId12">
            <a:clrChange>
              <a:clrFrom>
                <a:srgbClr val="FFFFFF"/>
              </a:clrFrom>
              <a:clrTo>
                <a:srgbClr val="FFFFFF">
                  <a:alpha val="0"/>
                </a:srgbClr>
              </a:clrTo>
            </a:clrChange>
          </a:blip>
          <a:srcRect/>
          <a:stretch>
            <a:fillRect/>
          </a:stretch>
        </p:blipFill>
        <p:spPr bwMode="auto">
          <a:xfrm>
            <a:off x="4492625" y="720725"/>
            <a:ext cx="12700" cy="503238"/>
          </a:xfrm>
          <a:prstGeom prst="rect">
            <a:avLst/>
          </a:prstGeom>
          <a:noFill/>
        </p:spPr>
      </p:pic>
      <p:pic>
        <p:nvPicPr>
          <p:cNvPr id="44063" name="Picture 9"/>
          <p:cNvPicPr>
            <a:picLocks noChangeAspect="1" noChangeArrowheads="1"/>
          </p:cNvPicPr>
          <p:nvPr/>
        </p:nvPicPr>
        <p:blipFill>
          <a:blip r:embed="rId13">
            <a:clrChange>
              <a:clrFrom>
                <a:srgbClr val="FFFFFF"/>
              </a:clrFrom>
              <a:clrTo>
                <a:srgbClr val="FFFFFF">
                  <a:alpha val="0"/>
                </a:srgbClr>
              </a:clrTo>
            </a:clrChange>
          </a:blip>
          <a:srcRect/>
          <a:stretch>
            <a:fillRect/>
          </a:stretch>
        </p:blipFill>
        <p:spPr bwMode="auto">
          <a:xfrm>
            <a:off x="4549775" y="719138"/>
            <a:ext cx="36513" cy="508000"/>
          </a:xfrm>
          <a:prstGeom prst="rect">
            <a:avLst/>
          </a:prstGeom>
          <a:noFill/>
        </p:spPr>
      </p:pic>
      <p:pic>
        <p:nvPicPr>
          <p:cNvPr id="44062" name="Picture 10"/>
          <p:cNvPicPr>
            <a:picLocks noChangeAspect="1" noChangeArrowheads="1"/>
          </p:cNvPicPr>
          <p:nvPr/>
        </p:nvPicPr>
        <p:blipFill>
          <a:blip r:embed="rId14">
            <a:clrChange>
              <a:clrFrom>
                <a:srgbClr val="FFFFFF"/>
              </a:clrFrom>
              <a:clrTo>
                <a:srgbClr val="FFFFFF">
                  <a:alpha val="0"/>
                </a:srgbClr>
              </a:clrTo>
            </a:clrChange>
          </a:blip>
          <a:srcRect/>
          <a:stretch>
            <a:fillRect/>
          </a:stretch>
        </p:blipFill>
        <p:spPr bwMode="auto">
          <a:xfrm>
            <a:off x="4486275" y="457200"/>
            <a:ext cx="79375" cy="488950"/>
          </a:xfrm>
          <a:prstGeom prst="rect">
            <a:avLst/>
          </a:prstGeom>
          <a:noFill/>
        </p:spPr>
      </p:pic>
      <p:sp>
        <p:nvSpPr>
          <p:cNvPr id="44071" name="Rectangle 39"/>
          <p:cNvSpPr>
            <a:spLocks noChangeArrowheads="1"/>
          </p:cNvSpPr>
          <p:nvPr/>
        </p:nvSpPr>
        <p:spPr bwMode="auto">
          <a:xfrm>
            <a:off x="0" y="1071546"/>
            <a:ext cx="550072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Nguồn dòng độc lập̣ có khả năng duy trı̀ dò</a:t>
            </a:r>
            <a:r>
              <a:rPr kumimoji="0" lang="en-US"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ng </a:t>
            </a:r>
            <a:r>
              <a:rPr kumimoji="0" lang="vi-VN"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điện i qua nhánh chứa nguồn tuân theo hàm</a:t>
            </a:r>
            <a:r>
              <a:rPr kumimoji="0" lang="vi-VN" sz="2800" b="0" i="0" u="none" strike="noStrike" cap="none" normalizeH="0" smtClean="0">
                <a:ln>
                  <a:noFill/>
                </a:ln>
                <a:solidFill>
                  <a:schemeClr val="tx1"/>
                </a:solidFill>
                <a:effectLst/>
                <a:latin typeface="Times New Roman" pitchFamily="18" charset="0"/>
                <a:ea typeface="Calibri" pitchFamily="34" charset="0"/>
                <a:cs typeface="Times New Roman" pitchFamily="18" charset="0"/>
              </a:rPr>
              <a:t> cho trước đối với thời gian t, bất chấp các phần tử còn lại trong mạch mà nguồn được kết nối vào. Dòng điện i(t) của nguồn dòng, độc lập với điện áp đặt ngang qua hai đầu nguồn dòng.</a:t>
            </a:r>
            <a:endParaRPr kumimoji="0" lang="vi-VN" sz="2800" b="0" i="0" u="none" strike="noStrike" cap="none" normalizeH="0" baseline="0" smtClean="0">
              <a:ln>
                <a:noFill/>
              </a:ln>
              <a:solidFill>
                <a:schemeClr val="tx1"/>
              </a:solidFill>
              <a:effectLst/>
              <a:latin typeface="Arial" pitchFamily="34" charset="0"/>
              <a:cs typeface="Arial" pitchFamily="34" charset="0"/>
            </a:endParaRPr>
          </a:p>
        </p:txBody>
      </p:sp>
      <p:sp>
        <p:nvSpPr>
          <p:cNvPr id="44074" name="Rectangle 42"/>
          <p:cNvSpPr>
            <a:spLocks noChangeArrowheads="1"/>
          </p:cNvSpPr>
          <p:nvPr/>
        </p:nvSpPr>
        <p:spPr bwMode="auto">
          <a:xfrm>
            <a:off x="214282" y="4857760"/>
            <a:ext cx="842968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200" b="1" i="1" u="sng" strike="noStrike" cap="none" normalizeH="0" baseline="0" smtClean="0">
                <a:ln>
                  <a:noFill/>
                </a:ln>
                <a:solidFill>
                  <a:srgbClr val="FF0000"/>
                </a:solidFill>
                <a:effectLst/>
                <a:latin typeface="Times New Roman" pitchFamily="18" charset="0"/>
                <a:ea typeface="Calibri" pitchFamily="34" charset="0"/>
                <a:cs typeface="Times New Roman" pitchFamily="18" charset="0"/>
              </a:rPr>
              <a:t>Chú ý</a:t>
            </a:r>
            <a:r>
              <a:rPr kumimoji="0" lang="vi-VN" sz="3200" b="0" i="1"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Trong thực tế, nguồn dòng thường chỉ gặp trong các</a:t>
            </a:r>
            <a:r>
              <a:rPr kumimoji="0" lang="vi-VN" sz="3200" b="0" i="1"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mạch tương đương thay thế</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cho các linh kiện bán dẫn, hay trong các mạch bốn cực.</a:t>
            </a:r>
            <a:endParaRPr kumimoji="0" lang="vi-VN" sz="3200" b="0" i="0" u="none" strike="noStrike" cap="none" normalizeH="0" baseline="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4071"/>
                                        </p:tgtEl>
                                        <p:attrNameLst>
                                          <p:attrName>style.visibility</p:attrName>
                                        </p:attrNameLst>
                                      </p:cBhvr>
                                      <p:to>
                                        <p:strVal val="visible"/>
                                      </p:to>
                                    </p:set>
                                    <p:animEffect transition="in" filter="checkerboard(across)">
                                      <p:cBhvr>
                                        <p:cTn id="12" dur="500"/>
                                        <p:tgtEl>
                                          <p:spTgt spid="44071"/>
                                        </p:tgtEl>
                                      </p:cBhvr>
                                    </p:animEffect>
                                  </p:childTnLst>
                                </p:cTn>
                              </p:par>
                              <p:par>
                                <p:cTn id="13" presetID="5" presetClass="entr" presetSubtype="10" fill="hold" nodeType="withEffect">
                                  <p:stCondLst>
                                    <p:cond delay="0"/>
                                  </p:stCondLst>
                                  <p:childTnLst>
                                    <p:set>
                                      <p:cBhvr>
                                        <p:cTn id="14" dur="1" fill="hold">
                                          <p:stCondLst>
                                            <p:cond delay="0"/>
                                          </p:stCondLst>
                                        </p:cTn>
                                        <p:tgtEl>
                                          <p:spTgt spid="44034"/>
                                        </p:tgtEl>
                                        <p:attrNameLst>
                                          <p:attrName>style.visibility</p:attrName>
                                        </p:attrNameLst>
                                      </p:cBhvr>
                                      <p:to>
                                        <p:strVal val="visible"/>
                                      </p:to>
                                    </p:set>
                                    <p:animEffect transition="in" filter="checkerboard(across)">
                                      <p:cBhvr>
                                        <p:cTn id="15" dur="500"/>
                                        <p:tgtEl>
                                          <p:spTgt spid="44034"/>
                                        </p:tgtEl>
                                      </p:cBhvr>
                                    </p:animEffect>
                                  </p:childTnLst>
                                </p:cTn>
                              </p:par>
                              <p:par>
                                <p:cTn id="16" presetID="5" presetClass="entr" presetSubtype="10" fill="hold" nodeType="withEffect">
                                  <p:stCondLst>
                                    <p:cond delay="0"/>
                                  </p:stCondLst>
                                  <p:childTnLst>
                                    <p:set>
                                      <p:cBhvr>
                                        <p:cTn id="17" dur="1" fill="hold">
                                          <p:stCondLst>
                                            <p:cond delay="0"/>
                                          </p:stCondLst>
                                        </p:cTn>
                                        <p:tgtEl>
                                          <p:spTgt spid="44035"/>
                                        </p:tgtEl>
                                        <p:attrNameLst>
                                          <p:attrName>style.visibility</p:attrName>
                                        </p:attrNameLst>
                                      </p:cBhvr>
                                      <p:to>
                                        <p:strVal val="visible"/>
                                      </p:to>
                                    </p:set>
                                    <p:animEffect transition="in" filter="checkerboard(across)">
                                      <p:cBhvr>
                                        <p:cTn id="18" dur="500"/>
                                        <p:tgtEl>
                                          <p:spTgt spid="44035"/>
                                        </p:tgtEl>
                                      </p:cBhvr>
                                    </p:animEffect>
                                  </p:childTnLst>
                                </p:cTn>
                              </p:par>
                              <p:par>
                                <p:cTn id="19" presetID="5" presetClass="entr" presetSubtype="10" fill="hold" nodeType="withEffect">
                                  <p:stCondLst>
                                    <p:cond delay="0"/>
                                  </p:stCondLst>
                                  <p:childTnLst>
                                    <p:set>
                                      <p:cBhvr>
                                        <p:cTn id="20" dur="1" fill="hold">
                                          <p:stCondLst>
                                            <p:cond delay="0"/>
                                          </p:stCondLst>
                                        </p:cTn>
                                        <p:tgtEl>
                                          <p:spTgt spid="44036"/>
                                        </p:tgtEl>
                                        <p:attrNameLst>
                                          <p:attrName>style.visibility</p:attrName>
                                        </p:attrNameLst>
                                      </p:cBhvr>
                                      <p:to>
                                        <p:strVal val="visible"/>
                                      </p:to>
                                    </p:set>
                                    <p:animEffect transition="in" filter="checkerboard(across)">
                                      <p:cBhvr>
                                        <p:cTn id="21" dur="500"/>
                                        <p:tgtEl>
                                          <p:spTgt spid="44036"/>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44074"/>
                                        </p:tgtEl>
                                        <p:attrNameLst>
                                          <p:attrName>style.visibility</p:attrName>
                                        </p:attrNameLst>
                                      </p:cBhvr>
                                      <p:to>
                                        <p:strVal val="visible"/>
                                      </p:to>
                                    </p:set>
                                    <p:animEffect transition="in" filter="checkerboard(across)">
                                      <p:cBhvr>
                                        <p:cTn id="26" dur="500"/>
                                        <p:tgtEl>
                                          <p:spTgt spid="44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071" grpId="0"/>
      <p:bldP spid="4407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357222" y="58143"/>
            <a:ext cx="60007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1.4.3-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Nguồn</a:t>
            </a:r>
            <a:r>
              <a:rPr kumimoji="0" lang="en-US" sz="3600" b="1" i="0" u="sng" strike="noStrike" cap="none" normalizeH="0" smtClean="0">
                <a:ln>
                  <a:noFill/>
                </a:ln>
                <a:solidFill>
                  <a:schemeClr val="accent6">
                    <a:lumMod val="75000"/>
                  </a:schemeClr>
                </a:solidFill>
                <a:effectLst/>
                <a:latin typeface="Times New Roman" pitchFamily="18" charset="0"/>
                <a:ea typeface="Times New Roman" pitchFamily="18" charset="0"/>
                <a:cs typeface="Times New Roman" pitchFamily="18" charset="0"/>
              </a:rPr>
              <a:t> áp phụ thuộc</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45057" name="Rectangle 1"/>
          <p:cNvSpPr>
            <a:spLocks noChangeArrowheads="1"/>
          </p:cNvSpPr>
          <p:nvPr/>
        </p:nvSpPr>
        <p:spPr bwMode="auto">
          <a:xfrm>
            <a:off x="0" y="1000108"/>
            <a:ext cx="557213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Nguồn áp phụ</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t</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huộc hay nguồn áp bị</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điều khiển là loại nguồn áp có giá tri ̣điện áp V giữa hai đầu của nguồn, phụ</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thuộc</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hay bị</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điều khiển bởi một</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điện áp hoặc một</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dòng điện ở nơi nào khác trong mạch.</a:t>
            </a:r>
            <a:endParaRPr kumimoji="0" lang="vi-VN" sz="3200" b="0" i="0" u="none" strike="noStrike" cap="none" normalizeH="0" baseline="0" smtClean="0">
              <a:ln>
                <a:noFill/>
              </a:ln>
              <a:solidFill>
                <a:schemeClr val="tx1"/>
              </a:solidFill>
              <a:effectLst/>
              <a:latin typeface="Arial" pitchFamily="34" charset="0"/>
              <a:cs typeface="Arial" pitchFamily="34" charset="0"/>
            </a:endParaRPr>
          </a:p>
        </p:txBody>
      </p:sp>
      <p:pic>
        <p:nvPicPr>
          <p:cNvPr id="45058" name="Picture 2"/>
          <p:cNvPicPr>
            <a:picLocks noChangeAspect="1" noChangeArrowheads="1"/>
          </p:cNvPicPr>
          <p:nvPr/>
        </p:nvPicPr>
        <p:blipFill>
          <a:blip r:embed="rId2"/>
          <a:srcRect/>
          <a:stretch>
            <a:fillRect/>
          </a:stretch>
        </p:blipFill>
        <p:spPr bwMode="auto">
          <a:xfrm>
            <a:off x="5725213" y="1714488"/>
            <a:ext cx="3061629" cy="857256"/>
          </a:xfrm>
          <a:prstGeom prst="rect">
            <a:avLst/>
          </a:prstGeom>
          <a:noFill/>
        </p:spPr>
      </p:pic>
      <p:sp>
        <p:nvSpPr>
          <p:cNvPr id="45059" name="Rectangle 3"/>
          <p:cNvSpPr>
            <a:spLocks noChangeArrowheads="1"/>
          </p:cNvSpPr>
          <p:nvPr/>
        </p:nvSpPr>
        <p:spPr bwMode="auto">
          <a:xfrm>
            <a:off x="7000892" y="1285860"/>
            <a:ext cx="100013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400" b="1"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V</a:t>
            </a:r>
            <a:r>
              <a:rPr kumimoji="0" lang="vi-VN" sz="2400" b="1"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S</a:t>
            </a:r>
            <a:endParaRPr kumimoji="0" lang="vi-VN" sz="2400" b="0" i="0" u="none" strike="noStrike" cap="none" normalizeH="0" baseline="0" smtClean="0">
              <a:ln>
                <a:noFill/>
              </a:ln>
              <a:solidFill>
                <a:schemeClr val="tx1"/>
              </a:solidFill>
              <a:effectLst/>
              <a:latin typeface="Arial" pitchFamily="34" charset="0"/>
              <a:cs typeface="Arial" pitchFamily="34" charset="0"/>
            </a:endParaRPr>
          </a:p>
        </p:txBody>
      </p:sp>
      <p:sp>
        <p:nvSpPr>
          <p:cNvPr id="6" name="TextBox 5"/>
          <p:cNvSpPr txBox="1"/>
          <p:nvPr/>
        </p:nvSpPr>
        <p:spPr>
          <a:xfrm>
            <a:off x="6715140" y="1928802"/>
            <a:ext cx="285752" cy="400110"/>
          </a:xfrm>
          <a:prstGeom prst="rect">
            <a:avLst/>
          </a:prstGeom>
          <a:noFill/>
        </p:spPr>
        <p:txBody>
          <a:bodyPr wrap="square" rtlCol="0">
            <a:spAutoFit/>
          </a:bodyPr>
          <a:lstStyle/>
          <a:p>
            <a:r>
              <a:rPr lang="vi-VN" sz="2000" smtClean="0"/>
              <a:t>+</a:t>
            </a:r>
            <a:endParaRPr lang="vi-VN" sz="2000"/>
          </a:p>
        </p:txBody>
      </p:sp>
      <p:sp>
        <p:nvSpPr>
          <p:cNvPr id="7" name="TextBox 6"/>
          <p:cNvSpPr txBox="1"/>
          <p:nvPr/>
        </p:nvSpPr>
        <p:spPr>
          <a:xfrm>
            <a:off x="7500958" y="1857364"/>
            <a:ext cx="357190" cy="461665"/>
          </a:xfrm>
          <a:prstGeom prst="rect">
            <a:avLst/>
          </a:prstGeom>
          <a:noFill/>
        </p:spPr>
        <p:txBody>
          <a:bodyPr wrap="square" rtlCol="0">
            <a:spAutoFit/>
          </a:bodyPr>
          <a:lstStyle/>
          <a:p>
            <a:r>
              <a:rPr lang="vi-VN" sz="2400" smtClean="0"/>
              <a:t>-</a:t>
            </a:r>
            <a:endParaRPr lang="vi-VN" sz="2400"/>
          </a:p>
        </p:txBody>
      </p:sp>
      <p:sp>
        <p:nvSpPr>
          <p:cNvPr id="8" name="TextBox 7"/>
          <p:cNvSpPr txBox="1"/>
          <p:nvPr/>
        </p:nvSpPr>
        <p:spPr>
          <a:xfrm>
            <a:off x="214282" y="4786322"/>
            <a:ext cx="8429684" cy="1754326"/>
          </a:xfrm>
          <a:prstGeom prst="rect">
            <a:avLst/>
          </a:prstGeom>
          <a:noFill/>
        </p:spPr>
        <p:txBody>
          <a:bodyPr wrap="square" rtlCol="0">
            <a:spAutoFit/>
          </a:bodyPr>
          <a:lstStyle/>
          <a:p>
            <a:r>
              <a:rPr lang="vi-VN" sz="3600" smtClean="0">
                <a:latin typeface="+mj-lt"/>
              </a:rPr>
              <a:t>Nguồn áp phụ thuộc có 2 dạng:</a:t>
            </a:r>
          </a:p>
          <a:p>
            <a:pPr>
              <a:buFontTx/>
              <a:buChar char="-"/>
            </a:pPr>
            <a:r>
              <a:rPr lang="vi-VN" sz="3600" smtClean="0">
                <a:latin typeface="+mj-lt"/>
              </a:rPr>
              <a:t> Nguồn áp phụ thuộc áp</a:t>
            </a:r>
          </a:p>
          <a:p>
            <a:pPr>
              <a:buFontTx/>
              <a:buChar char="-"/>
            </a:pPr>
            <a:r>
              <a:rPr lang="vi-VN" sz="3600" smtClean="0">
                <a:latin typeface="+mj-lt"/>
              </a:rPr>
              <a:t> Nguồn áp phụ thuộc dòng</a:t>
            </a:r>
            <a:endParaRPr lang="vi-VN" sz="360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5057"/>
                                        </p:tgtEl>
                                        <p:attrNameLst>
                                          <p:attrName>style.visibility</p:attrName>
                                        </p:attrNameLst>
                                      </p:cBhvr>
                                      <p:to>
                                        <p:strVal val="visible"/>
                                      </p:to>
                                    </p:set>
                                    <p:animEffect transition="in" filter="checkerboard(across)">
                                      <p:cBhvr>
                                        <p:cTn id="12" dur="500"/>
                                        <p:tgtEl>
                                          <p:spTgt spid="45057"/>
                                        </p:tgtEl>
                                      </p:cBhvr>
                                    </p:animEffect>
                                  </p:childTnLst>
                                </p:cTn>
                              </p:par>
                              <p:par>
                                <p:cTn id="13" presetID="5" presetClass="entr" presetSubtype="10" fill="hold" nodeType="withEffect">
                                  <p:stCondLst>
                                    <p:cond delay="0"/>
                                  </p:stCondLst>
                                  <p:childTnLst>
                                    <p:set>
                                      <p:cBhvr>
                                        <p:cTn id="14" dur="1" fill="hold">
                                          <p:stCondLst>
                                            <p:cond delay="0"/>
                                          </p:stCondLst>
                                        </p:cTn>
                                        <p:tgtEl>
                                          <p:spTgt spid="45058"/>
                                        </p:tgtEl>
                                        <p:attrNameLst>
                                          <p:attrName>style.visibility</p:attrName>
                                        </p:attrNameLst>
                                      </p:cBhvr>
                                      <p:to>
                                        <p:strVal val="visible"/>
                                      </p:to>
                                    </p:set>
                                    <p:animEffect transition="in" filter="checkerboard(across)">
                                      <p:cBhvr>
                                        <p:cTn id="15" dur="500"/>
                                        <p:tgtEl>
                                          <p:spTgt spid="45058"/>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
                                        <p:tgtEl>
                                          <p:spTgt spid="6"/>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500"/>
                                        <p:tgtEl>
                                          <p:spTgt spid="7"/>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45059"/>
                                        </p:tgtEl>
                                        <p:attrNameLst>
                                          <p:attrName>style.visibility</p:attrName>
                                        </p:attrNameLst>
                                      </p:cBhvr>
                                      <p:to>
                                        <p:strVal val="visible"/>
                                      </p:to>
                                    </p:set>
                                    <p:animEffect transition="in" filter="checkerboard(across)">
                                      <p:cBhvr>
                                        <p:cTn id="24" dur="500"/>
                                        <p:tgtEl>
                                          <p:spTgt spid="45059"/>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heckerboard(across)">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057" grpId="0"/>
      <p:bldP spid="45059" grpId="0"/>
      <p:bldP spid="6"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p:cNvPicPr>
            <a:picLocks noChangeAspect="1" noChangeArrowheads="1"/>
          </p:cNvPicPr>
          <p:nvPr/>
        </p:nvPicPr>
        <p:blipFill>
          <a:blip r:embed="rId2"/>
          <a:srcRect/>
          <a:stretch>
            <a:fillRect/>
          </a:stretch>
        </p:blipFill>
        <p:spPr bwMode="auto">
          <a:xfrm>
            <a:off x="71406" y="3143248"/>
            <a:ext cx="8923026" cy="2500330"/>
          </a:xfrm>
          <a:prstGeom prst="rect">
            <a:avLst/>
          </a:prstGeom>
          <a:noFill/>
          <a:ln w="9525">
            <a:noFill/>
            <a:miter lim="800000"/>
            <a:headEnd/>
            <a:tailEnd/>
          </a:ln>
        </p:spPr>
      </p:pic>
      <p:pic>
        <p:nvPicPr>
          <p:cNvPr id="47107" name="Picture 1"/>
          <p:cNvPicPr>
            <a:picLocks noChangeAspect="1" noChangeArrowheads="1"/>
          </p:cNvPicPr>
          <p:nvPr/>
        </p:nvPicPr>
        <p:blipFill>
          <a:blip r:embed="rId3"/>
          <a:srcRect/>
          <a:stretch>
            <a:fillRect/>
          </a:stretch>
        </p:blipFill>
        <p:spPr bwMode="auto">
          <a:xfrm>
            <a:off x="285720" y="357166"/>
            <a:ext cx="8670736" cy="25717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428660" y="0"/>
            <a:ext cx="721523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1.4.4-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Nguồn</a:t>
            </a:r>
            <a:r>
              <a:rPr kumimoji="0" lang="en-US" sz="3600" b="1" i="0" u="sng" strike="noStrike" cap="none" normalizeH="0" smtClean="0">
                <a:ln>
                  <a:noFill/>
                </a:ln>
                <a:solidFill>
                  <a:schemeClr val="accent6">
                    <a:lumMod val="75000"/>
                  </a:schemeClr>
                </a:solidFill>
                <a:effectLst/>
                <a:latin typeface="Times New Roman" pitchFamily="18" charset="0"/>
                <a:ea typeface="Times New Roman" pitchFamily="18" charset="0"/>
                <a:cs typeface="Times New Roman" pitchFamily="18" charset="0"/>
              </a:rPr>
              <a:t> dòng phụ thuộc</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46081" name="Rectangle 1"/>
          <p:cNvSpPr>
            <a:spLocks noChangeArrowheads="1"/>
          </p:cNvSpPr>
          <p:nvPr/>
        </p:nvSpPr>
        <p:spPr bwMode="auto">
          <a:xfrm>
            <a:off x="0" y="571480"/>
            <a:ext cx="542925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Nguồn dòng phụ</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thuộc hay nguồn dòng </a:t>
            </a:r>
            <a:r>
              <a:rPr lang="vi-VN" sz="3200" smtClean="0">
                <a:latin typeface="Times New Roman" pitchFamily="18" charset="0"/>
                <a:ea typeface="Arial" pitchFamily="34" charset="0"/>
                <a:cs typeface="Times New Roman" pitchFamily="18" charset="0"/>
              </a:rPr>
              <a:t>bị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điều khiển là loại</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nguồn dòng có</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giá tri ̣dòng điện</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i qua nguồn, phu ̣thuộc hay bi ̣điều khiển bởi một</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điện áp hoặc một</a:t>
            </a:r>
            <a:r>
              <a:rPr kumimoji="0" lang="vi-VN" sz="32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dòng điện ở nơi nào khác trong mạch.</a:t>
            </a:r>
            <a:endParaRPr kumimoji="0" lang="vi-VN" sz="3200" b="0" i="0" u="none" strike="noStrike" cap="none" normalizeH="0" baseline="0" smtClean="0">
              <a:ln>
                <a:noFill/>
              </a:ln>
              <a:solidFill>
                <a:schemeClr val="tx1"/>
              </a:solidFill>
              <a:effectLst/>
              <a:latin typeface="Arial" pitchFamily="34" charset="0"/>
              <a:cs typeface="Arial" pitchFamily="34" charset="0"/>
            </a:endParaRPr>
          </a:p>
        </p:txBody>
      </p:sp>
      <p:pic>
        <p:nvPicPr>
          <p:cNvPr id="46082" name="Picture 2"/>
          <p:cNvPicPr>
            <a:picLocks noChangeAspect="1" noChangeArrowheads="1"/>
          </p:cNvPicPr>
          <p:nvPr/>
        </p:nvPicPr>
        <p:blipFill>
          <a:blip r:embed="rId2"/>
          <a:srcRect/>
          <a:stretch>
            <a:fillRect/>
          </a:stretch>
        </p:blipFill>
        <p:spPr bwMode="auto">
          <a:xfrm>
            <a:off x="5306214" y="1500174"/>
            <a:ext cx="3837818" cy="1071570"/>
          </a:xfrm>
          <a:prstGeom prst="rect">
            <a:avLst/>
          </a:prstGeom>
          <a:noFill/>
        </p:spPr>
      </p:pic>
      <p:pic>
        <p:nvPicPr>
          <p:cNvPr id="46083" name="Picture 3"/>
          <p:cNvPicPr>
            <a:picLocks noChangeAspect="1" noChangeArrowheads="1"/>
          </p:cNvPicPr>
          <p:nvPr/>
        </p:nvPicPr>
        <p:blipFill>
          <a:blip r:embed="rId3"/>
          <a:srcRect/>
          <a:stretch>
            <a:fillRect/>
          </a:stretch>
        </p:blipFill>
        <p:spPr bwMode="auto">
          <a:xfrm>
            <a:off x="6848211" y="1857364"/>
            <a:ext cx="724185" cy="428628"/>
          </a:xfrm>
          <a:prstGeom prst="rect">
            <a:avLst/>
          </a:prstGeom>
          <a:noFill/>
        </p:spPr>
      </p:pic>
      <p:sp>
        <p:nvSpPr>
          <p:cNvPr id="6" name="Rectangle 3"/>
          <p:cNvSpPr>
            <a:spLocks noChangeArrowheads="1"/>
          </p:cNvSpPr>
          <p:nvPr/>
        </p:nvSpPr>
        <p:spPr bwMode="auto">
          <a:xfrm>
            <a:off x="7000892" y="1000108"/>
            <a:ext cx="10001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vi-VN" sz="2800" b="1" smtClean="0">
                <a:latin typeface="Times New Roman" pitchFamily="18" charset="0"/>
                <a:ea typeface="Arial" pitchFamily="34" charset="0"/>
                <a:cs typeface="Times New Roman" pitchFamily="18" charset="0"/>
              </a:rPr>
              <a:t>i</a:t>
            </a:r>
            <a:r>
              <a:rPr kumimoji="0" lang="vi-VN" sz="2800" b="1"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S</a:t>
            </a:r>
            <a:endParaRPr kumimoji="0" lang="vi-VN" sz="2800" b="0" i="0" u="none" strike="noStrike" cap="none" normalizeH="0" baseline="0" smtClean="0">
              <a:ln>
                <a:noFill/>
              </a:ln>
              <a:solidFill>
                <a:schemeClr val="tx1"/>
              </a:solidFill>
              <a:effectLst/>
              <a:latin typeface="Arial" pitchFamily="34" charset="0"/>
              <a:cs typeface="Arial" pitchFamily="34" charset="0"/>
            </a:endParaRPr>
          </a:p>
        </p:txBody>
      </p:sp>
      <p:sp>
        <p:nvSpPr>
          <p:cNvPr id="7" name="TextBox 6"/>
          <p:cNvSpPr txBox="1"/>
          <p:nvPr/>
        </p:nvSpPr>
        <p:spPr>
          <a:xfrm>
            <a:off x="0" y="4214818"/>
            <a:ext cx="8429684" cy="1754326"/>
          </a:xfrm>
          <a:prstGeom prst="rect">
            <a:avLst/>
          </a:prstGeom>
          <a:noFill/>
        </p:spPr>
        <p:txBody>
          <a:bodyPr wrap="square" rtlCol="0">
            <a:spAutoFit/>
          </a:bodyPr>
          <a:lstStyle/>
          <a:p>
            <a:r>
              <a:rPr lang="vi-VN" sz="3600" smtClean="0">
                <a:latin typeface="+mj-lt"/>
              </a:rPr>
              <a:t>Nguồn dòng phụ thuộc có 2 dạng:</a:t>
            </a:r>
          </a:p>
          <a:p>
            <a:pPr>
              <a:buFontTx/>
              <a:buChar char="-"/>
            </a:pPr>
            <a:r>
              <a:rPr lang="vi-VN" sz="3600" smtClean="0">
                <a:latin typeface="+mj-lt"/>
              </a:rPr>
              <a:t> Nguồn dòng phụ thuộc áp</a:t>
            </a:r>
          </a:p>
          <a:p>
            <a:pPr>
              <a:buFontTx/>
              <a:buChar char="-"/>
            </a:pPr>
            <a:r>
              <a:rPr lang="vi-VN" sz="3600" smtClean="0">
                <a:latin typeface="+mj-lt"/>
              </a:rPr>
              <a:t> Nguồn dòng phụ thuộc dòng</a:t>
            </a:r>
            <a:endParaRPr lang="vi-VN" sz="360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6081"/>
                                        </p:tgtEl>
                                        <p:attrNameLst>
                                          <p:attrName>style.visibility</p:attrName>
                                        </p:attrNameLst>
                                      </p:cBhvr>
                                      <p:to>
                                        <p:strVal val="visible"/>
                                      </p:to>
                                    </p:set>
                                    <p:animEffect transition="in" filter="checkerboard(across)">
                                      <p:cBhvr>
                                        <p:cTn id="12" dur="500"/>
                                        <p:tgtEl>
                                          <p:spTgt spid="46081"/>
                                        </p:tgtEl>
                                      </p:cBhvr>
                                    </p:animEffect>
                                  </p:childTnLst>
                                </p:cTn>
                              </p:par>
                              <p:par>
                                <p:cTn id="13" presetID="5" presetClass="entr" presetSubtype="10" fill="hold" nodeType="withEffect">
                                  <p:stCondLst>
                                    <p:cond delay="0"/>
                                  </p:stCondLst>
                                  <p:childTnLst>
                                    <p:set>
                                      <p:cBhvr>
                                        <p:cTn id="14" dur="1" fill="hold">
                                          <p:stCondLst>
                                            <p:cond delay="0"/>
                                          </p:stCondLst>
                                        </p:cTn>
                                        <p:tgtEl>
                                          <p:spTgt spid="46082"/>
                                        </p:tgtEl>
                                        <p:attrNameLst>
                                          <p:attrName>style.visibility</p:attrName>
                                        </p:attrNameLst>
                                      </p:cBhvr>
                                      <p:to>
                                        <p:strVal val="visible"/>
                                      </p:to>
                                    </p:set>
                                    <p:animEffect transition="in" filter="checkerboard(across)">
                                      <p:cBhvr>
                                        <p:cTn id="15" dur="500"/>
                                        <p:tgtEl>
                                          <p:spTgt spid="46082"/>
                                        </p:tgtEl>
                                      </p:cBhvr>
                                    </p:animEffect>
                                  </p:childTnLst>
                                </p:cTn>
                              </p:par>
                              <p:par>
                                <p:cTn id="16" presetID="5" presetClass="entr" presetSubtype="10" fill="hold" nodeType="withEffect">
                                  <p:stCondLst>
                                    <p:cond delay="0"/>
                                  </p:stCondLst>
                                  <p:childTnLst>
                                    <p:set>
                                      <p:cBhvr>
                                        <p:cTn id="17" dur="1" fill="hold">
                                          <p:stCondLst>
                                            <p:cond delay="0"/>
                                          </p:stCondLst>
                                        </p:cTn>
                                        <p:tgtEl>
                                          <p:spTgt spid="46083"/>
                                        </p:tgtEl>
                                        <p:attrNameLst>
                                          <p:attrName>style.visibility</p:attrName>
                                        </p:attrNameLst>
                                      </p:cBhvr>
                                      <p:to>
                                        <p:strVal val="visible"/>
                                      </p:to>
                                    </p:set>
                                    <p:animEffect transition="in" filter="checkerboard(across)">
                                      <p:cBhvr>
                                        <p:cTn id="18" dur="500"/>
                                        <p:tgtEl>
                                          <p:spTgt spid="46083"/>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heckerboard(across)">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checkerboard(across)">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6081"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p:cNvPicPr>
            <a:picLocks noChangeAspect="1" noChangeArrowheads="1"/>
          </p:cNvPicPr>
          <p:nvPr/>
        </p:nvPicPr>
        <p:blipFill>
          <a:blip r:embed="rId2"/>
          <a:srcRect/>
          <a:stretch>
            <a:fillRect/>
          </a:stretch>
        </p:blipFill>
        <p:spPr bwMode="auto">
          <a:xfrm>
            <a:off x="300708" y="549583"/>
            <a:ext cx="8629010" cy="2379351"/>
          </a:xfrm>
          <a:prstGeom prst="rect">
            <a:avLst/>
          </a:prstGeom>
          <a:noFill/>
          <a:ln w="9525">
            <a:noFill/>
            <a:miter lim="800000"/>
            <a:headEnd/>
            <a:tailEnd/>
          </a:ln>
        </p:spPr>
      </p:pic>
      <p:pic>
        <p:nvPicPr>
          <p:cNvPr id="48131" name="Picture 1"/>
          <p:cNvPicPr>
            <a:picLocks noChangeAspect="1" noChangeArrowheads="1"/>
          </p:cNvPicPr>
          <p:nvPr/>
        </p:nvPicPr>
        <p:blipFill>
          <a:blip r:embed="rId3"/>
          <a:srcRect/>
          <a:stretch>
            <a:fillRect/>
          </a:stretch>
        </p:blipFill>
        <p:spPr bwMode="auto">
          <a:xfrm>
            <a:off x="163430" y="3485813"/>
            <a:ext cx="8623411" cy="230064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428660" y="785794"/>
            <a:ext cx="857256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7200" algn="just" fontAlgn="base">
              <a:spcBef>
                <a:spcPct val="0"/>
              </a:spcBef>
              <a:spcAft>
                <a:spcPct val="0"/>
              </a:spcAf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1.5.1-  </a:t>
            </a:r>
            <a:r>
              <a:rPr lang="en-US" sz="3600" b="1" u="sng" smtClean="0">
                <a:solidFill>
                  <a:schemeClr val="accent6">
                    <a:lumMod val="75000"/>
                  </a:schemeClr>
                </a:solidFill>
                <a:latin typeface="Times New Roman" pitchFamily="18" charset="0"/>
                <a:cs typeface="Times New Roman" pitchFamily="18" charset="0"/>
              </a:rPr>
              <a:t>Điện trở- Định luật Ohm</a:t>
            </a:r>
            <a:r>
              <a:rPr lang="en-US" sz="3600" b="1" smtClean="0">
                <a:solidFill>
                  <a:schemeClr val="accent6">
                    <a:lumMod val="75000"/>
                  </a:schemeClr>
                </a:solidFill>
                <a:latin typeface="Times New Roman" pitchFamily="18" charset="0"/>
                <a:cs typeface="Times New Roman" pitchFamily="18" charset="0"/>
              </a:rPr>
              <a:t>: </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4915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1" name="Rectangle 2"/>
          <p:cNvSpPr>
            <a:spLocks noChangeArrowheads="1"/>
          </p:cNvSpPr>
          <p:nvPr/>
        </p:nvSpPr>
        <p:spPr bwMode="auto">
          <a:xfrm>
            <a:off x="0" y="58143"/>
            <a:ext cx="892971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1.5/ </a:t>
            </a:r>
            <a:r>
              <a:rPr lang="en-US" sz="3600" b="1" u="sng" smtClean="0">
                <a:solidFill>
                  <a:srgbClr val="00B050"/>
                </a:solidFill>
                <a:latin typeface="Times New Roman" pitchFamily="18" charset="0"/>
                <a:ea typeface="Times New Roman" pitchFamily="18" charset="0"/>
                <a:cs typeface="Times New Roman" pitchFamily="18" charset="0"/>
              </a:rPr>
              <a:t>Phần tử tải của mạch điện</a:t>
            </a: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rgbClr val="00B050"/>
              </a:solidFill>
              <a:effectLst/>
              <a:latin typeface="Times New Roman" pitchFamily="18" charset="0"/>
              <a:cs typeface="Times New Roman" pitchFamily="18" charset="0"/>
            </a:endParaRPr>
          </a:p>
        </p:txBody>
      </p:sp>
      <p:pic>
        <p:nvPicPr>
          <p:cNvPr id="12" name="Picture 11"/>
          <p:cNvPicPr/>
          <p:nvPr/>
        </p:nvPicPr>
        <p:blipFill>
          <a:blip r:embed="rId3"/>
          <a:srcRect/>
          <a:stretch>
            <a:fillRect/>
          </a:stretch>
        </p:blipFill>
        <p:spPr bwMode="auto">
          <a:xfrm>
            <a:off x="357158" y="1500174"/>
            <a:ext cx="4357718" cy="2357454"/>
          </a:xfrm>
          <a:prstGeom prst="rect">
            <a:avLst/>
          </a:prstGeom>
          <a:noFill/>
          <a:ln w="9525">
            <a:noFill/>
            <a:miter lim="800000"/>
            <a:headEnd/>
            <a:tailEnd/>
          </a:ln>
        </p:spPr>
      </p:pic>
      <p:sp>
        <p:nvSpPr>
          <p:cNvPr id="2" name="Rectangle 7"/>
          <p:cNvSpPr>
            <a:spLocks noChangeArrowheads="1"/>
          </p:cNvSpPr>
          <p:nvPr/>
        </p:nvSpPr>
        <p:spPr bwMode="auto">
          <a:xfrm>
            <a:off x="3929026" y="2714620"/>
            <a:ext cx="521497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V(t) = R.i(t)</a:t>
            </a:r>
            <a:endParaRPr kumimoji="0" lang="en-US" sz="36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8"/>
          <p:cNvSpPr>
            <a:spLocks noChangeArrowheads="1"/>
          </p:cNvSpPr>
          <p:nvPr/>
        </p:nvSpPr>
        <p:spPr bwMode="auto">
          <a:xfrm>
            <a:off x="357158" y="4214818"/>
            <a:ext cx="792958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Công suất tức thời tiêu thụ trên phần tử R:</a:t>
            </a:r>
            <a:endParaRPr kumimoji="0" lang="en-US" sz="3600" b="0" i="0" u="none" strike="noStrike" cap="none" normalizeH="0" baseline="0" smtClean="0">
              <a:ln>
                <a:noFill/>
              </a:ln>
              <a:solidFill>
                <a:schemeClr val="tx1"/>
              </a:solidFill>
              <a:effectLst/>
              <a:latin typeface="Arial" pitchFamily="34" charset="0"/>
              <a:cs typeface="Arial" pitchFamily="34" charset="0"/>
            </a:endParaRPr>
          </a:p>
        </p:txBody>
      </p:sp>
      <p:sp>
        <p:nvSpPr>
          <p:cNvPr id="4916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9161" name="Object 9"/>
          <p:cNvGraphicFramePr>
            <a:graphicFrameLocks noChangeAspect="1"/>
          </p:cNvGraphicFramePr>
          <p:nvPr/>
        </p:nvGraphicFramePr>
        <p:xfrm>
          <a:off x="1509677" y="5143512"/>
          <a:ext cx="5409805" cy="1214446"/>
        </p:xfrm>
        <a:graphic>
          <a:graphicData uri="http://schemas.openxmlformats.org/presentationml/2006/ole">
            <mc:AlternateContent xmlns:mc="http://schemas.openxmlformats.org/markup-compatibility/2006">
              <mc:Choice xmlns:v="urn:schemas-microsoft-com:vml" Requires="v">
                <p:oleObj spid="_x0000_s49176" name="Equation" r:id="rId4" imgW="1866900" imgH="419100" progId="Equation.3">
                  <p:embed/>
                </p:oleObj>
              </mc:Choice>
              <mc:Fallback>
                <p:oleObj name="Equation" r:id="rId4" imgW="1866900" imgH="419100" progId="Equation.3">
                  <p:embed/>
                  <p:pic>
                    <p:nvPicPr>
                      <p:cNvPr id="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9677" y="5143512"/>
                        <a:ext cx="5409805" cy="121444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noChangeArrowheads="1"/>
          </p:cNvSpPr>
          <p:nvPr/>
        </p:nvSpPr>
        <p:spPr bwMode="auto">
          <a:xfrm>
            <a:off x="0" y="0"/>
            <a:ext cx="81439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1.5.2-  </a:t>
            </a:r>
            <a:r>
              <a:rPr kumimoji="0" lang="en-US" sz="36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Điện cảm-Hiện tượng tự cảm</a:t>
            </a:r>
            <a:r>
              <a:rPr kumimoji="0" lang="en-US" sz="36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600" b="1" i="0" u="none" strike="noStrike" cap="none" normalizeH="0" baseline="0" smtClean="0">
              <a:ln>
                <a:noFill/>
              </a:ln>
              <a:solidFill>
                <a:schemeClr val="accent6">
                  <a:lumMod val="75000"/>
                </a:schemeClr>
              </a:solidFill>
              <a:effectLst/>
              <a:latin typeface="Arial" pitchFamily="34" charset="0"/>
              <a:cs typeface="Arial" pitchFamily="34" charset="0"/>
            </a:endParaRPr>
          </a:p>
        </p:txBody>
      </p:sp>
      <p:pic>
        <p:nvPicPr>
          <p:cNvPr id="3" name="Picture 2"/>
          <p:cNvPicPr/>
          <p:nvPr/>
        </p:nvPicPr>
        <p:blipFill>
          <a:blip r:embed="rId3"/>
          <a:srcRect/>
          <a:stretch>
            <a:fillRect/>
          </a:stretch>
        </p:blipFill>
        <p:spPr bwMode="auto">
          <a:xfrm>
            <a:off x="4929222" y="571480"/>
            <a:ext cx="4214778" cy="3143272"/>
          </a:xfrm>
          <a:prstGeom prst="rect">
            <a:avLst/>
          </a:prstGeom>
          <a:noFill/>
          <a:ln w="9525">
            <a:noFill/>
            <a:miter lim="800000"/>
            <a:headEnd/>
            <a:tailEnd/>
          </a:ln>
        </p:spPr>
      </p:pic>
      <p:sp>
        <p:nvSpPr>
          <p:cNvPr id="72706" name="Rectangle 2"/>
          <p:cNvSpPr>
            <a:spLocks noChangeArrowheads="1"/>
          </p:cNvSpPr>
          <p:nvPr/>
        </p:nvSpPr>
        <p:spPr bwMode="auto">
          <a:xfrm>
            <a:off x="0" y="642918"/>
            <a:ext cx="492919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Xét mạch điện hình 1.18</a:t>
            </a:r>
            <a:endParaRPr kumimoji="0" lang="vi-VN" sz="32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Đóng khóa K ở vị trí a: bóng đèn không sáng tức thời mà độ sáng của tim đèn ửng hồng từ từ rồi mới sáng lên hẳn.</a:t>
            </a:r>
            <a:endParaRPr kumimoji="0" lang="vi-VN" sz="32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4"/>
          <p:cNvSpPr/>
          <p:nvPr/>
        </p:nvSpPr>
        <p:spPr>
          <a:xfrm>
            <a:off x="71406" y="3571876"/>
            <a:ext cx="9001156" cy="1077218"/>
          </a:xfrm>
          <a:prstGeom prst="rect">
            <a:avLst/>
          </a:prstGeom>
        </p:spPr>
        <p:txBody>
          <a:bodyPr wrap="square">
            <a:spAutoFit/>
          </a:bodyPr>
          <a:lstStyle/>
          <a:p>
            <a:pPr lvl="0" eaLnBrk="0" fontAlgn="base" hangingPunct="0">
              <a:spcBef>
                <a:spcPct val="0"/>
              </a:spcBef>
              <a:spcAft>
                <a:spcPct val="0"/>
              </a:spcAft>
            </a:pPr>
            <a:r>
              <a:rPr lang="en-US" sz="3200" smtClean="0">
                <a:latin typeface="Times New Roman" pitchFamily="18" charset="0"/>
                <a:ea typeface="Calibri" pitchFamily="34" charset="0"/>
                <a:cs typeface="Times New Roman" pitchFamily="18" charset="0"/>
              </a:rPr>
              <a:t>- Đóng khóa K sang vị trí b: bóng đèn không biến mất độ sáng tức thời mà ánh sáng lu dần rồi mới tắt hẳn.</a:t>
            </a:r>
            <a:endParaRPr lang="en-US" sz="3200" smtClean="0">
              <a:latin typeface="Arial" pitchFamily="34" charset="0"/>
              <a:cs typeface="Arial" pitchFamily="34" charset="0"/>
            </a:endParaRPr>
          </a:p>
        </p:txBody>
      </p:sp>
      <p:sp>
        <p:nvSpPr>
          <p:cNvPr id="72707" name="Rectangle 3"/>
          <p:cNvSpPr>
            <a:spLocks noChangeArrowheads="1"/>
          </p:cNvSpPr>
          <p:nvPr/>
        </p:nvSpPr>
        <p:spPr bwMode="auto">
          <a:xfrm>
            <a:off x="0" y="4572008"/>
            <a:ext cx="88582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Như vậy khi khóa K ở vị trí B trong mạch đã xuất hiện một nguồn áp, chính phần tử điện cảm đã hình thành sức điện động tại thời điểm này.</a:t>
            </a:r>
            <a:endParaRPr kumimoji="0" lang="en-US" sz="3200" b="0" i="0" u="none" strike="noStrike" cap="none" normalizeH="0" baseline="0" smtClean="0">
              <a:ln>
                <a:noFill/>
              </a:ln>
              <a:solidFill>
                <a:schemeClr val="tx1"/>
              </a:solidFill>
              <a:effectLst/>
              <a:latin typeface="Arial" pitchFamily="34" charset="0"/>
              <a:cs typeface="Arial" pitchFamily="34" charset="0"/>
            </a:endParaRPr>
          </a:p>
        </p:txBody>
      </p:sp>
      <p:sp>
        <p:nvSpPr>
          <p:cNvPr id="7270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2708" name="Object 4"/>
          <p:cNvGraphicFramePr>
            <a:graphicFrameLocks noChangeAspect="1"/>
          </p:cNvGraphicFramePr>
          <p:nvPr/>
        </p:nvGraphicFramePr>
        <p:xfrm>
          <a:off x="5357818" y="5763042"/>
          <a:ext cx="1725693" cy="1094982"/>
        </p:xfrm>
        <a:graphic>
          <a:graphicData uri="http://schemas.openxmlformats.org/presentationml/2006/ole">
            <mc:AlternateContent xmlns:mc="http://schemas.openxmlformats.org/markup-compatibility/2006">
              <mc:Choice xmlns:v="urn:schemas-microsoft-com:vml" Requires="v">
                <p:oleObj spid="_x0000_s72723" name="Equation" r:id="rId4" imgW="622030" imgH="393529" progId="Equation.3">
                  <p:embed/>
                </p:oleObj>
              </mc:Choice>
              <mc:Fallback>
                <p:oleObj name="Equation" r:id="rId4" imgW="622030" imgH="393529"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7818" y="5763042"/>
                        <a:ext cx="1725693" cy="10949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1"/>
          <p:cNvSpPr>
            <a:spLocks noChangeArrowheads="1"/>
          </p:cNvSpPr>
          <p:nvPr/>
        </p:nvSpPr>
        <p:spPr bwMode="auto">
          <a:xfrm>
            <a:off x="0" y="0"/>
            <a:ext cx="842965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1.5.3-</a:t>
            </a:r>
            <a:r>
              <a:rPr kumimoji="0" lang="en-US" sz="3600" b="1" i="0" u="none" strike="noStrike" cap="none" normalizeH="0" smtClean="0">
                <a:ln>
                  <a:noFill/>
                </a:ln>
                <a:solidFill>
                  <a:schemeClr val="accent6">
                    <a:lumMod val="75000"/>
                  </a:schemeClr>
                </a:solidFill>
                <a:effectLst/>
                <a:latin typeface="Times New Roman" pitchFamily="18" charset="0"/>
                <a:ea typeface="Calibri" pitchFamily="34" charset="0"/>
                <a:cs typeface="Times New Roman" pitchFamily="18" charset="0"/>
              </a:rPr>
              <a:t> </a:t>
            </a:r>
            <a:r>
              <a:rPr kumimoji="0" lang="en-US" sz="36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 </a:t>
            </a:r>
            <a:r>
              <a:rPr kumimoji="0" lang="en-US" sz="3600" b="1" i="0" u="sng"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Tụ điện-Hiện tượng nạp điện</a:t>
            </a:r>
            <a:r>
              <a:rPr kumimoji="0" lang="en-US" sz="3600" b="1" i="0" u="none" strike="noStrike" cap="none" normalizeH="0" baseline="0" smtClean="0">
                <a:ln>
                  <a:noFill/>
                </a:ln>
                <a:solidFill>
                  <a:schemeClr val="accent6">
                    <a:lumMod val="75000"/>
                  </a:schemeClr>
                </a:solidFill>
                <a:effectLst/>
                <a:latin typeface="Times New Roman" pitchFamily="18" charset="0"/>
                <a:ea typeface="Calibri" pitchFamily="34" charset="0"/>
                <a:cs typeface="Times New Roman" pitchFamily="18" charset="0"/>
              </a:rPr>
              <a:t>:</a:t>
            </a:r>
            <a:endParaRPr kumimoji="0" lang="en-US" sz="3600" b="1" i="0" u="none" strike="noStrike" cap="none" normalizeH="0" baseline="0" smtClean="0">
              <a:ln>
                <a:noFill/>
              </a:ln>
              <a:solidFill>
                <a:schemeClr val="accent6">
                  <a:lumMod val="75000"/>
                </a:schemeClr>
              </a:solidFill>
              <a:effectLst/>
              <a:latin typeface="Arial" pitchFamily="34" charset="0"/>
              <a:cs typeface="Arial" pitchFamily="34" charset="0"/>
            </a:endParaRPr>
          </a:p>
        </p:txBody>
      </p:sp>
      <p:pic>
        <p:nvPicPr>
          <p:cNvPr id="3" name="Picture 2"/>
          <p:cNvPicPr/>
          <p:nvPr/>
        </p:nvPicPr>
        <p:blipFill>
          <a:blip r:embed="rId3"/>
          <a:srcRect/>
          <a:stretch>
            <a:fillRect/>
          </a:stretch>
        </p:blipFill>
        <p:spPr bwMode="auto">
          <a:xfrm>
            <a:off x="571472" y="642918"/>
            <a:ext cx="7429552" cy="3714776"/>
          </a:xfrm>
          <a:prstGeom prst="rect">
            <a:avLst/>
          </a:prstGeom>
          <a:noFill/>
          <a:ln w="9525">
            <a:noFill/>
            <a:miter lim="800000"/>
            <a:headEnd/>
            <a:tailEnd/>
          </a:ln>
        </p:spPr>
      </p:pic>
      <p:sp>
        <p:nvSpPr>
          <p:cNvPr id="73730" name="Rectangle 2"/>
          <p:cNvSpPr>
            <a:spLocks noChangeArrowheads="1"/>
          </p:cNvSpPr>
          <p:nvPr/>
        </p:nvSpPr>
        <p:spPr bwMode="auto">
          <a:xfrm>
            <a:off x="142844" y="4282867"/>
            <a:ext cx="821533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Dòng điện nạp trên các bản cực của tụ:</a:t>
            </a:r>
            <a:endParaRPr kumimoji="0" lang="en-US" sz="3600" b="0" i="0" u="none" strike="noStrike" cap="none" normalizeH="0" baseline="0" smtClean="0">
              <a:ln>
                <a:noFill/>
              </a:ln>
              <a:solidFill>
                <a:schemeClr val="tx1"/>
              </a:solidFill>
              <a:effectLst/>
              <a:latin typeface="Arial" pitchFamily="34" charset="0"/>
              <a:cs typeface="Arial" pitchFamily="34" charset="0"/>
            </a:endParaRPr>
          </a:p>
        </p:txBody>
      </p:sp>
      <p:sp>
        <p:nvSpPr>
          <p:cNvPr id="737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3731" name="Object 3"/>
          <p:cNvGraphicFramePr>
            <a:graphicFrameLocks noChangeAspect="1"/>
          </p:cNvGraphicFramePr>
          <p:nvPr/>
        </p:nvGraphicFramePr>
        <p:xfrm>
          <a:off x="7500958" y="4100621"/>
          <a:ext cx="1143008" cy="1042891"/>
        </p:xfrm>
        <a:graphic>
          <a:graphicData uri="http://schemas.openxmlformats.org/presentationml/2006/ole">
            <mc:AlternateContent xmlns:mc="http://schemas.openxmlformats.org/markup-compatibility/2006">
              <mc:Choice xmlns:v="urn:schemas-microsoft-com:vml" Requires="v">
                <p:oleObj spid="_x0000_s73763" name="Equation" r:id="rId4" imgW="431613" imgH="393529" progId="Equation.3">
                  <p:embed/>
                </p:oleObj>
              </mc:Choice>
              <mc:Fallback>
                <p:oleObj name="Equation" r:id="rId4" imgW="431613" imgH="393529" progId="Equation.3">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00958" y="4100621"/>
                        <a:ext cx="1143008" cy="104289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3733" name="Rectangle 5"/>
          <p:cNvSpPr>
            <a:spLocks noChangeArrowheads="1"/>
          </p:cNvSpPr>
          <p:nvPr/>
        </p:nvSpPr>
        <p:spPr bwMode="auto">
          <a:xfrm>
            <a:off x="500034" y="4925809"/>
            <a:ext cx="564357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Trong đó: q=C.v</a:t>
            </a:r>
            <a:endParaRPr kumimoji="0" lang="en-US" sz="3600" b="0" i="0" u="none" strike="noStrike" cap="none" normalizeH="0" baseline="0" smtClean="0">
              <a:ln>
                <a:noFill/>
              </a:ln>
              <a:solidFill>
                <a:schemeClr val="tx1"/>
              </a:solidFill>
              <a:effectLst/>
              <a:latin typeface="Arial" pitchFamily="34" charset="0"/>
              <a:cs typeface="Arial" pitchFamily="34" charset="0"/>
            </a:endParaRPr>
          </a:p>
        </p:txBody>
      </p:sp>
      <p:sp>
        <p:nvSpPr>
          <p:cNvPr id="7373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3734" name="Object 6"/>
          <p:cNvGraphicFramePr>
            <a:graphicFrameLocks noChangeAspect="1"/>
          </p:cNvGraphicFramePr>
          <p:nvPr/>
        </p:nvGraphicFramePr>
        <p:xfrm>
          <a:off x="2278361" y="5457670"/>
          <a:ext cx="2293639" cy="1257478"/>
        </p:xfrm>
        <a:graphic>
          <a:graphicData uri="http://schemas.openxmlformats.org/presentationml/2006/ole">
            <mc:AlternateContent xmlns:mc="http://schemas.openxmlformats.org/markup-compatibility/2006">
              <mc:Choice xmlns:v="urn:schemas-microsoft-com:vml" Requires="v">
                <p:oleObj spid="_x0000_s73764" name="Equation" r:id="rId6" imgW="723586" imgH="393529" progId="Equation.3">
                  <p:embed/>
                </p:oleObj>
              </mc:Choice>
              <mc:Fallback>
                <p:oleObj name="Equation" r:id="rId6" imgW="723586" imgH="393529" progId="Equation.3">
                  <p:embed/>
                  <p:pic>
                    <p:nvPicPr>
                      <p:cNvPr id="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78361" y="5457670"/>
                        <a:ext cx="2293639" cy="125747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58143"/>
            <a:ext cx="892971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1.6/ </a:t>
            </a:r>
            <a:r>
              <a:rPr kumimoji="0" lang="en-US" sz="3600" b="1" i="0" u="sng"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Các</a:t>
            </a:r>
            <a:r>
              <a:rPr kumimoji="0" lang="en-US" sz="3600" b="1" i="0" u="sng" strike="noStrike" cap="none" normalizeH="0" smtClean="0">
                <a:ln>
                  <a:noFill/>
                </a:ln>
                <a:solidFill>
                  <a:srgbClr val="00B050"/>
                </a:solidFill>
                <a:effectLst/>
                <a:latin typeface="Times New Roman" pitchFamily="18" charset="0"/>
                <a:ea typeface="Times New Roman" pitchFamily="18" charset="0"/>
                <a:cs typeface="Times New Roman" pitchFamily="18" charset="0"/>
              </a:rPr>
              <a:t> định luật cơ bản</a:t>
            </a:r>
            <a:r>
              <a:rPr lang="en-US" sz="3600" b="1" u="sng" smtClean="0">
                <a:solidFill>
                  <a:srgbClr val="00B050"/>
                </a:solidFill>
                <a:latin typeface="Times New Roman" pitchFamily="18" charset="0"/>
                <a:ea typeface="Times New Roman" pitchFamily="18" charset="0"/>
                <a:cs typeface="Times New Roman" pitchFamily="18" charset="0"/>
              </a:rPr>
              <a:t> của mạch điện</a:t>
            </a:r>
            <a:r>
              <a:rPr kumimoji="0" lang="en-US" sz="3600" b="1" i="0" u="none" strike="noStrike" cap="none" normalizeH="0" baseline="0" smtClean="0">
                <a:ln>
                  <a:noFill/>
                </a:ln>
                <a:solidFill>
                  <a:srgbClr val="00B050"/>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56321" name="Rectangle 1"/>
          <p:cNvSpPr>
            <a:spLocks noChangeArrowheads="1"/>
          </p:cNvSpPr>
          <p:nvPr/>
        </p:nvSpPr>
        <p:spPr bwMode="auto">
          <a:xfrm>
            <a:off x="142844" y="928670"/>
            <a:ext cx="721523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tab pos="457200" algn="l"/>
                <a:tab pos="1076325" algn="l"/>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1.6.1-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Định luật Kirchhoff 1</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5632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9" name="TextBox 8"/>
          <p:cNvSpPr txBox="1"/>
          <p:nvPr/>
        </p:nvSpPr>
        <p:spPr>
          <a:xfrm>
            <a:off x="428596" y="1711099"/>
            <a:ext cx="6500858" cy="646331"/>
          </a:xfrm>
          <a:prstGeom prst="rect">
            <a:avLst/>
          </a:prstGeom>
          <a:noFill/>
        </p:spPr>
        <p:txBody>
          <a:bodyPr wrap="square" rtlCol="0">
            <a:spAutoFit/>
          </a:bodyPr>
          <a:lstStyle/>
          <a:p>
            <a:r>
              <a:rPr lang="en-US" sz="3600" smtClean="0">
                <a:solidFill>
                  <a:srgbClr val="0000FF"/>
                </a:solidFill>
                <a:latin typeface="Times New Roman" pitchFamily="18" charset="0"/>
                <a:cs typeface="Times New Roman" pitchFamily="18" charset="0"/>
              </a:rPr>
              <a:t>* </a:t>
            </a:r>
            <a:r>
              <a:rPr lang="en-US" sz="3600" u="sng" smtClean="0">
                <a:solidFill>
                  <a:srgbClr val="0000FF"/>
                </a:solidFill>
                <a:latin typeface="Times New Roman" pitchFamily="18" charset="0"/>
                <a:cs typeface="Times New Roman" pitchFamily="18" charset="0"/>
              </a:rPr>
              <a:t>Phương pháp đại số</a:t>
            </a:r>
            <a:r>
              <a:rPr lang="en-US" sz="3600" smtClean="0">
                <a:solidFill>
                  <a:srgbClr val="0000FF"/>
                </a:solidFill>
                <a:latin typeface="Times New Roman" pitchFamily="18" charset="0"/>
                <a:cs typeface="Times New Roman" pitchFamily="18" charset="0"/>
              </a:rPr>
              <a:t>:</a:t>
            </a:r>
            <a:endParaRPr lang="vi-VN" sz="3600">
              <a:solidFill>
                <a:srgbClr val="0000FF"/>
              </a:solidFill>
              <a:latin typeface="Times New Roman" pitchFamily="18" charset="0"/>
              <a:cs typeface="Times New Roman" pitchFamily="18" charset="0"/>
            </a:endParaRPr>
          </a:p>
        </p:txBody>
      </p:sp>
      <p:sp>
        <p:nvSpPr>
          <p:cNvPr id="3" name="Rectangle 4"/>
          <p:cNvSpPr>
            <a:spLocks noChangeArrowheads="1"/>
          </p:cNvSpPr>
          <p:nvPr/>
        </p:nvSpPr>
        <p:spPr bwMode="auto">
          <a:xfrm>
            <a:off x="357158" y="2500306"/>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200" b="1" i="0" u="none" strike="noStrike" cap="none" normalizeH="0" baseline="0" smtClean="0">
                <a:ln>
                  <a:noFill/>
                </a:ln>
                <a:solidFill>
                  <a:srgbClr val="FF0000"/>
                </a:solidFill>
                <a:effectLst/>
                <a:latin typeface="+mj-lt"/>
                <a:ea typeface="Arial" pitchFamily="34" charset="0"/>
                <a:cs typeface="Times New Roman" pitchFamily="18" charset="0"/>
              </a:rPr>
              <a:t>“Tổng giá tri ̣đại số dòng điện tại một nút = 0”</a:t>
            </a:r>
            <a:endParaRPr kumimoji="0" lang="vi-VN" sz="3200" b="1" i="0" u="none" strike="noStrike" cap="none" normalizeH="0" baseline="0" smtClean="0">
              <a:ln>
                <a:noFill/>
              </a:ln>
              <a:solidFill>
                <a:srgbClr val="FF0000"/>
              </a:solidFill>
              <a:effectLst/>
              <a:latin typeface="+mj-lt"/>
              <a:cs typeface="Arial" pitchFamily="34" charset="0"/>
            </a:endParaRPr>
          </a:p>
        </p:txBody>
      </p:sp>
      <p:sp>
        <p:nvSpPr>
          <p:cNvPr id="11" name="TextBox 10"/>
          <p:cNvSpPr txBox="1"/>
          <p:nvPr/>
        </p:nvSpPr>
        <p:spPr>
          <a:xfrm>
            <a:off x="214282" y="3286124"/>
            <a:ext cx="8501122" cy="1077218"/>
          </a:xfrm>
          <a:prstGeom prst="rect">
            <a:avLst/>
          </a:prstGeom>
          <a:noFill/>
        </p:spPr>
        <p:txBody>
          <a:bodyPr wrap="square" rtlCol="0">
            <a:spAutoFit/>
          </a:bodyPr>
          <a:lstStyle/>
          <a:p>
            <a:r>
              <a:rPr lang="vi-VN" sz="3200" smtClean="0">
                <a:latin typeface="Times New Roman" pitchFamily="18" charset="0"/>
                <a:cs typeface="Times New Roman" pitchFamily="18" charset="0"/>
              </a:rPr>
              <a:t>Qui ước: - Dòng điện </a:t>
            </a:r>
            <a:r>
              <a:rPr lang="vi-VN" sz="3200" smtClean="0">
                <a:solidFill>
                  <a:srgbClr val="FF0000"/>
                </a:solidFill>
                <a:latin typeface="Times New Roman" pitchFamily="18" charset="0"/>
                <a:cs typeface="Times New Roman" pitchFamily="18" charset="0"/>
              </a:rPr>
              <a:t>vào</a:t>
            </a:r>
            <a:r>
              <a:rPr lang="vi-VN" sz="3200" smtClean="0">
                <a:latin typeface="Times New Roman" pitchFamily="18" charset="0"/>
                <a:cs typeface="Times New Roman" pitchFamily="18" charset="0"/>
              </a:rPr>
              <a:t> nút có giá trị </a:t>
            </a:r>
            <a:r>
              <a:rPr lang="vi-VN" sz="3200" smtClean="0">
                <a:solidFill>
                  <a:srgbClr val="FF0000"/>
                </a:solidFill>
                <a:latin typeface="Times New Roman" pitchFamily="18" charset="0"/>
                <a:cs typeface="Times New Roman" pitchFamily="18" charset="0"/>
              </a:rPr>
              <a:t>dương</a:t>
            </a:r>
          </a:p>
          <a:p>
            <a:r>
              <a:rPr lang="vi-VN" sz="3200" smtClean="0">
                <a:latin typeface="Times New Roman" pitchFamily="18" charset="0"/>
                <a:cs typeface="Times New Roman" pitchFamily="18" charset="0"/>
              </a:rPr>
              <a:t>               - Dòng điện đổ </a:t>
            </a:r>
            <a:r>
              <a:rPr lang="vi-VN" sz="3200" smtClean="0">
                <a:solidFill>
                  <a:srgbClr val="FF0000"/>
                </a:solidFill>
                <a:latin typeface="Times New Roman" pitchFamily="18" charset="0"/>
                <a:cs typeface="Times New Roman" pitchFamily="18" charset="0"/>
              </a:rPr>
              <a:t>ra</a:t>
            </a:r>
            <a:r>
              <a:rPr lang="vi-VN" sz="3200" smtClean="0">
                <a:latin typeface="Times New Roman" pitchFamily="18" charset="0"/>
                <a:cs typeface="Times New Roman" pitchFamily="18" charset="0"/>
              </a:rPr>
              <a:t> khỏi nút có giá trị </a:t>
            </a:r>
            <a:r>
              <a:rPr lang="vi-VN" sz="3200" smtClean="0">
                <a:solidFill>
                  <a:srgbClr val="FF0000"/>
                </a:solidFill>
                <a:latin typeface="Times New Roman" pitchFamily="18" charset="0"/>
                <a:cs typeface="Times New Roman" pitchFamily="18" charset="0"/>
              </a:rPr>
              <a:t>âm</a:t>
            </a:r>
            <a:endParaRPr lang="vi-VN" sz="3200">
              <a:solidFill>
                <a:srgbClr val="FF0000"/>
              </a:solidFill>
              <a:latin typeface="Times New Roman" pitchFamily="18" charset="0"/>
              <a:cs typeface="Times New Roman" pitchFamily="18" charset="0"/>
            </a:endParaRPr>
          </a:p>
        </p:txBody>
      </p:sp>
      <p:sp>
        <p:nvSpPr>
          <p:cNvPr id="12" name="TextBox 11"/>
          <p:cNvSpPr txBox="1"/>
          <p:nvPr/>
        </p:nvSpPr>
        <p:spPr>
          <a:xfrm>
            <a:off x="285720" y="4429132"/>
            <a:ext cx="6500858" cy="646331"/>
          </a:xfrm>
          <a:prstGeom prst="rect">
            <a:avLst/>
          </a:prstGeom>
          <a:noFill/>
        </p:spPr>
        <p:txBody>
          <a:bodyPr wrap="square" rtlCol="0">
            <a:spAutoFit/>
          </a:bodyPr>
          <a:lstStyle/>
          <a:p>
            <a:r>
              <a:rPr lang="en-US" sz="3600" smtClean="0">
                <a:solidFill>
                  <a:srgbClr val="0000FF"/>
                </a:solidFill>
                <a:latin typeface="Times New Roman" pitchFamily="18" charset="0"/>
                <a:cs typeface="Times New Roman" pitchFamily="18" charset="0"/>
              </a:rPr>
              <a:t>* </a:t>
            </a:r>
            <a:r>
              <a:rPr lang="en-US" sz="3600" u="sng" smtClean="0">
                <a:solidFill>
                  <a:srgbClr val="0000FF"/>
                </a:solidFill>
                <a:latin typeface="Times New Roman" pitchFamily="18" charset="0"/>
                <a:cs typeface="Times New Roman" pitchFamily="18" charset="0"/>
              </a:rPr>
              <a:t>Phương pháp số học</a:t>
            </a:r>
            <a:r>
              <a:rPr lang="en-US" sz="3600" smtClean="0">
                <a:solidFill>
                  <a:srgbClr val="0000FF"/>
                </a:solidFill>
                <a:latin typeface="Times New Roman" pitchFamily="18" charset="0"/>
                <a:cs typeface="Times New Roman" pitchFamily="18" charset="0"/>
              </a:rPr>
              <a:t>:</a:t>
            </a:r>
            <a:endParaRPr lang="vi-VN" sz="3600">
              <a:solidFill>
                <a:srgbClr val="0000FF"/>
              </a:solidFill>
              <a:latin typeface="Times New Roman" pitchFamily="18" charset="0"/>
              <a:cs typeface="Times New Roman" pitchFamily="18" charset="0"/>
            </a:endParaRPr>
          </a:p>
        </p:txBody>
      </p:sp>
      <p:sp>
        <p:nvSpPr>
          <p:cNvPr id="5" name="Rectangle 5"/>
          <p:cNvSpPr>
            <a:spLocks noChangeArrowheads="1"/>
          </p:cNvSpPr>
          <p:nvPr/>
        </p:nvSpPr>
        <p:spPr bwMode="auto">
          <a:xfrm>
            <a:off x="285720" y="5214950"/>
            <a:ext cx="857252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6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“Tổng giá tri ̣dòng điện vào nút = Tổng giá trị dòng điện ra khỏi nút”</a:t>
            </a:r>
            <a:endParaRPr kumimoji="0" lang="vi-VN" sz="3600" b="0" i="0" u="none" strike="noStrike" cap="none" normalizeH="0" baseline="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6321"/>
                                        </p:tgtEl>
                                        <p:attrNameLst>
                                          <p:attrName>style.visibility</p:attrName>
                                        </p:attrNameLst>
                                      </p:cBhvr>
                                      <p:to>
                                        <p:strVal val="visible"/>
                                      </p:to>
                                    </p:set>
                                    <p:animEffect transition="in" filter="checkerboard(across)">
                                      <p:cBhvr>
                                        <p:cTn id="12" dur="500"/>
                                        <p:tgtEl>
                                          <p:spTgt spid="5632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heckerboard(across)">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heckerboard(across)">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checkerboard(across)">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6321" grpId="0"/>
      <p:bldP spid="9" grpId="0"/>
      <p:bldP spid="3" grpId="0"/>
      <p:bldP spid="11" grpId="0"/>
      <p:bldP spid="12"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6"/>
          <p:cNvSpPr>
            <a:spLocks noChangeArrowheads="1"/>
          </p:cNvSpPr>
          <p:nvPr/>
        </p:nvSpPr>
        <p:spPr bwMode="auto">
          <a:xfrm>
            <a:off x="0" y="500042"/>
            <a:ext cx="9144000"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270000" algn="l"/>
              </a:tabLst>
            </a:pPr>
            <a:r>
              <a:rPr kumimoji="0" lang="vi-VN" sz="3200" b="1" i="1"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Chú ý</a:t>
            </a:r>
            <a:r>
              <a:rPr kumimoji="0" lang="vi-VN" sz="3200" b="1"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Trong quá trình</a:t>
            </a:r>
            <a:r>
              <a:rPr kumimoji="0" lang="vi-VN" sz="32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giải mạch</a:t>
            </a:r>
            <a:r>
              <a:rPr kumimoji="0" lang="vi-VN" sz="32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(thường là mạch</a:t>
            </a:r>
            <a:r>
              <a:rPr kumimoji="0" lang="vi-VN" sz="32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DC) khi chưa</a:t>
            </a:r>
            <a:r>
              <a:rPr kumimoji="0" lang="vi-VN" sz="32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biết rõ hướng dòng điện đi trên nhánh, ta có thể chọn tùy ý hướng của dòng điện trên nhánh. Khi giải được kết quả:</a:t>
            </a:r>
            <a:endParaRPr kumimoji="0" lang="vi-VN" sz="3200" b="0" i="0" u="none" strike="noStrike" cap="none" normalizeH="0" baseline="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270000" algn="l"/>
              </a:tabLst>
            </a:pP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Nếu kết quả có giá tri ̣dương: dòng điện có hướng thực tế như đã chọn.</a:t>
            </a:r>
            <a:endParaRPr kumimoji="0" lang="vi-VN" sz="3200" b="0" i="0" u="none" strike="noStrike" cap="none" normalizeH="0" baseline="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270000" algn="l"/>
              </a:tabLst>
            </a:pP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smtClean="0">
                <a:ln>
                  <a:noFill/>
                </a:ln>
                <a:solidFill>
                  <a:srgbClr val="FF000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Nếu kết quả có giá tri ̣âm: dòng điện có hướng thực tế ngược với hướng đã chọn.</a:t>
            </a:r>
            <a:endParaRPr kumimoji="0" lang="vi-VN" sz="3200" b="0" i="0" u="none" strike="noStrike" cap="none" normalizeH="0" baseline="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285784" y="68025"/>
            <a:ext cx="792961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tab pos="457200" algn="l"/>
                <a:tab pos="1076325" algn="l"/>
              </a:tabLst>
            </a:pP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1.6.2- </a:t>
            </a:r>
            <a:r>
              <a:rPr kumimoji="0" lang="en-US" sz="36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Định luật Kirchhoff 2</a:t>
            </a:r>
            <a:r>
              <a:rPr kumimoji="0" lang="en-US" sz="36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en-US" sz="36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graphicFrame>
        <p:nvGraphicFramePr>
          <p:cNvPr id="57346" name="Object 2"/>
          <p:cNvGraphicFramePr>
            <a:graphicFrameLocks noChangeAspect="1"/>
          </p:cNvGraphicFramePr>
          <p:nvPr/>
        </p:nvGraphicFramePr>
        <p:xfrm>
          <a:off x="0" y="457200"/>
          <a:ext cx="114300" cy="220663"/>
        </p:xfrm>
        <a:graphic>
          <a:graphicData uri="http://schemas.openxmlformats.org/presentationml/2006/ole">
            <mc:AlternateContent xmlns:mc="http://schemas.openxmlformats.org/markup-compatibility/2006">
              <mc:Choice xmlns:v="urn:schemas-microsoft-com:vml" Requires="v">
                <p:oleObj spid="_x0000_s57361" name="Equation" r:id="rId3" imgW="114399" imgH="216088" progId="Equation.3">
                  <p:embed/>
                </p:oleObj>
              </mc:Choice>
              <mc:Fallback>
                <p:oleObj name="Equation" r:id="rId3" imgW="114399" imgH="216088"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7200"/>
                        <a:ext cx="114300" cy="2206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285720" y="710967"/>
            <a:ext cx="6500858" cy="646331"/>
          </a:xfrm>
          <a:prstGeom prst="rect">
            <a:avLst/>
          </a:prstGeom>
          <a:noFill/>
        </p:spPr>
        <p:txBody>
          <a:bodyPr wrap="square" rtlCol="0">
            <a:spAutoFit/>
          </a:bodyPr>
          <a:lstStyle/>
          <a:p>
            <a:r>
              <a:rPr lang="en-US" sz="3600" smtClean="0">
                <a:solidFill>
                  <a:srgbClr val="0000FF"/>
                </a:solidFill>
                <a:latin typeface="Times New Roman" pitchFamily="18" charset="0"/>
                <a:cs typeface="Times New Roman" pitchFamily="18" charset="0"/>
              </a:rPr>
              <a:t>* </a:t>
            </a:r>
            <a:r>
              <a:rPr lang="en-US" sz="3600" u="sng" smtClean="0">
                <a:solidFill>
                  <a:srgbClr val="0000FF"/>
                </a:solidFill>
                <a:latin typeface="Times New Roman" pitchFamily="18" charset="0"/>
                <a:cs typeface="Times New Roman" pitchFamily="18" charset="0"/>
              </a:rPr>
              <a:t>Phương pháp đại số</a:t>
            </a:r>
            <a:r>
              <a:rPr lang="en-US" sz="3600" smtClean="0">
                <a:solidFill>
                  <a:srgbClr val="0000FF"/>
                </a:solidFill>
                <a:latin typeface="Times New Roman" pitchFamily="18" charset="0"/>
                <a:cs typeface="Times New Roman" pitchFamily="18" charset="0"/>
              </a:rPr>
              <a:t>:</a:t>
            </a:r>
            <a:endParaRPr lang="vi-VN" sz="3600">
              <a:solidFill>
                <a:srgbClr val="0000FF"/>
              </a:solidFill>
              <a:latin typeface="Times New Roman" pitchFamily="18" charset="0"/>
              <a:cs typeface="Times New Roman" pitchFamily="18" charset="0"/>
            </a:endParaRPr>
          </a:p>
        </p:txBody>
      </p:sp>
      <p:sp>
        <p:nvSpPr>
          <p:cNvPr id="2" name="Rectangle 3"/>
          <p:cNvSpPr>
            <a:spLocks noChangeArrowheads="1"/>
          </p:cNvSpPr>
          <p:nvPr/>
        </p:nvSpPr>
        <p:spPr bwMode="auto">
          <a:xfrm>
            <a:off x="155642" y="1425347"/>
            <a:ext cx="8988358"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6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“Tổng giá tri ̣điện áp dọc theo một vòng = 0”</a:t>
            </a:r>
            <a:endParaRPr kumimoji="0" lang="vi-VN" sz="3600" b="0" i="0" u="none" strike="noStrike" cap="none" normalizeH="0" baseline="0" smtClean="0">
              <a:ln>
                <a:noFill/>
              </a:ln>
              <a:solidFill>
                <a:srgbClr val="FF0000"/>
              </a:solidFill>
              <a:effectLst/>
              <a:latin typeface="Arial" pitchFamily="34" charset="0"/>
              <a:cs typeface="Arial" pitchFamily="34" charset="0"/>
            </a:endParaRPr>
          </a:p>
        </p:txBody>
      </p:sp>
      <p:sp>
        <p:nvSpPr>
          <p:cNvPr id="57348" name="Rectangle 4"/>
          <p:cNvSpPr>
            <a:spLocks noChangeArrowheads="1"/>
          </p:cNvSpPr>
          <p:nvPr/>
        </p:nvSpPr>
        <p:spPr bwMode="auto">
          <a:xfrm>
            <a:off x="0" y="2171067"/>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1168400" algn="l"/>
              </a:tabLst>
            </a:pP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Theo cách phát biểu này, muốn viết phương trình định luật Kirchhoff 2, chúng ta cần thực hiện qui trình sau:</a:t>
            </a:r>
            <a:endParaRPr kumimoji="0" lang="vi-VN"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1168400" algn="l"/>
              </a:tabLst>
            </a:pP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Chọn chiều dòng điện chạy trong vòng khảo sát (chọn tùy ý).</a:t>
            </a:r>
            <a:endParaRPr kumimoji="0" lang="vi-VN"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1168400" algn="l"/>
              </a:tabLst>
            </a:pP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Xác định điện áp xuất hiện giữa hai đầu các phần tử.</a:t>
            </a:r>
            <a:endParaRPr kumimoji="0" lang="vi-VN" sz="28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1168400" algn="l"/>
              </a:tabLst>
            </a:pP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Bắt đầu từ phần tử trong mạch (được chọn làm chuẩn), đi theo chiều dòng điện để viết phương trình điện áp. Nếu điện áp trên các phần tử cùng hướng với điện áp của phần tử chuẩn thì các giá tri ̣này dương, và điện áp trên các phần tử ngược với hướng điêṇ áp của phần tử chuẩn thı̀ giá tri ̣này âm.</a:t>
            </a:r>
            <a:endParaRPr kumimoji="0" lang="vi-VN" sz="2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heckerboard(across)">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7348"/>
                                        </p:tgtEl>
                                        <p:attrNameLst>
                                          <p:attrName>style.visibility</p:attrName>
                                        </p:attrNameLst>
                                      </p:cBhvr>
                                      <p:to>
                                        <p:strVal val="visible"/>
                                      </p:to>
                                    </p:set>
                                    <p:animEffect transition="in" filter="checkerboard(across)">
                                      <p:cBhvr>
                                        <p:cTn id="22" dur="500"/>
                                        <p:tgtEl>
                                          <p:spTgt spid="57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2" grpId="0"/>
      <p:bldP spid="5734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42852"/>
            <a:ext cx="6500858" cy="646331"/>
          </a:xfrm>
          <a:prstGeom prst="rect">
            <a:avLst/>
          </a:prstGeom>
          <a:noFill/>
        </p:spPr>
        <p:txBody>
          <a:bodyPr wrap="square" rtlCol="0">
            <a:spAutoFit/>
          </a:bodyPr>
          <a:lstStyle/>
          <a:p>
            <a:r>
              <a:rPr lang="en-US" sz="3600" smtClean="0">
                <a:solidFill>
                  <a:srgbClr val="0000FF"/>
                </a:solidFill>
                <a:latin typeface="Times New Roman" pitchFamily="18" charset="0"/>
                <a:cs typeface="Times New Roman" pitchFamily="18" charset="0"/>
              </a:rPr>
              <a:t>* </a:t>
            </a:r>
            <a:r>
              <a:rPr lang="en-US" sz="3600" u="sng" smtClean="0">
                <a:solidFill>
                  <a:srgbClr val="0000FF"/>
                </a:solidFill>
                <a:latin typeface="Times New Roman" pitchFamily="18" charset="0"/>
                <a:cs typeface="Times New Roman" pitchFamily="18" charset="0"/>
              </a:rPr>
              <a:t>Phương pháp số học</a:t>
            </a:r>
            <a:r>
              <a:rPr lang="en-US" sz="3600" smtClean="0">
                <a:solidFill>
                  <a:srgbClr val="0000FF"/>
                </a:solidFill>
                <a:latin typeface="Times New Roman" pitchFamily="18" charset="0"/>
                <a:cs typeface="Times New Roman" pitchFamily="18" charset="0"/>
              </a:rPr>
              <a:t>:</a:t>
            </a:r>
            <a:endParaRPr lang="vi-VN" sz="3600">
              <a:solidFill>
                <a:srgbClr val="0000FF"/>
              </a:solidFill>
              <a:latin typeface="Times New Roman" pitchFamily="18" charset="0"/>
              <a:cs typeface="Times New Roman" pitchFamily="18" charset="0"/>
            </a:endParaRPr>
          </a:p>
        </p:txBody>
      </p:sp>
      <p:sp>
        <p:nvSpPr>
          <p:cNvPr id="3" name="Rectangle 2"/>
          <p:cNvSpPr/>
          <p:nvPr/>
        </p:nvSpPr>
        <p:spPr>
          <a:xfrm>
            <a:off x="71470" y="1071546"/>
            <a:ext cx="9144000" cy="1754326"/>
          </a:xfrm>
          <a:prstGeom prst="rect">
            <a:avLst/>
          </a:prstGeom>
        </p:spPr>
        <p:txBody>
          <a:bodyPr wrap="square">
            <a:spAutoFit/>
          </a:bodyPr>
          <a:lstStyle/>
          <a:p>
            <a:r>
              <a:rPr lang="vi-VN" sz="3600" b="1" smtClean="0">
                <a:solidFill>
                  <a:srgbClr val="FF0000"/>
                </a:solidFill>
                <a:latin typeface="+mj-lt"/>
              </a:rPr>
              <a:t>“Tổng điện áp cung cấp từ nguồn = Tổng điện áp đặt ngang qua 2 đầu từng phần tử tiêu thu ̣”</a:t>
            </a:r>
            <a:endParaRPr lang="vi-VN" sz="3600">
              <a:solidFill>
                <a:srgbClr val="FF0000"/>
              </a:solidFill>
              <a:latin typeface="+mj-lt"/>
            </a:endParaRPr>
          </a:p>
        </p:txBody>
      </p:sp>
      <p:sp>
        <p:nvSpPr>
          <p:cNvPr id="4" name="Rectangle 5"/>
          <p:cNvSpPr>
            <a:spLocks noChangeArrowheads="1"/>
          </p:cNvSpPr>
          <p:nvPr/>
        </p:nvSpPr>
        <p:spPr bwMode="auto">
          <a:xfrm>
            <a:off x="0" y="3071810"/>
            <a:ext cx="885828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vi-VN" sz="3600" b="0" i="0" u="sng" strike="noStrike" cap="none" normalizeH="0" baseline="0" smtClean="0">
                <a:ln>
                  <a:noFill/>
                </a:ln>
                <a:solidFill>
                  <a:schemeClr val="tx1"/>
                </a:solidFill>
                <a:effectLst/>
                <a:latin typeface="Times New Roman" pitchFamily="18" charset="0"/>
                <a:ea typeface="Arial" pitchFamily="34" charset="0"/>
                <a:cs typeface="Times New Roman" pitchFamily="18" charset="0"/>
              </a:rPr>
              <a:t>Chú ý</a:t>
            </a:r>
            <a:r>
              <a:rPr kumimoji="0" lang="vi-VN" sz="36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phương pháp ghép nối tiếp các nguồn (trong vòng đang khảo sát) là nối cùng cực tính hay ngược cực tính.</a:t>
            </a:r>
            <a:endParaRPr kumimoji="0" lang="vi-VN" sz="36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3"/>
          <a:srcRect/>
          <a:stretch>
            <a:fillRect/>
          </a:stretch>
        </p:blipFill>
        <p:spPr bwMode="auto">
          <a:xfrm>
            <a:off x="5215990" y="0"/>
            <a:ext cx="3928010" cy="3356211"/>
          </a:xfrm>
          <a:prstGeom prst="rect">
            <a:avLst/>
          </a:prstGeom>
          <a:noFill/>
          <a:ln w="9525">
            <a:noFill/>
            <a:miter lim="800000"/>
            <a:headEnd/>
            <a:tailEnd/>
          </a:ln>
          <a:effectLst/>
        </p:spPr>
      </p:pic>
      <p:sp>
        <p:nvSpPr>
          <p:cNvPr id="3" name="TextBox 2"/>
          <p:cNvSpPr txBox="1"/>
          <p:nvPr/>
        </p:nvSpPr>
        <p:spPr>
          <a:xfrm>
            <a:off x="214282" y="-24"/>
            <a:ext cx="2714644" cy="523220"/>
          </a:xfrm>
          <a:prstGeom prst="rect">
            <a:avLst/>
          </a:prstGeom>
          <a:noFill/>
        </p:spPr>
        <p:txBody>
          <a:bodyPr wrap="square" rtlCol="0">
            <a:spAutoFit/>
          </a:bodyPr>
          <a:lstStyle/>
          <a:p>
            <a:r>
              <a:rPr lang="vi-VN" sz="2800" b="1" u="sng" smtClean="0">
                <a:solidFill>
                  <a:srgbClr val="FF0000"/>
                </a:solidFill>
                <a:latin typeface="+mj-lt"/>
              </a:rPr>
              <a:t>Ví dụ 1</a:t>
            </a:r>
            <a:r>
              <a:rPr lang="vi-VN" sz="2800" b="1" smtClean="0">
                <a:solidFill>
                  <a:srgbClr val="FF0000"/>
                </a:solidFill>
                <a:latin typeface="+mj-lt"/>
              </a:rPr>
              <a:t>:</a:t>
            </a:r>
            <a:endParaRPr lang="vi-VN" sz="2800" b="1">
              <a:solidFill>
                <a:srgbClr val="FF0000"/>
              </a:solidFill>
              <a:latin typeface="+mj-lt"/>
            </a:endParaRPr>
          </a:p>
        </p:txBody>
      </p:sp>
      <p:sp>
        <p:nvSpPr>
          <p:cNvPr id="58371" name="Rectangle 3"/>
          <p:cNvSpPr>
            <a:spLocks noChangeArrowheads="1"/>
          </p:cNvSpPr>
          <p:nvPr/>
        </p:nvSpPr>
        <p:spPr bwMode="auto">
          <a:xfrm>
            <a:off x="0" y="500042"/>
            <a:ext cx="4786314"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Viết phương trình định luật Kirchhoff 2 cho mạch điện sau:</a:t>
            </a:r>
            <a:endParaRPr kumimoji="0" lang="vi-VN" sz="2800" b="0" i="0" u="none" strike="noStrike" cap="none" normalizeH="0" baseline="0" smtClean="0">
              <a:ln>
                <a:noFill/>
              </a:ln>
              <a:solidFill>
                <a:schemeClr val="tx1"/>
              </a:solidFill>
              <a:effectLst/>
              <a:latin typeface="Arial" pitchFamily="34" charset="0"/>
              <a:cs typeface="Arial" pitchFamily="34" charset="0"/>
            </a:endParaRPr>
          </a:p>
        </p:txBody>
      </p:sp>
      <p:sp>
        <p:nvSpPr>
          <p:cNvPr id="5" name="TextBox 4"/>
          <p:cNvSpPr txBox="1"/>
          <p:nvPr/>
        </p:nvSpPr>
        <p:spPr>
          <a:xfrm>
            <a:off x="1928794" y="1357298"/>
            <a:ext cx="1214446" cy="523220"/>
          </a:xfrm>
          <a:prstGeom prst="rect">
            <a:avLst/>
          </a:prstGeom>
          <a:noFill/>
        </p:spPr>
        <p:txBody>
          <a:bodyPr wrap="square" rtlCol="0">
            <a:spAutoFit/>
          </a:bodyPr>
          <a:lstStyle/>
          <a:p>
            <a:r>
              <a:rPr lang="vi-VN" sz="2800" u="sng" smtClean="0">
                <a:solidFill>
                  <a:srgbClr val="FF0000"/>
                </a:solidFill>
                <a:latin typeface="+mj-lt"/>
              </a:rPr>
              <a:t>Giải</a:t>
            </a:r>
            <a:endParaRPr lang="vi-VN" sz="2800" u="sng">
              <a:solidFill>
                <a:srgbClr val="FF0000"/>
              </a:solidFill>
              <a:latin typeface="+mj-lt"/>
            </a:endParaRPr>
          </a:p>
        </p:txBody>
      </p:sp>
      <p:sp>
        <p:nvSpPr>
          <p:cNvPr id="58372" name="Rectangle 4"/>
          <p:cNvSpPr>
            <a:spLocks noChangeArrowheads="1"/>
          </p:cNvSpPr>
          <p:nvPr/>
        </p:nvSpPr>
        <p:spPr bwMode="auto">
          <a:xfrm>
            <a:off x="-214346" y="1895765"/>
            <a:ext cx="564360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0663" algn="l"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Đầu tiên vẽ dòng điện i qua mạch vòng.</a:t>
            </a:r>
            <a:endParaRPr kumimoji="0" lang="vi-VN" sz="2400" b="0" i="0" u="none" strike="noStrike" cap="none" normalizeH="0" baseline="0" smtClean="0">
              <a:ln>
                <a:noFill/>
              </a:ln>
              <a:solidFill>
                <a:srgbClr val="0070C0"/>
              </a:solidFill>
              <a:effectLst/>
              <a:latin typeface="Arial" pitchFamily="34" charset="0"/>
              <a:cs typeface="Arial" pitchFamily="34" charset="0"/>
            </a:endParaRPr>
          </a:p>
        </p:txBody>
      </p:sp>
      <p:sp>
        <p:nvSpPr>
          <p:cNvPr id="7" name="Rectangle 6"/>
          <p:cNvSpPr/>
          <p:nvPr/>
        </p:nvSpPr>
        <p:spPr>
          <a:xfrm>
            <a:off x="0" y="2359406"/>
            <a:ext cx="5572132" cy="1569660"/>
          </a:xfrm>
          <a:prstGeom prst="rect">
            <a:avLst/>
          </a:prstGeom>
        </p:spPr>
        <p:txBody>
          <a:bodyPr wrap="square">
            <a:spAutoFit/>
          </a:bodyPr>
          <a:lstStyle/>
          <a:p>
            <a:r>
              <a:rPr lang="vi-VN" sz="2400" smtClean="0">
                <a:solidFill>
                  <a:srgbClr val="0070C0"/>
                </a:solidFill>
                <a:latin typeface="Times New Roman" pitchFamily="18" charset="0"/>
                <a:cs typeface="Times New Roman" pitchFamily="18" charset="0"/>
              </a:rPr>
              <a:t>- Xác định dấu của từng điện áp trên các phần tử (không phải là phần tử nguồn); dấu của điện áp này xác định dựa theo hướng dòng điện qua mạch vừa vẽ.</a:t>
            </a:r>
            <a:endParaRPr lang="vi-VN" sz="2400">
              <a:solidFill>
                <a:srgbClr val="0070C0"/>
              </a:solidFill>
              <a:latin typeface="Times New Roman" pitchFamily="18" charset="0"/>
              <a:cs typeface="Times New Roman" pitchFamily="18" charset="0"/>
            </a:endParaRPr>
          </a:p>
        </p:txBody>
      </p:sp>
      <p:sp>
        <p:nvSpPr>
          <p:cNvPr id="58373" name="Rectangle 5"/>
          <p:cNvSpPr>
            <a:spLocks noChangeArrowheads="1"/>
          </p:cNvSpPr>
          <p:nvPr/>
        </p:nvSpPr>
        <p:spPr bwMode="auto">
          <a:xfrm>
            <a:off x="-71470" y="4000504"/>
            <a:ext cx="907262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0663" algn="just"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Bắt đầu từ nguồn áp V1 (choṇ làm chuẩn), đi theo chiều dòng điêṇ i, ta có thể viết được phương trình định luật Kirchhoff 2 như sau:</a:t>
            </a:r>
            <a:endParaRPr kumimoji="0" lang="vi-VN" sz="2400" b="0" i="0" u="none" strike="noStrike" cap="none" normalizeH="0" baseline="0" smtClean="0">
              <a:ln>
                <a:noFill/>
              </a:ln>
              <a:solidFill>
                <a:srgbClr val="0070C0"/>
              </a:solidFill>
              <a:effectLst/>
              <a:latin typeface="Arial" pitchFamily="34" charset="0"/>
              <a:cs typeface="Arial" pitchFamily="34" charset="0"/>
            </a:endParaRPr>
          </a:p>
        </p:txBody>
      </p:sp>
      <p:sp>
        <p:nvSpPr>
          <p:cNvPr id="5837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4" name="Object 6"/>
          <p:cNvGraphicFramePr>
            <a:graphicFrameLocks noChangeAspect="1"/>
          </p:cNvGraphicFramePr>
          <p:nvPr/>
        </p:nvGraphicFramePr>
        <p:xfrm>
          <a:off x="1285852" y="5000636"/>
          <a:ext cx="7331325" cy="642942"/>
        </p:xfrm>
        <a:graphic>
          <a:graphicData uri="http://schemas.openxmlformats.org/presentationml/2006/ole">
            <mc:AlternateContent xmlns:mc="http://schemas.openxmlformats.org/markup-compatibility/2006">
              <mc:Choice xmlns:v="urn:schemas-microsoft-com:vml" Requires="v">
                <p:oleObj spid="_x0000_s58405" name="Equation" r:id="rId4" imgW="2603500" imgH="228600" progId="Equation.3">
                  <p:embed/>
                </p:oleObj>
              </mc:Choice>
              <mc:Fallback>
                <p:oleObj name="Equation" r:id="rId4" imgW="2603500" imgH="228600" progId="Equation.3">
                  <p:embed/>
                  <p:pic>
                    <p:nvPicPr>
                      <p:cNvPr id="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5852" y="5000636"/>
                        <a:ext cx="7331325"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837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6" name="Object 8"/>
          <p:cNvGraphicFramePr>
            <a:graphicFrameLocks noChangeAspect="1"/>
          </p:cNvGraphicFramePr>
          <p:nvPr/>
        </p:nvGraphicFramePr>
        <p:xfrm>
          <a:off x="2285984" y="5929330"/>
          <a:ext cx="6366912" cy="642942"/>
        </p:xfrm>
        <a:graphic>
          <a:graphicData uri="http://schemas.openxmlformats.org/presentationml/2006/ole">
            <mc:AlternateContent xmlns:mc="http://schemas.openxmlformats.org/markup-compatibility/2006">
              <mc:Choice xmlns:v="urn:schemas-microsoft-com:vml" Requires="v">
                <p:oleObj spid="_x0000_s58406" name="Equation" r:id="rId6" imgW="2260600" imgH="228600" progId="Equation.3">
                  <p:embed/>
                </p:oleObj>
              </mc:Choice>
              <mc:Fallback>
                <p:oleObj name="Equation" r:id="rId6" imgW="2260600" imgH="228600" progId="Equation.3">
                  <p:embed/>
                  <p:pic>
                    <p:nvPicPr>
                      <p:cNvPr id="0"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5984" y="5929330"/>
                        <a:ext cx="6366912"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TextBox 12"/>
          <p:cNvSpPr txBox="1"/>
          <p:nvPr/>
        </p:nvSpPr>
        <p:spPr>
          <a:xfrm>
            <a:off x="1142976" y="5906176"/>
            <a:ext cx="928694" cy="523220"/>
          </a:xfrm>
          <a:prstGeom prst="rect">
            <a:avLst/>
          </a:prstGeom>
          <a:noFill/>
        </p:spPr>
        <p:txBody>
          <a:bodyPr wrap="square" rtlCol="0">
            <a:spAutoFit/>
          </a:bodyPr>
          <a:lstStyle/>
          <a:p>
            <a:r>
              <a:rPr lang="vi-VN" sz="2800" smtClean="0">
                <a:latin typeface="+mj-lt"/>
              </a:rPr>
              <a:t>Hay:</a:t>
            </a:r>
            <a:endParaRPr lang="vi-VN" sz="280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8371"/>
                                        </p:tgtEl>
                                        <p:attrNameLst>
                                          <p:attrName>style.visibility</p:attrName>
                                        </p:attrNameLst>
                                      </p:cBhvr>
                                      <p:to>
                                        <p:strVal val="visible"/>
                                      </p:to>
                                    </p:set>
                                    <p:animEffect transition="in" filter="checkerboard(across)">
                                      <p:cBhvr>
                                        <p:cTn id="10" dur="500"/>
                                        <p:tgtEl>
                                          <p:spTgt spid="58371"/>
                                        </p:tgtEl>
                                      </p:cBhvr>
                                    </p:animEffect>
                                  </p:childTnLst>
                                </p:cTn>
                              </p:par>
                              <p:par>
                                <p:cTn id="11" presetID="5" presetClass="entr" presetSubtype="10" fill="hold" nodeType="withEffect">
                                  <p:stCondLst>
                                    <p:cond delay="0"/>
                                  </p:stCondLst>
                                  <p:childTnLst>
                                    <p:set>
                                      <p:cBhvr>
                                        <p:cTn id="12" dur="1" fill="hold">
                                          <p:stCondLst>
                                            <p:cond delay="0"/>
                                          </p:stCondLst>
                                        </p:cTn>
                                        <p:tgtEl>
                                          <p:spTgt spid="58370"/>
                                        </p:tgtEl>
                                        <p:attrNameLst>
                                          <p:attrName>style.visibility</p:attrName>
                                        </p:attrNameLst>
                                      </p:cBhvr>
                                      <p:to>
                                        <p:strVal val="visible"/>
                                      </p:to>
                                    </p:set>
                                    <p:animEffect transition="in" filter="checkerboard(across)">
                                      <p:cBhvr>
                                        <p:cTn id="13" dur="500"/>
                                        <p:tgtEl>
                                          <p:spTgt spid="58370"/>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58372"/>
                                        </p:tgtEl>
                                        <p:attrNameLst>
                                          <p:attrName>style.visibility</p:attrName>
                                        </p:attrNameLst>
                                      </p:cBhvr>
                                      <p:to>
                                        <p:strVal val="visible"/>
                                      </p:to>
                                    </p:set>
                                    <p:animEffect transition="in" filter="checkerboard(across)">
                                      <p:cBhvr>
                                        <p:cTn id="23" dur="500"/>
                                        <p:tgtEl>
                                          <p:spTgt spid="58372"/>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heckerboard(across)">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58373"/>
                                        </p:tgtEl>
                                        <p:attrNameLst>
                                          <p:attrName>style.visibility</p:attrName>
                                        </p:attrNameLst>
                                      </p:cBhvr>
                                      <p:to>
                                        <p:strVal val="visible"/>
                                      </p:to>
                                    </p:set>
                                    <p:animEffect transition="in" filter="checkerboard(across)">
                                      <p:cBhvr>
                                        <p:cTn id="33" dur="500"/>
                                        <p:tgtEl>
                                          <p:spTgt spid="58373"/>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58374"/>
                                        </p:tgtEl>
                                        <p:attrNameLst>
                                          <p:attrName>style.visibility</p:attrName>
                                        </p:attrNameLst>
                                      </p:cBhvr>
                                      <p:to>
                                        <p:strVal val="visible"/>
                                      </p:to>
                                    </p:set>
                                    <p:animEffect transition="in" filter="checkerboard(across)">
                                      <p:cBhvr>
                                        <p:cTn id="38" dur="500"/>
                                        <p:tgtEl>
                                          <p:spTgt spid="58374"/>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500"/>
                                        <p:tgtEl>
                                          <p:spTgt spid="13"/>
                                        </p:tgtEl>
                                      </p:cBhvr>
                                    </p:animEffect>
                                  </p:childTnLst>
                                </p:cTn>
                              </p:par>
                              <p:par>
                                <p:cTn id="44" presetID="5" presetClass="entr" presetSubtype="10" fill="hold" nodeType="withEffect">
                                  <p:stCondLst>
                                    <p:cond delay="0"/>
                                  </p:stCondLst>
                                  <p:childTnLst>
                                    <p:set>
                                      <p:cBhvr>
                                        <p:cTn id="45" dur="1" fill="hold">
                                          <p:stCondLst>
                                            <p:cond delay="0"/>
                                          </p:stCondLst>
                                        </p:cTn>
                                        <p:tgtEl>
                                          <p:spTgt spid="58376"/>
                                        </p:tgtEl>
                                        <p:attrNameLst>
                                          <p:attrName>style.visibility</p:attrName>
                                        </p:attrNameLst>
                                      </p:cBhvr>
                                      <p:to>
                                        <p:strVal val="visible"/>
                                      </p:to>
                                    </p:set>
                                    <p:animEffect transition="in" filter="checkerboard(across)">
                                      <p:cBhvr>
                                        <p:cTn id="46" dur="500"/>
                                        <p:tgtEl>
                                          <p:spTgt spid="58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8371" grpId="0"/>
      <p:bldP spid="5" grpId="0"/>
      <p:bldP spid="58372" grpId="0"/>
      <p:bldP spid="7" grpId="0"/>
      <p:bldP spid="58373"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4282" y="0"/>
            <a:ext cx="2714644" cy="523220"/>
          </a:xfrm>
          <a:prstGeom prst="rect">
            <a:avLst/>
          </a:prstGeom>
          <a:noFill/>
        </p:spPr>
        <p:txBody>
          <a:bodyPr wrap="square" rtlCol="0">
            <a:spAutoFit/>
          </a:bodyPr>
          <a:lstStyle/>
          <a:p>
            <a:r>
              <a:rPr lang="vi-VN" sz="2800" b="1" u="sng" smtClean="0">
                <a:solidFill>
                  <a:srgbClr val="FF0000"/>
                </a:solidFill>
                <a:latin typeface="+mj-lt"/>
              </a:rPr>
              <a:t>Ví dụ 2</a:t>
            </a:r>
            <a:r>
              <a:rPr lang="vi-VN" sz="2800" b="1" smtClean="0">
                <a:solidFill>
                  <a:srgbClr val="FF0000"/>
                </a:solidFill>
                <a:latin typeface="+mj-lt"/>
              </a:rPr>
              <a:t>:</a:t>
            </a:r>
            <a:endParaRPr lang="vi-VN" sz="2800" b="1">
              <a:solidFill>
                <a:srgbClr val="FF0000"/>
              </a:solidFill>
              <a:latin typeface="+mj-lt"/>
            </a:endParaRPr>
          </a:p>
        </p:txBody>
      </p:sp>
      <p:sp>
        <p:nvSpPr>
          <p:cNvPr id="58371" name="Rectangle 3"/>
          <p:cNvSpPr>
            <a:spLocks noChangeArrowheads="1"/>
          </p:cNvSpPr>
          <p:nvPr/>
        </p:nvSpPr>
        <p:spPr bwMode="auto">
          <a:xfrm>
            <a:off x="0" y="500042"/>
            <a:ext cx="4786314"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Tìm</a:t>
            </a:r>
            <a:r>
              <a:rPr kumimoji="0" lang="vi-VN" sz="28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dòng điện i và điện áp trong </a:t>
            </a: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mạch điện sau:</a:t>
            </a:r>
            <a:endParaRPr kumimoji="0" lang="vi-VN" sz="2800" b="0" i="0" u="none" strike="noStrike" cap="none" normalizeH="0" baseline="0" smtClean="0">
              <a:ln>
                <a:noFill/>
              </a:ln>
              <a:solidFill>
                <a:schemeClr val="tx1"/>
              </a:solidFill>
              <a:effectLst/>
              <a:latin typeface="Arial" pitchFamily="34" charset="0"/>
              <a:cs typeface="Arial" pitchFamily="34" charset="0"/>
            </a:endParaRPr>
          </a:p>
        </p:txBody>
      </p:sp>
      <p:sp>
        <p:nvSpPr>
          <p:cNvPr id="5" name="TextBox 4"/>
          <p:cNvSpPr txBox="1"/>
          <p:nvPr/>
        </p:nvSpPr>
        <p:spPr>
          <a:xfrm>
            <a:off x="1928794" y="1357298"/>
            <a:ext cx="1214446" cy="523220"/>
          </a:xfrm>
          <a:prstGeom prst="rect">
            <a:avLst/>
          </a:prstGeom>
          <a:noFill/>
        </p:spPr>
        <p:txBody>
          <a:bodyPr wrap="square" rtlCol="0">
            <a:spAutoFit/>
          </a:bodyPr>
          <a:lstStyle/>
          <a:p>
            <a:r>
              <a:rPr lang="vi-VN" sz="2800" u="sng" smtClean="0">
                <a:solidFill>
                  <a:srgbClr val="FF0000"/>
                </a:solidFill>
                <a:latin typeface="+mj-lt"/>
              </a:rPr>
              <a:t>Giải</a:t>
            </a:r>
            <a:endParaRPr lang="vi-VN" sz="2800" u="sng">
              <a:solidFill>
                <a:srgbClr val="FF0000"/>
              </a:solidFill>
              <a:latin typeface="+mj-lt"/>
            </a:endParaRPr>
          </a:p>
        </p:txBody>
      </p:sp>
      <p:sp>
        <p:nvSpPr>
          <p:cNvPr id="5837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5837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pic>
        <p:nvPicPr>
          <p:cNvPr id="59396" name="Picture 4"/>
          <p:cNvPicPr>
            <a:picLocks noChangeAspect="1" noChangeArrowheads="1"/>
          </p:cNvPicPr>
          <p:nvPr/>
        </p:nvPicPr>
        <p:blipFill>
          <a:blip r:embed="rId3"/>
          <a:srcRect/>
          <a:stretch>
            <a:fillRect/>
          </a:stretch>
        </p:blipFill>
        <p:spPr bwMode="auto">
          <a:xfrm>
            <a:off x="5065593" y="438168"/>
            <a:ext cx="4078407" cy="2990832"/>
          </a:xfrm>
          <a:prstGeom prst="rect">
            <a:avLst/>
          </a:prstGeom>
          <a:noFill/>
          <a:ln w="9525">
            <a:noFill/>
            <a:miter lim="800000"/>
            <a:headEnd/>
            <a:tailEnd/>
          </a:ln>
          <a:effectLst/>
        </p:spPr>
      </p:pic>
      <p:sp>
        <p:nvSpPr>
          <p:cNvPr id="593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397" name="Object 5"/>
          <p:cNvGraphicFramePr>
            <a:graphicFrameLocks noChangeAspect="1"/>
          </p:cNvGraphicFramePr>
          <p:nvPr/>
        </p:nvGraphicFramePr>
        <p:xfrm>
          <a:off x="4714876" y="534161"/>
          <a:ext cx="500066" cy="537385"/>
        </p:xfrm>
        <a:graphic>
          <a:graphicData uri="http://schemas.openxmlformats.org/presentationml/2006/ole">
            <mc:AlternateContent xmlns:mc="http://schemas.openxmlformats.org/markup-compatibility/2006">
              <mc:Choice xmlns:v="urn:schemas-microsoft-com:vml" Requires="v">
                <p:oleObj spid="_x0000_s59476" name="Equation" r:id="rId4" imgW="215806" imgH="228501" progId="Equation.3">
                  <p:embed/>
                </p:oleObj>
              </mc:Choice>
              <mc:Fallback>
                <p:oleObj name="Equation" r:id="rId4" imgW="215806" imgH="228501" progId="Equation.3">
                  <p:embed/>
                  <p:pic>
                    <p:nvPicPr>
                      <p:cNvPr id="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4876" y="534161"/>
                        <a:ext cx="500066" cy="53738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Rectangle 17"/>
          <p:cNvSpPr/>
          <p:nvPr/>
        </p:nvSpPr>
        <p:spPr>
          <a:xfrm>
            <a:off x="357158" y="1928802"/>
            <a:ext cx="4417812" cy="461665"/>
          </a:xfrm>
          <a:prstGeom prst="rect">
            <a:avLst/>
          </a:prstGeom>
        </p:spPr>
        <p:txBody>
          <a:bodyPr wrap="none">
            <a:spAutoFit/>
          </a:bodyPr>
          <a:lstStyle/>
          <a:p>
            <a:r>
              <a:rPr lang="vi-VN" sz="2400" smtClean="0">
                <a:solidFill>
                  <a:srgbClr val="0070C0"/>
                </a:solidFill>
                <a:latin typeface="+mj-lt"/>
              </a:rPr>
              <a:t>Điện áp giữa hai nút e và f là 12V:</a:t>
            </a:r>
            <a:endParaRPr lang="vi-VN" sz="2400">
              <a:solidFill>
                <a:srgbClr val="0070C0"/>
              </a:solidFill>
              <a:latin typeface="+mj-lt"/>
            </a:endParaRPr>
          </a:p>
        </p:txBody>
      </p:sp>
      <p:sp>
        <p:nvSpPr>
          <p:cNvPr id="19" name="Right Arrow 18"/>
          <p:cNvSpPr/>
          <p:nvPr/>
        </p:nvSpPr>
        <p:spPr>
          <a:xfrm>
            <a:off x="857224" y="2640902"/>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40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399" name="Object 7"/>
          <p:cNvGraphicFramePr>
            <a:graphicFrameLocks noChangeAspect="1"/>
          </p:cNvGraphicFramePr>
          <p:nvPr/>
        </p:nvGraphicFramePr>
        <p:xfrm>
          <a:off x="1571604" y="2357430"/>
          <a:ext cx="2023124" cy="857256"/>
        </p:xfrm>
        <a:graphic>
          <a:graphicData uri="http://schemas.openxmlformats.org/presentationml/2006/ole">
            <mc:AlternateContent xmlns:mc="http://schemas.openxmlformats.org/markup-compatibility/2006">
              <mc:Choice xmlns:v="urn:schemas-microsoft-com:vml" Requires="v">
                <p:oleObj spid="_x0000_s59477" name="Equation" r:id="rId6" imgW="939392" imgH="393529" progId="Equation.3">
                  <p:embed/>
                </p:oleObj>
              </mc:Choice>
              <mc:Fallback>
                <p:oleObj name="Equation" r:id="rId6" imgW="939392" imgH="393529" progId="Equation.3">
                  <p:embed/>
                  <p:pic>
                    <p:nvPicPr>
                      <p:cNvPr id="0"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71604" y="2357430"/>
                        <a:ext cx="2023124" cy="85725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 name="Rectangle 21"/>
          <p:cNvSpPr/>
          <p:nvPr/>
        </p:nvSpPr>
        <p:spPr>
          <a:xfrm>
            <a:off x="357158" y="3253087"/>
            <a:ext cx="4315220" cy="461665"/>
          </a:xfrm>
          <a:prstGeom prst="rect">
            <a:avLst/>
          </a:prstGeom>
        </p:spPr>
        <p:txBody>
          <a:bodyPr wrap="none">
            <a:spAutoFit/>
          </a:bodyPr>
          <a:lstStyle/>
          <a:p>
            <a:r>
              <a:rPr lang="vi-VN" sz="2400" smtClean="0">
                <a:solidFill>
                  <a:srgbClr val="0070C0"/>
                </a:solidFill>
                <a:latin typeface="+mj-lt"/>
              </a:rPr>
              <a:t>Điện áp giữa hai nút c và d là 6V:</a:t>
            </a:r>
            <a:endParaRPr lang="vi-VN" sz="2400">
              <a:solidFill>
                <a:srgbClr val="0070C0"/>
              </a:solidFill>
              <a:latin typeface="+mj-lt"/>
            </a:endParaRPr>
          </a:p>
        </p:txBody>
      </p:sp>
      <p:sp>
        <p:nvSpPr>
          <p:cNvPr id="23" name="Right Arrow 22"/>
          <p:cNvSpPr/>
          <p:nvPr/>
        </p:nvSpPr>
        <p:spPr>
          <a:xfrm>
            <a:off x="853234" y="4000504"/>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40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401" name="Object 9"/>
          <p:cNvGraphicFramePr>
            <a:graphicFrameLocks noChangeAspect="1"/>
          </p:cNvGraphicFramePr>
          <p:nvPr/>
        </p:nvGraphicFramePr>
        <p:xfrm>
          <a:off x="1500166" y="3718088"/>
          <a:ext cx="1933275" cy="853920"/>
        </p:xfrm>
        <a:graphic>
          <a:graphicData uri="http://schemas.openxmlformats.org/presentationml/2006/ole">
            <mc:AlternateContent xmlns:mc="http://schemas.openxmlformats.org/markup-compatibility/2006">
              <mc:Choice xmlns:v="urn:schemas-microsoft-com:vml" Requires="v">
                <p:oleObj spid="_x0000_s59478" name="Equation" r:id="rId8" imgW="901309" imgH="393529" progId="Equation.3">
                  <p:embed/>
                </p:oleObj>
              </mc:Choice>
              <mc:Fallback>
                <p:oleObj name="Equation" r:id="rId8" imgW="901309" imgH="393529" progId="Equation.3">
                  <p:embed/>
                  <p:pic>
                    <p:nvPicPr>
                      <p:cNvPr id="0"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00166" y="3718088"/>
                        <a:ext cx="1933275" cy="85392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 name="Rectangle 25"/>
          <p:cNvSpPr/>
          <p:nvPr/>
        </p:nvSpPr>
        <p:spPr>
          <a:xfrm>
            <a:off x="357158" y="4572008"/>
            <a:ext cx="8501122" cy="461665"/>
          </a:xfrm>
          <a:prstGeom prst="rect">
            <a:avLst/>
          </a:prstGeom>
        </p:spPr>
        <p:txBody>
          <a:bodyPr wrap="square">
            <a:spAutoFit/>
          </a:bodyPr>
          <a:lstStyle/>
          <a:p>
            <a:r>
              <a:rPr lang="vi-VN" sz="2400" smtClean="0">
                <a:solidFill>
                  <a:srgbClr val="0070C0"/>
                </a:solidFill>
                <a:latin typeface="+mj-lt"/>
              </a:rPr>
              <a:t>Tại nút d, phương trình dòng điện theo định luật Kirchhoff 1:</a:t>
            </a:r>
            <a:endParaRPr lang="vi-VN" sz="2400">
              <a:solidFill>
                <a:srgbClr val="0070C0"/>
              </a:solidFill>
              <a:latin typeface="+mj-lt"/>
            </a:endParaRPr>
          </a:p>
        </p:txBody>
      </p:sp>
      <p:sp>
        <p:nvSpPr>
          <p:cNvPr id="59404"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403" name="Object 11"/>
          <p:cNvGraphicFramePr>
            <a:graphicFrameLocks noChangeAspect="1"/>
          </p:cNvGraphicFramePr>
          <p:nvPr/>
        </p:nvGraphicFramePr>
        <p:xfrm>
          <a:off x="2071670" y="5072074"/>
          <a:ext cx="3045045" cy="642942"/>
        </p:xfrm>
        <a:graphic>
          <a:graphicData uri="http://schemas.openxmlformats.org/presentationml/2006/ole">
            <mc:AlternateContent xmlns:mc="http://schemas.openxmlformats.org/markup-compatibility/2006">
              <mc:Choice xmlns:v="urn:schemas-microsoft-com:vml" Requires="v">
                <p:oleObj spid="_x0000_s59479" name="Equation" r:id="rId10" imgW="1079500" imgH="228600" progId="Equation.3">
                  <p:embed/>
                </p:oleObj>
              </mc:Choice>
              <mc:Fallback>
                <p:oleObj name="Equation" r:id="rId10" imgW="1079500" imgH="228600" progId="Equation.3">
                  <p:embed/>
                  <p:pic>
                    <p:nvPicPr>
                      <p:cNvPr id="0"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71670" y="5072074"/>
                        <a:ext cx="3045045"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 name="Right Arrow 28"/>
          <p:cNvSpPr/>
          <p:nvPr/>
        </p:nvSpPr>
        <p:spPr>
          <a:xfrm>
            <a:off x="1710490" y="5998488"/>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406"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405" name="Object 13"/>
          <p:cNvGraphicFramePr>
            <a:graphicFrameLocks noChangeAspect="1"/>
          </p:cNvGraphicFramePr>
          <p:nvPr/>
        </p:nvGraphicFramePr>
        <p:xfrm>
          <a:off x="2526095" y="5786454"/>
          <a:ext cx="1617277" cy="714380"/>
        </p:xfrm>
        <a:graphic>
          <a:graphicData uri="http://schemas.openxmlformats.org/presentationml/2006/ole">
            <mc:AlternateContent xmlns:mc="http://schemas.openxmlformats.org/markup-compatibility/2006">
              <mc:Choice xmlns:v="urn:schemas-microsoft-com:vml" Requires="v">
                <p:oleObj spid="_x0000_s59480" name="Equation" r:id="rId12" imgW="520700" imgH="228600" progId="Equation.3">
                  <p:embed/>
                </p:oleObj>
              </mc:Choice>
              <mc:Fallback>
                <p:oleObj name="Equation" r:id="rId12" imgW="520700" imgH="228600" progId="Equation.3">
                  <p:embed/>
                  <p:pic>
                    <p:nvPicPr>
                      <p:cNvPr id="0" name="Picture 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26095" y="5786454"/>
                        <a:ext cx="1617277"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58371"/>
                                        </p:tgtEl>
                                        <p:attrNameLst>
                                          <p:attrName>style.visibility</p:attrName>
                                        </p:attrNameLst>
                                      </p:cBhvr>
                                      <p:to>
                                        <p:strVal val="visible"/>
                                      </p:to>
                                    </p:set>
                                    <p:animEffect transition="in" filter="checkerboard(across)">
                                      <p:cBhvr>
                                        <p:cTn id="11" dur="500"/>
                                        <p:tgtEl>
                                          <p:spTgt spid="58371"/>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59396"/>
                                        </p:tgtEl>
                                        <p:attrNameLst>
                                          <p:attrName>style.visibility</p:attrName>
                                        </p:attrNameLst>
                                      </p:cBhvr>
                                      <p:to>
                                        <p:strVal val="visible"/>
                                      </p:to>
                                    </p:set>
                                    <p:animEffect transition="in" filter="checkerboard(across)">
                                      <p:cBhvr>
                                        <p:cTn id="15" dur="500"/>
                                        <p:tgtEl>
                                          <p:spTgt spid="59396"/>
                                        </p:tgtEl>
                                      </p:cBhvr>
                                    </p:animEffect>
                                  </p:childTnLst>
                                </p:cTn>
                              </p:par>
                              <p:par>
                                <p:cTn id="16" presetID="5" presetClass="entr" presetSubtype="10" fill="hold" nodeType="withEffect">
                                  <p:stCondLst>
                                    <p:cond delay="0"/>
                                  </p:stCondLst>
                                  <p:childTnLst>
                                    <p:set>
                                      <p:cBhvr>
                                        <p:cTn id="17" dur="1" fill="hold">
                                          <p:stCondLst>
                                            <p:cond delay="0"/>
                                          </p:stCondLst>
                                        </p:cTn>
                                        <p:tgtEl>
                                          <p:spTgt spid="59397"/>
                                        </p:tgtEl>
                                        <p:attrNameLst>
                                          <p:attrName>style.visibility</p:attrName>
                                        </p:attrNameLst>
                                      </p:cBhvr>
                                      <p:to>
                                        <p:strVal val="visible"/>
                                      </p:to>
                                    </p:set>
                                    <p:animEffect transition="in" filter="checkerboard(across)">
                                      <p:cBhvr>
                                        <p:cTn id="18" dur="500"/>
                                        <p:tgtEl>
                                          <p:spTgt spid="59397"/>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across)">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heckerboard(across)">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checkerboard(across)">
                                      <p:cBhvr>
                                        <p:cTn id="33" dur="500"/>
                                        <p:tgtEl>
                                          <p:spTgt spid="19"/>
                                        </p:tgtEl>
                                      </p:cBhvr>
                                    </p:animEffect>
                                  </p:childTnLst>
                                </p:cTn>
                              </p:par>
                              <p:par>
                                <p:cTn id="34" presetID="5" presetClass="entr" presetSubtype="10" fill="hold" nodeType="withEffect">
                                  <p:stCondLst>
                                    <p:cond delay="0"/>
                                  </p:stCondLst>
                                  <p:childTnLst>
                                    <p:set>
                                      <p:cBhvr>
                                        <p:cTn id="35" dur="1" fill="hold">
                                          <p:stCondLst>
                                            <p:cond delay="0"/>
                                          </p:stCondLst>
                                        </p:cTn>
                                        <p:tgtEl>
                                          <p:spTgt spid="59399"/>
                                        </p:tgtEl>
                                        <p:attrNameLst>
                                          <p:attrName>style.visibility</p:attrName>
                                        </p:attrNameLst>
                                      </p:cBhvr>
                                      <p:to>
                                        <p:strVal val="visible"/>
                                      </p:to>
                                    </p:set>
                                    <p:animEffect transition="in" filter="checkerboard(across)">
                                      <p:cBhvr>
                                        <p:cTn id="36" dur="500"/>
                                        <p:tgtEl>
                                          <p:spTgt spid="59399"/>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checkerboard(across)">
                                      <p:cBhvr>
                                        <p:cTn id="41" dur="500"/>
                                        <p:tgtEl>
                                          <p:spTgt spid="22"/>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checkerboard(across)">
                                      <p:cBhvr>
                                        <p:cTn id="46" dur="500"/>
                                        <p:tgtEl>
                                          <p:spTgt spid="23"/>
                                        </p:tgtEl>
                                      </p:cBhvr>
                                    </p:animEffect>
                                  </p:childTnLst>
                                </p:cTn>
                              </p:par>
                              <p:par>
                                <p:cTn id="47" presetID="5" presetClass="entr" presetSubtype="10" fill="hold" nodeType="withEffect">
                                  <p:stCondLst>
                                    <p:cond delay="0"/>
                                  </p:stCondLst>
                                  <p:childTnLst>
                                    <p:set>
                                      <p:cBhvr>
                                        <p:cTn id="48" dur="1" fill="hold">
                                          <p:stCondLst>
                                            <p:cond delay="0"/>
                                          </p:stCondLst>
                                        </p:cTn>
                                        <p:tgtEl>
                                          <p:spTgt spid="59401"/>
                                        </p:tgtEl>
                                        <p:attrNameLst>
                                          <p:attrName>style.visibility</p:attrName>
                                        </p:attrNameLst>
                                      </p:cBhvr>
                                      <p:to>
                                        <p:strVal val="visible"/>
                                      </p:to>
                                    </p:set>
                                    <p:animEffect transition="in" filter="checkerboard(across)">
                                      <p:cBhvr>
                                        <p:cTn id="49" dur="500"/>
                                        <p:tgtEl>
                                          <p:spTgt spid="59401"/>
                                        </p:tgtEl>
                                      </p:cBhvr>
                                    </p:animEffect>
                                  </p:childTnLst>
                                </p:cTn>
                              </p:par>
                            </p:childTnLst>
                          </p:cTn>
                        </p:par>
                      </p:childTnLst>
                    </p:cTn>
                  </p:par>
                  <p:par>
                    <p:cTn id="50" fill="hold">
                      <p:stCondLst>
                        <p:cond delay="indefinite"/>
                      </p:stCondLst>
                      <p:childTnLst>
                        <p:par>
                          <p:cTn id="51" fill="hold">
                            <p:stCondLst>
                              <p:cond delay="0"/>
                            </p:stCondLst>
                            <p:childTnLst>
                              <p:par>
                                <p:cTn id="52" presetID="5" presetClass="entr" presetSubtype="10" fill="hold" grpId="0" nodeType="click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checkerboard(across)">
                                      <p:cBhvr>
                                        <p:cTn id="54" dur="500"/>
                                        <p:tgtEl>
                                          <p:spTgt spid="26"/>
                                        </p:tgtEl>
                                      </p:cBhvr>
                                    </p:animEffect>
                                  </p:childTnLst>
                                </p:cTn>
                              </p:par>
                            </p:childTnLst>
                          </p:cTn>
                        </p:par>
                      </p:childTnLst>
                    </p:cTn>
                  </p:par>
                  <p:par>
                    <p:cTn id="55" fill="hold">
                      <p:stCondLst>
                        <p:cond delay="indefinite"/>
                      </p:stCondLst>
                      <p:childTnLst>
                        <p:par>
                          <p:cTn id="56" fill="hold">
                            <p:stCondLst>
                              <p:cond delay="0"/>
                            </p:stCondLst>
                            <p:childTnLst>
                              <p:par>
                                <p:cTn id="57" presetID="5" presetClass="entr" presetSubtype="10" fill="hold" nodeType="clickEffect">
                                  <p:stCondLst>
                                    <p:cond delay="0"/>
                                  </p:stCondLst>
                                  <p:childTnLst>
                                    <p:set>
                                      <p:cBhvr>
                                        <p:cTn id="58" dur="1" fill="hold">
                                          <p:stCondLst>
                                            <p:cond delay="0"/>
                                          </p:stCondLst>
                                        </p:cTn>
                                        <p:tgtEl>
                                          <p:spTgt spid="59403"/>
                                        </p:tgtEl>
                                        <p:attrNameLst>
                                          <p:attrName>style.visibility</p:attrName>
                                        </p:attrNameLst>
                                      </p:cBhvr>
                                      <p:to>
                                        <p:strVal val="visible"/>
                                      </p:to>
                                    </p:set>
                                    <p:animEffect transition="in" filter="checkerboard(across)">
                                      <p:cBhvr>
                                        <p:cTn id="59" dur="500"/>
                                        <p:tgtEl>
                                          <p:spTgt spid="59403"/>
                                        </p:tgtEl>
                                      </p:cBhvr>
                                    </p:animEffect>
                                  </p:childTnLst>
                                </p:cTn>
                              </p:par>
                            </p:childTnLst>
                          </p:cTn>
                        </p:par>
                      </p:childTnLst>
                    </p:cTn>
                  </p:par>
                  <p:par>
                    <p:cTn id="60" fill="hold">
                      <p:stCondLst>
                        <p:cond delay="indefinite"/>
                      </p:stCondLst>
                      <p:childTnLst>
                        <p:par>
                          <p:cTn id="61" fill="hold">
                            <p:stCondLst>
                              <p:cond delay="0"/>
                            </p:stCondLst>
                            <p:childTnLst>
                              <p:par>
                                <p:cTn id="62" presetID="5" presetClass="entr" presetSubtype="10" fill="hold" grpId="0" nodeType="click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checkerboard(across)">
                                      <p:cBhvr>
                                        <p:cTn id="64" dur="500"/>
                                        <p:tgtEl>
                                          <p:spTgt spid="29"/>
                                        </p:tgtEl>
                                      </p:cBhvr>
                                    </p:animEffect>
                                  </p:childTnLst>
                                </p:cTn>
                              </p:par>
                              <p:par>
                                <p:cTn id="65" presetID="5" presetClass="entr" presetSubtype="10" fill="hold" nodeType="withEffect">
                                  <p:stCondLst>
                                    <p:cond delay="0"/>
                                  </p:stCondLst>
                                  <p:childTnLst>
                                    <p:set>
                                      <p:cBhvr>
                                        <p:cTn id="66" dur="1" fill="hold">
                                          <p:stCondLst>
                                            <p:cond delay="0"/>
                                          </p:stCondLst>
                                        </p:cTn>
                                        <p:tgtEl>
                                          <p:spTgt spid="59405"/>
                                        </p:tgtEl>
                                        <p:attrNameLst>
                                          <p:attrName>style.visibility</p:attrName>
                                        </p:attrNameLst>
                                      </p:cBhvr>
                                      <p:to>
                                        <p:strVal val="visible"/>
                                      </p:to>
                                    </p:set>
                                    <p:animEffect transition="in" filter="checkerboard(across)">
                                      <p:cBhvr>
                                        <p:cTn id="67" dur="500"/>
                                        <p:tgtEl>
                                          <p:spTgt spid="59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P spid="58371" grpId="0" autoUpdateAnimBg="0"/>
      <p:bldP spid="5" grpId="0" autoUpdateAnimBg="0"/>
      <p:bldP spid="18" grpId="0"/>
      <p:bldP spid="19" grpId="0" animBg="1"/>
      <p:bldP spid="22" grpId="0"/>
      <p:bldP spid="23" grpId="0" animBg="1" autoUpdateAnimBg="0"/>
      <p:bldP spid="26" grpId="0"/>
      <p:bldP spid="29"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a:srcRect/>
          <a:stretch>
            <a:fillRect/>
          </a:stretch>
        </p:blipFill>
        <p:spPr bwMode="auto">
          <a:xfrm>
            <a:off x="4669416" y="214290"/>
            <a:ext cx="4403178" cy="3228998"/>
          </a:xfrm>
          <a:prstGeom prst="rect">
            <a:avLst/>
          </a:prstGeom>
          <a:noFill/>
          <a:ln w="9525">
            <a:noFill/>
            <a:miter lim="800000"/>
            <a:headEnd/>
            <a:tailEnd/>
          </a:ln>
          <a:effectLst/>
        </p:spPr>
      </p:pic>
      <p:sp>
        <p:nvSpPr>
          <p:cNvPr id="3" name="Rectangle 2"/>
          <p:cNvSpPr/>
          <p:nvPr/>
        </p:nvSpPr>
        <p:spPr>
          <a:xfrm>
            <a:off x="0" y="71414"/>
            <a:ext cx="4572000" cy="830997"/>
          </a:xfrm>
          <a:prstGeom prst="rect">
            <a:avLst/>
          </a:prstGeom>
        </p:spPr>
        <p:txBody>
          <a:bodyPr>
            <a:spAutoFit/>
          </a:bodyPr>
          <a:lstStyle/>
          <a:p>
            <a:r>
              <a:rPr lang="vi-VN" sz="2400" smtClean="0">
                <a:solidFill>
                  <a:srgbClr val="0070C0"/>
                </a:solidFill>
                <a:latin typeface="+mj-lt"/>
              </a:rPr>
              <a:t>Tại nút e, phương trình dòng điện theo định luật Kirchhoff 1:</a:t>
            </a:r>
            <a:endParaRPr lang="vi-VN" sz="2400">
              <a:solidFill>
                <a:srgbClr val="0070C0"/>
              </a:solidFill>
              <a:latin typeface="+mj-lt"/>
            </a:endParaRPr>
          </a:p>
        </p:txBody>
      </p:sp>
      <p:sp>
        <p:nvSpPr>
          <p:cNvPr id="604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17" name="Object 1"/>
          <p:cNvGraphicFramePr>
            <a:graphicFrameLocks noChangeAspect="1"/>
          </p:cNvGraphicFramePr>
          <p:nvPr/>
        </p:nvGraphicFramePr>
        <p:xfrm>
          <a:off x="1214414" y="785794"/>
          <a:ext cx="1939031" cy="714380"/>
        </p:xfrm>
        <a:graphic>
          <a:graphicData uri="http://schemas.openxmlformats.org/presentationml/2006/ole">
            <mc:AlternateContent xmlns:mc="http://schemas.openxmlformats.org/markup-compatibility/2006">
              <mc:Choice xmlns:v="urn:schemas-microsoft-com:vml" Requires="v">
                <p:oleObj spid="_x0000_s60498" name="Equation" r:id="rId4" imgW="660113" imgH="241195" progId="Equation.3">
                  <p:embed/>
                </p:oleObj>
              </mc:Choice>
              <mc:Fallback>
                <p:oleObj name="Equation" r:id="rId4" imgW="660113" imgH="241195" progId="Equation.3">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4414" y="785794"/>
                        <a:ext cx="1939031"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042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19" name="Object 3"/>
          <p:cNvGraphicFramePr>
            <a:graphicFrameLocks noChangeAspect="1"/>
          </p:cNvGraphicFramePr>
          <p:nvPr/>
        </p:nvGraphicFramePr>
        <p:xfrm>
          <a:off x="21307" y="1928802"/>
          <a:ext cx="4550693" cy="642942"/>
        </p:xfrm>
        <a:graphic>
          <a:graphicData uri="http://schemas.openxmlformats.org/presentationml/2006/ole">
            <mc:AlternateContent xmlns:mc="http://schemas.openxmlformats.org/markup-compatibility/2006">
              <mc:Choice xmlns:v="urn:schemas-microsoft-com:vml" Requires="v">
                <p:oleObj spid="_x0000_s60499" name="Equation" r:id="rId6" imgW="1727200" imgH="241300" progId="Equation.3">
                  <p:embed/>
                </p:oleObj>
              </mc:Choice>
              <mc:Fallback>
                <p:oleObj name="Equation" r:id="rId6" imgW="1727200" imgH="241300"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07" y="1928802"/>
                        <a:ext cx="4550693"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TextBox 7"/>
          <p:cNvSpPr txBox="1"/>
          <p:nvPr/>
        </p:nvSpPr>
        <p:spPr>
          <a:xfrm>
            <a:off x="714348" y="1467137"/>
            <a:ext cx="1064715" cy="461665"/>
          </a:xfrm>
          <a:prstGeom prst="rect">
            <a:avLst/>
          </a:prstGeom>
          <a:noFill/>
        </p:spPr>
        <p:txBody>
          <a:bodyPr wrap="none" rtlCol="0">
            <a:spAutoFit/>
          </a:bodyPr>
          <a:lstStyle/>
          <a:p>
            <a:r>
              <a:rPr lang="vi-VN" sz="2400" smtClean="0">
                <a:solidFill>
                  <a:srgbClr val="0070C0"/>
                </a:solidFill>
                <a:latin typeface="+mj-lt"/>
              </a:rPr>
              <a:t>Suy ra:</a:t>
            </a:r>
            <a:endParaRPr lang="vi-VN" sz="2400">
              <a:solidFill>
                <a:srgbClr val="0070C0"/>
              </a:solidFill>
              <a:latin typeface="+mj-lt"/>
            </a:endParaRPr>
          </a:p>
        </p:txBody>
      </p:sp>
      <p:sp>
        <p:nvSpPr>
          <p:cNvPr id="60421" name="Rectangle 5"/>
          <p:cNvSpPr>
            <a:spLocks noChangeArrowheads="1"/>
          </p:cNvSpPr>
          <p:nvPr/>
        </p:nvSpPr>
        <p:spPr bwMode="auto">
          <a:xfrm>
            <a:off x="142844" y="2571744"/>
            <a:ext cx="4357686"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Vậy giá tri ̣dòng điện i (theo hướng đang vẽ trên hình) có giá tri ̣là(-1A). Điều này có nghĩa: dòng điện i thực sự qua nguồn áp 12 V theo hướng từ b đến e và có giá tri ̣bằng 1A.</a:t>
            </a:r>
            <a:endParaRPr kumimoji="0" lang="vi-VN" sz="2400" b="0" i="0" u="none" strike="noStrike" cap="none" normalizeH="0" baseline="0" smtClean="0">
              <a:ln>
                <a:noFill/>
              </a:ln>
              <a:solidFill>
                <a:srgbClr val="0070C0"/>
              </a:solidFill>
              <a:effectLst/>
              <a:latin typeface="Arial" pitchFamily="34" charset="0"/>
              <a:cs typeface="Arial" pitchFamily="34" charset="0"/>
            </a:endParaRPr>
          </a:p>
        </p:txBody>
      </p:sp>
      <p:sp>
        <p:nvSpPr>
          <p:cNvPr id="60422" name="Rectangle 6"/>
          <p:cNvSpPr>
            <a:spLocks noChangeArrowheads="1"/>
          </p:cNvSpPr>
          <p:nvPr/>
        </p:nvSpPr>
        <p:spPr bwMode="auto">
          <a:xfrm>
            <a:off x="571472" y="4857760"/>
            <a:ext cx="857252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Điện áp </a:t>
            </a:r>
            <a:r>
              <a:rPr lang="vi-VN" sz="2400" smtClean="0">
                <a:solidFill>
                  <a:srgbClr val="0070C0"/>
                </a:solidFill>
                <a:latin typeface="Times New Roman" pitchFamily="18" charset="0"/>
                <a:ea typeface="Arial" pitchFamily="34" charset="0"/>
                <a:cs typeface="Times New Roman" pitchFamily="18" charset="0"/>
              </a:rPr>
              <a:t>     </a:t>
            </a:r>
            <a:r>
              <a:rPr kumimoji="0" lang="vi-VN" sz="24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được xác định theo định luật Kirchhoff 2:</a:t>
            </a:r>
            <a:endParaRPr kumimoji="0" lang="vi-VN" sz="2400" b="0" i="0" u="none" strike="noStrike" cap="none" normalizeH="0" baseline="0" smtClean="0">
              <a:ln>
                <a:noFill/>
              </a:ln>
              <a:solidFill>
                <a:srgbClr val="0070C0"/>
              </a:solidFill>
              <a:effectLst/>
              <a:latin typeface="Arial" pitchFamily="34" charset="0"/>
              <a:cs typeface="Arial" pitchFamily="34" charset="0"/>
            </a:endParaRPr>
          </a:p>
        </p:txBody>
      </p:sp>
      <p:sp>
        <p:nvSpPr>
          <p:cNvPr id="6042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3" name="Object 7"/>
          <p:cNvGraphicFramePr>
            <a:graphicFrameLocks noChangeAspect="1"/>
          </p:cNvGraphicFramePr>
          <p:nvPr/>
        </p:nvGraphicFramePr>
        <p:xfrm>
          <a:off x="2143108" y="5357826"/>
          <a:ext cx="4241631" cy="642942"/>
        </p:xfrm>
        <a:graphic>
          <a:graphicData uri="http://schemas.openxmlformats.org/presentationml/2006/ole">
            <mc:AlternateContent xmlns:mc="http://schemas.openxmlformats.org/markup-compatibility/2006">
              <mc:Choice xmlns:v="urn:schemas-microsoft-com:vml" Requires="v">
                <p:oleObj spid="_x0000_s60500" name="Equation" r:id="rId8" imgW="1511300" imgH="228600" progId="Equation.3">
                  <p:embed/>
                </p:oleObj>
              </mc:Choice>
              <mc:Fallback>
                <p:oleObj name="Equation" r:id="rId8" imgW="1511300" imgH="228600" progId="Equation.3">
                  <p:embed/>
                  <p:pic>
                    <p:nvPicPr>
                      <p:cNvPr id="0"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43108" y="5357826"/>
                        <a:ext cx="4241631"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0426"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5" name="Object 9"/>
          <p:cNvGraphicFramePr>
            <a:graphicFrameLocks noChangeAspect="1"/>
          </p:cNvGraphicFramePr>
          <p:nvPr/>
        </p:nvGraphicFramePr>
        <p:xfrm>
          <a:off x="2143108" y="6129358"/>
          <a:ext cx="5329062" cy="585790"/>
        </p:xfrm>
        <a:graphic>
          <a:graphicData uri="http://schemas.openxmlformats.org/presentationml/2006/ole">
            <mc:AlternateContent xmlns:mc="http://schemas.openxmlformats.org/markup-compatibility/2006">
              <mc:Choice xmlns:v="urn:schemas-microsoft-com:vml" Requires="v">
                <p:oleObj spid="_x0000_s60501" name="Equation" r:id="rId10" imgW="2082800" imgH="228600" progId="Equation.3">
                  <p:embed/>
                </p:oleObj>
              </mc:Choice>
              <mc:Fallback>
                <p:oleObj name="Equation" r:id="rId10" imgW="2082800" imgH="228600" progId="Equation.3">
                  <p:embed/>
                  <p:pic>
                    <p:nvPicPr>
                      <p:cNvPr id="0"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43108" y="6129358"/>
                        <a:ext cx="5329062" cy="5857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Right Arrow 14"/>
          <p:cNvSpPr/>
          <p:nvPr/>
        </p:nvSpPr>
        <p:spPr>
          <a:xfrm>
            <a:off x="1357290" y="628424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graphicFrame>
        <p:nvGraphicFramePr>
          <p:cNvPr id="60427" name="Object 11"/>
          <p:cNvGraphicFramePr>
            <a:graphicFrameLocks noChangeAspect="1"/>
          </p:cNvGraphicFramePr>
          <p:nvPr/>
        </p:nvGraphicFramePr>
        <p:xfrm>
          <a:off x="1643042" y="4819660"/>
          <a:ext cx="500066" cy="538166"/>
        </p:xfrm>
        <a:graphic>
          <a:graphicData uri="http://schemas.openxmlformats.org/presentationml/2006/ole">
            <mc:AlternateContent xmlns:mc="http://schemas.openxmlformats.org/markup-compatibility/2006">
              <mc:Choice xmlns:v="urn:schemas-microsoft-com:vml" Requires="v">
                <p:oleObj spid="_x0000_s60502" name="Equation" r:id="rId12" imgW="215806" imgH="228501" progId="Equation.3">
                  <p:embed/>
                </p:oleObj>
              </mc:Choice>
              <mc:Fallback>
                <p:oleObj name="Equation" r:id="rId12" imgW="215806" imgH="228501" progId="Equation.3">
                  <p:embed/>
                  <p:pic>
                    <p:nvPicPr>
                      <p:cNvPr id="0" name="Picture 1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643042" y="4819660"/>
                        <a:ext cx="500066" cy="53816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0417"/>
                                        </p:tgtEl>
                                        <p:attrNameLst>
                                          <p:attrName>style.visibility</p:attrName>
                                        </p:attrNameLst>
                                      </p:cBhvr>
                                      <p:to>
                                        <p:strVal val="visible"/>
                                      </p:to>
                                    </p:set>
                                    <p:animEffect transition="in" filter="checkerboard(across)">
                                      <p:cBhvr>
                                        <p:cTn id="17" dur="500"/>
                                        <p:tgtEl>
                                          <p:spTgt spid="6041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0419"/>
                                        </p:tgtEl>
                                        <p:attrNameLst>
                                          <p:attrName>style.visibility</p:attrName>
                                        </p:attrNameLst>
                                      </p:cBhvr>
                                      <p:to>
                                        <p:strVal val="visible"/>
                                      </p:to>
                                    </p:set>
                                    <p:animEffect transition="in" filter="checkerboard(across)">
                                      <p:cBhvr>
                                        <p:cTn id="27" dur="500"/>
                                        <p:tgtEl>
                                          <p:spTgt spid="6041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60421"/>
                                        </p:tgtEl>
                                        <p:attrNameLst>
                                          <p:attrName>style.visibility</p:attrName>
                                        </p:attrNameLst>
                                      </p:cBhvr>
                                      <p:to>
                                        <p:strVal val="visible"/>
                                      </p:to>
                                    </p:set>
                                    <p:animEffect transition="in" filter="checkerboard(across)">
                                      <p:cBhvr>
                                        <p:cTn id="32" dur="500"/>
                                        <p:tgtEl>
                                          <p:spTgt spid="60421"/>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60422"/>
                                        </p:tgtEl>
                                        <p:attrNameLst>
                                          <p:attrName>style.visibility</p:attrName>
                                        </p:attrNameLst>
                                      </p:cBhvr>
                                      <p:to>
                                        <p:strVal val="visible"/>
                                      </p:to>
                                    </p:set>
                                    <p:animEffect transition="in" filter="checkerboard(across)">
                                      <p:cBhvr>
                                        <p:cTn id="37" dur="500"/>
                                        <p:tgtEl>
                                          <p:spTgt spid="60422"/>
                                        </p:tgtEl>
                                      </p:cBhvr>
                                    </p:animEffect>
                                  </p:childTnLst>
                                </p:cTn>
                              </p:par>
                              <p:par>
                                <p:cTn id="38" presetID="5" presetClass="entr" presetSubtype="10" fill="hold" nodeType="withEffect">
                                  <p:stCondLst>
                                    <p:cond delay="0"/>
                                  </p:stCondLst>
                                  <p:childTnLst>
                                    <p:set>
                                      <p:cBhvr>
                                        <p:cTn id="39" dur="1" fill="hold">
                                          <p:stCondLst>
                                            <p:cond delay="0"/>
                                          </p:stCondLst>
                                        </p:cTn>
                                        <p:tgtEl>
                                          <p:spTgt spid="60427"/>
                                        </p:tgtEl>
                                        <p:attrNameLst>
                                          <p:attrName>style.visibility</p:attrName>
                                        </p:attrNameLst>
                                      </p:cBhvr>
                                      <p:to>
                                        <p:strVal val="visible"/>
                                      </p:to>
                                    </p:set>
                                    <p:animEffect transition="in" filter="checkerboard(across)">
                                      <p:cBhvr>
                                        <p:cTn id="40" dur="500"/>
                                        <p:tgtEl>
                                          <p:spTgt spid="60427"/>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60423"/>
                                        </p:tgtEl>
                                        <p:attrNameLst>
                                          <p:attrName>style.visibility</p:attrName>
                                        </p:attrNameLst>
                                      </p:cBhvr>
                                      <p:to>
                                        <p:strVal val="visible"/>
                                      </p:to>
                                    </p:set>
                                    <p:animEffect transition="in" filter="checkerboard(across)">
                                      <p:cBhvr>
                                        <p:cTn id="45" dur="500"/>
                                        <p:tgtEl>
                                          <p:spTgt spid="60423"/>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checkerboard(across)">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5" presetClass="entr" presetSubtype="10" fill="hold" nodeType="clickEffect">
                                  <p:stCondLst>
                                    <p:cond delay="0"/>
                                  </p:stCondLst>
                                  <p:childTnLst>
                                    <p:set>
                                      <p:cBhvr>
                                        <p:cTn id="54" dur="1" fill="hold">
                                          <p:stCondLst>
                                            <p:cond delay="0"/>
                                          </p:stCondLst>
                                        </p:cTn>
                                        <p:tgtEl>
                                          <p:spTgt spid="60425"/>
                                        </p:tgtEl>
                                        <p:attrNameLst>
                                          <p:attrName>style.visibility</p:attrName>
                                        </p:attrNameLst>
                                      </p:cBhvr>
                                      <p:to>
                                        <p:strVal val="visible"/>
                                      </p:to>
                                    </p:set>
                                    <p:animEffect transition="in" filter="checkerboard(across)">
                                      <p:cBhvr>
                                        <p:cTn id="55" dur="500"/>
                                        <p:tgtEl>
                                          <p:spTgt spid="60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60421" grpId="0"/>
      <p:bldP spid="60422" grpId="0"/>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844" y="0"/>
            <a:ext cx="2714644" cy="523220"/>
          </a:xfrm>
          <a:prstGeom prst="rect">
            <a:avLst/>
          </a:prstGeom>
          <a:noFill/>
        </p:spPr>
        <p:txBody>
          <a:bodyPr wrap="square" rtlCol="0">
            <a:spAutoFit/>
          </a:bodyPr>
          <a:lstStyle/>
          <a:p>
            <a:r>
              <a:rPr lang="vi-VN" sz="2800" b="1" u="sng" smtClean="0">
                <a:solidFill>
                  <a:srgbClr val="FF0000"/>
                </a:solidFill>
                <a:latin typeface="+mj-lt"/>
              </a:rPr>
              <a:t>Ví dụ 3</a:t>
            </a:r>
            <a:r>
              <a:rPr lang="vi-VN" sz="2800" b="1" smtClean="0">
                <a:solidFill>
                  <a:srgbClr val="FF0000"/>
                </a:solidFill>
                <a:latin typeface="+mj-lt"/>
              </a:rPr>
              <a:t>:</a:t>
            </a:r>
            <a:endParaRPr lang="vi-VN" sz="2800" b="1">
              <a:solidFill>
                <a:srgbClr val="FF0000"/>
              </a:solidFill>
              <a:latin typeface="+mj-lt"/>
            </a:endParaRPr>
          </a:p>
        </p:txBody>
      </p:sp>
      <p:sp>
        <p:nvSpPr>
          <p:cNvPr id="61441" name="Rectangle 1"/>
          <p:cNvSpPr>
            <a:spLocks noChangeArrowheads="1"/>
          </p:cNvSpPr>
          <p:nvPr/>
        </p:nvSpPr>
        <p:spPr bwMode="auto">
          <a:xfrm>
            <a:off x="142844" y="500042"/>
            <a:ext cx="9001156"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Cho mạch điện như hình vẽ. Tính các giá trị i; i</a:t>
            </a:r>
            <a:r>
              <a:rPr kumimoji="0" lang="en-US" sz="28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1</a:t>
            </a:r>
            <a:r>
              <a:rPr kumimoji="0" lang="en-US"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i</a:t>
            </a:r>
            <a:r>
              <a:rPr kumimoji="0" lang="en-US" sz="28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2</a:t>
            </a:r>
            <a:r>
              <a:rPr kumimoji="0" lang="en-US" sz="28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và công suất tiêu thụ trên điện trở R?</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pic>
        <p:nvPicPr>
          <p:cNvPr id="61442" name="Picture 2"/>
          <p:cNvPicPr>
            <a:picLocks noChangeAspect="1" noChangeArrowheads="1"/>
          </p:cNvPicPr>
          <p:nvPr/>
        </p:nvPicPr>
        <p:blipFill>
          <a:blip r:embed="rId3"/>
          <a:srcRect/>
          <a:stretch>
            <a:fillRect/>
          </a:stretch>
        </p:blipFill>
        <p:spPr bwMode="auto">
          <a:xfrm>
            <a:off x="368217" y="1500174"/>
            <a:ext cx="8134965" cy="3000396"/>
          </a:xfrm>
          <a:prstGeom prst="rect">
            <a:avLst/>
          </a:prstGeom>
          <a:noFill/>
          <a:ln w="9525">
            <a:noFill/>
            <a:miter lim="800000"/>
            <a:headEnd/>
            <a:tailEnd/>
          </a:ln>
          <a:effectLst/>
        </p:spPr>
      </p:pic>
      <p:sp>
        <p:nvSpPr>
          <p:cNvPr id="5" name="TextBox 4"/>
          <p:cNvSpPr txBox="1"/>
          <p:nvPr/>
        </p:nvSpPr>
        <p:spPr>
          <a:xfrm>
            <a:off x="3786182" y="4214818"/>
            <a:ext cx="1214446" cy="523220"/>
          </a:xfrm>
          <a:prstGeom prst="rect">
            <a:avLst/>
          </a:prstGeom>
          <a:noFill/>
        </p:spPr>
        <p:txBody>
          <a:bodyPr wrap="square" rtlCol="0">
            <a:spAutoFit/>
          </a:bodyPr>
          <a:lstStyle/>
          <a:p>
            <a:r>
              <a:rPr lang="vi-VN" sz="2800" u="sng" smtClean="0">
                <a:solidFill>
                  <a:srgbClr val="FF0000"/>
                </a:solidFill>
                <a:latin typeface="+mj-lt"/>
              </a:rPr>
              <a:t>Giải</a:t>
            </a:r>
            <a:endParaRPr lang="vi-VN" sz="2800" u="sng">
              <a:solidFill>
                <a:srgbClr val="FF0000"/>
              </a:solidFill>
              <a:latin typeface="+mj-lt"/>
            </a:endParaRPr>
          </a:p>
        </p:txBody>
      </p:sp>
      <p:sp>
        <p:nvSpPr>
          <p:cNvPr id="6" name="Rectangle 5"/>
          <p:cNvSpPr/>
          <p:nvPr/>
        </p:nvSpPr>
        <p:spPr>
          <a:xfrm>
            <a:off x="2571736" y="4714884"/>
            <a:ext cx="4152099" cy="523220"/>
          </a:xfrm>
          <a:prstGeom prst="rect">
            <a:avLst/>
          </a:prstGeom>
        </p:spPr>
        <p:txBody>
          <a:bodyPr wrap="none">
            <a:spAutoFit/>
          </a:bodyPr>
          <a:lstStyle/>
          <a:p>
            <a:r>
              <a:rPr lang="vi-VN" sz="2800" smtClean="0">
                <a:solidFill>
                  <a:srgbClr val="0070C0"/>
                </a:solidFill>
                <a:latin typeface="+mj-lt"/>
              </a:rPr>
              <a:t>Điện áp giữa hai nút c và n:</a:t>
            </a:r>
            <a:endParaRPr lang="vi-VN" sz="2800">
              <a:solidFill>
                <a:srgbClr val="0070C0"/>
              </a:solidFill>
              <a:latin typeface="+mj-lt"/>
            </a:endParaRPr>
          </a:p>
        </p:txBody>
      </p:sp>
      <p:sp>
        <p:nvSpPr>
          <p:cNvPr id="6144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1443" name="Object 3"/>
          <p:cNvGraphicFramePr>
            <a:graphicFrameLocks noChangeAspect="1"/>
          </p:cNvGraphicFramePr>
          <p:nvPr/>
        </p:nvGraphicFramePr>
        <p:xfrm>
          <a:off x="1037803" y="5357826"/>
          <a:ext cx="6135731" cy="571504"/>
        </p:xfrm>
        <a:graphic>
          <a:graphicData uri="http://schemas.openxmlformats.org/presentationml/2006/ole">
            <mc:AlternateContent xmlns:mc="http://schemas.openxmlformats.org/markup-compatibility/2006">
              <mc:Choice xmlns:v="urn:schemas-microsoft-com:vml" Requires="v">
                <p:oleObj spid="_x0000_s61474" name="Equation" r:id="rId4" imgW="2451100" imgH="228600" progId="Equation.3">
                  <p:embed/>
                </p:oleObj>
              </mc:Choice>
              <mc:Fallback>
                <p:oleObj name="Equation" r:id="rId4" imgW="2451100" imgH="228600" progId="Equation.3">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7803" y="5357826"/>
                        <a:ext cx="6135731"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ight Arrow 8"/>
          <p:cNvSpPr/>
          <p:nvPr/>
        </p:nvSpPr>
        <p:spPr>
          <a:xfrm>
            <a:off x="1571604" y="6141364"/>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44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1445" name="Object 5"/>
          <p:cNvGraphicFramePr>
            <a:graphicFrameLocks noChangeAspect="1"/>
          </p:cNvGraphicFramePr>
          <p:nvPr/>
        </p:nvGraphicFramePr>
        <p:xfrm>
          <a:off x="2428860" y="5857892"/>
          <a:ext cx="4420469" cy="928670"/>
        </p:xfrm>
        <a:graphic>
          <a:graphicData uri="http://schemas.openxmlformats.org/presentationml/2006/ole">
            <mc:AlternateContent xmlns:mc="http://schemas.openxmlformats.org/markup-compatibility/2006">
              <mc:Choice xmlns:v="urn:schemas-microsoft-com:vml" Requires="v">
                <p:oleObj spid="_x0000_s61475" name="Equation" r:id="rId6" imgW="1892300" imgH="393700" progId="Equation.3">
                  <p:embed/>
                </p:oleObj>
              </mc:Choice>
              <mc:Fallback>
                <p:oleObj name="Equation" r:id="rId6" imgW="1892300" imgH="393700"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28860" y="5857892"/>
                        <a:ext cx="4420469" cy="9286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1441"/>
                                        </p:tgtEl>
                                        <p:attrNameLst>
                                          <p:attrName>style.visibility</p:attrName>
                                        </p:attrNameLst>
                                      </p:cBhvr>
                                      <p:to>
                                        <p:strVal val="visible"/>
                                      </p:to>
                                    </p:set>
                                    <p:animEffect transition="in" filter="checkerboard(across)">
                                      <p:cBhvr>
                                        <p:cTn id="10" dur="500"/>
                                        <p:tgtEl>
                                          <p:spTgt spid="61441"/>
                                        </p:tgtEl>
                                      </p:cBhvr>
                                    </p:animEffect>
                                  </p:childTnLst>
                                </p:cTn>
                              </p:par>
                              <p:par>
                                <p:cTn id="11" presetID="5" presetClass="entr" presetSubtype="10" fill="hold" nodeType="withEffect">
                                  <p:stCondLst>
                                    <p:cond delay="0"/>
                                  </p:stCondLst>
                                  <p:childTnLst>
                                    <p:set>
                                      <p:cBhvr>
                                        <p:cTn id="12" dur="1" fill="hold">
                                          <p:stCondLst>
                                            <p:cond delay="0"/>
                                          </p:stCondLst>
                                        </p:cTn>
                                        <p:tgtEl>
                                          <p:spTgt spid="61442"/>
                                        </p:tgtEl>
                                        <p:attrNameLst>
                                          <p:attrName>style.visibility</p:attrName>
                                        </p:attrNameLst>
                                      </p:cBhvr>
                                      <p:to>
                                        <p:strVal val="visible"/>
                                      </p:to>
                                    </p:set>
                                    <p:animEffect transition="in" filter="checkerboard(across)">
                                      <p:cBhvr>
                                        <p:cTn id="13" dur="500"/>
                                        <p:tgtEl>
                                          <p:spTgt spid="61442"/>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heckerboard(across)">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1443"/>
                                        </p:tgtEl>
                                        <p:attrNameLst>
                                          <p:attrName>style.visibility</p:attrName>
                                        </p:attrNameLst>
                                      </p:cBhvr>
                                      <p:to>
                                        <p:strVal val="visible"/>
                                      </p:to>
                                    </p:set>
                                    <p:animEffect transition="in" filter="checkerboard(across)">
                                      <p:cBhvr>
                                        <p:cTn id="28" dur="500"/>
                                        <p:tgtEl>
                                          <p:spTgt spid="61443"/>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checkerboard(across)">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61445"/>
                                        </p:tgtEl>
                                        <p:attrNameLst>
                                          <p:attrName>style.visibility</p:attrName>
                                        </p:attrNameLst>
                                      </p:cBhvr>
                                      <p:to>
                                        <p:strVal val="visible"/>
                                      </p:to>
                                    </p:set>
                                    <p:animEffect transition="in" filter="checkerboard(across)">
                                      <p:cBhvr>
                                        <p:cTn id="38"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1441" grpId="0"/>
      <p:bldP spid="5" grpId="0"/>
      <p:bldP spid="6" grpId="0"/>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srcRect/>
          <a:stretch>
            <a:fillRect/>
          </a:stretch>
        </p:blipFill>
        <p:spPr bwMode="auto">
          <a:xfrm>
            <a:off x="500034" y="0"/>
            <a:ext cx="8134965" cy="3000396"/>
          </a:xfrm>
          <a:prstGeom prst="rect">
            <a:avLst/>
          </a:prstGeom>
          <a:noFill/>
          <a:ln w="9525">
            <a:noFill/>
            <a:miter lim="800000"/>
            <a:headEnd/>
            <a:tailEnd/>
          </a:ln>
          <a:effectLst/>
        </p:spPr>
      </p:pic>
      <p:sp>
        <p:nvSpPr>
          <p:cNvPr id="62466" name="Rectangle 2"/>
          <p:cNvSpPr>
            <a:spLocks noChangeArrowheads="1"/>
          </p:cNvSpPr>
          <p:nvPr/>
        </p:nvSpPr>
        <p:spPr bwMode="auto">
          <a:xfrm>
            <a:off x="357158" y="2834342"/>
            <a:ext cx="857252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Áp dung̣ định luật Kirchhoff 1, suy ra giá tri ̣dòng điện i</a:t>
            </a:r>
            <a:r>
              <a:rPr kumimoji="0" lang="vi-VN" sz="2800" b="0" i="0" u="none" strike="noStrike" cap="none" normalizeH="0" baseline="-30000" smtClean="0">
                <a:ln>
                  <a:noFill/>
                </a:ln>
                <a:solidFill>
                  <a:srgbClr val="0070C0"/>
                </a:solidFill>
                <a:effectLst/>
                <a:latin typeface="Times New Roman" pitchFamily="18" charset="0"/>
                <a:ea typeface="Arial" pitchFamily="34" charset="0"/>
                <a:cs typeface="Times New Roman" pitchFamily="18" charset="0"/>
              </a:rPr>
              <a:t>2</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vi-VN" sz="2800" b="0" i="0" u="none" strike="noStrike" cap="none" normalizeH="0" baseline="0" smtClean="0">
              <a:ln>
                <a:noFill/>
              </a:ln>
              <a:solidFill>
                <a:srgbClr val="0070C0"/>
              </a:solidFill>
              <a:effectLst/>
              <a:latin typeface="Arial" pitchFamily="34" charset="0"/>
              <a:cs typeface="Arial" pitchFamily="34" charset="0"/>
            </a:endParaRPr>
          </a:p>
        </p:txBody>
      </p:sp>
      <p:sp>
        <p:nvSpPr>
          <p:cNvPr id="6246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2467" name="Object 3"/>
          <p:cNvGraphicFramePr>
            <a:graphicFrameLocks noChangeAspect="1"/>
          </p:cNvGraphicFramePr>
          <p:nvPr/>
        </p:nvGraphicFramePr>
        <p:xfrm>
          <a:off x="2428860" y="3357562"/>
          <a:ext cx="4546442" cy="571504"/>
        </p:xfrm>
        <a:graphic>
          <a:graphicData uri="http://schemas.openxmlformats.org/presentationml/2006/ole">
            <mc:AlternateContent xmlns:mc="http://schemas.openxmlformats.org/markup-compatibility/2006">
              <mc:Choice xmlns:v="urn:schemas-microsoft-com:vml" Requires="v">
                <p:oleObj spid="_x0000_s62532" name="Equation" r:id="rId4" imgW="1688367" imgH="215806" progId="Equation.3">
                  <p:embed/>
                </p:oleObj>
              </mc:Choice>
              <mc:Fallback>
                <p:oleObj name="Equation" r:id="rId4" imgW="1688367" imgH="215806" progId="Equation.3">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28860" y="3357562"/>
                        <a:ext cx="4546442"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2469" name="Rectangle 5"/>
          <p:cNvSpPr>
            <a:spLocks noChangeArrowheads="1"/>
          </p:cNvSpPr>
          <p:nvPr/>
        </p:nvSpPr>
        <p:spPr bwMode="auto">
          <a:xfrm>
            <a:off x="714348" y="3857628"/>
            <a:ext cx="81439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Áp dung̣ định luật Kirchhoff 2</a:t>
            </a:r>
            <a:r>
              <a:rPr kumimoji="0" lang="vi-VN" sz="2800" b="0" i="1"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suy ra điện áp V</a:t>
            </a:r>
            <a:r>
              <a:rPr kumimoji="0" lang="vi-VN" sz="2800" b="0" i="0" u="none" strike="noStrike" cap="none" normalizeH="0" baseline="-30000" smtClean="0">
                <a:ln>
                  <a:noFill/>
                </a:ln>
                <a:solidFill>
                  <a:srgbClr val="0070C0"/>
                </a:solidFill>
                <a:effectLst/>
                <a:latin typeface="Times New Roman" pitchFamily="18" charset="0"/>
                <a:ea typeface="Arial" pitchFamily="34" charset="0"/>
                <a:cs typeface="Times New Roman" pitchFamily="18" charset="0"/>
              </a:rPr>
              <a:t>bn</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vi-VN" sz="2800" b="0" i="0" u="none" strike="noStrike" cap="none" normalizeH="0" baseline="0" smtClean="0">
              <a:ln>
                <a:noFill/>
              </a:ln>
              <a:solidFill>
                <a:srgbClr val="0070C0"/>
              </a:solidFill>
              <a:effectLst/>
              <a:latin typeface="Arial" pitchFamily="34" charset="0"/>
              <a:cs typeface="Arial" pitchFamily="34" charset="0"/>
            </a:endParaRPr>
          </a:p>
        </p:txBody>
      </p:sp>
      <p:sp>
        <p:nvSpPr>
          <p:cNvPr id="6247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2470" name="Object 6"/>
          <p:cNvGraphicFramePr>
            <a:graphicFrameLocks noChangeAspect="1"/>
          </p:cNvGraphicFramePr>
          <p:nvPr/>
        </p:nvGraphicFramePr>
        <p:xfrm>
          <a:off x="1643042" y="4429132"/>
          <a:ext cx="5750759" cy="500066"/>
        </p:xfrm>
        <a:graphic>
          <a:graphicData uri="http://schemas.openxmlformats.org/presentationml/2006/ole">
            <mc:AlternateContent xmlns:mc="http://schemas.openxmlformats.org/markup-compatibility/2006">
              <mc:Choice xmlns:v="urn:schemas-microsoft-com:vml" Requires="v">
                <p:oleObj spid="_x0000_s62533" name="Equation" r:id="rId6" imgW="2628900" imgH="228600" progId="Equation.3">
                  <p:embed/>
                </p:oleObj>
              </mc:Choice>
              <mc:Fallback>
                <p:oleObj name="Equation" r:id="rId6" imgW="2628900" imgH="228600" progId="Equation.3">
                  <p:embed/>
                  <p:pic>
                    <p:nvPicPr>
                      <p:cNvPr id="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43042" y="4429132"/>
                        <a:ext cx="5750759" cy="50006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Right Arrow 9"/>
          <p:cNvSpPr/>
          <p:nvPr/>
        </p:nvSpPr>
        <p:spPr>
          <a:xfrm>
            <a:off x="1785918" y="521267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2473"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2472" name="Object 8"/>
          <p:cNvGraphicFramePr>
            <a:graphicFrameLocks noChangeAspect="1"/>
          </p:cNvGraphicFramePr>
          <p:nvPr/>
        </p:nvGraphicFramePr>
        <p:xfrm>
          <a:off x="2598026" y="4929198"/>
          <a:ext cx="2759792" cy="785818"/>
        </p:xfrm>
        <a:graphic>
          <a:graphicData uri="http://schemas.openxmlformats.org/presentationml/2006/ole">
            <mc:AlternateContent xmlns:mc="http://schemas.openxmlformats.org/markup-compatibility/2006">
              <mc:Choice xmlns:v="urn:schemas-microsoft-com:vml" Requires="v">
                <p:oleObj spid="_x0000_s62534" name="Equation" r:id="rId8" imgW="1396394" imgH="393529" progId="Equation.3">
                  <p:embed/>
                </p:oleObj>
              </mc:Choice>
              <mc:Fallback>
                <p:oleObj name="Equation" r:id="rId8" imgW="1396394" imgH="393529" progId="Equation.3">
                  <p:embed/>
                  <p:pic>
                    <p:nvPicPr>
                      <p:cNvPr id="0"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8026" y="4929198"/>
                        <a:ext cx="2759792" cy="7858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2474" name="Rectangle 10"/>
          <p:cNvSpPr>
            <a:spLocks noChangeArrowheads="1"/>
          </p:cNvSpPr>
          <p:nvPr/>
        </p:nvSpPr>
        <p:spPr bwMode="auto">
          <a:xfrm>
            <a:off x="571472" y="5715016"/>
            <a:ext cx="807249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Áp dung̣ định luật Kirchhoff 1</a:t>
            </a:r>
            <a:r>
              <a:rPr kumimoji="0" lang="vi-VN" sz="2800" b="0" i="1"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xác định dòng điện i</a:t>
            </a:r>
            <a:r>
              <a:rPr kumimoji="0" lang="vi-VN" sz="2800" b="0" i="0" u="none" strike="noStrike" cap="none" normalizeH="0" baseline="-30000" smtClean="0">
                <a:ln>
                  <a:noFill/>
                </a:ln>
                <a:solidFill>
                  <a:srgbClr val="0070C0"/>
                </a:solidFill>
                <a:effectLst/>
                <a:latin typeface="Times New Roman" pitchFamily="18" charset="0"/>
                <a:ea typeface="Arial" pitchFamily="34" charset="0"/>
                <a:cs typeface="Times New Roman" pitchFamily="18" charset="0"/>
              </a:rPr>
              <a:t>ab</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vi-VN" sz="2800" b="0" i="0" u="none" strike="noStrike" cap="none" normalizeH="0" baseline="0" smtClean="0">
              <a:ln>
                <a:noFill/>
              </a:ln>
              <a:solidFill>
                <a:srgbClr val="0070C0"/>
              </a:solidFill>
              <a:effectLst/>
              <a:latin typeface="Arial" pitchFamily="34" charset="0"/>
              <a:cs typeface="Arial" pitchFamily="34" charset="0"/>
            </a:endParaRPr>
          </a:p>
        </p:txBody>
      </p:sp>
      <p:sp>
        <p:nvSpPr>
          <p:cNvPr id="6247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2475" name="Object 11"/>
          <p:cNvGraphicFramePr>
            <a:graphicFrameLocks noChangeAspect="1"/>
          </p:cNvGraphicFramePr>
          <p:nvPr/>
        </p:nvGraphicFramePr>
        <p:xfrm>
          <a:off x="2357422" y="6215082"/>
          <a:ext cx="4286100" cy="571480"/>
        </p:xfrm>
        <a:graphic>
          <a:graphicData uri="http://schemas.openxmlformats.org/presentationml/2006/ole">
            <mc:AlternateContent xmlns:mc="http://schemas.openxmlformats.org/markup-compatibility/2006">
              <mc:Choice xmlns:v="urn:schemas-microsoft-com:vml" Requires="v">
                <p:oleObj spid="_x0000_s62535" name="Equation" r:id="rId10" imgW="1714500" imgH="228600" progId="Equation.3">
                  <p:embed/>
                </p:oleObj>
              </mc:Choice>
              <mc:Fallback>
                <p:oleObj name="Equation" r:id="rId10" imgW="1714500" imgH="228600" progId="Equation.3">
                  <p:embed/>
                  <p:pic>
                    <p:nvPicPr>
                      <p:cNvPr id="0"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57422" y="6215082"/>
                        <a:ext cx="4286100" cy="5714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2466"/>
                                        </p:tgtEl>
                                        <p:attrNameLst>
                                          <p:attrName>style.visibility</p:attrName>
                                        </p:attrNameLst>
                                      </p:cBhvr>
                                      <p:to>
                                        <p:strVal val="visible"/>
                                      </p:to>
                                    </p:set>
                                    <p:animEffect transition="in" filter="checkerboard(across)">
                                      <p:cBhvr>
                                        <p:cTn id="12" dur="500"/>
                                        <p:tgtEl>
                                          <p:spTgt spid="6246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2467"/>
                                        </p:tgtEl>
                                        <p:attrNameLst>
                                          <p:attrName>style.visibility</p:attrName>
                                        </p:attrNameLst>
                                      </p:cBhvr>
                                      <p:to>
                                        <p:strVal val="visible"/>
                                      </p:to>
                                    </p:set>
                                    <p:animEffect transition="in" filter="checkerboard(across)">
                                      <p:cBhvr>
                                        <p:cTn id="17" dur="500"/>
                                        <p:tgtEl>
                                          <p:spTgt spid="6246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2469"/>
                                        </p:tgtEl>
                                        <p:attrNameLst>
                                          <p:attrName>style.visibility</p:attrName>
                                        </p:attrNameLst>
                                      </p:cBhvr>
                                      <p:to>
                                        <p:strVal val="visible"/>
                                      </p:to>
                                    </p:set>
                                    <p:animEffect transition="in" filter="checkerboard(across)">
                                      <p:cBhvr>
                                        <p:cTn id="22" dur="500"/>
                                        <p:tgtEl>
                                          <p:spTgt spid="6246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2470"/>
                                        </p:tgtEl>
                                        <p:attrNameLst>
                                          <p:attrName>style.visibility</p:attrName>
                                        </p:attrNameLst>
                                      </p:cBhvr>
                                      <p:to>
                                        <p:strVal val="visible"/>
                                      </p:to>
                                    </p:set>
                                    <p:animEffect transition="in" filter="checkerboard(across)">
                                      <p:cBhvr>
                                        <p:cTn id="27" dur="500"/>
                                        <p:tgtEl>
                                          <p:spTgt spid="6247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checkerboard(across)">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62472"/>
                                        </p:tgtEl>
                                        <p:attrNameLst>
                                          <p:attrName>style.visibility</p:attrName>
                                        </p:attrNameLst>
                                      </p:cBhvr>
                                      <p:to>
                                        <p:strVal val="visible"/>
                                      </p:to>
                                    </p:set>
                                    <p:animEffect transition="in" filter="checkerboard(across)">
                                      <p:cBhvr>
                                        <p:cTn id="37" dur="500"/>
                                        <p:tgtEl>
                                          <p:spTgt spid="62472"/>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62474"/>
                                        </p:tgtEl>
                                        <p:attrNameLst>
                                          <p:attrName>style.visibility</p:attrName>
                                        </p:attrNameLst>
                                      </p:cBhvr>
                                      <p:to>
                                        <p:strVal val="visible"/>
                                      </p:to>
                                    </p:set>
                                    <p:animEffect transition="in" filter="checkerboard(across)">
                                      <p:cBhvr>
                                        <p:cTn id="42" dur="500"/>
                                        <p:tgtEl>
                                          <p:spTgt spid="62474"/>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62475"/>
                                        </p:tgtEl>
                                        <p:attrNameLst>
                                          <p:attrName>style.visibility</p:attrName>
                                        </p:attrNameLst>
                                      </p:cBhvr>
                                      <p:to>
                                        <p:strVal val="visible"/>
                                      </p:to>
                                    </p:set>
                                    <p:animEffect transition="in" filter="checkerboard(across)">
                                      <p:cBhvr>
                                        <p:cTn id="47" dur="500"/>
                                        <p:tgtEl>
                                          <p:spTgt spid="624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P spid="62469" grpId="0"/>
      <p:bldP spid="10" grpId="0" animBg="1"/>
      <p:bldP spid="6247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714380" y="3048656"/>
            <a:ext cx="742952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Áp dung̣ định luật Kirchhoff 2, suy ra điện áp V</a:t>
            </a:r>
            <a:r>
              <a:rPr kumimoji="0" lang="vi-VN" sz="2800" b="0" i="0" u="none" strike="noStrike" cap="none" normalizeH="0" baseline="-30000" smtClean="0">
                <a:ln>
                  <a:noFill/>
                </a:ln>
                <a:solidFill>
                  <a:srgbClr val="0070C0"/>
                </a:solidFill>
                <a:effectLst/>
                <a:latin typeface="Times New Roman" pitchFamily="18" charset="0"/>
                <a:ea typeface="Arial" pitchFamily="34" charset="0"/>
                <a:cs typeface="Times New Roman" pitchFamily="18" charset="0"/>
              </a:rPr>
              <a:t>an</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vi-VN" sz="2800" b="0" i="0" u="none" strike="noStrike" cap="none" normalizeH="0" baseline="0" smtClean="0">
              <a:ln>
                <a:noFill/>
              </a:ln>
              <a:solidFill>
                <a:srgbClr val="0070C0"/>
              </a:solidFill>
              <a:effectLst/>
              <a:latin typeface="Arial" pitchFamily="34" charset="0"/>
              <a:cs typeface="Arial" pitchFamily="34" charset="0"/>
            </a:endParaRPr>
          </a:p>
        </p:txBody>
      </p:sp>
      <p:pic>
        <p:nvPicPr>
          <p:cNvPr id="3" name="Picture 2"/>
          <p:cNvPicPr>
            <a:picLocks noChangeAspect="1" noChangeArrowheads="1"/>
          </p:cNvPicPr>
          <p:nvPr/>
        </p:nvPicPr>
        <p:blipFill>
          <a:blip r:embed="rId3"/>
          <a:srcRect/>
          <a:stretch>
            <a:fillRect/>
          </a:stretch>
        </p:blipFill>
        <p:spPr bwMode="auto">
          <a:xfrm>
            <a:off x="509001" y="71414"/>
            <a:ext cx="8134965" cy="3000396"/>
          </a:xfrm>
          <a:prstGeom prst="rect">
            <a:avLst/>
          </a:prstGeom>
          <a:noFill/>
          <a:ln w="9525">
            <a:noFill/>
            <a:miter lim="800000"/>
            <a:headEnd/>
            <a:tailEnd/>
          </a:ln>
          <a:effectLst/>
        </p:spPr>
      </p:pic>
      <p:sp>
        <p:nvSpPr>
          <p:cNvPr id="6349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90" name="Object 2"/>
          <p:cNvGraphicFramePr>
            <a:graphicFrameLocks noChangeAspect="1"/>
          </p:cNvGraphicFramePr>
          <p:nvPr/>
        </p:nvGraphicFramePr>
        <p:xfrm>
          <a:off x="1666855" y="3571876"/>
          <a:ext cx="5334037" cy="571504"/>
        </p:xfrm>
        <a:graphic>
          <a:graphicData uri="http://schemas.openxmlformats.org/presentationml/2006/ole">
            <mc:AlternateContent xmlns:mc="http://schemas.openxmlformats.org/markup-compatibility/2006">
              <mc:Choice xmlns:v="urn:schemas-microsoft-com:vml" Requires="v">
                <p:oleObj spid="_x0000_s63539" name="Equation" r:id="rId4" imgW="2133600" imgH="228600" progId="Equation.3">
                  <p:embed/>
                </p:oleObj>
              </mc:Choice>
              <mc:Fallback>
                <p:oleObj name="Equation" r:id="rId4" imgW="2133600" imgH="2286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6855" y="3571876"/>
                        <a:ext cx="5334037"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3492" name="Rectangle 4"/>
          <p:cNvSpPr>
            <a:spLocks noChangeArrowheads="1"/>
          </p:cNvSpPr>
          <p:nvPr/>
        </p:nvSpPr>
        <p:spPr bwMode="auto">
          <a:xfrm>
            <a:off x="642910" y="4191664"/>
            <a:ext cx="785818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Áp dung̣ định luật Kirchhoff 1</a:t>
            </a:r>
            <a:r>
              <a:rPr kumimoji="0" lang="vi-VN" sz="2800" b="0" i="1"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suy ra dòng điện i</a:t>
            </a:r>
            <a:r>
              <a:rPr kumimoji="0" lang="vi-VN" sz="2800" b="0" i="0" u="none" strike="noStrike" cap="none" normalizeH="0" baseline="-30000" smtClean="0">
                <a:ln>
                  <a:noFill/>
                </a:ln>
                <a:solidFill>
                  <a:srgbClr val="0070C0"/>
                </a:solidFill>
                <a:effectLst/>
                <a:latin typeface="Times New Roman" pitchFamily="18" charset="0"/>
                <a:ea typeface="Arial" pitchFamily="34" charset="0"/>
                <a:cs typeface="Times New Roman" pitchFamily="18" charset="0"/>
              </a:rPr>
              <a:t>an</a:t>
            </a: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vi-VN" sz="2800" b="0" i="0" u="none" strike="noStrike" cap="none" normalizeH="0" baseline="0" smtClean="0">
              <a:ln>
                <a:noFill/>
              </a:ln>
              <a:solidFill>
                <a:srgbClr val="0070C0"/>
              </a:solidFill>
              <a:effectLst/>
              <a:latin typeface="Arial" pitchFamily="34" charset="0"/>
              <a:cs typeface="Arial" pitchFamily="34" charset="0"/>
            </a:endParaRPr>
          </a:p>
        </p:txBody>
      </p:sp>
      <p:sp>
        <p:nvSpPr>
          <p:cNvPr id="634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93" name="Object 5"/>
          <p:cNvGraphicFramePr>
            <a:graphicFrameLocks noChangeAspect="1"/>
          </p:cNvGraphicFramePr>
          <p:nvPr/>
        </p:nvGraphicFramePr>
        <p:xfrm>
          <a:off x="1785918" y="4714884"/>
          <a:ext cx="5357850" cy="642942"/>
        </p:xfrm>
        <a:graphic>
          <a:graphicData uri="http://schemas.openxmlformats.org/presentationml/2006/ole">
            <mc:AlternateContent xmlns:mc="http://schemas.openxmlformats.org/markup-compatibility/2006">
              <mc:Choice xmlns:v="urn:schemas-microsoft-com:vml" Requires="v">
                <p:oleObj spid="_x0000_s63540" name="Equation" r:id="rId6" imgW="1905000" imgH="228600" progId="Equation.3">
                  <p:embed/>
                </p:oleObj>
              </mc:Choice>
              <mc:Fallback>
                <p:oleObj name="Equation" r:id="rId6" imgW="1905000" imgH="228600"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85918" y="4714884"/>
                        <a:ext cx="5357850"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3495" name="Rectangle 7"/>
          <p:cNvSpPr>
            <a:spLocks noChangeArrowheads="1"/>
          </p:cNvSpPr>
          <p:nvPr/>
        </p:nvSpPr>
        <p:spPr bwMode="auto">
          <a:xfrm>
            <a:off x="1285852" y="5334672"/>
            <a:ext cx="628654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Công suất tiêu thu ̣trên điện trở R:</a:t>
            </a:r>
            <a:endParaRPr kumimoji="0" lang="vi-VN" sz="2800" b="0" i="0" u="none" strike="noStrike" cap="none" normalizeH="0" baseline="0" smtClean="0">
              <a:ln>
                <a:noFill/>
              </a:ln>
              <a:solidFill>
                <a:srgbClr val="0070C0"/>
              </a:solidFill>
              <a:effectLst/>
              <a:latin typeface="Arial" pitchFamily="34" charset="0"/>
              <a:cs typeface="Arial" pitchFamily="34" charset="0"/>
            </a:endParaRPr>
          </a:p>
        </p:txBody>
      </p:sp>
      <p:sp>
        <p:nvSpPr>
          <p:cNvPr id="6349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96" name="Object 8"/>
          <p:cNvGraphicFramePr>
            <a:graphicFrameLocks noChangeAspect="1"/>
          </p:cNvGraphicFramePr>
          <p:nvPr/>
        </p:nvGraphicFramePr>
        <p:xfrm>
          <a:off x="1857356" y="6000768"/>
          <a:ext cx="4286280" cy="642942"/>
        </p:xfrm>
        <a:graphic>
          <a:graphicData uri="http://schemas.openxmlformats.org/presentationml/2006/ole">
            <mc:AlternateContent xmlns:mc="http://schemas.openxmlformats.org/markup-compatibility/2006">
              <mc:Choice xmlns:v="urn:schemas-microsoft-com:vml" Requires="v">
                <p:oleObj spid="_x0000_s63541" name="Equation" r:id="rId8" imgW="1524000" imgH="228600" progId="Equation.3">
                  <p:embed/>
                </p:oleObj>
              </mc:Choice>
              <mc:Fallback>
                <p:oleObj name="Equation" r:id="rId8" imgW="1524000" imgH="228600" progId="Equation.3">
                  <p:embed/>
                  <p:pic>
                    <p:nvPicPr>
                      <p:cNvPr id="0"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57356" y="6000768"/>
                        <a:ext cx="4286280"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3489"/>
                                        </p:tgtEl>
                                        <p:attrNameLst>
                                          <p:attrName>style.visibility</p:attrName>
                                        </p:attrNameLst>
                                      </p:cBhvr>
                                      <p:to>
                                        <p:strVal val="visible"/>
                                      </p:to>
                                    </p:set>
                                    <p:animEffect transition="in" filter="checkerboard(across)">
                                      <p:cBhvr>
                                        <p:cTn id="12" dur="500"/>
                                        <p:tgtEl>
                                          <p:spTgt spid="6348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3490"/>
                                        </p:tgtEl>
                                        <p:attrNameLst>
                                          <p:attrName>style.visibility</p:attrName>
                                        </p:attrNameLst>
                                      </p:cBhvr>
                                      <p:to>
                                        <p:strVal val="visible"/>
                                      </p:to>
                                    </p:set>
                                    <p:animEffect transition="in" filter="checkerboard(across)">
                                      <p:cBhvr>
                                        <p:cTn id="17" dur="500"/>
                                        <p:tgtEl>
                                          <p:spTgt spid="6349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3492"/>
                                        </p:tgtEl>
                                        <p:attrNameLst>
                                          <p:attrName>style.visibility</p:attrName>
                                        </p:attrNameLst>
                                      </p:cBhvr>
                                      <p:to>
                                        <p:strVal val="visible"/>
                                      </p:to>
                                    </p:set>
                                    <p:animEffect transition="in" filter="checkerboard(across)">
                                      <p:cBhvr>
                                        <p:cTn id="22" dur="500"/>
                                        <p:tgtEl>
                                          <p:spTgt spid="6349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3493"/>
                                        </p:tgtEl>
                                        <p:attrNameLst>
                                          <p:attrName>style.visibility</p:attrName>
                                        </p:attrNameLst>
                                      </p:cBhvr>
                                      <p:to>
                                        <p:strVal val="visible"/>
                                      </p:to>
                                    </p:set>
                                    <p:animEffect transition="in" filter="checkerboard(across)">
                                      <p:cBhvr>
                                        <p:cTn id="27" dur="500"/>
                                        <p:tgtEl>
                                          <p:spTgt spid="63493"/>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63495"/>
                                        </p:tgtEl>
                                        <p:attrNameLst>
                                          <p:attrName>style.visibility</p:attrName>
                                        </p:attrNameLst>
                                      </p:cBhvr>
                                      <p:to>
                                        <p:strVal val="visible"/>
                                      </p:to>
                                    </p:set>
                                    <p:animEffect transition="in" filter="checkerboard(across)">
                                      <p:cBhvr>
                                        <p:cTn id="32" dur="500"/>
                                        <p:tgtEl>
                                          <p:spTgt spid="63495"/>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63496"/>
                                        </p:tgtEl>
                                        <p:attrNameLst>
                                          <p:attrName>style.visibility</p:attrName>
                                        </p:attrNameLst>
                                      </p:cBhvr>
                                      <p:to>
                                        <p:strVal val="visible"/>
                                      </p:to>
                                    </p:set>
                                    <p:animEffect transition="in" filter="checkerboard(across)">
                                      <p:cBhvr>
                                        <p:cTn id="37" dur="500"/>
                                        <p:tgtEl>
                                          <p:spTgt spid="63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89" grpId="0"/>
      <p:bldP spid="63492" grpId="0"/>
      <p:bldP spid="6349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3528" y="332656"/>
            <a:ext cx="5086350" cy="695325"/>
          </a:xfrm>
          <a:prstGeom prst="rect">
            <a:avLst/>
          </a:prstGeom>
        </p:spPr>
      </p:pic>
      <p:pic>
        <p:nvPicPr>
          <p:cNvPr id="3" name="Picture 2"/>
          <p:cNvPicPr>
            <a:picLocks noChangeAspect="1"/>
          </p:cNvPicPr>
          <p:nvPr/>
        </p:nvPicPr>
        <p:blipFill>
          <a:blip r:embed="rId3"/>
          <a:stretch>
            <a:fillRect/>
          </a:stretch>
        </p:blipFill>
        <p:spPr>
          <a:xfrm>
            <a:off x="611560" y="1484784"/>
            <a:ext cx="7632848" cy="3888432"/>
          </a:xfrm>
          <a:prstGeom prst="rect">
            <a:avLst/>
          </a:prstGeom>
        </p:spPr>
      </p:pic>
    </p:spTree>
    <p:extLst>
      <p:ext uri="{BB962C8B-B14F-4D97-AF65-F5344CB8AC3E}">
        <p14:creationId xmlns:p14="http://schemas.microsoft.com/office/powerpoint/2010/main" val="26584489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584" y="692696"/>
            <a:ext cx="7496175" cy="1114425"/>
          </a:xfrm>
          <a:prstGeom prst="rect">
            <a:avLst/>
          </a:prstGeom>
        </p:spPr>
      </p:pic>
      <p:pic>
        <p:nvPicPr>
          <p:cNvPr id="3" name="Picture 2"/>
          <p:cNvPicPr>
            <a:picLocks noChangeAspect="1"/>
          </p:cNvPicPr>
          <p:nvPr/>
        </p:nvPicPr>
        <p:blipFill>
          <a:blip r:embed="rId3"/>
          <a:stretch>
            <a:fillRect/>
          </a:stretch>
        </p:blipFill>
        <p:spPr>
          <a:xfrm>
            <a:off x="1403648" y="2400300"/>
            <a:ext cx="6872763" cy="2756892"/>
          </a:xfrm>
          <a:prstGeom prst="rect">
            <a:avLst/>
          </a:prstGeom>
        </p:spPr>
      </p:pic>
    </p:spTree>
    <p:extLst>
      <p:ext uri="{BB962C8B-B14F-4D97-AF65-F5344CB8AC3E}">
        <p14:creationId xmlns:p14="http://schemas.microsoft.com/office/powerpoint/2010/main" val="531859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5576" y="620688"/>
            <a:ext cx="7515225" cy="3777778"/>
          </a:xfrm>
          <a:prstGeom prst="rect">
            <a:avLst/>
          </a:prstGeom>
        </p:spPr>
      </p:pic>
      <p:pic>
        <p:nvPicPr>
          <p:cNvPr id="3" name="Picture 2"/>
          <p:cNvPicPr>
            <a:picLocks noChangeAspect="1"/>
          </p:cNvPicPr>
          <p:nvPr/>
        </p:nvPicPr>
        <p:blipFill>
          <a:blip r:embed="rId3"/>
          <a:stretch>
            <a:fillRect/>
          </a:stretch>
        </p:blipFill>
        <p:spPr>
          <a:xfrm>
            <a:off x="712713" y="4509120"/>
            <a:ext cx="7600950" cy="1228725"/>
          </a:xfrm>
          <a:prstGeom prst="rect">
            <a:avLst/>
          </a:prstGeom>
        </p:spPr>
      </p:pic>
    </p:spTree>
    <p:extLst>
      <p:ext uri="{BB962C8B-B14F-4D97-AF65-F5344CB8AC3E}">
        <p14:creationId xmlns:p14="http://schemas.microsoft.com/office/powerpoint/2010/main" val="14689940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9552" y="346167"/>
            <a:ext cx="7629525" cy="3648075"/>
          </a:xfrm>
          <a:prstGeom prst="rect">
            <a:avLst/>
          </a:prstGeom>
        </p:spPr>
      </p:pic>
      <p:pic>
        <p:nvPicPr>
          <p:cNvPr id="3" name="Picture 2"/>
          <p:cNvPicPr>
            <a:picLocks noChangeAspect="1"/>
          </p:cNvPicPr>
          <p:nvPr/>
        </p:nvPicPr>
        <p:blipFill>
          <a:blip r:embed="rId3"/>
          <a:stretch>
            <a:fillRect/>
          </a:stretch>
        </p:blipFill>
        <p:spPr>
          <a:xfrm>
            <a:off x="409552" y="3965982"/>
            <a:ext cx="7924800" cy="2905125"/>
          </a:xfrm>
          <a:prstGeom prst="rect">
            <a:avLst/>
          </a:prstGeom>
        </p:spPr>
      </p:pic>
    </p:spTree>
    <p:extLst>
      <p:ext uri="{BB962C8B-B14F-4D97-AF65-F5344CB8AC3E}">
        <p14:creationId xmlns:p14="http://schemas.microsoft.com/office/powerpoint/2010/main" val="9430392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1560" y="836712"/>
            <a:ext cx="7886700" cy="4752528"/>
          </a:xfrm>
          <a:prstGeom prst="rect">
            <a:avLst/>
          </a:prstGeom>
        </p:spPr>
      </p:pic>
    </p:spTree>
    <p:extLst>
      <p:ext uri="{BB962C8B-B14F-4D97-AF65-F5344CB8AC3E}">
        <p14:creationId xmlns:p14="http://schemas.microsoft.com/office/powerpoint/2010/main" val="9797148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1520" y="692696"/>
            <a:ext cx="8328594" cy="5328592"/>
          </a:xfrm>
          <a:prstGeom prst="rect">
            <a:avLst/>
          </a:prstGeom>
        </p:spPr>
      </p:pic>
    </p:spTree>
    <p:extLst>
      <p:ext uri="{BB962C8B-B14F-4D97-AF65-F5344CB8AC3E}">
        <p14:creationId xmlns:p14="http://schemas.microsoft.com/office/powerpoint/2010/main" val="8649972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1520" y="548680"/>
            <a:ext cx="8201698" cy="5040560"/>
          </a:xfrm>
          <a:prstGeom prst="rect">
            <a:avLst/>
          </a:prstGeom>
        </p:spPr>
      </p:pic>
    </p:spTree>
    <p:extLst>
      <p:ext uri="{BB962C8B-B14F-4D97-AF65-F5344CB8AC3E}">
        <p14:creationId xmlns:p14="http://schemas.microsoft.com/office/powerpoint/2010/main" val="2676759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5576" y="260648"/>
            <a:ext cx="3943350" cy="257175"/>
          </a:xfrm>
          <a:prstGeom prst="rect">
            <a:avLst/>
          </a:prstGeom>
        </p:spPr>
      </p:pic>
      <p:pic>
        <p:nvPicPr>
          <p:cNvPr id="3" name="Picture 2"/>
          <p:cNvPicPr>
            <a:picLocks noChangeAspect="1"/>
          </p:cNvPicPr>
          <p:nvPr/>
        </p:nvPicPr>
        <p:blipFill>
          <a:blip r:embed="rId3"/>
          <a:stretch>
            <a:fillRect/>
          </a:stretch>
        </p:blipFill>
        <p:spPr>
          <a:xfrm>
            <a:off x="755576" y="692696"/>
            <a:ext cx="8301494" cy="792088"/>
          </a:xfrm>
          <a:prstGeom prst="rect">
            <a:avLst/>
          </a:prstGeom>
        </p:spPr>
      </p:pic>
      <p:pic>
        <p:nvPicPr>
          <p:cNvPr id="4" name="Picture 3"/>
          <p:cNvPicPr>
            <a:picLocks noChangeAspect="1"/>
          </p:cNvPicPr>
          <p:nvPr/>
        </p:nvPicPr>
        <p:blipFill>
          <a:blip r:embed="rId4"/>
          <a:stretch>
            <a:fillRect/>
          </a:stretch>
        </p:blipFill>
        <p:spPr>
          <a:xfrm>
            <a:off x="755575" y="1772816"/>
            <a:ext cx="8390497" cy="720080"/>
          </a:xfrm>
          <a:prstGeom prst="rect">
            <a:avLst/>
          </a:prstGeom>
        </p:spPr>
      </p:pic>
      <p:pic>
        <p:nvPicPr>
          <p:cNvPr id="5" name="Picture 4"/>
          <p:cNvPicPr>
            <a:picLocks noChangeAspect="1"/>
          </p:cNvPicPr>
          <p:nvPr/>
        </p:nvPicPr>
        <p:blipFill>
          <a:blip r:embed="rId5"/>
          <a:stretch>
            <a:fillRect/>
          </a:stretch>
        </p:blipFill>
        <p:spPr>
          <a:xfrm>
            <a:off x="1619672" y="2780927"/>
            <a:ext cx="5472608" cy="3488515"/>
          </a:xfrm>
          <a:prstGeom prst="rect">
            <a:avLst/>
          </a:prstGeom>
        </p:spPr>
      </p:pic>
    </p:spTree>
    <p:extLst>
      <p:ext uri="{BB962C8B-B14F-4D97-AF65-F5344CB8AC3E}">
        <p14:creationId xmlns:p14="http://schemas.microsoft.com/office/powerpoint/2010/main" val="24658386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5576" y="692696"/>
            <a:ext cx="7560840" cy="5590762"/>
          </a:xfrm>
          <a:prstGeom prst="rect">
            <a:avLst/>
          </a:prstGeom>
        </p:spPr>
      </p:pic>
    </p:spTree>
    <p:extLst>
      <p:ext uri="{BB962C8B-B14F-4D97-AF65-F5344CB8AC3E}">
        <p14:creationId xmlns:p14="http://schemas.microsoft.com/office/powerpoint/2010/main" val="3406032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3568" y="620688"/>
            <a:ext cx="7488832" cy="1811814"/>
          </a:xfrm>
          <a:prstGeom prst="rect">
            <a:avLst/>
          </a:prstGeom>
        </p:spPr>
      </p:pic>
      <p:pic>
        <p:nvPicPr>
          <p:cNvPr id="3" name="Picture 2"/>
          <p:cNvPicPr>
            <a:picLocks noChangeAspect="1"/>
          </p:cNvPicPr>
          <p:nvPr/>
        </p:nvPicPr>
        <p:blipFill>
          <a:blip r:embed="rId3"/>
          <a:stretch>
            <a:fillRect/>
          </a:stretch>
        </p:blipFill>
        <p:spPr>
          <a:xfrm>
            <a:off x="683568" y="2459131"/>
            <a:ext cx="7839149" cy="537821"/>
          </a:xfrm>
          <a:prstGeom prst="rect">
            <a:avLst/>
          </a:prstGeom>
        </p:spPr>
      </p:pic>
      <p:pic>
        <p:nvPicPr>
          <p:cNvPr id="4" name="Picture 3"/>
          <p:cNvPicPr>
            <a:picLocks noChangeAspect="1"/>
          </p:cNvPicPr>
          <p:nvPr/>
        </p:nvPicPr>
        <p:blipFill>
          <a:blip r:embed="rId4"/>
          <a:stretch>
            <a:fillRect/>
          </a:stretch>
        </p:blipFill>
        <p:spPr>
          <a:xfrm>
            <a:off x="2909887" y="2852936"/>
            <a:ext cx="3324225" cy="1304925"/>
          </a:xfrm>
          <a:prstGeom prst="rect">
            <a:avLst/>
          </a:prstGeom>
        </p:spPr>
      </p:pic>
      <p:pic>
        <p:nvPicPr>
          <p:cNvPr id="5" name="Picture 4"/>
          <p:cNvPicPr>
            <a:picLocks noChangeAspect="1"/>
          </p:cNvPicPr>
          <p:nvPr/>
        </p:nvPicPr>
        <p:blipFill>
          <a:blip r:embed="rId5"/>
          <a:stretch>
            <a:fillRect/>
          </a:stretch>
        </p:blipFill>
        <p:spPr>
          <a:xfrm>
            <a:off x="2909887" y="4077072"/>
            <a:ext cx="3190875" cy="1266825"/>
          </a:xfrm>
          <a:prstGeom prst="rect">
            <a:avLst/>
          </a:prstGeom>
        </p:spPr>
      </p:pic>
      <p:pic>
        <p:nvPicPr>
          <p:cNvPr id="6" name="Picture 5"/>
          <p:cNvPicPr>
            <a:picLocks noChangeAspect="1"/>
          </p:cNvPicPr>
          <p:nvPr/>
        </p:nvPicPr>
        <p:blipFill>
          <a:blip r:embed="rId6"/>
          <a:stretch>
            <a:fillRect/>
          </a:stretch>
        </p:blipFill>
        <p:spPr>
          <a:xfrm>
            <a:off x="2874736" y="5301208"/>
            <a:ext cx="3181350" cy="1323975"/>
          </a:xfrm>
          <a:prstGeom prst="rect">
            <a:avLst/>
          </a:prstGeom>
        </p:spPr>
      </p:pic>
    </p:spTree>
    <p:extLst>
      <p:ext uri="{BB962C8B-B14F-4D97-AF65-F5344CB8AC3E}">
        <p14:creationId xmlns:p14="http://schemas.microsoft.com/office/powerpoint/2010/main" val="23147010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15616" y="908720"/>
            <a:ext cx="7416824" cy="4968552"/>
          </a:xfrm>
          <a:prstGeom prst="rect">
            <a:avLst/>
          </a:prstGeom>
        </p:spPr>
      </p:pic>
    </p:spTree>
    <p:extLst>
      <p:ext uri="{BB962C8B-B14F-4D97-AF65-F5344CB8AC3E}">
        <p14:creationId xmlns:p14="http://schemas.microsoft.com/office/powerpoint/2010/main" val="38395391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7544" y="548679"/>
            <a:ext cx="8280920" cy="1513717"/>
          </a:xfrm>
          <a:prstGeom prst="rect">
            <a:avLst/>
          </a:prstGeom>
        </p:spPr>
      </p:pic>
      <p:pic>
        <p:nvPicPr>
          <p:cNvPr id="3" name="Picture 2"/>
          <p:cNvPicPr>
            <a:picLocks noChangeAspect="1"/>
          </p:cNvPicPr>
          <p:nvPr/>
        </p:nvPicPr>
        <p:blipFill>
          <a:blip r:embed="rId3"/>
          <a:stretch>
            <a:fillRect/>
          </a:stretch>
        </p:blipFill>
        <p:spPr>
          <a:xfrm>
            <a:off x="683568" y="2852936"/>
            <a:ext cx="7507536" cy="2681263"/>
          </a:xfrm>
          <a:prstGeom prst="rect">
            <a:avLst/>
          </a:prstGeom>
        </p:spPr>
      </p:pic>
    </p:spTree>
    <p:extLst>
      <p:ext uri="{BB962C8B-B14F-4D97-AF65-F5344CB8AC3E}">
        <p14:creationId xmlns:p14="http://schemas.microsoft.com/office/powerpoint/2010/main" val="33810515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15616" y="228876"/>
            <a:ext cx="6840759" cy="6333578"/>
          </a:xfrm>
          <a:prstGeom prst="rect">
            <a:avLst/>
          </a:prstGeom>
        </p:spPr>
      </p:pic>
    </p:spTree>
    <p:extLst>
      <p:ext uri="{BB962C8B-B14F-4D97-AF65-F5344CB8AC3E}">
        <p14:creationId xmlns:p14="http://schemas.microsoft.com/office/powerpoint/2010/main" val="28504937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9592" y="332656"/>
            <a:ext cx="7362818" cy="432048"/>
          </a:xfrm>
          <a:prstGeom prst="rect">
            <a:avLst/>
          </a:prstGeom>
        </p:spPr>
      </p:pic>
      <p:pic>
        <p:nvPicPr>
          <p:cNvPr id="3" name="Picture 2"/>
          <p:cNvPicPr>
            <a:picLocks noChangeAspect="1"/>
          </p:cNvPicPr>
          <p:nvPr/>
        </p:nvPicPr>
        <p:blipFill>
          <a:blip r:embed="rId3"/>
          <a:stretch>
            <a:fillRect/>
          </a:stretch>
        </p:blipFill>
        <p:spPr>
          <a:xfrm>
            <a:off x="890767" y="1196752"/>
            <a:ext cx="7641673" cy="864096"/>
          </a:xfrm>
          <a:prstGeom prst="rect">
            <a:avLst/>
          </a:prstGeom>
        </p:spPr>
      </p:pic>
      <p:pic>
        <p:nvPicPr>
          <p:cNvPr id="4" name="Picture 3"/>
          <p:cNvPicPr>
            <a:picLocks noChangeAspect="1"/>
          </p:cNvPicPr>
          <p:nvPr/>
        </p:nvPicPr>
        <p:blipFill>
          <a:blip r:embed="rId4"/>
          <a:stretch>
            <a:fillRect/>
          </a:stretch>
        </p:blipFill>
        <p:spPr>
          <a:xfrm>
            <a:off x="890767" y="2420888"/>
            <a:ext cx="7371643" cy="3972843"/>
          </a:xfrm>
          <a:prstGeom prst="rect">
            <a:avLst/>
          </a:prstGeom>
        </p:spPr>
      </p:pic>
    </p:spTree>
    <p:extLst>
      <p:ext uri="{BB962C8B-B14F-4D97-AF65-F5344CB8AC3E}">
        <p14:creationId xmlns:p14="http://schemas.microsoft.com/office/powerpoint/2010/main" val="39986236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1560" y="836712"/>
            <a:ext cx="7424609" cy="5112568"/>
          </a:xfrm>
          <a:prstGeom prst="rect">
            <a:avLst/>
          </a:prstGeom>
        </p:spPr>
      </p:pic>
    </p:spTree>
    <p:extLst>
      <p:ext uri="{BB962C8B-B14F-4D97-AF65-F5344CB8AC3E}">
        <p14:creationId xmlns:p14="http://schemas.microsoft.com/office/powerpoint/2010/main" val="18521636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9511" y="1124744"/>
            <a:ext cx="8306335" cy="4248472"/>
          </a:xfrm>
          <a:prstGeom prst="rect">
            <a:avLst/>
          </a:prstGeom>
        </p:spPr>
      </p:pic>
    </p:spTree>
    <p:extLst>
      <p:ext uri="{BB962C8B-B14F-4D97-AF65-F5344CB8AC3E}">
        <p14:creationId xmlns:p14="http://schemas.microsoft.com/office/powerpoint/2010/main" val="19779218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584" y="692696"/>
            <a:ext cx="5112568" cy="576064"/>
          </a:xfrm>
          <a:prstGeom prst="rect">
            <a:avLst/>
          </a:prstGeom>
        </p:spPr>
      </p:pic>
      <p:pic>
        <p:nvPicPr>
          <p:cNvPr id="3" name="Picture 2"/>
          <p:cNvPicPr>
            <a:picLocks noChangeAspect="1"/>
          </p:cNvPicPr>
          <p:nvPr/>
        </p:nvPicPr>
        <p:blipFill>
          <a:blip r:embed="rId3"/>
          <a:stretch>
            <a:fillRect/>
          </a:stretch>
        </p:blipFill>
        <p:spPr>
          <a:xfrm>
            <a:off x="683568" y="1556792"/>
            <a:ext cx="7557860" cy="4104456"/>
          </a:xfrm>
          <a:prstGeom prst="rect">
            <a:avLst/>
          </a:prstGeom>
        </p:spPr>
      </p:pic>
    </p:spTree>
    <p:extLst>
      <p:ext uri="{BB962C8B-B14F-4D97-AF65-F5344CB8AC3E}">
        <p14:creationId xmlns:p14="http://schemas.microsoft.com/office/powerpoint/2010/main" val="22219560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584" y="620688"/>
            <a:ext cx="7717948" cy="648072"/>
          </a:xfrm>
          <a:prstGeom prst="rect">
            <a:avLst/>
          </a:prstGeom>
        </p:spPr>
      </p:pic>
      <p:pic>
        <p:nvPicPr>
          <p:cNvPr id="3" name="Picture 2"/>
          <p:cNvPicPr>
            <a:picLocks noChangeAspect="1"/>
          </p:cNvPicPr>
          <p:nvPr/>
        </p:nvPicPr>
        <p:blipFill>
          <a:blip r:embed="rId3"/>
          <a:stretch>
            <a:fillRect/>
          </a:stretch>
        </p:blipFill>
        <p:spPr>
          <a:xfrm>
            <a:off x="1547664" y="1493876"/>
            <a:ext cx="6499608" cy="1287051"/>
          </a:xfrm>
          <a:prstGeom prst="rect">
            <a:avLst/>
          </a:prstGeom>
        </p:spPr>
      </p:pic>
      <p:pic>
        <p:nvPicPr>
          <p:cNvPr id="4" name="Picture 3"/>
          <p:cNvPicPr>
            <a:picLocks noChangeAspect="1"/>
          </p:cNvPicPr>
          <p:nvPr/>
        </p:nvPicPr>
        <p:blipFill>
          <a:blip r:embed="rId4"/>
          <a:stretch>
            <a:fillRect/>
          </a:stretch>
        </p:blipFill>
        <p:spPr>
          <a:xfrm>
            <a:off x="1835696" y="3501008"/>
            <a:ext cx="6080676" cy="1008112"/>
          </a:xfrm>
          <a:prstGeom prst="rect">
            <a:avLst/>
          </a:prstGeom>
        </p:spPr>
      </p:pic>
      <p:pic>
        <p:nvPicPr>
          <p:cNvPr id="5" name="Picture 4"/>
          <p:cNvPicPr>
            <a:picLocks noChangeAspect="1"/>
          </p:cNvPicPr>
          <p:nvPr/>
        </p:nvPicPr>
        <p:blipFill>
          <a:blip r:embed="rId5"/>
          <a:stretch>
            <a:fillRect/>
          </a:stretch>
        </p:blipFill>
        <p:spPr>
          <a:xfrm>
            <a:off x="1907704" y="5200334"/>
            <a:ext cx="6213578" cy="1108985"/>
          </a:xfrm>
          <a:prstGeom prst="rect">
            <a:avLst/>
          </a:prstGeom>
        </p:spPr>
      </p:pic>
    </p:spTree>
    <p:extLst>
      <p:ext uri="{BB962C8B-B14F-4D97-AF65-F5344CB8AC3E}">
        <p14:creationId xmlns:p14="http://schemas.microsoft.com/office/powerpoint/2010/main" val="4691520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9592" y="1844824"/>
            <a:ext cx="7691716" cy="3096344"/>
          </a:xfrm>
          <a:prstGeom prst="rect">
            <a:avLst/>
          </a:prstGeom>
        </p:spPr>
      </p:pic>
    </p:spTree>
    <p:extLst>
      <p:ext uri="{BB962C8B-B14F-4D97-AF65-F5344CB8AC3E}">
        <p14:creationId xmlns:p14="http://schemas.microsoft.com/office/powerpoint/2010/main" val="11914860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584" y="836711"/>
            <a:ext cx="7704856" cy="2363151"/>
          </a:xfrm>
          <a:prstGeom prst="rect">
            <a:avLst/>
          </a:prstGeom>
        </p:spPr>
      </p:pic>
      <p:pic>
        <p:nvPicPr>
          <p:cNvPr id="3" name="Picture 2"/>
          <p:cNvPicPr>
            <a:picLocks noChangeAspect="1"/>
          </p:cNvPicPr>
          <p:nvPr/>
        </p:nvPicPr>
        <p:blipFill>
          <a:blip r:embed="rId3"/>
          <a:stretch>
            <a:fillRect/>
          </a:stretch>
        </p:blipFill>
        <p:spPr>
          <a:xfrm>
            <a:off x="1907704" y="3187854"/>
            <a:ext cx="5544616" cy="3268612"/>
          </a:xfrm>
          <a:prstGeom prst="rect">
            <a:avLst/>
          </a:prstGeom>
        </p:spPr>
      </p:pic>
    </p:spTree>
    <p:extLst>
      <p:ext uri="{BB962C8B-B14F-4D97-AF65-F5344CB8AC3E}">
        <p14:creationId xmlns:p14="http://schemas.microsoft.com/office/powerpoint/2010/main" val="8578893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3568" y="620688"/>
            <a:ext cx="552450" cy="352425"/>
          </a:xfrm>
          <a:prstGeom prst="rect">
            <a:avLst/>
          </a:prstGeom>
        </p:spPr>
      </p:pic>
      <p:pic>
        <p:nvPicPr>
          <p:cNvPr id="3" name="Picture 2"/>
          <p:cNvPicPr>
            <a:picLocks noChangeAspect="1"/>
          </p:cNvPicPr>
          <p:nvPr/>
        </p:nvPicPr>
        <p:blipFill>
          <a:blip r:embed="rId3"/>
          <a:stretch>
            <a:fillRect/>
          </a:stretch>
        </p:blipFill>
        <p:spPr>
          <a:xfrm>
            <a:off x="683568" y="1002659"/>
            <a:ext cx="8064896" cy="1538391"/>
          </a:xfrm>
          <a:prstGeom prst="rect">
            <a:avLst/>
          </a:prstGeom>
        </p:spPr>
      </p:pic>
      <p:pic>
        <p:nvPicPr>
          <p:cNvPr id="4" name="Picture 3"/>
          <p:cNvPicPr>
            <a:picLocks noChangeAspect="1"/>
          </p:cNvPicPr>
          <p:nvPr/>
        </p:nvPicPr>
        <p:blipFill>
          <a:blip r:embed="rId4"/>
          <a:stretch>
            <a:fillRect/>
          </a:stretch>
        </p:blipFill>
        <p:spPr>
          <a:xfrm>
            <a:off x="710388" y="2708920"/>
            <a:ext cx="8225438" cy="3744416"/>
          </a:xfrm>
          <a:prstGeom prst="rect">
            <a:avLst/>
          </a:prstGeom>
        </p:spPr>
      </p:pic>
    </p:spTree>
    <p:extLst>
      <p:ext uri="{BB962C8B-B14F-4D97-AF65-F5344CB8AC3E}">
        <p14:creationId xmlns:p14="http://schemas.microsoft.com/office/powerpoint/2010/main" val="208361554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71600" y="548680"/>
            <a:ext cx="7416824" cy="1480597"/>
          </a:xfrm>
          <a:prstGeom prst="rect">
            <a:avLst/>
          </a:prstGeom>
        </p:spPr>
      </p:pic>
      <p:pic>
        <p:nvPicPr>
          <p:cNvPr id="3" name="Picture 2"/>
          <p:cNvPicPr>
            <a:picLocks noChangeAspect="1"/>
          </p:cNvPicPr>
          <p:nvPr/>
        </p:nvPicPr>
        <p:blipFill>
          <a:blip r:embed="rId3"/>
          <a:stretch>
            <a:fillRect/>
          </a:stretch>
        </p:blipFill>
        <p:spPr>
          <a:xfrm>
            <a:off x="1115616" y="2060848"/>
            <a:ext cx="7272808" cy="3456385"/>
          </a:xfrm>
          <a:prstGeom prst="rect">
            <a:avLst/>
          </a:prstGeom>
        </p:spPr>
      </p:pic>
      <p:pic>
        <p:nvPicPr>
          <p:cNvPr id="4" name="Picture 3"/>
          <p:cNvPicPr>
            <a:picLocks noChangeAspect="1"/>
          </p:cNvPicPr>
          <p:nvPr/>
        </p:nvPicPr>
        <p:blipFill>
          <a:blip r:embed="rId4"/>
          <a:stretch>
            <a:fillRect/>
          </a:stretch>
        </p:blipFill>
        <p:spPr>
          <a:xfrm>
            <a:off x="1259632" y="5573084"/>
            <a:ext cx="7416824" cy="1104927"/>
          </a:xfrm>
          <a:prstGeom prst="rect">
            <a:avLst/>
          </a:prstGeom>
        </p:spPr>
      </p:pic>
    </p:spTree>
    <p:extLst>
      <p:ext uri="{BB962C8B-B14F-4D97-AF65-F5344CB8AC3E}">
        <p14:creationId xmlns:p14="http://schemas.microsoft.com/office/powerpoint/2010/main" val="28269089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4481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1343</TotalTime>
  <Words>2126</Words>
  <Application>Microsoft Office PowerPoint</Application>
  <PresentationFormat>On-screen Show (4:3)</PresentationFormat>
  <Paragraphs>146</Paragraphs>
  <Slides>59</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59</vt:i4>
      </vt:variant>
    </vt:vector>
  </HeadingPairs>
  <TitlesOfParts>
    <vt:vector size="68" baseType="lpstr">
      <vt:lpstr>Arial</vt:lpstr>
      <vt:lpstr>Calibri</vt:lpstr>
      <vt:lpstr>Symbol</vt:lpstr>
      <vt:lpstr>Times New Roman</vt:lpstr>
      <vt:lpstr>VNI-Times</vt:lpstr>
      <vt:lpstr>Wingdings</vt:lpstr>
      <vt:lpstr>Office Theme</vt:lpstr>
      <vt:lpstr>Equation</vt:lpstr>
      <vt:lpstr>Microsoft Equation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Truong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My PC</cp:lastModifiedBy>
  <cp:revision>127</cp:revision>
  <dcterms:created xsi:type="dcterms:W3CDTF">2020-05-11T13:23:47Z</dcterms:created>
  <dcterms:modified xsi:type="dcterms:W3CDTF">2021-01-25T08:08:45Z</dcterms:modified>
</cp:coreProperties>
</file>