
<file path=[Content_Types].xml><?xml version="1.0" encoding="utf-8"?>
<Types xmlns="http://schemas.openxmlformats.org/package/2006/content-types">
  <Default Extension="png" ContentType="image/png"/>
  <Default Extension="mp3" ContentType="audio/unknown"/>
  <Default Extension="jpeg" ContentType="image/jpeg"/>
  <Default Extension="wmf" ContentType="image/x-wmf"/>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av" ContentType="audio/wav"/>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 id="2147483696" r:id="rId4"/>
  </p:sldMasterIdLst>
  <p:notesMasterIdLst>
    <p:notesMasterId r:id="rId81"/>
  </p:notesMasterIdLst>
  <p:sldIdLst>
    <p:sldId id="362" r:id="rId5"/>
    <p:sldId id="412" r:id="rId6"/>
    <p:sldId id="398" r:id="rId7"/>
    <p:sldId id="401" r:id="rId8"/>
    <p:sldId id="413" r:id="rId9"/>
    <p:sldId id="415" r:id="rId10"/>
    <p:sldId id="414" r:id="rId11"/>
    <p:sldId id="364" r:id="rId12"/>
    <p:sldId id="416" r:id="rId13"/>
    <p:sldId id="417" r:id="rId14"/>
    <p:sldId id="418" r:id="rId15"/>
    <p:sldId id="419" r:id="rId16"/>
    <p:sldId id="420" r:id="rId17"/>
    <p:sldId id="421" r:id="rId18"/>
    <p:sldId id="422" r:id="rId19"/>
    <p:sldId id="423" r:id="rId20"/>
    <p:sldId id="424" r:id="rId21"/>
    <p:sldId id="425" r:id="rId22"/>
    <p:sldId id="426" r:id="rId23"/>
    <p:sldId id="427" r:id="rId24"/>
    <p:sldId id="428" r:id="rId25"/>
    <p:sldId id="429" r:id="rId26"/>
    <p:sldId id="431" r:id="rId27"/>
    <p:sldId id="433" r:id="rId28"/>
    <p:sldId id="432" r:id="rId29"/>
    <p:sldId id="434" r:id="rId30"/>
    <p:sldId id="435" r:id="rId31"/>
    <p:sldId id="436" r:id="rId32"/>
    <p:sldId id="437" r:id="rId33"/>
    <p:sldId id="438" r:id="rId34"/>
    <p:sldId id="439" r:id="rId35"/>
    <p:sldId id="440" r:id="rId36"/>
    <p:sldId id="441" r:id="rId37"/>
    <p:sldId id="442" r:id="rId38"/>
    <p:sldId id="443" r:id="rId39"/>
    <p:sldId id="444" r:id="rId40"/>
    <p:sldId id="445" r:id="rId41"/>
    <p:sldId id="446" r:id="rId42"/>
    <p:sldId id="447" r:id="rId43"/>
    <p:sldId id="449" r:id="rId44"/>
    <p:sldId id="448" r:id="rId45"/>
    <p:sldId id="451" r:id="rId46"/>
    <p:sldId id="450" r:id="rId47"/>
    <p:sldId id="430" r:id="rId48"/>
    <p:sldId id="452" r:id="rId49"/>
    <p:sldId id="453" r:id="rId50"/>
    <p:sldId id="454" r:id="rId51"/>
    <p:sldId id="455" r:id="rId52"/>
    <p:sldId id="456" r:id="rId53"/>
    <p:sldId id="457" r:id="rId54"/>
    <p:sldId id="458" r:id="rId55"/>
    <p:sldId id="459" r:id="rId56"/>
    <p:sldId id="460" r:id="rId57"/>
    <p:sldId id="461" r:id="rId58"/>
    <p:sldId id="462" r:id="rId59"/>
    <p:sldId id="463" r:id="rId60"/>
    <p:sldId id="464" r:id="rId61"/>
    <p:sldId id="465" r:id="rId62"/>
    <p:sldId id="466" r:id="rId63"/>
    <p:sldId id="467" r:id="rId64"/>
    <p:sldId id="468" r:id="rId65"/>
    <p:sldId id="469" r:id="rId66"/>
    <p:sldId id="470" r:id="rId67"/>
    <p:sldId id="471" r:id="rId68"/>
    <p:sldId id="472" r:id="rId69"/>
    <p:sldId id="474" r:id="rId70"/>
    <p:sldId id="473" r:id="rId71"/>
    <p:sldId id="480" r:id="rId72"/>
    <p:sldId id="397" r:id="rId73"/>
    <p:sldId id="477" r:id="rId74"/>
    <p:sldId id="478" r:id="rId75"/>
    <p:sldId id="476" r:id="rId76"/>
    <p:sldId id="475" r:id="rId77"/>
    <p:sldId id="395" r:id="rId78"/>
    <p:sldId id="479" r:id="rId79"/>
    <p:sldId id="375" r:id="rId8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38" autoAdjust="0"/>
    <p:restoredTop sz="94671" autoAdjust="0"/>
  </p:normalViewPr>
  <p:slideViewPr>
    <p:cSldViewPr>
      <p:cViewPr>
        <p:scale>
          <a:sx n="77" d="100"/>
          <a:sy n="77" d="100"/>
        </p:scale>
        <p:origin x="-576" y="2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presProps" Target="presProps.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FA34BA-F3F2-4DA8-86CC-717E1E2CD79C}" type="doc">
      <dgm:prSet loTypeId="urn:microsoft.com/office/officeart/2005/8/layout/vList3#3" loCatId="list" qsTypeId="urn:microsoft.com/office/officeart/2005/8/quickstyle/3d3" qsCatId="3D" csTypeId="urn:microsoft.com/office/officeart/2005/8/colors/colorful4" csCatId="colorful" phldr="1"/>
      <dgm:spPr/>
      <dgm:t>
        <a:bodyPr/>
        <a:lstStyle/>
        <a:p>
          <a:endParaRPr lang="en-US"/>
        </a:p>
      </dgm:t>
    </dgm:pt>
    <dgm:pt modelId="{29AD7334-85E1-4432-81CC-9330ED656D7C}">
      <dgm:prSet phldrT="[Text]" custT="1"/>
      <dgm:spPr>
        <a:xfrm rot="10800000">
          <a:off x="26793" y="1066830"/>
          <a:ext cx="8950712" cy="818916"/>
        </a:xfrm>
        <a:prstGeom prst="homePlate">
          <a:avLst/>
        </a:prstGeom>
        <a:solidFill>
          <a:srgbClr val="D16349">
            <a:lumMod val="60000"/>
            <a:lumOff val="4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r>
            <a:rPr lang="en-US" sz="3200" dirty="0" err="1" smtClean="0">
              <a:solidFill>
                <a:schemeClr val="tx1"/>
              </a:solidFill>
              <a:latin typeface="Arial" pitchFamily="34" charset="0"/>
              <a:cs typeface="Arial" pitchFamily="34" charset="0"/>
            </a:rPr>
            <a:t>phát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triển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cơ</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thể</a:t>
          </a:r>
          <a:r>
            <a:rPr lang="en-US" sz="3200" dirty="0" smtClean="0">
              <a:solidFill>
                <a:schemeClr val="tx1"/>
              </a:solidFill>
              <a:latin typeface="Arial" pitchFamily="34" charset="0"/>
              <a:cs typeface="Arial" pitchFamily="34" charset="0"/>
            </a:rPr>
            <a:t> </a:t>
          </a:r>
          <a:endParaRPr lang="en-US" sz="3200" b="1" dirty="0">
            <a:solidFill>
              <a:schemeClr val="tx1"/>
            </a:solidFill>
            <a:latin typeface="Arial" pitchFamily="34" charset="0"/>
            <a:ea typeface="+mn-ea"/>
            <a:cs typeface="Arial" pitchFamily="34" charset="0"/>
          </a:endParaRPr>
        </a:p>
      </dgm:t>
    </dgm:pt>
    <dgm:pt modelId="{345C4B95-CAC2-47AE-8008-5C49393F7B15}" type="parTrans" cxnId="{DC72EC2E-7564-409C-92B1-C6B5E6D5D957}">
      <dgm:prSet/>
      <dgm:spPr/>
      <dgm:t>
        <a:bodyPr/>
        <a:lstStyle/>
        <a:p>
          <a:endParaRPr lang="en-US"/>
        </a:p>
      </dgm:t>
    </dgm:pt>
    <dgm:pt modelId="{943C3A0E-49C8-4724-B9F2-43AD86F99182}" type="sibTrans" cxnId="{DC72EC2E-7564-409C-92B1-C6B5E6D5D957}">
      <dgm:prSet/>
      <dgm:spPr/>
      <dgm:t>
        <a:bodyPr/>
        <a:lstStyle/>
        <a:p>
          <a:endParaRPr lang="en-US"/>
        </a:p>
      </dgm:t>
    </dgm:pt>
    <dgm:pt modelId="{1C747D65-6AE0-4957-A0B4-D4ED512E2F3D}">
      <dgm:prSet phldrT="[Text]" custT="1"/>
      <dgm:spPr>
        <a:xfrm rot="10800000">
          <a:off x="53589" y="2130199"/>
          <a:ext cx="8897120" cy="818916"/>
        </a:xfrm>
        <a:prstGeom prst="homePlate">
          <a:avLst/>
        </a:prstGeom>
        <a:solidFill>
          <a:srgbClr val="C5D1D7">
            <a:lumMod val="9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r>
            <a:rPr lang="en-US" sz="3200" dirty="0" err="1" smtClean="0">
              <a:solidFill>
                <a:schemeClr val="tx1"/>
              </a:solidFill>
              <a:latin typeface="Arial" pitchFamily="34" charset="0"/>
              <a:cs typeface="Arial" pitchFamily="34" charset="0"/>
            </a:rPr>
            <a:t>sự</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động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cơ</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bắp</a:t>
          </a:r>
          <a:r>
            <a:rPr lang="en-US" sz="3200" dirty="0" smtClean="0">
              <a:solidFill>
                <a:schemeClr val="tx1"/>
              </a:solidFill>
              <a:latin typeface="Arial" pitchFamily="34" charset="0"/>
              <a:cs typeface="Arial" pitchFamily="34" charset="0"/>
            </a:rPr>
            <a:t> </a:t>
          </a:r>
          <a:endParaRPr lang="en-US" sz="3200" b="1" dirty="0">
            <a:solidFill>
              <a:schemeClr val="tx1"/>
            </a:solidFill>
            <a:latin typeface="Arial" pitchFamily="34" charset="0"/>
            <a:ea typeface="+mn-ea"/>
            <a:cs typeface="Arial" pitchFamily="34" charset="0"/>
          </a:endParaRPr>
        </a:p>
      </dgm:t>
    </dgm:pt>
    <dgm:pt modelId="{C87E53EB-DE04-4B94-AF03-EA78E35340A7}" type="parTrans" cxnId="{1DD1F7EB-9EEB-40F6-8E01-9501CAC0B45D}">
      <dgm:prSet/>
      <dgm:spPr/>
      <dgm:t>
        <a:bodyPr/>
        <a:lstStyle/>
        <a:p>
          <a:endParaRPr lang="en-US"/>
        </a:p>
      </dgm:t>
    </dgm:pt>
    <dgm:pt modelId="{0629B2AB-96D5-4B32-AEC7-AB901BA8739E}" type="sibTrans" cxnId="{1DD1F7EB-9EEB-40F6-8E01-9501CAC0B45D}">
      <dgm:prSet/>
      <dgm:spPr/>
      <dgm:t>
        <a:bodyPr/>
        <a:lstStyle/>
        <a:p>
          <a:endParaRPr lang="en-US"/>
        </a:p>
      </dgm:t>
    </dgm:pt>
    <dgm:pt modelId="{72C736B4-55BF-427C-B876-AC1778E6FF33}">
      <dgm:prSet custT="1"/>
      <dgm:spPr>
        <a:xfrm rot="10800000">
          <a:off x="26793" y="0"/>
          <a:ext cx="8950712" cy="818916"/>
        </a:xfrm>
        <a:prstGeom prst="homePlate">
          <a:avLst/>
        </a:prstGeom>
        <a:solidFill>
          <a:srgbClr val="CCB400">
            <a:lumMod val="20000"/>
            <a:lumOff val="8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r>
            <a:rPr lang="en-US" sz="3200" dirty="0" err="1" smtClean="0">
              <a:solidFill>
                <a:schemeClr val="tx1"/>
              </a:solidFill>
              <a:latin typeface="Arial" pitchFamily="34" charset="0"/>
              <a:cs typeface="Arial" pitchFamily="34" charset="0"/>
            </a:rPr>
            <a:t>sinh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trưởng</a:t>
          </a:r>
          <a:r>
            <a:rPr lang="en-US" sz="3200" dirty="0" smtClean="0">
              <a:solidFill>
                <a:schemeClr val="tx1"/>
              </a:solidFill>
              <a:latin typeface="Arial" pitchFamily="34" charset="0"/>
              <a:cs typeface="Arial" pitchFamily="34" charset="0"/>
            </a:rPr>
            <a:t> </a:t>
          </a:r>
          <a:endParaRPr lang="en-US" sz="3200" b="1" dirty="0">
            <a:solidFill>
              <a:schemeClr val="tx1"/>
            </a:solidFill>
            <a:latin typeface="Arial" pitchFamily="34" charset="0"/>
            <a:ea typeface="+mn-ea"/>
            <a:cs typeface="Arial" pitchFamily="34" charset="0"/>
          </a:endParaRPr>
        </a:p>
      </dgm:t>
    </dgm:pt>
    <dgm:pt modelId="{8ED4C95A-C45C-4921-A566-BE16FA786C8B}" type="parTrans" cxnId="{9754CB7C-12A2-4CEC-A799-6BBA6AB2A984}">
      <dgm:prSet/>
      <dgm:spPr/>
      <dgm:t>
        <a:bodyPr/>
        <a:lstStyle/>
        <a:p>
          <a:endParaRPr lang="en-US"/>
        </a:p>
      </dgm:t>
    </dgm:pt>
    <dgm:pt modelId="{898D1296-C568-49AA-8035-7F9A59FA7C76}" type="sibTrans" cxnId="{9754CB7C-12A2-4CEC-A799-6BBA6AB2A984}">
      <dgm:prSet/>
      <dgm:spPr/>
      <dgm:t>
        <a:bodyPr/>
        <a:lstStyle/>
        <a:p>
          <a:endParaRPr lang="en-US"/>
        </a:p>
      </dgm:t>
    </dgm:pt>
    <dgm:pt modelId="{2266FFE9-6CD8-4D69-BF79-AEE5DE7DF440}">
      <dgm:prSet phldrT="[Text]" custT="1"/>
      <dgm:spPr>
        <a:xfrm rot="10800000">
          <a:off x="107179" y="3197029"/>
          <a:ext cx="8897120" cy="818916"/>
        </a:xfrm>
        <a:prstGeom prst="homePlate">
          <a:avLst/>
        </a:prstGeom>
        <a:solidFill>
          <a:srgbClr val="C5D1D7">
            <a:lumMod val="9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r>
            <a:rPr lang="en-US" sz="3200" dirty="0" err="1" smtClean="0">
              <a:solidFill>
                <a:schemeClr val="tx1"/>
              </a:solidFill>
              <a:latin typeface="Arial" pitchFamily="34" charset="0"/>
              <a:cs typeface="Arial" pitchFamily="34" charset="0"/>
            </a:rPr>
            <a:t>các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hoạt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động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trao</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đổi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chất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tế</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bào</a:t>
          </a:r>
          <a:endParaRPr lang="en-US" sz="3200" b="1" dirty="0">
            <a:solidFill>
              <a:schemeClr val="tx1"/>
            </a:solidFill>
            <a:latin typeface="Arial" pitchFamily="34" charset="0"/>
            <a:ea typeface="+mn-ea"/>
            <a:cs typeface="Arial" pitchFamily="34" charset="0"/>
          </a:endParaRPr>
        </a:p>
      </dgm:t>
    </dgm:pt>
    <dgm:pt modelId="{CBDD1C8F-32A6-41D8-8E7C-1889AD2CAAB4}" type="parTrans" cxnId="{8EF1B3BF-9DAB-43F8-84EF-F2A1C56CBE40}">
      <dgm:prSet/>
      <dgm:spPr/>
      <dgm:t>
        <a:bodyPr/>
        <a:lstStyle/>
        <a:p>
          <a:endParaRPr lang="en-US"/>
        </a:p>
      </dgm:t>
    </dgm:pt>
    <dgm:pt modelId="{6EA6E243-83FA-4A12-A6AC-58F2FC3430B3}" type="sibTrans" cxnId="{8EF1B3BF-9DAB-43F8-84EF-F2A1C56CBE40}">
      <dgm:prSet/>
      <dgm:spPr/>
      <dgm:t>
        <a:bodyPr/>
        <a:lstStyle/>
        <a:p>
          <a:endParaRPr lang="en-US"/>
        </a:p>
      </dgm:t>
    </dgm:pt>
    <dgm:pt modelId="{65C7B319-7EB9-4371-AC39-2C7578171902}" type="pres">
      <dgm:prSet presAssocID="{64FA34BA-F3F2-4DA8-86CC-717E1E2CD79C}" presName="linearFlow" presStyleCnt="0">
        <dgm:presLayoutVars>
          <dgm:dir/>
          <dgm:resizeHandles val="exact"/>
        </dgm:presLayoutVars>
      </dgm:prSet>
      <dgm:spPr/>
      <dgm:t>
        <a:bodyPr/>
        <a:lstStyle/>
        <a:p>
          <a:endParaRPr lang="en-US"/>
        </a:p>
      </dgm:t>
    </dgm:pt>
    <dgm:pt modelId="{4D6490F2-2845-45C5-9683-8DD52ED1C52F}" type="pres">
      <dgm:prSet presAssocID="{72C736B4-55BF-427C-B876-AC1778E6FF33}" presName="composite" presStyleCnt="0"/>
      <dgm:spPr/>
    </dgm:pt>
    <dgm:pt modelId="{A64547C1-0B0C-40D5-8D2B-2F1E44B317E9}" type="pres">
      <dgm:prSet presAssocID="{72C736B4-55BF-427C-B876-AC1778E6FF33}" presName="imgShp" presStyleLbl="fgImgPlace1" presStyleIdx="0" presStyleCnt="4" custScaleX="76959" custLinFactNeighborX="-84159"/>
      <dgm:spPr>
        <a:xfrm>
          <a:off x="503913" y="3461"/>
          <a:ext cx="630229" cy="818916"/>
        </a:xfrm>
        <a:prstGeom prst="ellipse">
          <a:avLst/>
        </a:prstGeom>
        <a:solidFill>
          <a:srgbClr val="8C7B70">
            <a:tint val="50000"/>
            <a:hueOff val="0"/>
            <a:satOff val="0"/>
            <a:lumOff val="0"/>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gm:spPr>
      <dgm:t>
        <a:bodyPr/>
        <a:lstStyle/>
        <a:p>
          <a:endParaRPr lang="en-US"/>
        </a:p>
      </dgm:t>
    </dgm:pt>
    <dgm:pt modelId="{9368B629-3187-428C-B950-3C908D29DFAD}" type="pres">
      <dgm:prSet presAssocID="{72C736B4-55BF-427C-B876-AC1778E6FF33}" presName="txShp" presStyleLbl="node1" presStyleIdx="0" presStyleCnt="4" custScaleX="149481" custLinFactNeighborX="-826" custLinFactNeighborY="-4500">
        <dgm:presLayoutVars>
          <dgm:bulletEnabled val="1"/>
        </dgm:presLayoutVars>
      </dgm:prSet>
      <dgm:spPr/>
      <dgm:t>
        <a:bodyPr/>
        <a:lstStyle/>
        <a:p>
          <a:endParaRPr lang="en-US"/>
        </a:p>
      </dgm:t>
    </dgm:pt>
    <dgm:pt modelId="{DCC0E54A-2257-4A51-AD99-57073A467802}" type="pres">
      <dgm:prSet presAssocID="{898D1296-C568-49AA-8035-7F9A59FA7C76}" presName="spacing" presStyleCnt="0"/>
      <dgm:spPr/>
    </dgm:pt>
    <dgm:pt modelId="{7FC01AD3-AFEA-46F5-9100-EA27812FA7D6}" type="pres">
      <dgm:prSet presAssocID="{29AD7334-85E1-4432-81CC-9330ED656D7C}" presName="composite" presStyleCnt="0"/>
      <dgm:spPr/>
    </dgm:pt>
    <dgm:pt modelId="{39D73E3D-0EE3-4B85-AED4-7E702BCA4B5F}" type="pres">
      <dgm:prSet presAssocID="{29AD7334-85E1-4432-81CC-9330ED656D7C}" presName="imgShp" presStyleLbl="fgImgPlace1" presStyleIdx="1" presStyleCnt="4" custScaleX="76203" custLinFactNeighborX="-82787"/>
      <dgm:spPr>
        <a:xfrm>
          <a:off x="518244" y="1066830"/>
          <a:ext cx="624038" cy="818916"/>
        </a:xfrm>
        <a:prstGeom prst="ellipse">
          <a:avLst/>
        </a:prstGeom>
        <a:solidFill>
          <a:srgbClr val="8C7B70">
            <a:tint val="50000"/>
            <a:hueOff val="1871593"/>
            <a:satOff val="2474"/>
            <a:lumOff val="1285"/>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gm:spPr>
      <dgm:t>
        <a:bodyPr/>
        <a:lstStyle/>
        <a:p>
          <a:endParaRPr lang="en-US"/>
        </a:p>
      </dgm:t>
    </dgm:pt>
    <dgm:pt modelId="{003C76D1-6742-41FF-BEBF-6502F9413636}" type="pres">
      <dgm:prSet presAssocID="{29AD7334-85E1-4432-81CC-9330ED656D7C}" presName="txShp" presStyleLbl="node1" presStyleIdx="1" presStyleCnt="4" custScaleX="149481">
        <dgm:presLayoutVars>
          <dgm:bulletEnabled val="1"/>
        </dgm:presLayoutVars>
      </dgm:prSet>
      <dgm:spPr/>
      <dgm:t>
        <a:bodyPr/>
        <a:lstStyle/>
        <a:p>
          <a:endParaRPr lang="en-US"/>
        </a:p>
      </dgm:t>
    </dgm:pt>
    <dgm:pt modelId="{FF77A5D0-68C3-4F8A-9849-D73119A001A4}" type="pres">
      <dgm:prSet presAssocID="{943C3A0E-49C8-4724-B9F2-43AD86F99182}" presName="spacing" presStyleCnt="0"/>
      <dgm:spPr/>
    </dgm:pt>
    <dgm:pt modelId="{7197D657-72A6-4745-8CDD-2DCB508F49B4}" type="pres">
      <dgm:prSet presAssocID="{1C747D65-6AE0-4957-A0B4-D4ED512E2F3D}" presName="composite" presStyleCnt="0"/>
      <dgm:spPr/>
    </dgm:pt>
    <dgm:pt modelId="{A53B908D-F9AD-4003-ABB3-3AACCEC5666E}" type="pres">
      <dgm:prSet presAssocID="{1C747D65-6AE0-4957-A0B4-D4ED512E2F3D}" presName="imgShp" presStyleLbl="fgImgPlace1" presStyleIdx="2" presStyleCnt="4" custScaleX="74152" custLinFactNeighborX="-86147" custLinFactNeighborY="-499"/>
      <dgm:spPr>
        <a:xfrm>
          <a:off x="499126" y="2081350"/>
          <a:ext cx="607242" cy="818916"/>
        </a:xfrm>
        <a:prstGeom prst="ellipse">
          <a:avLst/>
        </a:prstGeom>
        <a:solidFill>
          <a:srgbClr val="8C7B70">
            <a:tint val="50000"/>
            <a:hueOff val="3743187"/>
            <a:satOff val="4948"/>
            <a:lumOff val="2570"/>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gm:spPr>
      <dgm:t>
        <a:bodyPr/>
        <a:lstStyle/>
        <a:p>
          <a:endParaRPr lang="en-US"/>
        </a:p>
      </dgm:t>
    </dgm:pt>
    <dgm:pt modelId="{0ECCE799-0757-4758-94DF-6F660D144545}" type="pres">
      <dgm:prSet presAssocID="{1C747D65-6AE0-4957-A0B4-D4ED512E2F3D}" presName="txShp" presStyleLbl="node1" presStyleIdx="2" presStyleCnt="4" custScaleX="148586">
        <dgm:presLayoutVars>
          <dgm:bulletEnabled val="1"/>
        </dgm:presLayoutVars>
      </dgm:prSet>
      <dgm:spPr/>
      <dgm:t>
        <a:bodyPr/>
        <a:lstStyle/>
        <a:p>
          <a:endParaRPr lang="en-US"/>
        </a:p>
      </dgm:t>
    </dgm:pt>
    <dgm:pt modelId="{46CF3270-C6C2-4FBF-AFD4-A44591576615}" type="pres">
      <dgm:prSet presAssocID="{0629B2AB-96D5-4B32-AEC7-AB901BA8739E}" presName="spacing" presStyleCnt="0"/>
      <dgm:spPr/>
    </dgm:pt>
    <dgm:pt modelId="{89997B62-C73B-4B85-A98F-5AFD9AA17A7B}" type="pres">
      <dgm:prSet presAssocID="{2266FFE9-6CD8-4D69-BF79-AEE5DE7DF440}" presName="composite" presStyleCnt="0"/>
      <dgm:spPr/>
    </dgm:pt>
    <dgm:pt modelId="{1B69B435-3D8F-480E-B3FE-629DD6EBA9D7}" type="pres">
      <dgm:prSet presAssocID="{2266FFE9-6CD8-4D69-BF79-AEE5DE7DF440}" presName="imgShp" presStyleLbl="fgImgPlace1" presStyleIdx="3" presStyleCnt="4" custScaleX="74152" custLinFactNeighborX="-86147" custLinFactNeighborY="-80"/>
      <dgm:spPr>
        <a:xfrm>
          <a:off x="499126" y="3144720"/>
          <a:ext cx="607242" cy="818916"/>
        </a:xfrm>
        <a:prstGeom prst="ellipse">
          <a:avLst/>
        </a:prstGeom>
        <a:solidFill>
          <a:srgbClr val="8C7B70">
            <a:tint val="50000"/>
            <a:hueOff val="5614780"/>
            <a:satOff val="7422"/>
            <a:lumOff val="3855"/>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gm:spPr>
      <dgm:t>
        <a:bodyPr/>
        <a:lstStyle/>
        <a:p>
          <a:endParaRPr lang="en-US"/>
        </a:p>
      </dgm:t>
    </dgm:pt>
    <dgm:pt modelId="{066725E6-1048-4B1E-9FA9-6319030FF81C}" type="pres">
      <dgm:prSet presAssocID="{2266FFE9-6CD8-4D69-BF79-AEE5DE7DF440}" presName="txShp" presStyleLbl="node1" presStyleIdx="3" presStyleCnt="4" custScaleX="148586" custLinFactNeighborX="43910" custLinFactNeighborY="30999">
        <dgm:presLayoutVars>
          <dgm:bulletEnabled val="1"/>
        </dgm:presLayoutVars>
      </dgm:prSet>
      <dgm:spPr/>
      <dgm:t>
        <a:bodyPr/>
        <a:lstStyle/>
        <a:p>
          <a:endParaRPr lang="en-US"/>
        </a:p>
      </dgm:t>
    </dgm:pt>
  </dgm:ptLst>
  <dgm:cxnLst>
    <dgm:cxn modelId="{1DD1F7EB-9EEB-40F6-8E01-9501CAC0B45D}" srcId="{64FA34BA-F3F2-4DA8-86CC-717E1E2CD79C}" destId="{1C747D65-6AE0-4957-A0B4-D4ED512E2F3D}" srcOrd="2" destOrd="0" parTransId="{C87E53EB-DE04-4B94-AF03-EA78E35340A7}" sibTransId="{0629B2AB-96D5-4B32-AEC7-AB901BA8739E}"/>
    <dgm:cxn modelId="{8EF1B3BF-9DAB-43F8-84EF-F2A1C56CBE40}" srcId="{64FA34BA-F3F2-4DA8-86CC-717E1E2CD79C}" destId="{2266FFE9-6CD8-4D69-BF79-AEE5DE7DF440}" srcOrd="3" destOrd="0" parTransId="{CBDD1C8F-32A6-41D8-8E7C-1889AD2CAAB4}" sibTransId="{6EA6E243-83FA-4A12-A6AC-58F2FC3430B3}"/>
    <dgm:cxn modelId="{9754CB7C-12A2-4CEC-A799-6BBA6AB2A984}" srcId="{64FA34BA-F3F2-4DA8-86CC-717E1E2CD79C}" destId="{72C736B4-55BF-427C-B876-AC1778E6FF33}" srcOrd="0" destOrd="0" parTransId="{8ED4C95A-C45C-4921-A566-BE16FA786C8B}" sibTransId="{898D1296-C568-49AA-8035-7F9A59FA7C76}"/>
    <dgm:cxn modelId="{5936D51A-9886-4F60-A6A5-030BF69D6C04}" type="presOf" srcId="{64FA34BA-F3F2-4DA8-86CC-717E1E2CD79C}" destId="{65C7B319-7EB9-4371-AC39-2C7578171902}" srcOrd="0" destOrd="0" presId="urn:microsoft.com/office/officeart/2005/8/layout/vList3#3"/>
    <dgm:cxn modelId="{5D4A6C22-9475-4E21-9338-4449C2327448}" type="presOf" srcId="{29AD7334-85E1-4432-81CC-9330ED656D7C}" destId="{003C76D1-6742-41FF-BEBF-6502F9413636}" srcOrd="0" destOrd="0" presId="urn:microsoft.com/office/officeart/2005/8/layout/vList3#3"/>
    <dgm:cxn modelId="{E3A1C173-A042-402F-A878-C42568F4EF88}" type="presOf" srcId="{72C736B4-55BF-427C-B876-AC1778E6FF33}" destId="{9368B629-3187-428C-B950-3C908D29DFAD}" srcOrd="0" destOrd="0" presId="urn:microsoft.com/office/officeart/2005/8/layout/vList3#3"/>
    <dgm:cxn modelId="{35E96917-DE8D-4C77-BD21-54BC81CFA726}" type="presOf" srcId="{1C747D65-6AE0-4957-A0B4-D4ED512E2F3D}" destId="{0ECCE799-0757-4758-94DF-6F660D144545}" srcOrd="0" destOrd="0" presId="urn:microsoft.com/office/officeart/2005/8/layout/vList3#3"/>
    <dgm:cxn modelId="{DAEC4A23-8A2C-4F5E-B2FF-3E68D913F7B8}" type="presOf" srcId="{2266FFE9-6CD8-4D69-BF79-AEE5DE7DF440}" destId="{066725E6-1048-4B1E-9FA9-6319030FF81C}" srcOrd="0" destOrd="0" presId="urn:microsoft.com/office/officeart/2005/8/layout/vList3#3"/>
    <dgm:cxn modelId="{DC72EC2E-7564-409C-92B1-C6B5E6D5D957}" srcId="{64FA34BA-F3F2-4DA8-86CC-717E1E2CD79C}" destId="{29AD7334-85E1-4432-81CC-9330ED656D7C}" srcOrd="1" destOrd="0" parTransId="{345C4B95-CAC2-47AE-8008-5C49393F7B15}" sibTransId="{943C3A0E-49C8-4724-B9F2-43AD86F99182}"/>
    <dgm:cxn modelId="{4CDF68DD-BC21-44E3-8685-7330AA10CF0B}" type="presParOf" srcId="{65C7B319-7EB9-4371-AC39-2C7578171902}" destId="{4D6490F2-2845-45C5-9683-8DD52ED1C52F}" srcOrd="0" destOrd="0" presId="urn:microsoft.com/office/officeart/2005/8/layout/vList3#3"/>
    <dgm:cxn modelId="{82FF0C2A-5BB6-47B2-BACB-BEDDBA9F0759}" type="presParOf" srcId="{4D6490F2-2845-45C5-9683-8DD52ED1C52F}" destId="{A64547C1-0B0C-40D5-8D2B-2F1E44B317E9}" srcOrd="0" destOrd="0" presId="urn:microsoft.com/office/officeart/2005/8/layout/vList3#3"/>
    <dgm:cxn modelId="{D516870A-45AC-4AC3-BEC4-BBCEAAF73760}" type="presParOf" srcId="{4D6490F2-2845-45C5-9683-8DD52ED1C52F}" destId="{9368B629-3187-428C-B950-3C908D29DFAD}" srcOrd="1" destOrd="0" presId="urn:microsoft.com/office/officeart/2005/8/layout/vList3#3"/>
    <dgm:cxn modelId="{32EA8ADC-40DE-4CA3-8FAF-C3852703081D}" type="presParOf" srcId="{65C7B319-7EB9-4371-AC39-2C7578171902}" destId="{DCC0E54A-2257-4A51-AD99-57073A467802}" srcOrd="1" destOrd="0" presId="urn:microsoft.com/office/officeart/2005/8/layout/vList3#3"/>
    <dgm:cxn modelId="{03B11383-D323-4E91-A744-1CD47B387710}" type="presParOf" srcId="{65C7B319-7EB9-4371-AC39-2C7578171902}" destId="{7FC01AD3-AFEA-46F5-9100-EA27812FA7D6}" srcOrd="2" destOrd="0" presId="urn:microsoft.com/office/officeart/2005/8/layout/vList3#3"/>
    <dgm:cxn modelId="{5EDE4655-C511-456B-AABA-DF065C5AB2DA}" type="presParOf" srcId="{7FC01AD3-AFEA-46F5-9100-EA27812FA7D6}" destId="{39D73E3D-0EE3-4B85-AED4-7E702BCA4B5F}" srcOrd="0" destOrd="0" presId="urn:microsoft.com/office/officeart/2005/8/layout/vList3#3"/>
    <dgm:cxn modelId="{D8D66AA2-926C-4467-B51A-CAE83570C485}" type="presParOf" srcId="{7FC01AD3-AFEA-46F5-9100-EA27812FA7D6}" destId="{003C76D1-6742-41FF-BEBF-6502F9413636}" srcOrd="1" destOrd="0" presId="urn:microsoft.com/office/officeart/2005/8/layout/vList3#3"/>
    <dgm:cxn modelId="{AE7620C9-FC5A-4CAB-895A-A74A2F2D7A48}" type="presParOf" srcId="{65C7B319-7EB9-4371-AC39-2C7578171902}" destId="{FF77A5D0-68C3-4F8A-9849-D73119A001A4}" srcOrd="3" destOrd="0" presId="urn:microsoft.com/office/officeart/2005/8/layout/vList3#3"/>
    <dgm:cxn modelId="{27359DBC-E14E-4FF3-B19F-8768C5D9B5B0}" type="presParOf" srcId="{65C7B319-7EB9-4371-AC39-2C7578171902}" destId="{7197D657-72A6-4745-8CDD-2DCB508F49B4}" srcOrd="4" destOrd="0" presId="urn:microsoft.com/office/officeart/2005/8/layout/vList3#3"/>
    <dgm:cxn modelId="{2939277D-95BB-42E5-BE6D-501100B920E5}" type="presParOf" srcId="{7197D657-72A6-4745-8CDD-2DCB508F49B4}" destId="{A53B908D-F9AD-4003-ABB3-3AACCEC5666E}" srcOrd="0" destOrd="0" presId="urn:microsoft.com/office/officeart/2005/8/layout/vList3#3"/>
    <dgm:cxn modelId="{0D6E5F3A-A384-486F-BD7D-19693A98BDC6}" type="presParOf" srcId="{7197D657-72A6-4745-8CDD-2DCB508F49B4}" destId="{0ECCE799-0757-4758-94DF-6F660D144545}" srcOrd="1" destOrd="0" presId="urn:microsoft.com/office/officeart/2005/8/layout/vList3#3"/>
    <dgm:cxn modelId="{FBC815E8-47B1-4ABF-9768-1B0663CC8802}" type="presParOf" srcId="{65C7B319-7EB9-4371-AC39-2C7578171902}" destId="{46CF3270-C6C2-4FBF-AFD4-A44591576615}" srcOrd="5" destOrd="0" presId="urn:microsoft.com/office/officeart/2005/8/layout/vList3#3"/>
    <dgm:cxn modelId="{B576CB2C-294F-4522-8A6E-1FE9FC344339}" type="presParOf" srcId="{65C7B319-7EB9-4371-AC39-2C7578171902}" destId="{89997B62-C73B-4B85-A98F-5AFD9AA17A7B}" srcOrd="6" destOrd="0" presId="urn:microsoft.com/office/officeart/2005/8/layout/vList3#3"/>
    <dgm:cxn modelId="{44FBAF9A-01C9-44A5-99A8-8407BCDCCB73}" type="presParOf" srcId="{89997B62-C73B-4B85-A98F-5AFD9AA17A7B}" destId="{1B69B435-3D8F-480E-B3FE-629DD6EBA9D7}" srcOrd="0" destOrd="0" presId="urn:microsoft.com/office/officeart/2005/8/layout/vList3#3"/>
    <dgm:cxn modelId="{5A161F72-58CB-42E1-BC34-5F544FD6C2A4}" type="presParOf" srcId="{89997B62-C73B-4B85-A98F-5AFD9AA17A7B}" destId="{066725E6-1048-4B1E-9FA9-6319030FF81C}" srcOrd="1" destOrd="0" presId="urn:microsoft.com/office/officeart/2005/8/layout/vList3#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68B629-3187-428C-B950-3C908D29DFAD}">
      <dsp:nvSpPr>
        <dsp:cNvPr id="0" name=""/>
        <dsp:cNvSpPr/>
      </dsp:nvSpPr>
      <dsp:spPr>
        <a:xfrm rot="10800000">
          <a:off x="0" y="0"/>
          <a:ext cx="8950712" cy="818916"/>
        </a:xfrm>
        <a:prstGeom prst="homePlate">
          <a:avLst/>
        </a:prstGeom>
        <a:solidFill>
          <a:srgbClr val="CCB400">
            <a:lumMod val="20000"/>
            <a:lumOff val="8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61119" tIns="121920" rIns="227584" bIns="1219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latin typeface="Arial" pitchFamily="34" charset="0"/>
              <a:cs typeface="Arial" pitchFamily="34" charset="0"/>
            </a:rPr>
            <a:t>sinh</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trưởng</a:t>
          </a:r>
          <a:r>
            <a:rPr lang="en-US" sz="3200" kern="1200" dirty="0" smtClean="0">
              <a:solidFill>
                <a:schemeClr val="tx1"/>
              </a:solidFill>
              <a:latin typeface="Arial" pitchFamily="34" charset="0"/>
              <a:cs typeface="Arial" pitchFamily="34" charset="0"/>
            </a:rPr>
            <a:t> </a:t>
          </a:r>
          <a:endParaRPr lang="en-US" sz="3200" b="1" kern="1200" dirty="0">
            <a:solidFill>
              <a:schemeClr val="tx1"/>
            </a:solidFill>
            <a:latin typeface="Arial" pitchFamily="34" charset="0"/>
            <a:ea typeface="+mn-ea"/>
            <a:cs typeface="Arial" pitchFamily="34" charset="0"/>
          </a:endParaRPr>
        </a:p>
      </dsp:txBody>
      <dsp:txXfrm rot="10800000">
        <a:off x="204729" y="0"/>
        <a:ext cx="8745983" cy="818916"/>
      </dsp:txXfrm>
    </dsp:sp>
    <dsp:sp modelId="{A64547C1-0B0C-40D5-8D2B-2F1E44B317E9}">
      <dsp:nvSpPr>
        <dsp:cNvPr id="0" name=""/>
        <dsp:cNvSpPr/>
      </dsp:nvSpPr>
      <dsp:spPr>
        <a:xfrm>
          <a:off x="503913" y="3461"/>
          <a:ext cx="630229" cy="818916"/>
        </a:xfrm>
        <a:prstGeom prst="ellipse">
          <a:avLst/>
        </a:prstGeom>
        <a:solidFill>
          <a:srgbClr val="8C7B70">
            <a:tint val="50000"/>
            <a:hueOff val="0"/>
            <a:satOff val="0"/>
            <a:lumOff val="0"/>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03C76D1-6742-41FF-BEBF-6502F9413636}">
      <dsp:nvSpPr>
        <dsp:cNvPr id="0" name=""/>
        <dsp:cNvSpPr/>
      </dsp:nvSpPr>
      <dsp:spPr>
        <a:xfrm rot="10800000">
          <a:off x="26793" y="1066830"/>
          <a:ext cx="8950712" cy="818916"/>
        </a:xfrm>
        <a:prstGeom prst="homePlate">
          <a:avLst/>
        </a:prstGeom>
        <a:solidFill>
          <a:srgbClr val="D16349">
            <a:lumMod val="60000"/>
            <a:lumOff val="4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61119" tIns="121920" rIns="227584" bIns="1219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latin typeface="Arial" pitchFamily="34" charset="0"/>
              <a:cs typeface="Arial" pitchFamily="34" charset="0"/>
            </a:rPr>
            <a:t>phát</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triển</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của</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cơ</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thể</a:t>
          </a:r>
          <a:r>
            <a:rPr lang="en-US" sz="3200" kern="1200" dirty="0" smtClean="0">
              <a:solidFill>
                <a:schemeClr val="tx1"/>
              </a:solidFill>
              <a:latin typeface="Arial" pitchFamily="34" charset="0"/>
              <a:cs typeface="Arial" pitchFamily="34" charset="0"/>
            </a:rPr>
            <a:t> </a:t>
          </a:r>
          <a:endParaRPr lang="en-US" sz="3200" b="1" kern="1200" dirty="0">
            <a:solidFill>
              <a:schemeClr val="tx1"/>
            </a:solidFill>
            <a:latin typeface="Arial" pitchFamily="34" charset="0"/>
            <a:ea typeface="+mn-ea"/>
            <a:cs typeface="Arial" pitchFamily="34" charset="0"/>
          </a:endParaRPr>
        </a:p>
      </dsp:txBody>
      <dsp:txXfrm rot="10800000">
        <a:off x="231522" y="1066830"/>
        <a:ext cx="8745983" cy="818916"/>
      </dsp:txXfrm>
    </dsp:sp>
    <dsp:sp modelId="{39D73E3D-0EE3-4B85-AED4-7E702BCA4B5F}">
      <dsp:nvSpPr>
        <dsp:cNvPr id="0" name=""/>
        <dsp:cNvSpPr/>
      </dsp:nvSpPr>
      <dsp:spPr>
        <a:xfrm>
          <a:off x="518244" y="1066830"/>
          <a:ext cx="624038" cy="818916"/>
        </a:xfrm>
        <a:prstGeom prst="ellipse">
          <a:avLst/>
        </a:prstGeom>
        <a:solidFill>
          <a:srgbClr val="8C7B70">
            <a:tint val="50000"/>
            <a:hueOff val="1871593"/>
            <a:satOff val="2474"/>
            <a:lumOff val="1285"/>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ECCE799-0757-4758-94DF-6F660D144545}">
      <dsp:nvSpPr>
        <dsp:cNvPr id="0" name=""/>
        <dsp:cNvSpPr/>
      </dsp:nvSpPr>
      <dsp:spPr>
        <a:xfrm rot="10800000">
          <a:off x="53589" y="2130199"/>
          <a:ext cx="8897120" cy="818916"/>
        </a:xfrm>
        <a:prstGeom prst="homePlate">
          <a:avLst/>
        </a:prstGeom>
        <a:solidFill>
          <a:srgbClr val="C5D1D7">
            <a:lumMod val="9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61119" tIns="121920" rIns="227584" bIns="1219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latin typeface="Arial" pitchFamily="34" charset="0"/>
              <a:cs typeface="Arial" pitchFamily="34" charset="0"/>
            </a:rPr>
            <a:t>sự</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vận</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động</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của</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cơ</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bắp</a:t>
          </a:r>
          <a:r>
            <a:rPr lang="en-US" sz="3200" kern="1200" dirty="0" smtClean="0">
              <a:solidFill>
                <a:schemeClr val="tx1"/>
              </a:solidFill>
              <a:latin typeface="Arial" pitchFamily="34" charset="0"/>
              <a:cs typeface="Arial" pitchFamily="34" charset="0"/>
            </a:rPr>
            <a:t> </a:t>
          </a:r>
          <a:endParaRPr lang="en-US" sz="3200" b="1" kern="1200" dirty="0">
            <a:solidFill>
              <a:schemeClr val="tx1"/>
            </a:solidFill>
            <a:latin typeface="Arial" pitchFamily="34" charset="0"/>
            <a:ea typeface="+mn-ea"/>
            <a:cs typeface="Arial" pitchFamily="34" charset="0"/>
          </a:endParaRPr>
        </a:p>
      </dsp:txBody>
      <dsp:txXfrm rot="10800000">
        <a:off x="258318" y="2130199"/>
        <a:ext cx="8692391" cy="818916"/>
      </dsp:txXfrm>
    </dsp:sp>
    <dsp:sp modelId="{A53B908D-F9AD-4003-ABB3-3AACCEC5666E}">
      <dsp:nvSpPr>
        <dsp:cNvPr id="0" name=""/>
        <dsp:cNvSpPr/>
      </dsp:nvSpPr>
      <dsp:spPr>
        <a:xfrm>
          <a:off x="499126" y="2126112"/>
          <a:ext cx="607242" cy="818916"/>
        </a:xfrm>
        <a:prstGeom prst="ellipse">
          <a:avLst/>
        </a:prstGeom>
        <a:solidFill>
          <a:srgbClr val="8C7B70">
            <a:tint val="50000"/>
            <a:hueOff val="3743187"/>
            <a:satOff val="4948"/>
            <a:lumOff val="2570"/>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66725E6-1048-4B1E-9FA9-6319030FF81C}">
      <dsp:nvSpPr>
        <dsp:cNvPr id="0" name=""/>
        <dsp:cNvSpPr/>
      </dsp:nvSpPr>
      <dsp:spPr>
        <a:xfrm rot="10800000">
          <a:off x="107179" y="3197029"/>
          <a:ext cx="8897120" cy="818916"/>
        </a:xfrm>
        <a:prstGeom prst="homePlate">
          <a:avLst/>
        </a:prstGeom>
        <a:solidFill>
          <a:srgbClr val="C5D1D7">
            <a:lumMod val="9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61119" tIns="121920" rIns="227584" bIns="1219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latin typeface="Arial" pitchFamily="34" charset="0"/>
              <a:cs typeface="Arial" pitchFamily="34" charset="0"/>
            </a:rPr>
            <a:t>các</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hoạt</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động</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trao</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đổi</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chất</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của</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tế</a:t>
          </a:r>
          <a:r>
            <a:rPr lang="en-US" sz="3200" kern="1200" dirty="0" smtClean="0">
              <a:solidFill>
                <a:schemeClr val="tx1"/>
              </a:solidFill>
              <a:latin typeface="Arial" pitchFamily="34" charset="0"/>
              <a:cs typeface="Arial" pitchFamily="34" charset="0"/>
            </a:rPr>
            <a:t> </a:t>
          </a:r>
          <a:r>
            <a:rPr lang="en-US" sz="3200" kern="1200" dirty="0" err="1" smtClean="0">
              <a:solidFill>
                <a:schemeClr val="tx1"/>
              </a:solidFill>
              <a:latin typeface="Arial" pitchFamily="34" charset="0"/>
              <a:cs typeface="Arial" pitchFamily="34" charset="0"/>
            </a:rPr>
            <a:t>bào</a:t>
          </a:r>
          <a:endParaRPr lang="en-US" sz="3200" b="1" kern="1200" dirty="0">
            <a:solidFill>
              <a:schemeClr val="tx1"/>
            </a:solidFill>
            <a:latin typeface="Arial" pitchFamily="34" charset="0"/>
            <a:ea typeface="+mn-ea"/>
            <a:cs typeface="Arial" pitchFamily="34" charset="0"/>
          </a:endParaRPr>
        </a:p>
      </dsp:txBody>
      <dsp:txXfrm rot="10800000">
        <a:off x="311908" y="3197029"/>
        <a:ext cx="8692391" cy="818916"/>
      </dsp:txXfrm>
    </dsp:sp>
    <dsp:sp modelId="{1B69B435-3D8F-480E-B3FE-629DD6EBA9D7}">
      <dsp:nvSpPr>
        <dsp:cNvPr id="0" name=""/>
        <dsp:cNvSpPr/>
      </dsp:nvSpPr>
      <dsp:spPr>
        <a:xfrm>
          <a:off x="499126" y="3192913"/>
          <a:ext cx="607242" cy="818916"/>
        </a:xfrm>
        <a:prstGeom prst="ellipse">
          <a:avLst/>
        </a:prstGeom>
        <a:solidFill>
          <a:srgbClr val="8C7B70">
            <a:tint val="50000"/>
            <a:hueOff val="5614780"/>
            <a:satOff val="7422"/>
            <a:lumOff val="3855"/>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A6B493-98A8-4A5F-8AFE-AAD38585AED4}" type="datetimeFigureOut">
              <a:rPr lang="en-US" smtClean="0"/>
              <a:t>1/25/2021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54BDEA-4125-4163-AF5C-75139DF44E19}" type="slidenum">
              <a:rPr lang="en-US" smtClean="0"/>
              <a:t>‹#›</a:t>
            </a:fld>
            <a:endParaRPr lang="en-US"/>
          </a:p>
        </p:txBody>
      </p:sp>
    </p:spTree>
    <p:extLst>
      <p:ext uri="{BB962C8B-B14F-4D97-AF65-F5344CB8AC3E}">
        <p14:creationId xmlns:p14="http://schemas.microsoft.com/office/powerpoint/2010/main" val="1852032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54BDEA-4125-4163-AF5C-75139DF44E19}" type="slidenum">
              <a:rPr lang="en-US" smtClean="0"/>
              <a:t>75</a:t>
            </a:fld>
            <a:endParaRPr lang="en-US"/>
          </a:p>
        </p:txBody>
      </p:sp>
    </p:spTree>
    <p:extLst>
      <p:ext uri="{BB962C8B-B14F-4D97-AF65-F5344CB8AC3E}">
        <p14:creationId xmlns:p14="http://schemas.microsoft.com/office/powerpoint/2010/main" val="27328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2953409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31009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1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59893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2808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1"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1"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5BA178-FB76-4C43-9D0D-60AAB06D7DE8}" type="datetimeFigureOut">
              <a:rPr lang="en-US" smtClean="0"/>
              <a:t>1/25/2021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59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5BA178-FB76-4C43-9D0D-60AAB06D7DE8}" type="datetimeFigureOut">
              <a:rPr lang="en-US" smtClean="0"/>
              <a:t>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702386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BA178-FB76-4C43-9D0D-60AAB06D7DE8}" type="datetimeFigureOut">
              <a:rPr lang="en-US" smtClean="0"/>
              <a:t>1/25/2021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6172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6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4237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21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2850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5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5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2088373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1223195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986290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5"/>
            <a:ext cx="78867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623888" y="4589470"/>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552649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276831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8" name="Footer Placeholder 7"/>
          <p:cNvSpPr>
            <a:spLocks noGrp="1"/>
          </p:cNvSpPr>
          <p:nvPr>
            <p:ph type="ftr" sz="quarter" idx="11"/>
          </p:nvPr>
        </p:nvSpPr>
        <p:spPr/>
        <p:txBody>
          <a:bodyPr/>
          <a:lstStyle/>
          <a:p>
            <a:endParaRPr lang="vi-VN">
              <a:solidFill>
                <a:prstClr val="black">
                  <a:tint val="75000"/>
                </a:prstClr>
              </a:solidFill>
            </a:endParaRPr>
          </a:p>
        </p:txBody>
      </p:sp>
      <p:sp>
        <p:nvSpPr>
          <p:cNvPr id="9" name="Slide Number Placeholder 8"/>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59977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4" name="Footer Placeholder 3"/>
          <p:cNvSpPr>
            <a:spLocks noGrp="1"/>
          </p:cNvSpPr>
          <p:nvPr>
            <p:ph type="ftr" sz="quarter" idx="11"/>
          </p:nvPr>
        </p:nvSpPr>
        <p:spPr/>
        <p:txBody>
          <a:bodyPr/>
          <a:lstStyle/>
          <a:p>
            <a:endParaRPr lang="vi-VN">
              <a:solidFill>
                <a:prstClr val="black">
                  <a:tint val="75000"/>
                </a:prstClr>
              </a:solidFill>
            </a:endParaRPr>
          </a:p>
        </p:txBody>
      </p:sp>
      <p:sp>
        <p:nvSpPr>
          <p:cNvPr id="5" name="Slide Number Placeholder 4"/>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967461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3" name="Footer Placeholder 2"/>
          <p:cNvSpPr>
            <a:spLocks noGrp="1"/>
          </p:cNvSpPr>
          <p:nvPr>
            <p:ph type="ftr" sz="quarter" idx="11"/>
          </p:nvPr>
        </p:nvSpPr>
        <p:spPr/>
        <p:txBody>
          <a:bodyPr/>
          <a:lstStyle/>
          <a:p>
            <a:endParaRPr lang="vi-VN">
              <a:solidFill>
                <a:prstClr val="black">
                  <a:tint val="75000"/>
                </a:prstClr>
              </a:solidFill>
            </a:endParaRPr>
          </a:p>
        </p:txBody>
      </p:sp>
      <p:sp>
        <p:nvSpPr>
          <p:cNvPr id="4" name="Slide Number Placeholder 3"/>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627757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3887391" y="987432"/>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0761520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3887391" y="987432"/>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4401183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234183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4623995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EA15578-682B-4A01-9638-014C16DE11EE}"/>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65AAC1EE-97A3-4603-AA67-B9B86F55FF8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9770C8B9-3AC5-46CF-A12A-6DF4288A12B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8CA0AF-530D-4EBD-B965-8B94F5F1B290}"/>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2C359C82-3A0F-48FF-926E-5D04481A0D9D}"/>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80350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CD41855-5658-46FC-B1E4-D8A33D0404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1E48DD4-982E-4DF5-83BC-71D4D6BCEB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8C6D471-1D4A-4A93-8DC4-6EC44FFF715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A8EF56D3-DE4D-452A-8EDB-00A20AD17846}"/>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2F3EE1EB-0B3D-4FD7-B6AB-2BD17542B6F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0372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AAF01F-173B-42F4-B79E-090D56ACB129}"/>
              </a:ext>
            </a:extLst>
          </p:cNvPr>
          <p:cNvSpPr>
            <a:spLocks noGrp="1"/>
          </p:cNvSpPr>
          <p:nvPr>
            <p:ph type="title"/>
          </p:nvPr>
        </p:nvSpPr>
        <p:spPr>
          <a:xfrm>
            <a:off x="623888" y="1709745"/>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7FF68C77-CBFA-461F-A51E-325EB95509C8}"/>
              </a:ext>
            </a:extLst>
          </p:cNvPr>
          <p:cNvSpPr>
            <a:spLocks noGrp="1"/>
          </p:cNvSpPr>
          <p:nvPr>
            <p:ph type="body" idx="1"/>
          </p:nvPr>
        </p:nvSpPr>
        <p:spPr>
          <a:xfrm>
            <a:off x="623888" y="4589470"/>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B91E92DB-083F-452B-B9A8-07F35FD158ED}"/>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30284B60-C1EA-4B69-AA90-8F1E5FB94ED8}"/>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EF62BA63-766D-48C7-962C-260FED02AE2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57579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A4F6C79-9DB9-41C2-AB7F-EE2DBD4C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50B300A1-412B-4D8E-A682-9491921A938C}"/>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12449AE0-B2AB-4AC5-AD17-D5485CF0B2AA}"/>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BD4E3E69-8221-46DF-8417-9117474D9337}"/>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AC0CA87B-A6B0-4084-8ABD-22FC70DE9286}"/>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059FFCA0-2136-413A-9FC4-8666492A9DF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309711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CC1165-B1EA-4947-A1FB-D9CF6BE2F7B1}"/>
              </a:ext>
            </a:extLst>
          </p:cNvPr>
          <p:cNvSpPr>
            <a:spLocks noGrp="1"/>
          </p:cNvSpPr>
          <p:nvPr>
            <p:ph type="title"/>
          </p:nvPr>
        </p:nvSpPr>
        <p:spPr>
          <a:xfrm>
            <a:off x="629841" y="365129"/>
            <a:ext cx="78867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D6949C6E-764C-4F36-94CB-FE2A2DF8CB5A}"/>
              </a:ext>
            </a:extLst>
          </p:cNvPr>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9A9B79E8-DF7C-4EBB-9F3B-6BE1496FD9D6}"/>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A42F9A33-7E46-4A42-A0A4-E18DB17B89B9}"/>
              </a:ext>
            </a:extLst>
          </p:cNvPr>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468AAA32-05F2-47FB-B9B2-30397B27C752}"/>
              </a:ext>
            </a:extLst>
          </p:cNvPr>
          <p:cNvSpPr>
            <a:spLocks noGrp="1"/>
          </p:cNvSpPr>
          <p:nvPr>
            <p:ph sz="quarter" idx="4"/>
          </p:nvPr>
        </p:nvSpPr>
        <p:spPr>
          <a:xfrm>
            <a:off x="4629152"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50AE778-A2FD-4AD5-B23E-61A0D2506CB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DAF383F0-95C5-45CA-90E7-CB2237487A13}"/>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417D151-FD6A-419A-A7B0-CA8BE2A25AE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2584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5CD961-234E-4CF8-B0EF-237952B825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3A917F9D-08A6-466A-864D-D2F376CC9B1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4EDF56FB-BF1A-451B-AFCC-8E5E82A91CFB}"/>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F85A4458-ED35-410C-9316-3AE12AF0696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27960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B26121E3-1542-49D2-AFE7-215B078A3D88}"/>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4DB79D1B-E5A5-4FF6-B1AF-3C1CE82BE966}"/>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ACA32E8B-A5B1-45B5-9A9F-B5EF9E6E9FE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58264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34EF36-1426-4285-828F-C8CFBFE984EE}"/>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AD2C0F19-B360-4B7D-8B84-54564343E2E8}"/>
              </a:ext>
            </a:extLst>
          </p:cNvPr>
          <p:cNvSpPr>
            <a:spLocks noGrp="1"/>
          </p:cNvSpPr>
          <p:nvPr>
            <p:ph idx="1"/>
          </p:nvPr>
        </p:nvSpPr>
        <p:spPr>
          <a:xfrm>
            <a:off x="3887391" y="987432"/>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1161CC49-77D0-4E31-A9D2-D30F8EDAEAD1}"/>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22AB92D8-AB77-44F5-B9DD-F7A3C2F6314E}"/>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DF0A841E-88D4-4D0A-97C4-E4897B6185EF}"/>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8454F814-BBE2-4CE3-B3C8-C4A938E7818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00725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4E247E2-3FF2-44B7-B10F-3C06FDF7CF60}"/>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C9E9FEF-3FB3-4E4C-A935-958BA93288C4}"/>
              </a:ext>
            </a:extLst>
          </p:cNvPr>
          <p:cNvSpPr>
            <a:spLocks noGrp="1"/>
          </p:cNvSpPr>
          <p:nvPr>
            <p:ph type="pic" idx="1"/>
          </p:nvPr>
        </p:nvSpPr>
        <p:spPr>
          <a:xfrm>
            <a:off x="3887391" y="987432"/>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19F12C7B-8B90-4958-A986-27D36990BDAA}"/>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494EFE80-B253-4A84-BE72-FE1337473454}"/>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5A70AA07-12BD-4E8C-B324-9F0CBE23C2B3}"/>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A5AF4ED2-925B-495F-9A04-20C40D1E41A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33053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E5AAED-E4CB-438E-BAE6-D874C01F5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DCA6078-7021-47C7-8ADD-30EB0D4D7E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F7DC22C-267E-4ADC-AF05-BEB72190034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AACB2E6-036D-489B-AF95-7F191F409427}"/>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986DBCEB-45FD-4CA2-89E1-0743C2C24118}"/>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57302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76BF1447-7437-45B5-955F-F450CFC6FBBF}"/>
              </a:ext>
            </a:extLst>
          </p:cNvPr>
          <p:cNvSpPr>
            <a:spLocks noGrp="1"/>
          </p:cNvSpPr>
          <p:nvPr>
            <p:ph type="title" orient="vert"/>
          </p:nvPr>
        </p:nvSpPr>
        <p:spPr>
          <a:xfrm>
            <a:off x="6543676"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E2DF0BE9-59DA-4877-8D0D-735633F5CFFB}"/>
              </a:ext>
            </a:extLst>
          </p:cNvPr>
          <p:cNvSpPr>
            <a:spLocks noGrp="1"/>
          </p:cNvSpPr>
          <p:nvPr>
            <p:ph type="body" orient="vert" idx="1"/>
          </p:nvPr>
        </p:nvSpPr>
        <p:spPr>
          <a:xfrm>
            <a:off x="628652"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9A8181-2D82-4E5A-A55B-C3850F30887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E06443D1-9D50-4347-8EF4-C71123BDF44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A7B7A19-FC92-4734-BBA7-FBC0512D2753}"/>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260380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EA15578-682B-4A01-9638-014C16DE11EE}"/>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65AAC1EE-97A3-4603-AA67-B9B86F55FF8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9770C8B9-3AC5-46CF-A12A-6DF4288A12B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8CA0AF-530D-4EBD-B965-8B94F5F1B290}"/>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2C359C82-3A0F-48FF-926E-5D04481A0D9D}"/>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86721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CD41855-5658-46FC-B1E4-D8A33D0404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1E48DD4-982E-4DF5-83BC-71D4D6BCEB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8C6D471-1D4A-4A93-8DC4-6EC44FFF715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A8EF56D3-DE4D-452A-8EDB-00A20AD17846}"/>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2F3EE1EB-0B3D-4FD7-B6AB-2BD17542B6F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64025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AAF01F-173B-42F4-B79E-090D56ACB129}"/>
              </a:ext>
            </a:extLst>
          </p:cNvPr>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7FF68C77-CBFA-461F-A51E-325EB95509C8}"/>
              </a:ext>
            </a:extLst>
          </p:cNvPr>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B91E92DB-083F-452B-B9A8-07F35FD158ED}"/>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30284B60-C1EA-4B69-AA90-8F1E5FB94ED8}"/>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EF62BA63-766D-48C7-962C-260FED02AE2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93150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A4F6C79-9DB9-41C2-AB7F-EE2DBD4C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50B300A1-412B-4D8E-A682-9491921A938C}"/>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12449AE0-B2AB-4AC5-AD17-D5485CF0B2AA}"/>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BD4E3E69-8221-46DF-8417-9117474D9337}"/>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AC0CA87B-A6B0-4084-8ABD-22FC70DE9286}"/>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059FFCA0-2136-413A-9FC4-8666492A9DF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59253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CC1165-B1EA-4947-A1FB-D9CF6BE2F7B1}"/>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D6949C6E-764C-4F36-94CB-FE2A2DF8CB5A}"/>
              </a:ext>
            </a:extLst>
          </p:cNvPr>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9A9B79E8-DF7C-4EBB-9F3B-6BE1496FD9D6}"/>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A42F9A33-7E46-4A42-A0A4-E18DB17B89B9}"/>
              </a:ext>
            </a:extLst>
          </p:cNvPr>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468AAA32-05F2-47FB-B9B2-30397B27C752}"/>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50AE778-A2FD-4AD5-B23E-61A0D2506CB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DAF383F0-95C5-45CA-90E7-CB2237487A13}"/>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417D151-FD6A-419A-A7B0-CA8BE2A25AE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65457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5CD961-234E-4CF8-B0EF-237952B825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3A917F9D-08A6-466A-864D-D2F376CC9B1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4EDF56FB-BF1A-451B-AFCC-8E5E82A91CFB}"/>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F85A4458-ED35-410C-9316-3AE12AF0696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7611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B26121E3-1542-49D2-AFE7-215B078A3D88}"/>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4DB79D1B-E5A5-4FF6-B1AF-3C1CE82BE966}"/>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ACA32E8B-A5B1-45B5-9A9F-B5EF9E6E9FE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44528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34EF36-1426-4285-828F-C8CFBFE984EE}"/>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AD2C0F19-B360-4B7D-8B84-54564343E2E8}"/>
              </a:ext>
            </a:extLst>
          </p:cNvPr>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1161CC49-77D0-4E31-A9D2-D30F8EDAEAD1}"/>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22AB92D8-AB77-44F5-B9DD-F7A3C2F6314E}"/>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DF0A841E-88D4-4D0A-97C4-E4897B6185EF}"/>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8454F814-BBE2-4CE3-B3C8-C4A938E7818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67012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4E247E2-3FF2-44B7-B10F-3C06FDF7CF60}"/>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C9E9FEF-3FB3-4E4C-A935-958BA93288C4}"/>
              </a:ext>
            </a:extLst>
          </p:cNvPr>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19F12C7B-8B90-4958-A986-27D36990BDAA}"/>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494EFE80-B253-4A84-BE72-FE1337473454}"/>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5A70AA07-12BD-4E8C-B324-9F0CBE23C2B3}"/>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A5AF4ED2-925B-495F-9A04-20C40D1E41A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188562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E5AAED-E4CB-438E-BAE6-D874C01F5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DCA6078-7021-47C7-8ADD-30EB0D4D7E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F7DC22C-267E-4ADC-AF05-BEB72190034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AACB2E6-036D-489B-AF95-7F191F409427}"/>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986DBCEB-45FD-4CA2-89E1-0743C2C24118}"/>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57770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76BF1447-7437-45B5-955F-F450CFC6FBBF}"/>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E2DF0BE9-59DA-4877-8D0D-735633F5CFFB}"/>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9A8181-2D82-4E5A-A55B-C3850F30887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E06443D1-9D50-4347-8EF4-C71123BDF44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A7B7A19-FC92-4734-BBA7-FBC0512D2753}"/>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297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6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BA178-FB76-4C43-9D0D-60AAB06D7DE8}" type="datetimeFigureOut">
              <a:rPr lang="en-US" smtClean="0"/>
              <a:t>1/25/2021</a:t>
            </a:fld>
            <a:endParaRPr lang="en-US"/>
          </a:p>
        </p:txBody>
      </p:sp>
      <p:sp>
        <p:nvSpPr>
          <p:cNvPr id="5" name="Footer Placeholder 4"/>
          <p:cNvSpPr>
            <a:spLocks noGrp="1"/>
          </p:cNvSpPr>
          <p:nvPr>
            <p:ph type="ftr" sz="quarter" idx="3"/>
          </p:nvPr>
        </p:nvSpPr>
        <p:spPr>
          <a:xfrm>
            <a:off x="3124200" y="635636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1F1BB-EACE-4B71-AC5D-C77A44C897F1}" type="slidenum">
              <a:rPr lang="en-US" smtClean="0"/>
              <a:t>‹#›</a:t>
            </a:fld>
            <a:endParaRPr lang="en-US"/>
          </a:p>
        </p:txBody>
      </p:sp>
    </p:spTree>
    <p:extLst>
      <p:ext uri="{BB962C8B-B14F-4D97-AF65-F5344CB8AC3E}">
        <p14:creationId xmlns:p14="http://schemas.microsoft.com/office/powerpoint/2010/main" val="2701571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628650"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3"/>
          </p:nvPr>
        </p:nvSpPr>
        <p:spPr>
          <a:xfrm>
            <a:off x="3028950" y="6356357"/>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solidFill>
                <a:prstClr val="black">
                  <a:tint val="75000"/>
                </a:prstClr>
              </a:solidFill>
            </a:endParaRPr>
          </a:p>
        </p:txBody>
      </p:sp>
      <p:sp>
        <p:nvSpPr>
          <p:cNvPr id="6" name="Slide Number Placeholder 5"/>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3117249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E507F965-6FBF-4E4A-99CF-0D8736C95F34}"/>
              </a:ext>
            </a:extLst>
          </p:cNvPr>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FF441528-4D68-4198-AA39-08CEF828A99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1895987-3F38-4722-83D8-2292FDC38203}"/>
              </a:ext>
            </a:extLst>
          </p:cNvPr>
          <p:cNvSpPr>
            <a:spLocks noGrp="1"/>
          </p:cNvSpPr>
          <p:nvPr>
            <p:ph type="dt" sz="half" idx="2"/>
          </p:nvPr>
        </p:nvSpPr>
        <p:spPr>
          <a:xfrm>
            <a:off x="628650"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B2F808-3920-4A01-9D82-C1D249E0363E}"/>
              </a:ext>
            </a:extLst>
          </p:cNvPr>
          <p:cNvSpPr>
            <a:spLocks noGrp="1"/>
          </p:cNvSpPr>
          <p:nvPr>
            <p:ph type="ftr" sz="quarter" idx="3"/>
          </p:nvPr>
        </p:nvSpPr>
        <p:spPr>
          <a:xfrm>
            <a:off x="3028950" y="6356357"/>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76A23AC-28FD-47E2-A9E1-1773F854380D}"/>
              </a:ext>
            </a:extLst>
          </p:cNvPr>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71611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E507F965-6FBF-4E4A-99CF-0D8736C95F34}"/>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FF441528-4D68-4198-AA39-08CEF828A99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1895987-3F38-4722-83D8-2292FDC38203}"/>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B2F808-3920-4A01-9D82-C1D249E0363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76A23AC-28FD-47E2-A9E1-1773F854380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02586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6.emf"/><Relationship Id="rId5" Type="http://schemas.openxmlformats.org/officeDocument/2006/relationships/package" Target="../embeddings/Microsoft_Word_Document1.docx"/><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7.emf"/><Relationship Id="rId5" Type="http://schemas.openxmlformats.org/officeDocument/2006/relationships/package" Target="../embeddings/Microsoft_Word_Document2.docx"/><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69.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34.xml"/></Relationships>
</file>

<file path=ppt/slides/_rels/slide71.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34.xml"/></Relationships>
</file>

<file path=ppt/slides/_rels/slide72.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34.xml"/></Relationships>
</file>

<file path=ppt/slides/_rels/slide73.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23.xml"/></Relationships>
</file>

<file path=ppt/slides/_rels/slide74.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4.gif"/><Relationship Id="rId3" Type="http://schemas.openxmlformats.org/officeDocument/2006/relationships/slideLayout" Target="../slideLayouts/slideLayout13.xml"/><Relationship Id="rId7" Type="http://schemas.openxmlformats.org/officeDocument/2006/relationships/slide" Target="slide3.xml"/><Relationship Id="rId12" Type="http://schemas.openxmlformats.org/officeDocument/2006/relationships/slide" Target="slide9.xml"/><Relationship Id="rId17" Type="http://schemas.openxmlformats.org/officeDocument/2006/relationships/slide" Target="slide76.xml"/><Relationship Id="rId2" Type="http://schemas.openxmlformats.org/officeDocument/2006/relationships/audio" Target="../media/media5.wav"/><Relationship Id="rId16" Type="http://schemas.openxmlformats.org/officeDocument/2006/relationships/image" Target="../media/image11.png"/><Relationship Id="rId1" Type="http://schemas.microsoft.com/office/2007/relationships/media" Target="../media/media5.wav"/><Relationship Id="rId6" Type="http://schemas.openxmlformats.org/officeDocument/2006/relationships/slide" Target="slide2.xml"/><Relationship Id="rId11" Type="http://schemas.openxmlformats.org/officeDocument/2006/relationships/slide" Target="slide7.xml"/><Relationship Id="rId5" Type="http://schemas.openxmlformats.org/officeDocument/2006/relationships/image" Target="../media/image13.png"/><Relationship Id="rId15" Type="http://schemas.openxmlformats.org/officeDocument/2006/relationships/image" Target="../media/image16.gif"/><Relationship Id="rId10" Type="http://schemas.openxmlformats.org/officeDocument/2006/relationships/slide" Target="slide6.xml"/><Relationship Id="rId4" Type="http://schemas.openxmlformats.org/officeDocument/2006/relationships/image" Target="../media/image12.png"/><Relationship Id="rId9" Type="http://schemas.openxmlformats.org/officeDocument/2006/relationships/slide" Target="slide4.xml"/><Relationship Id="rId14" Type="http://schemas.openxmlformats.org/officeDocument/2006/relationships/image" Target="../media/image15.gif"/></Relationships>
</file>

<file path=ppt/slides/_rels/slide7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2" name="Titre 1"/>
          <p:cNvSpPr txBox="1">
            <a:spLocks/>
          </p:cNvSpPr>
          <p:nvPr/>
        </p:nvSpPr>
        <p:spPr bwMode="auto">
          <a:xfrm>
            <a:off x="304803" y="2286000"/>
            <a:ext cx="8548687" cy="1905000"/>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r>
              <a:rPr lang="fr-CA" altLang="zh-CN" sz="3200" b="1" dirty="0">
                <a:solidFill>
                  <a:srgbClr val="07389B"/>
                </a:solidFill>
                <a:latin typeface="Arial" pitchFamily="34" charset="0"/>
                <a:cs typeface="Arial" pitchFamily="34" charset="0"/>
              </a:rPr>
              <a:t>CHÀO MỪNG CÁC EM SINH VIÊN </a:t>
            </a:r>
          </a:p>
          <a:p>
            <a:pPr algn="ctr">
              <a:defRPr/>
            </a:pPr>
            <a:r>
              <a:rPr lang="fr-CA" altLang="zh-CN" sz="3200" b="1" dirty="0">
                <a:solidFill>
                  <a:srgbClr val="07389B"/>
                </a:solidFill>
                <a:latin typeface="Arial" pitchFamily="34" charset="0"/>
                <a:cs typeface="Arial" pitchFamily="34" charset="0"/>
              </a:rPr>
              <a:t>ĐẾN VỚI MÔN HỌC </a:t>
            </a:r>
          </a:p>
          <a:p>
            <a:pPr algn="ctr">
              <a:defRPr/>
            </a:pPr>
            <a:r>
              <a:rPr lang="fr-CA" altLang="zh-CN" sz="3200" b="1" dirty="0">
                <a:solidFill>
                  <a:srgbClr val="07389B"/>
                </a:solidFill>
                <a:latin typeface="Arial" pitchFamily="34" charset="0"/>
                <a:cs typeface="Arial" pitchFamily="34" charset="0"/>
              </a:rPr>
              <a:t>DINH DƯỠNG LÝ THUYẾT</a:t>
            </a:r>
          </a:p>
        </p:txBody>
      </p:sp>
      <p:sp>
        <p:nvSpPr>
          <p:cNvPr id="13" name="Rounded Rectangle 12"/>
          <p:cNvSpPr/>
          <p:nvPr/>
        </p:nvSpPr>
        <p:spPr>
          <a:xfrm>
            <a:off x="-12700" y="5994406"/>
            <a:ext cx="3421063" cy="868363"/>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buFont typeface="Wingdings 2" pitchFamily="18" charset="2"/>
              <a:buNone/>
              <a:defRPr/>
            </a:pPr>
            <a:r>
              <a:rPr lang="en-US" dirty="0" err="1">
                <a:cs typeface="Arial" pitchFamily="34" charset="0"/>
              </a:rPr>
              <a:t>Giảng</a:t>
            </a:r>
            <a:r>
              <a:rPr lang="en-US" dirty="0">
                <a:cs typeface="Arial" pitchFamily="34" charset="0"/>
              </a:rPr>
              <a:t> </a:t>
            </a:r>
            <a:r>
              <a:rPr lang="en-US" dirty="0" err="1">
                <a:cs typeface="Arial" pitchFamily="34" charset="0"/>
              </a:rPr>
              <a:t>viên</a:t>
            </a:r>
            <a:r>
              <a:rPr lang="en-US" dirty="0">
                <a:cs typeface="Arial" pitchFamily="34" charset="0"/>
              </a:rPr>
              <a:t>: </a:t>
            </a:r>
            <a:r>
              <a:rPr lang="en-US" b="1" dirty="0" err="1">
                <a:cs typeface="Arial" pitchFamily="34" charset="0"/>
              </a:rPr>
              <a:t>Đặng</a:t>
            </a:r>
            <a:r>
              <a:rPr lang="en-US" b="1" dirty="0">
                <a:cs typeface="Arial" pitchFamily="34" charset="0"/>
              </a:rPr>
              <a:t> </a:t>
            </a:r>
            <a:r>
              <a:rPr lang="en-US" b="1" dirty="0" err="1">
                <a:cs typeface="Arial" pitchFamily="34" charset="0"/>
              </a:rPr>
              <a:t>Thị</a:t>
            </a:r>
            <a:r>
              <a:rPr lang="en-US" b="1" dirty="0">
                <a:cs typeface="Arial" pitchFamily="34" charset="0"/>
              </a:rPr>
              <a:t> </a:t>
            </a:r>
            <a:r>
              <a:rPr lang="en-US" b="1" dirty="0" err="1">
                <a:cs typeface="Arial" pitchFamily="34" charset="0"/>
              </a:rPr>
              <a:t>Nhật</a:t>
            </a:r>
            <a:r>
              <a:rPr lang="en-US" b="1" dirty="0">
                <a:cs typeface="Arial" pitchFamily="34" charset="0"/>
              </a:rPr>
              <a:t> Minh</a:t>
            </a:r>
          </a:p>
          <a:p>
            <a:pPr>
              <a:buFont typeface="Wingdings 2" pitchFamily="18" charset="2"/>
              <a:buNone/>
              <a:defRPr/>
            </a:pPr>
            <a:r>
              <a:rPr lang="en-US" dirty="0" err="1">
                <a:cs typeface="Arial" pitchFamily="34" charset="0"/>
              </a:rPr>
              <a:t>Số</a:t>
            </a:r>
            <a:r>
              <a:rPr lang="en-US" dirty="0">
                <a:cs typeface="Arial" pitchFamily="34" charset="0"/>
              </a:rPr>
              <a:t> ĐT: 0918 704 826</a:t>
            </a:r>
          </a:p>
          <a:p>
            <a:pPr>
              <a:buFont typeface="Wingdings 2" pitchFamily="18" charset="2"/>
              <a:buNone/>
              <a:defRPr/>
            </a:pPr>
            <a:r>
              <a:rPr lang="en-US" dirty="0">
                <a:cs typeface="Arial" pitchFamily="34" charset="0"/>
              </a:rPr>
              <a:t>Mail: dangminh4377@gmail.com</a:t>
            </a:r>
          </a:p>
        </p:txBody>
      </p:sp>
      <p:pic>
        <p:nvPicPr>
          <p:cNvPr id="1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3" y="-3175"/>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67173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ChangeArrowheads="1"/>
          </p:cNvSpPr>
          <p:nvPr/>
        </p:nvSpPr>
        <p:spPr bwMode="auto">
          <a:xfrm>
            <a:off x="457200" y="1066806"/>
            <a:ext cx="822960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sz="4400" b="1" dirty="0"/>
              <a:t>Bài </a:t>
            </a:r>
            <a:r>
              <a:rPr lang="en-US" sz="4400" b="1" dirty="0" smtClean="0"/>
              <a:t>4</a:t>
            </a:r>
          </a:p>
          <a:p>
            <a:pPr algn="ctr" eaLnBrk="1" hangingPunct="1"/>
            <a:endParaRPr lang="vi-VN" sz="4400" b="1" dirty="0"/>
          </a:p>
          <a:p>
            <a:pPr algn="ctr" eaLnBrk="1" hangingPunct="1"/>
            <a:r>
              <a:rPr lang="vi-VN" sz="4400" b="1" dirty="0"/>
              <a:t>NHU CẦU VỀ NĂNG </a:t>
            </a:r>
            <a:r>
              <a:rPr lang="vi-VN" sz="4400" b="1" dirty="0" smtClean="0"/>
              <a:t>LƯỢNG</a:t>
            </a:r>
            <a:endParaRPr lang="vi-VN" sz="4400" b="1" dirty="0"/>
          </a:p>
          <a:p>
            <a:pPr algn="ctr" eaLnBrk="1" hangingPunct="1"/>
            <a:endParaRPr lang="en-US" sz="3200" b="1" dirty="0" smtClean="0"/>
          </a:p>
          <a:p>
            <a:pPr algn="ctr" eaLnBrk="1" hangingPunct="1"/>
            <a:r>
              <a:rPr lang="vi-VN" sz="3200" b="1" dirty="0" smtClean="0"/>
              <a:t>(</a:t>
            </a:r>
            <a:r>
              <a:rPr lang="en-US" sz="3200" b="1" dirty="0" smtClean="0"/>
              <a:t>5</a:t>
            </a:r>
            <a:r>
              <a:rPr lang="vi-VN" sz="3200" b="1" dirty="0" smtClean="0"/>
              <a:t> </a:t>
            </a:r>
            <a:r>
              <a:rPr lang="vi-VN" sz="3200" b="1" dirty="0"/>
              <a:t>tiết)</a:t>
            </a:r>
          </a:p>
        </p:txBody>
      </p:sp>
    </p:spTree>
    <p:extLst>
      <p:ext uri="{BB962C8B-B14F-4D97-AF65-F5344CB8AC3E}">
        <p14:creationId xmlns:p14="http://schemas.microsoft.com/office/powerpoint/2010/main" val="40733658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0" y="2228856"/>
            <a:ext cx="9144000" cy="1179513"/>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cs typeface="Arial" pitchFamily="34" charset="0"/>
              </a:rPr>
              <a:t>1/ </a:t>
            </a:r>
            <a:r>
              <a:rPr lang="vi-VN" sz="3200" dirty="0">
                <a:cs typeface="Arial" pitchFamily="34" charset="0"/>
              </a:rPr>
              <a:t>Thức ăn được phân ra làm mấy loại? hãy kể tên các loại thức ăn</a:t>
            </a:r>
            <a:r>
              <a:rPr lang="vi-VN" sz="3200" dirty="0" smtClean="0">
                <a:cs typeface="Arial" pitchFamily="34" charset="0"/>
              </a:rPr>
              <a:t>? </a:t>
            </a:r>
            <a:endParaRPr lang="vi-VN" sz="3200" dirty="0">
              <a:cs typeface="Arial" pitchFamily="34" charset="0"/>
            </a:endParaRPr>
          </a:p>
        </p:txBody>
      </p:sp>
      <p:sp>
        <p:nvSpPr>
          <p:cNvPr id="12" name="Rounded Rectangle 11"/>
          <p:cNvSpPr/>
          <p:nvPr/>
        </p:nvSpPr>
        <p:spPr>
          <a:xfrm>
            <a:off x="2759076"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13" name="Rounded Rectangle 12"/>
          <p:cNvSpPr/>
          <p:nvPr/>
        </p:nvSpPr>
        <p:spPr>
          <a:xfrm>
            <a:off x="381000" y="3962400"/>
            <a:ext cx="8382000" cy="2471738"/>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latin typeface="Arial" pitchFamily="34" charset="0"/>
                <a:cs typeface="Arial" pitchFamily="34" charset="0"/>
              </a:rPr>
              <a:t>Thức ăn được phân ra làm </a:t>
            </a:r>
            <a:r>
              <a:rPr lang="en-US" sz="3200" dirty="0" smtClean="0">
                <a:latin typeface="Arial" pitchFamily="34" charset="0"/>
                <a:cs typeface="Arial" pitchFamily="34" charset="0"/>
              </a:rPr>
              <a:t>3</a:t>
            </a:r>
            <a:r>
              <a:rPr lang="vi-VN" sz="3200" dirty="0" smtClean="0">
                <a:latin typeface="Arial" pitchFamily="34" charset="0"/>
                <a:cs typeface="Arial" pitchFamily="34" charset="0"/>
              </a:rPr>
              <a:t> </a:t>
            </a:r>
            <a:r>
              <a:rPr lang="vi-VN" sz="3200" dirty="0">
                <a:latin typeface="Arial" pitchFamily="34" charset="0"/>
                <a:cs typeface="Arial" pitchFamily="34" charset="0"/>
              </a:rPr>
              <a:t>loại</a:t>
            </a:r>
            <a:r>
              <a:rPr lang="vi-VN" sz="3200" dirty="0" smtClean="0">
                <a:latin typeface="Arial" pitchFamily="34" charset="0"/>
                <a:cs typeface="Arial" pitchFamily="34" charset="0"/>
              </a:rPr>
              <a:t>.</a:t>
            </a:r>
            <a:endParaRPr lang="en-US" sz="3200" dirty="0" smtClean="0">
              <a:latin typeface="Arial" pitchFamily="34" charset="0"/>
              <a:cs typeface="Arial" pitchFamily="34" charset="0"/>
            </a:endParaRPr>
          </a:p>
          <a:p>
            <a:pPr>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Thức 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sinh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nhiệt</a:t>
            </a:r>
            <a:endParaRPr lang="en-US" sz="3200" dirty="0" smtClean="0">
              <a:latin typeface="Arial" pitchFamily="34" charset="0"/>
              <a:cs typeface="Arial" pitchFamily="34" charset="0"/>
            </a:endParaRPr>
          </a:p>
          <a:p>
            <a:pPr>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Thức 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bồi</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đắp</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cơ</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sinh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nhiệt</a:t>
            </a:r>
            <a:endParaRPr lang="en-US" sz="3200" dirty="0" smtClean="0">
              <a:latin typeface="Arial" pitchFamily="34" charset="0"/>
              <a:cs typeface="Arial" pitchFamily="34" charset="0"/>
            </a:endParaRPr>
          </a:p>
          <a:p>
            <a:pPr>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Thức 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bảo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vệ</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cơ</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không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sinh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nhiệt</a:t>
            </a:r>
            <a:endParaRPr lang="vi-VN" sz="3200" dirty="0">
              <a:latin typeface="Arial" pitchFamily="34" charset="0"/>
              <a:cs typeface="Arial" pitchFamily="34" charset="0"/>
            </a:endParaRPr>
          </a:p>
        </p:txBody>
      </p:sp>
      <p:pic>
        <p:nvPicPr>
          <p:cNvPr id="14"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8" y="6"/>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892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85727" y="2286000"/>
            <a:ext cx="9077325" cy="10668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Anh/ chị hãy trả lời những nhận định sau đây là đúng hay sai và giải thích tại sao</a:t>
            </a:r>
            <a:r>
              <a:rPr lang="en-US" sz="3200" dirty="0">
                <a:latin typeface="Arial" pitchFamily="34" charset="0"/>
                <a:cs typeface="Arial" pitchFamily="34" charset="0"/>
              </a:rPr>
              <a:t>.</a:t>
            </a:r>
          </a:p>
        </p:txBody>
      </p:sp>
      <p:sp>
        <p:nvSpPr>
          <p:cNvPr id="20" name="Rounded Rectangle 19"/>
          <p:cNvSpPr/>
          <p:nvPr/>
        </p:nvSpPr>
        <p:spPr>
          <a:xfrm>
            <a:off x="2759076"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21" name="Rounded Rectangle 20"/>
          <p:cNvSpPr/>
          <p:nvPr/>
        </p:nvSpPr>
        <p:spPr>
          <a:xfrm>
            <a:off x="85727" y="3598993"/>
            <a:ext cx="8772525" cy="14478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 </a:t>
            </a:r>
            <a:r>
              <a:rPr lang="vi-VN" sz="3200" dirty="0">
                <a:cs typeface="Arial" pitchFamily="34" charset="0"/>
              </a:rPr>
              <a:t>Một số chất xơ hoà tan có tác dụng làm tăng chuyển hoá cholesterol, tránh được bệnh xơ vữa động mạch</a:t>
            </a:r>
            <a:r>
              <a:rPr lang="vi-VN" sz="3200" dirty="0" smtClean="0">
                <a:cs typeface="Arial" pitchFamily="34" charset="0"/>
              </a:rPr>
              <a:t>.</a:t>
            </a:r>
            <a:endParaRPr lang="vi-VN" sz="3200" dirty="0">
              <a:cs typeface="Arial" pitchFamily="34" charset="0"/>
            </a:endParaRPr>
          </a:p>
        </p:txBody>
      </p:sp>
      <p:pic>
        <p:nvPicPr>
          <p:cNvPr id="2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8" y="6"/>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ounded Rectangle 22"/>
          <p:cNvSpPr/>
          <p:nvPr/>
        </p:nvSpPr>
        <p:spPr>
          <a:xfrm>
            <a:off x="66677" y="5254625"/>
            <a:ext cx="8772525" cy="14478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2. </a:t>
            </a:r>
            <a:r>
              <a:rPr lang="vi-VN" sz="3200" dirty="0">
                <a:cs typeface="Arial" pitchFamily="34" charset="0"/>
              </a:rPr>
              <a:t>Một người khoẻ mạnh bình thường, uống càng nhiều nước càng tốt cho sức khoẻ</a:t>
            </a:r>
            <a:r>
              <a:rPr lang="en-US" sz="3200" dirty="0" smtClean="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96489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500" fill="hold"/>
                                        <p:tgtEl>
                                          <p:spTgt spid="21"/>
                                        </p:tgtEl>
                                        <p:attrNameLst>
                                          <p:attrName>ppt_x</p:attrName>
                                        </p:attrNameLst>
                                      </p:cBhvr>
                                      <p:tavLst>
                                        <p:tav tm="0">
                                          <p:val>
                                            <p:strVal val="#ppt_x"/>
                                          </p:val>
                                        </p:tav>
                                        <p:tav tm="100000">
                                          <p:val>
                                            <p:strVal val="#ppt_x"/>
                                          </p:val>
                                        </p:tav>
                                      </p:tavLst>
                                    </p:anim>
                                    <p:anim calcmode="lin" valueType="num">
                                      <p:cBhvr additive="base">
                                        <p:cTn id="1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8"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itle 1"/>
          <p:cNvSpPr txBox="1">
            <a:spLocks/>
          </p:cNvSpPr>
          <p:nvPr/>
        </p:nvSpPr>
        <p:spPr bwMode="auto">
          <a:xfrm>
            <a:off x="2154240" y="630240"/>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vi-VN" b="1" smtClean="0">
                <a:solidFill>
                  <a:prstClr val="black"/>
                </a:solidFill>
                <a:cs typeface="Arial" pitchFamily="34" charset="0"/>
              </a:rPr>
              <a:t>Mục tiêu của bài</a:t>
            </a:r>
            <a:endParaRPr lang="en-US" b="1" dirty="0" smtClean="0">
              <a:solidFill>
                <a:prstClr val="black"/>
              </a:solidFill>
              <a:latin typeface="Arial" pitchFamily="34" charset="0"/>
              <a:cs typeface="Arial" pitchFamily="34" charset="0"/>
            </a:endParaRPr>
          </a:p>
        </p:txBody>
      </p:sp>
      <p:sp>
        <p:nvSpPr>
          <p:cNvPr id="37" name="Rectangle 36"/>
          <p:cNvSpPr/>
          <p:nvPr/>
        </p:nvSpPr>
        <p:spPr>
          <a:xfrm>
            <a:off x="4119" y="1905000"/>
            <a:ext cx="9144000" cy="4114800"/>
          </a:xfrm>
          <a:prstGeom prst="rect">
            <a:avLst/>
          </a:prstGeom>
          <a:solidFill>
            <a:srgbClr val="8C7B70">
              <a:lumMod val="20000"/>
              <a:lumOff val="80000"/>
            </a:srgbClr>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defRPr/>
            </a:pPr>
            <a:r>
              <a:rPr lang="vi-VN" sz="3600" b="1" kern="0" dirty="0">
                <a:solidFill>
                  <a:sysClr val="windowText" lastClr="000000"/>
                </a:solidFill>
              </a:rPr>
              <a:t>Kiến thức</a:t>
            </a:r>
            <a:r>
              <a:rPr lang="vi-VN" sz="3600" kern="0" dirty="0">
                <a:solidFill>
                  <a:sysClr val="windowText" lastClr="000000"/>
                </a:solidFill>
              </a:rPr>
              <a:t>:</a:t>
            </a:r>
            <a:endParaRPr lang="en-US" sz="3600" kern="0" dirty="0">
              <a:solidFill>
                <a:sysClr val="windowText" lastClr="000000"/>
              </a:solidFill>
            </a:endParaRPr>
          </a:p>
          <a:p>
            <a:pPr>
              <a:defRPr/>
            </a:pPr>
            <a:r>
              <a:rPr lang="vi-VN" sz="3600" kern="0" dirty="0">
                <a:solidFill>
                  <a:sysClr val="windowText" lastClr="000000"/>
                </a:solidFill>
              </a:rPr>
              <a:t> </a:t>
            </a:r>
            <a:endParaRPr lang="en-US" sz="3600" kern="0" dirty="0">
              <a:solidFill>
                <a:sysClr val="windowText" lastClr="000000"/>
              </a:solidFill>
            </a:endParaRPr>
          </a:p>
          <a:p>
            <a:pPr marL="571500" indent="-571500">
              <a:buFontTx/>
              <a:buChar char="-"/>
              <a:defRPr/>
            </a:pPr>
            <a:r>
              <a:rPr lang="vi-VN" sz="3600" kern="0" dirty="0">
                <a:solidFill>
                  <a:sysClr val="windowText" lastClr="000000"/>
                </a:solidFill>
              </a:rPr>
              <a:t>Trình bày được tầm quan trọng của năng lượng; </a:t>
            </a:r>
            <a:endParaRPr lang="en-US" sz="3600" kern="0" dirty="0" smtClean="0">
              <a:solidFill>
                <a:sysClr val="windowText" lastClr="000000"/>
              </a:solidFill>
            </a:endParaRPr>
          </a:p>
          <a:p>
            <a:pPr marL="571500" indent="-571500">
              <a:buFontTx/>
              <a:buChar char="-"/>
              <a:defRPr/>
            </a:pPr>
            <a:r>
              <a:rPr lang="en-US" sz="3600" kern="0" dirty="0" smtClean="0">
                <a:solidFill>
                  <a:sysClr val="windowText" lastClr="000000"/>
                </a:solidFill>
                <a:latin typeface="Arial" pitchFamily="34" charset="0"/>
                <a:cs typeface="Arial" pitchFamily="34" charset="0"/>
              </a:rPr>
              <a:t>C</a:t>
            </a:r>
            <a:r>
              <a:rPr lang="vi-VN" sz="3600" kern="0" dirty="0" smtClean="0">
                <a:solidFill>
                  <a:sysClr val="windowText" lastClr="000000"/>
                </a:solidFill>
              </a:rPr>
              <a:t>ác </a:t>
            </a:r>
            <a:r>
              <a:rPr lang="vi-VN" sz="3600" kern="0" dirty="0">
                <a:solidFill>
                  <a:sysClr val="windowText" lastClr="000000"/>
                </a:solidFill>
              </a:rPr>
              <a:t>dạng năng lượng trong cơ thể;</a:t>
            </a:r>
            <a:endParaRPr lang="en-US" sz="3600" kern="0" dirty="0">
              <a:solidFill>
                <a:sysClr val="windowText" lastClr="000000"/>
              </a:solidFill>
            </a:endParaRPr>
          </a:p>
          <a:p>
            <a:pPr>
              <a:defRPr/>
            </a:pPr>
            <a:r>
              <a:rPr lang="vi-VN" sz="3600" kern="0" dirty="0">
                <a:solidFill>
                  <a:sysClr val="windowText" lastClr="000000"/>
                </a:solidFill>
              </a:rPr>
              <a:t> </a:t>
            </a:r>
            <a:endParaRPr lang="en-US" sz="3600" kern="0" dirty="0">
              <a:solidFill>
                <a:sysClr val="windowText" lastClr="000000"/>
              </a:solidFill>
            </a:endParaRPr>
          </a:p>
        </p:txBody>
      </p:sp>
    </p:spTree>
    <p:extLst>
      <p:ext uri="{BB962C8B-B14F-4D97-AF65-F5344CB8AC3E}">
        <p14:creationId xmlns:p14="http://schemas.microsoft.com/office/powerpoint/2010/main" val="256086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circle(in)">
                                      <p:cBhvr>
                                        <p:cTn id="7" dur="20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heel(1)">
                                      <p:cBhvr>
                                        <p:cTn id="12"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itle 1"/>
          <p:cNvSpPr txBox="1">
            <a:spLocks/>
          </p:cNvSpPr>
          <p:nvPr/>
        </p:nvSpPr>
        <p:spPr bwMode="auto">
          <a:xfrm>
            <a:off x="2154240" y="630240"/>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vi-VN" b="1" smtClean="0">
                <a:solidFill>
                  <a:prstClr val="black"/>
                </a:solidFill>
                <a:cs typeface="Arial" pitchFamily="34" charset="0"/>
              </a:rPr>
              <a:t>Mục tiêu của bài</a:t>
            </a:r>
            <a:endParaRPr lang="en-US" b="1" dirty="0" smtClean="0">
              <a:solidFill>
                <a:prstClr val="black"/>
              </a:solidFill>
              <a:latin typeface="Arial" pitchFamily="34" charset="0"/>
              <a:cs typeface="Arial" pitchFamily="34" charset="0"/>
            </a:endParaRPr>
          </a:p>
        </p:txBody>
      </p:sp>
      <p:sp>
        <p:nvSpPr>
          <p:cNvPr id="37" name="Rectangle 36"/>
          <p:cNvSpPr/>
          <p:nvPr/>
        </p:nvSpPr>
        <p:spPr>
          <a:xfrm>
            <a:off x="-29412" y="1600200"/>
            <a:ext cx="9144000" cy="4114800"/>
          </a:xfrm>
          <a:prstGeom prst="rect">
            <a:avLst/>
          </a:prstGeom>
          <a:solidFill>
            <a:srgbClr val="8C7B70">
              <a:lumMod val="20000"/>
              <a:lumOff val="80000"/>
            </a:srgbClr>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defRPr/>
            </a:pPr>
            <a:r>
              <a:rPr lang="vi-VN" sz="3600" b="1" kern="0" dirty="0" smtClean="0">
                <a:solidFill>
                  <a:sysClr val="windowText" lastClr="000000"/>
                </a:solidFill>
                <a:latin typeface="Arial" pitchFamily="34" charset="0"/>
                <a:cs typeface="Arial" pitchFamily="34" charset="0"/>
              </a:rPr>
              <a:t>K</a:t>
            </a:r>
            <a:r>
              <a:rPr lang="en-US" sz="3600" b="1" kern="0" dirty="0" smtClean="0">
                <a:solidFill>
                  <a:sysClr val="windowText" lastClr="000000"/>
                </a:solidFill>
                <a:latin typeface="Arial" pitchFamily="34" charset="0"/>
                <a:cs typeface="Arial" pitchFamily="34" charset="0"/>
              </a:rPr>
              <a:t>ỹ </a:t>
            </a:r>
            <a:r>
              <a:rPr lang="en-US" sz="3600" b="1" kern="0" dirty="0" err="1" smtClean="0">
                <a:solidFill>
                  <a:sysClr val="windowText" lastClr="000000"/>
                </a:solidFill>
                <a:latin typeface="Arial" pitchFamily="34" charset="0"/>
                <a:cs typeface="Arial" pitchFamily="34" charset="0"/>
              </a:rPr>
              <a:t>năng</a:t>
            </a:r>
            <a:r>
              <a:rPr lang="vi-VN" sz="3600" kern="0" dirty="0" smtClean="0">
                <a:solidFill>
                  <a:sysClr val="windowText" lastClr="000000"/>
                </a:solidFill>
                <a:latin typeface="Arial" pitchFamily="34" charset="0"/>
                <a:cs typeface="Arial" pitchFamily="34" charset="0"/>
              </a:rPr>
              <a:t>:</a:t>
            </a:r>
            <a:endParaRPr lang="en-US" sz="3600" kern="0" dirty="0">
              <a:solidFill>
                <a:sysClr val="windowText" lastClr="000000"/>
              </a:solidFill>
              <a:latin typeface="Arial" pitchFamily="34" charset="0"/>
              <a:cs typeface="Arial" pitchFamily="34" charset="0"/>
            </a:endParaRPr>
          </a:p>
          <a:p>
            <a:pPr>
              <a:defRPr/>
            </a:pPr>
            <a:r>
              <a:rPr lang="vi-VN" sz="3600" kern="0" dirty="0">
                <a:solidFill>
                  <a:sysClr val="windowText" lastClr="000000"/>
                </a:solidFill>
              </a:rPr>
              <a:t> </a:t>
            </a:r>
            <a:endParaRPr lang="en-US" sz="3600" kern="0" dirty="0">
              <a:solidFill>
                <a:sysClr val="windowText" lastClr="000000"/>
              </a:solidFill>
            </a:endParaRPr>
          </a:p>
          <a:p>
            <a:pPr marL="571500" indent="-571500">
              <a:buFontTx/>
              <a:buChar char="-"/>
              <a:defRPr/>
            </a:pPr>
            <a:r>
              <a:rPr lang="vi-VN" sz="3600" kern="0" dirty="0">
                <a:solidFill>
                  <a:sysClr val="windowText" lastClr="000000"/>
                </a:solidFill>
              </a:rPr>
              <a:t>Tính được các tiêu hao năng lượng trong một ngày; </a:t>
            </a:r>
            <a:endParaRPr lang="en-US" sz="3600" kern="0" dirty="0" smtClean="0">
              <a:solidFill>
                <a:sysClr val="windowText" lastClr="000000"/>
              </a:solidFill>
            </a:endParaRPr>
          </a:p>
          <a:p>
            <a:pPr marL="571500" indent="-571500">
              <a:buFontTx/>
              <a:buChar char="-"/>
              <a:defRPr/>
            </a:pPr>
            <a:r>
              <a:rPr lang="vi-VN" sz="3600" kern="0" dirty="0" smtClean="0">
                <a:solidFill>
                  <a:sysClr val="windowText" lastClr="000000"/>
                </a:solidFill>
              </a:rPr>
              <a:t>Biết </a:t>
            </a:r>
            <a:r>
              <a:rPr lang="vi-VN" sz="3600" kern="0" dirty="0">
                <a:solidFill>
                  <a:sysClr val="windowText" lastClr="000000"/>
                </a:solidFill>
              </a:rPr>
              <a:t>được hậu quả của việc thiếu hay thừa năng lượng kéo dài</a:t>
            </a:r>
            <a:r>
              <a:rPr lang="vi-VN" sz="3600" kern="0" dirty="0" smtClean="0">
                <a:solidFill>
                  <a:sysClr val="windowText" lastClr="000000"/>
                </a:solidFill>
              </a:rPr>
              <a:t>...;</a:t>
            </a:r>
            <a:endParaRPr lang="en-US" sz="3600" kern="0" dirty="0" smtClean="0">
              <a:solidFill>
                <a:sysClr val="windowText" lastClr="000000"/>
              </a:solidFill>
            </a:endParaRPr>
          </a:p>
          <a:p>
            <a:pPr marL="571500" indent="-571500">
              <a:buFontTx/>
              <a:buChar char="-"/>
              <a:defRPr/>
            </a:pPr>
            <a:endParaRPr lang="vi-VN" sz="3600" kern="0" dirty="0">
              <a:solidFill>
                <a:sysClr val="windowText" lastClr="000000"/>
              </a:solidFill>
            </a:endParaRPr>
          </a:p>
        </p:txBody>
      </p:sp>
    </p:spTree>
    <p:extLst>
      <p:ext uri="{BB962C8B-B14F-4D97-AF65-F5344CB8AC3E}">
        <p14:creationId xmlns:p14="http://schemas.microsoft.com/office/powerpoint/2010/main" val="210791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heel(1)">
                                      <p:cBhvr>
                                        <p:cTn id="7"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57" y="30892"/>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itle 1"/>
          <p:cNvSpPr txBox="1">
            <a:spLocks/>
          </p:cNvSpPr>
          <p:nvPr/>
        </p:nvSpPr>
        <p:spPr bwMode="auto">
          <a:xfrm>
            <a:off x="2154240" y="630240"/>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vi-VN" b="1" smtClean="0">
                <a:solidFill>
                  <a:prstClr val="black"/>
                </a:solidFill>
                <a:cs typeface="Arial" pitchFamily="34" charset="0"/>
              </a:rPr>
              <a:t>Mục tiêu của bài</a:t>
            </a:r>
            <a:endParaRPr lang="en-US" b="1" dirty="0" smtClean="0">
              <a:solidFill>
                <a:prstClr val="black"/>
              </a:solidFill>
              <a:latin typeface="Arial" pitchFamily="34" charset="0"/>
              <a:cs typeface="Arial" pitchFamily="34" charset="0"/>
            </a:endParaRPr>
          </a:p>
        </p:txBody>
      </p:sp>
      <p:sp>
        <p:nvSpPr>
          <p:cNvPr id="37" name="Rectangle 36"/>
          <p:cNvSpPr/>
          <p:nvPr/>
        </p:nvSpPr>
        <p:spPr>
          <a:xfrm>
            <a:off x="0" y="1905000"/>
            <a:ext cx="9144000" cy="3581400"/>
          </a:xfrm>
          <a:prstGeom prst="rect">
            <a:avLst/>
          </a:prstGeom>
          <a:solidFill>
            <a:srgbClr val="8C7B70">
              <a:lumMod val="20000"/>
              <a:lumOff val="80000"/>
            </a:srgbClr>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defRPr/>
            </a:pPr>
            <a:r>
              <a:rPr lang="en-US" sz="3600" b="1" kern="0" dirty="0" err="1" smtClean="0">
                <a:solidFill>
                  <a:sysClr val="windowText" lastClr="000000"/>
                </a:solidFill>
                <a:latin typeface="Arial" pitchFamily="34" charset="0"/>
                <a:cs typeface="Arial" pitchFamily="34" charset="0"/>
              </a:rPr>
              <a:t>Thái</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độ</a:t>
            </a:r>
            <a:r>
              <a:rPr lang="vi-VN" sz="3600" kern="0" dirty="0" smtClean="0">
                <a:solidFill>
                  <a:sysClr val="windowText" lastClr="000000"/>
                </a:solidFill>
                <a:latin typeface="Arial" pitchFamily="34" charset="0"/>
                <a:cs typeface="Arial" pitchFamily="34" charset="0"/>
              </a:rPr>
              <a:t>:</a:t>
            </a:r>
            <a:endParaRPr lang="en-US" sz="3600" kern="0" dirty="0">
              <a:solidFill>
                <a:sysClr val="windowText" lastClr="000000"/>
              </a:solidFill>
              <a:latin typeface="Arial" pitchFamily="34" charset="0"/>
              <a:cs typeface="Arial" pitchFamily="34" charset="0"/>
            </a:endParaRPr>
          </a:p>
          <a:p>
            <a:pPr>
              <a:defRPr/>
            </a:pPr>
            <a:r>
              <a:rPr lang="vi-VN" sz="3600" kern="0" dirty="0">
                <a:solidFill>
                  <a:sysClr val="windowText" lastClr="000000"/>
                </a:solidFill>
              </a:rPr>
              <a:t> </a:t>
            </a:r>
            <a:endParaRPr lang="en-US" sz="3600" kern="0" dirty="0">
              <a:solidFill>
                <a:sysClr val="windowText" lastClr="000000"/>
              </a:solidFill>
            </a:endParaRPr>
          </a:p>
          <a:p>
            <a:pPr marL="571500" indent="-571500">
              <a:buFontTx/>
              <a:buChar char="-"/>
              <a:defRPr/>
            </a:pPr>
            <a:r>
              <a:rPr lang="vi-VN" sz="3600" kern="0" dirty="0" smtClean="0">
                <a:solidFill>
                  <a:sysClr val="windowText" lastClr="000000"/>
                </a:solidFill>
              </a:rPr>
              <a:t>Có </a:t>
            </a:r>
            <a:r>
              <a:rPr lang="vi-VN" sz="3600" kern="0" dirty="0">
                <a:solidFill>
                  <a:sysClr val="windowText" lastClr="000000"/>
                </a:solidFill>
              </a:rPr>
              <a:t>chế độ ăn hợp lý để có một có sức khoẻ tốt</a:t>
            </a:r>
            <a:r>
              <a:rPr lang="vi-VN" sz="3600" kern="0" dirty="0" smtClean="0">
                <a:solidFill>
                  <a:sysClr val="windowText" lastClr="000000"/>
                </a:solidFill>
              </a:rPr>
              <a:t>;</a:t>
            </a:r>
            <a:endParaRPr lang="vi-VN" sz="3600" kern="0" dirty="0">
              <a:solidFill>
                <a:sysClr val="windowText" lastClr="000000"/>
              </a:solidFill>
            </a:endParaRPr>
          </a:p>
        </p:txBody>
      </p:sp>
    </p:spTree>
    <p:extLst>
      <p:ext uri="{BB962C8B-B14F-4D97-AF65-F5344CB8AC3E}">
        <p14:creationId xmlns:p14="http://schemas.microsoft.com/office/powerpoint/2010/main" val="210791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heel(1)">
                                      <p:cBhvr>
                                        <p:cTn id="7"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latin typeface="Arial" pitchFamily="34" charset="0"/>
                <a:cs typeface="Arial" pitchFamily="34" charset="0"/>
              </a:rPr>
              <a:t>NỘI DUNG</a:t>
            </a:r>
            <a:endParaRPr lang="en-US" b="1" dirty="0" smtClean="0">
              <a:latin typeface="Arial" pitchFamily="34" charset="0"/>
              <a:cs typeface="Arial" pitchFamily="34" charset="0"/>
            </a:endParaRPr>
          </a:p>
        </p:txBody>
      </p:sp>
      <p:sp>
        <p:nvSpPr>
          <p:cNvPr id="39" name="Rectangle 38"/>
          <p:cNvSpPr/>
          <p:nvPr/>
        </p:nvSpPr>
        <p:spPr>
          <a:xfrm>
            <a:off x="0" y="1114431"/>
            <a:ext cx="76962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marL="514350" lvl="0" indent="-514350">
              <a:buFontTx/>
              <a:buAutoNum type="arabicPeriod"/>
              <a:defRPr/>
            </a:pPr>
            <a:r>
              <a:rPr lang="vi-VN" sz="3200" b="1" kern="0" dirty="0">
                <a:solidFill>
                  <a:sysClr val="windowText" lastClr="000000"/>
                </a:solidFill>
                <a:latin typeface="Arial" pitchFamily="34" charset="0"/>
                <a:cs typeface="Arial" pitchFamily="34" charset="0"/>
              </a:rPr>
              <a:t>Tầm quan trọng của năng lượng</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graphicFrame>
        <p:nvGraphicFramePr>
          <p:cNvPr id="40" name="Content Placeholder 3"/>
          <p:cNvGraphicFramePr>
            <a:graphicFrameLocks/>
          </p:cNvGraphicFramePr>
          <p:nvPr>
            <p:extLst>
              <p:ext uri="{D42A27DB-BD31-4B8C-83A1-F6EECF244321}">
                <p14:modId xmlns:p14="http://schemas.microsoft.com/office/powerpoint/2010/main" val="1448192391"/>
              </p:ext>
            </p:extLst>
          </p:nvPr>
        </p:nvGraphicFramePr>
        <p:xfrm>
          <a:off x="40440" y="2846173"/>
          <a:ext cx="9004300" cy="40159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Rectangle 40"/>
          <p:cNvSpPr/>
          <p:nvPr/>
        </p:nvSpPr>
        <p:spPr>
          <a:xfrm>
            <a:off x="0" y="1981200"/>
            <a:ext cx="9114588" cy="762000"/>
          </a:xfrm>
          <a:prstGeom prst="rect">
            <a:avLst/>
          </a:prstGeom>
          <a:solidFill>
            <a:srgbClr val="D16349">
              <a:lumMod val="20000"/>
              <a:lumOff val="80000"/>
            </a:srgb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en-US" sz="2800" dirty="0" err="1">
                <a:latin typeface="Arial" pitchFamily="34" charset="0"/>
                <a:cs typeface="Arial" pitchFamily="34" charset="0"/>
              </a:rPr>
              <a:t>Năng</a:t>
            </a:r>
            <a:r>
              <a:rPr lang="en-US" sz="2800" dirty="0">
                <a:latin typeface="Arial" pitchFamily="34" charset="0"/>
                <a:cs typeface="Arial" pitchFamily="34" charset="0"/>
              </a:rPr>
              <a:t> </a:t>
            </a:r>
            <a:r>
              <a:rPr lang="en-US" sz="2800" dirty="0" err="1">
                <a:latin typeface="Arial" pitchFamily="34" charset="0"/>
                <a:cs typeface="Arial" pitchFamily="34" charset="0"/>
              </a:rPr>
              <a:t>lượng</a:t>
            </a:r>
            <a:r>
              <a:rPr lang="en-US" sz="2800" dirty="0">
                <a:latin typeface="Arial" pitchFamily="34" charset="0"/>
                <a:cs typeface="Arial" pitchFamily="34" charset="0"/>
              </a:rPr>
              <a:t> </a:t>
            </a:r>
            <a:r>
              <a:rPr lang="en-US" sz="2800" dirty="0" err="1">
                <a:latin typeface="Arial" pitchFamily="34" charset="0"/>
                <a:cs typeface="Arial" pitchFamily="34" charset="0"/>
              </a:rPr>
              <a:t>liên</a:t>
            </a:r>
            <a:r>
              <a:rPr lang="en-US" sz="2800" dirty="0">
                <a:latin typeface="Arial" pitchFamily="34" charset="0"/>
                <a:cs typeface="Arial" pitchFamily="34" charset="0"/>
              </a:rPr>
              <a:t> </a:t>
            </a:r>
            <a:r>
              <a:rPr lang="en-US" sz="2800" dirty="0" err="1">
                <a:latin typeface="Arial" pitchFamily="34" charset="0"/>
                <a:cs typeface="Arial" pitchFamily="34" charset="0"/>
              </a:rPr>
              <a:t>quan</a:t>
            </a:r>
            <a:r>
              <a:rPr lang="en-US" sz="2800" dirty="0">
                <a:latin typeface="Arial" pitchFamily="34" charset="0"/>
                <a:cs typeface="Arial" pitchFamily="34" charset="0"/>
              </a:rPr>
              <a:t> </a:t>
            </a:r>
            <a:r>
              <a:rPr lang="en-US" sz="2800" dirty="0" err="1">
                <a:latin typeface="Arial" pitchFamily="34" charset="0"/>
                <a:cs typeface="Arial" pitchFamily="34" charset="0"/>
              </a:rPr>
              <a:t>trực</a:t>
            </a:r>
            <a:r>
              <a:rPr lang="en-US" sz="2800" dirty="0">
                <a:latin typeface="Arial" pitchFamily="34" charset="0"/>
                <a:cs typeface="Arial" pitchFamily="34" charset="0"/>
              </a:rPr>
              <a:t> </a:t>
            </a:r>
            <a:r>
              <a:rPr lang="en-US" sz="2800" dirty="0" err="1">
                <a:latin typeface="Arial" pitchFamily="34" charset="0"/>
                <a:cs typeface="Arial" pitchFamily="34" charset="0"/>
              </a:rPr>
              <a:t>tiếp</a:t>
            </a:r>
            <a:r>
              <a:rPr lang="en-US" sz="2800" dirty="0">
                <a:latin typeface="Arial" pitchFamily="34" charset="0"/>
                <a:cs typeface="Arial" pitchFamily="34" charset="0"/>
              </a:rPr>
              <a:t> </a:t>
            </a:r>
            <a:r>
              <a:rPr lang="en-US" sz="2800" dirty="0" err="1">
                <a:latin typeface="Arial" pitchFamily="34" charset="0"/>
                <a:cs typeface="Arial" pitchFamily="34" charset="0"/>
              </a:rPr>
              <a:t>đến</a:t>
            </a:r>
            <a:r>
              <a:rPr lang="en-US" sz="2800" dirty="0">
                <a:latin typeface="Arial" pitchFamily="34" charset="0"/>
                <a:cs typeface="Arial" pitchFamily="34" charset="0"/>
              </a:rPr>
              <a:t> </a:t>
            </a:r>
            <a:r>
              <a:rPr lang="en-US" sz="2800" dirty="0" err="1" smtClean="0">
                <a:latin typeface="Arial" pitchFamily="34" charset="0"/>
                <a:cs typeface="Arial" pitchFamily="34" charset="0"/>
              </a:rPr>
              <a:t>hoạt</a:t>
            </a:r>
            <a:r>
              <a:rPr lang="en-US" sz="2800" dirty="0" smtClean="0">
                <a:latin typeface="Arial" pitchFamily="34" charset="0"/>
                <a:cs typeface="Arial" pitchFamily="34" charset="0"/>
              </a:rPr>
              <a:t> </a:t>
            </a:r>
            <a:r>
              <a:rPr lang="en-US" sz="2800" dirty="0" err="1">
                <a:latin typeface="Arial" pitchFamily="34" charset="0"/>
                <a:cs typeface="Arial" pitchFamily="34" charset="0"/>
              </a:rPr>
              <a:t>động</a:t>
            </a:r>
            <a:r>
              <a:rPr lang="en-US" sz="2800" dirty="0">
                <a:latin typeface="Arial" pitchFamily="34" charset="0"/>
                <a:cs typeface="Arial" pitchFamily="34" charset="0"/>
              </a:rPr>
              <a:t> </a:t>
            </a:r>
            <a:r>
              <a:rPr lang="en-US" sz="2800" dirty="0" err="1" smtClean="0">
                <a:latin typeface="Arial" pitchFamily="34" charset="0"/>
                <a:cs typeface="Arial" pitchFamily="34" charset="0"/>
              </a:rPr>
              <a:t>sống</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94695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heel(1)">
                                      <p:cBhvr>
                                        <p:cTn id="12" dur="2000"/>
                                        <p:tgtEl>
                                          <p:spTgt spid="41"/>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p:cTn id="17" dur="1000" fill="hold"/>
                                        <p:tgtEl>
                                          <p:spTgt spid="40"/>
                                        </p:tgtEl>
                                        <p:attrNameLst>
                                          <p:attrName>ppt_w</p:attrName>
                                        </p:attrNameLst>
                                      </p:cBhvr>
                                      <p:tavLst>
                                        <p:tav tm="0">
                                          <p:val>
                                            <p:fltVal val="0"/>
                                          </p:val>
                                        </p:tav>
                                        <p:tav tm="100000">
                                          <p:val>
                                            <p:strVal val="#ppt_w"/>
                                          </p:val>
                                        </p:tav>
                                      </p:tavLst>
                                    </p:anim>
                                    <p:anim calcmode="lin" valueType="num">
                                      <p:cBhvr>
                                        <p:cTn id="18" dur="1000" fill="hold"/>
                                        <p:tgtEl>
                                          <p:spTgt spid="40"/>
                                        </p:tgtEl>
                                        <p:attrNameLst>
                                          <p:attrName>ppt_h</p:attrName>
                                        </p:attrNameLst>
                                      </p:cBhvr>
                                      <p:tavLst>
                                        <p:tav tm="0">
                                          <p:val>
                                            <p:fltVal val="0"/>
                                          </p:val>
                                        </p:tav>
                                        <p:tav tm="100000">
                                          <p:val>
                                            <p:strVal val="#ppt_h"/>
                                          </p:val>
                                        </p:tav>
                                      </p:tavLst>
                                    </p:anim>
                                    <p:anim calcmode="lin" valueType="num">
                                      <p:cBhvr>
                                        <p:cTn id="19" dur="1000" fill="hold"/>
                                        <p:tgtEl>
                                          <p:spTgt spid="40"/>
                                        </p:tgtEl>
                                        <p:attrNameLst>
                                          <p:attrName>style.rotation</p:attrName>
                                        </p:attrNameLst>
                                      </p:cBhvr>
                                      <p:tavLst>
                                        <p:tav tm="0">
                                          <p:val>
                                            <p:fltVal val="90"/>
                                          </p:val>
                                        </p:tav>
                                        <p:tav tm="100000">
                                          <p:val>
                                            <p:fltVal val="0"/>
                                          </p:val>
                                        </p:tav>
                                      </p:tavLst>
                                    </p:anim>
                                    <p:animEffect transition="in" filter="fade">
                                      <p:cBhvr>
                                        <p:cTn id="2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Graphic spid="40" grpId="0">
        <p:bldAsOne/>
      </p:bldGraphic>
      <p:bldP spid="4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76" y="-32951"/>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latin typeface="Arial" pitchFamily="34" charset="0"/>
                <a:cs typeface="Arial" pitchFamily="34" charset="0"/>
              </a:rPr>
              <a:t>NỘI DUNG</a:t>
            </a:r>
            <a:endParaRPr lang="en-US" b="1" dirty="0" smtClean="0">
              <a:latin typeface="Arial" pitchFamily="34" charset="0"/>
              <a:cs typeface="Arial" pitchFamily="34" charset="0"/>
            </a:endParaRPr>
          </a:p>
        </p:txBody>
      </p:sp>
      <p:sp>
        <p:nvSpPr>
          <p:cNvPr id="39" name="Rectangle 38"/>
          <p:cNvSpPr/>
          <p:nvPr/>
        </p:nvSpPr>
        <p:spPr>
          <a:xfrm>
            <a:off x="0" y="1114431"/>
            <a:ext cx="73914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marL="514350" lvl="0" indent="-514350">
              <a:buFontTx/>
              <a:buAutoNum type="arabicPeriod"/>
              <a:defRPr/>
            </a:pPr>
            <a:r>
              <a:rPr lang="vi-VN" sz="3200" b="1" kern="0" dirty="0">
                <a:solidFill>
                  <a:sysClr val="windowText" lastClr="000000"/>
                </a:solidFill>
                <a:latin typeface="Arial" pitchFamily="34" charset="0"/>
                <a:cs typeface="Arial" pitchFamily="34" charset="0"/>
              </a:rPr>
              <a:t>Tầm quan trọng của năng lượng</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41" name="Rectangle 40"/>
          <p:cNvSpPr/>
          <p:nvPr/>
        </p:nvSpPr>
        <p:spPr>
          <a:xfrm>
            <a:off x="0" y="2209800"/>
            <a:ext cx="6096000" cy="762000"/>
          </a:xfrm>
          <a:prstGeom prst="rect">
            <a:avLst/>
          </a:prstGeom>
          <a:solidFill>
            <a:srgbClr val="D16349">
              <a:lumMod val="20000"/>
              <a:lumOff val="80000"/>
            </a:srgb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vi-VN" sz="2800" dirty="0" smtClean="0">
                <a:latin typeface="Arial" pitchFamily="34" charset="0"/>
                <a:cs typeface="Arial" pitchFamily="34" charset="0"/>
              </a:rPr>
              <a:t>Duy </a:t>
            </a:r>
            <a:r>
              <a:rPr lang="vi-VN" sz="2800" dirty="0">
                <a:latin typeface="Arial" pitchFamily="34" charset="0"/>
                <a:cs typeface="Arial" pitchFamily="34" charset="0"/>
              </a:rPr>
              <a:t>trì thân nhiệt cơ thể luôn </a:t>
            </a:r>
            <a:r>
              <a:rPr lang="en-US" sz="2800" dirty="0" err="1" smtClean="0">
                <a:latin typeface="Arial" pitchFamily="34" charset="0"/>
                <a:cs typeface="Arial" pitchFamily="34" charset="0"/>
              </a:rPr>
              <a:t>ổn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định</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1" name="Rectangle 10"/>
          <p:cNvSpPr/>
          <p:nvPr/>
        </p:nvSpPr>
        <p:spPr>
          <a:xfrm>
            <a:off x="-16476" y="3396049"/>
            <a:ext cx="5045676" cy="762000"/>
          </a:xfrm>
          <a:prstGeom prst="rect">
            <a:avLst/>
          </a:prstGeom>
          <a:solidFill>
            <a:srgbClr val="D16349">
              <a:lumMod val="20000"/>
              <a:lumOff val="80000"/>
            </a:srgb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vi-VN" sz="2800" dirty="0">
                <a:latin typeface="Arial" pitchFamily="34" charset="0"/>
                <a:cs typeface="Arial" pitchFamily="34" charset="0"/>
              </a:rPr>
              <a:t>Các hoạt động thường </a:t>
            </a:r>
            <a:r>
              <a:rPr lang="vi-VN" sz="2800" dirty="0" smtClean="0">
                <a:latin typeface="Arial" pitchFamily="34" charset="0"/>
                <a:cs typeface="Arial" pitchFamily="34" charset="0"/>
              </a:rPr>
              <a:t>ngày</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2" name="Rectangle 11"/>
          <p:cNvSpPr/>
          <p:nvPr/>
        </p:nvSpPr>
        <p:spPr>
          <a:xfrm>
            <a:off x="5951838" y="3396049"/>
            <a:ext cx="3115962" cy="762000"/>
          </a:xfrm>
          <a:prstGeom prst="rect">
            <a:avLst/>
          </a:prstGeom>
          <a:solidFill>
            <a:schemeClr val="accent1">
              <a:lumMod val="20000"/>
              <a:lumOff val="8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vi-VN" sz="2800" dirty="0">
                <a:latin typeface="Arial" pitchFamily="34" charset="0"/>
                <a:cs typeface="Arial" pitchFamily="34" charset="0"/>
              </a:rPr>
              <a:t>như lao </a:t>
            </a:r>
            <a:r>
              <a:rPr lang="vi-VN" sz="2800" dirty="0" smtClean="0">
                <a:latin typeface="Arial" pitchFamily="34" charset="0"/>
                <a:cs typeface="Arial" pitchFamily="34" charset="0"/>
              </a:rPr>
              <a:t>động</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3" name="Rectangle 12"/>
          <p:cNvSpPr/>
          <p:nvPr/>
        </p:nvSpPr>
        <p:spPr>
          <a:xfrm>
            <a:off x="5994207" y="5410200"/>
            <a:ext cx="3113302" cy="762000"/>
          </a:xfrm>
          <a:prstGeom prst="rect">
            <a:avLst/>
          </a:prstGeom>
          <a:solidFill>
            <a:schemeClr val="accent1">
              <a:lumMod val="20000"/>
              <a:lumOff val="8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vi-VN" sz="2800" dirty="0">
                <a:latin typeface="Arial" pitchFamily="34" charset="0"/>
                <a:cs typeface="Arial" pitchFamily="34" charset="0"/>
              </a:rPr>
              <a:t>như </a:t>
            </a:r>
            <a:r>
              <a:rPr lang="vi-VN" sz="2800" dirty="0" smtClean="0">
                <a:latin typeface="Arial" pitchFamily="34" charset="0"/>
                <a:cs typeface="Arial" pitchFamily="34" charset="0"/>
              </a:rPr>
              <a:t>chơi </a:t>
            </a:r>
            <a:r>
              <a:rPr lang="vi-VN" sz="2800" dirty="0">
                <a:latin typeface="Arial" pitchFamily="34" charset="0"/>
                <a:cs typeface="Arial" pitchFamily="34" charset="0"/>
              </a:rPr>
              <a:t>thể </a:t>
            </a:r>
            <a:r>
              <a:rPr lang="vi-VN" sz="2800" dirty="0" smtClean="0">
                <a:latin typeface="Arial" pitchFamily="34" charset="0"/>
                <a:cs typeface="Arial" pitchFamily="34" charset="0"/>
              </a:rPr>
              <a:t>thao</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cxnSp>
        <p:nvCxnSpPr>
          <p:cNvPr id="5" name="Straight Arrow Connector 4"/>
          <p:cNvCxnSpPr>
            <a:stCxn id="11" idx="3"/>
            <a:endCxn id="13" idx="1"/>
          </p:cNvCxnSpPr>
          <p:nvPr/>
        </p:nvCxnSpPr>
        <p:spPr>
          <a:xfrm>
            <a:off x="5029202" y="3777055"/>
            <a:ext cx="965007" cy="2014151"/>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11" idx="3"/>
            <a:endCxn id="12" idx="1"/>
          </p:cNvCxnSpPr>
          <p:nvPr/>
        </p:nvCxnSpPr>
        <p:spPr>
          <a:xfrm>
            <a:off x="5029200" y="3777049"/>
            <a:ext cx="922638" cy="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1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heel(1)">
                                      <p:cBhvr>
                                        <p:cTn id="7" dur="20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1)">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heel(1)">
                                      <p:cBhvr>
                                        <p:cTn id="2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41" name="Rectangle 40"/>
          <p:cNvSpPr/>
          <p:nvPr/>
        </p:nvSpPr>
        <p:spPr>
          <a:xfrm>
            <a:off x="77895" y="3581400"/>
            <a:ext cx="3617806" cy="762000"/>
          </a:xfrm>
          <a:prstGeom prst="rect">
            <a:avLst/>
          </a:prstGeom>
          <a:solidFill>
            <a:schemeClr val="accent1">
              <a:lumMod val="20000"/>
              <a:lumOff val="8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a:defRPr/>
            </a:pPr>
            <a:r>
              <a:rPr lang="en-US" sz="2800" dirty="0" smtClean="0">
                <a:solidFill>
                  <a:prstClr val="black"/>
                </a:solidFill>
                <a:cs typeface="Arial" pitchFamily="34" charset="0"/>
              </a:rPr>
              <a:t>N</a:t>
            </a:r>
            <a:r>
              <a:rPr lang="vi-VN" sz="2800" dirty="0" smtClean="0">
                <a:solidFill>
                  <a:prstClr val="black"/>
                </a:solidFill>
                <a:cs typeface="Arial" pitchFamily="34" charset="0"/>
              </a:rPr>
              <a:t>hu </a:t>
            </a:r>
            <a:r>
              <a:rPr lang="vi-VN" sz="2800" dirty="0">
                <a:solidFill>
                  <a:prstClr val="black"/>
                </a:solidFill>
                <a:cs typeface="Arial" pitchFamily="34" charset="0"/>
              </a:rPr>
              <a:t>cầu năng </a:t>
            </a:r>
            <a:r>
              <a:rPr lang="vi-VN" sz="2800" dirty="0" smtClean="0">
                <a:solidFill>
                  <a:prstClr val="black"/>
                </a:solidFill>
                <a:cs typeface="Arial" pitchFamily="34" charset="0"/>
              </a:rPr>
              <a:t>lượng</a:t>
            </a:r>
            <a:endParaRPr lang="en-US" sz="2800" kern="0" dirty="0">
              <a:solidFill>
                <a:sysClr val="windowText" lastClr="000000"/>
              </a:solidFill>
              <a:latin typeface="Arial" pitchFamily="34" charset="0"/>
              <a:cs typeface="Arial" pitchFamily="34" charset="0"/>
            </a:endParaRPr>
          </a:p>
        </p:txBody>
      </p:sp>
      <p:sp>
        <p:nvSpPr>
          <p:cNvPr id="12" name="Rectangle 11"/>
          <p:cNvSpPr/>
          <p:nvPr/>
        </p:nvSpPr>
        <p:spPr>
          <a:xfrm>
            <a:off x="5951838" y="2590800"/>
            <a:ext cx="3115962" cy="762000"/>
          </a:xfrm>
          <a:prstGeom prst="rect">
            <a:avLst/>
          </a:prstGeom>
          <a:solidFill>
            <a:schemeClr val="accent6">
              <a:lumMod val="40000"/>
              <a:lumOff val="6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a:defRPr/>
            </a:pPr>
            <a:r>
              <a:rPr lang="vi-VN" sz="2800" dirty="0">
                <a:solidFill>
                  <a:prstClr val="black"/>
                </a:solidFill>
                <a:cs typeface="Arial" pitchFamily="34" charset="0"/>
              </a:rPr>
              <a:t>tùy theo lứa </a:t>
            </a:r>
            <a:r>
              <a:rPr lang="vi-VN" sz="2800" dirty="0" smtClean="0">
                <a:solidFill>
                  <a:prstClr val="black"/>
                </a:solidFill>
                <a:cs typeface="Arial" pitchFamily="34" charset="0"/>
              </a:rPr>
              <a:t>tuổi</a:t>
            </a:r>
            <a:endParaRPr lang="en-US" sz="2800" kern="0" dirty="0">
              <a:solidFill>
                <a:sysClr val="windowText" lastClr="000000"/>
              </a:solidFill>
              <a:latin typeface="Arial" pitchFamily="34" charset="0"/>
              <a:cs typeface="Arial" pitchFamily="34" charset="0"/>
            </a:endParaRPr>
          </a:p>
        </p:txBody>
      </p:sp>
      <p:sp>
        <p:nvSpPr>
          <p:cNvPr id="13" name="Rectangle 12"/>
          <p:cNvSpPr/>
          <p:nvPr/>
        </p:nvSpPr>
        <p:spPr>
          <a:xfrm>
            <a:off x="5994207" y="4648200"/>
            <a:ext cx="3113302" cy="762000"/>
          </a:xfrm>
          <a:prstGeom prst="rect">
            <a:avLst/>
          </a:prstGeom>
          <a:solidFill>
            <a:schemeClr val="accent6">
              <a:lumMod val="40000"/>
              <a:lumOff val="6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a:defRPr/>
            </a:pPr>
            <a:r>
              <a:rPr lang="vi-VN" sz="2800" dirty="0">
                <a:solidFill>
                  <a:prstClr val="black"/>
                </a:solidFill>
                <a:cs typeface="Arial" pitchFamily="34" charset="0"/>
              </a:rPr>
              <a:t>tùy theo </a:t>
            </a:r>
            <a:r>
              <a:rPr lang="vi-VN" sz="2800" dirty="0" smtClean="0">
                <a:solidFill>
                  <a:prstClr val="black"/>
                </a:solidFill>
                <a:cs typeface="Arial" pitchFamily="34" charset="0"/>
              </a:rPr>
              <a:t>khả </a:t>
            </a:r>
            <a:r>
              <a:rPr lang="vi-VN" sz="2800" dirty="0">
                <a:solidFill>
                  <a:prstClr val="black"/>
                </a:solidFill>
                <a:cs typeface="Arial" pitchFamily="34" charset="0"/>
              </a:rPr>
              <a:t>năng lao </a:t>
            </a:r>
            <a:r>
              <a:rPr lang="vi-VN" sz="2800" dirty="0" smtClean="0">
                <a:solidFill>
                  <a:prstClr val="black"/>
                </a:solidFill>
                <a:cs typeface="Arial" pitchFamily="34" charset="0"/>
              </a:rPr>
              <a:t>động</a:t>
            </a:r>
            <a:endParaRPr lang="en-US" sz="2800" kern="0" dirty="0">
              <a:solidFill>
                <a:sysClr val="windowText" lastClr="000000"/>
              </a:solidFill>
              <a:latin typeface="Arial" pitchFamily="34" charset="0"/>
              <a:cs typeface="Arial" pitchFamily="34" charset="0"/>
            </a:endParaRPr>
          </a:p>
        </p:txBody>
      </p:sp>
      <p:cxnSp>
        <p:nvCxnSpPr>
          <p:cNvPr id="5" name="Straight Arrow Connector 4"/>
          <p:cNvCxnSpPr>
            <a:stCxn id="41" idx="3"/>
            <a:endCxn id="13" idx="1"/>
          </p:cNvCxnSpPr>
          <p:nvPr/>
        </p:nvCxnSpPr>
        <p:spPr>
          <a:xfrm>
            <a:off x="3695702" y="3962400"/>
            <a:ext cx="2298507" cy="106680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41" idx="3"/>
            <a:endCxn id="12" idx="1"/>
          </p:cNvCxnSpPr>
          <p:nvPr/>
        </p:nvCxnSpPr>
        <p:spPr>
          <a:xfrm flipV="1">
            <a:off x="3695700" y="2971800"/>
            <a:ext cx="2256138" cy="99060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2" y="1223846"/>
            <a:ext cx="73914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marL="514350" lvl="0" indent="-514350">
              <a:buFontTx/>
              <a:buAutoNum type="arabicPeriod"/>
              <a:defRPr/>
            </a:pPr>
            <a:r>
              <a:rPr lang="vi-VN" sz="3200" b="1" kern="0" dirty="0">
                <a:solidFill>
                  <a:sysClr val="windowText" lastClr="000000"/>
                </a:solidFill>
                <a:latin typeface="Arial" pitchFamily="34" charset="0"/>
                <a:cs typeface="Arial" pitchFamily="34" charset="0"/>
              </a:rPr>
              <a:t>Tầm quan trọng của năng lượng</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43207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heel(1)">
                                      <p:cBhvr>
                                        <p:cTn id="7" dur="20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3">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latin typeface="Arial" pitchFamily="34" charset="0"/>
                <a:cs typeface="Arial" pitchFamily="34" charset="0"/>
              </a:rPr>
              <a:t>NỘI DUNG</a:t>
            </a:r>
            <a:endParaRPr lang="en-US" b="1" dirty="0" smtClean="0">
              <a:latin typeface="Arial" pitchFamily="34" charset="0"/>
              <a:cs typeface="Arial" pitchFamily="34" charset="0"/>
            </a:endParaRPr>
          </a:p>
        </p:txBody>
      </p:sp>
      <p:sp>
        <p:nvSpPr>
          <p:cNvPr id="39" name="Rectangle 38"/>
          <p:cNvSpPr/>
          <p:nvPr/>
        </p:nvSpPr>
        <p:spPr>
          <a:xfrm>
            <a:off x="0" y="1114431"/>
            <a:ext cx="7848600" cy="790575"/>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2. Các dạng năng lượng trong cơ </a:t>
            </a:r>
            <a:r>
              <a:rPr lang="vi-VN" sz="3200" b="1" kern="0" dirty="0" smtClean="0">
                <a:solidFill>
                  <a:sysClr val="windowText" lastClr="000000"/>
                </a:solidFill>
                <a:latin typeface="Arial" pitchFamily="34" charset="0"/>
                <a:cs typeface="Arial" pitchFamily="34" charset="0"/>
              </a:rPr>
              <a:t>thể</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4" name="Rounded Rectangle 13"/>
          <p:cNvSpPr/>
          <p:nvPr/>
        </p:nvSpPr>
        <p:spPr>
          <a:xfrm>
            <a:off x="175054" y="4455647"/>
            <a:ext cx="8130746" cy="954559"/>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b="1" dirty="0">
                <a:solidFill>
                  <a:prstClr val="black"/>
                </a:solidFill>
                <a:latin typeface="Arial" pitchFamily="34" charset="0"/>
                <a:cs typeface="Arial" pitchFamily="34" charset="0"/>
              </a:rPr>
              <a:t>Điện năng</a:t>
            </a:r>
            <a:r>
              <a:rPr lang="vi-VN" sz="2800" dirty="0">
                <a:solidFill>
                  <a:prstClr val="black"/>
                </a:solidFill>
                <a:latin typeface="Arial" pitchFamily="34" charset="0"/>
                <a:cs typeface="Arial" pitchFamily="34" charset="0"/>
              </a:rPr>
              <a:t>: do dòng ion chuyển động qua màng, tạo điện thế màng tế bào</a:t>
            </a:r>
            <a:r>
              <a:rPr lang="vi-VN"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5" name="Rounded Rectangle 14"/>
          <p:cNvSpPr/>
          <p:nvPr/>
        </p:nvSpPr>
        <p:spPr>
          <a:xfrm>
            <a:off x="152400" y="2209800"/>
            <a:ext cx="8153400" cy="1066800"/>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b="1" dirty="0">
                <a:solidFill>
                  <a:prstClr val="black"/>
                </a:solidFill>
                <a:latin typeface="Arial" pitchFamily="34" charset="0"/>
                <a:cs typeface="Arial" pitchFamily="34" charset="0"/>
              </a:rPr>
              <a:t>Nhiệt năng</a:t>
            </a:r>
            <a:r>
              <a:rPr lang="vi-VN" sz="2800" dirty="0">
                <a:solidFill>
                  <a:prstClr val="black"/>
                </a:solidFill>
                <a:latin typeface="Arial" pitchFamily="34" charset="0"/>
                <a:cs typeface="Arial" pitchFamily="34" charset="0"/>
              </a:rPr>
              <a:t>: duy trì thân nhiệt, phần nhiệt năng dư thừa thải ra ngoài bằng quá trình thải nhiệt</a:t>
            </a:r>
            <a:r>
              <a:rPr lang="vi-VN"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6" name="Rounded Rectangle 15"/>
          <p:cNvSpPr/>
          <p:nvPr/>
        </p:nvSpPr>
        <p:spPr>
          <a:xfrm>
            <a:off x="152400" y="3581400"/>
            <a:ext cx="8153400" cy="609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b="1" dirty="0" smtClean="0">
                <a:solidFill>
                  <a:prstClr val="black"/>
                </a:solidFill>
                <a:latin typeface="Arial" pitchFamily="34" charset="0"/>
                <a:cs typeface="Arial" pitchFamily="34" charset="0"/>
              </a:rPr>
              <a:t>Động </a:t>
            </a:r>
            <a:r>
              <a:rPr lang="vi-VN" sz="2800" b="1" dirty="0">
                <a:solidFill>
                  <a:prstClr val="black"/>
                </a:solidFill>
                <a:latin typeface="Arial" pitchFamily="34" charset="0"/>
                <a:cs typeface="Arial" pitchFamily="34" charset="0"/>
              </a:rPr>
              <a:t>năng</a:t>
            </a:r>
            <a:r>
              <a:rPr lang="vi-VN" sz="2800" dirty="0">
                <a:solidFill>
                  <a:prstClr val="black"/>
                </a:solidFill>
                <a:latin typeface="Arial" pitchFamily="34" charset="0"/>
                <a:cs typeface="Arial" pitchFamily="34" charset="0"/>
              </a:rPr>
              <a:t>: giúp cho các cơ quan hoạt động.</a:t>
            </a:r>
          </a:p>
        </p:txBody>
      </p:sp>
      <p:sp>
        <p:nvSpPr>
          <p:cNvPr id="17" name="Rounded Rectangle 16"/>
          <p:cNvSpPr/>
          <p:nvPr/>
        </p:nvSpPr>
        <p:spPr>
          <a:xfrm>
            <a:off x="175054" y="5715000"/>
            <a:ext cx="8130746" cy="990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b="1" dirty="0" smtClean="0">
                <a:solidFill>
                  <a:prstClr val="black"/>
                </a:solidFill>
                <a:latin typeface="Arial" pitchFamily="34" charset="0"/>
                <a:cs typeface="Arial" pitchFamily="34" charset="0"/>
              </a:rPr>
              <a:t>Hóa </a:t>
            </a:r>
            <a:r>
              <a:rPr lang="vi-VN" sz="2800" b="1" dirty="0">
                <a:solidFill>
                  <a:prstClr val="black"/>
                </a:solidFill>
                <a:latin typeface="Arial" pitchFamily="34" charset="0"/>
                <a:cs typeface="Arial" pitchFamily="34" charset="0"/>
              </a:rPr>
              <a:t>năng</a:t>
            </a:r>
            <a:r>
              <a:rPr lang="vi-VN" sz="2800" dirty="0">
                <a:solidFill>
                  <a:prstClr val="black"/>
                </a:solidFill>
                <a:latin typeface="Arial" pitchFamily="34" charset="0"/>
                <a:cs typeface="Arial" pitchFamily="34" charset="0"/>
              </a:rPr>
              <a:t>: Năng lượng tích lũy trong các liên kết hóa học. </a:t>
            </a:r>
          </a:p>
        </p:txBody>
      </p:sp>
    </p:spTree>
    <p:extLst>
      <p:ext uri="{BB962C8B-B14F-4D97-AF65-F5344CB8AC3E}">
        <p14:creationId xmlns:p14="http://schemas.microsoft.com/office/powerpoint/2010/main" val="88387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2000"/>
                                        <p:tgtEl>
                                          <p:spTgt spid="15"/>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heel(1)">
                                      <p:cBhvr>
                                        <p:cTn id="15" dur="20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circle(in)">
                                      <p:cBhvr>
                                        <p:cTn id="20" dur="2000"/>
                                        <p:tgtEl>
                                          <p:spTgt spid="14"/>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in)">
                                      <p:cBhvr>
                                        <p:cTn id="2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15"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latin typeface="Arial" pitchFamily="34" charset="0"/>
                <a:cs typeface="Arial" pitchFamily="34" charset="0"/>
              </a:rPr>
              <a:t>NỘI DUNG</a:t>
            </a:r>
            <a:endParaRPr lang="en-US" b="1" dirty="0" smtClean="0">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3. Tiêu hao năng lượng</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5" name="Rounded Rectangle 14"/>
          <p:cNvSpPr/>
          <p:nvPr/>
        </p:nvSpPr>
        <p:spPr>
          <a:xfrm>
            <a:off x="152400" y="2209800"/>
            <a:ext cx="8763000" cy="13716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dirty="0">
                <a:solidFill>
                  <a:prstClr val="black"/>
                </a:solidFill>
                <a:latin typeface="Arial" pitchFamily="34" charset="0"/>
                <a:cs typeface="Arial" pitchFamily="34" charset="0"/>
              </a:rPr>
              <a:t>Mức năng lượng mà cơ thể </a:t>
            </a:r>
            <a:r>
              <a:rPr lang="vi-VN" sz="2800" b="1" dirty="0">
                <a:solidFill>
                  <a:prstClr val="black"/>
                </a:solidFill>
                <a:latin typeface="Arial" pitchFamily="34" charset="0"/>
                <a:cs typeface="Arial" pitchFamily="34" charset="0"/>
              </a:rPr>
              <a:t>hấp thu </a:t>
            </a:r>
            <a:r>
              <a:rPr lang="vi-VN" sz="2800" dirty="0">
                <a:solidFill>
                  <a:prstClr val="black"/>
                </a:solidFill>
                <a:latin typeface="Arial" pitchFamily="34" charset="0"/>
                <a:cs typeface="Arial" pitchFamily="34" charset="0"/>
              </a:rPr>
              <a:t>được cần phải </a:t>
            </a:r>
            <a:r>
              <a:rPr lang="vi-VN" sz="2800" b="1" dirty="0">
                <a:solidFill>
                  <a:prstClr val="black"/>
                </a:solidFill>
                <a:latin typeface="Arial" pitchFamily="34" charset="0"/>
                <a:cs typeface="Arial" pitchFamily="34" charset="0"/>
              </a:rPr>
              <a:t>cân bằng </a:t>
            </a:r>
            <a:r>
              <a:rPr lang="vi-VN" sz="2800" dirty="0">
                <a:solidFill>
                  <a:prstClr val="black"/>
                </a:solidFill>
                <a:latin typeface="Arial" pitchFamily="34" charset="0"/>
                <a:cs typeface="Arial" pitchFamily="34" charset="0"/>
              </a:rPr>
              <a:t>với năng lượng </a:t>
            </a:r>
            <a:r>
              <a:rPr lang="vi-VN" sz="2800" b="1" dirty="0">
                <a:solidFill>
                  <a:prstClr val="black"/>
                </a:solidFill>
                <a:latin typeface="Arial" pitchFamily="34" charset="0"/>
                <a:cs typeface="Arial" pitchFamily="34" charset="0"/>
              </a:rPr>
              <a:t>tiêu hao </a:t>
            </a:r>
            <a:r>
              <a:rPr lang="vi-VN" sz="2800" dirty="0">
                <a:solidFill>
                  <a:prstClr val="black"/>
                </a:solidFill>
                <a:latin typeface="Arial" pitchFamily="34" charset="0"/>
                <a:cs typeface="Arial" pitchFamily="34" charset="0"/>
              </a:rPr>
              <a:t>cho việc duy trì sự sống và hoạt động</a:t>
            </a:r>
          </a:p>
        </p:txBody>
      </p:sp>
      <p:sp>
        <p:nvSpPr>
          <p:cNvPr id="16" name="Rounded Rectangle 15"/>
          <p:cNvSpPr/>
          <p:nvPr/>
        </p:nvSpPr>
        <p:spPr>
          <a:xfrm>
            <a:off x="200797" y="3962400"/>
            <a:ext cx="8763000" cy="1219200"/>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dirty="0">
                <a:solidFill>
                  <a:prstClr val="black"/>
                </a:solidFill>
                <a:latin typeface="Arial" pitchFamily="34" charset="0"/>
                <a:cs typeface="Arial" pitchFamily="34" charset="0"/>
              </a:rPr>
              <a:t>Sự hấp thu và tiêu hao năng lượng ở người </a:t>
            </a:r>
            <a:r>
              <a:rPr lang="vi-VN" sz="2800" b="1" dirty="0">
                <a:solidFill>
                  <a:prstClr val="black"/>
                </a:solidFill>
                <a:latin typeface="Arial" pitchFamily="34" charset="0"/>
                <a:cs typeface="Arial" pitchFamily="34" charset="0"/>
              </a:rPr>
              <a:t>trưởng thành khỏe mạnh </a:t>
            </a:r>
            <a:r>
              <a:rPr lang="vi-VN" sz="2800" dirty="0">
                <a:solidFill>
                  <a:prstClr val="black"/>
                </a:solidFill>
                <a:latin typeface="Arial" pitchFamily="34" charset="0"/>
                <a:cs typeface="Arial" pitchFamily="34" charset="0"/>
              </a:rPr>
              <a:t>về cơ bản là </a:t>
            </a:r>
            <a:r>
              <a:rPr lang="vi-VN" sz="2800" b="1" dirty="0">
                <a:solidFill>
                  <a:prstClr val="black"/>
                </a:solidFill>
                <a:latin typeface="Arial" pitchFamily="34" charset="0"/>
                <a:cs typeface="Arial" pitchFamily="34" charset="0"/>
              </a:rPr>
              <a:t>cân bằng</a:t>
            </a:r>
            <a:r>
              <a:rPr lang="vi-VN" sz="2800" dirty="0">
                <a:solidFill>
                  <a:prstClr val="black"/>
                </a:solidFill>
                <a:latin typeface="Arial" pitchFamily="34" charset="0"/>
                <a:cs typeface="Arial" pitchFamily="34" charset="0"/>
              </a:rPr>
              <a:t>, </a:t>
            </a:r>
          </a:p>
        </p:txBody>
      </p:sp>
      <p:sp>
        <p:nvSpPr>
          <p:cNvPr id="17" name="Rounded Rectangle 16"/>
          <p:cNvSpPr/>
          <p:nvPr/>
        </p:nvSpPr>
        <p:spPr>
          <a:xfrm>
            <a:off x="175054" y="5562600"/>
            <a:ext cx="8740346" cy="99060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latin typeface="Arial" pitchFamily="34" charset="0"/>
                <a:cs typeface="Arial" pitchFamily="34" charset="0"/>
              </a:rPr>
              <a:t>được </a:t>
            </a:r>
            <a:r>
              <a:rPr lang="vi-VN" sz="2800" b="1" dirty="0">
                <a:solidFill>
                  <a:prstClr val="black"/>
                </a:solidFill>
                <a:latin typeface="Arial" pitchFamily="34" charset="0"/>
                <a:cs typeface="Arial" pitchFamily="34" charset="0"/>
              </a:rPr>
              <a:t>thể hiện </a:t>
            </a:r>
            <a:r>
              <a:rPr lang="vi-VN" sz="2800" dirty="0">
                <a:solidFill>
                  <a:prstClr val="black"/>
                </a:solidFill>
                <a:latin typeface="Arial" pitchFamily="34" charset="0"/>
                <a:cs typeface="Arial" pitchFamily="34" charset="0"/>
              </a:rPr>
              <a:t>chủ yếu ở mức cố định tương đối về </a:t>
            </a:r>
            <a:r>
              <a:rPr lang="vi-VN" sz="2800" b="1" dirty="0">
                <a:solidFill>
                  <a:prstClr val="black"/>
                </a:solidFill>
                <a:latin typeface="Arial" pitchFamily="34" charset="0"/>
                <a:cs typeface="Arial" pitchFamily="34" charset="0"/>
              </a:rPr>
              <a:t>trọng lượng cơ thể</a:t>
            </a:r>
            <a:r>
              <a:rPr lang="vi-VN" sz="2800" dirty="0">
                <a:solidFill>
                  <a:prstClr val="black"/>
                </a:solidFill>
                <a:latin typeface="Arial" pitchFamily="34" charset="0"/>
                <a:cs typeface="Arial" pitchFamily="34" charset="0"/>
              </a:rPr>
              <a:t>. </a:t>
            </a:r>
          </a:p>
        </p:txBody>
      </p:sp>
    </p:spTree>
    <p:extLst>
      <p:ext uri="{BB962C8B-B14F-4D97-AF65-F5344CB8AC3E}">
        <p14:creationId xmlns:p14="http://schemas.microsoft.com/office/powerpoint/2010/main" val="339212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5" grpId="0" animBg="1"/>
      <p:bldP spid="16"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35"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52400" y="2209800"/>
            <a:ext cx="5257800" cy="1371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hấp </a:t>
            </a:r>
            <a:r>
              <a:rPr lang="vi-VN" sz="2800" dirty="0">
                <a:solidFill>
                  <a:prstClr val="black"/>
                </a:solidFill>
                <a:cs typeface="Arial" pitchFamily="34" charset="0"/>
              </a:rPr>
              <a:t>thu năng lượng </a:t>
            </a:r>
            <a:r>
              <a:rPr lang="en-US" sz="2800" dirty="0" smtClean="0">
                <a:solidFill>
                  <a:prstClr val="black"/>
                </a:solidFill>
                <a:cs typeface="Arial" pitchFamily="34" charset="0"/>
              </a:rPr>
              <a:t>&gt; </a:t>
            </a:r>
            <a:r>
              <a:rPr lang="vi-VN" sz="2800" dirty="0" smtClean="0">
                <a:solidFill>
                  <a:prstClr val="black"/>
                </a:solidFill>
                <a:cs typeface="Arial" pitchFamily="34" charset="0"/>
              </a:rPr>
              <a:t> </a:t>
            </a:r>
            <a:r>
              <a:rPr lang="vi-VN" sz="2800" dirty="0">
                <a:solidFill>
                  <a:prstClr val="black"/>
                </a:solidFill>
                <a:cs typeface="Arial" pitchFamily="34" charset="0"/>
              </a:rPr>
              <a:t>tiêu </a:t>
            </a:r>
            <a:r>
              <a:rPr lang="vi-VN" sz="2800" dirty="0" smtClean="0">
                <a:solidFill>
                  <a:prstClr val="black"/>
                </a:solidFill>
                <a:cs typeface="Arial" pitchFamily="34" charset="0"/>
              </a:rPr>
              <a:t>hao</a:t>
            </a:r>
            <a:endParaRPr lang="vi-VN" sz="2800" dirty="0">
              <a:solidFill>
                <a:prstClr val="black"/>
              </a:solidFill>
              <a:cs typeface="Arial" pitchFamily="34" charset="0"/>
            </a:endParaRPr>
          </a:p>
        </p:txBody>
      </p:sp>
      <p:sp>
        <p:nvSpPr>
          <p:cNvPr id="11" name="Rounded Rectangle 10"/>
          <p:cNvSpPr/>
          <p:nvPr/>
        </p:nvSpPr>
        <p:spPr>
          <a:xfrm>
            <a:off x="5706762" y="2971800"/>
            <a:ext cx="3200400" cy="1371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thì </a:t>
            </a:r>
            <a:r>
              <a:rPr lang="vi-VN" sz="2800" dirty="0">
                <a:solidFill>
                  <a:prstClr val="black"/>
                </a:solidFill>
                <a:cs typeface="Arial" pitchFamily="34" charset="0"/>
              </a:rPr>
              <a:t>trọng lượng cơ thể sẽ tăng lên. </a:t>
            </a:r>
          </a:p>
        </p:txBody>
      </p:sp>
      <p:sp>
        <p:nvSpPr>
          <p:cNvPr id="12" name="Rounded Rectangle 11"/>
          <p:cNvSpPr/>
          <p:nvPr/>
        </p:nvSpPr>
        <p:spPr>
          <a:xfrm>
            <a:off x="152400" y="4648200"/>
            <a:ext cx="5257800" cy="13716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hấp </a:t>
            </a:r>
            <a:r>
              <a:rPr lang="vi-VN" sz="2800" dirty="0">
                <a:solidFill>
                  <a:prstClr val="black"/>
                </a:solidFill>
                <a:cs typeface="Arial" pitchFamily="34" charset="0"/>
              </a:rPr>
              <a:t>thu năng lượng </a:t>
            </a:r>
            <a:r>
              <a:rPr lang="en-US" sz="2800" dirty="0" smtClean="0">
                <a:solidFill>
                  <a:prstClr val="black"/>
                </a:solidFill>
                <a:cs typeface="Arial" pitchFamily="34" charset="0"/>
              </a:rPr>
              <a:t>&lt; </a:t>
            </a:r>
            <a:r>
              <a:rPr lang="vi-VN" sz="2800" dirty="0" smtClean="0">
                <a:solidFill>
                  <a:prstClr val="black"/>
                </a:solidFill>
                <a:cs typeface="Arial" pitchFamily="34" charset="0"/>
              </a:rPr>
              <a:t> </a:t>
            </a:r>
            <a:r>
              <a:rPr lang="vi-VN" sz="2800" dirty="0">
                <a:solidFill>
                  <a:prstClr val="black"/>
                </a:solidFill>
                <a:cs typeface="Arial" pitchFamily="34" charset="0"/>
              </a:rPr>
              <a:t>tiêu </a:t>
            </a:r>
            <a:r>
              <a:rPr lang="vi-VN" sz="2800" dirty="0" smtClean="0">
                <a:solidFill>
                  <a:prstClr val="black"/>
                </a:solidFill>
                <a:cs typeface="Arial" pitchFamily="34" charset="0"/>
              </a:rPr>
              <a:t>hao</a:t>
            </a:r>
            <a:endParaRPr lang="vi-VN" sz="2800" dirty="0">
              <a:solidFill>
                <a:prstClr val="black"/>
              </a:solidFill>
              <a:cs typeface="Arial" pitchFamily="34" charset="0"/>
            </a:endParaRPr>
          </a:p>
        </p:txBody>
      </p:sp>
      <p:sp>
        <p:nvSpPr>
          <p:cNvPr id="13" name="Rounded Rectangle 12"/>
          <p:cNvSpPr/>
          <p:nvPr/>
        </p:nvSpPr>
        <p:spPr>
          <a:xfrm>
            <a:off x="5706762" y="5410200"/>
            <a:ext cx="3200400" cy="13716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thì </a:t>
            </a:r>
            <a:r>
              <a:rPr lang="vi-VN" sz="2800" dirty="0">
                <a:solidFill>
                  <a:prstClr val="black"/>
                </a:solidFill>
                <a:cs typeface="Arial" pitchFamily="34" charset="0"/>
              </a:rPr>
              <a:t>trọng lượng cơ thể sẽ </a:t>
            </a:r>
            <a:r>
              <a:rPr lang="en-US" sz="2800" dirty="0" err="1" smtClean="0">
                <a:solidFill>
                  <a:prstClr val="black"/>
                </a:solidFill>
                <a:latin typeface="Arial" pitchFamily="34" charset="0"/>
                <a:cs typeface="Arial" pitchFamily="34" charset="0"/>
              </a:rPr>
              <a:t>giảm</a:t>
            </a:r>
            <a:r>
              <a:rPr lang="vi-VN" sz="2800" dirty="0" smtClean="0">
                <a:solidFill>
                  <a:prstClr val="black"/>
                </a:solidFill>
                <a:cs typeface="Arial" pitchFamily="34" charset="0"/>
              </a:rPr>
              <a:t>. </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587365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54"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3124200"/>
            <a:ext cx="3124200" cy="2895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Cơ thể hàng ngày tiêu hao năng lượng vào </a:t>
            </a:r>
            <a:r>
              <a:rPr lang="vi-VN" sz="2800" b="1" dirty="0">
                <a:solidFill>
                  <a:schemeClr val="tx1"/>
                </a:solidFill>
                <a:cs typeface="Arial" pitchFamily="34" charset="0"/>
              </a:rPr>
              <a:t>3 mục đích</a:t>
            </a:r>
          </a:p>
        </p:txBody>
      </p:sp>
      <p:sp>
        <p:nvSpPr>
          <p:cNvPr id="11" name="Rounded Rectangle 10"/>
          <p:cNvSpPr/>
          <p:nvPr/>
        </p:nvSpPr>
        <p:spPr>
          <a:xfrm>
            <a:off x="3505200" y="2743206"/>
            <a:ext cx="5638800" cy="811127"/>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Những hoạt động cơ bản của cơ thể (chuyển hóa cơ bản</a:t>
            </a:r>
            <a:r>
              <a:rPr lang="vi-VN" sz="2800" dirty="0" smtClean="0">
                <a:solidFill>
                  <a:prstClr val="black"/>
                </a:solidFill>
                <a:cs typeface="Arial" pitchFamily="34" charset="0"/>
              </a:rPr>
              <a:t>)</a:t>
            </a:r>
            <a:r>
              <a:rPr lang="en-US" sz="2800" dirty="0">
                <a:solidFill>
                  <a:prstClr val="black"/>
                </a:solidFill>
                <a:cs typeface="Arial" pitchFamily="34" charset="0"/>
              </a:rPr>
              <a:t> 60 -</a:t>
            </a:r>
            <a:r>
              <a:rPr lang="en-US" sz="2800" dirty="0" smtClean="0">
                <a:solidFill>
                  <a:prstClr val="black"/>
                </a:solidFill>
                <a:cs typeface="Arial" pitchFamily="34" charset="0"/>
              </a:rPr>
              <a:t>70</a:t>
            </a:r>
            <a:r>
              <a:rPr lang="en-US" sz="2800" dirty="0">
                <a:solidFill>
                  <a:prstClr val="black"/>
                </a:solidFill>
                <a:cs typeface="Arial" pitchFamily="34" charset="0"/>
              </a:rPr>
              <a:t>%</a:t>
            </a:r>
            <a:endParaRPr lang="vi-VN" sz="2800" dirty="0">
              <a:solidFill>
                <a:prstClr val="black"/>
              </a:solidFill>
              <a:cs typeface="Arial" pitchFamily="34" charset="0"/>
            </a:endParaRPr>
          </a:p>
        </p:txBody>
      </p:sp>
      <p:sp>
        <p:nvSpPr>
          <p:cNvPr id="12" name="Rounded Rectangle 11"/>
          <p:cNvSpPr/>
          <p:nvPr/>
        </p:nvSpPr>
        <p:spPr>
          <a:xfrm>
            <a:off x="3505200" y="4114800"/>
            <a:ext cx="5638800"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Những hoạt động sinh nhiệt (chuyển hóa thức ăn</a:t>
            </a:r>
            <a:r>
              <a:rPr lang="vi-VN" sz="2800" dirty="0" smtClean="0">
                <a:solidFill>
                  <a:prstClr val="black"/>
                </a:solidFill>
                <a:cs typeface="Arial" pitchFamily="34" charset="0"/>
              </a:rPr>
              <a:t>)</a:t>
            </a:r>
            <a:r>
              <a:rPr lang="vi-VN" sz="2800" dirty="0"/>
              <a:t> 10%</a:t>
            </a:r>
            <a:endParaRPr lang="vi-VN" sz="2800" dirty="0">
              <a:solidFill>
                <a:prstClr val="black"/>
              </a:solidFill>
              <a:cs typeface="Arial" pitchFamily="34" charset="0"/>
            </a:endParaRPr>
          </a:p>
        </p:txBody>
      </p:sp>
      <p:sp>
        <p:nvSpPr>
          <p:cNvPr id="13" name="Rounded Rectangle 12"/>
          <p:cNvSpPr/>
          <p:nvPr/>
        </p:nvSpPr>
        <p:spPr>
          <a:xfrm>
            <a:off x="3505200" y="5562600"/>
            <a:ext cx="5638800" cy="9144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Những hoạt động vật lý (lao động thể lực, hoạt động cơ</a:t>
            </a:r>
            <a:r>
              <a:rPr lang="vi-VN" sz="2800" dirty="0" smtClean="0">
                <a:solidFill>
                  <a:prstClr val="black"/>
                </a:solidFill>
                <a:cs typeface="Arial" pitchFamily="34" charset="0"/>
              </a:rPr>
              <a:t>)</a:t>
            </a:r>
            <a:r>
              <a:rPr lang="en-US" sz="2800" dirty="0" smtClean="0">
                <a:solidFill>
                  <a:prstClr val="black"/>
                </a:solidFill>
                <a:cs typeface="Arial" pitchFamily="34" charset="0"/>
              </a:rPr>
              <a:t> </a:t>
            </a:r>
            <a:r>
              <a:rPr lang="vi-VN" sz="2800" dirty="0" smtClean="0"/>
              <a:t>20</a:t>
            </a:r>
            <a:r>
              <a:rPr lang="en-US" sz="2800" dirty="0" smtClean="0"/>
              <a:t>-</a:t>
            </a:r>
            <a:r>
              <a:rPr lang="vi-VN" sz="2800" dirty="0" smtClean="0"/>
              <a:t> </a:t>
            </a:r>
            <a:r>
              <a:rPr lang="vi-VN" sz="2800" dirty="0"/>
              <a:t>30% </a:t>
            </a:r>
            <a:endParaRPr lang="vi-VN" sz="2800" dirty="0">
              <a:solidFill>
                <a:prstClr val="black"/>
              </a:solidFill>
              <a:cs typeface="Arial" pitchFamily="34" charset="0"/>
            </a:endParaRPr>
          </a:p>
        </p:txBody>
      </p:sp>
      <p:cxnSp>
        <p:nvCxnSpPr>
          <p:cNvPr id="5" name="Straight Arrow Connector 4"/>
          <p:cNvCxnSpPr>
            <a:stCxn id="15" idx="3"/>
            <a:endCxn id="11" idx="1"/>
          </p:cNvCxnSpPr>
          <p:nvPr/>
        </p:nvCxnSpPr>
        <p:spPr>
          <a:xfrm flipV="1">
            <a:off x="3124200" y="3148764"/>
            <a:ext cx="381000" cy="142323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15" idx="3"/>
            <a:endCxn id="12" idx="1"/>
          </p:cNvCxnSpPr>
          <p:nvPr/>
        </p:nvCxnSpPr>
        <p:spPr>
          <a:xfrm flipV="1">
            <a:off x="3124200" y="4533900"/>
            <a:ext cx="381000" cy="381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15" idx="3"/>
          </p:cNvCxnSpPr>
          <p:nvPr/>
        </p:nvCxnSpPr>
        <p:spPr>
          <a:xfrm>
            <a:off x="3124200" y="4572000"/>
            <a:ext cx="381000" cy="16002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2570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5" y="2971800"/>
            <a:ext cx="4361935" cy="1752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a:latin typeface="Arial" pitchFamily="34" charset="0"/>
                <a:cs typeface="Arial" pitchFamily="34" charset="0"/>
              </a:rPr>
              <a:t>Đó</a:t>
            </a:r>
            <a:r>
              <a:rPr lang="en-US" sz="2800" dirty="0">
                <a:latin typeface="Arial" pitchFamily="34" charset="0"/>
                <a:cs typeface="Arial" pitchFamily="34" charset="0"/>
              </a:rPr>
              <a:t> </a:t>
            </a:r>
            <a:r>
              <a:rPr lang="en-US" sz="2800" dirty="0" err="1">
                <a:latin typeface="Arial" pitchFamily="34" charset="0"/>
                <a:cs typeface="Arial" pitchFamily="34" charset="0"/>
              </a:rPr>
              <a:t>là</a:t>
            </a:r>
            <a:r>
              <a:rPr lang="en-US" sz="2800" dirty="0">
                <a:latin typeface="Arial" pitchFamily="34" charset="0"/>
                <a:cs typeface="Arial" pitchFamily="34" charset="0"/>
              </a:rPr>
              <a:t> </a:t>
            </a:r>
            <a:r>
              <a:rPr lang="en-US" sz="2800" dirty="0" err="1">
                <a:latin typeface="Arial" pitchFamily="34" charset="0"/>
                <a:cs typeface="Arial" pitchFamily="34" charset="0"/>
              </a:rPr>
              <a:t>năng</a:t>
            </a:r>
            <a:r>
              <a:rPr lang="en-US" sz="2800" dirty="0">
                <a:latin typeface="Arial" pitchFamily="34" charset="0"/>
                <a:cs typeface="Arial" pitchFamily="34" charset="0"/>
              </a:rPr>
              <a:t> </a:t>
            </a:r>
            <a:r>
              <a:rPr lang="en-US" sz="2800" dirty="0" err="1">
                <a:latin typeface="Arial" pitchFamily="34" charset="0"/>
                <a:cs typeface="Arial" pitchFamily="34" charset="0"/>
              </a:rPr>
              <a:t>lượng</a:t>
            </a:r>
            <a:r>
              <a:rPr lang="en-US" sz="2800" dirty="0">
                <a:latin typeface="Arial" pitchFamily="34" charset="0"/>
                <a:cs typeface="Arial" pitchFamily="34" charset="0"/>
              </a:rPr>
              <a:t> </a:t>
            </a:r>
            <a:r>
              <a:rPr lang="en-US" sz="2800" dirty="0" err="1">
                <a:latin typeface="Arial" pitchFamily="34" charset="0"/>
                <a:cs typeface="Arial" pitchFamily="34" charset="0"/>
              </a:rPr>
              <a:t>tối</a:t>
            </a:r>
            <a:r>
              <a:rPr lang="en-US" sz="2800" dirty="0">
                <a:latin typeface="Arial" pitchFamily="34" charset="0"/>
                <a:cs typeface="Arial" pitchFamily="34" charset="0"/>
              </a:rPr>
              <a:t> </a:t>
            </a:r>
            <a:r>
              <a:rPr lang="en-US" sz="2800" dirty="0" err="1">
                <a:latin typeface="Arial" pitchFamily="34" charset="0"/>
                <a:cs typeface="Arial" pitchFamily="34" charset="0"/>
              </a:rPr>
              <a:t>thiểu</a:t>
            </a:r>
            <a:r>
              <a:rPr lang="en-US" sz="2800" dirty="0">
                <a:latin typeface="Arial" pitchFamily="34" charset="0"/>
                <a:cs typeface="Arial" pitchFamily="34" charset="0"/>
              </a:rPr>
              <a:t> </a:t>
            </a:r>
            <a:r>
              <a:rPr lang="en-US" sz="2800" dirty="0" err="1">
                <a:latin typeface="Arial" pitchFamily="34" charset="0"/>
                <a:cs typeface="Arial" pitchFamily="34" charset="0"/>
              </a:rPr>
              <a:t>để</a:t>
            </a:r>
            <a:r>
              <a:rPr lang="en-US" sz="2800" dirty="0">
                <a:latin typeface="Arial" pitchFamily="34" charset="0"/>
                <a:cs typeface="Arial" pitchFamily="34" charset="0"/>
              </a:rPr>
              <a:t> </a:t>
            </a:r>
            <a:r>
              <a:rPr lang="en-US" sz="2800" dirty="0" err="1">
                <a:latin typeface="Arial" pitchFamily="34" charset="0"/>
                <a:cs typeface="Arial" pitchFamily="34" charset="0"/>
              </a:rPr>
              <a:t>duy</a:t>
            </a:r>
            <a:r>
              <a:rPr lang="en-US" sz="2800" dirty="0">
                <a:latin typeface="Arial" pitchFamily="34" charset="0"/>
                <a:cs typeface="Arial" pitchFamily="34" charset="0"/>
              </a:rPr>
              <a:t> </a:t>
            </a:r>
            <a:r>
              <a:rPr lang="en-US" sz="2800" dirty="0" err="1">
                <a:latin typeface="Arial" pitchFamily="34" charset="0"/>
                <a:cs typeface="Arial" pitchFamily="34" charset="0"/>
              </a:rPr>
              <a:t>trì</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chức</a:t>
            </a:r>
            <a:r>
              <a:rPr lang="en-US" sz="2800" dirty="0">
                <a:latin typeface="Arial" pitchFamily="34" charset="0"/>
                <a:cs typeface="Arial" pitchFamily="34" charset="0"/>
              </a:rPr>
              <a:t> </a:t>
            </a:r>
            <a:r>
              <a:rPr lang="en-US" sz="2800" dirty="0" err="1">
                <a:latin typeface="Arial" pitchFamily="34" charset="0"/>
                <a:cs typeface="Arial" pitchFamily="34" charset="0"/>
              </a:rPr>
              <a:t>phận</a:t>
            </a:r>
            <a:r>
              <a:rPr lang="en-US" sz="2800" dirty="0">
                <a:latin typeface="Arial" pitchFamily="34" charset="0"/>
                <a:cs typeface="Arial" pitchFamily="34" charset="0"/>
              </a:rPr>
              <a:t> </a:t>
            </a:r>
            <a:r>
              <a:rPr lang="en-US" sz="2800" dirty="0" err="1">
                <a:latin typeface="Arial" pitchFamily="34" charset="0"/>
                <a:cs typeface="Arial" pitchFamily="34" charset="0"/>
              </a:rPr>
              <a:t>sinh</a:t>
            </a:r>
            <a:r>
              <a:rPr lang="en-US" sz="2800" dirty="0">
                <a:latin typeface="Arial" pitchFamily="34" charset="0"/>
                <a:cs typeface="Arial" pitchFamily="34" charset="0"/>
              </a:rPr>
              <a:t> </a:t>
            </a:r>
            <a:r>
              <a:rPr lang="en-US" sz="2800" dirty="0" err="1">
                <a:latin typeface="Arial" pitchFamily="34" charset="0"/>
                <a:cs typeface="Arial" pitchFamily="34" charset="0"/>
              </a:rPr>
              <a:t>lý</a:t>
            </a:r>
            <a:r>
              <a:rPr lang="en-US" sz="2800" dirty="0">
                <a:latin typeface="Arial" pitchFamily="34" charset="0"/>
                <a:cs typeface="Arial" pitchFamily="34" charset="0"/>
              </a:rPr>
              <a:t> </a:t>
            </a:r>
            <a:r>
              <a:rPr lang="en-US" sz="2800" dirty="0" err="1">
                <a:latin typeface="Arial" pitchFamily="34" charset="0"/>
                <a:cs typeface="Arial" pitchFamily="34" charset="0"/>
              </a:rPr>
              <a:t>cơ</a:t>
            </a:r>
            <a:r>
              <a:rPr lang="en-US" sz="2800" dirty="0">
                <a:latin typeface="Arial" pitchFamily="34" charset="0"/>
                <a:cs typeface="Arial" pitchFamily="34" charset="0"/>
              </a:rPr>
              <a:t> </a:t>
            </a:r>
            <a:r>
              <a:rPr lang="en-US" sz="2800" dirty="0" err="1" smtClean="0">
                <a:latin typeface="Arial" pitchFamily="34" charset="0"/>
                <a:cs typeface="Arial" pitchFamily="34" charset="0"/>
              </a:rPr>
              <a:t>bản</a:t>
            </a:r>
            <a:endParaRPr lang="vi-VN" sz="2800" dirty="0">
              <a:solidFill>
                <a:prstClr val="black"/>
              </a:solidFill>
              <a:latin typeface="Arial" pitchFamily="34" charset="0"/>
              <a:cs typeface="Arial" pitchFamily="34" charset="0"/>
            </a:endParaRPr>
          </a:p>
        </p:txBody>
      </p:sp>
      <p:sp>
        <p:nvSpPr>
          <p:cNvPr id="16" name="Rounded Rectangle 15"/>
          <p:cNvSpPr/>
          <p:nvPr/>
        </p:nvSpPr>
        <p:spPr>
          <a:xfrm>
            <a:off x="4570842" y="4724400"/>
            <a:ext cx="4336320" cy="19050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smtClean="0">
                <a:latin typeface="Arial" pitchFamily="34" charset="0"/>
                <a:cs typeface="Arial" pitchFamily="34" charset="0"/>
              </a:rPr>
              <a:t>như</a:t>
            </a:r>
            <a:r>
              <a:rPr lang="en-US" sz="2800" dirty="0" smtClean="0">
                <a:latin typeface="Arial" pitchFamily="34" charset="0"/>
                <a:cs typeface="Arial" pitchFamily="34" charset="0"/>
              </a:rPr>
              <a:t> </a:t>
            </a:r>
            <a:r>
              <a:rPr lang="en-US" sz="2800" dirty="0" err="1">
                <a:latin typeface="Arial" pitchFamily="34" charset="0"/>
                <a:cs typeface="Arial" pitchFamily="34" charset="0"/>
              </a:rPr>
              <a:t>tuần</a:t>
            </a:r>
            <a:r>
              <a:rPr lang="en-US" sz="2800" dirty="0">
                <a:latin typeface="Arial" pitchFamily="34" charset="0"/>
                <a:cs typeface="Arial" pitchFamily="34" charset="0"/>
              </a:rPr>
              <a:t> </a:t>
            </a:r>
            <a:r>
              <a:rPr lang="en-US" sz="2800" dirty="0" err="1">
                <a:latin typeface="Arial" pitchFamily="34" charset="0"/>
                <a:cs typeface="Arial" pitchFamily="34" charset="0"/>
              </a:rPr>
              <a:t>hoàn</a:t>
            </a:r>
            <a:r>
              <a:rPr lang="en-US" sz="2800" dirty="0">
                <a:latin typeface="Arial" pitchFamily="34" charset="0"/>
                <a:cs typeface="Arial" pitchFamily="34" charset="0"/>
              </a:rPr>
              <a:t>, </a:t>
            </a:r>
            <a:r>
              <a:rPr lang="en-US" sz="2800" dirty="0" err="1">
                <a:latin typeface="Arial" pitchFamily="34" charset="0"/>
                <a:cs typeface="Arial" pitchFamily="34" charset="0"/>
              </a:rPr>
              <a:t>hô</a:t>
            </a:r>
            <a:r>
              <a:rPr lang="en-US" sz="2800" dirty="0">
                <a:latin typeface="Arial" pitchFamily="34" charset="0"/>
                <a:cs typeface="Arial" pitchFamily="34" charset="0"/>
              </a:rPr>
              <a:t> </a:t>
            </a:r>
            <a:r>
              <a:rPr lang="en-US" sz="2800" dirty="0" err="1">
                <a:latin typeface="Arial" pitchFamily="34" charset="0"/>
                <a:cs typeface="Arial" pitchFamily="34" charset="0"/>
              </a:rPr>
              <a:t>hấp</a:t>
            </a:r>
            <a:r>
              <a:rPr lang="en-US" sz="2800" dirty="0">
                <a:latin typeface="Arial" pitchFamily="34" charset="0"/>
                <a:cs typeface="Arial" pitchFamily="34" charset="0"/>
              </a:rPr>
              <a:t>, </a:t>
            </a:r>
            <a:r>
              <a:rPr lang="en-US" sz="2800" dirty="0" err="1">
                <a:latin typeface="Arial" pitchFamily="34" charset="0"/>
                <a:cs typeface="Arial" pitchFamily="34" charset="0"/>
              </a:rPr>
              <a:t>hoạt</a:t>
            </a:r>
            <a:r>
              <a:rPr lang="en-US" sz="2800" dirty="0">
                <a:latin typeface="Arial" pitchFamily="34" charset="0"/>
                <a:cs typeface="Arial" pitchFamily="34" charset="0"/>
              </a:rPr>
              <a:t> </a:t>
            </a:r>
            <a:r>
              <a:rPr lang="en-US" sz="2800" dirty="0" err="1">
                <a:latin typeface="Arial" pitchFamily="34" charset="0"/>
                <a:cs typeface="Arial" pitchFamily="34" charset="0"/>
              </a:rPr>
              <a:t>động</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tuyến</a:t>
            </a:r>
            <a:r>
              <a:rPr lang="en-US" sz="2800" dirty="0">
                <a:latin typeface="Arial" pitchFamily="34" charset="0"/>
                <a:cs typeface="Arial" pitchFamily="34" charset="0"/>
              </a:rPr>
              <a:t> </a:t>
            </a:r>
            <a:r>
              <a:rPr lang="en-US" sz="2800" dirty="0" err="1">
                <a:latin typeface="Arial" pitchFamily="34" charset="0"/>
                <a:cs typeface="Arial" pitchFamily="34" charset="0"/>
              </a:rPr>
              <a:t>nội</a:t>
            </a:r>
            <a:r>
              <a:rPr lang="en-US" sz="2800" dirty="0">
                <a:latin typeface="Arial" pitchFamily="34" charset="0"/>
                <a:cs typeface="Arial" pitchFamily="34" charset="0"/>
              </a:rPr>
              <a:t> </a:t>
            </a:r>
            <a:r>
              <a:rPr lang="en-US" sz="2800" dirty="0" err="1">
                <a:latin typeface="Arial" pitchFamily="34" charset="0"/>
                <a:cs typeface="Arial" pitchFamily="34" charset="0"/>
              </a:rPr>
              <a:t>tiết</a:t>
            </a:r>
            <a:r>
              <a:rPr lang="en-US" sz="2800" dirty="0">
                <a:latin typeface="Arial" pitchFamily="34" charset="0"/>
                <a:cs typeface="Arial" pitchFamily="34" charset="0"/>
              </a:rPr>
              <a:t>, </a:t>
            </a:r>
            <a:r>
              <a:rPr lang="en-US" sz="2800" dirty="0" err="1">
                <a:latin typeface="Arial" pitchFamily="34" charset="0"/>
                <a:cs typeface="Arial" pitchFamily="34" charset="0"/>
              </a:rPr>
              <a:t>duy</a:t>
            </a:r>
            <a:r>
              <a:rPr lang="en-US" sz="2800" dirty="0">
                <a:latin typeface="Arial" pitchFamily="34" charset="0"/>
                <a:cs typeface="Arial" pitchFamily="34" charset="0"/>
              </a:rPr>
              <a:t> </a:t>
            </a:r>
            <a:r>
              <a:rPr lang="en-US" sz="2800" dirty="0" err="1">
                <a:latin typeface="Arial" pitchFamily="34" charset="0"/>
                <a:cs typeface="Arial" pitchFamily="34" charset="0"/>
              </a:rPr>
              <a:t>trì</a:t>
            </a:r>
            <a:r>
              <a:rPr lang="en-US" sz="2800" dirty="0">
                <a:latin typeface="Arial" pitchFamily="34" charset="0"/>
                <a:cs typeface="Arial" pitchFamily="34" charset="0"/>
              </a:rPr>
              <a:t> </a:t>
            </a:r>
            <a:r>
              <a:rPr lang="en-US" sz="2800" dirty="0" err="1" smtClean="0">
                <a:latin typeface="Arial" pitchFamily="34" charset="0"/>
                <a:cs typeface="Arial" pitchFamily="34" charset="0"/>
              </a:rPr>
              <a:t>thân</a:t>
            </a:r>
            <a:endParaRPr lang="vi-VN" sz="2800"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497926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2" y="3048000"/>
            <a:ext cx="8723870" cy="11430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smtClean="0">
                <a:latin typeface="Arial" pitchFamily="34" charset="0"/>
                <a:cs typeface="Arial" pitchFamily="34" charset="0"/>
              </a:rPr>
              <a:t>Dựa</a:t>
            </a:r>
            <a:r>
              <a:rPr lang="en-US" sz="2800" dirty="0" smtClean="0">
                <a:latin typeface="Arial" pitchFamily="34" charset="0"/>
                <a:cs typeface="Arial" pitchFamily="34" charset="0"/>
              </a:rPr>
              <a:t> </a:t>
            </a:r>
            <a:r>
              <a:rPr lang="en-US" sz="2800" dirty="0" err="1">
                <a:latin typeface="Arial" pitchFamily="34" charset="0"/>
                <a:cs typeface="Arial" pitchFamily="34" charset="0"/>
              </a:rPr>
              <a:t>vào</a:t>
            </a:r>
            <a:r>
              <a:rPr lang="en-US" sz="2800" dirty="0">
                <a:latin typeface="Arial" pitchFamily="34" charset="0"/>
                <a:cs typeface="Arial" pitchFamily="34" charset="0"/>
              </a:rPr>
              <a:t> </a:t>
            </a:r>
            <a:r>
              <a:rPr lang="en-US" sz="2800" dirty="0" err="1">
                <a:latin typeface="Arial" pitchFamily="34" charset="0"/>
                <a:cs typeface="Arial" pitchFamily="34" charset="0"/>
              </a:rPr>
              <a:t>thực</a:t>
            </a:r>
            <a:r>
              <a:rPr lang="en-US" sz="2800" dirty="0">
                <a:latin typeface="Arial" pitchFamily="34" charset="0"/>
                <a:cs typeface="Arial" pitchFamily="34" charset="0"/>
              </a:rPr>
              <a:t> </a:t>
            </a:r>
            <a:r>
              <a:rPr lang="en-US" sz="2800" dirty="0" err="1">
                <a:latin typeface="Arial" pitchFamily="34" charset="0"/>
                <a:cs typeface="Arial" pitchFamily="34" charset="0"/>
              </a:rPr>
              <a:t>nghiệm</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ta </a:t>
            </a:r>
            <a:r>
              <a:rPr lang="en-US" sz="2800" dirty="0" err="1">
                <a:latin typeface="Arial" pitchFamily="34" charset="0"/>
                <a:cs typeface="Arial" pitchFamily="34" charset="0"/>
              </a:rPr>
              <a:t>nhận</a:t>
            </a:r>
            <a:r>
              <a:rPr lang="en-US" sz="2800" dirty="0">
                <a:latin typeface="Arial" pitchFamily="34" charset="0"/>
                <a:cs typeface="Arial" pitchFamily="34" charset="0"/>
              </a:rPr>
              <a:t> </a:t>
            </a:r>
            <a:r>
              <a:rPr lang="en-US" sz="2800" dirty="0" err="1">
                <a:latin typeface="Arial" pitchFamily="34" charset="0"/>
                <a:cs typeface="Arial" pitchFamily="34" charset="0"/>
              </a:rPr>
              <a:t>thấy</a:t>
            </a:r>
            <a:r>
              <a:rPr lang="en-US" sz="2800" dirty="0">
                <a:latin typeface="Arial" pitchFamily="34" charset="0"/>
                <a:cs typeface="Arial" pitchFamily="34" charset="0"/>
              </a:rPr>
              <a:t> </a:t>
            </a:r>
            <a:r>
              <a:rPr lang="en-US" sz="2800" dirty="0" err="1">
                <a:latin typeface="Arial" pitchFamily="34" charset="0"/>
                <a:cs typeface="Arial" pitchFamily="34" charset="0"/>
              </a:rPr>
              <a:t>rằng</a:t>
            </a:r>
            <a:r>
              <a:rPr lang="en-US" sz="2800" dirty="0">
                <a:latin typeface="Arial" pitchFamily="34" charset="0"/>
                <a:cs typeface="Arial" pitchFamily="34" charset="0"/>
              </a:rPr>
              <a:t> </a:t>
            </a:r>
            <a:r>
              <a:rPr lang="en-US" sz="2800" dirty="0" err="1">
                <a:latin typeface="Arial" pitchFamily="34" charset="0"/>
                <a:cs typeface="Arial" pitchFamily="34" charset="0"/>
              </a:rPr>
              <a:t>mức</a:t>
            </a:r>
            <a:r>
              <a:rPr lang="en-US" sz="2800" dirty="0">
                <a:latin typeface="Arial" pitchFamily="34" charset="0"/>
                <a:cs typeface="Arial" pitchFamily="34" charset="0"/>
              </a:rPr>
              <a:t> </a:t>
            </a:r>
            <a:r>
              <a:rPr lang="en-US" sz="2800" dirty="0" err="1">
                <a:latin typeface="Arial" pitchFamily="34" charset="0"/>
                <a:cs typeface="Arial" pitchFamily="34" charset="0"/>
              </a:rPr>
              <a:t>chuyển</a:t>
            </a:r>
            <a:r>
              <a:rPr lang="en-US" sz="2800" dirty="0">
                <a:latin typeface="Arial" pitchFamily="34" charset="0"/>
                <a:cs typeface="Arial" pitchFamily="34" charset="0"/>
              </a:rPr>
              <a:t> </a:t>
            </a:r>
            <a:r>
              <a:rPr lang="en-US" sz="2800" dirty="0" err="1">
                <a:latin typeface="Arial" pitchFamily="34" charset="0"/>
                <a:cs typeface="Arial" pitchFamily="34" charset="0"/>
              </a:rPr>
              <a:t>hóa</a:t>
            </a:r>
            <a:r>
              <a:rPr lang="en-US" sz="2800" dirty="0">
                <a:latin typeface="Arial" pitchFamily="34" charset="0"/>
                <a:cs typeface="Arial" pitchFamily="34" charset="0"/>
              </a:rPr>
              <a:t> </a:t>
            </a:r>
            <a:r>
              <a:rPr lang="en-US" sz="2800" dirty="0" err="1">
                <a:latin typeface="Arial" pitchFamily="34" charset="0"/>
                <a:cs typeface="Arial" pitchFamily="34" charset="0"/>
              </a:rPr>
              <a:t>cơ</a:t>
            </a:r>
            <a:r>
              <a:rPr lang="en-US" sz="2800" dirty="0">
                <a:latin typeface="Arial" pitchFamily="34" charset="0"/>
                <a:cs typeface="Arial" pitchFamily="34" charset="0"/>
              </a:rPr>
              <a:t> </a:t>
            </a:r>
            <a:r>
              <a:rPr lang="en-US" sz="2800" dirty="0" err="1">
                <a:latin typeface="Arial" pitchFamily="34" charset="0"/>
                <a:cs typeface="Arial" pitchFamily="34" charset="0"/>
              </a:rPr>
              <a:t>bản</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thể</a:t>
            </a:r>
            <a:r>
              <a:rPr lang="en-US" sz="2800" dirty="0">
                <a:latin typeface="Arial" pitchFamily="34" charset="0"/>
                <a:cs typeface="Arial" pitchFamily="34" charset="0"/>
              </a:rPr>
              <a:t>  </a:t>
            </a:r>
            <a:r>
              <a:rPr lang="en-US" sz="2800" dirty="0" err="1">
                <a:latin typeface="Arial" pitchFamily="34" charset="0"/>
                <a:cs typeface="Arial" pitchFamily="34" charset="0"/>
              </a:rPr>
              <a:t>thay</a:t>
            </a:r>
            <a:r>
              <a:rPr lang="en-US" sz="2800" dirty="0">
                <a:latin typeface="Arial" pitchFamily="34" charset="0"/>
                <a:cs typeface="Arial" pitchFamily="34" charset="0"/>
              </a:rPr>
              <a:t> </a:t>
            </a:r>
            <a:r>
              <a:rPr lang="en-US" sz="2800" dirty="0" err="1">
                <a:latin typeface="Arial" pitchFamily="34" charset="0"/>
                <a:cs typeface="Arial" pitchFamily="34" charset="0"/>
              </a:rPr>
              <a:t>đổi</a:t>
            </a:r>
            <a:r>
              <a:rPr lang="en-US" sz="2800" dirty="0">
                <a:latin typeface="Arial" pitchFamily="34" charset="0"/>
                <a:cs typeface="Arial" pitchFamily="34" charset="0"/>
              </a:rPr>
              <a:t> </a:t>
            </a:r>
            <a:r>
              <a:rPr lang="en-US" sz="2800" dirty="0" err="1">
                <a:latin typeface="Arial" pitchFamily="34" charset="0"/>
                <a:cs typeface="Arial" pitchFamily="34" charset="0"/>
              </a:rPr>
              <a:t>tùy</a:t>
            </a:r>
            <a:r>
              <a:rPr lang="en-US" sz="2800" dirty="0">
                <a:latin typeface="Arial" pitchFamily="34" charset="0"/>
                <a:cs typeface="Arial" pitchFamily="34" charset="0"/>
              </a:rPr>
              <a:t> </a:t>
            </a:r>
            <a:r>
              <a:rPr lang="en-US" sz="2800" dirty="0" err="1">
                <a:latin typeface="Arial" pitchFamily="34" charset="0"/>
                <a:cs typeface="Arial" pitchFamily="34" charset="0"/>
              </a:rPr>
              <a:t>theo</a:t>
            </a:r>
            <a:endParaRPr lang="vi-VN" sz="2800" dirty="0">
              <a:solidFill>
                <a:prstClr val="black"/>
              </a:solidFill>
              <a:latin typeface="Arial" pitchFamily="34" charset="0"/>
              <a:cs typeface="Arial" pitchFamily="34" charset="0"/>
            </a:endParaRPr>
          </a:p>
        </p:txBody>
      </p:sp>
      <p:sp>
        <p:nvSpPr>
          <p:cNvPr id="12" name="Rounded Rectangle 11"/>
          <p:cNvSpPr/>
          <p:nvPr/>
        </p:nvSpPr>
        <p:spPr>
          <a:xfrm>
            <a:off x="1524003" y="4572000"/>
            <a:ext cx="7618841" cy="2133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400" dirty="0" smtClean="0">
                <a:latin typeface="Arial" pitchFamily="34" charset="0"/>
                <a:cs typeface="Arial" pitchFamily="34" charset="0"/>
              </a:rPr>
              <a:t>O</a:t>
            </a:r>
            <a:r>
              <a:rPr lang="en-US" sz="2400" dirty="0" smtClean="0">
                <a:latin typeface="Arial" pitchFamily="34" charset="0"/>
                <a:cs typeface="Arial" pitchFamily="34" charset="0"/>
              </a:rPr>
              <a:t> </a:t>
            </a:r>
            <a:r>
              <a:rPr lang="vi-VN" sz="2400" dirty="0" smtClean="0">
                <a:latin typeface="Arial" pitchFamily="34" charset="0"/>
                <a:cs typeface="Arial" pitchFamily="34" charset="0"/>
              </a:rPr>
              <a:t>Tình </a:t>
            </a:r>
            <a:r>
              <a:rPr lang="vi-VN" sz="2400" dirty="0">
                <a:latin typeface="Arial" pitchFamily="34" charset="0"/>
                <a:cs typeface="Arial" pitchFamily="34" charset="0"/>
              </a:rPr>
              <a:t>trạng hệ thống thần kinh trung ương;</a:t>
            </a:r>
          </a:p>
          <a:p>
            <a:pPr>
              <a:defRPr/>
            </a:pPr>
            <a:r>
              <a:rPr lang="vi-VN" sz="2400" dirty="0" smtClean="0">
                <a:latin typeface="Arial" pitchFamily="34" charset="0"/>
                <a:cs typeface="Arial" pitchFamily="34" charset="0"/>
              </a:rPr>
              <a:t>O</a:t>
            </a:r>
            <a:r>
              <a:rPr lang="en-US" sz="2400" dirty="0" smtClean="0">
                <a:latin typeface="Arial" pitchFamily="34" charset="0"/>
                <a:cs typeface="Arial" pitchFamily="34" charset="0"/>
              </a:rPr>
              <a:t> </a:t>
            </a:r>
            <a:r>
              <a:rPr lang="vi-VN" sz="2400" dirty="0" smtClean="0">
                <a:latin typeface="Arial" pitchFamily="34" charset="0"/>
                <a:cs typeface="Arial" pitchFamily="34" charset="0"/>
              </a:rPr>
              <a:t>Cường </a:t>
            </a:r>
            <a:r>
              <a:rPr lang="vi-VN" sz="2400" dirty="0">
                <a:latin typeface="Arial" pitchFamily="34" charset="0"/>
                <a:cs typeface="Arial" pitchFamily="34" charset="0"/>
              </a:rPr>
              <a:t>độ hoạt động của hệ thống nội tiết và men;</a:t>
            </a:r>
          </a:p>
          <a:p>
            <a:pPr>
              <a:defRPr/>
            </a:pPr>
            <a:r>
              <a:rPr lang="vi-VN" sz="2400" dirty="0" smtClean="0">
                <a:latin typeface="Arial" pitchFamily="34" charset="0"/>
                <a:cs typeface="Arial" pitchFamily="34" charset="0"/>
              </a:rPr>
              <a:t>O</a:t>
            </a:r>
            <a:r>
              <a:rPr lang="en-US" sz="2400" dirty="0" smtClean="0">
                <a:latin typeface="Arial" pitchFamily="34" charset="0"/>
                <a:cs typeface="Arial" pitchFamily="34" charset="0"/>
              </a:rPr>
              <a:t> </a:t>
            </a:r>
            <a:r>
              <a:rPr lang="vi-VN" sz="2400" dirty="0" smtClean="0">
                <a:latin typeface="Arial" pitchFamily="34" charset="0"/>
                <a:cs typeface="Arial" pitchFamily="34" charset="0"/>
              </a:rPr>
              <a:t>Chức </a:t>
            </a:r>
            <a:r>
              <a:rPr lang="vi-VN" sz="2400" dirty="0">
                <a:latin typeface="Arial" pitchFamily="34" charset="0"/>
                <a:cs typeface="Arial" pitchFamily="34" charset="0"/>
              </a:rPr>
              <a:t>phận một số hệ thống nội tiết làm tăng chuyển hóa cơ bản.</a:t>
            </a:r>
            <a:endParaRPr lang="vi-VN" sz="2400" dirty="0" smtClean="0">
              <a:latin typeface="Arial" pitchFamily="34" charset="0"/>
              <a:cs typeface="Arial" pitchFamily="34" charset="0"/>
            </a:endParaRPr>
          </a:p>
        </p:txBody>
      </p:sp>
    </p:spTree>
    <p:extLst>
      <p:ext uri="{BB962C8B-B14F-4D97-AF65-F5344CB8AC3E}">
        <p14:creationId xmlns:p14="http://schemas.microsoft.com/office/powerpoint/2010/main" val="10378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2" y="3200400"/>
            <a:ext cx="8723870" cy="1143000"/>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latin typeface="Arial" pitchFamily="34" charset="0"/>
                <a:cs typeface="Arial" pitchFamily="34" charset="0"/>
              </a:rPr>
              <a:t>thần kinh </a:t>
            </a:r>
            <a:r>
              <a:rPr lang="en-US" sz="2800" dirty="0" err="1" smtClean="0">
                <a:latin typeface="Arial" pitchFamily="34" charset="0"/>
                <a:cs typeface="Arial" pitchFamily="34" charset="0"/>
              </a:rPr>
              <a:t>căng</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thẳng</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thì</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chuyển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hoá</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cơ</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bản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tăng</a:t>
            </a:r>
            <a:endParaRPr lang="vi-VN" sz="2800" dirty="0">
              <a:solidFill>
                <a:prstClr val="black"/>
              </a:solidFill>
              <a:latin typeface="Arial" pitchFamily="34" charset="0"/>
              <a:cs typeface="Arial" pitchFamily="34" charset="0"/>
            </a:endParaRPr>
          </a:p>
        </p:txBody>
      </p:sp>
      <p:sp>
        <p:nvSpPr>
          <p:cNvPr id="12" name="Rounded Rectangle 11"/>
          <p:cNvSpPr/>
          <p:nvPr/>
        </p:nvSpPr>
        <p:spPr>
          <a:xfrm>
            <a:off x="304800" y="4876800"/>
            <a:ext cx="8602362" cy="121920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a:latin typeface="Arial" pitchFamily="34" charset="0"/>
                <a:cs typeface="Arial" pitchFamily="34" charset="0"/>
              </a:rPr>
              <a:t>tuyến</a:t>
            </a:r>
            <a:r>
              <a:rPr lang="en-US" sz="2800" dirty="0">
                <a:latin typeface="Arial" pitchFamily="34" charset="0"/>
                <a:cs typeface="Arial" pitchFamily="34" charset="0"/>
              </a:rPr>
              <a:t> </a:t>
            </a:r>
            <a:r>
              <a:rPr lang="en-US" sz="2800" b="1" dirty="0" err="1">
                <a:latin typeface="Arial" pitchFamily="34" charset="0"/>
                <a:cs typeface="Arial" pitchFamily="34" charset="0"/>
              </a:rPr>
              <a:t>giáp</a:t>
            </a:r>
            <a:r>
              <a:rPr lang="en-US" sz="2800" b="1" dirty="0">
                <a:latin typeface="Arial" pitchFamily="34" charset="0"/>
                <a:cs typeface="Arial" pitchFamily="34" charset="0"/>
              </a:rPr>
              <a:t> </a:t>
            </a:r>
            <a:r>
              <a:rPr lang="en-US" sz="2800" b="1" dirty="0" err="1">
                <a:latin typeface="Arial" pitchFamily="34" charset="0"/>
                <a:cs typeface="Arial" pitchFamily="34" charset="0"/>
              </a:rPr>
              <a:t>trạng</a:t>
            </a:r>
            <a:r>
              <a:rPr lang="en-US" sz="2800" b="1" dirty="0">
                <a:latin typeface="Arial" pitchFamily="34" charset="0"/>
                <a:cs typeface="Arial" pitchFamily="34" charset="0"/>
              </a:rPr>
              <a:t> </a:t>
            </a:r>
            <a:r>
              <a:rPr lang="en-US" sz="2800" dirty="0" err="1">
                <a:latin typeface="Arial" pitchFamily="34" charset="0"/>
                <a:cs typeface="Arial" pitchFamily="34" charset="0"/>
              </a:rPr>
              <a:t>làm</a:t>
            </a:r>
            <a:r>
              <a:rPr lang="en-US" sz="2800" dirty="0">
                <a:latin typeface="Arial" pitchFamily="34" charset="0"/>
                <a:cs typeface="Arial" pitchFamily="34" charset="0"/>
              </a:rPr>
              <a:t> </a:t>
            </a:r>
            <a:r>
              <a:rPr lang="en-US" sz="2800" b="1" dirty="0" err="1">
                <a:latin typeface="Arial" pitchFamily="34" charset="0"/>
                <a:cs typeface="Arial" pitchFamily="34" charset="0"/>
              </a:rPr>
              <a:t>tăng</a:t>
            </a:r>
            <a:r>
              <a:rPr lang="en-US" sz="2800" dirty="0">
                <a:latin typeface="Arial" pitchFamily="34" charset="0"/>
                <a:cs typeface="Arial" pitchFamily="34" charset="0"/>
              </a:rPr>
              <a:t> </a:t>
            </a:r>
            <a:r>
              <a:rPr lang="en-US" sz="2800" dirty="0" err="1">
                <a:latin typeface="Arial" pitchFamily="34" charset="0"/>
                <a:cs typeface="Arial" pitchFamily="34" charset="0"/>
              </a:rPr>
              <a:t>chuyển</a:t>
            </a:r>
            <a:r>
              <a:rPr lang="en-US" sz="2800" dirty="0">
                <a:latin typeface="Arial" pitchFamily="34" charset="0"/>
                <a:cs typeface="Arial" pitchFamily="34" charset="0"/>
              </a:rPr>
              <a:t> </a:t>
            </a:r>
            <a:r>
              <a:rPr lang="en-US" sz="2800" dirty="0" err="1">
                <a:latin typeface="Arial" pitchFamily="34" charset="0"/>
                <a:cs typeface="Arial" pitchFamily="34" charset="0"/>
              </a:rPr>
              <a:t>hoá</a:t>
            </a:r>
            <a:r>
              <a:rPr lang="en-US" sz="2800" dirty="0">
                <a:latin typeface="Arial" pitchFamily="34" charset="0"/>
                <a:cs typeface="Arial" pitchFamily="34" charset="0"/>
              </a:rPr>
              <a:t> </a:t>
            </a:r>
            <a:r>
              <a:rPr lang="en-US" sz="2800" dirty="0" err="1">
                <a:latin typeface="Arial" pitchFamily="34" charset="0"/>
                <a:cs typeface="Arial" pitchFamily="34" charset="0"/>
              </a:rPr>
              <a:t>cơ</a:t>
            </a:r>
            <a:r>
              <a:rPr lang="en-US" sz="2800" dirty="0">
                <a:latin typeface="Arial" pitchFamily="34" charset="0"/>
                <a:cs typeface="Arial" pitchFamily="34" charset="0"/>
              </a:rPr>
              <a:t> </a:t>
            </a:r>
            <a:r>
              <a:rPr lang="en-US" sz="2800" dirty="0" err="1">
                <a:latin typeface="Arial" pitchFamily="34" charset="0"/>
                <a:cs typeface="Arial" pitchFamily="34" charset="0"/>
              </a:rPr>
              <a:t>bản</a:t>
            </a:r>
            <a:r>
              <a:rPr lang="en-US" sz="2800" dirty="0">
                <a:latin typeface="Arial" pitchFamily="34" charset="0"/>
                <a:cs typeface="Arial" pitchFamily="34" charset="0"/>
              </a:rPr>
              <a:t>, </a:t>
            </a:r>
            <a:r>
              <a:rPr lang="en-US" sz="2800" dirty="0" err="1">
                <a:latin typeface="Arial" pitchFamily="34" charset="0"/>
                <a:cs typeface="Arial" pitchFamily="34" charset="0"/>
              </a:rPr>
              <a:t>nhưng</a:t>
            </a:r>
            <a:r>
              <a:rPr lang="en-US" sz="2800" dirty="0">
                <a:latin typeface="Arial" pitchFamily="34" charset="0"/>
                <a:cs typeface="Arial" pitchFamily="34" charset="0"/>
              </a:rPr>
              <a:t> </a:t>
            </a:r>
            <a:r>
              <a:rPr lang="en-US" sz="2800" b="1" dirty="0" err="1">
                <a:latin typeface="Arial" pitchFamily="34" charset="0"/>
                <a:cs typeface="Arial" pitchFamily="34" charset="0"/>
              </a:rPr>
              <a:t>tuyến</a:t>
            </a:r>
            <a:r>
              <a:rPr lang="en-US" sz="2800" b="1" dirty="0">
                <a:latin typeface="Arial" pitchFamily="34" charset="0"/>
                <a:cs typeface="Arial" pitchFamily="34" charset="0"/>
              </a:rPr>
              <a:t> </a:t>
            </a:r>
            <a:r>
              <a:rPr lang="en-US" sz="2800" b="1" dirty="0" err="1" smtClean="0">
                <a:latin typeface="Arial" pitchFamily="34" charset="0"/>
                <a:cs typeface="Arial" pitchFamily="34" charset="0"/>
              </a:rPr>
              <a:t>yên</a:t>
            </a:r>
            <a:r>
              <a:rPr lang="en-US" sz="2800" b="1" dirty="0" smtClean="0">
                <a:latin typeface="Arial" pitchFamily="34" charset="0"/>
                <a:cs typeface="Arial" pitchFamily="34" charset="0"/>
              </a:rPr>
              <a:t> </a:t>
            </a:r>
            <a:r>
              <a:rPr lang="en-US" sz="2800" dirty="0" err="1" smtClean="0">
                <a:latin typeface="Arial" pitchFamily="34" charset="0"/>
                <a:cs typeface="Arial" pitchFamily="34" charset="0"/>
              </a:rPr>
              <a:t>làm</a:t>
            </a:r>
            <a:r>
              <a:rPr lang="en-US" sz="2800" dirty="0" smtClean="0">
                <a:latin typeface="Arial" pitchFamily="34" charset="0"/>
                <a:cs typeface="Arial" pitchFamily="34" charset="0"/>
              </a:rPr>
              <a:t> </a:t>
            </a:r>
            <a:r>
              <a:rPr lang="en-US" sz="2800" b="1" dirty="0" err="1">
                <a:latin typeface="Arial" pitchFamily="34" charset="0"/>
                <a:cs typeface="Arial" pitchFamily="34" charset="0"/>
              </a:rPr>
              <a:t>giảm</a:t>
            </a:r>
            <a:r>
              <a:rPr lang="en-US" sz="2800" dirty="0">
                <a:latin typeface="Arial" pitchFamily="34" charset="0"/>
                <a:cs typeface="Arial" pitchFamily="34" charset="0"/>
              </a:rPr>
              <a:t> </a:t>
            </a:r>
            <a:r>
              <a:rPr lang="en-US" sz="2800" dirty="0" err="1">
                <a:latin typeface="Arial" pitchFamily="34" charset="0"/>
                <a:cs typeface="Arial" pitchFamily="34" charset="0"/>
              </a:rPr>
              <a:t>chuyển</a:t>
            </a:r>
            <a:r>
              <a:rPr lang="en-US" sz="2800" dirty="0">
                <a:latin typeface="Arial" pitchFamily="34" charset="0"/>
                <a:cs typeface="Arial" pitchFamily="34" charset="0"/>
              </a:rPr>
              <a:t> </a:t>
            </a:r>
            <a:r>
              <a:rPr lang="en-US" sz="2800" dirty="0" err="1">
                <a:latin typeface="Arial" pitchFamily="34" charset="0"/>
                <a:cs typeface="Arial" pitchFamily="34" charset="0"/>
              </a:rPr>
              <a:t>hóa</a:t>
            </a:r>
            <a:r>
              <a:rPr lang="en-US" sz="2800" dirty="0">
                <a:latin typeface="Arial" pitchFamily="34" charset="0"/>
                <a:cs typeface="Arial" pitchFamily="34" charset="0"/>
              </a:rPr>
              <a:t> </a:t>
            </a:r>
            <a:r>
              <a:rPr lang="en-US" sz="2800" dirty="0" err="1">
                <a:latin typeface="Arial" pitchFamily="34" charset="0"/>
                <a:cs typeface="Arial" pitchFamily="34" charset="0"/>
              </a:rPr>
              <a:t>cơ</a:t>
            </a:r>
            <a:r>
              <a:rPr lang="en-US" sz="2800" dirty="0">
                <a:latin typeface="Arial" pitchFamily="34" charset="0"/>
                <a:cs typeface="Arial" pitchFamily="34" charset="0"/>
              </a:rPr>
              <a:t> </a:t>
            </a:r>
            <a:r>
              <a:rPr lang="en-US" sz="2800" dirty="0" err="1" smtClean="0">
                <a:latin typeface="Arial" pitchFamily="34" charset="0"/>
                <a:cs typeface="Arial" pitchFamily="34" charset="0"/>
              </a:rPr>
              <a:t>bản</a:t>
            </a:r>
            <a:endParaRPr lang="vi-VN" sz="2800" dirty="0" smtClean="0">
              <a:latin typeface="Arial" pitchFamily="34" charset="0"/>
              <a:cs typeface="Arial" pitchFamily="34" charset="0"/>
            </a:endParaRPr>
          </a:p>
        </p:txBody>
      </p:sp>
    </p:spTree>
    <p:extLst>
      <p:ext uri="{BB962C8B-B14F-4D97-AF65-F5344CB8AC3E}">
        <p14:creationId xmlns:p14="http://schemas.microsoft.com/office/powerpoint/2010/main" val="22036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029730" y="3200400"/>
            <a:ext cx="7047470"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Arial" pitchFamily="34" charset="0"/>
                <a:cs typeface="Arial" pitchFamily="34" charset="0"/>
              </a:rPr>
              <a:t>nữ </a:t>
            </a:r>
            <a:r>
              <a:rPr lang="vi-VN" sz="2800" dirty="0">
                <a:latin typeface="Arial" pitchFamily="34" charset="0"/>
                <a:cs typeface="Arial" pitchFamily="34" charset="0"/>
              </a:rPr>
              <a:t>chuyển hóa cơ bản </a:t>
            </a:r>
            <a:r>
              <a:rPr lang="en-US" sz="2800" dirty="0" smtClean="0">
                <a:latin typeface="Arial" pitchFamily="34" charset="0"/>
                <a:cs typeface="Arial" pitchFamily="34" charset="0"/>
              </a:rPr>
              <a:t>&gt; </a:t>
            </a:r>
            <a:r>
              <a:rPr lang="vi-VN" sz="2800" dirty="0" smtClean="0">
                <a:latin typeface="Arial" pitchFamily="34" charset="0"/>
                <a:cs typeface="Arial" pitchFamily="34" charset="0"/>
              </a:rPr>
              <a:t>nam;</a:t>
            </a:r>
            <a:endParaRPr lang="vi-VN" sz="2800" dirty="0">
              <a:latin typeface="Arial" pitchFamily="34" charset="0"/>
              <a:cs typeface="Arial" pitchFamily="34" charset="0"/>
            </a:endParaRPr>
          </a:p>
        </p:txBody>
      </p:sp>
      <p:sp>
        <p:nvSpPr>
          <p:cNvPr id="12" name="Rounded Rectangle 11"/>
          <p:cNvSpPr/>
          <p:nvPr/>
        </p:nvSpPr>
        <p:spPr>
          <a:xfrm>
            <a:off x="1066800" y="4343400"/>
            <a:ext cx="7071154"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Arial" pitchFamily="34" charset="0"/>
                <a:cs typeface="Arial" pitchFamily="34" charset="0"/>
              </a:rPr>
              <a:t>Trẻ </a:t>
            </a:r>
            <a:r>
              <a:rPr lang="vi-VN" sz="2800" dirty="0">
                <a:latin typeface="Arial" pitchFamily="34" charset="0"/>
                <a:cs typeface="Arial" pitchFamily="34" charset="0"/>
              </a:rPr>
              <a:t>em chuyển hóa cơ bản </a:t>
            </a:r>
            <a:r>
              <a:rPr lang="en-US" sz="2800" dirty="0" smtClean="0">
                <a:latin typeface="Arial" pitchFamily="34" charset="0"/>
                <a:cs typeface="Arial" pitchFamily="34" charset="0"/>
              </a:rPr>
              <a:t>&gt; </a:t>
            </a:r>
            <a:r>
              <a:rPr lang="vi-VN" sz="2800" dirty="0" smtClean="0">
                <a:latin typeface="Arial" pitchFamily="34" charset="0"/>
                <a:cs typeface="Arial" pitchFamily="34" charset="0"/>
              </a:rPr>
              <a:t>người </a:t>
            </a:r>
            <a:r>
              <a:rPr lang="vi-VN" sz="2800" dirty="0">
                <a:latin typeface="Arial" pitchFamily="34" charset="0"/>
                <a:cs typeface="Arial" pitchFamily="34" charset="0"/>
              </a:rPr>
              <a:t>lớn</a:t>
            </a:r>
            <a:r>
              <a:rPr lang="vi-VN" sz="2800" dirty="0" smtClean="0">
                <a:latin typeface="Arial" pitchFamily="34" charset="0"/>
                <a:cs typeface="Arial" pitchFamily="34" charset="0"/>
              </a:rPr>
              <a:t>;</a:t>
            </a:r>
            <a:endParaRPr lang="vi-VN" sz="2800" dirty="0">
              <a:latin typeface="Arial" pitchFamily="34" charset="0"/>
              <a:cs typeface="Arial" pitchFamily="34" charset="0"/>
            </a:endParaRPr>
          </a:p>
        </p:txBody>
      </p:sp>
      <p:sp>
        <p:nvSpPr>
          <p:cNvPr id="13" name="Rounded Rectangle 12"/>
          <p:cNvSpPr/>
          <p:nvPr/>
        </p:nvSpPr>
        <p:spPr>
          <a:xfrm>
            <a:off x="1066800" y="5486400"/>
            <a:ext cx="7086600"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Arial" pitchFamily="34" charset="0"/>
                <a:cs typeface="Arial" pitchFamily="34" charset="0"/>
              </a:rPr>
              <a:t>Người </a:t>
            </a:r>
            <a:r>
              <a:rPr lang="vi-VN" sz="2800" dirty="0">
                <a:latin typeface="Arial" pitchFamily="34" charset="0"/>
                <a:cs typeface="Arial" pitchFamily="34" charset="0"/>
              </a:rPr>
              <a:t>già chuyển hóa cơ bản nhỏ nhất</a:t>
            </a:r>
            <a:r>
              <a:rPr lang="vi-VN" sz="2800" dirty="0" smtClean="0">
                <a:latin typeface="Arial" pitchFamily="34" charset="0"/>
                <a:cs typeface="Arial" pitchFamily="34" charset="0"/>
              </a:rPr>
              <a:t>…</a:t>
            </a:r>
            <a:endParaRPr lang="vi-VN" sz="2800" dirty="0">
              <a:latin typeface="Arial" pitchFamily="34" charset="0"/>
              <a:cs typeface="Arial" pitchFamily="34" charset="0"/>
            </a:endParaRPr>
          </a:p>
        </p:txBody>
      </p:sp>
    </p:spTree>
    <p:extLst>
      <p:ext uri="{BB962C8B-B14F-4D97-AF65-F5344CB8AC3E}">
        <p14:creationId xmlns:p14="http://schemas.microsoft.com/office/powerpoint/2010/main" val="2120641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2" y="2971800"/>
            <a:ext cx="8959550"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latin typeface="Arial" pitchFamily="34" charset="0"/>
                <a:cs typeface="Arial" pitchFamily="34" charset="0"/>
              </a:rPr>
              <a:t>Chuyển hóa cơ bản giảm khi nhịn đói hay thiếu </a:t>
            </a:r>
            <a:r>
              <a:rPr lang="vi-VN" sz="2800" dirty="0" smtClean="0">
                <a:latin typeface="Arial" pitchFamily="34" charset="0"/>
                <a:cs typeface="Arial" pitchFamily="34" charset="0"/>
              </a:rPr>
              <a:t>ăn</a:t>
            </a:r>
            <a:endParaRPr lang="vi-VN" sz="2800" dirty="0">
              <a:latin typeface="Arial" pitchFamily="34" charset="0"/>
              <a:cs typeface="Arial" pitchFamily="34" charset="0"/>
            </a:endParaRPr>
          </a:p>
        </p:txBody>
      </p:sp>
      <p:sp>
        <p:nvSpPr>
          <p:cNvPr id="12" name="Rounded Rectangle 11"/>
          <p:cNvSpPr/>
          <p:nvPr/>
        </p:nvSpPr>
        <p:spPr>
          <a:xfrm>
            <a:off x="183294" y="5257800"/>
            <a:ext cx="8959549" cy="14478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latin typeface="Arial" pitchFamily="34" charset="0"/>
                <a:cs typeface="Arial" pitchFamily="34" charset="0"/>
              </a:rPr>
              <a:t>Dó là tình trạng </a:t>
            </a:r>
            <a:r>
              <a:rPr lang="vi-VN" sz="2800" b="1" dirty="0">
                <a:latin typeface="Arial" pitchFamily="34" charset="0"/>
                <a:cs typeface="Arial" pitchFamily="34" charset="0"/>
              </a:rPr>
              <a:t>thích nghi </a:t>
            </a:r>
            <a:r>
              <a:rPr lang="vi-VN" sz="2800" dirty="0">
                <a:latin typeface="Arial" pitchFamily="34" charset="0"/>
                <a:cs typeface="Arial" pitchFamily="34" charset="0"/>
              </a:rPr>
              <a:t>của cơ thể để </a:t>
            </a:r>
            <a:r>
              <a:rPr lang="vi-VN" sz="2800" b="1" dirty="0">
                <a:latin typeface="Arial" pitchFamily="34" charset="0"/>
                <a:cs typeface="Arial" pitchFamily="34" charset="0"/>
              </a:rPr>
              <a:t>duy trì sự sống</a:t>
            </a:r>
            <a:r>
              <a:rPr lang="vi-VN" sz="2800" dirty="0">
                <a:latin typeface="Arial" pitchFamily="34" charset="0"/>
                <a:cs typeface="Arial" pitchFamily="34" charset="0"/>
              </a:rPr>
              <a:t> trong điều kiện </a:t>
            </a:r>
            <a:r>
              <a:rPr lang="vi-VN" sz="2800" b="1" dirty="0">
                <a:latin typeface="Arial" pitchFamily="34" charset="0"/>
                <a:cs typeface="Arial" pitchFamily="34" charset="0"/>
              </a:rPr>
              <a:t>năng lượng thu vào quá thấp </a:t>
            </a:r>
            <a:r>
              <a:rPr lang="vi-VN" sz="2800" dirty="0">
                <a:latin typeface="Arial" pitchFamily="34" charset="0"/>
                <a:cs typeface="Arial" pitchFamily="34" charset="0"/>
              </a:rPr>
              <a:t>so với nhu cầu của chuyển hóa </a:t>
            </a:r>
            <a:r>
              <a:rPr lang="vi-VN" sz="2800" dirty="0" smtClean="0">
                <a:latin typeface="Arial" pitchFamily="34" charset="0"/>
                <a:cs typeface="Arial" pitchFamily="34" charset="0"/>
              </a:rPr>
              <a:t>cơ</a:t>
            </a:r>
            <a:endParaRPr lang="vi-VN" sz="2800" dirty="0">
              <a:latin typeface="Arial" pitchFamily="34" charset="0"/>
              <a:cs typeface="Arial" pitchFamily="34" charset="0"/>
            </a:endParaRPr>
          </a:p>
        </p:txBody>
      </p:sp>
      <p:sp>
        <p:nvSpPr>
          <p:cNvPr id="14" name="Rounded Rectangle 13"/>
          <p:cNvSpPr/>
          <p:nvPr/>
        </p:nvSpPr>
        <p:spPr>
          <a:xfrm>
            <a:off x="183295" y="4114800"/>
            <a:ext cx="8959549"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Arial" pitchFamily="34" charset="0"/>
                <a:cs typeface="Arial" pitchFamily="34" charset="0"/>
              </a:rPr>
              <a:t>nếu </a:t>
            </a:r>
            <a:r>
              <a:rPr lang="vi-VN" sz="2800" dirty="0">
                <a:latin typeface="Arial" pitchFamily="34" charset="0"/>
                <a:cs typeface="Arial" pitchFamily="34" charset="0"/>
              </a:rPr>
              <a:t>thiếu ăn nặng kéo dài, chuyển hóa cơ bản giảm còn 50%. </a:t>
            </a:r>
          </a:p>
        </p:txBody>
      </p:sp>
    </p:spTree>
    <p:extLst>
      <p:ext uri="{BB962C8B-B14F-4D97-AF65-F5344CB8AC3E}">
        <p14:creationId xmlns:p14="http://schemas.microsoft.com/office/powerpoint/2010/main" val="137776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2" y="2781300"/>
            <a:ext cx="5150708" cy="639762"/>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Cách tính chuyển hóa cơ bản</a:t>
            </a:r>
          </a:p>
        </p:txBody>
      </p:sp>
      <p:sp>
        <p:nvSpPr>
          <p:cNvPr id="12" name="Rounded Rectangle 11"/>
          <p:cNvSpPr/>
          <p:nvPr/>
        </p:nvSpPr>
        <p:spPr>
          <a:xfrm>
            <a:off x="488092" y="3886200"/>
            <a:ext cx="8427308" cy="10668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Ở người trưởng thành, khỏe mạnh, chuyển hóa cơ bản = 1Kcal cho 1 kg cân nặng trong 1 </a:t>
            </a:r>
            <a:r>
              <a:rPr lang="vi-VN" sz="2800" dirty="0" smtClean="0">
                <a:solidFill>
                  <a:prstClr val="black"/>
                </a:solidFill>
                <a:cs typeface="Arial" pitchFamily="34" charset="0"/>
              </a:rPr>
              <a:t>giờ</a:t>
            </a:r>
            <a:endParaRPr lang="vi-VN" sz="2800" dirty="0">
              <a:solidFill>
                <a:prstClr val="black"/>
              </a:solidFill>
              <a:cs typeface="Arial" pitchFamily="34" charset="0"/>
            </a:endParaRPr>
          </a:p>
        </p:txBody>
      </p:sp>
      <p:sp>
        <p:nvSpPr>
          <p:cNvPr id="13" name="Rounded Rectangle 12"/>
          <p:cNvSpPr/>
          <p:nvPr/>
        </p:nvSpPr>
        <p:spPr>
          <a:xfrm>
            <a:off x="564292" y="5486400"/>
            <a:ext cx="8427308" cy="83820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CHCB = </a:t>
            </a:r>
            <a:r>
              <a:rPr lang="vi-VN" sz="2800" b="1" dirty="0">
                <a:solidFill>
                  <a:prstClr val="black"/>
                </a:solidFill>
                <a:cs typeface="Arial" pitchFamily="34" charset="0"/>
              </a:rPr>
              <a:t>1Kcal/1kg/ </a:t>
            </a:r>
            <a:r>
              <a:rPr lang="vi-VN" sz="2800" b="1" dirty="0" smtClean="0">
                <a:solidFill>
                  <a:prstClr val="black"/>
                </a:solidFill>
                <a:cs typeface="Arial" pitchFamily="34" charset="0"/>
              </a:rPr>
              <a:t>1giờ</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159950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3" name="Rounded Rectangle 12"/>
          <p:cNvSpPr/>
          <p:nvPr/>
        </p:nvSpPr>
        <p:spPr>
          <a:xfrm>
            <a:off x="183292" y="2971800"/>
            <a:ext cx="8427308" cy="175363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Ví </a:t>
            </a:r>
            <a:r>
              <a:rPr lang="vi-VN" sz="2800" dirty="0">
                <a:solidFill>
                  <a:prstClr val="black"/>
                </a:solidFill>
                <a:cs typeface="Arial" pitchFamily="34" charset="0"/>
              </a:rPr>
              <a:t>dụ: 1 người nặng 60kg có chuyển hóa cơ bản trong một ngày là: </a:t>
            </a: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1 </a:t>
            </a:r>
            <a:r>
              <a:rPr lang="vi-VN" sz="2800" dirty="0">
                <a:solidFill>
                  <a:prstClr val="black"/>
                </a:solidFill>
                <a:cs typeface="Arial" pitchFamily="34" charset="0"/>
              </a:rPr>
              <a:t>Kcal x 60 x 24 giờ = </a:t>
            </a:r>
            <a:r>
              <a:rPr lang="vi-VN" sz="2800" b="1" dirty="0">
                <a:solidFill>
                  <a:prstClr val="black"/>
                </a:solidFill>
                <a:cs typeface="Arial" pitchFamily="34" charset="0"/>
              </a:rPr>
              <a:t>1440 </a:t>
            </a:r>
            <a:r>
              <a:rPr lang="vi-VN" sz="2800" b="1" dirty="0" smtClean="0">
                <a:solidFill>
                  <a:prstClr val="black"/>
                </a:solidFill>
                <a:cs typeface="Arial" pitchFamily="34" charset="0"/>
              </a:rPr>
              <a:t>Kcal</a:t>
            </a:r>
            <a:endParaRPr lang="vi-VN" sz="2800" b="1" dirty="0">
              <a:solidFill>
                <a:prstClr val="black"/>
              </a:solidFill>
              <a:cs typeface="Arial" pitchFamily="34" charset="0"/>
            </a:endParaRPr>
          </a:p>
        </p:txBody>
      </p:sp>
      <p:sp>
        <p:nvSpPr>
          <p:cNvPr id="14" name="Rounded Rectangle 13"/>
          <p:cNvSpPr/>
          <p:nvPr/>
        </p:nvSpPr>
        <p:spPr>
          <a:xfrm>
            <a:off x="240079" y="5029200"/>
            <a:ext cx="8427308"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chỉ áp dụng cho người trưởng thành </a:t>
            </a:r>
            <a:endParaRPr lang="en-US" sz="2800" b="1" dirty="0" smtClean="0">
              <a:solidFill>
                <a:prstClr val="black"/>
              </a:solidFill>
              <a:cs typeface="Arial" pitchFamily="34" charset="0"/>
            </a:endParaRPr>
          </a:p>
          <a:p>
            <a:pPr>
              <a:defRPr/>
            </a:pPr>
            <a:r>
              <a:rPr lang="vi-VN" sz="2800" dirty="0" smtClean="0">
                <a:solidFill>
                  <a:prstClr val="black"/>
                </a:solidFill>
                <a:cs typeface="Arial" pitchFamily="34" charset="0"/>
              </a:rPr>
              <a:t>bởi </a:t>
            </a:r>
            <a:r>
              <a:rPr lang="vi-VN" sz="2800" dirty="0">
                <a:solidFill>
                  <a:prstClr val="black"/>
                </a:solidFill>
                <a:cs typeface="Arial" pitchFamily="34" charset="0"/>
              </a:rPr>
              <a:t>vì ở </a:t>
            </a:r>
            <a:r>
              <a:rPr lang="vi-VN" sz="2800" b="1" dirty="0">
                <a:solidFill>
                  <a:prstClr val="black"/>
                </a:solidFill>
                <a:cs typeface="Arial" pitchFamily="34" charset="0"/>
              </a:rPr>
              <a:t>trẻ em </a:t>
            </a:r>
            <a:r>
              <a:rPr lang="vi-VN" sz="2800" dirty="0">
                <a:solidFill>
                  <a:prstClr val="black"/>
                </a:solidFill>
                <a:cs typeface="Arial" pitchFamily="34" charset="0"/>
              </a:rPr>
              <a:t>chuyển hóa cơ bản cho 1kg cân nặng cao hơn người trưởng thành </a:t>
            </a:r>
          </a:p>
        </p:txBody>
      </p:sp>
    </p:spTree>
    <p:extLst>
      <p:ext uri="{BB962C8B-B14F-4D97-AF65-F5344CB8AC3E}">
        <p14:creationId xmlns:p14="http://schemas.microsoft.com/office/powerpoint/2010/main" val="3250884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3.2</a:t>
            </a:r>
            <a:r>
              <a:rPr lang="vi-VN" sz="2800" dirty="0">
                <a:solidFill>
                  <a:prstClr val="black"/>
                </a:solidFill>
                <a:cs typeface="Arial" pitchFamily="34" charset="0"/>
              </a:rPr>
              <a:t>. Tiêu hao năng lượng cho chuyển hóa thức ăn</a:t>
            </a:r>
          </a:p>
        </p:txBody>
      </p:sp>
      <p:sp>
        <p:nvSpPr>
          <p:cNvPr id="13" name="Rounded Rectangle 12"/>
          <p:cNvSpPr/>
          <p:nvPr/>
        </p:nvSpPr>
        <p:spPr>
          <a:xfrm>
            <a:off x="183292" y="3200400"/>
            <a:ext cx="8427308" cy="106680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Sau khi ăn thì chuyển hóa cơ bản </a:t>
            </a:r>
            <a:r>
              <a:rPr lang="vi-VN" sz="2800" b="1" dirty="0">
                <a:solidFill>
                  <a:prstClr val="black"/>
                </a:solidFill>
                <a:cs typeface="Arial" pitchFamily="34" charset="0"/>
              </a:rPr>
              <a:t>tăng lên 10%, </a:t>
            </a:r>
          </a:p>
        </p:txBody>
      </p:sp>
      <p:sp>
        <p:nvSpPr>
          <p:cNvPr id="12" name="Rounded Rectangle 11"/>
          <p:cNvSpPr/>
          <p:nvPr/>
        </p:nvSpPr>
        <p:spPr>
          <a:xfrm>
            <a:off x="183292" y="4877830"/>
            <a:ext cx="8427308" cy="114197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N</a:t>
            </a:r>
            <a:r>
              <a:rPr lang="vi-VN" sz="2800" dirty="0" smtClean="0">
                <a:solidFill>
                  <a:prstClr val="black"/>
                </a:solidFill>
                <a:cs typeface="Arial" pitchFamily="34" charset="0"/>
              </a:rPr>
              <a:t>gười </a:t>
            </a:r>
            <a:r>
              <a:rPr lang="vi-VN" sz="2800" dirty="0">
                <a:solidFill>
                  <a:prstClr val="black"/>
                </a:solidFill>
                <a:cs typeface="Arial" pitchFamily="34" charset="0"/>
              </a:rPr>
              <a:t>ta gọi đó là </a:t>
            </a:r>
            <a:r>
              <a:rPr lang="vi-VN" sz="2800" b="1" dirty="0">
                <a:solidFill>
                  <a:schemeClr val="tx1"/>
                </a:solidFill>
                <a:cs typeface="Arial" pitchFamily="34" charset="0"/>
              </a:rPr>
              <a:t>tác động lực đặc </a:t>
            </a:r>
            <a:r>
              <a:rPr lang="vi-VN" sz="2800" b="1" dirty="0" smtClean="0">
                <a:solidFill>
                  <a:schemeClr val="tx1"/>
                </a:solidFill>
                <a:cs typeface="Arial" pitchFamily="34" charset="0"/>
              </a:rPr>
              <a:t>hiệu </a:t>
            </a:r>
            <a:endParaRPr lang="vi-VN" sz="2800" b="1" dirty="0">
              <a:solidFill>
                <a:schemeClr val="tx1"/>
              </a:solidFill>
              <a:cs typeface="Arial" pitchFamily="34" charset="0"/>
            </a:endParaRPr>
          </a:p>
        </p:txBody>
      </p:sp>
    </p:spTree>
    <p:extLst>
      <p:ext uri="{BB962C8B-B14F-4D97-AF65-F5344CB8AC3E}">
        <p14:creationId xmlns:p14="http://schemas.microsoft.com/office/powerpoint/2010/main" val="101465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3.2</a:t>
            </a:r>
            <a:r>
              <a:rPr lang="vi-VN" sz="2800" dirty="0">
                <a:solidFill>
                  <a:prstClr val="black"/>
                </a:solidFill>
                <a:cs typeface="Arial" pitchFamily="34" charset="0"/>
              </a:rPr>
              <a:t>. Tiêu hao năng lượng cho chuyển hóa thức ăn</a:t>
            </a:r>
          </a:p>
        </p:txBody>
      </p:sp>
      <p:sp>
        <p:nvSpPr>
          <p:cNvPr id="11" name="Rounded Rectangle 10"/>
          <p:cNvSpPr/>
          <p:nvPr/>
        </p:nvSpPr>
        <p:spPr>
          <a:xfrm>
            <a:off x="240079" y="2971800"/>
            <a:ext cx="8427308" cy="990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thức ăn nhiều </a:t>
            </a:r>
            <a:r>
              <a:rPr lang="vi-VN" sz="2800" dirty="0">
                <a:solidFill>
                  <a:prstClr val="black"/>
                </a:solidFill>
                <a:cs typeface="Arial" pitchFamily="34" charset="0"/>
              </a:rPr>
              <a:t>chất </a:t>
            </a:r>
            <a:r>
              <a:rPr lang="vi-VN" sz="2800" b="1" dirty="0">
                <a:solidFill>
                  <a:prstClr val="black"/>
                </a:solidFill>
                <a:cs typeface="Arial" pitchFamily="34" charset="0"/>
              </a:rPr>
              <a:t>đạm</a:t>
            </a:r>
            <a:r>
              <a:rPr lang="vi-VN" sz="2800" dirty="0">
                <a:solidFill>
                  <a:prstClr val="black"/>
                </a:solidFill>
                <a:cs typeface="Arial" pitchFamily="34" charset="0"/>
              </a:rPr>
              <a:t> thì chuyển hóa cơ bản </a:t>
            </a:r>
            <a:r>
              <a:rPr lang="en-US" sz="2800" dirty="0" smtClean="0">
                <a:solidFill>
                  <a:prstClr val="black"/>
                </a:solidFill>
                <a:cs typeface="Arial" pitchFamily="34" charset="0"/>
              </a:rPr>
              <a:t>        </a:t>
            </a: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b="1" dirty="0" smtClean="0">
                <a:solidFill>
                  <a:prstClr val="black"/>
                </a:solidFill>
                <a:cs typeface="Arial" pitchFamily="34" charset="0"/>
              </a:rPr>
              <a:t>tăng </a:t>
            </a:r>
            <a:r>
              <a:rPr lang="vi-VN" sz="2800" b="1" dirty="0">
                <a:solidFill>
                  <a:prstClr val="black"/>
                </a:solidFill>
                <a:cs typeface="Arial" pitchFamily="34" charset="0"/>
              </a:rPr>
              <a:t>40%, </a:t>
            </a:r>
          </a:p>
        </p:txBody>
      </p:sp>
      <p:sp>
        <p:nvSpPr>
          <p:cNvPr id="12" name="Rounded Rectangle 11"/>
          <p:cNvSpPr/>
          <p:nvPr/>
        </p:nvSpPr>
        <p:spPr>
          <a:xfrm>
            <a:off x="259492" y="4267200"/>
            <a:ext cx="8427308" cy="10014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thức ăn </a:t>
            </a:r>
            <a:r>
              <a:rPr lang="vi-VN" sz="2800" dirty="0" smtClean="0">
                <a:solidFill>
                  <a:prstClr val="black"/>
                </a:solidFill>
                <a:cs typeface="Arial" pitchFamily="34" charset="0"/>
              </a:rPr>
              <a:t>nhiều </a:t>
            </a:r>
            <a:r>
              <a:rPr lang="vi-VN" sz="2800" dirty="0">
                <a:solidFill>
                  <a:prstClr val="black"/>
                </a:solidFill>
                <a:cs typeface="Arial" pitchFamily="34" charset="0"/>
              </a:rPr>
              <a:t>chất </a:t>
            </a:r>
            <a:r>
              <a:rPr lang="vi-VN" sz="2800" b="1" dirty="0">
                <a:solidFill>
                  <a:prstClr val="black"/>
                </a:solidFill>
                <a:cs typeface="Arial" pitchFamily="34" charset="0"/>
              </a:rPr>
              <a:t>béo</a:t>
            </a:r>
            <a:r>
              <a:rPr lang="vi-VN" sz="2800" dirty="0">
                <a:solidFill>
                  <a:prstClr val="black"/>
                </a:solidFill>
                <a:cs typeface="Arial" pitchFamily="34" charset="0"/>
              </a:rPr>
              <a:t> thì chuyển hóa cơ bản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b="1" dirty="0" smtClean="0">
                <a:solidFill>
                  <a:prstClr val="black"/>
                </a:solidFill>
                <a:cs typeface="Arial" pitchFamily="34" charset="0"/>
              </a:rPr>
              <a:t>tăng </a:t>
            </a:r>
            <a:r>
              <a:rPr lang="vi-VN" sz="2800" b="1" dirty="0">
                <a:solidFill>
                  <a:prstClr val="black"/>
                </a:solidFill>
                <a:cs typeface="Arial" pitchFamily="34" charset="0"/>
              </a:rPr>
              <a:t>14%, </a:t>
            </a:r>
          </a:p>
        </p:txBody>
      </p:sp>
      <p:sp>
        <p:nvSpPr>
          <p:cNvPr id="14" name="Rounded Rectangle 13"/>
          <p:cNvSpPr/>
          <p:nvPr/>
        </p:nvSpPr>
        <p:spPr>
          <a:xfrm>
            <a:off x="259493" y="5562600"/>
            <a:ext cx="8407893" cy="990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nhiều </a:t>
            </a:r>
            <a:r>
              <a:rPr lang="vi-VN" sz="2800" dirty="0">
                <a:solidFill>
                  <a:prstClr val="black"/>
                </a:solidFill>
                <a:cs typeface="Arial" pitchFamily="34" charset="0"/>
              </a:rPr>
              <a:t>chất </a:t>
            </a:r>
            <a:r>
              <a:rPr lang="vi-VN" sz="2800" b="1" dirty="0">
                <a:solidFill>
                  <a:prstClr val="black"/>
                </a:solidFill>
                <a:cs typeface="Arial" pitchFamily="34" charset="0"/>
              </a:rPr>
              <a:t>đường</a:t>
            </a:r>
            <a:r>
              <a:rPr lang="vi-VN" sz="2800" dirty="0">
                <a:solidFill>
                  <a:prstClr val="black"/>
                </a:solidFill>
                <a:cs typeface="Arial" pitchFamily="34" charset="0"/>
              </a:rPr>
              <a:t> thì chuyển hóa cơ bản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b="1" dirty="0" smtClean="0">
                <a:solidFill>
                  <a:prstClr val="black"/>
                </a:solidFill>
                <a:cs typeface="Arial" pitchFamily="34" charset="0"/>
              </a:rPr>
              <a:t>tăng </a:t>
            </a:r>
            <a:r>
              <a:rPr lang="vi-VN" sz="2800" b="1" dirty="0">
                <a:solidFill>
                  <a:prstClr val="black"/>
                </a:solidFill>
                <a:cs typeface="Arial" pitchFamily="34" charset="0"/>
              </a:rPr>
              <a:t>6%...</a:t>
            </a:r>
          </a:p>
        </p:txBody>
      </p:sp>
    </p:spTree>
    <p:extLst>
      <p:ext uri="{BB962C8B-B14F-4D97-AF65-F5344CB8AC3E}">
        <p14:creationId xmlns:p14="http://schemas.microsoft.com/office/powerpoint/2010/main" val="1130222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3.2</a:t>
            </a:r>
            <a:r>
              <a:rPr lang="vi-VN" sz="2800" dirty="0">
                <a:solidFill>
                  <a:prstClr val="black"/>
                </a:solidFill>
                <a:cs typeface="Arial" pitchFamily="34" charset="0"/>
              </a:rPr>
              <a:t>. Tiêu hao năng lượng cho chuyển hóa thức ăn</a:t>
            </a:r>
          </a:p>
        </p:txBody>
      </p:sp>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819400"/>
            <a:ext cx="9067800" cy="4030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59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3.3. Tiêu hao năng lượng khi lao động thể lực</a:t>
            </a:r>
          </a:p>
        </p:txBody>
      </p:sp>
      <p:sp>
        <p:nvSpPr>
          <p:cNvPr id="11" name="Rounded Rectangle 10"/>
          <p:cNvSpPr/>
          <p:nvPr/>
        </p:nvSpPr>
        <p:spPr>
          <a:xfrm>
            <a:off x="240079" y="2971800"/>
            <a:ext cx="8427308" cy="990600"/>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 Tiêu hao năng lượng khi lao động thể lực phụ thuộc vào </a:t>
            </a:r>
            <a:r>
              <a:rPr lang="vi-VN" sz="2800" b="1" dirty="0">
                <a:solidFill>
                  <a:prstClr val="black"/>
                </a:solidFill>
                <a:cs typeface="Arial" pitchFamily="34" charset="0"/>
              </a:rPr>
              <a:t>ba yếu tố</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3" name="Rounded Rectangle 12"/>
          <p:cNvSpPr/>
          <p:nvPr/>
        </p:nvSpPr>
        <p:spPr>
          <a:xfrm>
            <a:off x="1295400" y="4122738"/>
            <a:ext cx="7086600" cy="854676"/>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Năng </a:t>
            </a:r>
            <a:r>
              <a:rPr lang="vi-VN" sz="2800" dirty="0">
                <a:solidFill>
                  <a:prstClr val="black"/>
                </a:solidFill>
                <a:cs typeface="Arial" pitchFamily="34" charset="0"/>
              </a:rPr>
              <a:t>lượng cần thiết cho lao động</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6" name="Rounded Rectangle 15"/>
          <p:cNvSpPr/>
          <p:nvPr/>
        </p:nvSpPr>
        <p:spPr>
          <a:xfrm>
            <a:off x="1295400" y="5037138"/>
            <a:ext cx="7086600" cy="8382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Thời </a:t>
            </a:r>
            <a:r>
              <a:rPr lang="vi-VN" sz="2800" dirty="0">
                <a:solidFill>
                  <a:prstClr val="black"/>
                </a:solidFill>
                <a:cs typeface="Arial" pitchFamily="34" charset="0"/>
              </a:rPr>
              <a:t>gian lao động dài hay ngắn</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7" name="Rounded Rectangle 16"/>
          <p:cNvSpPr/>
          <p:nvPr/>
        </p:nvSpPr>
        <p:spPr>
          <a:xfrm>
            <a:off x="1295400" y="5951538"/>
            <a:ext cx="7086600" cy="83026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Kích </a:t>
            </a:r>
            <a:r>
              <a:rPr lang="vi-VN" sz="2800" dirty="0">
                <a:solidFill>
                  <a:prstClr val="black"/>
                </a:solidFill>
                <a:cs typeface="Arial" pitchFamily="34" charset="0"/>
              </a:rPr>
              <a:t>thước cơ thể của người lao động.</a:t>
            </a:r>
          </a:p>
        </p:txBody>
      </p:sp>
    </p:spTree>
    <p:extLst>
      <p:ext uri="{BB962C8B-B14F-4D97-AF65-F5344CB8AC3E}">
        <p14:creationId xmlns:p14="http://schemas.microsoft.com/office/powerpoint/2010/main" val="27559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circle(in)">
                                      <p:cBhvr>
                                        <p:cTn id="17" dur="2000"/>
                                        <p:tgtEl>
                                          <p:spTgt spid="13"/>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circle(in)">
                                      <p:cBhvr>
                                        <p:cTn id="20" dur="2000"/>
                                        <p:tgtEl>
                                          <p:spTgt spid="16"/>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in)">
                                      <p:cBhvr>
                                        <p:cTn id="2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3" grpId="0" animBg="1"/>
      <p:bldP spid="16" grpId="0"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3.3. Tiêu hao năng lượng khi lao động thể lực</a:t>
            </a:r>
          </a:p>
        </p:txBody>
      </p:sp>
      <p:sp>
        <p:nvSpPr>
          <p:cNvPr id="11" name="Rounded Rectangle 10"/>
          <p:cNvSpPr/>
          <p:nvPr/>
        </p:nvSpPr>
        <p:spPr>
          <a:xfrm>
            <a:off x="240079" y="2971800"/>
            <a:ext cx="8427308" cy="990600"/>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 Tiêu hao năng lượng khi lao động thể lực phụ thuộc vào ba yếu tố</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3" name="Rounded Rectangle 12"/>
          <p:cNvSpPr/>
          <p:nvPr/>
        </p:nvSpPr>
        <p:spPr>
          <a:xfrm>
            <a:off x="1295400" y="4122738"/>
            <a:ext cx="7086600" cy="854676"/>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Năng </a:t>
            </a:r>
            <a:r>
              <a:rPr lang="vi-VN" sz="2800" dirty="0">
                <a:solidFill>
                  <a:prstClr val="black"/>
                </a:solidFill>
                <a:cs typeface="Arial" pitchFamily="34" charset="0"/>
              </a:rPr>
              <a:t>lượng cần thiết cho lao động</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6" name="Rounded Rectangle 15"/>
          <p:cNvSpPr/>
          <p:nvPr/>
        </p:nvSpPr>
        <p:spPr>
          <a:xfrm>
            <a:off x="1295400" y="5037138"/>
            <a:ext cx="7086600" cy="8382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Thời </a:t>
            </a:r>
            <a:r>
              <a:rPr lang="vi-VN" sz="2800" dirty="0">
                <a:solidFill>
                  <a:prstClr val="black"/>
                </a:solidFill>
                <a:cs typeface="Arial" pitchFamily="34" charset="0"/>
              </a:rPr>
              <a:t>gian lao động dài hay ngắn</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7" name="Rounded Rectangle 16"/>
          <p:cNvSpPr/>
          <p:nvPr/>
        </p:nvSpPr>
        <p:spPr>
          <a:xfrm>
            <a:off x="1295400" y="5951538"/>
            <a:ext cx="7086600" cy="83026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Kích </a:t>
            </a:r>
            <a:r>
              <a:rPr lang="vi-VN" sz="2800" dirty="0">
                <a:solidFill>
                  <a:prstClr val="black"/>
                </a:solidFill>
                <a:cs typeface="Arial" pitchFamily="34" charset="0"/>
              </a:rPr>
              <a:t>thước cơ thể của người lao động.</a:t>
            </a:r>
          </a:p>
        </p:txBody>
      </p:sp>
    </p:spTree>
    <p:extLst>
      <p:ext uri="{BB962C8B-B14F-4D97-AF65-F5344CB8AC3E}">
        <p14:creationId xmlns:p14="http://schemas.microsoft.com/office/powerpoint/2010/main" val="213160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circle(in)">
                                      <p:cBhvr>
                                        <p:cTn id="15" dur="2000"/>
                                        <p:tgtEl>
                                          <p:spTgt spid="16"/>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ircle(in)">
                                      <p:cBhvr>
                                        <p:cTn id="18"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6" grpId="0" animBg="1"/>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3.3. Tiêu hao năng lượng khi lao động thể lực</a:t>
            </a:r>
          </a:p>
        </p:txBody>
      </p:sp>
      <p:sp>
        <p:nvSpPr>
          <p:cNvPr id="11" name="Rounded Rectangle 10"/>
          <p:cNvSpPr/>
          <p:nvPr/>
        </p:nvSpPr>
        <p:spPr>
          <a:xfrm>
            <a:off x="240080" y="2819400"/>
            <a:ext cx="7989523" cy="685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 Ngoài </a:t>
            </a:r>
            <a:r>
              <a:rPr lang="vi-VN" sz="2800" dirty="0" smtClean="0">
                <a:solidFill>
                  <a:prstClr val="black"/>
                </a:solidFill>
                <a:cs typeface="Arial" pitchFamily="34" charset="0"/>
              </a:rPr>
              <a:t>ra</a:t>
            </a:r>
            <a:r>
              <a:rPr lang="en-US" sz="2800" dirty="0" smtClean="0">
                <a:solidFill>
                  <a:prstClr val="black"/>
                </a:solidFill>
                <a:cs typeface="Arial" pitchFamily="34" charset="0"/>
              </a:rPr>
              <a:t>,</a:t>
            </a:r>
            <a:r>
              <a:rPr lang="vi-VN" sz="2800" dirty="0" smtClean="0">
                <a:solidFill>
                  <a:prstClr val="black"/>
                </a:solidFill>
                <a:cs typeface="Arial" pitchFamily="34" charset="0"/>
              </a:rPr>
              <a:t> </a:t>
            </a:r>
            <a:r>
              <a:rPr lang="vi-VN" sz="2800" dirty="0">
                <a:solidFill>
                  <a:prstClr val="black"/>
                </a:solidFill>
                <a:cs typeface="Arial" pitchFamily="34" charset="0"/>
              </a:rPr>
              <a:t>tiêu hao năng lượng còn tuỳ thuộc </a:t>
            </a:r>
            <a:r>
              <a:rPr lang="vi-VN" sz="2800" dirty="0" smtClean="0">
                <a:solidFill>
                  <a:prstClr val="black"/>
                </a:solidFill>
                <a:cs typeface="Arial" pitchFamily="34" charset="0"/>
              </a:rPr>
              <a:t>vào</a:t>
            </a:r>
            <a:endParaRPr lang="vi-VN" sz="2800" dirty="0">
              <a:solidFill>
                <a:prstClr val="black"/>
              </a:solidFill>
              <a:cs typeface="Arial" pitchFamily="34" charset="0"/>
            </a:endParaRPr>
          </a:p>
        </p:txBody>
      </p:sp>
      <p:sp>
        <p:nvSpPr>
          <p:cNvPr id="13" name="Rounded Rectangle 12"/>
          <p:cNvSpPr/>
          <p:nvPr/>
        </p:nvSpPr>
        <p:spPr>
          <a:xfrm>
            <a:off x="1219200" y="3695400"/>
            <a:ext cx="7086600" cy="5718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Tính </a:t>
            </a:r>
            <a:r>
              <a:rPr lang="vi-VN" sz="2800" dirty="0">
                <a:solidFill>
                  <a:prstClr val="black"/>
                </a:solidFill>
                <a:cs typeface="Arial" pitchFamily="34" charset="0"/>
              </a:rPr>
              <a:t>chất công việc nặng hay </a:t>
            </a:r>
            <a:r>
              <a:rPr lang="vi-VN" sz="2800" dirty="0" smtClean="0">
                <a:solidFill>
                  <a:prstClr val="black"/>
                </a:solidFill>
                <a:cs typeface="Arial" pitchFamily="34" charset="0"/>
              </a:rPr>
              <a:t>nhẹ</a:t>
            </a:r>
            <a:endParaRPr lang="vi-VN" sz="2800" dirty="0">
              <a:solidFill>
                <a:prstClr val="black"/>
              </a:solidFill>
              <a:cs typeface="Arial" pitchFamily="34" charset="0"/>
            </a:endParaRPr>
          </a:p>
        </p:txBody>
      </p:sp>
      <p:sp>
        <p:nvSpPr>
          <p:cNvPr id="16" name="Rounded Rectangle 15"/>
          <p:cNvSpPr/>
          <p:nvPr/>
        </p:nvSpPr>
        <p:spPr>
          <a:xfrm>
            <a:off x="1219200" y="4495800"/>
            <a:ext cx="7086600" cy="5334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Trình </a:t>
            </a:r>
            <a:r>
              <a:rPr lang="vi-VN" sz="2800" dirty="0">
                <a:solidFill>
                  <a:prstClr val="black"/>
                </a:solidFill>
                <a:cs typeface="Arial" pitchFamily="34" charset="0"/>
              </a:rPr>
              <a:t>độ quen việc hay mới học </a:t>
            </a:r>
            <a:r>
              <a:rPr lang="vi-VN" sz="2800" dirty="0" smtClean="0">
                <a:solidFill>
                  <a:prstClr val="black"/>
                </a:solidFill>
                <a:cs typeface="Arial" pitchFamily="34" charset="0"/>
              </a:rPr>
              <a:t>nghề</a:t>
            </a:r>
            <a:endParaRPr lang="vi-VN" sz="2800" dirty="0">
              <a:solidFill>
                <a:prstClr val="black"/>
              </a:solidFill>
              <a:cs typeface="Arial" pitchFamily="34" charset="0"/>
            </a:endParaRPr>
          </a:p>
        </p:txBody>
      </p:sp>
      <p:sp>
        <p:nvSpPr>
          <p:cNvPr id="17" name="Rounded Rectangle 16"/>
          <p:cNvSpPr/>
          <p:nvPr/>
        </p:nvSpPr>
        <p:spPr>
          <a:xfrm>
            <a:off x="1219200" y="5257800"/>
            <a:ext cx="7086600" cy="5334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Tư </a:t>
            </a:r>
            <a:r>
              <a:rPr lang="vi-VN" sz="2800" dirty="0">
                <a:solidFill>
                  <a:prstClr val="black"/>
                </a:solidFill>
                <a:cs typeface="Arial" pitchFamily="34" charset="0"/>
              </a:rPr>
              <a:t>thế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4" name="Rounded Rectangle 13"/>
          <p:cNvSpPr/>
          <p:nvPr/>
        </p:nvSpPr>
        <p:spPr>
          <a:xfrm>
            <a:off x="1219200" y="6019800"/>
            <a:ext cx="7086600" cy="587676"/>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T</a:t>
            </a:r>
            <a:r>
              <a:rPr lang="vi-VN" sz="2800" dirty="0" smtClean="0">
                <a:solidFill>
                  <a:prstClr val="black"/>
                </a:solidFill>
                <a:cs typeface="Arial" pitchFamily="34" charset="0"/>
              </a:rPr>
              <a:t>hể </a:t>
            </a:r>
            <a:r>
              <a:rPr lang="vi-VN" sz="2800" dirty="0">
                <a:solidFill>
                  <a:prstClr val="black"/>
                </a:solidFill>
                <a:cs typeface="Arial" pitchFamily="34" charset="0"/>
              </a:rPr>
              <a:t>trọng, môi trường</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238952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circle(in)">
                                      <p:cBhvr>
                                        <p:cTn id="15" dur="2000"/>
                                        <p:tgtEl>
                                          <p:spTgt spid="16"/>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ircle(in)">
                                      <p:cBhvr>
                                        <p:cTn id="18" dur="2000"/>
                                        <p:tgtEl>
                                          <p:spTgt spid="17"/>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circle(in)">
                                      <p:cBhvr>
                                        <p:cTn id="21"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6" grpId="0" animBg="1"/>
      <p:bldP spid="17"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3.3. Tiêu hao năng lượng khi lao động thể lực</a:t>
            </a:r>
          </a:p>
        </p:txBody>
      </p:sp>
      <p:sp>
        <p:nvSpPr>
          <p:cNvPr id="11" name="Rounded Rectangle 10"/>
          <p:cNvSpPr/>
          <p:nvPr/>
        </p:nvSpPr>
        <p:spPr>
          <a:xfrm>
            <a:off x="240080" y="2819400"/>
            <a:ext cx="7989523" cy="685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 Vì vậy cần phải lưu ý việc ăn uống để đảm bảo mức tiêu hao năng lượng cần thiết, </a:t>
            </a:r>
          </a:p>
        </p:txBody>
      </p:sp>
      <p:sp>
        <p:nvSpPr>
          <p:cNvPr id="13" name="Rounded Rectangle 12"/>
          <p:cNvSpPr/>
          <p:nvPr/>
        </p:nvSpPr>
        <p:spPr>
          <a:xfrm>
            <a:off x="240080" y="3695400"/>
            <a:ext cx="8065723" cy="7242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smtClean="0">
                <a:solidFill>
                  <a:prstClr val="black"/>
                </a:solidFill>
                <a:cs typeface="Arial" pitchFamily="34" charset="0"/>
              </a:rPr>
              <a:t>Cần </a:t>
            </a:r>
            <a:r>
              <a:rPr lang="vi-VN" sz="2800" dirty="0">
                <a:solidFill>
                  <a:prstClr val="black"/>
                </a:solidFill>
                <a:cs typeface="Arial" pitchFamily="34" charset="0"/>
              </a:rPr>
              <a:t>tránh chế độ ăn uống dẫn đến tình </a:t>
            </a:r>
            <a:r>
              <a:rPr lang="vi-VN" sz="2800" dirty="0" smtClean="0">
                <a:solidFill>
                  <a:prstClr val="black"/>
                </a:solidFill>
                <a:cs typeface="Arial" pitchFamily="34" charset="0"/>
              </a:rPr>
              <a:t>trạng</a:t>
            </a:r>
            <a:endParaRPr lang="vi-VN" sz="2800" dirty="0">
              <a:solidFill>
                <a:prstClr val="black"/>
              </a:solidFill>
              <a:cs typeface="Arial" pitchFamily="34" charset="0"/>
            </a:endParaRPr>
          </a:p>
        </p:txBody>
      </p:sp>
      <p:sp>
        <p:nvSpPr>
          <p:cNvPr id="16" name="Rounded Rectangle 15"/>
          <p:cNvSpPr/>
          <p:nvPr/>
        </p:nvSpPr>
        <p:spPr>
          <a:xfrm>
            <a:off x="4191000" y="4572000"/>
            <a:ext cx="4876800" cy="5334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800" dirty="0">
                <a:solidFill>
                  <a:prstClr val="black"/>
                </a:solidFill>
                <a:cs typeface="Arial" pitchFamily="34" charset="0"/>
              </a:rPr>
              <a:t>-</a:t>
            </a:r>
            <a:r>
              <a:rPr lang="en-US" sz="2800" dirty="0" smtClean="0">
                <a:solidFill>
                  <a:prstClr val="black"/>
                </a:solidFill>
                <a:cs typeface="Arial" pitchFamily="34" charset="0"/>
              </a:rPr>
              <a:t> </a:t>
            </a:r>
            <a:r>
              <a:rPr lang="vi-VN" sz="2800" dirty="0">
                <a:solidFill>
                  <a:prstClr val="black"/>
                </a:solidFill>
                <a:cs typeface="Arial" pitchFamily="34" charset="0"/>
              </a:rPr>
              <a:t>cường độ lao động giảm, </a:t>
            </a:r>
          </a:p>
        </p:txBody>
      </p:sp>
      <p:sp>
        <p:nvSpPr>
          <p:cNvPr id="17" name="Rounded Rectangle 16"/>
          <p:cNvSpPr/>
          <p:nvPr/>
        </p:nvSpPr>
        <p:spPr>
          <a:xfrm>
            <a:off x="4191000" y="5257800"/>
            <a:ext cx="4876800" cy="5334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800" dirty="0">
                <a:solidFill>
                  <a:prstClr val="black"/>
                </a:solidFill>
                <a:cs typeface="Arial" pitchFamily="34" charset="0"/>
              </a:rPr>
              <a:t>-</a:t>
            </a:r>
            <a:r>
              <a:rPr lang="en-US" sz="2800" dirty="0" smtClean="0">
                <a:solidFill>
                  <a:prstClr val="black"/>
                </a:solidFill>
                <a:cs typeface="Arial" pitchFamily="34" charset="0"/>
              </a:rPr>
              <a:t> </a:t>
            </a:r>
            <a:r>
              <a:rPr lang="vi-VN" sz="2800" dirty="0">
                <a:solidFill>
                  <a:prstClr val="black"/>
                </a:solidFill>
                <a:cs typeface="Arial" pitchFamily="34" charset="0"/>
              </a:rPr>
              <a:t>năng suất lao động giảm, </a:t>
            </a:r>
          </a:p>
        </p:txBody>
      </p:sp>
      <p:sp>
        <p:nvSpPr>
          <p:cNvPr id="14" name="Rounded Rectangle 13"/>
          <p:cNvSpPr/>
          <p:nvPr/>
        </p:nvSpPr>
        <p:spPr>
          <a:xfrm>
            <a:off x="4191000" y="6019800"/>
            <a:ext cx="4876800" cy="5334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800" dirty="0">
                <a:solidFill>
                  <a:prstClr val="black"/>
                </a:solidFill>
                <a:cs typeface="Arial" pitchFamily="34" charset="0"/>
              </a:rPr>
              <a:t>-</a:t>
            </a:r>
            <a:r>
              <a:rPr lang="en-US" sz="2800" dirty="0" smtClean="0">
                <a:solidFill>
                  <a:prstClr val="black"/>
                </a:solidFill>
                <a:cs typeface="Arial" pitchFamily="34" charset="0"/>
              </a:rPr>
              <a:t> </a:t>
            </a:r>
            <a:r>
              <a:rPr lang="vi-VN" sz="2800" dirty="0">
                <a:solidFill>
                  <a:prstClr val="black"/>
                </a:solidFill>
                <a:cs typeface="Arial" pitchFamily="34" charset="0"/>
              </a:rPr>
              <a:t>kéo dài thời gian nghỉ</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298539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ircle(in)">
                                      <p:cBhvr>
                                        <p:cTn id="17" dur="2000"/>
                                        <p:tgtEl>
                                          <p:spTgt spid="16"/>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circle(in)">
                                      <p:cBhvr>
                                        <p:cTn id="20" dur="2000"/>
                                        <p:tgtEl>
                                          <p:spTgt spid="17"/>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circle(in)">
                                      <p:cBhvr>
                                        <p:cTn id="23"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6" grpId="0" animBg="1"/>
      <p:bldP spid="17"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297"/>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769708" cy="619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3.4. Phân loại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1" name="Rounded Rectangle 10"/>
          <p:cNvSpPr/>
          <p:nvPr/>
        </p:nvSpPr>
        <p:spPr>
          <a:xfrm>
            <a:off x="240080" y="2819400"/>
            <a:ext cx="7989523" cy="1066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Dựa vào tính chất, cường độ lao động thể lực, người ta phân loại lao động như sau</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794474729"/>
              </p:ext>
            </p:extLst>
          </p:nvPr>
        </p:nvGraphicFramePr>
        <p:xfrm>
          <a:off x="381001" y="4038600"/>
          <a:ext cx="8382000" cy="3200400"/>
        </p:xfrm>
        <a:graphic>
          <a:graphicData uri="http://schemas.openxmlformats.org/presentationml/2006/ole">
            <mc:AlternateContent xmlns:mc="http://schemas.openxmlformats.org/markup-compatibility/2006">
              <mc:Choice xmlns:v="urn:schemas-microsoft-com:vml" Requires="v">
                <p:oleObj spid="_x0000_s1041" name="Document" r:id="rId5" imgW="6181408" imgH="2022856" progId="Word.Document.12">
                  <p:embed/>
                </p:oleObj>
              </mc:Choice>
              <mc:Fallback>
                <p:oleObj name="Document" r:id="rId5" imgW="6181408" imgH="2022856" progId="Word.Document.12">
                  <p:embed/>
                  <p:pic>
                    <p:nvPicPr>
                      <p:cNvPr id="0" name=""/>
                      <p:cNvPicPr/>
                      <p:nvPr/>
                    </p:nvPicPr>
                    <p:blipFill>
                      <a:blip r:embed="rId6"/>
                      <a:stretch>
                        <a:fillRect/>
                      </a:stretch>
                    </p:blipFill>
                    <p:spPr>
                      <a:xfrm>
                        <a:off x="381001" y="4038600"/>
                        <a:ext cx="8382000" cy="3200400"/>
                      </a:xfrm>
                      <a:prstGeom prst="rect">
                        <a:avLst/>
                      </a:prstGeom>
                    </p:spPr>
                  </p:pic>
                </p:oleObj>
              </mc:Fallback>
            </mc:AlternateContent>
          </a:graphicData>
        </a:graphic>
      </p:graphicFrame>
    </p:spTree>
    <p:extLst>
      <p:ext uri="{BB962C8B-B14F-4D97-AF65-F5344CB8AC3E}">
        <p14:creationId xmlns:p14="http://schemas.microsoft.com/office/powerpoint/2010/main" val="343761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769708" cy="619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3.4. Phân loại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1" name="Rounded Rectangle 10"/>
          <p:cNvSpPr/>
          <p:nvPr/>
        </p:nvSpPr>
        <p:spPr>
          <a:xfrm>
            <a:off x="240077" y="3200400"/>
            <a:ext cx="3994761" cy="685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Cường độ lao động: </a:t>
            </a:r>
          </a:p>
        </p:txBody>
      </p:sp>
      <p:sp>
        <p:nvSpPr>
          <p:cNvPr id="12" name="Rounded Rectangle 11"/>
          <p:cNvSpPr/>
          <p:nvPr/>
        </p:nvSpPr>
        <p:spPr>
          <a:xfrm>
            <a:off x="1078280" y="4724400"/>
            <a:ext cx="7989523" cy="12954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cường </a:t>
            </a:r>
            <a:r>
              <a:rPr lang="vi-VN" sz="2800" dirty="0">
                <a:solidFill>
                  <a:prstClr val="black"/>
                </a:solidFill>
                <a:cs typeface="Arial" pitchFamily="34" charset="0"/>
              </a:rPr>
              <a:t>độ lao động được căn cứ theo mức năng lượng tiêu hao Kcal/phút. </a:t>
            </a:r>
          </a:p>
        </p:txBody>
      </p:sp>
    </p:spTree>
    <p:extLst>
      <p:ext uri="{BB962C8B-B14F-4D97-AF65-F5344CB8AC3E}">
        <p14:creationId xmlns:p14="http://schemas.microsoft.com/office/powerpoint/2010/main" val="421190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19"/>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769708" cy="619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3.4. Phân loại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1" name="Rounded Rectangle 10"/>
          <p:cNvSpPr/>
          <p:nvPr/>
        </p:nvSpPr>
        <p:spPr>
          <a:xfrm>
            <a:off x="240080" y="3124200"/>
            <a:ext cx="7684723" cy="17526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smtClean="0">
                <a:solidFill>
                  <a:prstClr val="black"/>
                </a:solidFill>
                <a:cs typeface="Arial" pitchFamily="34" charset="0"/>
              </a:rPr>
              <a:t>Nếu lao </a:t>
            </a:r>
            <a:r>
              <a:rPr lang="vi-VN" sz="2800" dirty="0">
                <a:solidFill>
                  <a:prstClr val="black"/>
                </a:solidFill>
                <a:cs typeface="Arial" pitchFamily="34" charset="0"/>
              </a:rPr>
              <a:t>động có mức tiêu hao năng lượng là </a:t>
            </a:r>
            <a:r>
              <a:rPr lang="vi-VN" sz="2800" b="1" dirty="0">
                <a:solidFill>
                  <a:prstClr val="black"/>
                </a:solidFill>
                <a:cs typeface="Arial" pitchFamily="34" charset="0"/>
              </a:rPr>
              <a:t>4 Kcal/phút </a:t>
            </a:r>
            <a:r>
              <a:rPr lang="vi-VN" sz="2800" dirty="0">
                <a:solidFill>
                  <a:prstClr val="black"/>
                </a:solidFill>
                <a:cs typeface="Arial" pitchFamily="34" charset="0"/>
              </a:rPr>
              <a:t>được xem là giới hạn của một loại lao động cho phép </a:t>
            </a:r>
            <a:r>
              <a:rPr lang="vi-VN" sz="2800" b="1" dirty="0">
                <a:solidFill>
                  <a:prstClr val="black"/>
                </a:solidFill>
                <a:cs typeface="Arial" pitchFamily="34" charset="0"/>
              </a:rPr>
              <a:t>lao động 8 giờ </a:t>
            </a:r>
            <a:r>
              <a:rPr lang="vi-VN" sz="2800" dirty="0">
                <a:solidFill>
                  <a:prstClr val="black"/>
                </a:solidFill>
                <a:cs typeface="Arial" pitchFamily="34" charset="0"/>
              </a:rPr>
              <a:t>một ngày. </a:t>
            </a:r>
          </a:p>
        </p:txBody>
      </p:sp>
      <p:sp>
        <p:nvSpPr>
          <p:cNvPr id="12" name="Rounded Rectangle 11"/>
          <p:cNvSpPr/>
          <p:nvPr/>
        </p:nvSpPr>
        <p:spPr>
          <a:xfrm>
            <a:off x="1078280" y="5029200"/>
            <a:ext cx="7989523" cy="15240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Nếu </a:t>
            </a:r>
            <a:r>
              <a:rPr lang="vi-VN" sz="2800" dirty="0">
                <a:solidFill>
                  <a:prstClr val="black"/>
                </a:solidFill>
                <a:cs typeface="Arial" pitchFamily="34" charset="0"/>
              </a:rPr>
              <a:t>trong </a:t>
            </a:r>
            <a:r>
              <a:rPr lang="vi-VN" sz="2800" b="1" dirty="0">
                <a:solidFill>
                  <a:prstClr val="black"/>
                </a:solidFill>
                <a:cs typeface="Arial" pitchFamily="34" charset="0"/>
              </a:rPr>
              <a:t>một phút </a:t>
            </a:r>
            <a:r>
              <a:rPr lang="vi-VN" sz="2800" dirty="0">
                <a:solidFill>
                  <a:prstClr val="black"/>
                </a:solidFill>
                <a:cs typeface="Arial" pitchFamily="34" charset="0"/>
              </a:rPr>
              <a:t>tiêu hao </a:t>
            </a:r>
            <a:r>
              <a:rPr lang="vi-VN" sz="2800" b="1" dirty="0">
                <a:solidFill>
                  <a:prstClr val="black"/>
                </a:solidFill>
                <a:cs typeface="Arial" pitchFamily="34" charset="0"/>
              </a:rPr>
              <a:t>5 Kcal </a:t>
            </a:r>
            <a:r>
              <a:rPr lang="vi-VN" sz="2800" dirty="0">
                <a:solidFill>
                  <a:prstClr val="black"/>
                </a:solidFill>
                <a:cs typeface="Arial" pitchFamily="34" charset="0"/>
              </a:rPr>
              <a:t>thì công nhân phải được nghỉ tiếp </a:t>
            </a:r>
            <a:r>
              <a:rPr lang="vi-VN" sz="2800" b="1" dirty="0">
                <a:solidFill>
                  <a:prstClr val="black"/>
                </a:solidFill>
                <a:cs typeface="Arial" pitchFamily="34" charset="0"/>
              </a:rPr>
              <a:t>25% của 8 giờ </a:t>
            </a:r>
            <a:r>
              <a:rPr lang="vi-VN" sz="2800" dirty="0">
                <a:solidFill>
                  <a:prstClr val="black"/>
                </a:solidFill>
                <a:cs typeface="Arial" pitchFamily="34" charset="0"/>
              </a:rPr>
              <a:t>tức là làm việc </a:t>
            </a:r>
            <a:r>
              <a:rPr lang="vi-VN" sz="2800" b="1" dirty="0">
                <a:solidFill>
                  <a:prstClr val="black"/>
                </a:solidFill>
                <a:cs typeface="Arial" pitchFamily="34" charset="0"/>
              </a:rPr>
              <a:t>6 giờ </a:t>
            </a:r>
            <a:r>
              <a:rPr lang="vi-VN" sz="2800" dirty="0">
                <a:solidFill>
                  <a:prstClr val="black"/>
                </a:solidFill>
                <a:cs typeface="Arial" pitchFamily="34" charset="0"/>
              </a:rPr>
              <a:t>một ngày</a:t>
            </a:r>
          </a:p>
        </p:txBody>
      </p:sp>
    </p:spTree>
    <p:extLst>
      <p:ext uri="{BB962C8B-B14F-4D97-AF65-F5344CB8AC3E}">
        <p14:creationId xmlns:p14="http://schemas.microsoft.com/office/powerpoint/2010/main" val="3883100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35"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769708" cy="619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3.4. Phân loại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1" name="Rounded Rectangle 10"/>
          <p:cNvSpPr/>
          <p:nvPr/>
        </p:nvSpPr>
        <p:spPr>
          <a:xfrm>
            <a:off x="240080" y="3124200"/>
            <a:ext cx="7989523" cy="1524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Chính vì vậy thực hiện </a:t>
            </a:r>
            <a:r>
              <a:rPr lang="vi-VN" sz="2800" b="1" dirty="0">
                <a:solidFill>
                  <a:prstClr val="black"/>
                </a:solidFill>
                <a:cs typeface="Arial" pitchFamily="34" charset="0"/>
              </a:rPr>
              <a:t>cường độ </a:t>
            </a:r>
            <a:r>
              <a:rPr lang="vi-VN" sz="2800" dirty="0">
                <a:solidFill>
                  <a:prstClr val="black"/>
                </a:solidFill>
                <a:cs typeface="Arial" pitchFamily="34" charset="0"/>
              </a:rPr>
              <a:t>làm việc và </a:t>
            </a:r>
            <a:r>
              <a:rPr lang="vi-VN" sz="2800" b="1" dirty="0">
                <a:solidFill>
                  <a:prstClr val="black"/>
                </a:solidFill>
                <a:cs typeface="Arial" pitchFamily="34" charset="0"/>
              </a:rPr>
              <a:t>nghỉ ngơi </a:t>
            </a:r>
            <a:r>
              <a:rPr lang="vi-VN" sz="2800" dirty="0">
                <a:solidFill>
                  <a:prstClr val="black"/>
                </a:solidFill>
                <a:cs typeface="Arial" pitchFamily="34" charset="0"/>
              </a:rPr>
              <a:t>hợp lý đóng một vai trò hết sức quan trọng </a:t>
            </a:r>
            <a:r>
              <a:rPr lang="vi-VN" sz="2800" dirty="0" smtClean="0">
                <a:solidFill>
                  <a:prstClr val="black"/>
                </a:solidFill>
                <a:cs typeface="Arial" pitchFamily="34" charset="0"/>
              </a:rPr>
              <a:t>trong</a:t>
            </a:r>
            <a:r>
              <a:rPr lang="en-US" sz="2800" dirty="0" smtClean="0">
                <a:solidFill>
                  <a:prstClr val="black"/>
                </a:solidFill>
                <a:cs typeface="Arial" pitchFamily="34" charset="0"/>
              </a:rPr>
              <a:t> </a:t>
            </a:r>
            <a:r>
              <a:rPr lang="en-US" sz="2800" dirty="0" err="1" smtClean="0">
                <a:solidFill>
                  <a:prstClr val="black"/>
                </a:solidFill>
                <a:latin typeface="Arial" pitchFamily="34" charset="0"/>
                <a:cs typeface="Arial" pitchFamily="34" charset="0"/>
              </a:rPr>
              <a:t>việc</a:t>
            </a:r>
            <a:r>
              <a:rPr lang="en-US"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2" name="Rounded Rectangle 11"/>
          <p:cNvSpPr/>
          <p:nvPr/>
        </p:nvSpPr>
        <p:spPr>
          <a:xfrm>
            <a:off x="1078280" y="5029200"/>
            <a:ext cx="7989523" cy="1524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việc </a:t>
            </a:r>
            <a:r>
              <a:rPr lang="vi-VN" sz="2800" dirty="0">
                <a:solidFill>
                  <a:prstClr val="black"/>
                </a:solidFill>
                <a:cs typeface="Arial" pitchFamily="34" charset="0"/>
              </a:rPr>
              <a:t>nâng cao năng suất lao động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và </a:t>
            </a:r>
            <a:r>
              <a:rPr lang="vi-VN" sz="2800" dirty="0">
                <a:solidFill>
                  <a:prstClr val="black"/>
                </a:solidFill>
                <a:cs typeface="Arial" pitchFamily="34" charset="0"/>
              </a:rPr>
              <a:t>giữ gìn sức khoẻ cho người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Tree>
    <p:extLst>
      <p:ext uri="{BB962C8B-B14F-4D97-AF65-F5344CB8AC3E}">
        <p14:creationId xmlns:p14="http://schemas.microsoft.com/office/powerpoint/2010/main" val="182730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240080" y="2354262"/>
            <a:ext cx="7989523" cy="10668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là số năng lượng cần thiết để đảm </a:t>
            </a:r>
            <a:r>
              <a:rPr lang="vi-VN" sz="2800" dirty="0" smtClean="0">
                <a:solidFill>
                  <a:prstClr val="black"/>
                </a:solidFill>
                <a:cs typeface="Arial" pitchFamily="34" charset="0"/>
              </a:rPr>
              <a:t>bảo</a:t>
            </a:r>
            <a:endParaRPr lang="vi-VN" sz="2800" dirty="0">
              <a:solidFill>
                <a:prstClr val="black"/>
              </a:solidFill>
              <a:cs typeface="Arial" pitchFamily="34" charset="0"/>
            </a:endParaRPr>
          </a:p>
        </p:txBody>
      </p:sp>
      <p:sp>
        <p:nvSpPr>
          <p:cNvPr id="12" name="Rounded Rectangle 11"/>
          <p:cNvSpPr/>
          <p:nvPr/>
        </p:nvSpPr>
        <p:spPr>
          <a:xfrm>
            <a:off x="4208068" y="3886200"/>
            <a:ext cx="4343400" cy="2286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quá </a:t>
            </a:r>
            <a:r>
              <a:rPr lang="vi-VN" sz="2800" dirty="0">
                <a:solidFill>
                  <a:prstClr val="black"/>
                </a:solidFill>
                <a:cs typeface="Arial" pitchFamily="34" charset="0"/>
              </a:rPr>
              <a:t>trình </a:t>
            </a:r>
            <a:r>
              <a:rPr lang="vi-VN" sz="2800" dirty="0" smtClean="0">
                <a:solidFill>
                  <a:prstClr val="black"/>
                </a:solidFill>
                <a:cs typeface="Arial" pitchFamily="34" charset="0"/>
              </a:rPr>
              <a:t>sống </a:t>
            </a:r>
            <a:endParaRPr lang="vi-VN" sz="2800" dirty="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hoạt </a:t>
            </a:r>
            <a:r>
              <a:rPr lang="vi-VN" sz="2800" dirty="0">
                <a:solidFill>
                  <a:prstClr val="black"/>
                </a:solidFill>
                <a:cs typeface="Arial" pitchFamily="34" charset="0"/>
              </a:rPr>
              <a:t>động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phát </a:t>
            </a:r>
            <a:r>
              <a:rPr lang="vi-VN" sz="2800" dirty="0">
                <a:solidFill>
                  <a:prstClr val="black"/>
                </a:solidFill>
                <a:cs typeface="Arial" pitchFamily="34" charset="0"/>
              </a:rPr>
              <a:t>triển của cơ thể</a:t>
            </a:r>
          </a:p>
        </p:txBody>
      </p:sp>
    </p:spTree>
    <p:extLst>
      <p:ext uri="{BB962C8B-B14F-4D97-AF65-F5344CB8AC3E}">
        <p14:creationId xmlns:p14="http://schemas.microsoft.com/office/powerpoint/2010/main" val="91334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845908" cy="19149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marL="457200" indent="-457200">
              <a:buFontTx/>
              <a:buChar char="-"/>
              <a:defRPr/>
            </a:pPr>
            <a:r>
              <a:rPr lang="vi-VN" sz="2800" dirty="0" smtClean="0">
                <a:solidFill>
                  <a:prstClr val="black"/>
                </a:solidFill>
                <a:cs typeface="Arial" pitchFamily="34" charset="0"/>
              </a:rPr>
              <a:t>Mỗi </a:t>
            </a:r>
            <a:r>
              <a:rPr lang="vi-VN" sz="2800" dirty="0">
                <a:solidFill>
                  <a:prstClr val="black"/>
                </a:solidFill>
                <a:cs typeface="Arial" pitchFamily="34" charset="0"/>
              </a:rPr>
              <a:t>người, </a:t>
            </a:r>
            <a:endParaRPr lang="en-US" sz="2800" dirty="0" smtClean="0">
              <a:solidFill>
                <a:prstClr val="black"/>
              </a:solidFill>
              <a:cs typeface="Arial" pitchFamily="34" charset="0"/>
            </a:endParaRPr>
          </a:p>
          <a:p>
            <a:pPr marL="457200" indent="-457200">
              <a:buFontTx/>
              <a:buChar char="-"/>
              <a:defRPr/>
            </a:pPr>
            <a:r>
              <a:rPr lang="vi-VN" sz="2800" dirty="0" smtClean="0">
                <a:solidFill>
                  <a:prstClr val="black"/>
                </a:solidFill>
                <a:cs typeface="Arial" pitchFamily="34" charset="0"/>
              </a:rPr>
              <a:t>Mỗi </a:t>
            </a:r>
            <a:r>
              <a:rPr lang="vi-VN" sz="2800" dirty="0">
                <a:solidFill>
                  <a:prstClr val="black"/>
                </a:solidFill>
                <a:cs typeface="Arial" pitchFamily="34" charset="0"/>
              </a:rPr>
              <a:t>độ tuổi, </a:t>
            </a:r>
            <a:endParaRPr lang="en-US" sz="2800" dirty="0" smtClean="0">
              <a:solidFill>
                <a:prstClr val="black"/>
              </a:solidFill>
              <a:cs typeface="Arial" pitchFamily="34" charset="0"/>
            </a:endParaRPr>
          </a:p>
          <a:p>
            <a:pPr marL="457200" indent="-457200">
              <a:buFontTx/>
              <a:buChar char="-"/>
              <a:defRPr/>
            </a:pPr>
            <a:r>
              <a:rPr lang="vi-VN" sz="2800" dirty="0" smtClean="0">
                <a:solidFill>
                  <a:prstClr val="black"/>
                </a:solidFill>
                <a:cs typeface="Arial" pitchFamily="34" charset="0"/>
              </a:rPr>
              <a:t>Mỗi </a:t>
            </a:r>
            <a:r>
              <a:rPr lang="vi-VN" sz="2800" dirty="0">
                <a:solidFill>
                  <a:prstClr val="black"/>
                </a:solidFill>
                <a:cs typeface="Arial" pitchFamily="34" charset="0"/>
              </a:rPr>
              <a:t>giới tính, </a:t>
            </a:r>
            <a:endParaRPr lang="en-US" sz="2800" dirty="0" smtClean="0">
              <a:solidFill>
                <a:prstClr val="black"/>
              </a:solidFill>
              <a:cs typeface="Arial" pitchFamily="34" charset="0"/>
            </a:endParaRPr>
          </a:p>
          <a:p>
            <a:pPr marL="457200" indent="-457200">
              <a:buFontTx/>
              <a:buChar char="-"/>
              <a:defRPr/>
            </a:pPr>
            <a:r>
              <a:rPr lang="vi-VN" sz="2800" dirty="0" smtClean="0">
                <a:solidFill>
                  <a:prstClr val="black"/>
                </a:solidFill>
                <a:cs typeface="Arial" pitchFamily="34" charset="0"/>
              </a:rPr>
              <a:t>Mỗi </a:t>
            </a:r>
            <a:r>
              <a:rPr lang="vi-VN" sz="2800" dirty="0">
                <a:solidFill>
                  <a:prstClr val="black"/>
                </a:solidFill>
                <a:cs typeface="Arial" pitchFamily="34" charset="0"/>
              </a:rPr>
              <a:t>loại hình lao động... </a:t>
            </a:r>
          </a:p>
        </p:txBody>
      </p:sp>
      <p:sp>
        <p:nvSpPr>
          <p:cNvPr id="5" name="Explosion 2 4"/>
          <p:cNvSpPr/>
          <p:nvPr/>
        </p:nvSpPr>
        <p:spPr>
          <a:xfrm>
            <a:off x="814389" y="3962400"/>
            <a:ext cx="8177212" cy="2971800"/>
          </a:xfrm>
          <a:prstGeom prst="irregularSeal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a:solidFill>
                  <a:prstClr val="black"/>
                </a:solidFill>
                <a:cs typeface="Arial" pitchFamily="34" charset="0"/>
              </a:rPr>
              <a:t>Đ</a:t>
            </a:r>
            <a:r>
              <a:rPr lang="vi-VN" sz="2800" dirty="0">
                <a:solidFill>
                  <a:prstClr val="black"/>
                </a:solidFill>
                <a:cs typeface="Arial" pitchFamily="34" charset="0"/>
              </a:rPr>
              <a:t>ều có nhu cầu dinh dưỡng khác nhau</a:t>
            </a:r>
          </a:p>
          <a:p>
            <a:pPr algn="ctr"/>
            <a:endParaRPr lang="en-US" dirty="0"/>
          </a:p>
        </p:txBody>
      </p:sp>
    </p:spTree>
    <p:extLst>
      <p:ext uri="{BB962C8B-B14F-4D97-AF65-F5344CB8AC3E}">
        <p14:creationId xmlns:p14="http://schemas.microsoft.com/office/powerpoint/2010/main" val="119686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54" y="0"/>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428409"/>
            <a:ext cx="8732108" cy="14577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Thậm chí cùng một độ tuổi, cùng một </a:t>
            </a:r>
            <a:r>
              <a:rPr lang="vi-VN" sz="2800" dirty="0" smtClean="0">
                <a:solidFill>
                  <a:prstClr val="black"/>
                </a:solidFill>
                <a:cs typeface="Arial" pitchFamily="34" charset="0"/>
              </a:rPr>
              <a:t>l</a:t>
            </a:r>
            <a:r>
              <a:rPr lang="en-US" sz="2800" dirty="0" err="1" smtClean="0">
                <a:solidFill>
                  <a:prstClr val="black"/>
                </a:solidFill>
                <a:cs typeface="Arial" pitchFamily="34" charset="0"/>
              </a:rPr>
              <a:t>oại</a:t>
            </a:r>
            <a:r>
              <a:rPr lang="vi-VN" sz="2800" dirty="0" smtClean="0">
                <a:solidFill>
                  <a:prstClr val="black"/>
                </a:solidFill>
                <a:cs typeface="Arial" pitchFamily="34" charset="0"/>
              </a:rPr>
              <a:t> </a:t>
            </a:r>
            <a:r>
              <a:rPr lang="vi-VN" sz="2800" dirty="0">
                <a:solidFill>
                  <a:prstClr val="black"/>
                </a:solidFill>
                <a:cs typeface="Arial" pitchFamily="34" charset="0"/>
              </a:rPr>
              <a:t>hình lao động, cùng một giới tính... </a:t>
            </a:r>
          </a:p>
        </p:txBody>
      </p:sp>
      <p:sp>
        <p:nvSpPr>
          <p:cNvPr id="12" name="Rounded Rectangle 11"/>
          <p:cNvSpPr/>
          <p:nvPr/>
        </p:nvSpPr>
        <p:spPr>
          <a:xfrm>
            <a:off x="3886200" y="4419600"/>
            <a:ext cx="5181600" cy="21336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N</a:t>
            </a:r>
            <a:r>
              <a:rPr lang="vi-VN" sz="2800" dirty="0" smtClean="0">
                <a:solidFill>
                  <a:prstClr val="black"/>
                </a:solidFill>
                <a:cs typeface="Arial" pitchFamily="34" charset="0"/>
              </a:rPr>
              <a:t>hưng </a:t>
            </a:r>
            <a:r>
              <a:rPr lang="vi-VN" sz="2800" dirty="0">
                <a:solidFill>
                  <a:prstClr val="black"/>
                </a:solidFill>
                <a:cs typeface="Arial" pitchFamily="34" charset="0"/>
              </a:rPr>
              <a:t>2 cá thể khác nhau có thể đáp ứng khác nhau với cùng một chế độ dinh dưỡng. </a:t>
            </a:r>
          </a:p>
        </p:txBody>
      </p:sp>
    </p:spTree>
    <p:extLst>
      <p:ext uri="{BB962C8B-B14F-4D97-AF65-F5344CB8AC3E}">
        <p14:creationId xmlns:p14="http://schemas.microsoft.com/office/powerpoint/2010/main" val="1154174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428409"/>
            <a:ext cx="8732108" cy="1457797"/>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Tóm lại: Nhu cầu năng lượng của người trưởng thành tuỳ thuộc vào</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2" name="Rounded Rectangle 11"/>
          <p:cNvSpPr/>
          <p:nvPr/>
        </p:nvSpPr>
        <p:spPr>
          <a:xfrm>
            <a:off x="1143000" y="4267200"/>
            <a:ext cx="5181600" cy="21336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 typeface="Arial" pitchFamily="34" charset="0"/>
              <a:buChar char="•"/>
              <a:defRPr/>
            </a:pPr>
            <a:r>
              <a:rPr lang="vi-VN" sz="2800" dirty="0">
                <a:solidFill>
                  <a:prstClr val="black"/>
                </a:solidFill>
                <a:cs typeface="Arial" pitchFamily="34" charset="0"/>
              </a:rPr>
              <a:t>cường độ lao </a:t>
            </a:r>
            <a:r>
              <a:rPr lang="vi-VN" sz="2800" dirty="0" smtClean="0">
                <a:solidFill>
                  <a:prstClr val="black"/>
                </a:solidFill>
                <a:cs typeface="Arial" pitchFamily="34" charset="0"/>
              </a:rPr>
              <a:t>động</a:t>
            </a:r>
            <a:endParaRPr lang="en-US" sz="2800" dirty="0" smtClean="0">
              <a:solidFill>
                <a:prstClr val="black"/>
              </a:solidFill>
              <a:cs typeface="Arial" pitchFamily="34" charset="0"/>
            </a:endParaRPr>
          </a:p>
          <a:p>
            <a:pPr marL="457200" indent="-457200">
              <a:buFont typeface="Arial" pitchFamily="34" charset="0"/>
              <a:buChar char="•"/>
              <a:defRPr/>
            </a:pPr>
            <a:r>
              <a:rPr lang="vi-VN" sz="2800" dirty="0" smtClean="0">
                <a:solidFill>
                  <a:prstClr val="black"/>
                </a:solidFill>
                <a:cs typeface="Arial" pitchFamily="34" charset="0"/>
              </a:rPr>
              <a:t>thời </a:t>
            </a:r>
            <a:r>
              <a:rPr lang="vi-VN" sz="2800" dirty="0">
                <a:solidFill>
                  <a:prstClr val="black"/>
                </a:solidFill>
                <a:cs typeface="Arial" pitchFamily="34" charset="0"/>
              </a:rPr>
              <a:t>gian lao </a:t>
            </a:r>
            <a:r>
              <a:rPr lang="vi-VN" sz="2800" dirty="0" smtClean="0">
                <a:solidFill>
                  <a:prstClr val="black"/>
                </a:solidFill>
                <a:cs typeface="Arial" pitchFamily="34" charset="0"/>
              </a:rPr>
              <a:t>động </a:t>
            </a:r>
            <a:endParaRPr lang="en-US" sz="2800" dirty="0" smtClean="0">
              <a:solidFill>
                <a:prstClr val="black"/>
              </a:solidFill>
              <a:cs typeface="Arial" pitchFamily="34" charset="0"/>
            </a:endParaRPr>
          </a:p>
          <a:p>
            <a:pPr marL="457200" indent="-457200">
              <a:buFont typeface="Arial" pitchFamily="34" charset="0"/>
              <a:buChar char="•"/>
              <a:defRPr/>
            </a:pPr>
            <a:r>
              <a:rPr lang="vi-VN" sz="2800" dirty="0" smtClean="0">
                <a:solidFill>
                  <a:prstClr val="black"/>
                </a:solidFill>
                <a:cs typeface="Arial" pitchFamily="34" charset="0"/>
              </a:rPr>
              <a:t>tính </a:t>
            </a:r>
            <a:r>
              <a:rPr lang="vi-VN" sz="2800" dirty="0">
                <a:solidFill>
                  <a:prstClr val="black"/>
                </a:solidFill>
                <a:cs typeface="Arial" pitchFamily="34" charset="0"/>
              </a:rPr>
              <a:t>chất cơ giới hoá </a:t>
            </a:r>
            <a:endParaRPr lang="en-US" sz="2800" dirty="0" smtClean="0">
              <a:solidFill>
                <a:prstClr val="black"/>
              </a:solidFill>
              <a:cs typeface="Arial" pitchFamily="34" charset="0"/>
            </a:endParaRPr>
          </a:p>
          <a:p>
            <a:pPr marL="457200" indent="-457200">
              <a:buFont typeface="Arial" pitchFamily="34" charset="0"/>
              <a:buChar char="•"/>
              <a:defRPr/>
            </a:pPr>
            <a:r>
              <a:rPr lang="vi-VN" sz="2800" dirty="0" smtClean="0">
                <a:solidFill>
                  <a:prstClr val="black"/>
                </a:solidFill>
                <a:cs typeface="Arial" pitchFamily="34" charset="0"/>
              </a:rPr>
              <a:t>tự </a:t>
            </a:r>
            <a:r>
              <a:rPr lang="vi-VN" sz="2800" dirty="0">
                <a:solidFill>
                  <a:prstClr val="black"/>
                </a:solidFill>
                <a:cs typeface="Arial" pitchFamily="34" charset="0"/>
              </a:rPr>
              <a:t>động hoá sản </a:t>
            </a:r>
            <a:r>
              <a:rPr lang="vi-VN" sz="2800" dirty="0" smtClean="0">
                <a:solidFill>
                  <a:prstClr val="black"/>
                </a:solidFill>
                <a:cs typeface="Arial" pitchFamily="34" charset="0"/>
              </a:rPr>
              <a:t>xuất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121608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54"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1981200"/>
            <a:ext cx="8732108" cy="762000"/>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Để tính nhu cầu năng lượng trong ngày, ta cần </a:t>
            </a:r>
            <a:r>
              <a:rPr lang="vi-VN" sz="2800" dirty="0" smtClean="0">
                <a:solidFill>
                  <a:prstClr val="black"/>
                </a:solidFill>
                <a:cs typeface="Arial" pitchFamily="34" charset="0"/>
              </a:rPr>
              <a:t>biết</a:t>
            </a:r>
            <a:endParaRPr lang="vi-VN" sz="2800" dirty="0">
              <a:solidFill>
                <a:prstClr val="black"/>
              </a:solidFill>
              <a:cs typeface="Arial" pitchFamily="34" charset="0"/>
            </a:endParaRPr>
          </a:p>
        </p:txBody>
      </p:sp>
      <p:sp>
        <p:nvSpPr>
          <p:cNvPr id="12" name="Rounded Rectangle 11"/>
          <p:cNvSpPr/>
          <p:nvPr/>
        </p:nvSpPr>
        <p:spPr>
          <a:xfrm>
            <a:off x="183292" y="2971800"/>
            <a:ext cx="7893908" cy="914400"/>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 typeface="Arial" pitchFamily="34" charset="0"/>
              <a:buChar char="•"/>
              <a:defRPr/>
            </a:pPr>
            <a:r>
              <a:rPr lang="vi-VN" sz="2800" dirty="0" smtClean="0">
                <a:solidFill>
                  <a:prstClr val="black"/>
                </a:solidFill>
                <a:cs typeface="Arial" pitchFamily="34" charset="0"/>
              </a:rPr>
              <a:t>Nhu </a:t>
            </a:r>
            <a:r>
              <a:rPr lang="vi-VN" sz="2800" dirty="0">
                <a:solidFill>
                  <a:prstClr val="black"/>
                </a:solidFill>
                <a:cs typeface="Arial" pitchFamily="34" charset="0"/>
              </a:rPr>
              <a:t>cầu năng lượng cho </a:t>
            </a:r>
            <a:r>
              <a:rPr lang="vi-VN" sz="2800" dirty="0" smtClean="0">
                <a:solidFill>
                  <a:prstClr val="black"/>
                </a:solidFill>
                <a:cs typeface="Arial" pitchFamily="34" charset="0"/>
              </a:rPr>
              <a:t>chuyển </a:t>
            </a:r>
            <a:r>
              <a:rPr lang="vi-VN" sz="2800" dirty="0">
                <a:solidFill>
                  <a:prstClr val="black"/>
                </a:solidFill>
                <a:cs typeface="Arial" pitchFamily="34" charset="0"/>
              </a:rPr>
              <a:t>hoá cơ </a:t>
            </a:r>
            <a:r>
              <a:rPr lang="vi-VN" sz="2800" dirty="0" smtClean="0">
                <a:solidFill>
                  <a:prstClr val="black"/>
                </a:solidFill>
                <a:cs typeface="Arial" pitchFamily="34" charset="0"/>
              </a:rPr>
              <a:t>bản</a:t>
            </a:r>
            <a:endParaRPr lang="vi-VN" sz="2800" dirty="0">
              <a:solidFill>
                <a:prstClr val="black"/>
              </a:solidFill>
              <a:cs typeface="Arial" pitchFamily="34" charset="0"/>
            </a:endParaRPr>
          </a:p>
        </p:txBody>
      </p:sp>
      <p:sp>
        <p:nvSpPr>
          <p:cNvPr id="11" name="Rounded Rectangle 10"/>
          <p:cNvSpPr/>
          <p:nvPr/>
        </p:nvSpPr>
        <p:spPr>
          <a:xfrm>
            <a:off x="838200" y="4267206"/>
            <a:ext cx="8001000" cy="1099751"/>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 typeface="Arial" pitchFamily="34" charset="0"/>
              <a:buChar char="•"/>
              <a:defRPr/>
            </a:pPr>
            <a:r>
              <a:rPr lang="vi-VN" sz="2800" dirty="0" smtClean="0">
                <a:solidFill>
                  <a:prstClr val="black"/>
                </a:solidFill>
                <a:cs typeface="Arial" pitchFamily="34" charset="0"/>
              </a:rPr>
              <a:t>Nhu </a:t>
            </a:r>
            <a:r>
              <a:rPr lang="vi-VN" sz="2800" dirty="0">
                <a:solidFill>
                  <a:prstClr val="black"/>
                </a:solidFill>
                <a:cs typeface="Arial" pitchFamily="34" charset="0"/>
              </a:rPr>
              <a:t>cầu năng lượng cho chuyển hóa thức ăn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a:t>
            </a:r>
            <a:r>
              <a:rPr lang="vi-VN" sz="2800" dirty="0">
                <a:solidFill>
                  <a:prstClr val="black"/>
                </a:solidFill>
                <a:cs typeface="Arial" pitchFamily="34" charset="0"/>
              </a:rPr>
              <a:t>tác động lực đặc hiệu của thức ăn</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3" name="Rounded Rectangle 12"/>
          <p:cNvSpPr/>
          <p:nvPr/>
        </p:nvSpPr>
        <p:spPr>
          <a:xfrm>
            <a:off x="1447800" y="5715000"/>
            <a:ext cx="7696200" cy="990600"/>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 typeface="Arial" pitchFamily="34" charset="0"/>
              <a:buChar char="•"/>
              <a:defRPr/>
            </a:pPr>
            <a:r>
              <a:rPr lang="vi-VN" sz="2800" dirty="0" smtClean="0">
                <a:solidFill>
                  <a:prstClr val="black"/>
                </a:solidFill>
                <a:cs typeface="Arial" pitchFamily="34" charset="0"/>
              </a:rPr>
              <a:t>Nhu </a:t>
            </a:r>
            <a:r>
              <a:rPr lang="vi-VN" sz="2800" dirty="0">
                <a:solidFill>
                  <a:prstClr val="black"/>
                </a:solidFill>
                <a:cs typeface="Arial" pitchFamily="34" charset="0"/>
              </a:rPr>
              <a:t>cầu năng lượng cho hoạt động thể lực</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88649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P spid="11" grpId="0"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69763"/>
            <a:ext cx="8732108" cy="90204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Theo tổ chức y tế thế giới (1985)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có </a:t>
            </a:r>
            <a:r>
              <a:rPr lang="vi-VN" sz="2800" dirty="0">
                <a:solidFill>
                  <a:prstClr val="black"/>
                </a:solidFill>
                <a:cs typeface="Arial" pitchFamily="34" charset="0"/>
              </a:rPr>
              <a:t>thể tính năng lượng cả ngày như sau</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2" name="Rounded Rectangle 11"/>
          <p:cNvSpPr/>
          <p:nvPr/>
        </p:nvSpPr>
        <p:spPr>
          <a:xfrm>
            <a:off x="183292" y="3124200"/>
            <a:ext cx="8732108" cy="914400"/>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Bảng 2: Hệ số tính nhu cầu năng lượng cho cả ngày của một người trưởng thành theo chuyển hoá cơ </a:t>
            </a:r>
            <a:r>
              <a:rPr lang="vi-VN" sz="2800" dirty="0" smtClean="0">
                <a:solidFill>
                  <a:prstClr val="black"/>
                </a:solidFill>
                <a:cs typeface="Arial" pitchFamily="34" charset="0"/>
              </a:rPr>
              <a:t>bản</a:t>
            </a:r>
            <a:endParaRPr lang="vi-VN" sz="2800" dirty="0">
              <a:solidFill>
                <a:prstClr val="black"/>
              </a:solidFill>
              <a:cs typeface="Arial"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451910846"/>
              </p:ext>
            </p:extLst>
          </p:nvPr>
        </p:nvGraphicFramePr>
        <p:xfrm>
          <a:off x="183292" y="4191000"/>
          <a:ext cx="8884508" cy="3124200"/>
        </p:xfrm>
        <a:graphic>
          <a:graphicData uri="http://schemas.openxmlformats.org/presentationml/2006/ole">
            <mc:AlternateContent xmlns:mc="http://schemas.openxmlformats.org/markup-compatibility/2006">
              <mc:Choice xmlns:v="urn:schemas-microsoft-com:vml" Requires="v">
                <p:oleObj spid="_x0000_s2065" name="Document" r:id="rId5" imgW="6181408" imgH="1395197" progId="Word.Document.12">
                  <p:embed/>
                </p:oleObj>
              </mc:Choice>
              <mc:Fallback>
                <p:oleObj name="Document" r:id="rId5" imgW="6181408" imgH="1395197" progId="Word.Document.12">
                  <p:embed/>
                  <p:pic>
                    <p:nvPicPr>
                      <p:cNvPr id="0" name=""/>
                      <p:cNvPicPr/>
                      <p:nvPr/>
                    </p:nvPicPr>
                    <p:blipFill>
                      <a:blip r:embed="rId6"/>
                      <a:stretch>
                        <a:fillRect/>
                      </a:stretch>
                    </p:blipFill>
                    <p:spPr>
                      <a:xfrm>
                        <a:off x="183292" y="4191000"/>
                        <a:ext cx="8884508" cy="3124200"/>
                      </a:xfrm>
                      <a:prstGeom prst="rect">
                        <a:avLst/>
                      </a:prstGeom>
                    </p:spPr>
                  </p:pic>
                </p:oleObj>
              </mc:Fallback>
            </mc:AlternateContent>
          </a:graphicData>
        </a:graphic>
      </p:graphicFrame>
    </p:spTree>
    <p:extLst>
      <p:ext uri="{BB962C8B-B14F-4D97-AF65-F5344CB8AC3E}">
        <p14:creationId xmlns:p14="http://schemas.microsoft.com/office/powerpoint/2010/main" val="76375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2133600"/>
            <a:ext cx="9144000" cy="13716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Ví dụ 1: tính nhu cầu năng lượng của nhóm lao động nam lứa tuổi 18-30, nặng </a:t>
            </a:r>
            <a:r>
              <a:rPr lang="vi-VN" sz="2800" b="1" dirty="0">
                <a:solidFill>
                  <a:prstClr val="black"/>
                </a:solidFill>
                <a:cs typeface="Arial" pitchFamily="34" charset="0"/>
              </a:rPr>
              <a:t>50kg</a:t>
            </a:r>
            <a:r>
              <a:rPr lang="vi-VN" sz="2800" dirty="0" smtClean="0">
                <a:solidFill>
                  <a:prstClr val="black"/>
                </a:solidFill>
                <a:cs typeface="Arial" pitchFamily="34" charset="0"/>
              </a:rPr>
              <a:t>, </a:t>
            </a:r>
            <a:r>
              <a:rPr lang="vi-VN" sz="2800" dirty="0" smtClean="0">
                <a:solidFill>
                  <a:prstClr val="black"/>
                </a:solidFill>
                <a:latin typeface="Arial" pitchFamily="34" charset="0"/>
                <a:cs typeface="Arial" pitchFamily="34" charset="0"/>
              </a:rPr>
              <a:t>lao độ</a:t>
            </a:r>
            <a:r>
              <a:rPr lang="en-US" sz="2800" dirty="0" err="1" smtClean="0">
                <a:solidFill>
                  <a:prstClr val="black"/>
                </a:solidFill>
                <a:latin typeface="Arial" pitchFamily="34" charset="0"/>
                <a:cs typeface="Arial" pitchFamily="34" charset="0"/>
              </a:rPr>
              <a:t>ng</a:t>
            </a:r>
            <a:r>
              <a:rPr lang="en-US" sz="2800"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Trung</a:t>
            </a:r>
            <a:r>
              <a:rPr lang="en-US" sz="2800" b="1"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bình</a:t>
            </a:r>
            <a:r>
              <a:rPr lang="vi-VN"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2" name="Rounded Rectangle 11"/>
          <p:cNvSpPr/>
          <p:nvPr/>
        </p:nvSpPr>
        <p:spPr>
          <a:xfrm>
            <a:off x="0" y="3733800"/>
            <a:ext cx="9144000" cy="2590800"/>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Tính nhu cầu năng lượng của chuyển hoá cơ bản</a:t>
            </a:r>
            <a:r>
              <a:rPr lang="vi-VN" sz="2800" dirty="0" smtClean="0">
                <a:solidFill>
                  <a:prstClr val="black"/>
                </a:solidFill>
                <a:cs typeface="Arial" pitchFamily="34" charset="0"/>
              </a:rPr>
              <a:t>:</a:t>
            </a:r>
            <a:endParaRPr lang="en-US" sz="2800" dirty="0" smtClean="0">
              <a:solidFill>
                <a:prstClr val="black"/>
              </a:solidFill>
              <a:cs typeface="Arial" pitchFamily="34" charset="0"/>
            </a:endParaRPr>
          </a:p>
          <a:p>
            <a:pPr>
              <a:defRPr/>
            </a:pPr>
            <a:endParaRPr lang="vi-VN" sz="2800" dirty="0">
              <a:solidFill>
                <a:prstClr val="black"/>
              </a:solidFill>
              <a:cs typeface="Arial" pitchFamily="34" charset="0"/>
            </a:endParaRPr>
          </a:p>
          <a:p>
            <a:pPr>
              <a:defRPr/>
            </a:pPr>
            <a:r>
              <a:rPr lang="vi-VN" sz="2800" dirty="0">
                <a:solidFill>
                  <a:prstClr val="black"/>
                </a:solidFill>
                <a:cs typeface="Arial" pitchFamily="34" charset="0"/>
              </a:rPr>
              <a:t>Tra bảng 1 ta có: 15,3w + 679 (trong đó w = kg = 50kg)</a:t>
            </a:r>
          </a:p>
          <a:p>
            <a:pPr>
              <a:defRPr/>
            </a:pPr>
            <a:r>
              <a:rPr lang="vi-VN" sz="2800" dirty="0">
                <a:solidFill>
                  <a:prstClr val="black"/>
                </a:solidFill>
                <a:cs typeface="Arial" pitchFamily="34" charset="0"/>
              </a:rPr>
              <a:t>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15,3 </a:t>
            </a:r>
            <a:r>
              <a:rPr lang="vi-VN" sz="2800" dirty="0">
                <a:solidFill>
                  <a:prstClr val="black"/>
                </a:solidFill>
                <a:cs typeface="Arial" pitchFamily="34" charset="0"/>
              </a:rPr>
              <a:t>x 50 + 679 = </a:t>
            </a:r>
            <a:r>
              <a:rPr lang="vi-VN" sz="2800" b="1" dirty="0">
                <a:solidFill>
                  <a:prstClr val="black"/>
                </a:solidFill>
                <a:cs typeface="Arial" pitchFamily="34" charset="0"/>
              </a:rPr>
              <a:t>1444 </a:t>
            </a:r>
            <a:r>
              <a:rPr lang="vi-VN" sz="2800" b="1" dirty="0" smtClean="0">
                <a:solidFill>
                  <a:prstClr val="black"/>
                </a:solidFill>
                <a:cs typeface="Arial" pitchFamily="34" charset="0"/>
              </a:rPr>
              <a:t>Kca</a:t>
            </a:r>
            <a:r>
              <a:rPr lang="en-US" sz="2800" b="1" dirty="0" smtClean="0">
                <a:solidFill>
                  <a:prstClr val="black"/>
                </a:solidFill>
                <a:cs typeface="Arial" pitchFamily="34" charset="0"/>
              </a:rPr>
              <a:t>l</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110518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592"/>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2133600"/>
            <a:ext cx="9144000" cy="13716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Ví dụ 1: tính nhu cầu năng lượng của nhóm lao động nam lứa tuổi 18-30, nặng </a:t>
            </a:r>
            <a:r>
              <a:rPr lang="vi-VN" sz="2800" b="1" dirty="0">
                <a:solidFill>
                  <a:prstClr val="black"/>
                </a:solidFill>
                <a:cs typeface="Arial" pitchFamily="34" charset="0"/>
              </a:rPr>
              <a:t>50kg</a:t>
            </a:r>
            <a:r>
              <a:rPr lang="vi-VN" sz="2800" dirty="0" smtClean="0">
                <a:solidFill>
                  <a:prstClr val="black"/>
                </a:solidFill>
                <a:cs typeface="Arial" pitchFamily="34" charset="0"/>
              </a:rPr>
              <a:t>, </a:t>
            </a:r>
            <a:r>
              <a:rPr lang="vi-VN" sz="2800" dirty="0" smtClean="0">
                <a:solidFill>
                  <a:prstClr val="black"/>
                </a:solidFill>
                <a:latin typeface="Arial" pitchFamily="34" charset="0"/>
                <a:cs typeface="Arial" pitchFamily="34" charset="0"/>
              </a:rPr>
              <a:t>lao độ</a:t>
            </a:r>
            <a:r>
              <a:rPr lang="en-US" sz="2800" dirty="0" err="1" smtClean="0">
                <a:solidFill>
                  <a:prstClr val="black"/>
                </a:solidFill>
                <a:latin typeface="Arial" pitchFamily="34" charset="0"/>
                <a:cs typeface="Arial" pitchFamily="34" charset="0"/>
              </a:rPr>
              <a:t>ng</a:t>
            </a:r>
            <a:r>
              <a:rPr lang="en-US" sz="2800"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Trung</a:t>
            </a:r>
            <a:r>
              <a:rPr lang="en-US" sz="2800" b="1"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bình</a:t>
            </a:r>
            <a:r>
              <a:rPr lang="vi-VN"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1" name="Rounded Rectangle 10"/>
          <p:cNvSpPr/>
          <p:nvPr/>
        </p:nvSpPr>
        <p:spPr>
          <a:xfrm>
            <a:off x="76200" y="3886200"/>
            <a:ext cx="9067800" cy="2743200"/>
          </a:xfrm>
          <a:prstGeom prst="roundRect">
            <a:avLst/>
          </a:prstGeom>
          <a:solidFill>
            <a:schemeClr val="accent2">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Tính nhu cầu năng lượng lao động cả ngày:</a:t>
            </a:r>
          </a:p>
          <a:p>
            <a:pPr>
              <a:defRPr/>
            </a:pPr>
            <a:r>
              <a:rPr lang="vi-VN" sz="2800" dirty="0">
                <a:solidFill>
                  <a:prstClr val="black"/>
                </a:solidFill>
                <a:cs typeface="Arial" pitchFamily="34" charset="0"/>
              </a:rPr>
              <a:t>Tra bảng 2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ta </a:t>
            </a:r>
            <a:r>
              <a:rPr lang="vi-VN" sz="2800" dirty="0">
                <a:solidFill>
                  <a:prstClr val="black"/>
                </a:solidFill>
                <a:cs typeface="Arial" pitchFamily="34" charset="0"/>
              </a:rPr>
              <a:t>có hệ số tương ứng cho lao động </a:t>
            </a:r>
            <a:r>
              <a:rPr lang="en-US" sz="2800" dirty="0" smtClean="0">
                <a:solidFill>
                  <a:prstClr val="black"/>
                </a:solidFill>
                <a:cs typeface="Arial" pitchFamily="34" charset="0"/>
              </a:rPr>
              <a:t>TB</a:t>
            </a:r>
            <a:r>
              <a:rPr lang="vi-VN" sz="2800" dirty="0" smtClean="0">
                <a:solidFill>
                  <a:prstClr val="black"/>
                </a:solidFill>
                <a:cs typeface="Arial" pitchFamily="34" charset="0"/>
              </a:rPr>
              <a:t> </a:t>
            </a:r>
            <a:r>
              <a:rPr lang="vi-VN" sz="2800" dirty="0">
                <a:solidFill>
                  <a:prstClr val="black"/>
                </a:solidFill>
                <a:cs typeface="Arial" pitchFamily="34" charset="0"/>
              </a:rPr>
              <a:t>là 1,78:</a:t>
            </a:r>
          </a:p>
          <a:p>
            <a:pPr>
              <a:defRPr/>
            </a:pP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1444 </a:t>
            </a:r>
            <a:r>
              <a:rPr lang="vi-VN" sz="2800" dirty="0">
                <a:solidFill>
                  <a:prstClr val="black"/>
                </a:solidFill>
                <a:cs typeface="Arial" pitchFamily="34" charset="0"/>
              </a:rPr>
              <a:t>Kcal  x 1,78 = </a:t>
            </a:r>
            <a:r>
              <a:rPr lang="vi-VN" sz="2800" b="1" dirty="0" smtClean="0">
                <a:solidFill>
                  <a:prstClr val="black"/>
                </a:solidFill>
                <a:cs typeface="Arial" pitchFamily="34" charset="0"/>
              </a:rPr>
              <a:t>2</a:t>
            </a:r>
            <a:r>
              <a:rPr lang="en-US" sz="2800" b="1" dirty="0" smtClean="0">
                <a:solidFill>
                  <a:prstClr val="black"/>
                </a:solidFill>
                <a:cs typeface="Arial" pitchFamily="34" charset="0"/>
              </a:rPr>
              <a:t>.</a:t>
            </a:r>
            <a:r>
              <a:rPr lang="vi-VN" sz="2800" b="1" dirty="0" smtClean="0">
                <a:solidFill>
                  <a:prstClr val="black"/>
                </a:solidFill>
                <a:cs typeface="Arial" pitchFamily="34" charset="0"/>
              </a:rPr>
              <a:t>570,32 Kcal</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4237204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2057400"/>
            <a:ext cx="8915400" cy="1295400"/>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Ví dụ 2: tính nhu cầu năng lượng của nhóm lao động nữ lứa tuổi 18-30, </a:t>
            </a:r>
            <a:r>
              <a:rPr lang="vi-VN" sz="2800" b="1" dirty="0">
                <a:solidFill>
                  <a:prstClr val="black"/>
                </a:solidFill>
                <a:cs typeface="Arial" pitchFamily="34" charset="0"/>
              </a:rPr>
              <a:t>nặng 52kg</a:t>
            </a:r>
            <a:r>
              <a:rPr lang="vi-VN" sz="2800" dirty="0">
                <a:solidFill>
                  <a:prstClr val="black"/>
                </a:solidFill>
                <a:cs typeface="Arial" pitchFamily="34" charset="0"/>
              </a:rPr>
              <a:t>, loại </a:t>
            </a:r>
            <a:r>
              <a:rPr lang="vi-VN" sz="2800" b="1" dirty="0">
                <a:solidFill>
                  <a:prstClr val="black"/>
                </a:solidFill>
                <a:cs typeface="Arial" pitchFamily="34" charset="0"/>
              </a:rPr>
              <a:t>lao động nhẹ</a:t>
            </a:r>
            <a:r>
              <a:rPr lang="vi-VN" sz="2800" dirty="0">
                <a:solidFill>
                  <a:prstClr val="black"/>
                </a:solidFill>
                <a:cs typeface="Arial" pitchFamily="34" charset="0"/>
              </a:rPr>
              <a:t>.</a:t>
            </a:r>
          </a:p>
        </p:txBody>
      </p:sp>
      <p:sp>
        <p:nvSpPr>
          <p:cNvPr id="12" name="Rounded Rectangle 11"/>
          <p:cNvSpPr/>
          <p:nvPr/>
        </p:nvSpPr>
        <p:spPr>
          <a:xfrm>
            <a:off x="0" y="3657600"/>
            <a:ext cx="9067800" cy="25908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Tính nhu cầu </a:t>
            </a:r>
            <a:r>
              <a:rPr lang="vi-VN" sz="2800" b="1" dirty="0">
                <a:solidFill>
                  <a:prstClr val="black"/>
                </a:solidFill>
                <a:cs typeface="Arial" pitchFamily="34" charset="0"/>
              </a:rPr>
              <a:t>năng lượng của chuyển hoá cơ bản</a:t>
            </a:r>
            <a:r>
              <a:rPr lang="vi-VN" sz="2800" dirty="0" smtClean="0">
                <a:solidFill>
                  <a:prstClr val="black"/>
                </a:solidFill>
                <a:cs typeface="Arial" pitchFamily="34" charset="0"/>
              </a:rPr>
              <a:t>:</a:t>
            </a:r>
            <a:endParaRPr lang="en-US" sz="2800" dirty="0" smtClean="0">
              <a:solidFill>
                <a:prstClr val="black"/>
              </a:solidFill>
              <a:cs typeface="Arial" pitchFamily="34" charset="0"/>
            </a:endParaRPr>
          </a:p>
          <a:p>
            <a:pPr>
              <a:defRPr/>
            </a:pPr>
            <a:endParaRPr lang="vi-VN" sz="2800" dirty="0">
              <a:solidFill>
                <a:prstClr val="black"/>
              </a:solidFill>
              <a:cs typeface="Arial" pitchFamily="34" charset="0"/>
            </a:endParaRPr>
          </a:p>
          <a:p>
            <a:pPr>
              <a:defRPr/>
            </a:pPr>
            <a:r>
              <a:rPr lang="vi-VN" sz="2800" dirty="0">
                <a:solidFill>
                  <a:prstClr val="black"/>
                </a:solidFill>
                <a:cs typeface="Arial" pitchFamily="34" charset="0"/>
              </a:rPr>
              <a:t>Tra bảng 1 ta có: 14,7w + 496 (trong đó w =kg=50kg)</a:t>
            </a:r>
          </a:p>
          <a:p>
            <a:pPr>
              <a:defRPr/>
            </a:pPr>
            <a:r>
              <a:rPr lang="vi-VN" sz="2800" dirty="0">
                <a:solidFill>
                  <a:prstClr val="black"/>
                </a:solidFill>
                <a:cs typeface="Arial" pitchFamily="34" charset="0"/>
              </a:rPr>
              <a:t>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14,7 </a:t>
            </a:r>
            <a:r>
              <a:rPr lang="vi-VN" sz="2800" dirty="0">
                <a:solidFill>
                  <a:prstClr val="black"/>
                </a:solidFill>
                <a:cs typeface="Arial" pitchFamily="34" charset="0"/>
              </a:rPr>
              <a:t>x 52 + 496 = </a:t>
            </a:r>
            <a:r>
              <a:rPr lang="vi-VN" sz="2800" b="1" dirty="0" smtClean="0">
                <a:solidFill>
                  <a:prstClr val="black"/>
                </a:solidFill>
                <a:cs typeface="Arial" pitchFamily="34" charset="0"/>
              </a:rPr>
              <a:t>1</a:t>
            </a:r>
            <a:r>
              <a:rPr lang="en-US" sz="2800" b="1" dirty="0" smtClean="0">
                <a:solidFill>
                  <a:prstClr val="black"/>
                </a:solidFill>
                <a:cs typeface="Arial" pitchFamily="34" charset="0"/>
              </a:rPr>
              <a:t>.</a:t>
            </a:r>
            <a:r>
              <a:rPr lang="vi-VN" sz="2800" b="1" dirty="0" smtClean="0">
                <a:solidFill>
                  <a:prstClr val="black"/>
                </a:solidFill>
                <a:cs typeface="Arial" pitchFamily="34" charset="0"/>
              </a:rPr>
              <a:t>260,4 Kcal</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2810994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9" y="10211"/>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2057400"/>
            <a:ext cx="8915400" cy="1066800"/>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Ví dụ 2: tính nhu cầu năng lượng của nhóm lao động nữ lứa tuổi 18-30, nặng </a:t>
            </a:r>
            <a:r>
              <a:rPr lang="vi-VN" sz="2800" b="1" dirty="0">
                <a:solidFill>
                  <a:prstClr val="black"/>
                </a:solidFill>
                <a:cs typeface="Arial" pitchFamily="34" charset="0"/>
              </a:rPr>
              <a:t>52kg</a:t>
            </a:r>
            <a:r>
              <a:rPr lang="vi-VN" sz="2800" dirty="0">
                <a:solidFill>
                  <a:prstClr val="black"/>
                </a:solidFill>
                <a:cs typeface="Arial" pitchFamily="34" charset="0"/>
              </a:rPr>
              <a:t>, loại </a:t>
            </a:r>
            <a:r>
              <a:rPr lang="vi-VN" sz="2800" b="1" dirty="0">
                <a:solidFill>
                  <a:prstClr val="black"/>
                </a:solidFill>
                <a:cs typeface="Arial" pitchFamily="34" charset="0"/>
              </a:rPr>
              <a:t>lao động nhẹ</a:t>
            </a:r>
            <a:r>
              <a:rPr lang="vi-VN" sz="2800" dirty="0">
                <a:solidFill>
                  <a:prstClr val="black"/>
                </a:solidFill>
                <a:cs typeface="Arial" pitchFamily="34" charset="0"/>
              </a:rPr>
              <a:t>.</a:t>
            </a:r>
          </a:p>
        </p:txBody>
      </p:sp>
      <p:sp>
        <p:nvSpPr>
          <p:cNvPr id="12" name="Rounded Rectangle 11"/>
          <p:cNvSpPr/>
          <p:nvPr/>
        </p:nvSpPr>
        <p:spPr>
          <a:xfrm>
            <a:off x="0" y="3429000"/>
            <a:ext cx="8915400" cy="3124200"/>
          </a:xfrm>
          <a:prstGeom prst="roundRect">
            <a:avLst/>
          </a:prstGeom>
          <a:solidFill>
            <a:schemeClr val="accent2">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Tính nhu cầu </a:t>
            </a:r>
            <a:r>
              <a:rPr lang="vi-VN" sz="2800" b="1" dirty="0">
                <a:solidFill>
                  <a:prstClr val="black"/>
                </a:solidFill>
                <a:cs typeface="Arial" pitchFamily="34" charset="0"/>
              </a:rPr>
              <a:t>năng lượng lao động </a:t>
            </a:r>
            <a:r>
              <a:rPr lang="vi-VN" sz="2800" dirty="0">
                <a:solidFill>
                  <a:prstClr val="black"/>
                </a:solidFill>
                <a:cs typeface="Arial" pitchFamily="34" charset="0"/>
              </a:rPr>
              <a:t>cả ngày:</a:t>
            </a:r>
          </a:p>
          <a:p>
            <a:pPr>
              <a:defRPr/>
            </a:pPr>
            <a:r>
              <a:rPr lang="vi-VN" sz="2800" dirty="0">
                <a:solidFill>
                  <a:prstClr val="black"/>
                </a:solidFill>
                <a:cs typeface="Arial" pitchFamily="34" charset="0"/>
              </a:rPr>
              <a:t>Tra bảng 2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ta </a:t>
            </a:r>
            <a:r>
              <a:rPr lang="vi-VN" sz="2800" dirty="0">
                <a:solidFill>
                  <a:prstClr val="black"/>
                </a:solidFill>
                <a:cs typeface="Arial" pitchFamily="34" charset="0"/>
              </a:rPr>
              <a:t>có hệ số tương ứng cho lao động nhẹ là </a:t>
            </a:r>
            <a:r>
              <a:rPr lang="vi-VN" sz="2800" dirty="0" smtClean="0">
                <a:solidFill>
                  <a:prstClr val="black"/>
                </a:solidFill>
                <a:cs typeface="Arial" pitchFamily="34" charset="0"/>
              </a:rPr>
              <a:t>1,56</a:t>
            </a:r>
            <a:endParaRPr lang="en-US" sz="2800" dirty="0" smtClean="0">
              <a:solidFill>
                <a:prstClr val="black"/>
              </a:solidFill>
              <a:cs typeface="Arial" pitchFamily="34" charset="0"/>
            </a:endParaRPr>
          </a:p>
          <a:p>
            <a:pPr>
              <a:defRPr/>
            </a:pPr>
            <a:endParaRPr lang="vi-VN" sz="2800" dirty="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1260,4 </a:t>
            </a:r>
            <a:r>
              <a:rPr lang="vi-VN" sz="2800" dirty="0">
                <a:solidFill>
                  <a:prstClr val="black"/>
                </a:solidFill>
                <a:cs typeface="Arial" pitchFamily="34" charset="0"/>
              </a:rPr>
              <a:t>Kcal  x 1,56 = </a:t>
            </a:r>
            <a:r>
              <a:rPr lang="vi-VN" sz="2800" dirty="0" smtClean="0">
                <a:solidFill>
                  <a:prstClr val="black"/>
                </a:solidFill>
                <a:cs typeface="Arial" pitchFamily="34" charset="0"/>
              </a:rPr>
              <a:t>1</a:t>
            </a:r>
            <a:r>
              <a:rPr lang="en-US" sz="2800" dirty="0" smtClean="0">
                <a:solidFill>
                  <a:prstClr val="black"/>
                </a:solidFill>
                <a:cs typeface="Arial" pitchFamily="34" charset="0"/>
              </a:rPr>
              <a:t>.</a:t>
            </a:r>
            <a:r>
              <a:rPr lang="vi-VN" sz="2800" dirty="0" smtClean="0">
                <a:solidFill>
                  <a:prstClr val="black"/>
                </a:solidFill>
                <a:cs typeface="Arial" pitchFamily="34" charset="0"/>
              </a:rPr>
              <a:t>966,224 </a:t>
            </a:r>
            <a:r>
              <a:rPr lang="vi-VN" sz="2800" dirty="0">
                <a:solidFill>
                  <a:prstClr val="black"/>
                </a:solidFill>
                <a:cs typeface="Arial" pitchFamily="34" charset="0"/>
              </a:rPr>
              <a:t>Kcal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 </a:t>
            </a:r>
            <a:r>
              <a:rPr lang="vi-VN" sz="2800" b="1" dirty="0">
                <a:solidFill>
                  <a:prstClr val="black"/>
                </a:solidFill>
                <a:cs typeface="Arial" pitchFamily="34" charset="0"/>
              </a:rPr>
              <a:t>2000 Kcal/1 ngày</a:t>
            </a:r>
            <a:r>
              <a:rPr lang="vi-VN" sz="2800" b="1" dirty="0" smtClean="0">
                <a:solidFill>
                  <a:prstClr val="black"/>
                </a:solidFill>
                <a:cs typeface="Arial" pitchFamily="34" charset="0"/>
              </a:rPr>
              <a:t>.</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355937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947"/>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 y="2057400"/>
            <a:ext cx="1524000" cy="6858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Tóm lại</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2" name="Rounded Rectangle 11"/>
          <p:cNvSpPr/>
          <p:nvPr/>
        </p:nvSpPr>
        <p:spPr>
          <a:xfrm>
            <a:off x="533403" y="2815282"/>
            <a:ext cx="8443783" cy="1451919"/>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800" dirty="0" smtClean="0">
                <a:solidFill>
                  <a:prstClr val="black"/>
                </a:solidFill>
                <a:cs typeface="Arial" pitchFamily="34" charset="0"/>
              </a:rPr>
              <a:t>V</a:t>
            </a:r>
            <a:r>
              <a:rPr lang="vi-VN" sz="2800" dirty="0" smtClean="0">
                <a:solidFill>
                  <a:prstClr val="black"/>
                </a:solidFill>
                <a:cs typeface="Arial" pitchFamily="34" charset="0"/>
              </a:rPr>
              <a:t>iệc </a:t>
            </a:r>
            <a:r>
              <a:rPr lang="vi-VN" sz="2800" dirty="0">
                <a:solidFill>
                  <a:prstClr val="black"/>
                </a:solidFill>
                <a:cs typeface="Arial" pitchFamily="34" charset="0"/>
              </a:rPr>
              <a:t>tính toán nhu cầu năng lượng cho các đối tượng là việc làm vô cùng quan trọng và cần thiết</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1" name="Rounded Rectangle 10"/>
          <p:cNvSpPr/>
          <p:nvPr/>
        </p:nvSpPr>
        <p:spPr>
          <a:xfrm>
            <a:off x="76203" y="4419600"/>
            <a:ext cx="8991599" cy="10668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smtClean="0">
                <a:solidFill>
                  <a:prstClr val="black"/>
                </a:solidFill>
                <a:cs typeface="Arial" pitchFamily="34" charset="0"/>
              </a:rPr>
              <a:t>để </a:t>
            </a:r>
            <a:r>
              <a:rPr lang="vi-VN" sz="2800" dirty="0">
                <a:solidFill>
                  <a:prstClr val="black"/>
                </a:solidFill>
                <a:cs typeface="Arial" pitchFamily="34" charset="0"/>
              </a:rPr>
              <a:t>cung cấp thức ăn trong khẩu phần cho từng loại lao động, từng lứa tuổi đạt hiệu quả </a:t>
            </a:r>
            <a:r>
              <a:rPr lang="vi-VN" sz="2800" dirty="0" smtClean="0">
                <a:solidFill>
                  <a:prstClr val="black"/>
                </a:solidFill>
                <a:cs typeface="Arial" pitchFamily="34" charset="0"/>
              </a:rPr>
              <a:t>cao</a:t>
            </a:r>
            <a:endParaRPr lang="vi-VN" sz="2800" dirty="0">
              <a:solidFill>
                <a:prstClr val="black"/>
              </a:solidFill>
              <a:cs typeface="Arial" pitchFamily="34" charset="0"/>
            </a:endParaRPr>
          </a:p>
        </p:txBody>
      </p:sp>
      <p:sp>
        <p:nvSpPr>
          <p:cNvPr id="13" name="Rounded Rectangle 12"/>
          <p:cNvSpPr/>
          <p:nvPr/>
        </p:nvSpPr>
        <p:spPr>
          <a:xfrm>
            <a:off x="76203" y="5573933"/>
            <a:ext cx="8991599" cy="1207873"/>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smtClean="0">
                <a:solidFill>
                  <a:prstClr val="black"/>
                </a:solidFill>
                <a:cs typeface="Arial" pitchFamily="34" charset="0"/>
              </a:rPr>
              <a:t>trong </a:t>
            </a:r>
            <a:r>
              <a:rPr lang="vi-VN" sz="2800" dirty="0">
                <a:solidFill>
                  <a:prstClr val="black"/>
                </a:solidFill>
                <a:cs typeface="Arial" pitchFamily="34" charset="0"/>
              </a:rPr>
              <a:t>khi vẫn giữ được sự an toàn của cơ thể, đồng thời đảm bảo nhu cầu năng lượng cần thiết nhằm duy trì khả năng lao động tối đa, </a:t>
            </a:r>
          </a:p>
        </p:txBody>
      </p:sp>
    </p:spTree>
    <p:extLst>
      <p:ext uri="{BB962C8B-B14F-4D97-AF65-F5344CB8AC3E}">
        <p14:creationId xmlns:p14="http://schemas.microsoft.com/office/powerpoint/2010/main" val="1866315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P spid="11" grpId="0"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685800" y="2580803"/>
            <a:ext cx="22860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Thiếu ăn </a:t>
            </a:r>
            <a:endParaRPr lang="en-US" sz="2800" b="1" dirty="0" smtClean="0">
              <a:solidFill>
                <a:prstClr val="black"/>
              </a:solidFill>
              <a:cs typeface="Arial" pitchFamily="34" charset="0"/>
            </a:endParaRPr>
          </a:p>
          <a:p>
            <a:pPr>
              <a:defRPr/>
            </a:pPr>
            <a:r>
              <a:rPr lang="vi-VN" sz="2800" dirty="0" smtClean="0">
                <a:solidFill>
                  <a:prstClr val="black"/>
                </a:solidFill>
                <a:cs typeface="Arial" pitchFamily="34" charset="0"/>
              </a:rPr>
              <a:t>hay </a:t>
            </a:r>
            <a:endParaRPr lang="en-US" sz="2800" dirty="0" smtClean="0">
              <a:solidFill>
                <a:prstClr val="black"/>
              </a:solidFill>
              <a:cs typeface="Arial" pitchFamily="34" charset="0"/>
            </a:endParaRPr>
          </a:p>
          <a:p>
            <a:pPr>
              <a:defRPr/>
            </a:pPr>
            <a:r>
              <a:rPr lang="vi-VN" sz="2800" b="1" dirty="0" smtClean="0">
                <a:solidFill>
                  <a:prstClr val="black"/>
                </a:solidFill>
                <a:cs typeface="Arial" pitchFamily="34" charset="0"/>
              </a:rPr>
              <a:t>thừa ăn</a:t>
            </a:r>
            <a:endParaRPr lang="vi-VN" sz="2800" b="1" dirty="0">
              <a:solidFill>
                <a:prstClr val="black"/>
              </a:solidFill>
              <a:cs typeface="Arial" pitchFamily="34" charset="0"/>
            </a:endParaRPr>
          </a:p>
        </p:txBody>
      </p:sp>
      <p:sp>
        <p:nvSpPr>
          <p:cNvPr id="13" name="Rounded Rectangle 12"/>
          <p:cNvSpPr/>
          <p:nvPr/>
        </p:nvSpPr>
        <p:spPr>
          <a:xfrm>
            <a:off x="6019800" y="2580803"/>
            <a:ext cx="2286000" cy="18387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đều có thể </a:t>
            </a:r>
            <a:r>
              <a:rPr lang="vi-VN" sz="2800" b="1" dirty="0">
                <a:solidFill>
                  <a:prstClr val="black"/>
                </a:solidFill>
                <a:cs typeface="Arial" pitchFamily="34" charset="0"/>
              </a:rPr>
              <a:t>gây </a:t>
            </a:r>
            <a:r>
              <a:rPr lang="vi-VN" sz="2800" b="1" dirty="0" smtClean="0">
                <a:solidFill>
                  <a:prstClr val="black"/>
                </a:solidFill>
                <a:cs typeface="Arial" pitchFamily="34" charset="0"/>
              </a:rPr>
              <a:t>bệnh</a:t>
            </a:r>
            <a:endParaRPr lang="vi-VN" sz="2800" b="1" dirty="0">
              <a:solidFill>
                <a:prstClr val="black"/>
              </a:solidFill>
              <a:cs typeface="Arial" pitchFamily="34" charset="0"/>
            </a:endParaRPr>
          </a:p>
        </p:txBody>
      </p:sp>
      <p:sp>
        <p:nvSpPr>
          <p:cNvPr id="14" name="Rounded Rectangle 13"/>
          <p:cNvSpPr/>
          <p:nvPr/>
        </p:nvSpPr>
        <p:spPr>
          <a:xfrm>
            <a:off x="240079" y="5029200"/>
            <a:ext cx="8427308"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thiếu dinh dưỡng làm giảm sức đề kháng của cơ thể, dễ bị nhiễm khuẩn… càng làm suy sụp thêm tình trạng dinh dưỡng sẵn có </a:t>
            </a:r>
          </a:p>
        </p:txBody>
      </p:sp>
      <p:cxnSp>
        <p:nvCxnSpPr>
          <p:cNvPr id="5" name="Straight Arrow Connector 4"/>
          <p:cNvCxnSpPr>
            <a:stCxn id="15" idx="3"/>
            <a:endCxn id="13" idx="1"/>
          </p:cNvCxnSpPr>
          <p:nvPr/>
        </p:nvCxnSpPr>
        <p:spPr>
          <a:xfrm flipV="1">
            <a:off x="2971800" y="3500200"/>
            <a:ext cx="3048000" cy="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465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5" grpId="0" animBg="1"/>
      <p:bldP spid="13" grpId="0"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685800" y="3342809"/>
            <a:ext cx="22860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Thiếu ăn </a:t>
            </a:r>
            <a:endParaRPr lang="en-US" sz="2800" b="1" dirty="0" smtClean="0">
              <a:solidFill>
                <a:prstClr val="black"/>
              </a:solidFill>
              <a:cs typeface="Arial" pitchFamily="34" charset="0"/>
            </a:endParaRPr>
          </a:p>
          <a:p>
            <a:pPr>
              <a:defRPr/>
            </a:pPr>
            <a:r>
              <a:rPr lang="vi-VN" sz="2800" dirty="0" smtClean="0">
                <a:solidFill>
                  <a:prstClr val="black"/>
                </a:solidFill>
                <a:cs typeface="Arial" pitchFamily="34" charset="0"/>
              </a:rPr>
              <a:t>hay </a:t>
            </a:r>
            <a:endParaRPr lang="en-US" sz="2800" dirty="0" smtClean="0">
              <a:solidFill>
                <a:prstClr val="black"/>
              </a:solidFill>
              <a:cs typeface="Arial" pitchFamily="34" charset="0"/>
            </a:endParaRPr>
          </a:p>
          <a:p>
            <a:pPr>
              <a:defRPr/>
            </a:pPr>
            <a:r>
              <a:rPr lang="vi-VN" sz="2800" b="1" dirty="0" smtClean="0">
                <a:solidFill>
                  <a:prstClr val="black"/>
                </a:solidFill>
                <a:cs typeface="Arial" pitchFamily="34" charset="0"/>
              </a:rPr>
              <a:t>thừa ăn</a:t>
            </a:r>
            <a:endParaRPr lang="vi-VN" sz="2800" b="1" dirty="0">
              <a:solidFill>
                <a:prstClr val="black"/>
              </a:solidFill>
              <a:cs typeface="Arial" pitchFamily="34" charset="0"/>
            </a:endParaRPr>
          </a:p>
        </p:txBody>
      </p:sp>
      <p:sp>
        <p:nvSpPr>
          <p:cNvPr id="13" name="Rounded Rectangle 12"/>
          <p:cNvSpPr/>
          <p:nvPr/>
        </p:nvSpPr>
        <p:spPr>
          <a:xfrm>
            <a:off x="6019800" y="3342807"/>
            <a:ext cx="2286000" cy="18387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đều có thể </a:t>
            </a:r>
            <a:r>
              <a:rPr lang="vi-VN" sz="2800" b="1" dirty="0">
                <a:solidFill>
                  <a:prstClr val="black"/>
                </a:solidFill>
                <a:cs typeface="Arial" pitchFamily="34" charset="0"/>
              </a:rPr>
              <a:t>gây </a:t>
            </a:r>
            <a:r>
              <a:rPr lang="vi-VN" sz="2800" b="1" dirty="0" smtClean="0">
                <a:solidFill>
                  <a:prstClr val="black"/>
                </a:solidFill>
                <a:cs typeface="Arial" pitchFamily="34" charset="0"/>
              </a:rPr>
              <a:t>bệnh</a:t>
            </a:r>
            <a:endParaRPr lang="vi-VN" sz="2800" b="1" dirty="0">
              <a:solidFill>
                <a:prstClr val="black"/>
              </a:solidFill>
              <a:cs typeface="Arial" pitchFamily="34" charset="0"/>
            </a:endParaRPr>
          </a:p>
        </p:txBody>
      </p:sp>
      <p:cxnSp>
        <p:nvCxnSpPr>
          <p:cNvPr id="5" name="Straight Arrow Connector 4"/>
          <p:cNvCxnSpPr>
            <a:stCxn id="15" idx="3"/>
            <a:endCxn id="13" idx="1"/>
          </p:cNvCxnSpPr>
          <p:nvPr/>
        </p:nvCxnSpPr>
        <p:spPr>
          <a:xfrm flipV="1">
            <a:off x="2971800" y="4262200"/>
            <a:ext cx="3048000" cy="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551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457200" y="2580803"/>
            <a:ext cx="25146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nếu thiếu dinh dưỡng </a:t>
            </a:r>
          </a:p>
        </p:txBody>
      </p:sp>
      <p:sp>
        <p:nvSpPr>
          <p:cNvPr id="13" name="Rounded Rectangle 12"/>
          <p:cNvSpPr/>
          <p:nvPr/>
        </p:nvSpPr>
        <p:spPr>
          <a:xfrm>
            <a:off x="5638800" y="2580803"/>
            <a:ext cx="32004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làm </a:t>
            </a:r>
            <a:r>
              <a:rPr lang="vi-VN" sz="2800" dirty="0">
                <a:solidFill>
                  <a:prstClr val="black"/>
                </a:solidFill>
                <a:cs typeface="Arial" pitchFamily="34" charset="0"/>
              </a:rPr>
              <a:t>giảm sức đề kháng của cơ thể, dễ bị nhiễm khuẩn… </a:t>
            </a:r>
            <a:endParaRPr lang="vi-VN" sz="2800" b="1" dirty="0">
              <a:solidFill>
                <a:prstClr val="black"/>
              </a:solidFill>
              <a:cs typeface="Arial" pitchFamily="34" charset="0"/>
            </a:endParaRPr>
          </a:p>
        </p:txBody>
      </p:sp>
      <p:sp>
        <p:nvSpPr>
          <p:cNvPr id="14" name="Rounded Rectangle 13"/>
          <p:cNvSpPr/>
          <p:nvPr/>
        </p:nvSpPr>
        <p:spPr>
          <a:xfrm>
            <a:off x="457200" y="5029200"/>
            <a:ext cx="2514600"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thiếu dinh </a:t>
            </a:r>
            <a:r>
              <a:rPr lang="vi-VN" sz="2800" dirty="0" smtClean="0">
                <a:solidFill>
                  <a:prstClr val="black"/>
                </a:solidFill>
                <a:cs typeface="Arial" pitchFamily="34" charset="0"/>
              </a:rPr>
              <a:t>dưỡng</a:t>
            </a:r>
            <a:endParaRPr lang="vi-VN" sz="2800" dirty="0">
              <a:solidFill>
                <a:prstClr val="black"/>
              </a:solidFill>
              <a:cs typeface="Arial" pitchFamily="34" charset="0"/>
            </a:endParaRPr>
          </a:p>
        </p:txBody>
      </p:sp>
      <p:cxnSp>
        <p:nvCxnSpPr>
          <p:cNvPr id="5" name="Straight Arrow Connector 4"/>
          <p:cNvCxnSpPr>
            <a:stCxn id="15" idx="3"/>
            <a:endCxn id="13" idx="1"/>
          </p:cNvCxnSpPr>
          <p:nvPr/>
        </p:nvCxnSpPr>
        <p:spPr>
          <a:xfrm flipV="1">
            <a:off x="2971800" y="3500200"/>
            <a:ext cx="2667000" cy="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6" name="Rounded Rectangle 15"/>
          <p:cNvSpPr/>
          <p:nvPr/>
        </p:nvSpPr>
        <p:spPr>
          <a:xfrm>
            <a:off x="4606131" y="5029200"/>
            <a:ext cx="4213654"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càng </a:t>
            </a:r>
            <a:r>
              <a:rPr lang="vi-VN" sz="2800" dirty="0">
                <a:solidFill>
                  <a:prstClr val="black"/>
                </a:solidFill>
                <a:cs typeface="Arial" pitchFamily="34" charset="0"/>
              </a:rPr>
              <a:t>làm suy sụp thêm tình trạng dinh dưỡng sẵn có </a:t>
            </a:r>
          </a:p>
        </p:txBody>
      </p:sp>
      <p:cxnSp>
        <p:nvCxnSpPr>
          <p:cNvPr id="9" name="Straight Arrow Connector 8"/>
          <p:cNvCxnSpPr>
            <a:stCxn id="14" idx="3"/>
            <a:endCxn id="16" idx="1"/>
          </p:cNvCxnSpPr>
          <p:nvPr/>
        </p:nvCxnSpPr>
        <p:spPr>
          <a:xfrm>
            <a:off x="2971802" y="5829300"/>
            <a:ext cx="1634331" cy="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551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4" grpId="0" animBg="1"/>
      <p:bldP spid="1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457200" y="2580803"/>
            <a:ext cx="25146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a:t>
            </a:r>
            <a:r>
              <a:rPr lang="vi-VN" sz="2800" b="1" dirty="0" smtClean="0">
                <a:solidFill>
                  <a:prstClr val="black"/>
                </a:solidFill>
                <a:cs typeface="Arial" pitchFamily="34" charset="0"/>
              </a:rPr>
              <a:t>th</a:t>
            </a:r>
            <a:r>
              <a:rPr lang="en-US" sz="2800" b="1" dirty="0" err="1" smtClean="0">
                <a:solidFill>
                  <a:prstClr val="black"/>
                </a:solidFill>
                <a:cs typeface="Arial" pitchFamily="34" charset="0"/>
              </a:rPr>
              <a:t>ừa</a:t>
            </a:r>
            <a:r>
              <a:rPr lang="vi-VN" sz="2800" b="1" dirty="0" smtClean="0">
                <a:solidFill>
                  <a:prstClr val="black"/>
                </a:solidFill>
                <a:cs typeface="Arial" pitchFamily="34" charset="0"/>
              </a:rPr>
              <a:t> </a:t>
            </a:r>
            <a:r>
              <a:rPr lang="vi-VN" sz="2800" dirty="0">
                <a:solidFill>
                  <a:prstClr val="black"/>
                </a:solidFill>
                <a:cs typeface="Arial" pitchFamily="34" charset="0"/>
              </a:rPr>
              <a:t>dinh dưỡng </a:t>
            </a:r>
          </a:p>
        </p:txBody>
      </p:sp>
      <p:sp>
        <p:nvSpPr>
          <p:cNvPr id="13" name="Rounded Rectangle 12"/>
          <p:cNvSpPr/>
          <p:nvPr/>
        </p:nvSpPr>
        <p:spPr>
          <a:xfrm>
            <a:off x="5638800" y="2580803"/>
            <a:ext cx="28194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làm tăng </a:t>
            </a:r>
            <a:r>
              <a:rPr lang="vi-VN" sz="2800" dirty="0">
                <a:solidFill>
                  <a:prstClr val="black"/>
                </a:solidFill>
                <a:cs typeface="Arial" pitchFamily="34" charset="0"/>
              </a:rPr>
              <a:t>các bệnh huyết áp, ung thư, tiểu đường… </a:t>
            </a:r>
            <a:endParaRPr lang="vi-VN" sz="2800" b="1" dirty="0">
              <a:solidFill>
                <a:prstClr val="black"/>
              </a:solidFill>
              <a:cs typeface="Arial" pitchFamily="34" charset="0"/>
            </a:endParaRPr>
          </a:p>
        </p:txBody>
      </p:sp>
      <p:sp>
        <p:nvSpPr>
          <p:cNvPr id="14" name="Rounded Rectangle 13"/>
          <p:cNvSpPr/>
          <p:nvPr/>
        </p:nvSpPr>
        <p:spPr>
          <a:xfrm>
            <a:off x="457200" y="5029200"/>
            <a:ext cx="3200400"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đòi hỏi phải có </a:t>
            </a:r>
            <a:r>
              <a:rPr lang="vi-VN" sz="2800" dirty="0" smtClean="0">
                <a:solidFill>
                  <a:prstClr val="black"/>
                </a:solidFill>
                <a:cs typeface="Arial" pitchFamily="34" charset="0"/>
              </a:rPr>
              <a:t>chế </a:t>
            </a:r>
            <a:r>
              <a:rPr lang="vi-VN" sz="2800" dirty="0">
                <a:solidFill>
                  <a:prstClr val="black"/>
                </a:solidFill>
                <a:cs typeface="Arial" pitchFamily="34" charset="0"/>
              </a:rPr>
              <a:t>độ ăn </a:t>
            </a:r>
            <a:endParaRPr lang="en-US" sz="2800" dirty="0" smtClean="0">
              <a:solidFill>
                <a:prstClr val="black"/>
              </a:solidFill>
              <a:cs typeface="Arial" pitchFamily="34" charset="0"/>
            </a:endParaRPr>
          </a:p>
          <a:p>
            <a:pPr>
              <a:defRPr/>
            </a:pPr>
            <a:r>
              <a:rPr lang="vi-VN" sz="2800" b="1" dirty="0" smtClean="0">
                <a:solidFill>
                  <a:prstClr val="black"/>
                </a:solidFill>
                <a:cs typeface="Arial" pitchFamily="34" charset="0"/>
              </a:rPr>
              <a:t>khoa </a:t>
            </a:r>
            <a:r>
              <a:rPr lang="vi-VN" sz="2800" b="1" dirty="0">
                <a:solidFill>
                  <a:prstClr val="black"/>
                </a:solidFill>
                <a:cs typeface="Arial" pitchFamily="34" charset="0"/>
              </a:rPr>
              <a:t>học, hợp </a:t>
            </a:r>
            <a:r>
              <a:rPr lang="vi-VN" sz="2800" b="1" dirty="0" smtClean="0">
                <a:solidFill>
                  <a:prstClr val="black"/>
                </a:solidFill>
                <a:cs typeface="Arial" pitchFamily="34" charset="0"/>
              </a:rPr>
              <a:t>lý</a:t>
            </a:r>
            <a:endParaRPr lang="vi-VN" sz="2800" b="1" dirty="0">
              <a:solidFill>
                <a:prstClr val="black"/>
              </a:solidFill>
              <a:cs typeface="Arial" pitchFamily="34" charset="0"/>
            </a:endParaRPr>
          </a:p>
        </p:txBody>
      </p:sp>
      <p:cxnSp>
        <p:nvCxnSpPr>
          <p:cNvPr id="5" name="Straight Arrow Connector 4"/>
          <p:cNvCxnSpPr>
            <a:stCxn id="15" idx="3"/>
            <a:endCxn id="13" idx="1"/>
          </p:cNvCxnSpPr>
          <p:nvPr/>
        </p:nvCxnSpPr>
        <p:spPr>
          <a:xfrm flipV="1">
            <a:off x="2971800" y="3500200"/>
            <a:ext cx="2667000" cy="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6" name="Rounded Rectangle 15"/>
          <p:cNvSpPr/>
          <p:nvPr/>
        </p:nvSpPr>
        <p:spPr>
          <a:xfrm>
            <a:off x="5410200" y="5029200"/>
            <a:ext cx="3409584"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để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người </a:t>
            </a:r>
            <a:r>
              <a:rPr lang="vi-VN" sz="2800" b="1" dirty="0">
                <a:solidFill>
                  <a:prstClr val="black"/>
                </a:solidFill>
                <a:cs typeface="Arial" pitchFamily="34" charset="0"/>
              </a:rPr>
              <a:t>khỏe mạnh </a:t>
            </a:r>
            <a:endParaRPr lang="en-US" sz="2800" b="1" dirty="0" smtClean="0">
              <a:solidFill>
                <a:prstClr val="black"/>
              </a:solidFill>
              <a:cs typeface="Arial" pitchFamily="34" charset="0"/>
            </a:endParaRPr>
          </a:p>
          <a:p>
            <a:pPr>
              <a:defRPr/>
            </a:pPr>
            <a:r>
              <a:rPr lang="vi-VN" sz="2800" dirty="0" smtClean="0">
                <a:solidFill>
                  <a:prstClr val="black"/>
                </a:solidFill>
                <a:cs typeface="Arial" pitchFamily="34" charset="0"/>
              </a:rPr>
              <a:t>và </a:t>
            </a:r>
            <a:r>
              <a:rPr lang="vi-VN" sz="2800" b="1" dirty="0">
                <a:solidFill>
                  <a:prstClr val="black"/>
                </a:solidFill>
                <a:cs typeface="Arial" pitchFamily="34" charset="0"/>
              </a:rPr>
              <a:t>sống lâu</a:t>
            </a:r>
          </a:p>
        </p:txBody>
      </p:sp>
      <p:cxnSp>
        <p:nvCxnSpPr>
          <p:cNvPr id="9" name="Straight Arrow Connector 8"/>
          <p:cNvCxnSpPr>
            <a:stCxn id="14" idx="3"/>
            <a:endCxn id="16" idx="1"/>
          </p:cNvCxnSpPr>
          <p:nvPr/>
        </p:nvCxnSpPr>
        <p:spPr>
          <a:xfrm>
            <a:off x="3657600" y="5829300"/>
            <a:ext cx="1752600" cy="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5595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4" grpId="0" animBg="1"/>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76200" y="2360147"/>
            <a:ext cx="4648200" cy="84025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Thiếu năng lượng kéo dài sẽ dẫn đế tình </a:t>
            </a:r>
            <a:r>
              <a:rPr lang="vi-VN" sz="2800" dirty="0" smtClean="0">
                <a:solidFill>
                  <a:prstClr val="black"/>
                </a:solidFill>
                <a:cs typeface="Arial" pitchFamily="34" charset="0"/>
              </a:rPr>
              <a:t>trạng</a:t>
            </a:r>
            <a:endParaRPr lang="vi-VN" sz="2800" dirty="0">
              <a:solidFill>
                <a:prstClr val="black"/>
              </a:solidFill>
              <a:cs typeface="Arial" pitchFamily="34" charset="0"/>
            </a:endParaRPr>
          </a:p>
        </p:txBody>
      </p:sp>
      <p:sp>
        <p:nvSpPr>
          <p:cNvPr id="13" name="Rounded Rectangle 12"/>
          <p:cNvSpPr/>
          <p:nvPr/>
        </p:nvSpPr>
        <p:spPr>
          <a:xfrm>
            <a:off x="2759078" y="3429000"/>
            <a:ext cx="6003925" cy="6096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suy dinh dưỡng, cơ thể cạn kiệt…</a:t>
            </a:r>
            <a:endParaRPr lang="vi-VN" sz="2800" b="1" dirty="0">
              <a:solidFill>
                <a:prstClr val="black"/>
              </a:solidFill>
              <a:cs typeface="Arial" pitchFamily="34" charset="0"/>
            </a:endParaRPr>
          </a:p>
        </p:txBody>
      </p:sp>
      <p:sp>
        <p:nvSpPr>
          <p:cNvPr id="14" name="Rounded Rectangle 13"/>
          <p:cNvSpPr/>
          <p:nvPr/>
        </p:nvSpPr>
        <p:spPr>
          <a:xfrm>
            <a:off x="76202" y="4114800"/>
            <a:ext cx="3048001" cy="650788"/>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Đối </a:t>
            </a:r>
            <a:r>
              <a:rPr lang="vi-VN" sz="2800" dirty="0">
                <a:solidFill>
                  <a:prstClr val="black"/>
                </a:solidFill>
                <a:cs typeface="Arial" pitchFamily="34" charset="0"/>
              </a:rPr>
              <a:t>với trẻ nhỏ, </a:t>
            </a:r>
            <a:endParaRPr lang="vi-VN" sz="2800" b="1" dirty="0">
              <a:solidFill>
                <a:prstClr val="black"/>
              </a:solidFill>
              <a:cs typeface="Arial" pitchFamily="34" charset="0"/>
            </a:endParaRPr>
          </a:p>
        </p:txBody>
      </p:sp>
      <p:sp>
        <p:nvSpPr>
          <p:cNvPr id="16" name="Rounded Rectangle 15"/>
          <p:cNvSpPr/>
          <p:nvPr/>
        </p:nvSpPr>
        <p:spPr>
          <a:xfrm>
            <a:off x="2971800" y="4953006"/>
            <a:ext cx="5791200" cy="1139911"/>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nó ảnh hưởng trực tiếp đến sự phát triển về </a:t>
            </a:r>
            <a:r>
              <a:rPr lang="vi-VN" sz="2800" b="1" dirty="0" smtClean="0">
                <a:solidFill>
                  <a:prstClr val="black"/>
                </a:solidFill>
                <a:cs typeface="Arial" pitchFamily="34" charset="0"/>
              </a:rPr>
              <a:t>thể </a:t>
            </a:r>
            <a:r>
              <a:rPr lang="vi-VN" sz="2800" b="1" dirty="0">
                <a:solidFill>
                  <a:prstClr val="black"/>
                </a:solidFill>
                <a:cs typeface="Arial" pitchFamily="34" charset="0"/>
              </a:rPr>
              <a:t>chất </a:t>
            </a:r>
            <a:r>
              <a:rPr lang="vi-VN" sz="2800" dirty="0">
                <a:solidFill>
                  <a:prstClr val="black"/>
                </a:solidFill>
                <a:cs typeface="Arial" pitchFamily="34" charset="0"/>
              </a:rPr>
              <a:t>lẫn </a:t>
            </a:r>
            <a:r>
              <a:rPr lang="vi-VN" sz="2800" b="1" dirty="0">
                <a:solidFill>
                  <a:prstClr val="black"/>
                </a:solidFill>
                <a:cs typeface="Arial" pitchFamily="34" charset="0"/>
              </a:rPr>
              <a:t>trí </a:t>
            </a:r>
            <a:r>
              <a:rPr lang="vi-VN" sz="2800" b="1" dirty="0" smtClean="0">
                <a:solidFill>
                  <a:prstClr val="black"/>
                </a:solidFill>
                <a:cs typeface="Arial" pitchFamily="34" charset="0"/>
              </a:rPr>
              <a:t>tuệ</a:t>
            </a:r>
            <a:endParaRPr lang="vi-VN" sz="2800" b="1" dirty="0">
              <a:solidFill>
                <a:prstClr val="black"/>
              </a:solidFill>
              <a:cs typeface="Arial" pitchFamily="34" charset="0"/>
            </a:endParaRPr>
          </a:p>
        </p:txBody>
      </p:sp>
      <p:pic>
        <p:nvPicPr>
          <p:cNvPr id="3074" name="Picture 2" descr="Hình ảnh làng mạc ở Mozambique tan hoang sau cơn bão Idai lọt top ảnh trong  tuần - Báo Phụ Nữ"/>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686" y="4841788"/>
            <a:ext cx="2850775" cy="2008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537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4" grpId="0"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2062" y="3733806"/>
            <a:ext cx="2893541" cy="11529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Trẻ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suy </a:t>
            </a:r>
            <a:r>
              <a:rPr lang="vi-VN" sz="2800" dirty="0">
                <a:solidFill>
                  <a:prstClr val="black"/>
                </a:solidFill>
                <a:cs typeface="Arial" pitchFamily="34" charset="0"/>
              </a:rPr>
              <a:t>dinh </a:t>
            </a:r>
            <a:r>
              <a:rPr lang="vi-VN" sz="2800" dirty="0" smtClean="0">
                <a:solidFill>
                  <a:prstClr val="black"/>
                </a:solidFill>
                <a:cs typeface="Arial" pitchFamily="34" charset="0"/>
              </a:rPr>
              <a:t>dưỡng</a:t>
            </a:r>
            <a:endParaRPr lang="vi-VN" sz="2800" dirty="0">
              <a:solidFill>
                <a:prstClr val="black"/>
              </a:solidFill>
              <a:cs typeface="Arial" pitchFamily="34" charset="0"/>
            </a:endParaRPr>
          </a:p>
        </p:txBody>
      </p:sp>
      <p:sp>
        <p:nvSpPr>
          <p:cNvPr id="13" name="Rounded Rectangle 12"/>
          <p:cNvSpPr/>
          <p:nvPr/>
        </p:nvSpPr>
        <p:spPr>
          <a:xfrm>
            <a:off x="3887572" y="3048006"/>
            <a:ext cx="4800600" cy="76405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có nguy cơ bị </a:t>
            </a:r>
            <a:r>
              <a:rPr lang="vi-VN" sz="2800" b="1" dirty="0">
                <a:solidFill>
                  <a:prstClr val="black"/>
                </a:solidFill>
                <a:cs typeface="Arial" pitchFamily="34" charset="0"/>
              </a:rPr>
              <a:t>nhiễm trùng thường </a:t>
            </a:r>
            <a:r>
              <a:rPr lang="vi-VN" sz="2800" b="1" dirty="0" smtClean="0">
                <a:solidFill>
                  <a:prstClr val="black"/>
                </a:solidFill>
                <a:cs typeface="Arial" pitchFamily="34" charset="0"/>
              </a:rPr>
              <a:t>xuyên</a:t>
            </a:r>
            <a:endParaRPr lang="vi-VN" sz="2800" b="1" dirty="0">
              <a:solidFill>
                <a:prstClr val="black"/>
              </a:solidFill>
              <a:cs typeface="Arial" pitchFamily="34" charset="0"/>
            </a:endParaRPr>
          </a:p>
        </p:txBody>
      </p:sp>
      <p:sp>
        <p:nvSpPr>
          <p:cNvPr id="14" name="Rounded Rectangle 13"/>
          <p:cNvSpPr/>
          <p:nvPr/>
        </p:nvSpPr>
        <p:spPr>
          <a:xfrm>
            <a:off x="3908854" y="2183028"/>
            <a:ext cx="4779318" cy="636372"/>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ảnh </a:t>
            </a:r>
            <a:r>
              <a:rPr lang="vi-VN" sz="2800" dirty="0">
                <a:solidFill>
                  <a:prstClr val="black"/>
                </a:solidFill>
                <a:cs typeface="Arial" pitchFamily="34" charset="0"/>
              </a:rPr>
              <a:t>hưởng đến chiều cao, </a:t>
            </a:r>
            <a:endParaRPr lang="vi-VN" sz="2800" b="1" dirty="0">
              <a:solidFill>
                <a:prstClr val="black"/>
              </a:solidFill>
              <a:cs typeface="Arial" pitchFamily="34" charset="0"/>
            </a:endParaRPr>
          </a:p>
        </p:txBody>
      </p:sp>
      <p:sp>
        <p:nvSpPr>
          <p:cNvPr id="17" name="Rounded Rectangle 16"/>
          <p:cNvSpPr/>
          <p:nvPr/>
        </p:nvSpPr>
        <p:spPr>
          <a:xfrm>
            <a:off x="3886888" y="5943600"/>
            <a:ext cx="4801286" cy="8382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dẫn </a:t>
            </a:r>
            <a:r>
              <a:rPr lang="vi-VN" sz="2800" dirty="0">
                <a:solidFill>
                  <a:prstClr val="black"/>
                </a:solidFill>
                <a:cs typeface="Arial" pitchFamily="34" charset="0"/>
              </a:rPr>
              <a:t>đến tăng nguy cơ </a:t>
            </a:r>
            <a:r>
              <a:rPr lang="vi-VN" sz="2800" b="1" dirty="0">
                <a:solidFill>
                  <a:prstClr val="black"/>
                </a:solidFill>
                <a:cs typeface="Arial" pitchFamily="34" charset="0"/>
              </a:rPr>
              <a:t>mắc bệnh và tử vong sớm</a:t>
            </a:r>
            <a:r>
              <a:rPr lang="vi-VN" sz="2800" dirty="0">
                <a:solidFill>
                  <a:prstClr val="black"/>
                </a:solidFill>
                <a:cs typeface="Arial" pitchFamily="34" charset="0"/>
              </a:rPr>
              <a:t>; </a:t>
            </a:r>
          </a:p>
        </p:txBody>
      </p:sp>
      <p:sp>
        <p:nvSpPr>
          <p:cNvPr id="18" name="Rounded Rectangle 17"/>
          <p:cNvSpPr/>
          <p:nvPr/>
        </p:nvSpPr>
        <p:spPr>
          <a:xfrm>
            <a:off x="3862517" y="4036547"/>
            <a:ext cx="4800600" cy="84025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gia tăng các bệnh mãn tính khi trẻ trưởng </a:t>
            </a:r>
            <a:r>
              <a:rPr lang="vi-VN" sz="2800" dirty="0" smtClean="0">
                <a:solidFill>
                  <a:prstClr val="black"/>
                </a:solidFill>
                <a:cs typeface="Arial" pitchFamily="34" charset="0"/>
              </a:rPr>
              <a:t>thành</a:t>
            </a:r>
            <a:endParaRPr lang="vi-VN" sz="2800" b="1" dirty="0">
              <a:solidFill>
                <a:prstClr val="black"/>
              </a:solidFill>
              <a:cs typeface="Arial" pitchFamily="34" charset="0"/>
            </a:endParaRPr>
          </a:p>
        </p:txBody>
      </p:sp>
      <p:sp>
        <p:nvSpPr>
          <p:cNvPr id="19" name="Rounded Rectangle 18"/>
          <p:cNvSpPr/>
          <p:nvPr/>
        </p:nvSpPr>
        <p:spPr>
          <a:xfrm>
            <a:off x="3873158" y="5105400"/>
            <a:ext cx="4779318" cy="6096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khả </a:t>
            </a:r>
            <a:r>
              <a:rPr lang="vi-VN" sz="2800" dirty="0">
                <a:solidFill>
                  <a:prstClr val="black"/>
                </a:solidFill>
                <a:cs typeface="Arial" pitchFamily="34" charset="0"/>
              </a:rPr>
              <a:t>năng lao động sản </a:t>
            </a:r>
            <a:r>
              <a:rPr lang="vi-VN" sz="2800" dirty="0" smtClean="0">
                <a:solidFill>
                  <a:prstClr val="black"/>
                </a:solidFill>
                <a:cs typeface="Arial" pitchFamily="34" charset="0"/>
              </a:rPr>
              <a:t>xuất</a:t>
            </a:r>
            <a:endParaRPr lang="vi-VN" sz="2800" b="1" dirty="0">
              <a:solidFill>
                <a:prstClr val="black"/>
              </a:solidFill>
              <a:cs typeface="Arial" pitchFamily="34" charset="0"/>
            </a:endParaRPr>
          </a:p>
        </p:txBody>
      </p:sp>
      <p:cxnSp>
        <p:nvCxnSpPr>
          <p:cNvPr id="11" name="Straight Arrow Connector 10"/>
          <p:cNvCxnSpPr>
            <a:endCxn id="14" idx="1"/>
          </p:cNvCxnSpPr>
          <p:nvPr/>
        </p:nvCxnSpPr>
        <p:spPr>
          <a:xfrm flipV="1">
            <a:off x="2895600" y="2501214"/>
            <a:ext cx="1013254" cy="1885284"/>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5" idx="3"/>
            <a:endCxn id="13" idx="1"/>
          </p:cNvCxnSpPr>
          <p:nvPr/>
        </p:nvCxnSpPr>
        <p:spPr>
          <a:xfrm flipV="1">
            <a:off x="2895600" y="3430030"/>
            <a:ext cx="991972" cy="880269"/>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5" idx="3"/>
            <a:endCxn id="18" idx="1"/>
          </p:cNvCxnSpPr>
          <p:nvPr/>
        </p:nvCxnSpPr>
        <p:spPr>
          <a:xfrm>
            <a:off x="2895603" y="4310299"/>
            <a:ext cx="966917" cy="14637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5" idx="3"/>
            <a:endCxn id="19" idx="1"/>
          </p:cNvCxnSpPr>
          <p:nvPr/>
        </p:nvCxnSpPr>
        <p:spPr>
          <a:xfrm>
            <a:off x="2895601" y="4310305"/>
            <a:ext cx="977558" cy="1099901"/>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endCxn id="17" idx="1"/>
          </p:cNvCxnSpPr>
          <p:nvPr/>
        </p:nvCxnSpPr>
        <p:spPr>
          <a:xfrm>
            <a:off x="2895601" y="4306180"/>
            <a:ext cx="991286" cy="205652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788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4" grpId="0" animBg="1"/>
      <p:bldP spid="17" grpId="0" animBg="1"/>
      <p:bldP spid="18" grpId="0" animBg="1"/>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457200" y="3352800"/>
            <a:ext cx="3200400" cy="16002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Thấp còi </a:t>
            </a:r>
            <a:r>
              <a:rPr lang="vi-VN" sz="2800" dirty="0">
                <a:solidFill>
                  <a:prstClr val="black"/>
                </a:solidFill>
                <a:cs typeface="Arial" pitchFamily="34" charset="0"/>
              </a:rPr>
              <a:t>là hậu quả không thể thay đổi </a:t>
            </a:r>
            <a:r>
              <a:rPr lang="vi-VN" sz="2800" dirty="0" smtClean="0">
                <a:solidFill>
                  <a:prstClr val="black"/>
                </a:solidFill>
                <a:cs typeface="Arial" pitchFamily="34" charset="0"/>
              </a:rPr>
              <a:t>được</a:t>
            </a:r>
            <a:endParaRPr lang="vi-VN" sz="2800" dirty="0">
              <a:solidFill>
                <a:prstClr val="black"/>
              </a:solidFill>
              <a:cs typeface="Arial" pitchFamily="34" charset="0"/>
            </a:endParaRPr>
          </a:p>
        </p:txBody>
      </p:sp>
      <p:sp>
        <p:nvSpPr>
          <p:cNvPr id="16" name="Rounded Rectangle 15"/>
          <p:cNvSpPr/>
          <p:nvPr/>
        </p:nvSpPr>
        <p:spPr>
          <a:xfrm>
            <a:off x="5257800" y="2743200"/>
            <a:ext cx="3561984" cy="27432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do tình trạng </a:t>
            </a:r>
            <a:r>
              <a:rPr lang="vi-VN" sz="2800" b="1" dirty="0">
                <a:solidFill>
                  <a:prstClr val="black"/>
                </a:solidFill>
                <a:cs typeface="Arial" pitchFamily="34" charset="0"/>
              </a:rPr>
              <a:t>thiếu hụt dinh dưỡng</a:t>
            </a:r>
            <a:r>
              <a:rPr lang="vi-VN" sz="2800" dirty="0">
                <a:solidFill>
                  <a:prstClr val="black"/>
                </a:solidFill>
                <a:cs typeface="Arial" pitchFamily="34" charset="0"/>
              </a:rPr>
              <a:t> thường xuyên trong suốt 2 năm đầu đời của trẻ... </a:t>
            </a:r>
          </a:p>
        </p:txBody>
      </p:sp>
      <p:cxnSp>
        <p:nvCxnSpPr>
          <p:cNvPr id="9" name="Straight Arrow Connector 8"/>
          <p:cNvCxnSpPr>
            <a:stCxn id="14" idx="3"/>
            <a:endCxn id="16" idx="1"/>
          </p:cNvCxnSpPr>
          <p:nvPr/>
        </p:nvCxnSpPr>
        <p:spPr>
          <a:xfrm flipV="1">
            <a:off x="3657600" y="4114800"/>
            <a:ext cx="1600200" cy="3810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929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123609"/>
            <a:ext cx="3474308" cy="6957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Thừa dinh dưỡng </a:t>
            </a:r>
            <a:endParaRPr lang="vi-VN" sz="2800" dirty="0">
              <a:solidFill>
                <a:prstClr val="black"/>
              </a:solidFill>
              <a:cs typeface="Arial" pitchFamily="34" charset="0"/>
            </a:endParaRPr>
          </a:p>
        </p:txBody>
      </p:sp>
      <p:sp>
        <p:nvSpPr>
          <p:cNvPr id="16" name="Rounded Rectangle 15"/>
          <p:cNvSpPr/>
          <p:nvPr/>
        </p:nvSpPr>
        <p:spPr>
          <a:xfrm>
            <a:off x="3505200" y="3132138"/>
            <a:ext cx="5314584" cy="677862"/>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ngừng </a:t>
            </a:r>
            <a:r>
              <a:rPr lang="vi-VN" sz="2800" dirty="0">
                <a:solidFill>
                  <a:prstClr val="black"/>
                </a:solidFill>
                <a:cs typeface="Arial" pitchFamily="34" charset="0"/>
              </a:rPr>
              <a:t>tăng trưởng sớm, </a:t>
            </a:r>
          </a:p>
        </p:txBody>
      </p:sp>
      <p:cxnSp>
        <p:nvCxnSpPr>
          <p:cNvPr id="9" name="Straight Arrow Connector 8"/>
          <p:cNvCxnSpPr>
            <a:stCxn id="11" idx="3"/>
            <a:endCxn id="16" idx="1"/>
          </p:cNvCxnSpPr>
          <p:nvPr/>
        </p:nvCxnSpPr>
        <p:spPr>
          <a:xfrm flipV="1">
            <a:off x="2133600" y="3471069"/>
            <a:ext cx="1371600" cy="750093"/>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Rounded Rectangle 10"/>
          <p:cNvSpPr/>
          <p:nvPr/>
        </p:nvSpPr>
        <p:spPr>
          <a:xfrm>
            <a:off x="457200" y="3421062"/>
            <a:ext cx="1676400"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Thừa dinh dưỡng </a:t>
            </a:r>
            <a:endParaRPr lang="vi-VN" sz="2800" dirty="0">
              <a:solidFill>
                <a:prstClr val="black"/>
              </a:solidFill>
              <a:cs typeface="Arial" pitchFamily="34" charset="0"/>
            </a:endParaRPr>
          </a:p>
        </p:txBody>
      </p:sp>
      <p:sp>
        <p:nvSpPr>
          <p:cNvPr id="18" name="Rounded Rectangle 17"/>
          <p:cNvSpPr/>
          <p:nvPr/>
        </p:nvSpPr>
        <p:spPr>
          <a:xfrm>
            <a:off x="3524616" y="4221162"/>
            <a:ext cx="5314584" cy="1722438"/>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sau này dễ mắc các bệnh mạn tính không lây như tăng huyết áp, tim mạch, đái tháo đường, rối loạn lipid máu,…</a:t>
            </a:r>
          </a:p>
        </p:txBody>
      </p:sp>
      <p:cxnSp>
        <p:nvCxnSpPr>
          <p:cNvPr id="17" name="Straight Arrow Connector 16"/>
          <p:cNvCxnSpPr>
            <a:stCxn id="11" idx="3"/>
            <a:endCxn id="18" idx="1"/>
          </p:cNvCxnSpPr>
          <p:nvPr/>
        </p:nvCxnSpPr>
        <p:spPr>
          <a:xfrm>
            <a:off x="2133600" y="4221168"/>
            <a:ext cx="1391016" cy="861219"/>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8670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1" grpId="0" animBg="1"/>
      <p:bldP spid="1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123609"/>
            <a:ext cx="3474308" cy="6957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Thừa dinh dưỡng </a:t>
            </a:r>
            <a:endParaRPr lang="vi-VN" sz="2800" dirty="0">
              <a:solidFill>
                <a:prstClr val="black"/>
              </a:solidFill>
              <a:cs typeface="Arial" pitchFamily="34" charset="0"/>
            </a:endParaRPr>
          </a:p>
        </p:txBody>
      </p:sp>
      <p:sp>
        <p:nvSpPr>
          <p:cNvPr id="16" name="Rounded Rectangle 15"/>
          <p:cNvSpPr/>
          <p:nvPr/>
        </p:nvSpPr>
        <p:spPr>
          <a:xfrm>
            <a:off x="3524616" y="2971800"/>
            <a:ext cx="5314584" cy="175260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Về tâm lý, trẻ dễ mặc cảm tự ti, hay bị bạn bè trêu chọc, khó hòa nhập với cộng đồng, kết quả học tập giảm. </a:t>
            </a:r>
          </a:p>
        </p:txBody>
      </p:sp>
      <p:cxnSp>
        <p:nvCxnSpPr>
          <p:cNvPr id="9" name="Straight Arrow Connector 8"/>
          <p:cNvCxnSpPr>
            <a:stCxn id="11" idx="3"/>
            <a:endCxn id="16" idx="1"/>
          </p:cNvCxnSpPr>
          <p:nvPr/>
        </p:nvCxnSpPr>
        <p:spPr>
          <a:xfrm flipV="1">
            <a:off x="2438400" y="3848100"/>
            <a:ext cx="1086216" cy="37306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Rounded Rectangle 10"/>
          <p:cNvSpPr/>
          <p:nvPr/>
        </p:nvSpPr>
        <p:spPr>
          <a:xfrm>
            <a:off x="457200" y="3421062"/>
            <a:ext cx="1981200"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Thừa dinh dưỡng </a:t>
            </a:r>
            <a:endParaRPr lang="vi-VN" sz="2800" dirty="0">
              <a:solidFill>
                <a:prstClr val="black"/>
              </a:solidFill>
              <a:cs typeface="Arial" pitchFamily="34" charset="0"/>
            </a:endParaRPr>
          </a:p>
        </p:txBody>
      </p:sp>
      <p:sp>
        <p:nvSpPr>
          <p:cNvPr id="13" name="Rounded Rectangle 12"/>
          <p:cNvSpPr/>
          <p:nvPr/>
        </p:nvSpPr>
        <p:spPr>
          <a:xfrm>
            <a:off x="3505200" y="5006846"/>
            <a:ext cx="5314584" cy="1317754"/>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Mặt </a:t>
            </a:r>
            <a:r>
              <a:rPr lang="vi-VN" sz="2800" dirty="0">
                <a:solidFill>
                  <a:prstClr val="black"/>
                </a:solidFill>
                <a:cs typeface="Arial" pitchFamily="34" charset="0"/>
              </a:rPr>
              <a:t>khác, chi phí dịch vụ y tế tốn kém ảnh hưởng đến kinh tế gia đình và xã hội…</a:t>
            </a:r>
          </a:p>
        </p:txBody>
      </p:sp>
      <p:cxnSp>
        <p:nvCxnSpPr>
          <p:cNvPr id="15" name="Straight Arrow Connector 14"/>
          <p:cNvCxnSpPr>
            <a:stCxn id="11" idx="3"/>
            <a:endCxn id="13" idx="1"/>
          </p:cNvCxnSpPr>
          <p:nvPr/>
        </p:nvCxnSpPr>
        <p:spPr>
          <a:xfrm>
            <a:off x="2438400" y="4221168"/>
            <a:ext cx="1066800" cy="1444561"/>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87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4922108" cy="69579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Ở những phụ nữ mang </a:t>
            </a:r>
            <a:r>
              <a:rPr lang="vi-VN" sz="2800" dirty="0" smtClean="0">
                <a:solidFill>
                  <a:prstClr val="black"/>
                </a:solidFill>
                <a:cs typeface="Arial" pitchFamily="34" charset="0"/>
              </a:rPr>
              <a:t>thai</a:t>
            </a:r>
            <a:endParaRPr lang="vi-VN" sz="2800" dirty="0">
              <a:solidFill>
                <a:prstClr val="black"/>
              </a:solidFill>
              <a:cs typeface="Arial" pitchFamily="34" charset="0"/>
            </a:endParaRPr>
          </a:p>
        </p:txBody>
      </p:sp>
      <p:sp>
        <p:nvSpPr>
          <p:cNvPr id="16" name="Rounded Rectangle 15"/>
          <p:cNvSpPr/>
          <p:nvPr/>
        </p:nvSpPr>
        <p:spPr>
          <a:xfrm>
            <a:off x="1600200" y="5021262"/>
            <a:ext cx="6950578" cy="13795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nó </a:t>
            </a:r>
            <a:r>
              <a:rPr lang="vi-VN" sz="2800" dirty="0">
                <a:solidFill>
                  <a:prstClr val="black"/>
                </a:solidFill>
                <a:cs typeface="Arial" pitchFamily="34" charset="0"/>
              </a:rPr>
              <a:t>là cơ sở quan trọng cho sức khoẻ trong </a:t>
            </a:r>
            <a:r>
              <a:rPr lang="vi-VN" sz="2800" b="1" dirty="0">
                <a:solidFill>
                  <a:prstClr val="black"/>
                </a:solidFill>
                <a:cs typeface="Arial" pitchFamily="34" charset="0"/>
              </a:rPr>
              <a:t>suốt cuộc đời </a:t>
            </a:r>
            <a:r>
              <a:rPr lang="vi-VN" sz="2800" dirty="0">
                <a:solidFill>
                  <a:prstClr val="black"/>
                </a:solidFill>
                <a:cs typeface="Arial" pitchFamily="34" charset="0"/>
              </a:rPr>
              <a:t>sau này </a:t>
            </a:r>
            <a:r>
              <a:rPr lang="vi-VN" sz="2800" b="1" dirty="0">
                <a:solidFill>
                  <a:prstClr val="black"/>
                </a:solidFill>
                <a:cs typeface="Arial" pitchFamily="34" charset="0"/>
              </a:rPr>
              <a:t>của trẻ</a:t>
            </a:r>
            <a:r>
              <a:rPr lang="vi-VN" sz="2800" dirty="0">
                <a:solidFill>
                  <a:prstClr val="black"/>
                </a:solidFill>
                <a:cs typeface="Arial" pitchFamily="34" charset="0"/>
              </a:rPr>
              <a:t>…</a:t>
            </a:r>
          </a:p>
        </p:txBody>
      </p:sp>
      <p:sp>
        <p:nvSpPr>
          <p:cNvPr id="11" name="Rounded Rectangle 10"/>
          <p:cNvSpPr/>
          <p:nvPr/>
        </p:nvSpPr>
        <p:spPr>
          <a:xfrm>
            <a:off x="1600200" y="3352800"/>
            <a:ext cx="7010400" cy="12954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dinh dưỡng ảnh hưởng rất lớn đến sự </a:t>
            </a:r>
            <a:r>
              <a:rPr lang="vi-VN" sz="2800" b="1" dirty="0">
                <a:solidFill>
                  <a:prstClr val="black"/>
                </a:solidFill>
                <a:cs typeface="Arial" pitchFamily="34" charset="0"/>
              </a:rPr>
              <a:t>sinh trưởng </a:t>
            </a:r>
            <a:r>
              <a:rPr lang="vi-VN" sz="2800" dirty="0">
                <a:solidFill>
                  <a:prstClr val="black"/>
                </a:solidFill>
                <a:cs typeface="Arial" pitchFamily="34" charset="0"/>
              </a:rPr>
              <a:t>và </a:t>
            </a:r>
            <a:r>
              <a:rPr lang="vi-VN" sz="2800" b="1" dirty="0">
                <a:solidFill>
                  <a:prstClr val="black"/>
                </a:solidFill>
                <a:cs typeface="Arial" pitchFamily="34" charset="0"/>
              </a:rPr>
              <a:t>phát triển của thai </a:t>
            </a:r>
            <a:r>
              <a:rPr lang="vi-VN" sz="2800" b="1" dirty="0" smtClean="0">
                <a:solidFill>
                  <a:prstClr val="black"/>
                </a:solidFill>
                <a:cs typeface="Arial" pitchFamily="34" charset="0"/>
              </a:rPr>
              <a:t>nhi</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57484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8198708" cy="1145059"/>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smtClean="0">
                <a:solidFill>
                  <a:prstClr val="black"/>
                </a:solidFill>
                <a:cs typeface="Arial" pitchFamily="34" charset="0"/>
              </a:rPr>
              <a:t>Dinh </a:t>
            </a:r>
            <a:r>
              <a:rPr lang="vi-VN" sz="2800" dirty="0">
                <a:solidFill>
                  <a:prstClr val="black"/>
                </a:solidFill>
                <a:cs typeface="Arial" pitchFamily="34" charset="0"/>
              </a:rPr>
              <a:t>dưỡng hợp lý cho các trẻ nhỏ đóng vai trò quyết định </a:t>
            </a:r>
            <a:r>
              <a:rPr lang="vi-VN" sz="2800" dirty="0" smtClean="0">
                <a:solidFill>
                  <a:prstClr val="black"/>
                </a:solidFill>
                <a:cs typeface="Arial" pitchFamily="34" charset="0"/>
              </a:rPr>
              <a:t>cho </a:t>
            </a:r>
            <a:endParaRPr lang="vi-VN" sz="2800" dirty="0">
              <a:solidFill>
                <a:prstClr val="black"/>
              </a:solidFill>
              <a:cs typeface="Arial" pitchFamily="34" charset="0"/>
            </a:endParaRPr>
          </a:p>
        </p:txBody>
      </p:sp>
      <p:sp>
        <p:nvSpPr>
          <p:cNvPr id="16" name="Rounded Rectangle 15"/>
          <p:cNvSpPr/>
          <p:nvPr/>
        </p:nvSpPr>
        <p:spPr>
          <a:xfrm>
            <a:off x="3063877" y="5173662"/>
            <a:ext cx="5851525" cy="13795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và </a:t>
            </a:r>
            <a:r>
              <a:rPr lang="vi-VN" sz="2800" dirty="0">
                <a:solidFill>
                  <a:prstClr val="black"/>
                </a:solidFill>
                <a:cs typeface="Arial" pitchFamily="34" charset="0"/>
              </a:rPr>
              <a:t>quan trọng hơn đó là chất lượng giống nòi</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1" name="Rounded Rectangle 10"/>
          <p:cNvSpPr/>
          <p:nvPr/>
        </p:nvSpPr>
        <p:spPr>
          <a:xfrm>
            <a:off x="3063878" y="3657600"/>
            <a:ext cx="5851525" cy="12954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sự </a:t>
            </a:r>
            <a:r>
              <a:rPr lang="vi-VN" sz="2800" dirty="0">
                <a:solidFill>
                  <a:prstClr val="black"/>
                </a:solidFill>
                <a:cs typeface="Arial" pitchFamily="34" charset="0"/>
              </a:rPr>
              <a:t>phát triển về thể xác và tinh thần của mỗi người sau này</a:t>
            </a:r>
            <a:endParaRPr lang="vi-VN" sz="2800" b="1" dirty="0">
              <a:solidFill>
                <a:prstClr val="black"/>
              </a:solidFill>
              <a:cs typeface="Arial" pitchFamily="34" charset="0"/>
            </a:endParaRPr>
          </a:p>
        </p:txBody>
      </p:sp>
      <p:sp>
        <p:nvSpPr>
          <p:cNvPr id="4" name="AutoShape 2" descr="Làm thế nào để bé vui chơi ngoài trời được an toàn hơ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Làm thế nào để bé vui chơi ngoài trời được an toàn hơn?"/>
          <p:cNvSpPr>
            <a:spLocks noChangeAspect="1" noChangeArrowheads="1"/>
          </p:cNvSpPr>
          <p:nvPr/>
        </p:nvSpPr>
        <p:spPr bwMode="auto">
          <a:xfrm>
            <a:off x="307975" y="79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Làm thế nào để bé vui chơi ngoài trời được an toàn hơn?"/>
          <p:cNvSpPr>
            <a:spLocks noChangeAspect="1" noChangeArrowheads="1"/>
          </p:cNvSpPr>
          <p:nvPr/>
        </p:nvSpPr>
        <p:spPr bwMode="auto">
          <a:xfrm>
            <a:off x="460375" y="1603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657606"/>
            <a:ext cx="3020154" cy="2657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880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8732108" cy="145779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Chế độ dinh dưỡng không hợp lý là một yếu tố nguy cơ quan trọng hàng đầu dẫn đến sự gia tăng nhanh chóng của phần lớn các bệnh mạn tính không lây </a:t>
            </a:r>
          </a:p>
        </p:txBody>
      </p:sp>
      <p:sp>
        <p:nvSpPr>
          <p:cNvPr id="11" name="Rounded Rectangle 10"/>
          <p:cNvSpPr/>
          <p:nvPr/>
        </p:nvSpPr>
        <p:spPr>
          <a:xfrm>
            <a:off x="2514600" y="3970338"/>
            <a:ext cx="3810000" cy="281146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bệnh </a:t>
            </a:r>
            <a:r>
              <a:rPr lang="vi-VN" sz="2800" dirty="0">
                <a:solidFill>
                  <a:prstClr val="black"/>
                </a:solidFill>
                <a:cs typeface="Arial" pitchFamily="34" charset="0"/>
              </a:rPr>
              <a:t>tim </a:t>
            </a:r>
            <a:r>
              <a:rPr lang="vi-VN" sz="2800" dirty="0" smtClean="0">
                <a:solidFill>
                  <a:prstClr val="black"/>
                </a:solidFill>
                <a:cs typeface="Arial" pitchFamily="34" charset="0"/>
              </a:rPr>
              <a:t>mạch</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đái </a:t>
            </a:r>
            <a:r>
              <a:rPr lang="vi-VN" sz="2800" dirty="0">
                <a:solidFill>
                  <a:prstClr val="black"/>
                </a:solidFill>
                <a:cs typeface="Arial" pitchFamily="34" charset="0"/>
              </a:rPr>
              <a:t>tháo </a:t>
            </a:r>
            <a:r>
              <a:rPr lang="vi-VN" sz="2800" dirty="0" smtClean="0">
                <a:solidFill>
                  <a:prstClr val="black"/>
                </a:solidFill>
                <a:cs typeface="Arial" pitchFamily="34" charset="0"/>
              </a:rPr>
              <a:t>đường</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ung thư</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thừa </a:t>
            </a:r>
            <a:r>
              <a:rPr lang="vi-VN" sz="2800" dirty="0">
                <a:solidFill>
                  <a:prstClr val="black"/>
                </a:solidFill>
                <a:cs typeface="Arial" pitchFamily="34" charset="0"/>
              </a:rPr>
              <a:t>cân - béo </a:t>
            </a:r>
            <a:r>
              <a:rPr lang="vi-VN" sz="2800" dirty="0" smtClean="0">
                <a:solidFill>
                  <a:prstClr val="black"/>
                </a:solidFill>
                <a:cs typeface="Arial" pitchFamily="34" charset="0"/>
              </a:rPr>
              <a:t>phì</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Gout</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rối </a:t>
            </a:r>
            <a:r>
              <a:rPr lang="vi-VN" sz="2800" dirty="0">
                <a:solidFill>
                  <a:prstClr val="black"/>
                </a:solidFill>
                <a:cs typeface="Arial" pitchFamily="34" charset="0"/>
              </a:rPr>
              <a:t>loạn mỡ máu...</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324880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8732108" cy="3972397"/>
          </a:xfrm>
          <a:prstGeom prst="round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Tóm lại: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Một </a:t>
            </a:r>
            <a:r>
              <a:rPr lang="vi-VN" sz="2800" dirty="0">
                <a:solidFill>
                  <a:prstClr val="black"/>
                </a:solidFill>
                <a:cs typeface="Arial" pitchFamily="34" charset="0"/>
              </a:rPr>
              <a:t>chế độ dinh dưỡng hợp lý đáp ứng đủ nhu cầu cơ thể trong các giai đoạn khác nhau của chu kỳ vòng đời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sẽ </a:t>
            </a:r>
            <a:r>
              <a:rPr lang="vi-VN" sz="2800" dirty="0">
                <a:solidFill>
                  <a:prstClr val="black"/>
                </a:solidFill>
                <a:cs typeface="Arial" pitchFamily="34" charset="0"/>
              </a:rPr>
              <a:t>tạo ra sự tăng trưởng và phát triển tối ưu cho thai nhi và trẻ nhỏ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cũng </a:t>
            </a:r>
            <a:r>
              <a:rPr lang="vi-VN" sz="2800" dirty="0">
                <a:solidFill>
                  <a:prstClr val="black"/>
                </a:solidFill>
                <a:cs typeface="Arial" pitchFamily="34" charset="0"/>
              </a:rPr>
              <a:t>như đảm bảo sức khỏe, thể chất tốt cho người trưởng thành sau này.</a:t>
            </a:r>
          </a:p>
        </p:txBody>
      </p:sp>
    </p:spTree>
    <p:extLst>
      <p:ext uri="{BB962C8B-B14F-4D97-AF65-F5344CB8AC3E}">
        <p14:creationId xmlns:p14="http://schemas.microsoft.com/office/powerpoint/2010/main" val="3723510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5074508" cy="924397"/>
          </a:xfrm>
          <a:prstGeom prst="round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Trong cơ thể có ba nguồn năng lượng dự trữ chủ yếu là</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9" name="Rounded Rectangle 8"/>
          <p:cNvSpPr/>
          <p:nvPr/>
        </p:nvSpPr>
        <p:spPr>
          <a:xfrm>
            <a:off x="1219200" y="3429000"/>
            <a:ext cx="6477000" cy="619597"/>
          </a:xfrm>
          <a:prstGeom prst="roundRect">
            <a:avLst/>
          </a:prstGeom>
          <a:solidFill>
            <a:schemeClr val="accent5">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Protid dữ </a:t>
            </a:r>
            <a:r>
              <a:rPr lang="vi-VN" sz="2800" dirty="0">
                <a:solidFill>
                  <a:prstClr val="black"/>
                </a:solidFill>
                <a:cs typeface="Arial" pitchFamily="34" charset="0"/>
              </a:rPr>
              <a:t>trữ </a:t>
            </a:r>
            <a:r>
              <a:rPr lang="vi-VN" sz="2800" dirty="0" smtClean="0">
                <a:solidFill>
                  <a:prstClr val="black"/>
                </a:solidFill>
                <a:cs typeface="Arial" pitchFamily="34" charset="0"/>
              </a:rPr>
              <a:t>không </a:t>
            </a:r>
            <a:r>
              <a:rPr lang="vi-VN" sz="2800" dirty="0">
                <a:solidFill>
                  <a:prstClr val="black"/>
                </a:solidFill>
                <a:cs typeface="Arial" pitchFamily="34" charset="0"/>
              </a:rPr>
              <a:t>đáng kể. </a:t>
            </a:r>
          </a:p>
        </p:txBody>
      </p:sp>
      <p:sp>
        <p:nvSpPr>
          <p:cNvPr id="11" name="Rounded Rectangle 10"/>
          <p:cNvSpPr/>
          <p:nvPr/>
        </p:nvSpPr>
        <p:spPr>
          <a:xfrm>
            <a:off x="1219202" y="4267200"/>
            <a:ext cx="6477001" cy="609600"/>
          </a:xfrm>
          <a:prstGeom prst="roundRect">
            <a:avLst/>
          </a:prstGeom>
          <a:solidFill>
            <a:schemeClr val="accent5">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Glucid</a:t>
            </a:r>
            <a:r>
              <a:rPr lang="en-US" sz="2800" dirty="0" smtClean="0">
                <a:solidFill>
                  <a:prstClr val="black"/>
                </a:solidFill>
                <a:cs typeface="Arial" pitchFamily="34" charset="0"/>
              </a:rPr>
              <a:t> </a:t>
            </a:r>
            <a:r>
              <a:rPr lang="vi-VN" sz="2800" dirty="0" smtClean="0">
                <a:solidFill>
                  <a:prstClr val="black"/>
                </a:solidFill>
                <a:cs typeface="Arial" pitchFamily="34" charset="0"/>
              </a:rPr>
              <a:t>dữ </a:t>
            </a:r>
            <a:r>
              <a:rPr lang="vi-VN" sz="2800" dirty="0">
                <a:solidFill>
                  <a:prstClr val="black"/>
                </a:solidFill>
                <a:cs typeface="Arial" pitchFamily="34" charset="0"/>
              </a:rPr>
              <a:t>trữ </a:t>
            </a:r>
            <a:r>
              <a:rPr lang="vi-VN" sz="2800" dirty="0" smtClean="0">
                <a:solidFill>
                  <a:prstClr val="black"/>
                </a:solidFill>
                <a:cs typeface="Arial" pitchFamily="34" charset="0"/>
              </a:rPr>
              <a:t>không </a:t>
            </a:r>
            <a:r>
              <a:rPr lang="vi-VN" sz="2800" dirty="0">
                <a:solidFill>
                  <a:prstClr val="black"/>
                </a:solidFill>
                <a:cs typeface="Arial" pitchFamily="34" charset="0"/>
              </a:rPr>
              <a:t>đáng kể. </a:t>
            </a:r>
          </a:p>
        </p:txBody>
      </p:sp>
      <p:sp>
        <p:nvSpPr>
          <p:cNvPr id="12" name="Rounded Rectangle 11"/>
          <p:cNvSpPr/>
          <p:nvPr/>
        </p:nvSpPr>
        <p:spPr>
          <a:xfrm>
            <a:off x="1219202" y="5029200"/>
            <a:ext cx="6477001" cy="1752600"/>
          </a:xfrm>
          <a:prstGeom prst="roundRect">
            <a:avLst/>
          </a:prstGeom>
          <a:solidFill>
            <a:schemeClr val="accent5">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Lipid nằm trong các tổ chức mỡ,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bình </a:t>
            </a:r>
            <a:r>
              <a:rPr lang="vi-VN" sz="2800" dirty="0">
                <a:solidFill>
                  <a:prstClr val="black"/>
                </a:solidFill>
                <a:cs typeface="Arial" pitchFamily="34" charset="0"/>
              </a:rPr>
              <a:t>thường lipid chiếm 10% trọng lượng ở nam và 25% ở nữ.</a:t>
            </a:r>
          </a:p>
        </p:txBody>
      </p:sp>
    </p:spTree>
    <p:extLst>
      <p:ext uri="{BB962C8B-B14F-4D97-AF65-F5344CB8AC3E}">
        <p14:creationId xmlns:p14="http://schemas.microsoft.com/office/powerpoint/2010/main" val="331329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circle(in)">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000"/>
                                        <p:tgtEl>
                                          <p:spTgt spid="11"/>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circle(in)">
                                      <p:cBhvr>
                                        <p:cTn id="2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9" grpId="0" animBg="1"/>
      <p:bldP spid="11" grpId="0" animBg="1"/>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8808308" cy="924397"/>
          </a:xfrm>
          <a:prstGeom prst="roundRect">
            <a:avLst/>
          </a:prstGeom>
          <a:solidFill>
            <a:schemeClr val="tx2">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Chất béo tích tụ nhiều nhất là ở bụng</a:t>
            </a:r>
            <a:r>
              <a:rPr lang="vi-VN" sz="2800" dirty="0" smtClean="0">
                <a:solidFill>
                  <a:prstClr val="black"/>
                </a:solidFill>
                <a:cs typeface="Arial" pitchFamily="34" charset="0"/>
              </a:rPr>
              <a:t>.. </a:t>
            </a:r>
            <a:endParaRPr lang="vi-VN" sz="2800" dirty="0">
              <a:solidFill>
                <a:prstClr val="black"/>
              </a:solidFill>
              <a:cs typeface="Arial" pitchFamily="34" charset="0"/>
            </a:endParaRPr>
          </a:p>
        </p:txBody>
      </p:sp>
      <p:sp>
        <p:nvSpPr>
          <p:cNvPr id="9" name="Rounded Rectangle 8"/>
          <p:cNvSpPr/>
          <p:nvPr/>
        </p:nvSpPr>
        <p:spPr>
          <a:xfrm>
            <a:off x="1219200" y="3429000"/>
            <a:ext cx="7848600" cy="619597"/>
          </a:xfrm>
          <a:prstGeom prst="roundRect">
            <a:avLst/>
          </a:prstGeom>
          <a:solidFill>
            <a:schemeClr val="tx2">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Khi </a:t>
            </a:r>
            <a:r>
              <a:rPr lang="vi-VN" sz="2800" dirty="0">
                <a:solidFill>
                  <a:prstClr val="black"/>
                </a:solidFill>
                <a:cs typeface="Arial" pitchFamily="34" charset="0"/>
              </a:rPr>
              <a:t>đói cơ thể sử dụng 150g mỡ mỗi ngày.</a:t>
            </a:r>
          </a:p>
        </p:txBody>
      </p:sp>
      <p:sp>
        <p:nvSpPr>
          <p:cNvPr id="11" name="Rounded Rectangle 10"/>
          <p:cNvSpPr/>
          <p:nvPr/>
        </p:nvSpPr>
        <p:spPr>
          <a:xfrm>
            <a:off x="1" y="4343400"/>
            <a:ext cx="8839200" cy="1143000"/>
          </a:xfrm>
          <a:prstGeom prst="round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Một người khoẻ mạnh có thể nhịn đói 2 tuần mà không xảy ra tổn thương bệnh </a:t>
            </a:r>
            <a:r>
              <a:rPr lang="vi-VN" sz="2800" dirty="0" smtClean="0">
                <a:solidFill>
                  <a:prstClr val="black"/>
                </a:solidFill>
                <a:cs typeface="Arial" pitchFamily="34" charset="0"/>
              </a:rPr>
              <a:t>lý</a:t>
            </a:r>
            <a:endParaRPr lang="vi-VN" sz="2800" dirty="0">
              <a:solidFill>
                <a:prstClr val="black"/>
              </a:solidFill>
              <a:cs typeface="Arial" pitchFamily="34" charset="0"/>
            </a:endParaRPr>
          </a:p>
        </p:txBody>
      </p:sp>
      <p:sp>
        <p:nvSpPr>
          <p:cNvPr id="12" name="Rounded Rectangle 11"/>
          <p:cNvSpPr/>
          <p:nvPr/>
        </p:nvSpPr>
        <p:spPr>
          <a:xfrm>
            <a:off x="2514600" y="5638800"/>
            <a:ext cx="6553200" cy="838200"/>
          </a:xfrm>
          <a:prstGeom prst="round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nhờ có năng lượng dự trữ trong cơ </a:t>
            </a:r>
            <a:r>
              <a:rPr lang="vi-VN" sz="2800" dirty="0" smtClean="0">
                <a:solidFill>
                  <a:prstClr val="black"/>
                </a:solidFill>
                <a:cs typeface="Arial" pitchFamily="34" charset="0"/>
              </a:rPr>
              <a:t>thể</a:t>
            </a:r>
            <a:endParaRPr lang="vi-VN" sz="2800" dirty="0">
              <a:solidFill>
                <a:prstClr val="black"/>
              </a:solidFill>
              <a:cs typeface="Arial" pitchFamily="34" charset="0"/>
            </a:endParaRPr>
          </a:p>
        </p:txBody>
      </p:sp>
    </p:spTree>
    <p:extLst>
      <p:ext uri="{BB962C8B-B14F-4D97-AF65-F5344CB8AC3E}">
        <p14:creationId xmlns:p14="http://schemas.microsoft.com/office/powerpoint/2010/main" val="135051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7589108" cy="92439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ít hoạt động nên lượng mỡ thừa thường tăng, </a:t>
            </a:r>
          </a:p>
        </p:txBody>
      </p:sp>
      <p:sp>
        <p:nvSpPr>
          <p:cNvPr id="9" name="Rounded Rectangle 8"/>
          <p:cNvSpPr/>
          <p:nvPr/>
        </p:nvSpPr>
        <p:spPr>
          <a:xfrm>
            <a:off x="3352803" y="3429000"/>
            <a:ext cx="5714999" cy="9144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sự gia tăng mỡ thừa càng nhiều thì khả năng sống lâu càng ít. </a:t>
            </a:r>
          </a:p>
        </p:txBody>
      </p:sp>
      <p:sp>
        <p:nvSpPr>
          <p:cNvPr id="11" name="Rounded Rectangle 10"/>
          <p:cNvSpPr/>
          <p:nvPr/>
        </p:nvSpPr>
        <p:spPr>
          <a:xfrm>
            <a:off x="1" y="4572000"/>
            <a:ext cx="8839200" cy="11430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Vì thế cần có một chết độ ăn thích hợp để giảm lượng lipid và glucid trong khẩu </a:t>
            </a:r>
            <a:r>
              <a:rPr lang="vi-VN" sz="2800" dirty="0" smtClean="0">
                <a:solidFill>
                  <a:prstClr val="black"/>
                </a:solidFill>
                <a:cs typeface="Arial" pitchFamily="34" charset="0"/>
              </a:rPr>
              <a:t>phần</a:t>
            </a:r>
            <a:endParaRPr lang="vi-VN" sz="2800" dirty="0">
              <a:solidFill>
                <a:prstClr val="black"/>
              </a:solidFill>
              <a:cs typeface="Arial" pitchFamily="34" charset="0"/>
            </a:endParaRPr>
          </a:p>
        </p:txBody>
      </p:sp>
      <p:sp>
        <p:nvSpPr>
          <p:cNvPr id="12" name="Rounded Rectangle 11"/>
          <p:cNvSpPr/>
          <p:nvPr/>
        </p:nvSpPr>
        <p:spPr>
          <a:xfrm>
            <a:off x="2514600" y="5867400"/>
            <a:ext cx="6553200" cy="8382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smtClean="0">
                <a:solidFill>
                  <a:prstClr val="black"/>
                </a:solidFill>
                <a:cs typeface="Arial" pitchFamily="34" charset="0"/>
              </a:rPr>
              <a:t>để </a:t>
            </a:r>
            <a:r>
              <a:rPr lang="vi-VN" sz="2800" dirty="0">
                <a:solidFill>
                  <a:prstClr val="black"/>
                </a:solidFill>
                <a:cs typeface="Arial" pitchFamily="34" charset="0"/>
              </a:rPr>
              <a:t>đảm bảo sức khoẻ và tăng tuổi </a:t>
            </a:r>
            <a:r>
              <a:rPr lang="vi-VN" sz="2800" dirty="0" smtClean="0">
                <a:solidFill>
                  <a:prstClr val="black"/>
                </a:solidFill>
                <a:cs typeface="Arial" pitchFamily="34" charset="0"/>
              </a:rPr>
              <a:t>thọ</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14959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123609"/>
            <a:ext cx="1188308" cy="924397"/>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smtClean="0">
                <a:solidFill>
                  <a:prstClr val="black"/>
                </a:solidFill>
                <a:cs typeface="Arial" pitchFamily="34" charset="0"/>
              </a:rPr>
              <a:t>Lipid</a:t>
            </a:r>
            <a:endParaRPr lang="vi-VN" sz="2800" b="1" dirty="0">
              <a:solidFill>
                <a:prstClr val="black"/>
              </a:solidFill>
              <a:cs typeface="Arial" pitchFamily="34" charset="0"/>
            </a:endParaRPr>
          </a:p>
        </p:txBody>
      </p:sp>
      <p:sp>
        <p:nvSpPr>
          <p:cNvPr id="9" name="Rounded Rectangle 8"/>
          <p:cNvSpPr/>
          <p:nvPr/>
        </p:nvSpPr>
        <p:spPr>
          <a:xfrm>
            <a:off x="3352803" y="3429000"/>
            <a:ext cx="5714999" cy="9144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sự gia tăng mỡ thừa càng nhiều thì khả năng sống lâu càng ít. </a:t>
            </a:r>
          </a:p>
        </p:txBody>
      </p:sp>
      <p:sp>
        <p:nvSpPr>
          <p:cNvPr id="11" name="Rounded Rectangle 10"/>
          <p:cNvSpPr/>
          <p:nvPr/>
        </p:nvSpPr>
        <p:spPr>
          <a:xfrm>
            <a:off x="1" y="4572000"/>
            <a:ext cx="8839200" cy="11430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Vì thế cần có một chết độ ăn thích hợp để giảm lượng lipid và glucid trong khẩu </a:t>
            </a:r>
            <a:r>
              <a:rPr lang="vi-VN" sz="2800" dirty="0" smtClean="0">
                <a:solidFill>
                  <a:prstClr val="black"/>
                </a:solidFill>
                <a:cs typeface="Arial" pitchFamily="34" charset="0"/>
              </a:rPr>
              <a:t>phần</a:t>
            </a:r>
            <a:endParaRPr lang="vi-VN" sz="2800" dirty="0">
              <a:solidFill>
                <a:prstClr val="black"/>
              </a:solidFill>
              <a:cs typeface="Arial" pitchFamily="34" charset="0"/>
            </a:endParaRPr>
          </a:p>
        </p:txBody>
      </p:sp>
      <p:sp>
        <p:nvSpPr>
          <p:cNvPr id="12" name="Rounded Rectangle 11"/>
          <p:cNvSpPr/>
          <p:nvPr/>
        </p:nvSpPr>
        <p:spPr>
          <a:xfrm>
            <a:off x="2514600" y="5867400"/>
            <a:ext cx="6553200" cy="8382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smtClean="0">
                <a:solidFill>
                  <a:prstClr val="black"/>
                </a:solidFill>
                <a:cs typeface="Arial" pitchFamily="34" charset="0"/>
              </a:rPr>
              <a:t>để </a:t>
            </a:r>
            <a:r>
              <a:rPr lang="vi-VN" sz="2800" dirty="0">
                <a:solidFill>
                  <a:prstClr val="black"/>
                </a:solidFill>
                <a:cs typeface="Arial" pitchFamily="34" charset="0"/>
              </a:rPr>
              <a:t>đảm bảo sức khoẻ và tăng tuổi </a:t>
            </a:r>
            <a:r>
              <a:rPr lang="vi-VN" sz="2800" dirty="0" smtClean="0">
                <a:solidFill>
                  <a:prstClr val="black"/>
                </a:solidFill>
                <a:cs typeface="Arial" pitchFamily="34" charset="0"/>
              </a:rPr>
              <a:t>thọ</a:t>
            </a:r>
            <a:endParaRPr lang="vi-VN" sz="2800" dirty="0">
              <a:solidFill>
                <a:prstClr val="black"/>
              </a:solidFill>
              <a:cs typeface="Arial" pitchFamily="34" charset="0"/>
            </a:endParaRPr>
          </a:p>
        </p:txBody>
      </p:sp>
      <p:sp>
        <p:nvSpPr>
          <p:cNvPr id="13" name="Rounded Rectangle 12"/>
          <p:cNvSpPr/>
          <p:nvPr/>
        </p:nvSpPr>
        <p:spPr>
          <a:xfrm>
            <a:off x="1478691" y="2263651"/>
            <a:ext cx="7589108" cy="92439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ít hoạt động nên lượng mỡ thừa thường tăng, </a:t>
            </a:r>
          </a:p>
        </p:txBody>
      </p:sp>
    </p:spTree>
    <p:extLst>
      <p:ext uri="{BB962C8B-B14F-4D97-AF65-F5344CB8AC3E}">
        <p14:creationId xmlns:p14="http://schemas.microsoft.com/office/powerpoint/2010/main" val="259700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2" grpId="0" animBg="1"/>
      <p:bldP spid="1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4" y="2123609"/>
            <a:ext cx="1447799" cy="924397"/>
          </a:xfrm>
          <a:prstGeom prst="roundRect">
            <a:avLst/>
          </a:prstGeom>
          <a:solidFill>
            <a:schemeClr val="accent5">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smtClean="0">
                <a:solidFill>
                  <a:prstClr val="black"/>
                </a:solidFill>
                <a:cs typeface="Arial" pitchFamily="34" charset="0"/>
              </a:rPr>
              <a:t>Glucid</a:t>
            </a:r>
            <a:endParaRPr lang="vi-VN" sz="2800" b="1" dirty="0">
              <a:solidFill>
                <a:prstClr val="black"/>
              </a:solidFill>
              <a:cs typeface="Arial" pitchFamily="34" charset="0"/>
            </a:endParaRPr>
          </a:p>
        </p:txBody>
      </p:sp>
      <p:sp>
        <p:nvSpPr>
          <p:cNvPr id="9" name="Rounded Rectangle 8"/>
          <p:cNvSpPr/>
          <p:nvPr/>
        </p:nvSpPr>
        <p:spPr>
          <a:xfrm>
            <a:off x="2133600" y="4343400"/>
            <a:ext cx="6934200" cy="9144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khoảng 100g đến </a:t>
            </a:r>
            <a:r>
              <a:rPr lang="vi-VN" sz="2800" dirty="0" smtClean="0">
                <a:solidFill>
                  <a:prstClr val="black"/>
                </a:solidFill>
                <a:cs typeface="Arial" pitchFamily="34" charset="0"/>
              </a:rPr>
              <a:t>200g</a:t>
            </a:r>
            <a:endParaRPr lang="vi-VN" sz="2800" dirty="0">
              <a:solidFill>
                <a:prstClr val="black"/>
              </a:solidFill>
              <a:cs typeface="Arial" pitchFamily="34" charset="0"/>
            </a:endParaRPr>
          </a:p>
        </p:txBody>
      </p:sp>
      <p:sp>
        <p:nvSpPr>
          <p:cNvPr id="11" name="Rounded Rectangle 10"/>
          <p:cNvSpPr/>
          <p:nvPr/>
        </p:nvSpPr>
        <p:spPr>
          <a:xfrm>
            <a:off x="2133601" y="5486400"/>
            <a:ext cx="6934199" cy="990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dự trữ này chỉ đủ cho cơ thể dùng trong một </a:t>
            </a:r>
            <a:r>
              <a:rPr lang="vi-VN" sz="2800" dirty="0" smtClean="0">
                <a:solidFill>
                  <a:prstClr val="black"/>
                </a:solidFill>
                <a:cs typeface="Arial" pitchFamily="34" charset="0"/>
              </a:rPr>
              <a:t>ngày</a:t>
            </a:r>
            <a:endParaRPr lang="vi-VN" sz="2800" dirty="0">
              <a:solidFill>
                <a:prstClr val="black"/>
              </a:solidFill>
              <a:cs typeface="Arial" pitchFamily="34" charset="0"/>
            </a:endParaRPr>
          </a:p>
        </p:txBody>
      </p:sp>
      <p:sp>
        <p:nvSpPr>
          <p:cNvPr id="13" name="Rounded Rectangle 12"/>
          <p:cNvSpPr/>
          <p:nvPr/>
        </p:nvSpPr>
        <p:spPr>
          <a:xfrm>
            <a:off x="2133602" y="3190405"/>
            <a:ext cx="6934199" cy="92439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dự </a:t>
            </a:r>
            <a:r>
              <a:rPr lang="vi-VN" sz="2800" dirty="0">
                <a:solidFill>
                  <a:prstClr val="black"/>
                </a:solidFill>
                <a:cs typeface="Arial" pitchFamily="34" charset="0"/>
              </a:rPr>
              <a:t>trữ trong cơ thể tập trung ở gan và </a:t>
            </a:r>
            <a:r>
              <a:rPr lang="vi-VN" sz="2800" dirty="0" smtClean="0">
                <a:solidFill>
                  <a:prstClr val="black"/>
                </a:solidFill>
                <a:cs typeface="Arial" pitchFamily="34" charset="0"/>
              </a:rPr>
              <a:t>cơ</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08609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4" y="2123609"/>
            <a:ext cx="1447799" cy="924397"/>
          </a:xfrm>
          <a:prstGeom prst="roundRect">
            <a:avLst/>
          </a:prstGeom>
          <a:solidFill>
            <a:schemeClr val="accent2">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a:solidFill>
                  <a:prstClr val="black"/>
                </a:solidFill>
                <a:cs typeface="Arial" pitchFamily="34" charset="0"/>
              </a:rPr>
              <a:t>Protid</a:t>
            </a:r>
          </a:p>
        </p:txBody>
      </p:sp>
      <p:sp>
        <p:nvSpPr>
          <p:cNvPr id="13" name="Rounded Rectangle 12"/>
          <p:cNvSpPr/>
          <p:nvPr/>
        </p:nvSpPr>
        <p:spPr>
          <a:xfrm>
            <a:off x="1554892" y="2438401"/>
            <a:ext cx="7589108" cy="1143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có </a:t>
            </a:r>
            <a:r>
              <a:rPr lang="vi-VN" sz="2800" dirty="0">
                <a:solidFill>
                  <a:prstClr val="black"/>
                </a:solidFill>
                <a:cs typeface="Arial" pitchFamily="34" charset="0"/>
              </a:rPr>
              <a:t>khoảng 10 kg trong cơ thể, </a:t>
            </a:r>
          </a:p>
        </p:txBody>
      </p:sp>
      <p:sp>
        <p:nvSpPr>
          <p:cNvPr id="12" name="Rounded Rectangle 11"/>
          <p:cNvSpPr/>
          <p:nvPr/>
        </p:nvSpPr>
        <p:spPr>
          <a:xfrm>
            <a:off x="1554892" y="3800009"/>
            <a:ext cx="7589108" cy="122919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trong </a:t>
            </a:r>
            <a:r>
              <a:rPr lang="vi-VN" sz="2800" dirty="0">
                <a:solidFill>
                  <a:prstClr val="black"/>
                </a:solidFill>
                <a:cs typeface="Arial" pitchFamily="34" charset="0"/>
              </a:rPr>
              <a:t>đó 3% là dự trữ cơ động, chúng tập trung ở bào tương của các tế bào, </a:t>
            </a:r>
          </a:p>
        </p:txBody>
      </p:sp>
      <p:sp>
        <p:nvSpPr>
          <p:cNvPr id="15" name="Rounded Rectangle 14"/>
          <p:cNvSpPr/>
          <p:nvPr/>
        </p:nvSpPr>
        <p:spPr>
          <a:xfrm>
            <a:off x="1554892" y="5257800"/>
            <a:ext cx="7589108" cy="12192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chủ </a:t>
            </a:r>
            <a:r>
              <a:rPr lang="vi-VN" sz="2800" dirty="0">
                <a:solidFill>
                  <a:prstClr val="black"/>
                </a:solidFill>
                <a:cs typeface="Arial" pitchFamily="34" charset="0"/>
              </a:rPr>
              <a:t>yếu ở gan, dự trữ này dùng hết trong 4-6 </a:t>
            </a:r>
            <a:r>
              <a:rPr lang="vi-VN" sz="2800" dirty="0" smtClean="0">
                <a:solidFill>
                  <a:prstClr val="black"/>
                </a:solidFill>
                <a:cs typeface="Arial" pitchFamily="34" charset="0"/>
              </a:rPr>
              <a:t>ngày. </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781180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down)">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2" grpId="0" animBg="1"/>
      <p:bldP spid="1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4" y="2123609"/>
            <a:ext cx="1447799" cy="924397"/>
          </a:xfrm>
          <a:prstGeom prst="roundRect">
            <a:avLst/>
          </a:prstGeom>
          <a:solidFill>
            <a:schemeClr val="accent2">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a:solidFill>
                  <a:prstClr val="black"/>
                </a:solidFill>
                <a:cs typeface="Arial" pitchFamily="34" charset="0"/>
              </a:rPr>
              <a:t>Protid</a:t>
            </a:r>
          </a:p>
        </p:txBody>
      </p:sp>
      <p:sp>
        <p:nvSpPr>
          <p:cNvPr id="9" name="Rounded Rectangle 8"/>
          <p:cNvSpPr/>
          <p:nvPr/>
        </p:nvSpPr>
        <p:spPr>
          <a:xfrm>
            <a:off x="255375" y="3200400"/>
            <a:ext cx="8888627" cy="1524000"/>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a:solidFill>
                  <a:prstClr val="black"/>
                </a:solidFill>
                <a:cs typeface="Arial" pitchFamily="34" charset="0"/>
              </a:rPr>
              <a:t>nếu không còn năng lượng dự </a:t>
            </a:r>
            <a:r>
              <a:rPr lang="vi-VN" sz="2800" dirty="0" smtClean="0">
                <a:solidFill>
                  <a:prstClr val="black"/>
                </a:solidFill>
                <a:cs typeface="Arial" pitchFamily="34" charset="0"/>
              </a:rPr>
              <a:t>trữ</a:t>
            </a:r>
            <a:r>
              <a:rPr lang="en-US" sz="2800" dirty="0" smtClean="0">
                <a:solidFill>
                  <a:prstClr val="black"/>
                </a:solidFill>
                <a:cs typeface="Arial" pitchFamily="34" charset="0"/>
              </a:rPr>
              <a:t>,</a:t>
            </a:r>
            <a:r>
              <a:rPr lang="vi-VN" sz="2800" dirty="0" smtClean="0">
                <a:solidFill>
                  <a:prstClr val="black"/>
                </a:solidFill>
                <a:cs typeface="Arial" pitchFamily="34" charset="0"/>
              </a:rPr>
              <a:t> thì </a:t>
            </a:r>
            <a:r>
              <a:rPr lang="vi-VN" sz="2800" dirty="0">
                <a:solidFill>
                  <a:prstClr val="black"/>
                </a:solidFill>
                <a:cs typeface="Arial" pitchFamily="34" charset="0"/>
              </a:rPr>
              <a:t>đạm của các tổ chức bị phân huỷ để cân bằng năng lượng của cơ </a:t>
            </a:r>
            <a:r>
              <a:rPr lang="vi-VN" sz="2800" dirty="0" smtClean="0">
                <a:solidFill>
                  <a:prstClr val="black"/>
                </a:solidFill>
                <a:cs typeface="Arial" pitchFamily="34" charset="0"/>
              </a:rPr>
              <a:t>thể</a:t>
            </a:r>
            <a:endParaRPr lang="vi-VN" sz="2800" dirty="0">
              <a:solidFill>
                <a:prstClr val="black"/>
              </a:solidFill>
              <a:cs typeface="Arial" pitchFamily="34" charset="0"/>
            </a:endParaRPr>
          </a:p>
        </p:txBody>
      </p:sp>
      <p:sp>
        <p:nvSpPr>
          <p:cNvPr id="11" name="Rounded Rectangle 10"/>
          <p:cNvSpPr/>
          <p:nvPr/>
        </p:nvSpPr>
        <p:spPr>
          <a:xfrm>
            <a:off x="331576" y="4953000"/>
            <a:ext cx="8812424" cy="1524000"/>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smtClean="0">
                <a:solidFill>
                  <a:prstClr val="black"/>
                </a:solidFill>
                <a:cs typeface="Arial" pitchFamily="34" charset="0"/>
              </a:rPr>
              <a:t>Người </a:t>
            </a:r>
            <a:r>
              <a:rPr lang="vi-VN" sz="2800" dirty="0">
                <a:solidFill>
                  <a:prstClr val="black"/>
                </a:solidFill>
                <a:cs typeface="Arial" pitchFamily="34" charset="0"/>
              </a:rPr>
              <a:t>ta ước tính nếu 20-25% tổng số protid bị phân huỷ thì người đó sẽ </a:t>
            </a:r>
            <a:r>
              <a:rPr lang="vi-VN" sz="2800" dirty="0" smtClean="0">
                <a:solidFill>
                  <a:prstClr val="black"/>
                </a:solidFill>
                <a:cs typeface="Arial" pitchFamily="34" charset="0"/>
              </a:rPr>
              <a:t>chết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414835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6629400" cy="932978"/>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7. Điều hoà nhu cầu năng lượng</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3" y="2580809"/>
            <a:ext cx="6827109" cy="1076797"/>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a:solidFill>
                  <a:prstClr val="black"/>
                </a:solidFill>
                <a:cs typeface="Arial" pitchFamily="34" charset="0"/>
              </a:rPr>
              <a:t>Sự giao động về cân nặng của con người hàng năm không lớn hơn 2kg, </a:t>
            </a:r>
          </a:p>
        </p:txBody>
      </p:sp>
      <p:sp>
        <p:nvSpPr>
          <p:cNvPr id="9" name="Rounded Rectangle 8"/>
          <p:cNvSpPr/>
          <p:nvPr/>
        </p:nvSpPr>
        <p:spPr>
          <a:xfrm>
            <a:off x="1600200" y="4411662"/>
            <a:ext cx="7543800" cy="1303338"/>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b="1" dirty="0">
                <a:solidFill>
                  <a:prstClr val="black"/>
                </a:solidFill>
                <a:cs typeface="Arial" pitchFamily="34" charset="0"/>
              </a:rPr>
              <a:t>như vậy lượng thức ăn ăn vào đã được điều hoà để đáp ứng yêu cầu của cơ thể </a:t>
            </a:r>
          </a:p>
        </p:txBody>
      </p:sp>
    </p:spTree>
    <p:extLst>
      <p:ext uri="{BB962C8B-B14F-4D97-AF65-F5344CB8AC3E}">
        <p14:creationId xmlns:p14="http://schemas.microsoft.com/office/powerpoint/2010/main" val="173801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6629400" cy="932978"/>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7. Điều hoà nhu cầu năng lượng</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0" y="2580809"/>
            <a:ext cx="7848600" cy="1076797"/>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Khi dạ dầy rỗng, sẽ có những cơ co thắt gây cho ta có cảm giác đói (điều hoà hệ thần kinh);</a:t>
            </a:r>
          </a:p>
        </p:txBody>
      </p:sp>
      <p:sp>
        <p:nvSpPr>
          <p:cNvPr id="9" name="Rounded Rectangle 8"/>
          <p:cNvSpPr/>
          <p:nvPr/>
        </p:nvSpPr>
        <p:spPr>
          <a:xfrm>
            <a:off x="1524003" y="4724400"/>
            <a:ext cx="7467599" cy="1303338"/>
          </a:xfrm>
          <a:prstGeom prst="roundRect">
            <a:avLst/>
          </a:prstGeom>
          <a:solidFill>
            <a:schemeClr val="accent6">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a:solidFill>
                  <a:prstClr val="black"/>
                </a:solidFill>
                <a:cs typeface="Arial" pitchFamily="34" charset="0"/>
              </a:rPr>
              <a:t>Khi trời lạnh mọi người cảm thấy ăn ngon miệng hơn khi trời nóng (điều hoà nhiệt </a:t>
            </a:r>
            <a:r>
              <a:rPr lang="vi-VN" sz="2800" dirty="0" smtClean="0">
                <a:solidFill>
                  <a:prstClr val="black"/>
                </a:solidFill>
                <a:cs typeface="Arial" pitchFamily="34" charset="0"/>
              </a:rPr>
              <a:t>độ);</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283819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6629400" cy="932978"/>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7. Điều hoà nhu cầu năng lượng</a:t>
            </a:r>
            <a:endParaRPr lang="en-US"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228600" y="2590800"/>
            <a:ext cx="7543800" cy="1303338"/>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a:solidFill>
                  <a:prstClr val="black"/>
                </a:solidFill>
                <a:cs typeface="Arial" pitchFamily="34" charset="0"/>
              </a:rPr>
              <a:t>Khi nhịn đói chất béo được huy động để thoả mãn nhu cầu năng lượng của cơ thể</a:t>
            </a:r>
          </a:p>
        </p:txBody>
      </p:sp>
      <p:sp>
        <p:nvSpPr>
          <p:cNvPr id="12" name="Rounded Rectangle 11"/>
          <p:cNvSpPr/>
          <p:nvPr/>
        </p:nvSpPr>
        <p:spPr>
          <a:xfrm>
            <a:off x="1447800" y="4896815"/>
            <a:ext cx="7543800" cy="1303338"/>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a:solidFill>
                  <a:prstClr val="black"/>
                </a:solidFill>
                <a:cs typeface="Arial" pitchFamily="34" charset="0"/>
              </a:rPr>
              <a:t>như vậy lượng thức ăn ăn vào đã được điều hoà để đáp ứng yêu cầu của cơ thể </a:t>
            </a:r>
          </a:p>
        </p:txBody>
      </p:sp>
    </p:spTree>
    <p:extLst>
      <p:ext uri="{BB962C8B-B14F-4D97-AF65-F5344CB8AC3E}">
        <p14:creationId xmlns:p14="http://schemas.microsoft.com/office/powerpoint/2010/main" val="4229833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6629400" cy="932978"/>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7. Điều hoà nhu cầu năng lượng</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3" y="2580809"/>
            <a:ext cx="7817709" cy="1076797"/>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tất cả các kích thích trên đều đóng góp vai </a:t>
            </a:r>
            <a:r>
              <a:rPr lang="vi-VN" sz="2800" dirty="0" smtClean="0">
                <a:solidFill>
                  <a:prstClr val="black"/>
                </a:solidFill>
                <a:cs typeface="Arial" pitchFamily="34" charset="0"/>
              </a:rPr>
              <a:t>trò</a:t>
            </a:r>
            <a:endParaRPr lang="vi-VN" sz="2800" dirty="0">
              <a:solidFill>
                <a:prstClr val="black"/>
              </a:solidFill>
              <a:cs typeface="Arial" pitchFamily="34" charset="0"/>
            </a:endParaRPr>
          </a:p>
        </p:txBody>
      </p:sp>
      <p:sp>
        <p:nvSpPr>
          <p:cNvPr id="9" name="Rounded Rectangle 8"/>
          <p:cNvSpPr/>
          <p:nvPr/>
        </p:nvSpPr>
        <p:spPr>
          <a:xfrm>
            <a:off x="1981200" y="4411662"/>
            <a:ext cx="7162800" cy="1303338"/>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smtClean="0">
                <a:solidFill>
                  <a:prstClr val="black"/>
                </a:solidFill>
                <a:cs typeface="Arial" pitchFamily="34" charset="0"/>
              </a:rPr>
              <a:t>điều </a:t>
            </a:r>
            <a:r>
              <a:rPr lang="vi-VN" sz="2800" dirty="0">
                <a:solidFill>
                  <a:prstClr val="black"/>
                </a:solidFill>
                <a:cs typeface="Arial" pitchFamily="34" charset="0"/>
              </a:rPr>
              <a:t>hoà nhu cầu năng lượng của cơ thể</a:t>
            </a:r>
          </a:p>
        </p:txBody>
      </p:sp>
    </p:spTree>
    <p:extLst>
      <p:ext uri="{BB962C8B-B14F-4D97-AF65-F5344CB8AC3E}">
        <p14:creationId xmlns:p14="http://schemas.microsoft.com/office/powerpoint/2010/main" val="21574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txBox="1">
            <a:spLocks/>
          </p:cNvSpPr>
          <p:nvPr/>
        </p:nvSpPr>
        <p:spPr bwMode="auto">
          <a:xfrm>
            <a:off x="457200" y="6096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en-US" b="1" smtClean="0">
                <a:latin typeface="Arial" charset="0"/>
                <a:cs typeface="Arial" charset="0"/>
              </a:rPr>
              <a:t>CÂU HỎI VÀ BÀI TẬP</a:t>
            </a:r>
            <a:endParaRPr lang="en-US" dirty="0" smtClean="0">
              <a:latin typeface="Arial" charset="0"/>
              <a:cs typeface="Arial" charset="0"/>
            </a:endParaRPr>
          </a:p>
        </p:txBody>
      </p:sp>
      <p:pic>
        <p:nvPicPr>
          <p:cNvPr id="1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7400" y="1652588"/>
            <a:ext cx="5257800" cy="520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439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24200" y="-49894"/>
            <a:ext cx="3352800" cy="3468041"/>
          </a:xfrm>
          <a:prstGeom prst="rect">
            <a:avLst/>
          </a:prstGeom>
        </p:spPr>
      </p:pic>
      <p:cxnSp>
        <p:nvCxnSpPr>
          <p:cNvPr id="23" name="Straight Connector 22">
            <a:extLst>
              <a:ext uri="{FF2B5EF4-FFF2-40B4-BE49-F238E27FC236}">
                <a16:creationId xmlns="" xmlns:a16="http://schemas.microsoft.com/office/drawing/2014/main"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 xmlns:a16="http://schemas.microsoft.com/office/drawing/2014/main" id="{2254BD6F-C222-4EBF-A18A-FDA724EC8AEA}"/>
              </a:ext>
            </a:extLst>
          </p:cNvPr>
          <p:cNvSpPr/>
          <p:nvPr/>
        </p:nvSpPr>
        <p:spPr>
          <a:xfrm flipH="1">
            <a:off x="494933"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 xmlns:a16="http://schemas.microsoft.com/office/drawing/2014/main" id="{4605F6AC-8356-4661-B6A4-309609CF4CCF}"/>
              </a:ext>
            </a:extLst>
          </p:cNvPr>
          <p:cNvSpPr txBox="1"/>
          <p:nvPr/>
        </p:nvSpPr>
        <p:spPr>
          <a:xfrm>
            <a:off x="1038692" y="3581406"/>
            <a:ext cx="7037773" cy="1200329"/>
          </a:xfrm>
          <a:prstGeom prst="rect">
            <a:avLst/>
          </a:prstGeom>
          <a:noFill/>
        </p:spPr>
        <p:txBody>
          <a:bodyPr wrap="square" rtlCol="0">
            <a:spAutoFit/>
          </a:bodyPr>
          <a:lstStyle/>
          <a:p>
            <a:r>
              <a:rPr lang="vi-VN" sz="3600" b="1" dirty="0">
                <a:solidFill>
                  <a:prstClr val="white"/>
                </a:solidFill>
              </a:rPr>
              <a:t>Nguồn năng lượng dự trữ trong cơ thể bắt nguồn từ </a:t>
            </a:r>
            <a:endParaRPr lang="en-US" sz="3600" b="1" dirty="0">
              <a:solidFill>
                <a:prstClr val="white"/>
              </a:solidFill>
            </a:endParaRPr>
          </a:p>
        </p:txBody>
      </p:sp>
      <p:sp>
        <p:nvSpPr>
          <p:cNvPr id="15" name="bang a">
            <a:extLst>
              <a:ext uri="{FF2B5EF4-FFF2-40B4-BE49-F238E27FC236}">
                <a16:creationId xmlns="" xmlns:a16="http://schemas.microsoft.com/office/drawing/2014/main" id="{D0E6AFB4-275F-4728-9A13-27E00F9EA3A2}"/>
              </a:ext>
            </a:extLst>
          </p:cNvPr>
          <p:cNvSpPr/>
          <p:nvPr/>
        </p:nvSpPr>
        <p:spPr>
          <a:xfrm flipH="1">
            <a:off x="604749"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bang c">
            <a:extLst>
              <a:ext uri="{FF2B5EF4-FFF2-40B4-BE49-F238E27FC236}">
                <a16:creationId xmlns="" xmlns:a16="http://schemas.microsoft.com/office/drawing/2014/main"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dap an a">
            <a:extLst>
              <a:ext uri="{FF2B5EF4-FFF2-40B4-BE49-F238E27FC236}">
                <a16:creationId xmlns="" xmlns:a16="http://schemas.microsoft.com/office/drawing/2014/main" id="{9897B1B9-EB78-41AF-AC33-1E8F7714B11F}"/>
              </a:ext>
            </a:extLst>
          </p:cNvPr>
          <p:cNvSpPr txBox="1"/>
          <p:nvPr/>
        </p:nvSpPr>
        <p:spPr>
          <a:xfrm>
            <a:off x="829507"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Protid</a:t>
            </a:r>
            <a:endParaRPr lang="en-US" sz="2000" dirty="0">
              <a:solidFill>
                <a:prstClr val="white"/>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 xmlns:a16="http://schemas.microsoft.com/office/drawing/2014/main"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smtClean="0">
                <a:solidFill>
                  <a:prstClr val="white"/>
                </a:solidFill>
                <a:ea typeface="Tahoma" panose="020B0604030504040204" pitchFamily="34" charset="0"/>
                <a:cs typeface="Tahoma" panose="020B0604030504040204" pitchFamily="34" charset="0"/>
              </a:rPr>
              <a:t>Vitamin</a:t>
            </a:r>
            <a:endParaRPr lang="en-US" sz="2000" dirty="0">
              <a:solidFill>
                <a:prstClr val="white"/>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 xmlns:a16="http://schemas.microsoft.com/office/drawing/2014/main" id="{8DD63B39-09F3-4F04-83CD-408FC7619A90}"/>
              </a:ext>
            </a:extLst>
          </p:cNvPr>
          <p:cNvSpPr/>
          <p:nvPr/>
        </p:nvSpPr>
        <p:spPr>
          <a:xfrm flipH="1">
            <a:off x="4601922"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bang d">
            <a:extLst>
              <a:ext uri="{FF2B5EF4-FFF2-40B4-BE49-F238E27FC236}">
                <a16:creationId xmlns="" xmlns:a16="http://schemas.microsoft.com/office/drawing/2014/main"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dap an b">
            <a:extLst>
              <a:ext uri="{FF2B5EF4-FFF2-40B4-BE49-F238E27FC236}">
                <a16:creationId xmlns="" xmlns:a16="http://schemas.microsoft.com/office/drawing/2014/main" id="{9B5DABB8-849A-4D2D-930C-9CA07BFC5BDE}"/>
              </a:ext>
            </a:extLst>
          </p:cNvPr>
          <p:cNvSpPr txBox="1"/>
          <p:nvPr/>
        </p:nvSpPr>
        <p:spPr>
          <a:xfrm>
            <a:off x="4826680"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Chất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khoáng</a:t>
            </a:r>
            <a:endParaRPr lang="en-US" sz="2000" dirty="0">
              <a:solidFill>
                <a:prstClr val="white"/>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 xmlns:a16="http://schemas.microsoft.com/office/drawing/2014/main" id="{42A746A3-96B8-42A5-8EFA-A104DB6B2F69}"/>
              </a:ext>
            </a:extLst>
          </p:cNvPr>
          <p:cNvSpPr txBox="1"/>
          <p:nvPr/>
        </p:nvSpPr>
        <p:spPr>
          <a:xfrm>
            <a:off x="4826680"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smtClean="0">
                <a:solidFill>
                  <a:prstClr val="white"/>
                </a:solidFill>
                <a:ea typeface="Tahoma" panose="020B0604030504040204" pitchFamily="34" charset="0"/>
                <a:cs typeface="Tahoma" panose="020B0604030504040204" pitchFamily="34" charset="0"/>
              </a:rPr>
              <a:t>Nước</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8"/>
            <a:ext cx="365522" cy="487363"/>
          </a:xfrm>
          <a:prstGeom prst="rect">
            <a:avLst/>
          </a:prstGeom>
        </p:spPr>
      </p:pic>
      <p:pic>
        <p:nvPicPr>
          <p:cNvPr id="39" name="Final Answer">
            <a:hlinkClick r:id="" action="ppaction://media"/>
            <a:extLst>
              <a:ext uri="{FF2B5EF4-FFF2-40B4-BE49-F238E27FC236}">
                <a16:creationId xmlns=""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64"/>
            <a:ext cx="365522" cy="487363"/>
          </a:xfrm>
          <a:prstGeom prst="rect">
            <a:avLst/>
          </a:prstGeom>
        </p:spPr>
      </p:pic>
      <p:pic>
        <p:nvPicPr>
          <p:cNvPr id="41" name="Lose">
            <a:hlinkClick r:id="" action="ppaction://media"/>
            <a:extLst>
              <a:ext uri="{FF2B5EF4-FFF2-40B4-BE49-F238E27FC236}">
                <a16:creationId xmlns=""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20"/>
            <a:ext cx="365522" cy="487363"/>
          </a:xfrm>
          <a:prstGeom prst="rect">
            <a:avLst/>
          </a:prstGeom>
        </p:spPr>
      </p:pic>
    </p:spTree>
    <p:extLst>
      <p:ext uri="{BB962C8B-B14F-4D97-AF65-F5344CB8AC3E}">
        <p14:creationId xmlns:p14="http://schemas.microsoft.com/office/powerpoint/2010/main" val="234819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 xmlns:a16="http://schemas.microsoft.com/office/drawing/2014/main" id="{6C975AF1-8BB4-444D-993E-F98C38C51C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438400" y="-49894"/>
            <a:ext cx="3404196" cy="3468041"/>
          </a:xfrm>
          <a:prstGeom prst="rect">
            <a:avLst/>
          </a:prstGeom>
        </p:spPr>
      </p:pic>
      <p:cxnSp>
        <p:nvCxnSpPr>
          <p:cNvPr id="23" name="Straight Connector 22">
            <a:extLst>
              <a:ext uri="{FF2B5EF4-FFF2-40B4-BE49-F238E27FC236}">
                <a16:creationId xmlns="" xmlns:a16="http://schemas.microsoft.com/office/drawing/2014/main"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 xmlns:a16="http://schemas.microsoft.com/office/drawing/2014/main" id="{2254BD6F-C222-4EBF-A18A-FDA724EC8AEA}"/>
              </a:ext>
            </a:extLst>
          </p:cNvPr>
          <p:cNvSpPr/>
          <p:nvPr/>
        </p:nvSpPr>
        <p:spPr>
          <a:xfrm flipH="1">
            <a:off x="494930" y="3239592"/>
            <a:ext cx="8154143" cy="159662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24" name="TextBox 23">
            <a:extLst>
              <a:ext uri="{FF2B5EF4-FFF2-40B4-BE49-F238E27FC236}">
                <a16:creationId xmlns="" xmlns:a16="http://schemas.microsoft.com/office/drawing/2014/main" id="{4605F6AC-8356-4661-B6A4-309609CF4CCF}"/>
              </a:ext>
            </a:extLst>
          </p:cNvPr>
          <p:cNvSpPr txBox="1"/>
          <p:nvPr/>
        </p:nvSpPr>
        <p:spPr>
          <a:xfrm>
            <a:off x="705395" y="3420601"/>
            <a:ext cx="7371066" cy="523220"/>
          </a:xfrm>
          <a:prstGeom prst="rect">
            <a:avLst/>
          </a:prstGeom>
          <a:noFill/>
        </p:spPr>
        <p:txBody>
          <a:bodyPr wrap="square" rtlCol="0">
            <a:spAutoFit/>
          </a:bodyPr>
          <a:lstStyle/>
          <a:p>
            <a:pPr>
              <a:defRPr/>
            </a:pPr>
            <a:r>
              <a:rPr lang="vi-VN" sz="2800" b="1" dirty="0">
                <a:solidFill>
                  <a:prstClr val="white"/>
                </a:solidFill>
              </a:rPr>
              <a:t>Năng lượng dự trữ trong cơ thể gồm có</a:t>
            </a:r>
          </a:p>
        </p:txBody>
      </p:sp>
      <p:sp>
        <p:nvSpPr>
          <p:cNvPr id="15" name="bang c">
            <a:extLst>
              <a:ext uri="{FF2B5EF4-FFF2-40B4-BE49-F238E27FC236}">
                <a16:creationId xmlns="" xmlns:a16="http://schemas.microsoft.com/office/drawing/2014/main" id="{D0E6AFB4-275F-4728-9A13-27E00F9EA3A2}"/>
              </a:ext>
            </a:extLst>
          </p:cNvPr>
          <p:cNvSpPr/>
          <p:nvPr/>
        </p:nvSpPr>
        <p:spPr>
          <a:xfrm flipH="1">
            <a:off x="603458" y="596129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16" name="bang b">
            <a:extLst>
              <a:ext uri="{FF2B5EF4-FFF2-40B4-BE49-F238E27FC236}">
                <a16:creationId xmlns="" xmlns:a16="http://schemas.microsoft.com/office/drawing/2014/main" id="{CA2E0476-BE10-4768-BE1B-A9C0072703C2}"/>
              </a:ext>
            </a:extLst>
          </p:cNvPr>
          <p:cNvSpPr/>
          <p:nvPr/>
        </p:nvSpPr>
        <p:spPr>
          <a:xfrm flipH="1">
            <a:off x="4601922" y="5094961"/>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25" name="cau hoi c">
            <a:extLst>
              <a:ext uri="{FF2B5EF4-FFF2-40B4-BE49-F238E27FC236}">
                <a16:creationId xmlns="" xmlns:a16="http://schemas.microsoft.com/office/drawing/2014/main" id="{9897B1B9-EB78-41AF-AC33-1E8F7714B11F}"/>
              </a:ext>
            </a:extLst>
          </p:cNvPr>
          <p:cNvSpPr txBox="1"/>
          <p:nvPr/>
        </p:nvSpPr>
        <p:spPr>
          <a:xfrm>
            <a:off x="828214" y="606349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C. </a:t>
            </a:r>
            <a:r>
              <a:rPr lang="en-US" sz="2000" dirty="0" smtClean="0">
                <a:solidFill>
                  <a:prstClr val="white"/>
                </a:solidFill>
                <a:ea typeface="Tahoma" panose="020B0604030504040204" pitchFamily="34" charset="0"/>
                <a:cs typeface="Tahoma" panose="020B0604030504040204" pitchFamily="34" charset="0"/>
              </a:rPr>
              <a:t>Ba </a:t>
            </a:r>
            <a:r>
              <a:rPr lang="en-US" sz="2000" dirty="0" err="1" smtClean="0">
                <a:solidFill>
                  <a:prstClr val="white"/>
                </a:solidFill>
                <a:ea typeface="Tahoma" panose="020B0604030504040204" pitchFamily="34" charset="0"/>
                <a:cs typeface="Tahoma" panose="020B0604030504040204" pitchFamily="34" charset="0"/>
              </a:rPr>
              <a:t>nguồn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năng</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lượng</a:t>
            </a:r>
            <a:endParaRPr lang="en-US" sz="2000" dirty="0">
              <a:solidFill>
                <a:prstClr val="white"/>
              </a:solidFill>
              <a:ea typeface="Tahoma" panose="020B0604030504040204" pitchFamily="34" charset="0"/>
              <a:cs typeface="Tahoma" panose="020B0604030504040204" pitchFamily="34" charset="0"/>
            </a:endParaRPr>
          </a:p>
        </p:txBody>
      </p:sp>
      <p:sp>
        <p:nvSpPr>
          <p:cNvPr id="27" name="cau hoi b">
            <a:extLst>
              <a:ext uri="{FF2B5EF4-FFF2-40B4-BE49-F238E27FC236}">
                <a16:creationId xmlns="" xmlns:a16="http://schemas.microsoft.com/office/drawing/2014/main" id="{D96707EC-5A82-4050-B897-6DBAB63AC957}"/>
              </a:ext>
            </a:extLst>
          </p:cNvPr>
          <p:cNvSpPr txBox="1"/>
          <p:nvPr/>
        </p:nvSpPr>
        <p:spPr>
          <a:xfrm>
            <a:off x="4826680" y="5197162"/>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Hai</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nguồn</a:t>
            </a:r>
            <a:r>
              <a:rPr lang="en-US" sz="2000" dirty="0" smtClean="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năng</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lượng</a:t>
            </a:r>
            <a:endParaRPr lang="en-US" sz="2000" dirty="0">
              <a:solidFill>
                <a:prstClr val="white"/>
              </a:solidFill>
              <a:ea typeface="Tahoma" panose="020B0604030504040204" pitchFamily="34" charset="0"/>
              <a:cs typeface="Tahoma" panose="020B0604030504040204" pitchFamily="34" charset="0"/>
            </a:endParaRPr>
          </a:p>
        </p:txBody>
      </p:sp>
      <p:sp>
        <p:nvSpPr>
          <p:cNvPr id="31" name="bang a">
            <a:extLst>
              <a:ext uri="{FF2B5EF4-FFF2-40B4-BE49-F238E27FC236}">
                <a16:creationId xmlns="" xmlns:a16="http://schemas.microsoft.com/office/drawing/2014/main" id="{8DD63B39-09F3-4F04-83CD-408FC7619A90}"/>
              </a:ext>
            </a:extLst>
          </p:cNvPr>
          <p:cNvSpPr/>
          <p:nvPr/>
        </p:nvSpPr>
        <p:spPr>
          <a:xfrm flipH="1">
            <a:off x="604749" y="5094961"/>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2" name="bang d">
            <a:extLst>
              <a:ext uri="{FF2B5EF4-FFF2-40B4-BE49-F238E27FC236}">
                <a16:creationId xmlns="" xmlns:a16="http://schemas.microsoft.com/office/drawing/2014/main"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3" name="cau hoi a">
            <a:extLst>
              <a:ext uri="{FF2B5EF4-FFF2-40B4-BE49-F238E27FC236}">
                <a16:creationId xmlns="" xmlns:a16="http://schemas.microsoft.com/office/drawing/2014/main" id="{9B5DABB8-849A-4D2D-930C-9CA07BFC5BDE}"/>
              </a:ext>
            </a:extLst>
          </p:cNvPr>
          <p:cNvSpPr txBox="1"/>
          <p:nvPr/>
        </p:nvSpPr>
        <p:spPr>
          <a:xfrm>
            <a:off x="829507" y="5197162"/>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Một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nguồn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năng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lượng</a:t>
            </a:r>
            <a:endParaRPr lang="en-US" sz="2000" dirty="0">
              <a:solidFill>
                <a:prstClr val="white"/>
              </a:solidFill>
              <a:ea typeface="Tahoma" panose="020B0604030504040204" pitchFamily="34" charset="0"/>
              <a:cs typeface="Tahoma" panose="020B0604030504040204" pitchFamily="34" charset="0"/>
            </a:endParaRPr>
          </a:p>
        </p:txBody>
      </p:sp>
      <p:sp>
        <p:nvSpPr>
          <p:cNvPr id="34" name="cau hoi d">
            <a:extLst>
              <a:ext uri="{FF2B5EF4-FFF2-40B4-BE49-F238E27FC236}">
                <a16:creationId xmlns="" xmlns:a16="http://schemas.microsoft.com/office/drawing/2014/main" id="{42A746A3-96B8-42A5-8EFA-A104DB6B2F69}"/>
              </a:ext>
            </a:extLst>
          </p:cNvPr>
          <p:cNvSpPr txBox="1"/>
          <p:nvPr/>
        </p:nvSpPr>
        <p:spPr>
          <a:xfrm>
            <a:off x="4826680"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D. </a:t>
            </a:r>
            <a:r>
              <a:rPr lang="en-US" sz="2000" dirty="0" err="1" smtClean="0">
                <a:solidFill>
                  <a:prstClr val="white"/>
                </a:solidFill>
                <a:ea typeface="Tahoma" panose="020B0604030504040204" pitchFamily="34" charset="0"/>
                <a:cs typeface="Tahoma" panose="020B0604030504040204" pitchFamily="34" charset="0"/>
              </a:rPr>
              <a:t>Bốn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nguồn</a:t>
            </a:r>
            <a:r>
              <a:rPr lang="en-US" sz="2000" dirty="0" smtClean="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năng</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lượng</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2"/>
            <a:ext cx="365522" cy="487363"/>
          </a:xfrm>
          <a:prstGeom prst="rect">
            <a:avLst/>
          </a:prstGeom>
        </p:spPr>
      </p:pic>
      <p:pic>
        <p:nvPicPr>
          <p:cNvPr id="39" name="Final Answer">
            <a:hlinkClick r:id="" action="ppaction://media"/>
            <a:extLst>
              <a:ext uri="{FF2B5EF4-FFF2-40B4-BE49-F238E27FC236}">
                <a16:creationId xmlns=""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58"/>
            <a:ext cx="365522" cy="487363"/>
          </a:xfrm>
          <a:prstGeom prst="rect">
            <a:avLst/>
          </a:prstGeom>
        </p:spPr>
      </p:pic>
      <p:pic>
        <p:nvPicPr>
          <p:cNvPr id="41" name="Lose">
            <a:hlinkClick r:id="" action="ppaction://media"/>
            <a:extLst>
              <a:ext uri="{FF2B5EF4-FFF2-40B4-BE49-F238E27FC236}">
                <a16:creationId xmlns=""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14"/>
            <a:ext cx="365522" cy="487363"/>
          </a:xfrm>
          <a:prstGeom prst="rect">
            <a:avLst/>
          </a:prstGeom>
        </p:spPr>
      </p:pic>
    </p:spTree>
    <p:extLst>
      <p:ext uri="{BB962C8B-B14F-4D97-AF65-F5344CB8AC3E}">
        <p14:creationId xmlns:p14="http://schemas.microsoft.com/office/powerpoint/2010/main" val="8233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0E00DC"/>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73414" y="-49894"/>
            <a:ext cx="3269181" cy="3468041"/>
          </a:xfrm>
          <a:prstGeom prst="rect">
            <a:avLst/>
          </a:prstGeom>
        </p:spPr>
      </p:pic>
      <p:cxnSp>
        <p:nvCxnSpPr>
          <p:cNvPr id="23" name="Straight Connector 22">
            <a:extLst>
              <a:ext uri="{FF2B5EF4-FFF2-40B4-BE49-F238E27FC236}">
                <a16:creationId xmlns="" xmlns:a16="http://schemas.microsoft.com/office/drawing/2014/main"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 xmlns:a16="http://schemas.microsoft.com/office/drawing/2014/main" id="{2254BD6F-C222-4EBF-A18A-FDA724EC8AEA}"/>
              </a:ext>
            </a:extLst>
          </p:cNvPr>
          <p:cNvSpPr/>
          <p:nvPr/>
        </p:nvSpPr>
        <p:spPr>
          <a:xfrm flipH="1">
            <a:off x="494930"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 xmlns:a16="http://schemas.microsoft.com/office/drawing/2014/main" id="{4605F6AC-8356-4661-B6A4-309609CF4CCF}"/>
              </a:ext>
            </a:extLst>
          </p:cNvPr>
          <p:cNvSpPr txBox="1"/>
          <p:nvPr/>
        </p:nvSpPr>
        <p:spPr>
          <a:xfrm>
            <a:off x="1038689" y="3616549"/>
            <a:ext cx="7037773" cy="1200329"/>
          </a:xfrm>
          <a:prstGeom prst="rect">
            <a:avLst/>
          </a:prstGeom>
          <a:noFill/>
        </p:spPr>
        <p:txBody>
          <a:bodyPr wrap="square" rtlCol="0">
            <a:spAutoFit/>
          </a:bodyPr>
          <a:lstStyle/>
          <a:p>
            <a:pPr>
              <a:spcBef>
                <a:spcPct val="50000"/>
              </a:spcBef>
            </a:pPr>
            <a:r>
              <a:rPr lang="en-US" altLang="en-US" sz="3600" b="1" dirty="0" err="1" smtClean="0">
                <a:solidFill>
                  <a:prstClr val="white"/>
                </a:solidFill>
                <a:latin typeface="Arial" pitchFamily="34" charset="0"/>
                <a:cs typeface="Arial" pitchFamily="34" charset="0"/>
              </a:rPr>
              <a:t>Hậu</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quả</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của</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thừa</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năng</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lượng</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kéo</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dài</a:t>
            </a:r>
            <a:endParaRPr lang="en-US" altLang="en-US" sz="3600" b="1" dirty="0">
              <a:solidFill>
                <a:prstClr val="white"/>
              </a:solidFill>
              <a:latin typeface="Arial" pitchFamily="34" charset="0"/>
              <a:cs typeface="Arial" pitchFamily="34" charset="0"/>
            </a:endParaRPr>
          </a:p>
        </p:txBody>
      </p:sp>
      <p:sp>
        <p:nvSpPr>
          <p:cNvPr id="15" name="bang a">
            <a:extLst>
              <a:ext uri="{FF2B5EF4-FFF2-40B4-BE49-F238E27FC236}">
                <a16:creationId xmlns="" xmlns:a16="http://schemas.microsoft.com/office/drawing/2014/main" id="{D0E6AFB4-275F-4728-9A13-27E00F9EA3A2}"/>
              </a:ext>
            </a:extLst>
          </p:cNvPr>
          <p:cNvSpPr/>
          <p:nvPr/>
        </p:nvSpPr>
        <p:spPr>
          <a:xfrm flipH="1">
            <a:off x="604749"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bang c">
            <a:extLst>
              <a:ext uri="{FF2B5EF4-FFF2-40B4-BE49-F238E27FC236}">
                <a16:creationId xmlns="" xmlns:a16="http://schemas.microsoft.com/office/drawing/2014/main"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dap an a">
            <a:extLst>
              <a:ext uri="{FF2B5EF4-FFF2-40B4-BE49-F238E27FC236}">
                <a16:creationId xmlns="" xmlns:a16="http://schemas.microsoft.com/office/drawing/2014/main" id="{9897B1B9-EB78-41AF-AC33-1E8F7714B11F}"/>
              </a:ext>
            </a:extLst>
          </p:cNvPr>
          <p:cNvSpPr txBox="1"/>
          <p:nvPr/>
        </p:nvSpPr>
        <p:spPr>
          <a:xfrm>
            <a:off x="829507"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Dễ</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mắc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tim</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mạch</a:t>
            </a:r>
            <a:endParaRPr lang="en-US" sz="2000" dirty="0">
              <a:solidFill>
                <a:prstClr val="white"/>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 xmlns:a16="http://schemas.microsoft.com/office/drawing/2014/main"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err="1">
                <a:solidFill>
                  <a:prstClr val="white"/>
                </a:solidFill>
                <a:ea typeface="Tahoma" panose="020B0604030504040204" pitchFamily="34" charset="0"/>
                <a:cs typeface="Tahoma" panose="020B0604030504040204" pitchFamily="34" charset="0"/>
              </a:rPr>
              <a:t>Dễ</a:t>
            </a:r>
            <a:r>
              <a:rPr lang="en-US" sz="2000" dirty="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bị</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thấp</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còi</a:t>
            </a:r>
            <a:r>
              <a:rPr lang="en-US" sz="2000" dirty="0" smtClean="0">
                <a:solidFill>
                  <a:prstClr val="white"/>
                </a:solidFill>
                <a:ea typeface="Tahoma" panose="020B0604030504040204" pitchFamily="34" charset="0"/>
                <a:cs typeface="Tahoma" panose="020B0604030504040204" pitchFamily="34" charset="0"/>
              </a:rPr>
              <a:t> </a:t>
            </a:r>
            <a:endParaRPr lang="en-US" sz="2000" dirty="0">
              <a:solidFill>
                <a:prstClr val="white"/>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 xmlns:a16="http://schemas.microsoft.com/office/drawing/2014/main" id="{8DD63B39-09F3-4F04-83CD-408FC7619A90}"/>
              </a:ext>
            </a:extLst>
          </p:cNvPr>
          <p:cNvSpPr/>
          <p:nvPr/>
        </p:nvSpPr>
        <p:spPr>
          <a:xfrm flipH="1">
            <a:off x="4601922"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bang d">
            <a:extLst>
              <a:ext uri="{FF2B5EF4-FFF2-40B4-BE49-F238E27FC236}">
                <a16:creationId xmlns="" xmlns:a16="http://schemas.microsoft.com/office/drawing/2014/main"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dap an b">
            <a:extLst>
              <a:ext uri="{FF2B5EF4-FFF2-40B4-BE49-F238E27FC236}">
                <a16:creationId xmlns="" xmlns:a16="http://schemas.microsoft.com/office/drawing/2014/main" id="{9B5DABB8-849A-4D2D-930C-9CA07BFC5BDE}"/>
              </a:ext>
            </a:extLst>
          </p:cNvPr>
          <p:cNvSpPr txBox="1"/>
          <p:nvPr/>
        </p:nvSpPr>
        <p:spPr>
          <a:xfrm>
            <a:off x="4826680"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Dễ</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mắc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nhiễm</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trùng</a:t>
            </a:r>
            <a:endParaRPr lang="en-US" sz="2000" dirty="0">
              <a:solidFill>
                <a:prstClr val="white"/>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 xmlns:a16="http://schemas.microsoft.com/office/drawing/2014/main" id="{42A746A3-96B8-42A5-8EFA-A104DB6B2F69}"/>
              </a:ext>
            </a:extLst>
          </p:cNvPr>
          <p:cNvSpPr txBox="1"/>
          <p:nvPr/>
        </p:nvSpPr>
        <p:spPr>
          <a:xfrm>
            <a:off x="4826680" y="6060425"/>
            <a:ext cx="3936320"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Dễ</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mắc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bệnh</a:t>
            </a:r>
            <a:r>
              <a:rPr lang="en-US" sz="2000" dirty="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suy</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dinh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dưỡng</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2"/>
            <a:ext cx="365522" cy="487363"/>
          </a:xfrm>
          <a:prstGeom prst="rect">
            <a:avLst/>
          </a:prstGeom>
        </p:spPr>
      </p:pic>
      <p:pic>
        <p:nvPicPr>
          <p:cNvPr id="39" name="Final Answer">
            <a:hlinkClick r:id="" action="ppaction://media"/>
            <a:extLst>
              <a:ext uri="{FF2B5EF4-FFF2-40B4-BE49-F238E27FC236}">
                <a16:creationId xmlns=""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58"/>
            <a:ext cx="365522" cy="487363"/>
          </a:xfrm>
          <a:prstGeom prst="rect">
            <a:avLst/>
          </a:prstGeom>
        </p:spPr>
      </p:pic>
      <p:pic>
        <p:nvPicPr>
          <p:cNvPr id="41" name="Lose">
            <a:hlinkClick r:id="" action="ppaction://media"/>
            <a:extLst>
              <a:ext uri="{FF2B5EF4-FFF2-40B4-BE49-F238E27FC236}">
                <a16:creationId xmlns=""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14"/>
            <a:ext cx="365522" cy="487363"/>
          </a:xfrm>
          <a:prstGeom prst="rect">
            <a:avLst/>
          </a:prstGeom>
        </p:spPr>
      </p:pic>
    </p:spTree>
    <p:extLst>
      <p:ext uri="{BB962C8B-B14F-4D97-AF65-F5344CB8AC3E}">
        <p14:creationId xmlns:p14="http://schemas.microsoft.com/office/powerpoint/2010/main" val="344164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 xmlns:a16="http://schemas.microsoft.com/office/drawing/2014/main" id="{34294F01-75A2-47C6-8975-F699C21E23C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286000" y="-49894"/>
            <a:ext cx="3556595" cy="3468041"/>
          </a:xfrm>
          <a:prstGeom prst="rect">
            <a:avLst/>
          </a:prstGeom>
        </p:spPr>
      </p:pic>
      <p:cxnSp>
        <p:nvCxnSpPr>
          <p:cNvPr id="23" name="Straight Connector 22">
            <a:extLst>
              <a:ext uri="{FF2B5EF4-FFF2-40B4-BE49-F238E27FC236}">
                <a16:creationId xmlns="" xmlns:a16="http://schemas.microsoft.com/office/drawing/2014/main"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 xmlns:a16="http://schemas.microsoft.com/office/drawing/2014/main" id="{2254BD6F-C222-4EBF-A18A-FDA724EC8AEA}"/>
              </a:ext>
            </a:extLst>
          </p:cNvPr>
          <p:cNvSpPr/>
          <p:nvPr/>
        </p:nvSpPr>
        <p:spPr>
          <a:xfrm flipH="1">
            <a:off x="494930"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24" name="TextBox 23">
            <a:extLst>
              <a:ext uri="{FF2B5EF4-FFF2-40B4-BE49-F238E27FC236}">
                <a16:creationId xmlns="" xmlns:a16="http://schemas.microsoft.com/office/drawing/2014/main" id="{4605F6AC-8356-4661-B6A4-309609CF4CCF}"/>
              </a:ext>
            </a:extLst>
          </p:cNvPr>
          <p:cNvSpPr txBox="1"/>
          <p:nvPr/>
        </p:nvSpPr>
        <p:spPr>
          <a:xfrm>
            <a:off x="1038689" y="3616549"/>
            <a:ext cx="7037773" cy="1077218"/>
          </a:xfrm>
          <a:prstGeom prst="rect">
            <a:avLst/>
          </a:prstGeom>
          <a:noFill/>
        </p:spPr>
        <p:txBody>
          <a:bodyPr wrap="square" rtlCol="0">
            <a:spAutoFit/>
          </a:bodyPr>
          <a:lstStyle/>
          <a:p>
            <a:pPr>
              <a:defRPr/>
            </a:pPr>
            <a:r>
              <a:rPr lang="en-US" sz="3200" b="1" dirty="0" err="1" smtClean="0">
                <a:solidFill>
                  <a:prstClr val="white"/>
                </a:solidFill>
              </a:rPr>
              <a:t>Dinh</a:t>
            </a:r>
            <a:r>
              <a:rPr lang="en-US" sz="3200" b="1" dirty="0" smtClean="0">
                <a:solidFill>
                  <a:prstClr val="white"/>
                </a:solidFill>
              </a:rPr>
              <a:t> </a:t>
            </a:r>
            <a:r>
              <a:rPr lang="en-US" sz="3200" b="1" dirty="0" err="1" smtClean="0">
                <a:solidFill>
                  <a:prstClr val="white"/>
                </a:solidFill>
              </a:rPr>
              <a:t>dưỡng</a:t>
            </a:r>
            <a:r>
              <a:rPr lang="en-US" sz="3200" b="1" dirty="0" smtClean="0">
                <a:solidFill>
                  <a:prstClr val="white"/>
                </a:solidFill>
              </a:rPr>
              <a:t> </a:t>
            </a:r>
            <a:r>
              <a:rPr lang="en-US" sz="3200" b="1" dirty="0" err="1" smtClean="0">
                <a:solidFill>
                  <a:prstClr val="white"/>
                </a:solidFill>
              </a:rPr>
              <a:t>hợp</a:t>
            </a:r>
            <a:r>
              <a:rPr lang="en-US" sz="3200" b="1" dirty="0" smtClean="0">
                <a:solidFill>
                  <a:prstClr val="white"/>
                </a:solidFill>
              </a:rPr>
              <a:t> </a:t>
            </a:r>
            <a:r>
              <a:rPr lang="en-US" sz="3200" b="1" dirty="0" err="1" smtClean="0">
                <a:solidFill>
                  <a:prstClr val="white"/>
                </a:solidFill>
              </a:rPr>
              <a:t>lý</a:t>
            </a:r>
            <a:r>
              <a:rPr lang="en-US" sz="3200" b="1" dirty="0" smtClean="0">
                <a:solidFill>
                  <a:prstClr val="white"/>
                </a:solidFill>
              </a:rPr>
              <a:t> </a:t>
            </a:r>
            <a:r>
              <a:rPr lang="en-US" sz="3200" b="1" dirty="0" err="1" smtClean="0">
                <a:solidFill>
                  <a:prstClr val="white"/>
                </a:solidFill>
              </a:rPr>
              <a:t>cho</a:t>
            </a:r>
            <a:r>
              <a:rPr lang="en-US" sz="3200" b="1" dirty="0" smtClean="0">
                <a:solidFill>
                  <a:prstClr val="white"/>
                </a:solidFill>
              </a:rPr>
              <a:t> </a:t>
            </a:r>
            <a:r>
              <a:rPr lang="en-US" sz="3200" b="1" dirty="0" err="1" smtClean="0">
                <a:solidFill>
                  <a:prstClr val="white"/>
                </a:solidFill>
              </a:rPr>
              <a:t>trẻ</a:t>
            </a:r>
            <a:r>
              <a:rPr lang="en-US" sz="3200" b="1" dirty="0" smtClean="0">
                <a:solidFill>
                  <a:prstClr val="white"/>
                </a:solidFill>
              </a:rPr>
              <a:t> </a:t>
            </a:r>
            <a:r>
              <a:rPr lang="en-US" sz="3200" b="1" dirty="0" err="1" smtClean="0">
                <a:solidFill>
                  <a:prstClr val="white"/>
                </a:solidFill>
              </a:rPr>
              <a:t>nhỏ</a:t>
            </a:r>
            <a:r>
              <a:rPr lang="en-US" sz="3200" b="1" dirty="0" smtClean="0">
                <a:solidFill>
                  <a:prstClr val="white"/>
                </a:solidFill>
              </a:rPr>
              <a:t>  </a:t>
            </a:r>
            <a:r>
              <a:rPr lang="en-US" sz="3200" b="1" dirty="0" err="1" smtClean="0">
                <a:solidFill>
                  <a:prstClr val="white"/>
                </a:solidFill>
              </a:rPr>
              <a:t>quyết</a:t>
            </a:r>
            <a:r>
              <a:rPr lang="en-US" sz="3200" b="1" dirty="0" smtClean="0">
                <a:solidFill>
                  <a:prstClr val="white"/>
                </a:solidFill>
              </a:rPr>
              <a:t> </a:t>
            </a:r>
            <a:r>
              <a:rPr lang="en-US" sz="3200" b="1" dirty="0" err="1" smtClean="0">
                <a:solidFill>
                  <a:prstClr val="white"/>
                </a:solidFill>
              </a:rPr>
              <a:t>định</a:t>
            </a:r>
            <a:r>
              <a:rPr lang="en-US" sz="3200" b="1" dirty="0" smtClean="0">
                <a:solidFill>
                  <a:prstClr val="white"/>
                </a:solidFill>
              </a:rPr>
              <a:t> </a:t>
            </a:r>
            <a:endParaRPr lang="vi-VN" sz="3200" b="1" dirty="0" smtClean="0">
              <a:solidFill>
                <a:prstClr val="white"/>
              </a:solidFill>
            </a:endParaRPr>
          </a:p>
        </p:txBody>
      </p:sp>
      <p:sp>
        <p:nvSpPr>
          <p:cNvPr id="15" name="bang b">
            <a:extLst>
              <a:ext uri="{FF2B5EF4-FFF2-40B4-BE49-F238E27FC236}">
                <a16:creationId xmlns="" xmlns:a16="http://schemas.microsoft.com/office/drawing/2014/main" id="{D0E6AFB4-275F-4728-9A13-27E00F9EA3A2}"/>
              </a:ext>
            </a:extLst>
          </p:cNvPr>
          <p:cNvSpPr/>
          <p:nvPr/>
        </p:nvSpPr>
        <p:spPr>
          <a:xfrm flipH="1">
            <a:off x="4601922" y="5100583"/>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16" name="bang c">
            <a:extLst>
              <a:ext uri="{FF2B5EF4-FFF2-40B4-BE49-F238E27FC236}">
                <a16:creationId xmlns="" xmlns:a16="http://schemas.microsoft.com/office/drawing/2014/main"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25" name="cau hoi b">
            <a:extLst>
              <a:ext uri="{FF2B5EF4-FFF2-40B4-BE49-F238E27FC236}">
                <a16:creationId xmlns="" xmlns:a16="http://schemas.microsoft.com/office/drawing/2014/main" id="{9897B1B9-EB78-41AF-AC33-1E8F7714B11F}"/>
              </a:ext>
            </a:extLst>
          </p:cNvPr>
          <p:cNvSpPr txBox="1"/>
          <p:nvPr/>
        </p:nvSpPr>
        <p:spPr>
          <a:xfrm>
            <a:off x="4826680" y="5202784"/>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Chất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lượng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giống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nòi</a:t>
            </a:r>
            <a:endParaRPr lang="en-US" sz="2000" dirty="0">
              <a:solidFill>
                <a:prstClr val="white"/>
              </a:solidFill>
              <a:ea typeface="Tahoma" panose="020B0604030504040204" pitchFamily="34" charset="0"/>
              <a:cs typeface="Tahoma" panose="020B0604030504040204" pitchFamily="34" charset="0"/>
            </a:endParaRPr>
          </a:p>
        </p:txBody>
      </p:sp>
      <p:sp>
        <p:nvSpPr>
          <p:cNvPr id="27" name="cau hoi c">
            <a:extLst>
              <a:ext uri="{FF2B5EF4-FFF2-40B4-BE49-F238E27FC236}">
                <a16:creationId xmlns="" xmlns:a16="http://schemas.microsoft.com/office/drawing/2014/main"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C. </a:t>
            </a:r>
            <a:r>
              <a:rPr lang="en-US" sz="2000" dirty="0" err="1" smtClean="0">
                <a:solidFill>
                  <a:prstClr val="white"/>
                </a:solidFill>
                <a:ea typeface="Tahoma" panose="020B0604030504040204" pitchFamily="34" charset="0"/>
                <a:cs typeface="Tahoma" panose="020B0604030504040204" pitchFamily="34" charset="0"/>
              </a:rPr>
              <a:t>Dễ</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gây</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các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không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lây</a:t>
            </a:r>
            <a:endParaRPr lang="en-US" sz="2000" dirty="0">
              <a:solidFill>
                <a:prstClr val="white"/>
              </a:solidFill>
              <a:ea typeface="Tahoma" panose="020B0604030504040204" pitchFamily="34" charset="0"/>
              <a:cs typeface="Tahoma" panose="020B0604030504040204" pitchFamily="34" charset="0"/>
            </a:endParaRPr>
          </a:p>
        </p:txBody>
      </p:sp>
      <p:sp>
        <p:nvSpPr>
          <p:cNvPr id="31" name="bang a">
            <a:extLst>
              <a:ext uri="{FF2B5EF4-FFF2-40B4-BE49-F238E27FC236}">
                <a16:creationId xmlns="" xmlns:a16="http://schemas.microsoft.com/office/drawing/2014/main" id="{8DD63B39-09F3-4F04-83CD-408FC7619A90}"/>
              </a:ext>
            </a:extLst>
          </p:cNvPr>
          <p:cNvSpPr/>
          <p:nvPr/>
        </p:nvSpPr>
        <p:spPr>
          <a:xfrm flipH="1">
            <a:off x="604749" y="5094961"/>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2" name="bang d">
            <a:extLst>
              <a:ext uri="{FF2B5EF4-FFF2-40B4-BE49-F238E27FC236}">
                <a16:creationId xmlns="" xmlns:a16="http://schemas.microsoft.com/office/drawing/2014/main"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3" name="cau hoi a">
            <a:extLst>
              <a:ext uri="{FF2B5EF4-FFF2-40B4-BE49-F238E27FC236}">
                <a16:creationId xmlns="" xmlns:a16="http://schemas.microsoft.com/office/drawing/2014/main" id="{9B5DABB8-849A-4D2D-930C-9CA07BFC5BDE}"/>
              </a:ext>
            </a:extLst>
          </p:cNvPr>
          <p:cNvSpPr txBox="1"/>
          <p:nvPr/>
        </p:nvSpPr>
        <p:spPr>
          <a:xfrm>
            <a:off x="829507" y="5197162"/>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Dễ</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gây</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tim</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mạch</a:t>
            </a:r>
            <a:endParaRPr lang="en-US" sz="2000" dirty="0">
              <a:solidFill>
                <a:prstClr val="white"/>
              </a:solidFill>
              <a:ea typeface="Tahoma" panose="020B0604030504040204" pitchFamily="34" charset="0"/>
              <a:cs typeface="Tahoma" panose="020B0604030504040204" pitchFamily="34" charset="0"/>
            </a:endParaRPr>
          </a:p>
        </p:txBody>
      </p:sp>
      <p:sp>
        <p:nvSpPr>
          <p:cNvPr id="34" name="cau hoi d">
            <a:extLst>
              <a:ext uri="{FF2B5EF4-FFF2-40B4-BE49-F238E27FC236}">
                <a16:creationId xmlns="" xmlns:a16="http://schemas.microsoft.com/office/drawing/2014/main" id="{42A746A3-96B8-42A5-8EFA-A104DB6B2F69}"/>
              </a:ext>
            </a:extLst>
          </p:cNvPr>
          <p:cNvSpPr txBox="1"/>
          <p:nvPr/>
        </p:nvSpPr>
        <p:spPr>
          <a:xfrm>
            <a:off x="4826680"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Đ</a:t>
            </a:r>
            <a:r>
              <a:rPr lang="en-US" sz="2000" dirty="0" err="1" smtClean="0">
                <a:solidFill>
                  <a:prstClr val="white"/>
                </a:solidFill>
                <a:ea typeface="Tahoma" panose="020B0604030504040204" pitchFamily="34" charset="0"/>
                <a:cs typeface="Tahoma" panose="020B0604030504040204" pitchFamily="34" charset="0"/>
              </a:rPr>
              <a:t>ộ</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lùn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của</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dân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tộc</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2"/>
            <a:ext cx="365522" cy="487363"/>
          </a:xfrm>
          <a:prstGeom prst="rect">
            <a:avLst/>
          </a:prstGeom>
        </p:spPr>
      </p:pic>
      <p:pic>
        <p:nvPicPr>
          <p:cNvPr id="39" name="Final Answer">
            <a:hlinkClick r:id="" action="ppaction://media"/>
            <a:extLst>
              <a:ext uri="{FF2B5EF4-FFF2-40B4-BE49-F238E27FC236}">
                <a16:creationId xmlns=""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58"/>
            <a:ext cx="365522" cy="487363"/>
          </a:xfrm>
          <a:prstGeom prst="rect">
            <a:avLst/>
          </a:prstGeom>
        </p:spPr>
      </p:pic>
      <p:pic>
        <p:nvPicPr>
          <p:cNvPr id="41" name="Lose">
            <a:hlinkClick r:id="" action="ppaction://media"/>
            <a:extLst>
              <a:ext uri="{FF2B5EF4-FFF2-40B4-BE49-F238E27FC236}">
                <a16:creationId xmlns=""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14"/>
            <a:ext cx="365522" cy="487363"/>
          </a:xfrm>
          <a:prstGeom prst="rect">
            <a:avLst/>
          </a:prstGeom>
        </p:spPr>
      </p:pic>
    </p:spTree>
    <p:extLst>
      <p:ext uri="{BB962C8B-B14F-4D97-AF65-F5344CB8AC3E}">
        <p14:creationId xmlns:p14="http://schemas.microsoft.com/office/powerpoint/2010/main" val="69360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24200" y="-49894"/>
            <a:ext cx="3352800" cy="3468041"/>
          </a:xfrm>
          <a:prstGeom prst="rect">
            <a:avLst/>
          </a:prstGeom>
        </p:spPr>
      </p:pic>
      <p:cxnSp>
        <p:nvCxnSpPr>
          <p:cNvPr id="23" name="Straight Connector 22">
            <a:extLst>
              <a:ext uri="{FF2B5EF4-FFF2-40B4-BE49-F238E27FC236}">
                <a16:creationId xmlns="" xmlns:a16="http://schemas.microsoft.com/office/drawing/2014/main"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 xmlns:a16="http://schemas.microsoft.com/office/drawing/2014/main" id="{2254BD6F-C222-4EBF-A18A-FDA724EC8AEA}"/>
              </a:ext>
            </a:extLst>
          </p:cNvPr>
          <p:cNvSpPr/>
          <p:nvPr/>
        </p:nvSpPr>
        <p:spPr>
          <a:xfrm flipH="1">
            <a:off x="494933"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 xmlns:a16="http://schemas.microsoft.com/office/drawing/2014/main" id="{4605F6AC-8356-4661-B6A4-309609CF4CCF}"/>
              </a:ext>
            </a:extLst>
          </p:cNvPr>
          <p:cNvSpPr txBox="1"/>
          <p:nvPr/>
        </p:nvSpPr>
        <p:spPr>
          <a:xfrm>
            <a:off x="1038692" y="3581406"/>
            <a:ext cx="7037773" cy="1200329"/>
          </a:xfrm>
          <a:prstGeom prst="rect">
            <a:avLst/>
          </a:prstGeom>
          <a:noFill/>
        </p:spPr>
        <p:txBody>
          <a:bodyPr wrap="square" rtlCol="0">
            <a:spAutoFit/>
          </a:bodyPr>
          <a:lstStyle/>
          <a:p>
            <a:r>
              <a:rPr lang="vi-VN" sz="3600" b="1" dirty="0">
                <a:solidFill>
                  <a:prstClr val="white"/>
                </a:solidFill>
              </a:rPr>
              <a:t>Hậu quả của </a:t>
            </a:r>
            <a:r>
              <a:rPr lang="vi-VN" sz="3600" b="1" dirty="0" smtClean="0">
                <a:solidFill>
                  <a:prstClr val="white"/>
                </a:solidFill>
              </a:rPr>
              <a:t>th</a:t>
            </a:r>
            <a:r>
              <a:rPr lang="en-US" sz="3600" b="1" dirty="0" err="1" smtClean="0">
                <a:solidFill>
                  <a:prstClr val="white"/>
                </a:solidFill>
              </a:rPr>
              <a:t>iếu</a:t>
            </a:r>
            <a:r>
              <a:rPr lang="vi-VN" sz="3600" b="1" dirty="0" smtClean="0">
                <a:solidFill>
                  <a:prstClr val="white"/>
                </a:solidFill>
              </a:rPr>
              <a:t> </a:t>
            </a:r>
            <a:r>
              <a:rPr lang="vi-VN" sz="3600" b="1" dirty="0">
                <a:solidFill>
                  <a:prstClr val="white"/>
                </a:solidFill>
              </a:rPr>
              <a:t>năng lượng kéo dài</a:t>
            </a:r>
          </a:p>
        </p:txBody>
      </p:sp>
      <p:sp>
        <p:nvSpPr>
          <p:cNvPr id="15" name="bang a">
            <a:extLst>
              <a:ext uri="{FF2B5EF4-FFF2-40B4-BE49-F238E27FC236}">
                <a16:creationId xmlns="" xmlns:a16="http://schemas.microsoft.com/office/drawing/2014/main" id="{D0E6AFB4-275F-4728-9A13-27E00F9EA3A2}"/>
              </a:ext>
            </a:extLst>
          </p:cNvPr>
          <p:cNvSpPr/>
          <p:nvPr/>
        </p:nvSpPr>
        <p:spPr>
          <a:xfrm flipH="1">
            <a:off x="604749"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bang c">
            <a:extLst>
              <a:ext uri="{FF2B5EF4-FFF2-40B4-BE49-F238E27FC236}">
                <a16:creationId xmlns="" xmlns:a16="http://schemas.microsoft.com/office/drawing/2014/main"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dap an a">
            <a:extLst>
              <a:ext uri="{FF2B5EF4-FFF2-40B4-BE49-F238E27FC236}">
                <a16:creationId xmlns="" xmlns:a16="http://schemas.microsoft.com/office/drawing/2014/main" id="{9897B1B9-EB78-41AF-AC33-1E8F7714B11F}"/>
              </a:ext>
            </a:extLst>
          </p:cNvPr>
          <p:cNvSpPr txBox="1"/>
          <p:nvPr/>
        </p:nvSpPr>
        <p:spPr>
          <a:xfrm>
            <a:off x="829507" y="5181600"/>
            <a:ext cx="3487814" cy="707886"/>
          </a:xfrm>
          <a:prstGeom prst="rect">
            <a:avLst/>
          </a:prstGeom>
          <a:noFill/>
        </p:spPr>
        <p:txBody>
          <a:bodyPr wrap="square" rtlCol="0">
            <a:spAutoFit/>
          </a:bodyPr>
          <a:lstStyle/>
          <a:p>
            <a:pPr marL="342900" indent="-342900">
              <a:buClr>
                <a:prstClr val="white"/>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Ảnh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hưởng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đến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sự</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phát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triển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trí</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tuệ</a:t>
            </a:r>
            <a:endParaRPr lang="en-US" sz="2000" dirty="0">
              <a:solidFill>
                <a:prstClr val="white"/>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 xmlns:a16="http://schemas.microsoft.com/office/drawing/2014/main"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err="1" smtClean="0">
                <a:solidFill>
                  <a:prstClr val="white"/>
                </a:solidFill>
                <a:ea typeface="Tahoma" panose="020B0604030504040204" pitchFamily="34" charset="0"/>
                <a:cs typeface="Tahoma" panose="020B0604030504040204" pitchFamily="34" charset="0"/>
              </a:rPr>
              <a:t>Ảnh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hưởng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đến</a:t>
            </a:r>
            <a:r>
              <a:rPr lang="en-US" sz="2000" dirty="0" smtClean="0">
                <a:solidFill>
                  <a:prstClr val="white"/>
                </a:solidFill>
                <a:ea typeface="Tahoma" panose="020B0604030504040204" pitchFamily="34" charset="0"/>
                <a:cs typeface="Tahoma" panose="020B0604030504040204" pitchFamily="34" charset="0"/>
              </a:rPr>
              <a:t> lipid </a:t>
            </a:r>
            <a:r>
              <a:rPr lang="en-US" sz="2000" dirty="0" err="1" smtClean="0">
                <a:solidFill>
                  <a:prstClr val="white"/>
                </a:solidFill>
                <a:ea typeface="Tahoma" panose="020B0604030504040204" pitchFamily="34" charset="0"/>
                <a:cs typeface="Tahoma" panose="020B0604030504040204" pitchFamily="34" charset="0"/>
              </a:rPr>
              <a:t>máu</a:t>
            </a:r>
            <a:r>
              <a:rPr lang="en-US" sz="2000" dirty="0" smtClean="0">
                <a:solidFill>
                  <a:prstClr val="white"/>
                </a:solidFill>
                <a:ea typeface="Tahoma" panose="020B0604030504040204" pitchFamily="34" charset="0"/>
                <a:cs typeface="Tahoma" panose="020B0604030504040204" pitchFamily="34" charset="0"/>
              </a:rPr>
              <a:t>  </a:t>
            </a:r>
            <a:endParaRPr lang="en-US" sz="2000" dirty="0">
              <a:solidFill>
                <a:prstClr val="white"/>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 xmlns:a16="http://schemas.microsoft.com/office/drawing/2014/main" id="{8DD63B39-09F3-4F04-83CD-408FC7619A90}"/>
              </a:ext>
            </a:extLst>
          </p:cNvPr>
          <p:cNvSpPr/>
          <p:nvPr/>
        </p:nvSpPr>
        <p:spPr>
          <a:xfrm flipH="1">
            <a:off x="4601922"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bang d">
            <a:extLst>
              <a:ext uri="{FF2B5EF4-FFF2-40B4-BE49-F238E27FC236}">
                <a16:creationId xmlns="" xmlns:a16="http://schemas.microsoft.com/office/drawing/2014/main"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dap an b">
            <a:extLst>
              <a:ext uri="{FF2B5EF4-FFF2-40B4-BE49-F238E27FC236}">
                <a16:creationId xmlns="" xmlns:a16="http://schemas.microsoft.com/office/drawing/2014/main" id="{9B5DABB8-849A-4D2D-930C-9CA07BFC5BDE}"/>
              </a:ext>
            </a:extLst>
          </p:cNvPr>
          <p:cNvSpPr txBox="1"/>
          <p:nvPr/>
        </p:nvSpPr>
        <p:spPr>
          <a:xfrm>
            <a:off x="4826680"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Có</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nguy</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cơ</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béo</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phì</a:t>
            </a:r>
            <a:endParaRPr lang="en-US" sz="2000" dirty="0">
              <a:solidFill>
                <a:prstClr val="white"/>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 xmlns:a16="http://schemas.microsoft.com/office/drawing/2014/main" id="{42A746A3-96B8-42A5-8EFA-A104DB6B2F69}"/>
              </a:ext>
            </a:extLst>
          </p:cNvPr>
          <p:cNvSpPr txBox="1"/>
          <p:nvPr/>
        </p:nvSpPr>
        <p:spPr>
          <a:xfrm>
            <a:off x="4826680" y="6060425"/>
            <a:ext cx="3487814" cy="707886"/>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Có</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nguy</a:t>
            </a:r>
            <a:r>
              <a:rPr lang="en-US" sz="2000" dirty="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mắc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các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về</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huyết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áp</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8"/>
            <a:ext cx="365522" cy="487363"/>
          </a:xfrm>
          <a:prstGeom prst="rect">
            <a:avLst/>
          </a:prstGeom>
        </p:spPr>
      </p:pic>
      <p:pic>
        <p:nvPicPr>
          <p:cNvPr id="39" name="Final Answer">
            <a:hlinkClick r:id="" action="ppaction://media"/>
            <a:extLst>
              <a:ext uri="{FF2B5EF4-FFF2-40B4-BE49-F238E27FC236}">
                <a16:creationId xmlns=""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64"/>
            <a:ext cx="365522" cy="487363"/>
          </a:xfrm>
          <a:prstGeom prst="rect">
            <a:avLst/>
          </a:prstGeom>
        </p:spPr>
      </p:pic>
      <p:pic>
        <p:nvPicPr>
          <p:cNvPr id="41" name="Lose">
            <a:hlinkClick r:id="" action="ppaction://media"/>
            <a:extLst>
              <a:ext uri="{FF2B5EF4-FFF2-40B4-BE49-F238E27FC236}">
                <a16:creationId xmlns=""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20"/>
            <a:ext cx="365522" cy="487363"/>
          </a:xfrm>
          <a:prstGeom prst="rect">
            <a:avLst/>
          </a:prstGeom>
        </p:spPr>
      </p:pic>
    </p:spTree>
    <p:extLst>
      <p:ext uri="{BB962C8B-B14F-4D97-AF65-F5344CB8AC3E}">
        <p14:creationId xmlns:p14="http://schemas.microsoft.com/office/powerpoint/2010/main" val="248413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4235152" y="1007943"/>
            <a:ext cx="4070651" cy="4097463"/>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188539"/>
              <a:ext cx="2025648" cy="838146"/>
            </a:xfrm>
            <a:prstGeom prst="rect">
              <a:avLst/>
            </a:prstGeom>
            <a:noFill/>
          </p:spPr>
          <p:txBody>
            <a:bodyPr wrap="square" rtlCol="0">
              <a:spAutoFit/>
            </a:bodyPr>
            <a:lstStyle/>
            <a:p>
              <a:pPr algn="ctr"/>
              <a:r>
                <a:rPr lang="en-US"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07307"/>
              <a:ext cx="2025649" cy="831791"/>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185613"/>
              <a:ext cx="2025648" cy="838146"/>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79" y="2111911"/>
              <a:ext cx="2025649" cy="831791"/>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+1</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2" y="3447099"/>
              <a:ext cx="2025649" cy="831791"/>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+3</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7" y="4412252"/>
              <a:ext cx="2025648" cy="838146"/>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6" y="4419492"/>
              <a:ext cx="2025648" cy="838146"/>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7" y="3478610"/>
              <a:ext cx="2025649" cy="831791"/>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25" name="quay dung"/>
          <p:cNvSpPr/>
          <p:nvPr/>
        </p:nvSpPr>
        <p:spPr>
          <a:xfrm>
            <a:off x="6965768" y="5878295"/>
            <a:ext cx="2028009"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prstClr val="white"/>
                </a:solidFill>
                <a:latin typeface="Tahoma" panose="020B0604030504040204" pitchFamily="34" charset="0"/>
                <a:ea typeface="Tahoma" panose="020B0604030504040204" pitchFamily="34" charset="0"/>
                <a:cs typeface="Tahoma" panose="020B0604030504040204" pitchFamily="34" charset="0"/>
              </a:rPr>
              <a:t>QUAY</a:t>
            </a:r>
            <a:endParaRPr lang="vi-VN" sz="24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643354"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1766792"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2890229"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643922"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8" action="ppaction://hlinksldjump"/>
          </p:cNvPr>
          <p:cNvSpPr/>
          <p:nvPr/>
        </p:nvSpPr>
        <p:spPr>
          <a:xfrm>
            <a:off x="1767360"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2890797"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644491"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8" action="ppaction://hlinksldjump"/>
          </p:cNvPr>
          <p:cNvSpPr/>
          <p:nvPr/>
        </p:nvSpPr>
        <p:spPr>
          <a:xfrm>
            <a:off x="1767929"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2" action="ppaction://hlinksldjump"/>
          </p:cNvPr>
          <p:cNvSpPr/>
          <p:nvPr/>
        </p:nvSpPr>
        <p:spPr>
          <a:xfrm>
            <a:off x="2891366"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228602" y="95110"/>
            <a:ext cx="4554897" cy="1446550"/>
          </a:xfrm>
          <a:prstGeom prst="rect">
            <a:avLst/>
          </a:prstGeom>
          <a:noFill/>
        </p:spPr>
        <p:txBody>
          <a:bodyPr wrap="square" lIns="91440" tIns="45720" rIns="91440" bIns="45720">
            <a:spAutoFit/>
          </a:bodyPr>
          <a:lstStyle/>
          <a:p>
            <a:pPr algn="ct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43605" y="845531"/>
            <a:ext cx="371475" cy="438150"/>
          </a:xfrm>
          <a:prstGeom prst="rect">
            <a:avLst/>
          </a:prstGeom>
        </p:spPr>
      </p:pic>
      <p:pic>
        <p:nvPicPr>
          <p:cNvPr id="45" name="Picture 4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122304" y="1207472"/>
            <a:ext cx="371475" cy="438150"/>
          </a:xfrm>
          <a:prstGeom prst="rect">
            <a:avLst/>
          </a:prstGeom>
        </p:spPr>
      </p:pic>
      <p:pic>
        <p:nvPicPr>
          <p:cNvPr id="46" name="Picture 4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689363" y="680278"/>
            <a:ext cx="371475" cy="438150"/>
          </a:xfrm>
          <a:prstGeom prst="rect">
            <a:avLst/>
          </a:prstGeom>
        </p:spPr>
      </p:pic>
      <p:pic>
        <p:nvPicPr>
          <p:cNvPr id="47" name="Picture 4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333877" y="478517"/>
            <a:ext cx="535781" cy="1190625"/>
          </a:xfrm>
          <a:prstGeom prst="rect">
            <a:avLst/>
          </a:prstGeom>
        </p:spPr>
      </p:pic>
      <p:pic>
        <p:nvPicPr>
          <p:cNvPr id="2" name="Picture 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766142" y="2590800"/>
            <a:ext cx="1015661" cy="892552"/>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7285614" y="-693733"/>
            <a:ext cx="457200" cy="609600"/>
          </a:xfrm>
          <a:prstGeom prst="rect">
            <a:avLst/>
          </a:prstGeom>
        </p:spPr>
      </p:pic>
      <p:sp>
        <p:nvSpPr>
          <p:cNvPr id="31" name="Isosceles Triangle 30"/>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2" name="Isosceles Triangle 31"/>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3" name="Isosceles Triangle 32"/>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4" name="Isosceles Triangle 33"/>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2" name="Isosceles Triangle 41"/>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3" name="Isosceles Triangle 42"/>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8" name="Isosceles Triangle 47"/>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9" name="Isosceles Triangle 48"/>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0" name="Isosceles Triangle 49"/>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1" name="Isosceles Triangle 50"/>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2" name="Isosceles Triangle 51"/>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3" name="Isosceles Triangle 52"/>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4" name="Isosceles Triangle 53"/>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5" name="Isosceles Triangle 54"/>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6" name="Isosceles Triangle 55"/>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7" name="Isosceles Triangle 56"/>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8" name="Isosceles Triangle 57"/>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9" name="Isosceles Triangle 58"/>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60" name="Isosceles Triangle 59"/>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61" name="Isosceles Triangle 60"/>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24" name="Heart 23">
            <a:hlinkClick r:id="rId17" action="ppaction://hlinksldjump"/>
          </p:cNvPr>
          <p:cNvSpPr/>
          <p:nvPr/>
        </p:nvSpPr>
        <p:spPr>
          <a:xfrm rot="5400000">
            <a:off x="8415744" y="2684424"/>
            <a:ext cx="783772" cy="587828"/>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Tree>
    <p:extLst>
      <p:ext uri="{BB962C8B-B14F-4D97-AF65-F5344CB8AC3E}">
        <p14:creationId xmlns:p14="http://schemas.microsoft.com/office/powerpoint/2010/main" val="200466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3259134"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60000" lnSpcReduction="2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dirty="0" smtClean="0">
                <a:solidFill>
                  <a:prstClr val="black"/>
                </a:solidFill>
                <a:latin typeface="Arial" pitchFamily="34" charset="0"/>
                <a:cs typeface="Arial" pitchFamily="34" charset="0"/>
              </a:rPr>
              <a:t>KIỂM TRA 1 TIẾT</a:t>
            </a:r>
          </a:p>
        </p:txBody>
      </p:sp>
      <p:sp>
        <p:nvSpPr>
          <p:cNvPr id="39" name="Rectangle 38"/>
          <p:cNvSpPr/>
          <p:nvPr/>
        </p:nvSpPr>
        <p:spPr>
          <a:xfrm>
            <a:off x="0" y="8382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1 (4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0" y="1219200"/>
            <a:ext cx="9144000" cy="2971800"/>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400" dirty="0" smtClean="0">
                <a:solidFill>
                  <a:prstClr val="black"/>
                </a:solidFill>
                <a:latin typeface="Arial" pitchFamily="34" charset="0"/>
                <a:cs typeface="Arial" pitchFamily="34" charset="0"/>
              </a:rPr>
              <a:t>N</a:t>
            </a:r>
            <a:r>
              <a:rPr lang="vi-VN" sz="2400" dirty="0" smtClean="0">
                <a:solidFill>
                  <a:prstClr val="black"/>
                </a:solidFill>
                <a:latin typeface="Arial" pitchFamily="34" charset="0"/>
                <a:cs typeface="Arial" pitchFamily="34" charset="0"/>
              </a:rPr>
              <a:t>hận </a:t>
            </a:r>
            <a:r>
              <a:rPr lang="vi-VN" sz="2400" dirty="0">
                <a:solidFill>
                  <a:prstClr val="black"/>
                </a:solidFill>
                <a:latin typeface="Arial" pitchFamily="34" charset="0"/>
                <a:cs typeface="Arial" pitchFamily="34" charset="0"/>
              </a:rPr>
              <a:t>định sau đây là đúng hay sai và giải thích tại </a:t>
            </a:r>
            <a:r>
              <a:rPr lang="vi-VN" sz="2400" dirty="0" smtClean="0">
                <a:solidFill>
                  <a:prstClr val="black"/>
                </a:solidFill>
                <a:latin typeface="Arial" pitchFamily="34" charset="0"/>
                <a:cs typeface="Arial" pitchFamily="34" charset="0"/>
              </a:rPr>
              <a:t>sao</a:t>
            </a:r>
            <a:r>
              <a:rPr lang="en-US" sz="2400" dirty="0" smtClean="0">
                <a:solidFill>
                  <a:prstClr val="black"/>
                </a:solidFill>
                <a:latin typeface="Arial" pitchFamily="34" charset="0"/>
                <a:cs typeface="Arial" pitchFamily="34" charset="0"/>
              </a:rPr>
              <a:t>.</a:t>
            </a:r>
          </a:p>
          <a:p>
            <a:pPr marL="514350" indent="-514350">
              <a:buAutoNum type="alphaLcPeriod"/>
              <a:defRPr/>
            </a:pPr>
            <a:r>
              <a:rPr lang="en-US" sz="2400" dirty="0" err="1" smtClean="0">
                <a:solidFill>
                  <a:prstClr val="black"/>
                </a:solidFill>
                <a:latin typeface="Arial" pitchFamily="34" charset="0"/>
                <a:cs typeface="Arial" pitchFamily="34" charset="0"/>
              </a:rPr>
              <a:t>Ăn</a:t>
            </a:r>
            <a:r>
              <a:rPr lang="en-US" sz="2400" dirty="0" smtClean="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uống</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thật</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nhiều</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thì</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sẽ</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khỏe</a:t>
            </a:r>
            <a:r>
              <a:rPr lang="en-US" sz="2400" dirty="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mạnh</a:t>
            </a:r>
            <a:r>
              <a:rPr lang="en-US" sz="2400" dirty="0" smtClean="0">
                <a:solidFill>
                  <a:prstClr val="black"/>
                </a:solidFill>
                <a:latin typeface="Arial" pitchFamily="34" charset="0"/>
                <a:cs typeface="Arial" pitchFamily="34" charset="0"/>
              </a:rPr>
              <a:t>.</a:t>
            </a:r>
          </a:p>
          <a:p>
            <a:pPr marL="514350" indent="-514350">
              <a:buAutoNum type="alphaLcPeriod"/>
              <a:defRPr/>
            </a:pPr>
            <a:r>
              <a:rPr lang="vi-VN" sz="2400" dirty="0">
                <a:solidFill>
                  <a:prstClr val="black"/>
                </a:solidFill>
                <a:latin typeface="Arial" pitchFamily="34" charset="0"/>
                <a:cs typeface="Arial" pitchFamily="34" charset="0"/>
              </a:rPr>
              <a:t>Chất xơ có tác dụng chống được các bệnh táo bón, viêm ruột thừa</a:t>
            </a:r>
            <a:r>
              <a:rPr lang="vi-VN" sz="2400" dirty="0" smtClean="0">
                <a:solidFill>
                  <a:prstClr val="black"/>
                </a:solidFill>
                <a:latin typeface="Arial" pitchFamily="34" charset="0"/>
                <a:cs typeface="Arial" pitchFamily="34" charset="0"/>
              </a:rPr>
              <a:t>.</a:t>
            </a:r>
            <a:endParaRPr lang="en-US" sz="2400" dirty="0" smtClean="0">
              <a:solidFill>
                <a:prstClr val="black"/>
              </a:solidFill>
              <a:latin typeface="Arial" pitchFamily="34" charset="0"/>
              <a:cs typeface="Arial" pitchFamily="34" charset="0"/>
            </a:endParaRPr>
          </a:p>
          <a:p>
            <a:pPr marL="514350" indent="-514350">
              <a:buAutoNum type="alphaLcPeriod"/>
              <a:defRPr/>
            </a:pPr>
            <a:r>
              <a:rPr lang="vi-VN" sz="2400" dirty="0" smtClean="0">
                <a:solidFill>
                  <a:prstClr val="black"/>
                </a:solidFill>
                <a:latin typeface="Arial" pitchFamily="34" charset="0"/>
                <a:cs typeface="Arial" pitchFamily="34" charset="0"/>
              </a:rPr>
              <a:t>Một </a:t>
            </a:r>
            <a:r>
              <a:rPr lang="vi-VN" sz="2400" dirty="0">
                <a:solidFill>
                  <a:prstClr val="black"/>
                </a:solidFill>
                <a:latin typeface="Arial" pitchFamily="34" charset="0"/>
                <a:cs typeface="Arial" pitchFamily="34" charset="0"/>
              </a:rPr>
              <a:t>chế độ ăn càng nhiều glucid càng có nhiều lợi ích cho cơ </a:t>
            </a:r>
            <a:r>
              <a:rPr lang="vi-VN" sz="2400" dirty="0" smtClean="0">
                <a:solidFill>
                  <a:prstClr val="black"/>
                </a:solidFill>
                <a:latin typeface="Arial" pitchFamily="34" charset="0"/>
                <a:cs typeface="Arial" pitchFamily="34" charset="0"/>
              </a:rPr>
              <a:t>thể</a:t>
            </a:r>
            <a:r>
              <a:rPr lang="en-US" sz="2400" dirty="0" smtClean="0">
                <a:solidFill>
                  <a:prstClr val="black"/>
                </a:solidFill>
                <a:latin typeface="Arial" pitchFamily="34" charset="0"/>
                <a:cs typeface="Arial" pitchFamily="34" charset="0"/>
              </a:rPr>
              <a:t>.</a:t>
            </a:r>
          </a:p>
          <a:p>
            <a:pPr marL="514350" indent="-514350">
              <a:buAutoNum type="alphaLcPeriod"/>
              <a:defRPr/>
            </a:pPr>
            <a:r>
              <a:rPr lang="vi-VN" sz="2400" dirty="0" smtClean="0">
                <a:solidFill>
                  <a:prstClr val="black"/>
                </a:solidFill>
                <a:latin typeface="Arial" pitchFamily="34" charset="0"/>
                <a:cs typeface="Arial" pitchFamily="34" charset="0"/>
              </a:rPr>
              <a:t>Người </a:t>
            </a:r>
            <a:r>
              <a:rPr lang="vi-VN" sz="2400" dirty="0">
                <a:solidFill>
                  <a:prstClr val="black"/>
                </a:solidFill>
                <a:latin typeface="Arial" pitchFamily="34" charset="0"/>
                <a:cs typeface="Arial" pitchFamily="34" charset="0"/>
              </a:rPr>
              <a:t>ta ước tính nếu 10-15% tổng số protid bị phân huỷ thì người đó sẽ </a:t>
            </a:r>
            <a:r>
              <a:rPr lang="vi-VN" sz="2400" dirty="0" smtClean="0">
                <a:solidFill>
                  <a:prstClr val="black"/>
                </a:solidFill>
                <a:latin typeface="Arial" pitchFamily="34" charset="0"/>
                <a:cs typeface="Arial" pitchFamily="34" charset="0"/>
              </a:rPr>
              <a:t>chết</a:t>
            </a:r>
            <a:r>
              <a:rPr lang="en-US" sz="2400" dirty="0" smtClean="0">
                <a:solidFill>
                  <a:prstClr val="black"/>
                </a:solidFill>
                <a:latin typeface="Arial" pitchFamily="34" charset="0"/>
                <a:cs typeface="Arial" pitchFamily="34" charset="0"/>
              </a:rPr>
              <a:t>.</a:t>
            </a:r>
          </a:p>
        </p:txBody>
      </p:sp>
      <p:sp>
        <p:nvSpPr>
          <p:cNvPr id="9" name="Rounded Rectangle 8"/>
          <p:cNvSpPr/>
          <p:nvPr/>
        </p:nvSpPr>
        <p:spPr>
          <a:xfrm>
            <a:off x="0" y="4600576"/>
            <a:ext cx="9144000" cy="762000"/>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en-US" sz="2400" dirty="0" err="1" smtClean="0">
                <a:solidFill>
                  <a:prstClr val="black"/>
                </a:solidFill>
                <a:latin typeface="Arial" pitchFamily="34" charset="0"/>
                <a:cs typeface="Arial" pitchFamily="34" charset="0"/>
              </a:rPr>
              <a:t>Trình</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bày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vai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trò</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của</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nước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đối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với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cơ</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thể</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Một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ngày</a:t>
            </a:r>
            <a:r>
              <a:rPr lang="en-US" sz="2400" dirty="0" smtClean="0">
                <a:solidFill>
                  <a:prstClr val="black"/>
                </a:solidFill>
                <a:latin typeface="Arial" pitchFamily="34" charset="0"/>
                <a:cs typeface="Arial" pitchFamily="34" charset="0"/>
              </a:rPr>
              <a:t> 1 </a:t>
            </a:r>
            <a:r>
              <a:rPr lang="en-US" sz="2400" dirty="0" err="1" smtClean="0">
                <a:solidFill>
                  <a:prstClr val="black"/>
                </a:solidFill>
                <a:latin typeface="Arial" pitchFamily="34" charset="0"/>
                <a:cs typeface="Arial" pitchFamily="34" charset="0"/>
              </a:rPr>
              <a:t>người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cần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bao</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nhiêu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nước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Dưới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hình</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thức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nào</a:t>
            </a:r>
            <a:r>
              <a:rPr lang="en-US" sz="2400" dirty="0" smtClean="0">
                <a:solidFill>
                  <a:prstClr val="black"/>
                </a:solidFill>
                <a:latin typeface="Arial" pitchFamily="34" charset="0"/>
                <a:cs typeface="Arial" pitchFamily="34" charset="0"/>
              </a:rPr>
              <a:t>? </a:t>
            </a:r>
            <a:endParaRPr lang="vi-VN" sz="2400" dirty="0">
              <a:solidFill>
                <a:prstClr val="black"/>
              </a:solidFill>
              <a:latin typeface="Arial" pitchFamily="34" charset="0"/>
              <a:cs typeface="Arial" pitchFamily="34" charset="0"/>
            </a:endParaRPr>
          </a:p>
        </p:txBody>
      </p:sp>
      <p:sp>
        <p:nvSpPr>
          <p:cNvPr id="11" name="Rectangle 10"/>
          <p:cNvSpPr/>
          <p:nvPr/>
        </p:nvSpPr>
        <p:spPr>
          <a:xfrm>
            <a:off x="0" y="41910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2 (2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2" name="Rectangle 11"/>
          <p:cNvSpPr/>
          <p:nvPr/>
        </p:nvSpPr>
        <p:spPr>
          <a:xfrm>
            <a:off x="0" y="54102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3 (4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3" name="Rounded Rectangle 12"/>
          <p:cNvSpPr/>
          <p:nvPr/>
        </p:nvSpPr>
        <p:spPr>
          <a:xfrm>
            <a:off x="0" y="5859462"/>
            <a:ext cx="9144000" cy="922338"/>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400" dirty="0" smtClean="0">
                <a:solidFill>
                  <a:prstClr val="black"/>
                </a:solidFill>
                <a:latin typeface="Arial" pitchFamily="34" charset="0"/>
                <a:cs typeface="Arial" pitchFamily="34" charset="0"/>
              </a:rPr>
              <a:t>T</a:t>
            </a:r>
            <a:r>
              <a:rPr lang="vi-VN" sz="2400" dirty="0" smtClean="0">
                <a:solidFill>
                  <a:prstClr val="black"/>
                </a:solidFill>
                <a:latin typeface="Arial" pitchFamily="34" charset="0"/>
                <a:cs typeface="Arial" pitchFamily="34" charset="0"/>
              </a:rPr>
              <a:t>ính </a:t>
            </a:r>
            <a:r>
              <a:rPr lang="vi-VN" sz="2400" dirty="0">
                <a:solidFill>
                  <a:prstClr val="black"/>
                </a:solidFill>
                <a:latin typeface="Arial" pitchFamily="34" charset="0"/>
                <a:cs typeface="Arial" pitchFamily="34" charset="0"/>
              </a:rPr>
              <a:t>nhu cầu năng lượng của nhóm lao động nữ lứa tuổi </a:t>
            </a:r>
            <a:r>
              <a:rPr lang="vi-VN" sz="2400" b="1" dirty="0">
                <a:solidFill>
                  <a:prstClr val="black"/>
                </a:solidFill>
                <a:latin typeface="Arial" pitchFamily="34" charset="0"/>
                <a:cs typeface="Arial" pitchFamily="34" charset="0"/>
              </a:rPr>
              <a:t>18-30</a:t>
            </a:r>
            <a:r>
              <a:rPr lang="vi-VN" sz="2400" dirty="0">
                <a:solidFill>
                  <a:prstClr val="black"/>
                </a:solidFill>
                <a:latin typeface="Arial" pitchFamily="34" charset="0"/>
                <a:cs typeface="Arial" pitchFamily="34" charset="0"/>
              </a:rPr>
              <a:t>, nặng </a:t>
            </a:r>
            <a:r>
              <a:rPr lang="en-US" sz="2400" b="1" dirty="0" smtClean="0">
                <a:solidFill>
                  <a:prstClr val="black"/>
                </a:solidFill>
                <a:latin typeface="Arial" pitchFamily="34" charset="0"/>
                <a:cs typeface="Arial" pitchFamily="34" charset="0"/>
              </a:rPr>
              <a:t>48</a:t>
            </a:r>
            <a:r>
              <a:rPr lang="vi-VN" sz="2400" b="1" dirty="0" smtClean="0">
                <a:solidFill>
                  <a:prstClr val="black"/>
                </a:solidFill>
                <a:latin typeface="Arial" pitchFamily="34" charset="0"/>
                <a:cs typeface="Arial" pitchFamily="34" charset="0"/>
              </a:rPr>
              <a:t>kg</a:t>
            </a:r>
            <a:r>
              <a:rPr lang="vi-VN" sz="2400" dirty="0">
                <a:solidFill>
                  <a:prstClr val="black"/>
                </a:solidFill>
                <a:latin typeface="Arial" pitchFamily="34" charset="0"/>
                <a:cs typeface="Arial" pitchFamily="34" charset="0"/>
              </a:rPr>
              <a:t>, loại </a:t>
            </a:r>
            <a:r>
              <a:rPr lang="vi-VN" sz="2400" b="1" dirty="0">
                <a:solidFill>
                  <a:prstClr val="black"/>
                </a:solidFill>
                <a:latin typeface="Arial" pitchFamily="34" charset="0"/>
                <a:cs typeface="Arial" pitchFamily="34" charset="0"/>
              </a:rPr>
              <a:t>lao động nhẹ</a:t>
            </a:r>
            <a:r>
              <a:rPr lang="vi-VN" sz="2400" dirty="0">
                <a:solidFill>
                  <a:prstClr val="black"/>
                </a:solidFill>
                <a:latin typeface="Arial" pitchFamily="34" charset="0"/>
                <a:cs typeface="Arial" pitchFamily="34" charset="0"/>
              </a:rPr>
              <a:t>.</a:t>
            </a:r>
          </a:p>
        </p:txBody>
      </p:sp>
    </p:spTree>
    <p:extLst>
      <p:ext uri="{BB962C8B-B14F-4D97-AF65-F5344CB8AC3E}">
        <p14:creationId xmlns:p14="http://schemas.microsoft.com/office/powerpoint/2010/main" val="191620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heel(1)">
                                      <p:cBhvr>
                                        <p:cTn id="17" dur="2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heel(1)">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9" grpId="0" animBg="1"/>
      <p:bldP spid="11" grpId="0" animBg="1"/>
      <p:bldP spid="12" grpId="0" animBg="1"/>
      <p:bldP spid="1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338" indent="0" algn="ctr">
              <a:buFont typeface="Arial" charset="0"/>
              <a:buNone/>
            </a:pPr>
            <a:r>
              <a:rPr lang="en-US" sz="6000" b="1" smtClean="0">
                <a:latin typeface="Times New Roman" pitchFamily="18" charset="0"/>
                <a:cs typeface="Times New Roman" pitchFamily="18" charset="0"/>
              </a:rPr>
              <a:t>CẢM ƠN </a:t>
            </a:r>
          </a:p>
          <a:p>
            <a:pPr marL="33338" indent="0" algn="ctr">
              <a:buFont typeface="Arial" charset="0"/>
              <a:buNone/>
            </a:pPr>
            <a:r>
              <a:rPr lang="en-US" sz="6000" b="1" smtClean="0">
                <a:latin typeface="Times New Roman" pitchFamily="18" charset="0"/>
                <a:cs typeface="Times New Roman" pitchFamily="18" charset="0"/>
              </a:rPr>
              <a:t>CÁM ƠN SỰ </a:t>
            </a:r>
            <a:r>
              <a:rPr lang="vi-VN" sz="6000" b="1" smtClean="0">
                <a:latin typeface="Times New Roman" pitchFamily="18" charset="0"/>
                <a:cs typeface="Times New Roman" pitchFamily="18" charset="0"/>
              </a:rPr>
              <a:t>HỢP TÁC </a:t>
            </a:r>
            <a:endParaRPr lang="en-US" sz="6000" b="1" smtClean="0">
              <a:latin typeface="Times New Roman" pitchFamily="18" charset="0"/>
              <a:cs typeface="Times New Roman" pitchFamily="18" charset="0"/>
            </a:endParaRPr>
          </a:p>
          <a:p>
            <a:pPr marL="33338" indent="0" algn="ctr">
              <a:buFont typeface="Arial" charset="0"/>
              <a:buNone/>
            </a:pPr>
            <a:r>
              <a:rPr lang="en-US" sz="6000" b="1" smtClean="0">
                <a:latin typeface="Times New Roman" pitchFamily="18" charset="0"/>
                <a:cs typeface="Times New Roman" pitchFamily="18" charset="0"/>
              </a:rPr>
              <a:t>CỦA </a:t>
            </a:r>
            <a:r>
              <a:rPr lang="vi-VN" sz="6000" b="1" smtClean="0">
                <a:latin typeface="Times New Roman" pitchFamily="18" charset="0"/>
                <a:cs typeface="Times New Roman" pitchFamily="18" charset="0"/>
              </a:rPr>
              <a:t>CÁC EM </a:t>
            </a:r>
            <a:endParaRPr lang="en-US" sz="6000" smtClean="0"/>
          </a:p>
        </p:txBody>
      </p:sp>
      <p:pic>
        <p:nvPicPr>
          <p:cNvPr id="9"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0"/>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8419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arn(inVertic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arn(inVertic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arn(inVertical)">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1740</TotalTime>
  <Words>3930</Words>
  <Application>Microsoft Office PowerPoint</Application>
  <PresentationFormat>On-screen Show (4:3)</PresentationFormat>
  <Paragraphs>480</Paragraphs>
  <Slides>76</Slides>
  <Notes>1</Notes>
  <HiddenSlides>0</HiddenSlides>
  <MMClips>21</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76</vt:i4>
      </vt:variant>
    </vt:vector>
  </HeadingPairs>
  <TitlesOfParts>
    <vt:vector size="81" baseType="lpstr">
      <vt:lpstr>Office Theme</vt:lpstr>
      <vt:lpstr>2_Office Theme</vt:lpstr>
      <vt:lpstr>3_Office Theme</vt:lpstr>
      <vt:lpstr>1_Office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150</cp:revision>
  <dcterms:created xsi:type="dcterms:W3CDTF">2020-04-24T05:38:17Z</dcterms:created>
  <dcterms:modified xsi:type="dcterms:W3CDTF">2021-01-25T02:56:09Z</dcterms:modified>
</cp:coreProperties>
</file>