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77" r:id="rId2"/>
    <p:sldId id="362" r:id="rId3"/>
    <p:sldId id="364" r:id="rId4"/>
    <p:sldId id="366" r:id="rId5"/>
    <p:sldId id="365" r:id="rId6"/>
    <p:sldId id="368" r:id="rId7"/>
    <p:sldId id="367" r:id="rId8"/>
    <p:sldId id="363" r:id="rId9"/>
    <p:sldId id="371" r:id="rId10"/>
    <p:sldId id="372" r:id="rId11"/>
    <p:sldId id="370" r:id="rId12"/>
    <p:sldId id="376" r:id="rId13"/>
    <p:sldId id="374" r:id="rId14"/>
    <p:sldId id="373" r:id="rId15"/>
    <p:sldId id="375" r:id="rId16"/>
    <p:sldId id="36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555" y="-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20/01/2021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20/01/2021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20/01/2021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20/01/2021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20/01/2021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20/01/2021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20/01/2021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76200"/>
            <a:ext cx="8610600" cy="5257800"/>
          </a:xfrm>
        </p:spPr>
        <p:txBody>
          <a:bodyPr>
            <a:noAutofit/>
          </a:bodyPr>
          <a:lstStyle/>
          <a:p>
            <a:pPr algn="l"/>
            <a:r>
              <a:rPr lang="en-US" sz="2000" b="1" smtClean="0">
                <a:solidFill>
                  <a:srgbClr val="C00000"/>
                </a:solidFill>
              </a:rPr>
              <a:t>Góp ý cho bài tham Luận của cô Minh</a:t>
            </a:r>
          </a:p>
          <a:p>
            <a:pPr marL="514350" indent="-514350" algn="l">
              <a:buAutoNum type="arabicParenR"/>
            </a:pPr>
            <a:r>
              <a:rPr lang="en-US" sz="2000" b="1" smtClean="0">
                <a:solidFill>
                  <a:srgbClr val="C00000"/>
                </a:solidFill>
              </a:rPr>
              <a:t>Cô nên bổ sung thêm các hình ảnh minh họa, hình ảnh thực tế của SV trường và hình ảnh nhà trường vào cho Ppoint sinh động hơn</a:t>
            </a:r>
          </a:p>
          <a:p>
            <a:pPr algn="l"/>
            <a:endParaRPr lang="en-US" sz="2000" b="1" smtClean="0">
              <a:solidFill>
                <a:srgbClr val="C00000"/>
              </a:solidFill>
            </a:endParaRPr>
          </a:p>
          <a:p>
            <a:pPr marL="514350" indent="-514350" algn="l">
              <a:buAutoNum type="arabicParenR"/>
            </a:pPr>
            <a:r>
              <a:rPr lang="en-US" sz="2000" b="1" smtClean="0">
                <a:solidFill>
                  <a:srgbClr val="C00000"/>
                </a:solidFill>
              </a:rPr>
              <a:t>Trước Slide nguyên nhân cô cần nói, phản ánh thực trạng nghỉ học của sinh viên trường trước khi nói về nguyên nhân (vì chủ đề là hạn chế tình trạng thì phải nói về tình trạng trước đã)</a:t>
            </a:r>
          </a:p>
          <a:p>
            <a:pPr marL="514350" indent="-514350" algn="l">
              <a:buAutoNum type="arabicParenR"/>
            </a:pPr>
            <a:endParaRPr lang="en-US" sz="2000" b="1" smtClean="0">
              <a:solidFill>
                <a:srgbClr val="C00000"/>
              </a:solidFill>
            </a:endParaRPr>
          </a:p>
          <a:p>
            <a:pPr marL="514350" indent="-514350" algn="l">
              <a:buAutoNum type="arabicParenR"/>
            </a:pPr>
            <a:r>
              <a:rPr lang="en-US" sz="2000" b="1" smtClean="0">
                <a:solidFill>
                  <a:srgbClr val="C00000"/>
                </a:solidFill>
              </a:rPr>
              <a:t>Và một số góp ý cụ thể đã thể hiện màu đỏ trong các slide</a:t>
            </a:r>
          </a:p>
          <a:p>
            <a:pPr marL="514350" indent="-514350" algn="l">
              <a:buAutoNum type="arabicParenR"/>
            </a:pPr>
            <a:endParaRPr lang="en-US" sz="2000" b="1" smtClean="0">
              <a:solidFill>
                <a:srgbClr val="C00000"/>
              </a:solidFill>
            </a:endParaRPr>
          </a:p>
          <a:p>
            <a:pPr marL="514350" indent="-514350" algn="l">
              <a:buAutoNum type="arabicParenR"/>
            </a:pPr>
            <a:r>
              <a:rPr lang="en-US" sz="2000" b="1" smtClean="0">
                <a:solidFill>
                  <a:srgbClr val="C00000"/>
                </a:solidFill>
              </a:rPr>
              <a:t>Nếu có thể cô nên có thêm phần hỏi đáp (những vấn đề do cô đặt ra) hoặc trao đổi ý kiến với những người dự bên dưới để báo cáo chuyên đề lôi cuốn hơn</a:t>
            </a:r>
            <a:endParaRPr lang="en-US" sz="2000" b="1">
              <a:solidFill>
                <a:srgbClr val="C00000"/>
              </a:solidFill>
            </a:endParaRPr>
          </a:p>
        </p:txBody>
      </p:sp>
    </p:spTree>
    <p:extLst>
      <p:ext uri="{BB962C8B-B14F-4D97-AF65-F5344CB8AC3E}">
        <p14:creationId xmlns:p14="http://schemas.microsoft.com/office/powerpoint/2010/main" val="3280158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re 1"/>
          <p:cNvSpPr txBox="1">
            <a:spLocks/>
          </p:cNvSpPr>
          <p:nvPr/>
        </p:nvSpPr>
        <p:spPr bwMode="auto">
          <a:xfrm>
            <a:off x="0" y="914399"/>
            <a:ext cx="9144000" cy="2667001"/>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600" b="1" spc="50" dirty="0" err="1" smtClean="0">
                <a:ln w="11430"/>
                <a:solidFill>
                  <a:schemeClr val="tx1"/>
                </a:solidFill>
                <a:latin typeface="Constantia"/>
              </a:rPr>
              <a:t>Chuyên</a:t>
            </a:r>
            <a:r>
              <a:rPr lang="en-US" sz="3600" b="1" spc="50" dirty="0" smtClean="0">
                <a:ln w="11430"/>
                <a:solidFill>
                  <a:schemeClr val="tx1"/>
                </a:solidFill>
                <a:latin typeface="Constantia"/>
              </a:rPr>
              <a:t> </a:t>
            </a:r>
            <a:r>
              <a:rPr lang="en-US" sz="3600" b="1" spc="50" dirty="0" err="1" smtClean="0">
                <a:ln w="11430"/>
                <a:solidFill>
                  <a:schemeClr val="tx1"/>
                </a:solidFill>
                <a:latin typeface="Constantia"/>
              </a:rPr>
              <a:t>đề</a:t>
            </a:r>
            <a:r>
              <a:rPr lang="en-US" sz="3600" b="1" spc="50" dirty="0" smtClean="0">
                <a:ln w="11430"/>
                <a:solidFill>
                  <a:schemeClr val="tx1"/>
                </a:solidFill>
                <a:latin typeface="Constantia"/>
              </a:rPr>
              <a:t>:</a:t>
            </a:r>
          </a:p>
          <a:p>
            <a:pPr algn="ctr" fontAlgn="auto">
              <a:spcBef>
                <a:spcPts val="0"/>
              </a:spcBef>
              <a:spcAft>
                <a:spcPts val="0"/>
              </a:spcAft>
              <a:defRPr/>
            </a:pPr>
            <a:r>
              <a:rPr lang="vi-VN" sz="3600" b="1" spc="50" dirty="0" smtClean="0">
                <a:ln w="11430"/>
                <a:solidFill>
                  <a:srgbClr val="C00000"/>
                </a:solidFill>
                <a:latin typeface="Constantia"/>
              </a:rPr>
              <a:t>HẠN CHẾ TÌNH TRẠNG </a:t>
            </a:r>
            <a:endParaRPr lang="en-US" sz="3600" b="1" spc="50" dirty="0" smtClean="0">
              <a:ln w="11430"/>
              <a:solidFill>
                <a:srgbClr val="C00000"/>
              </a:solidFill>
              <a:latin typeface="Constantia"/>
            </a:endParaRPr>
          </a:p>
          <a:p>
            <a:pPr algn="ctr" fontAlgn="auto">
              <a:spcBef>
                <a:spcPts val="0"/>
              </a:spcBef>
              <a:spcAft>
                <a:spcPts val="0"/>
              </a:spcAft>
              <a:defRPr/>
            </a:pPr>
            <a:r>
              <a:rPr lang="vi-VN" sz="3600" b="1" spc="50" dirty="0" smtClean="0">
                <a:ln w="11430"/>
                <a:solidFill>
                  <a:srgbClr val="C00000"/>
                </a:solidFill>
                <a:latin typeface="Constantia"/>
              </a:rPr>
              <a:t>BỎ HỌC CỦA SINH VIÊN </a:t>
            </a:r>
            <a:endParaRPr lang="en-US" sz="3600" b="1" spc="50" dirty="0" smtClean="0">
              <a:ln w="11430"/>
              <a:solidFill>
                <a:srgbClr val="C00000"/>
              </a:solidFill>
              <a:latin typeface="Constantia"/>
            </a:endParaRPr>
          </a:p>
          <a:p>
            <a:pPr algn="ctr" fontAlgn="auto">
              <a:spcBef>
                <a:spcPts val="0"/>
              </a:spcBef>
              <a:spcAft>
                <a:spcPts val="0"/>
              </a:spcAft>
              <a:defRPr/>
            </a:pPr>
            <a:r>
              <a:rPr lang="vi-VN" sz="3400" b="1" spc="50" dirty="0" smtClean="0">
                <a:ln w="11430"/>
                <a:solidFill>
                  <a:srgbClr val="C00000"/>
                </a:solidFill>
                <a:latin typeface="Constantia"/>
              </a:rPr>
              <a:t>TẠI TRƯỜNG CĐ LÝ TỰ TRỌNG TP HCM</a:t>
            </a:r>
            <a:endParaRPr lang="fr-CA" altLang="zh-CN" sz="3400" b="1" dirty="0">
              <a:solidFill>
                <a:srgbClr val="07389B"/>
              </a:solidFill>
              <a:latin typeface="Arial" pitchFamily="34" charset="0"/>
              <a:cs typeface="Arial" pitchFamily="34" charset="0"/>
            </a:endParaRPr>
          </a:p>
        </p:txBody>
      </p:sp>
      <p:sp>
        <p:nvSpPr>
          <p:cNvPr id="12" name="Titre 1"/>
          <p:cNvSpPr txBox="1">
            <a:spLocks/>
          </p:cNvSpPr>
          <p:nvPr/>
        </p:nvSpPr>
        <p:spPr bwMode="auto">
          <a:xfrm>
            <a:off x="297656" y="4572000"/>
            <a:ext cx="8548687" cy="1400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smtClean="0">
                <a:ln w="11430"/>
                <a:solidFill>
                  <a:schemeClr val="tx1"/>
                </a:solidFill>
                <a:latin typeface="Constantia"/>
              </a:rPr>
              <a:t>THAM LUẬN </a:t>
            </a:r>
          </a:p>
          <a:p>
            <a:pPr algn="ctr" fontAlgn="auto">
              <a:spcBef>
                <a:spcPts val="0"/>
              </a:spcBef>
              <a:spcAft>
                <a:spcPts val="0"/>
              </a:spcAft>
              <a:defRPr/>
            </a:pPr>
            <a:r>
              <a:rPr lang="en-US" sz="4000" b="1" spc="50" dirty="0" smtClean="0">
                <a:ln w="11430"/>
                <a:solidFill>
                  <a:srgbClr val="C00000"/>
                </a:solidFill>
                <a:latin typeface="Constantia"/>
              </a:rPr>
              <a:t>KHOA LÝ LUẬN CHÍNH TRỊ</a:t>
            </a:r>
            <a:endParaRPr lang="fr-CA" altLang="zh-CN" sz="4000" b="1" dirty="0">
              <a:solidFill>
                <a:srgbClr val="07389B"/>
              </a:solidFill>
              <a:latin typeface="Arial" pitchFamily="34" charset="0"/>
              <a:cs typeface="Arial" pitchFamily="34" charset="0"/>
            </a:endParaRPr>
          </a:p>
        </p:txBody>
      </p:sp>
    </p:spTree>
    <p:extLst>
      <p:ext uri="{BB962C8B-B14F-4D97-AF65-F5344CB8AC3E}">
        <p14:creationId xmlns:p14="http://schemas.microsoft.com/office/powerpoint/2010/main" val="3066717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reeform 7"/>
          <p:cNvSpPr>
            <a:spLocks noEditPoints="1"/>
          </p:cNvSpPr>
          <p:nvPr/>
        </p:nvSpPr>
        <p:spPr bwMode="gray">
          <a:xfrm>
            <a:off x="1311461" y="1041400"/>
            <a:ext cx="7825612" cy="5029200"/>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0070C0"/>
          </a:solidFill>
          <a:ln>
            <a:noFill/>
          </a:ln>
          <a:effectLst>
            <a:outerShdw dist="206741" dir="8249373" algn="ctr" rotWithShape="0">
              <a:srgbClr val="DDDDDD">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9" name="Group 48"/>
          <p:cNvGrpSpPr>
            <a:grpSpLocks/>
          </p:cNvGrpSpPr>
          <p:nvPr/>
        </p:nvGrpSpPr>
        <p:grpSpPr bwMode="auto">
          <a:xfrm>
            <a:off x="0" y="838200"/>
            <a:ext cx="2839733" cy="2047875"/>
            <a:chOff x="3248025" y="3752850"/>
            <a:chExt cx="1704975" cy="1885950"/>
          </a:xfrm>
        </p:grpSpPr>
        <p:sp>
          <p:nvSpPr>
            <p:cNvPr id="13"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4"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5"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6"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7"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8" name="Text Box 39"/>
            <p:cNvSpPr txBox="1">
              <a:spLocks noChangeArrowheads="1"/>
            </p:cNvSpPr>
            <p:nvPr/>
          </p:nvSpPr>
          <p:spPr bwMode="gray">
            <a:xfrm>
              <a:off x="3384422" y="3989431"/>
              <a:ext cx="1568578" cy="878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vi-VN" sz="2800" b="1" dirty="0" smtClean="0"/>
                <a:t>H</a:t>
              </a:r>
              <a:r>
                <a:rPr lang="en-US" sz="2800" b="1" dirty="0" smtClean="0"/>
                <a:t>OÀN CẢNH</a:t>
              </a:r>
              <a:r>
                <a:rPr lang="vi-VN" sz="2800" b="1" dirty="0" smtClean="0"/>
                <a:t> </a:t>
              </a:r>
              <a:r>
                <a:rPr lang="en-US" sz="2800" b="1" dirty="0" smtClean="0"/>
                <a:t>GIA ĐÌNH </a:t>
              </a:r>
              <a:endParaRPr lang="vi-VN" sz="2800" b="1" dirty="0"/>
            </a:p>
          </p:txBody>
        </p:sp>
      </p:grpSp>
      <p:grpSp>
        <p:nvGrpSpPr>
          <p:cNvPr id="19" name="Group 48"/>
          <p:cNvGrpSpPr>
            <a:grpSpLocks/>
          </p:cNvGrpSpPr>
          <p:nvPr/>
        </p:nvGrpSpPr>
        <p:grpSpPr bwMode="auto">
          <a:xfrm>
            <a:off x="-1" y="3680517"/>
            <a:ext cx="3862631" cy="2720283"/>
            <a:chOff x="3148742" y="3752850"/>
            <a:chExt cx="1895193" cy="1885950"/>
          </a:xfrm>
        </p:grpSpPr>
        <p:sp>
          <p:nvSpPr>
            <p:cNvPr id="20"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1"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2"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3"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4"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5" name="Text Box 39"/>
            <p:cNvSpPr txBox="1">
              <a:spLocks noChangeArrowheads="1"/>
            </p:cNvSpPr>
            <p:nvPr/>
          </p:nvSpPr>
          <p:spPr bwMode="gray">
            <a:xfrm>
              <a:off x="3148742" y="4083628"/>
              <a:ext cx="1895193" cy="1258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2800" b="1" dirty="0" smtClean="0"/>
                <a:t>BẢN THÂN</a:t>
              </a:r>
            </a:p>
            <a:p>
              <a:pPr marL="1200150" lvl="1" indent="-457200">
                <a:buFontTx/>
                <a:buChar char="-"/>
              </a:pPr>
              <a:r>
                <a:rPr lang="en-US" sz="2800" b="1" dirty="0" err="1"/>
                <a:t>Kiến</a:t>
              </a:r>
              <a:r>
                <a:rPr lang="en-US" sz="2800" b="1" dirty="0"/>
                <a:t> </a:t>
              </a:r>
              <a:r>
                <a:rPr lang="en-US" sz="2800" b="1" dirty="0" err="1"/>
                <a:t>thức</a:t>
              </a:r>
              <a:endParaRPr lang="en-US" sz="2800" b="1" dirty="0"/>
            </a:p>
            <a:p>
              <a:pPr marL="1200150" lvl="1" indent="-457200">
                <a:buFontTx/>
                <a:buChar char="-"/>
              </a:pPr>
              <a:r>
                <a:rPr lang="en-US" sz="2800" b="1" dirty="0" err="1" smtClean="0"/>
                <a:t>Kỹ</a:t>
              </a:r>
              <a:r>
                <a:rPr lang="en-US" sz="2800" b="1" dirty="0" smtClean="0"/>
                <a:t> </a:t>
              </a:r>
              <a:r>
                <a:rPr lang="en-US" sz="2800" b="1" dirty="0" err="1" smtClean="0"/>
                <a:t>năng</a:t>
              </a:r>
              <a:r>
                <a:rPr lang="en-US" sz="2800" b="1" dirty="0" smtClean="0"/>
                <a:t>     </a:t>
              </a:r>
            </a:p>
            <a:p>
              <a:pPr marL="1200150" lvl="1" indent="-457200">
                <a:buFontTx/>
                <a:buChar char="-"/>
              </a:pPr>
              <a:r>
                <a:rPr lang="en-US" sz="2800" b="1" dirty="0" err="1" smtClean="0"/>
                <a:t>Thái</a:t>
              </a:r>
              <a:r>
                <a:rPr lang="en-US" sz="2800" b="1" dirty="0" smtClean="0"/>
                <a:t> </a:t>
              </a:r>
              <a:r>
                <a:rPr lang="en-US" sz="2800" b="1" dirty="0" err="1" smtClean="0"/>
                <a:t>độ</a:t>
              </a:r>
              <a:r>
                <a:rPr lang="en-US" sz="2800" b="1" dirty="0" smtClean="0"/>
                <a:t> </a:t>
              </a:r>
              <a:endParaRPr lang="vi-VN" sz="2800" b="1" dirty="0"/>
            </a:p>
          </p:txBody>
        </p:sp>
      </p:grpSp>
      <p:grpSp>
        <p:nvGrpSpPr>
          <p:cNvPr id="26" name="Group 48"/>
          <p:cNvGrpSpPr>
            <a:grpSpLocks/>
          </p:cNvGrpSpPr>
          <p:nvPr/>
        </p:nvGrpSpPr>
        <p:grpSpPr bwMode="auto">
          <a:xfrm>
            <a:off x="4181070" y="4724400"/>
            <a:ext cx="3295451" cy="2173012"/>
            <a:chOff x="3248025" y="3752850"/>
            <a:chExt cx="1721697" cy="1885950"/>
          </a:xfrm>
        </p:grpSpPr>
        <p:sp>
          <p:nvSpPr>
            <p:cNvPr id="27"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8"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9"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0"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1"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2" name="Text Box 39"/>
            <p:cNvSpPr txBox="1">
              <a:spLocks noChangeArrowheads="1"/>
            </p:cNvSpPr>
            <p:nvPr/>
          </p:nvSpPr>
          <p:spPr bwMode="gray">
            <a:xfrm>
              <a:off x="3389399" y="3949751"/>
              <a:ext cx="1580323" cy="1575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2800" b="1" dirty="0" smtClean="0"/>
                <a:t>TÁC NHÂN</a:t>
              </a:r>
            </a:p>
            <a:p>
              <a:pPr marL="457200" indent="-457200">
                <a:buFontTx/>
                <a:buChar char="-"/>
              </a:pPr>
              <a:r>
                <a:rPr lang="en-US" sz="2800" b="1" dirty="0" err="1" smtClean="0"/>
                <a:t>Bạn</a:t>
              </a:r>
              <a:r>
                <a:rPr lang="en-US" sz="2800" b="1" dirty="0" smtClean="0"/>
                <a:t> </a:t>
              </a:r>
              <a:r>
                <a:rPr lang="en-US" sz="2800" b="1" dirty="0" err="1" smtClean="0"/>
                <a:t>bè</a:t>
              </a:r>
              <a:endParaRPr lang="en-US" sz="2800" b="1" dirty="0" smtClean="0"/>
            </a:p>
            <a:p>
              <a:pPr marL="457200" indent="-457200">
                <a:buFontTx/>
                <a:buChar char="-"/>
              </a:pPr>
              <a:r>
                <a:rPr lang="en-US" sz="2800" b="1" dirty="0" err="1" smtClean="0"/>
                <a:t>Thầy</a:t>
              </a:r>
              <a:r>
                <a:rPr lang="en-US" sz="2800" b="1" dirty="0" smtClean="0"/>
                <a:t> </a:t>
              </a:r>
              <a:r>
                <a:rPr lang="en-US" sz="2800" b="1" dirty="0" err="1" smtClean="0"/>
                <a:t>cô</a:t>
              </a:r>
              <a:endParaRPr lang="en-US" sz="2800" b="1" dirty="0" smtClean="0"/>
            </a:p>
            <a:p>
              <a:pPr marL="457200" indent="-457200">
                <a:buFontTx/>
                <a:buChar char="-"/>
              </a:pPr>
              <a:r>
                <a:rPr lang="en-US" sz="2800" b="1" dirty="0" err="1" smtClean="0"/>
                <a:t>Nhà</a:t>
              </a:r>
              <a:r>
                <a:rPr lang="en-US" sz="2800" b="1" dirty="0" smtClean="0"/>
                <a:t> </a:t>
              </a:r>
              <a:r>
                <a:rPr lang="en-US" sz="2800" b="1" dirty="0" err="1" smtClean="0"/>
                <a:t>trường</a:t>
              </a:r>
              <a:endParaRPr lang="en-US" sz="2800" b="1" dirty="0" smtClean="0"/>
            </a:p>
          </p:txBody>
        </p:sp>
      </p:grpSp>
      <p:sp>
        <p:nvSpPr>
          <p:cNvPr id="33" name="Rounded Rectangle 32"/>
          <p:cNvSpPr/>
          <p:nvPr/>
        </p:nvSpPr>
        <p:spPr>
          <a:xfrm>
            <a:off x="3352800" y="2133600"/>
            <a:ext cx="5181599" cy="90106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5400" b="1" dirty="0"/>
              <a:t>Nguyên nhân</a:t>
            </a:r>
            <a:endParaRPr lang="en-US" sz="5400" b="1" dirty="0">
              <a:latin typeface="Arial" pitchFamily="34" charset="0"/>
              <a:cs typeface="Arial" pitchFamily="34" charset="0"/>
            </a:endParaRPr>
          </a:p>
        </p:txBody>
      </p:sp>
    </p:spTree>
    <p:extLst>
      <p:ext uri="{BB962C8B-B14F-4D97-AF65-F5344CB8AC3E}">
        <p14:creationId xmlns:p14="http://schemas.microsoft.com/office/powerpoint/2010/main" val="294695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linds(horizontal)">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linds(horizontal)">
                                      <p:cBhvr>
                                        <p:cTn id="19" dur="500"/>
                                        <p:tgtEl>
                                          <p:spTgt spid="19"/>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linds(horizontal)">
                                      <p:cBhvr>
                                        <p:cTn id="2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28600" y="644929"/>
            <a:ext cx="7010400" cy="118387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vi-VN" sz="4000" b="1" dirty="0">
                <a:latin typeface="Arial" pitchFamily="34" charset="0"/>
                <a:cs typeface="Arial" pitchFamily="34" charset="0"/>
              </a:rPr>
              <a:t>HOÀN CẢNH GIA ĐÌNH </a:t>
            </a:r>
          </a:p>
        </p:txBody>
      </p:sp>
      <p:sp>
        <p:nvSpPr>
          <p:cNvPr id="7" name="Rounded Rectangle 6"/>
          <p:cNvSpPr/>
          <p:nvPr/>
        </p:nvSpPr>
        <p:spPr>
          <a:xfrm>
            <a:off x="256309" y="1938251"/>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000" b="1" dirty="0" smtClean="0">
                <a:latin typeface="Arial" pitchFamily="34" charset="0"/>
                <a:cs typeface="Arial" pitchFamily="34" charset="0"/>
              </a:rPr>
              <a:t>T</a:t>
            </a:r>
            <a:r>
              <a:rPr lang="en-US" sz="4000" b="1" dirty="0" err="1" smtClean="0">
                <a:latin typeface="Arial" pitchFamily="34" charset="0"/>
                <a:cs typeface="Arial" pitchFamily="34" charset="0"/>
              </a:rPr>
              <a:t>ốt</a:t>
            </a:r>
            <a:endParaRPr lang="vi-VN" sz="4000" b="1" dirty="0">
              <a:latin typeface="Arial" pitchFamily="34" charset="0"/>
              <a:cs typeface="Arial" pitchFamily="34" charset="0"/>
            </a:endParaRPr>
          </a:p>
        </p:txBody>
      </p:sp>
      <p:sp>
        <p:nvSpPr>
          <p:cNvPr id="8" name="Rounded Rectangle 7"/>
          <p:cNvSpPr/>
          <p:nvPr/>
        </p:nvSpPr>
        <p:spPr>
          <a:xfrm>
            <a:off x="3093027" y="3733800"/>
            <a:ext cx="2944091"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4000" b="1" dirty="0" err="1" smtClean="0">
                <a:latin typeface="Arial" pitchFamily="34" charset="0"/>
                <a:cs typeface="Arial" pitchFamily="34" charset="0"/>
              </a:rPr>
              <a:t>Phức</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tạp</a:t>
            </a:r>
            <a:r>
              <a:rPr lang="vi-VN" sz="4000" b="1" dirty="0" smtClean="0">
                <a:latin typeface="Arial" pitchFamily="34" charset="0"/>
                <a:cs typeface="Arial" pitchFamily="34" charset="0"/>
              </a:rPr>
              <a:t>     </a:t>
            </a:r>
            <a:endParaRPr lang="vi-VN" sz="4000" b="1" dirty="0">
              <a:latin typeface="Arial" pitchFamily="34" charset="0"/>
              <a:cs typeface="Arial" pitchFamily="34" charset="0"/>
            </a:endParaRPr>
          </a:p>
        </p:txBody>
      </p:sp>
      <p:sp>
        <p:nvSpPr>
          <p:cNvPr id="9" name="Rounded Rectangle 8"/>
          <p:cNvSpPr/>
          <p:nvPr/>
        </p:nvSpPr>
        <p:spPr>
          <a:xfrm>
            <a:off x="6096000" y="5348547"/>
            <a:ext cx="2944091"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a:latin typeface="Arial" pitchFamily="34" charset="0"/>
                <a:cs typeface="Arial" pitchFamily="34" charset="0"/>
              </a:rPr>
              <a:t>Khó</a:t>
            </a:r>
            <a:r>
              <a:rPr lang="en-US" sz="4000" b="1" dirty="0">
                <a:latin typeface="Arial" pitchFamily="34" charset="0"/>
                <a:cs typeface="Arial" pitchFamily="34" charset="0"/>
              </a:rPr>
              <a:t> </a:t>
            </a:r>
            <a:r>
              <a:rPr lang="en-US" sz="4000" b="1" dirty="0" err="1" smtClean="0">
                <a:latin typeface="Arial" pitchFamily="34" charset="0"/>
                <a:cs typeface="Arial" pitchFamily="34" charset="0"/>
              </a:rPr>
              <a:t>khăn</a:t>
            </a:r>
            <a:endParaRPr lang="vi-VN" sz="4000" b="1" dirty="0">
              <a:latin typeface="Arial" pitchFamily="34" charset="0"/>
              <a:cs typeface="Arial" pitchFamily="34" charset="0"/>
            </a:endParaRPr>
          </a:p>
        </p:txBody>
      </p:sp>
    </p:spTree>
    <p:extLst>
      <p:ext uri="{BB962C8B-B14F-4D97-AF65-F5344CB8AC3E}">
        <p14:creationId xmlns:p14="http://schemas.microsoft.com/office/powerpoint/2010/main" val="1672539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28600" y="721129"/>
            <a:ext cx="3810000" cy="118387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vi-VN" sz="4000" b="1" dirty="0">
                <a:latin typeface="Arial" pitchFamily="34" charset="0"/>
                <a:cs typeface="Arial" pitchFamily="34" charset="0"/>
              </a:rPr>
              <a:t>BẢN </a:t>
            </a:r>
            <a:r>
              <a:rPr lang="vi-VN" sz="4000" b="1" dirty="0" smtClean="0">
                <a:latin typeface="Arial" pitchFamily="34" charset="0"/>
                <a:cs typeface="Arial" pitchFamily="34" charset="0"/>
              </a:rPr>
              <a:t>THÂN</a:t>
            </a:r>
            <a:endParaRPr lang="vi-VN" sz="4000" b="1" dirty="0">
              <a:latin typeface="Arial" pitchFamily="34" charset="0"/>
              <a:cs typeface="Arial" pitchFamily="34" charset="0"/>
            </a:endParaRPr>
          </a:p>
        </p:txBody>
      </p:sp>
      <p:sp>
        <p:nvSpPr>
          <p:cNvPr id="7" name="Rounded Rectangle 6"/>
          <p:cNvSpPr/>
          <p:nvPr/>
        </p:nvSpPr>
        <p:spPr>
          <a:xfrm>
            <a:off x="256309" y="2352503"/>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4000" b="1" dirty="0" smtClean="0">
                <a:latin typeface="Arial" pitchFamily="34" charset="0"/>
                <a:cs typeface="Arial" pitchFamily="34" charset="0"/>
              </a:rPr>
              <a:t>Kiến thức</a:t>
            </a:r>
            <a:endParaRPr lang="vi-VN" sz="4000" b="1" dirty="0">
              <a:latin typeface="Arial" pitchFamily="34" charset="0"/>
              <a:cs typeface="Arial" pitchFamily="34" charset="0"/>
            </a:endParaRPr>
          </a:p>
        </p:txBody>
      </p:sp>
      <p:sp>
        <p:nvSpPr>
          <p:cNvPr id="8" name="Rounded Rectangle 7"/>
          <p:cNvSpPr/>
          <p:nvPr/>
        </p:nvSpPr>
        <p:spPr>
          <a:xfrm>
            <a:off x="1066800" y="3995652"/>
            <a:ext cx="2944091"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4000" b="1" dirty="0" smtClean="0">
                <a:latin typeface="Arial" pitchFamily="34" charset="0"/>
                <a:cs typeface="Arial" pitchFamily="34" charset="0"/>
              </a:rPr>
              <a:t>Kỹ </a:t>
            </a:r>
            <a:r>
              <a:rPr lang="vi-VN" sz="4000" b="1" dirty="0">
                <a:latin typeface="Arial" pitchFamily="34" charset="0"/>
                <a:cs typeface="Arial" pitchFamily="34" charset="0"/>
              </a:rPr>
              <a:t>năng     </a:t>
            </a:r>
          </a:p>
        </p:txBody>
      </p:sp>
      <p:sp>
        <p:nvSpPr>
          <p:cNvPr id="9" name="Rounded Rectangle 8"/>
          <p:cNvSpPr/>
          <p:nvPr/>
        </p:nvSpPr>
        <p:spPr>
          <a:xfrm>
            <a:off x="1981200" y="5672052"/>
            <a:ext cx="2944091"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4000" b="1" dirty="0" smtClean="0">
                <a:latin typeface="Arial" pitchFamily="34" charset="0"/>
                <a:cs typeface="Arial" pitchFamily="34" charset="0"/>
              </a:rPr>
              <a:t>Thái </a:t>
            </a:r>
            <a:r>
              <a:rPr lang="vi-VN" sz="4000" b="1" dirty="0">
                <a:latin typeface="Arial" pitchFamily="34" charset="0"/>
                <a:cs typeface="Arial" pitchFamily="34" charset="0"/>
              </a:rPr>
              <a:t>độ </a:t>
            </a:r>
          </a:p>
        </p:txBody>
      </p:sp>
      <p:sp>
        <p:nvSpPr>
          <p:cNvPr id="11" name="Rounded Rectangle 10"/>
          <p:cNvSpPr/>
          <p:nvPr/>
        </p:nvSpPr>
        <p:spPr>
          <a:xfrm>
            <a:off x="5029200" y="2624052"/>
            <a:ext cx="4114800" cy="8382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Giỏi</a:t>
            </a:r>
            <a:r>
              <a:rPr lang="en-US" sz="2800" b="1" dirty="0" smtClean="0">
                <a:latin typeface="Arial" pitchFamily="34" charset="0"/>
                <a:cs typeface="Arial" pitchFamily="34" charset="0"/>
              </a:rPr>
              <a:t> – </a:t>
            </a:r>
            <a:r>
              <a:rPr lang="en-US" sz="2800" b="1" dirty="0" err="1" smtClean="0">
                <a:latin typeface="Arial" pitchFamily="34" charset="0"/>
                <a:cs typeface="Arial" pitchFamily="34" charset="0"/>
              </a:rPr>
              <a:t>khá</a:t>
            </a:r>
            <a:r>
              <a:rPr lang="en-US" sz="2800" b="1" dirty="0" smtClean="0">
                <a:latin typeface="Arial" pitchFamily="34" charset="0"/>
                <a:cs typeface="Arial" pitchFamily="34" charset="0"/>
              </a:rPr>
              <a:t> – TB – </a:t>
            </a:r>
            <a:r>
              <a:rPr lang="en-US" sz="2800" b="1" dirty="0" err="1" smtClean="0">
                <a:latin typeface="Arial" pitchFamily="34" charset="0"/>
                <a:cs typeface="Arial" pitchFamily="34" charset="0"/>
              </a:rPr>
              <a:t>yếu</a:t>
            </a:r>
            <a:endParaRPr lang="vi-VN" sz="2800" b="1" dirty="0">
              <a:latin typeface="Arial" pitchFamily="34" charset="0"/>
              <a:cs typeface="Arial" pitchFamily="34" charset="0"/>
            </a:endParaRPr>
          </a:p>
        </p:txBody>
      </p:sp>
      <p:sp>
        <p:nvSpPr>
          <p:cNvPr id="12" name="Rounded Rectangle 11"/>
          <p:cNvSpPr/>
          <p:nvPr/>
        </p:nvSpPr>
        <p:spPr>
          <a:xfrm>
            <a:off x="5029200" y="4267200"/>
            <a:ext cx="4114800" cy="8382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a:latin typeface="Arial" pitchFamily="34" charset="0"/>
                <a:cs typeface="Arial" pitchFamily="34" charset="0"/>
              </a:rPr>
              <a:t>Giỏi</a:t>
            </a:r>
            <a:r>
              <a:rPr lang="en-US" sz="2800" b="1" dirty="0">
                <a:latin typeface="Arial" pitchFamily="34" charset="0"/>
                <a:cs typeface="Arial" pitchFamily="34" charset="0"/>
              </a:rPr>
              <a:t> – </a:t>
            </a:r>
            <a:r>
              <a:rPr lang="en-US" sz="2800" b="1" dirty="0" err="1">
                <a:latin typeface="Arial" pitchFamily="34" charset="0"/>
                <a:cs typeface="Arial" pitchFamily="34" charset="0"/>
              </a:rPr>
              <a:t>khá</a:t>
            </a:r>
            <a:r>
              <a:rPr lang="en-US" sz="2800" b="1" dirty="0">
                <a:latin typeface="Arial" pitchFamily="34" charset="0"/>
                <a:cs typeface="Arial" pitchFamily="34" charset="0"/>
              </a:rPr>
              <a:t> – TB – </a:t>
            </a:r>
            <a:r>
              <a:rPr lang="en-US" sz="2800" b="1" dirty="0" err="1">
                <a:latin typeface="Arial" pitchFamily="34" charset="0"/>
                <a:cs typeface="Arial" pitchFamily="34" charset="0"/>
              </a:rPr>
              <a:t>yếu</a:t>
            </a:r>
            <a:endParaRPr lang="vi-VN" sz="2800" b="1" dirty="0">
              <a:latin typeface="Arial" pitchFamily="34" charset="0"/>
              <a:cs typeface="Arial" pitchFamily="34" charset="0"/>
            </a:endParaRPr>
          </a:p>
        </p:txBody>
      </p:sp>
      <p:sp>
        <p:nvSpPr>
          <p:cNvPr id="13" name="Rounded Rectangle 12"/>
          <p:cNvSpPr/>
          <p:nvPr/>
        </p:nvSpPr>
        <p:spPr>
          <a:xfrm>
            <a:off x="5036127" y="5924203"/>
            <a:ext cx="4114800" cy="8382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2800" b="1" dirty="0" err="1">
                <a:solidFill>
                  <a:prstClr val="black"/>
                </a:solidFill>
                <a:latin typeface="Arial" pitchFamily="34" charset="0"/>
                <a:cs typeface="Arial" pitchFamily="34" charset="0"/>
              </a:rPr>
              <a:t>Giỏi</a:t>
            </a:r>
            <a:r>
              <a:rPr lang="en-US" sz="2800" b="1" dirty="0">
                <a:solidFill>
                  <a:prstClr val="black"/>
                </a:solidFill>
                <a:latin typeface="Arial" pitchFamily="34" charset="0"/>
                <a:cs typeface="Arial" pitchFamily="34" charset="0"/>
              </a:rPr>
              <a:t> – </a:t>
            </a:r>
            <a:r>
              <a:rPr lang="en-US" sz="2800" b="1" dirty="0" err="1">
                <a:solidFill>
                  <a:prstClr val="black"/>
                </a:solidFill>
                <a:latin typeface="Arial" pitchFamily="34" charset="0"/>
                <a:cs typeface="Arial" pitchFamily="34" charset="0"/>
              </a:rPr>
              <a:t>khá</a:t>
            </a:r>
            <a:r>
              <a:rPr lang="en-US" sz="2800" b="1" dirty="0">
                <a:solidFill>
                  <a:prstClr val="black"/>
                </a:solidFill>
                <a:latin typeface="Arial" pitchFamily="34" charset="0"/>
                <a:cs typeface="Arial" pitchFamily="34" charset="0"/>
              </a:rPr>
              <a:t> – TB – </a:t>
            </a:r>
            <a:r>
              <a:rPr lang="en-US" sz="2800" b="1" dirty="0" err="1">
                <a:solidFill>
                  <a:prstClr val="black"/>
                </a:solidFill>
                <a:latin typeface="Arial" pitchFamily="34" charset="0"/>
                <a:cs typeface="Arial" pitchFamily="34" charset="0"/>
              </a:rPr>
              <a:t>yếu</a:t>
            </a:r>
            <a:endParaRPr lang="vi-VN" sz="28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672539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55" y="-293947"/>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28600" y="914400"/>
            <a:ext cx="3810000" cy="118387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TÁC NHÂN</a:t>
            </a:r>
            <a:endParaRPr lang="vi-VN" sz="4000" b="1" dirty="0">
              <a:latin typeface="Arial" pitchFamily="34" charset="0"/>
              <a:cs typeface="Arial" pitchFamily="34" charset="0"/>
            </a:endParaRPr>
          </a:p>
        </p:txBody>
      </p:sp>
      <p:sp>
        <p:nvSpPr>
          <p:cNvPr id="7" name="Rounded Rectangle 6"/>
          <p:cNvSpPr/>
          <p:nvPr/>
        </p:nvSpPr>
        <p:spPr>
          <a:xfrm>
            <a:off x="152400" y="2362200"/>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Bạn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bè</a:t>
            </a:r>
            <a:endParaRPr lang="vi-VN" sz="4000" b="1" dirty="0">
              <a:latin typeface="Arial" pitchFamily="34" charset="0"/>
              <a:cs typeface="Arial" pitchFamily="34" charset="0"/>
            </a:endParaRPr>
          </a:p>
        </p:txBody>
      </p:sp>
      <p:sp>
        <p:nvSpPr>
          <p:cNvPr id="8" name="Rounded Rectangle 7"/>
          <p:cNvSpPr/>
          <p:nvPr/>
        </p:nvSpPr>
        <p:spPr>
          <a:xfrm>
            <a:off x="228600" y="3774904"/>
            <a:ext cx="3276600"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Thầy</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cô</a:t>
            </a:r>
            <a:endParaRPr lang="vi-VN" sz="4000" b="1" dirty="0">
              <a:latin typeface="Arial" pitchFamily="34" charset="0"/>
              <a:cs typeface="Arial" pitchFamily="34" charset="0"/>
            </a:endParaRPr>
          </a:p>
        </p:txBody>
      </p:sp>
      <p:sp>
        <p:nvSpPr>
          <p:cNvPr id="9" name="Rounded Rectangle 8"/>
          <p:cNvSpPr/>
          <p:nvPr/>
        </p:nvSpPr>
        <p:spPr>
          <a:xfrm>
            <a:off x="3581400" y="2068253"/>
            <a:ext cx="4114800" cy="10668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err="1" smtClean="0">
                <a:latin typeface="Arial" pitchFamily="34" charset="0"/>
                <a:cs typeface="Arial" pitchFamily="34" charset="0"/>
              </a:rPr>
              <a:t>Lôi</a:t>
            </a:r>
            <a:r>
              <a:rPr lang="en-US" sz="3600" b="1" smtClean="0">
                <a:latin typeface="Arial" pitchFamily="34" charset="0"/>
                <a:cs typeface="Arial" pitchFamily="34" charset="0"/>
              </a:rPr>
              <a:t> </a:t>
            </a:r>
            <a:r>
              <a:rPr lang="en-US" sz="3600" b="1" smtClean="0">
                <a:latin typeface="Arial" pitchFamily="34" charset="0"/>
                <a:cs typeface="Arial" pitchFamily="34" charset="0"/>
              </a:rPr>
              <a:t>kéo, </a:t>
            </a:r>
            <a:r>
              <a:rPr lang="en-US" sz="3600" b="1" smtClean="0">
                <a:solidFill>
                  <a:srgbClr val="FF0000"/>
                </a:solidFill>
                <a:latin typeface="Arial" pitchFamily="34" charset="0"/>
                <a:cs typeface="Arial" pitchFamily="34" charset="0"/>
              </a:rPr>
              <a:t>rủ rê</a:t>
            </a:r>
            <a:endParaRPr lang="vi-VN" sz="3600" b="1" dirty="0">
              <a:solidFill>
                <a:srgbClr val="FF0000"/>
              </a:solidFill>
              <a:latin typeface="Arial" pitchFamily="34" charset="0"/>
              <a:cs typeface="Arial" pitchFamily="34" charset="0"/>
            </a:endParaRPr>
          </a:p>
        </p:txBody>
      </p:sp>
      <p:sp>
        <p:nvSpPr>
          <p:cNvPr id="11" name="Rounded Rectangle 10"/>
          <p:cNvSpPr/>
          <p:nvPr/>
        </p:nvSpPr>
        <p:spPr>
          <a:xfrm>
            <a:off x="3810000" y="3462713"/>
            <a:ext cx="5029200" cy="147758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3200" b="1" dirty="0" err="1" smtClean="0">
                <a:solidFill>
                  <a:prstClr val="black"/>
                </a:solidFill>
                <a:latin typeface="Arial" pitchFamily="34" charset="0"/>
                <a:cs typeface="Arial" pitchFamily="34" charset="0"/>
              </a:rPr>
              <a:t>Thiếu</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sự</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quan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tâm</a:t>
            </a:r>
            <a:r>
              <a:rPr lang="en-US" sz="3200" b="1" dirty="0" smtClean="0">
                <a:solidFill>
                  <a:prstClr val="black"/>
                </a:solidFill>
                <a:latin typeface="Arial" pitchFamily="34" charset="0"/>
                <a:cs typeface="Arial" pitchFamily="34" charset="0"/>
              </a:rPr>
              <a:t>, </a:t>
            </a:r>
            <a:r>
              <a:rPr lang="en-US" sz="3200" b="1" strike="sngStrike" dirty="0" err="1" smtClean="0">
                <a:solidFill>
                  <a:prstClr val="black"/>
                </a:solidFill>
                <a:latin typeface="Arial" pitchFamily="34" charset="0"/>
                <a:cs typeface="Arial" pitchFamily="34" charset="0"/>
              </a:rPr>
              <a:t>kỵ</a:t>
            </a:r>
            <a:r>
              <a:rPr lang="en-US" sz="3200" b="1" strike="sngStrike" dirty="0" smtClean="0">
                <a:solidFill>
                  <a:prstClr val="black"/>
                </a:solidFill>
                <a:latin typeface="Arial" pitchFamily="34" charset="0"/>
                <a:cs typeface="Arial" pitchFamily="34" charset="0"/>
              </a:rPr>
              <a:t> </a:t>
            </a:r>
            <a:r>
              <a:rPr lang="en-US" sz="3200" b="1" strike="sngStrike" err="1" smtClean="0">
                <a:solidFill>
                  <a:prstClr val="black"/>
                </a:solidFill>
                <a:latin typeface="Arial" pitchFamily="34" charset="0"/>
                <a:cs typeface="Arial" pitchFamily="34" charset="0"/>
              </a:rPr>
              <a:t>thị</a:t>
            </a:r>
            <a:r>
              <a:rPr lang="en-US" sz="3200" b="1" strike="sngStrike" smtClean="0">
                <a:solidFill>
                  <a:prstClr val="black"/>
                </a:solidFill>
                <a:latin typeface="Arial" pitchFamily="34" charset="0"/>
                <a:cs typeface="Arial" pitchFamily="34" charset="0"/>
              </a:rPr>
              <a:t> </a:t>
            </a:r>
            <a:r>
              <a:rPr lang="en-US" sz="3200" b="1" smtClean="0">
                <a:solidFill>
                  <a:prstClr val="black"/>
                </a:solidFill>
                <a:latin typeface="Arial" pitchFamily="34" charset="0"/>
                <a:cs typeface="Arial" pitchFamily="34" charset="0"/>
              </a:rPr>
              <a:t>SV </a:t>
            </a:r>
            <a:r>
              <a:rPr lang="en-US" sz="3200" b="1" smtClean="0">
                <a:solidFill>
                  <a:srgbClr val="FF0000"/>
                </a:solidFill>
                <a:latin typeface="Arial" pitchFamily="34" charset="0"/>
                <a:cs typeface="Arial" pitchFamily="34" charset="0"/>
              </a:rPr>
              <a:t>(kỳ thị), không nhiệt tình </a:t>
            </a:r>
            <a:endParaRPr lang="vi-VN" sz="3200" b="1" dirty="0">
              <a:solidFill>
                <a:srgbClr val="FF0000"/>
              </a:solidFill>
              <a:latin typeface="Arial" pitchFamily="34" charset="0"/>
              <a:cs typeface="Arial" pitchFamily="34" charset="0"/>
            </a:endParaRPr>
          </a:p>
        </p:txBody>
      </p:sp>
      <p:sp>
        <p:nvSpPr>
          <p:cNvPr id="12" name="Rounded Rectangle 11"/>
          <p:cNvSpPr/>
          <p:nvPr/>
        </p:nvSpPr>
        <p:spPr>
          <a:xfrm>
            <a:off x="495300" y="5172364"/>
            <a:ext cx="3276600"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Nhà</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trường</a:t>
            </a:r>
            <a:endParaRPr lang="vi-VN" sz="4000" b="1" dirty="0">
              <a:latin typeface="Arial" pitchFamily="34" charset="0"/>
              <a:cs typeface="Arial" pitchFamily="34" charset="0"/>
            </a:endParaRPr>
          </a:p>
        </p:txBody>
      </p:sp>
      <p:sp>
        <p:nvSpPr>
          <p:cNvPr id="13" name="Rounded Rectangle 12"/>
          <p:cNvSpPr/>
          <p:nvPr/>
        </p:nvSpPr>
        <p:spPr>
          <a:xfrm>
            <a:off x="4565073" y="5135188"/>
            <a:ext cx="4461164" cy="1138152"/>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2400" b="1" dirty="0" err="1" smtClean="0">
                <a:solidFill>
                  <a:prstClr val="black"/>
                </a:solidFill>
                <a:latin typeface="Arial" pitchFamily="34" charset="0"/>
                <a:cs typeface="Arial" pitchFamily="34" charset="0"/>
              </a:rPr>
              <a:t>Thời</a:t>
            </a:r>
            <a:r>
              <a:rPr lang="en-US" sz="2400" b="1" dirty="0" smtClean="0">
                <a:solidFill>
                  <a:prstClr val="black"/>
                </a:solidFill>
                <a:latin typeface="Arial" pitchFamily="34" charset="0"/>
                <a:cs typeface="Arial" pitchFamily="34" charset="0"/>
              </a:rPr>
              <a:t> </a:t>
            </a:r>
            <a:r>
              <a:rPr lang="en-US" sz="2400" b="1" err="1" smtClean="0">
                <a:solidFill>
                  <a:prstClr val="black"/>
                </a:solidFill>
                <a:latin typeface="Arial" pitchFamily="34" charset="0"/>
                <a:cs typeface="Arial" pitchFamily="34" charset="0"/>
              </a:rPr>
              <a:t>khoá</a:t>
            </a:r>
            <a:r>
              <a:rPr lang="en-US" sz="2400" b="1" smtClean="0">
                <a:solidFill>
                  <a:prstClr val="black"/>
                </a:solidFill>
                <a:latin typeface="Arial" pitchFamily="34" charset="0"/>
                <a:cs typeface="Arial" pitchFamily="34" charset="0"/>
              </a:rPr>
              <a:t> </a:t>
            </a:r>
            <a:r>
              <a:rPr lang="en-US" sz="2400" b="1" smtClean="0">
                <a:solidFill>
                  <a:prstClr val="black"/>
                </a:solidFill>
                <a:latin typeface="Arial" pitchFamily="34" charset="0"/>
                <a:cs typeface="Arial" pitchFamily="34" charset="0"/>
              </a:rPr>
              <a:t>biểu </a:t>
            </a:r>
            <a:r>
              <a:rPr lang="en-US" sz="2400" b="1" smtClean="0">
                <a:solidFill>
                  <a:srgbClr val="FF0000"/>
                </a:solidFill>
                <a:latin typeface="Arial" pitchFamily="34" charset="0"/>
                <a:cs typeface="Arial" pitchFamily="34" charset="0"/>
              </a:rPr>
              <a:t>(TKB như thế nào cần nói rõ ? )</a:t>
            </a:r>
            <a:endParaRPr lang="en-US" sz="2400" b="1" dirty="0" smtClean="0">
              <a:solidFill>
                <a:srgbClr val="FF0000"/>
              </a:solidFill>
              <a:latin typeface="Arial" pitchFamily="34" charset="0"/>
              <a:cs typeface="Arial" pitchFamily="34" charset="0"/>
            </a:endParaRPr>
          </a:p>
          <a:p>
            <a:pPr lvl="0" algn="ctr">
              <a:defRPr/>
            </a:pPr>
            <a:r>
              <a:rPr lang="en-US" sz="2400" b="1" dirty="0" err="1" smtClean="0">
                <a:solidFill>
                  <a:prstClr val="black"/>
                </a:solidFill>
                <a:latin typeface="Arial" pitchFamily="34" charset="0"/>
                <a:cs typeface="Arial" pitchFamily="34" charset="0"/>
              </a:rPr>
              <a:t>Sĩ</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số</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lớp</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đông</a:t>
            </a:r>
            <a:endParaRPr lang="vi-VN" sz="24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346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28600" y="685801"/>
            <a:ext cx="3810000" cy="7620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GIẢI PHÁP</a:t>
            </a:r>
            <a:endParaRPr lang="vi-VN" sz="4000" b="1" dirty="0">
              <a:latin typeface="Arial" pitchFamily="34" charset="0"/>
              <a:cs typeface="Arial" pitchFamily="34" charset="0"/>
            </a:endParaRPr>
          </a:p>
        </p:txBody>
      </p:sp>
      <p:sp>
        <p:nvSpPr>
          <p:cNvPr id="7" name="Rounded Rectangle 6"/>
          <p:cNvSpPr/>
          <p:nvPr/>
        </p:nvSpPr>
        <p:spPr>
          <a:xfrm>
            <a:off x="1288473" y="1621328"/>
            <a:ext cx="6553200" cy="80287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vi-VN" sz="4000" b="1" dirty="0">
                <a:latin typeface="Arial" pitchFamily="34" charset="0"/>
                <a:cs typeface="Arial" pitchFamily="34" charset="0"/>
              </a:rPr>
              <a:t>HOÀN CẢNH GIA ĐÌNH </a:t>
            </a:r>
          </a:p>
        </p:txBody>
      </p:sp>
      <p:sp>
        <p:nvSpPr>
          <p:cNvPr id="8" name="Rounded Rectangle 7"/>
          <p:cNvSpPr/>
          <p:nvPr/>
        </p:nvSpPr>
        <p:spPr>
          <a:xfrm>
            <a:off x="1101436" y="2644484"/>
            <a:ext cx="6927273" cy="685801"/>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600" b="1" dirty="0" smtClean="0">
                <a:latin typeface="Arial" pitchFamily="34" charset="0"/>
                <a:cs typeface="Arial" pitchFamily="34" charset="0"/>
              </a:rPr>
              <a:t>T</a:t>
            </a:r>
            <a:r>
              <a:rPr lang="en-US" sz="3600" b="1" dirty="0" err="1" smtClean="0">
                <a:latin typeface="Arial" pitchFamily="34" charset="0"/>
                <a:cs typeface="Arial" pitchFamily="34" charset="0"/>
              </a:rPr>
              <a:t>ìm</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cách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động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viên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chia </a:t>
            </a:r>
            <a:r>
              <a:rPr lang="en-US" sz="3600" b="1" dirty="0" err="1" smtClean="0">
                <a:latin typeface="Arial" pitchFamily="34" charset="0"/>
                <a:cs typeface="Arial" pitchFamily="34" charset="0"/>
              </a:rPr>
              <a:t>sẻ</a:t>
            </a:r>
            <a:endParaRPr lang="vi-VN" sz="3600" b="1" dirty="0">
              <a:latin typeface="Arial" pitchFamily="34" charset="0"/>
              <a:cs typeface="Arial" pitchFamily="34" charset="0"/>
            </a:endParaRPr>
          </a:p>
        </p:txBody>
      </p:sp>
      <p:sp>
        <p:nvSpPr>
          <p:cNvPr id="9" name="Rounded Rectangle 8"/>
          <p:cNvSpPr/>
          <p:nvPr/>
        </p:nvSpPr>
        <p:spPr>
          <a:xfrm>
            <a:off x="0" y="4648200"/>
            <a:ext cx="4571999" cy="21336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trường</a:t>
            </a:r>
            <a:endParaRPr lang="en-US" sz="3200" b="1" dirty="0" smtClean="0">
              <a:latin typeface="Arial" pitchFamily="34" charset="0"/>
              <a:cs typeface="Arial" pitchFamily="34" charset="0"/>
            </a:endParaRPr>
          </a:p>
          <a:p>
            <a:pPr marL="571500" indent="-571500">
              <a:buFontTx/>
              <a:buChar char="-"/>
              <a:defRPr/>
            </a:pPr>
            <a:r>
              <a:rPr lang="en-US" sz="2400" b="1" dirty="0" err="1" smtClean="0">
                <a:latin typeface="Arial" pitchFamily="34" charset="0"/>
                <a:cs typeface="Arial" pitchFamily="34" charset="0"/>
              </a:rPr>
              <a:t>Trao</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học</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bổng</a:t>
            </a:r>
            <a:endParaRPr lang="en-US" sz="2400" b="1" dirty="0" smtClean="0">
              <a:latin typeface="Arial" pitchFamily="34" charset="0"/>
              <a:cs typeface="Arial" pitchFamily="34" charset="0"/>
            </a:endParaRPr>
          </a:p>
          <a:p>
            <a:pPr marL="571500" indent="-571500">
              <a:buFontTx/>
              <a:buChar char="-"/>
              <a:defRPr/>
            </a:pPr>
            <a:r>
              <a:rPr lang="en-US" sz="2400" b="1" dirty="0" err="1" smtClean="0">
                <a:latin typeface="Arial" pitchFamily="34" charset="0"/>
                <a:cs typeface="Arial" pitchFamily="34" charset="0"/>
              </a:rPr>
              <a:t>Giới</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thiệu</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việc</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làm</a:t>
            </a:r>
            <a:endParaRPr lang="en-US" sz="2400" b="1" dirty="0" smtClean="0">
              <a:latin typeface="Arial" pitchFamily="34" charset="0"/>
              <a:cs typeface="Arial" pitchFamily="34" charset="0"/>
            </a:endParaRPr>
          </a:p>
          <a:p>
            <a:pPr marL="571500" indent="-571500">
              <a:buFontTx/>
              <a:buChar char="-"/>
              <a:defRPr/>
            </a:pPr>
            <a:r>
              <a:rPr lang="en-US" sz="2400" b="1" dirty="0" err="1" smtClean="0">
                <a:latin typeface="Arial" pitchFamily="34" charset="0"/>
                <a:cs typeface="Arial" pitchFamily="34" charset="0"/>
              </a:rPr>
              <a:t>Tạo</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ra</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sân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chơi</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bổ</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ích</a:t>
            </a:r>
            <a:endParaRPr lang="en-US" sz="2400" b="1" dirty="0" smtClean="0">
              <a:latin typeface="Arial" pitchFamily="34" charset="0"/>
              <a:cs typeface="Arial" pitchFamily="34" charset="0"/>
            </a:endParaRPr>
          </a:p>
        </p:txBody>
      </p:sp>
      <p:sp>
        <p:nvSpPr>
          <p:cNvPr id="11" name="Rounded Rectangle 10"/>
          <p:cNvSpPr/>
          <p:nvPr/>
        </p:nvSpPr>
        <p:spPr>
          <a:xfrm>
            <a:off x="4800600" y="4648200"/>
            <a:ext cx="4343400" cy="21336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smtClean="0">
                <a:latin typeface="Arial" pitchFamily="34" charset="0"/>
                <a:cs typeface="Arial" pitchFamily="34" charset="0"/>
              </a:rPr>
              <a:t>Giảng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viên</a:t>
            </a:r>
            <a:endParaRPr lang="en-US" sz="3200" b="1" dirty="0" smtClean="0">
              <a:latin typeface="Arial" pitchFamily="34" charset="0"/>
              <a:cs typeface="Arial" pitchFamily="34" charset="0"/>
            </a:endParaRPr>
          </a:p>
          <a:p>
            <a:pPr marL="571500" indent="-571500">
              <a:buFontTx/>
              <a:buChar char="-"/>
              <a:defRPr/>
            </a:pPr>
            <a:r>
              <a:rPr lang="en-US" sz="2400" b="1" dirty="0" err="1" smtClean="0">
                <a:latin typeface="Arial" pitchFamily="34" charset="0"/>
                <a:cs typeface="Arial" pitchFamily="34" charset="0"/>
              </a:rPr>
              <a:t>Quan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tâm</a:t>
            </a:r>
            <a:r>
              <a:rPr lang="en-US" sz="2400" b="1" dirty="0" smtClean="0">
                <a:latin typeface="Arial" pitchFamily="34" charset="0"/>
                <a:cs typeface="Arial" pitchFamily="34" charset="0"/>
              </a:rPr>
              <a:t> chia </a:t>
            </a:r>
            <a:r>
              <a:rPr lang="en-US" sz="2400" b="1" dirty="0" err="1" smtClean="0">
                <a:latin typeface="Arial" pitchFamily="34" charset="0"/>
                <a:cs typeface="Arial" pitchFamily="34" charset="0"/>
              </a:rPr>
              <a:t>sẻ</a:t>
            </a:r>
            <a:endParaRPr lang="en-US" sz="2400" b="1" dirty="0" smtClean="0">
              <a:latin typeface="Arial" pitchFamily="34" charset="0"/>
              <a:cs typeface="Arial" pitchFamily="34" charset="0"/>
            </a:endParaRPr>
          </a:p>
          <a:p>
            <a:pPr marL="571500" indent="-571500">
              <a:buFontTx/>
              <a:buChar char="-"/>
              <a:defRPr/>
            </a:pPr>
            <a:r>
              <a:rPr lang="en-US" sz="2400" b="1" dirty="0" err="1">
                <a:latin typeface="Arial" pitchFamily="34" charset="0"/>
                <a:cs typeface="Arial" pitchFamily="34" charset="0"/>
              </a:rPr>
              <a:t>Đ</a:t>
            </a:r>
            <a:r>
              <a:rPr lang="en-US" sz="2400" b="1" dirty="0" err="1" smtClean="0">
                <a:latin typeface="Arial" pitchFamily="34" charset="0"/>
                <a:cs typeface="Arial" pitchFamily="34" charset="0"/>
              </a:rPr>
              <a:t>ộng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viên</a:t>
            </a:r>
            <a:endParaRPr lang="en-US" sz="2400" b="1" dirty="0" smtClean="0">
              <a:latin typeface="Arial" pitchFamily="34" charset="0"/>
              <a:cs typeface="Arial" pitchFamily="34" charset="0"/>
            </a:endParaRPr>
          </a:p>
        </p:txBody>
      </p:sp>
      <p:cxnSp>
        <p:nvCxnSpPr>
          <p:cNvPr id="5" name="Straight Arrow Connector 4"/>
          <p:cNvCxnSpPr>
            <a:stCxn id="8" idx="2"/>
            <a:endCxn id="9" idx="0"/>
          </p:cNvCxnSpPr>
          <p:nvPr/>
        </p:nvCxnSpPr>
        <p:spPr>
          <a:xfrm flipH="1">
            <a:off x="2286000" y="3330285"/>
            <a:ext cx="2279073" cy="131791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2"/>
            <a:endCxn id="11" idx="0"/>
          </p:cNvCxnSpPr>
          <p:nvPr/>
        </p:nvCxnSpPr>
        <p:spPr>
          <a:xfrm>
            <a:off x="4565073" y="3330285"/>
            <a:ext cx="2407227" cy="131791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46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8600" y="685801"/>
            <a:ext cx="3810000" cy="7620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GIẢI PHÁP</a:t>
            </a:r>
            <a:endParaRPr lang="vi-VN" sz="4000" b="1" dirty="0">
              <a:latin typeface="Arial" pitchFamily="34" charset="0"/>
              <a:cs typeface="Arial" pitchFamily="34" charset="0"/>
            </a:endParaRPr>
          </a:p>
        </p:txBody>
      </p:sp>
      <p:sp>
        <p:nvSpPr>
          <p:cNvPr id="13" name="Rounded Rectangle 12"/>
          <p:cNvSpPr/>
          <p:nvPr/>
        </p:nvSpPr>
        <p:spPr>
          <a:xfrm>
            <a:off x="228600" y="1905000"/>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4000" b="1" dirty="0" smtClean="0">
                <a:latin typeface="Arial" pitchFamily="34" charset="0"/>
                <a:cs typeface="Arial" pitchFamily="34" charset="0"/>
              </a:rPr>
              <a:t>Kiến thức</a:t>
            </a:r>
            <a:endParaRPr lang="vi-VN" sz="4000" b="1" dirty="0">
              <a:latin typeface="Arial" pitchFamily="34" charset="0"/>
              <a:cs typeface="Arial" pitchFamily="34" charset="0"/>
            </a:endParaRPr>
          </a:p>
        </p:txBody>
      </p:sp>
      <p:sp>
        <p:nvSpPr>
          <p:cNvPr id="14" name="Rounded Rectangle 13"/>
          <p:cNvSpPr/>
          <p:nvPr/>
        </p:nvSpPr>
        <p:spPr>
          <a:xfrm>
            <a:off x="3719944" y="2209800"/>
            <a:ext cx="4662055" cy="122751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smtClean="0">
                <a:latin typeface="Arial" pitchFamily="34" charset="0"/>
                <a:cs typeface="Arial" pitchFamily="34" charset="0"/>
              </a:rPr>
              <a:t>GV </a:t>
            </a:r>
            <a:r>
              <a:rPr lang="en-US" sz="2800" b="1" dirty="0" err="1" smtClean="0">
                <a:latin typeface="Arial" pitchFamily="34" charset="0"/>
                <a:cs typeface="Arial" pitchFamily="34" charset="0"/>
              </a:rPr>
              <a:t>ứng</a:t>
            </a:r>
            <a:r>
              <a:rPr lang="en-US" sz="2800" b="1" dirty="0" smtClean="0">
                <a:latin typeface="Arial" pitchFamily="34" charset="0"/>
                <a:cs typeface="Arial" pitchFamily="34" charset="0"/>
              </a:rPr>
              <a:t> </a:t>
            </a:r>
            <a:r>
              <a:rPr lang="en-US" sz="2800" b="1" dirty="0" err="1">
                <a:latin typeface="Arial" pitchFamily="34" charset="0"/>
                <a:cs typeface="Arial" pitchFamily="34" charset="0"/>
              </a:rPr>
              <a:t>dụng</a:t>
            </a:r>
            <a:r>
              <a:rPr lang="en-US" sz="2800" b="1" dirty="0">
                <a:latin typeface="Arial" pitchFamily="34" charset="0"/>
                <a:cs typeface="Arial" pitchFamily="34" charset="0"/>
              </a:rPr>
              <a:t> </a:t>
            </a:r>
            <a:r>
              <a:rPr lang="en-US" sz="2800" b="1" dirty="0" err="1">
                <a:latin typeface="Arial" pitchFamily="34" charset="0"/>
                <a:cs typeface="Arial" pitchFamily="34" charset="0"/>
              </a:rPr>
              <a:t>một</a:t>
            </a:r>
            <a:r>
              <a:rPr lang="en-US" sz="2800" b="1" dirty="0">
                <a:latin typeface="Arial" pitchFamily="34" charset="0"/>
                <a:cs typeface="Arial" pitchFamily="34" charset="0"/>
              </a:rPr>
              <a:t> </a:t>
            </a:r>
            <a:r>
              <a:rPr lang="en-US" sz="2800" b="1" dirty="0" err="1">
                <a:latin typeface="Arial" pitchFamily="34" charset="0"/>
                <a:cs typeface="Arial" pitchFamily="34" charset="0"/>
              </a:rPr>
              <a:t>số</a:t>
            </a:r>
            <a:r>
              <a:rPr lang="en-US" sz="2800" b="1" dirty="0">
                <a:latin typeface="Arial" pitchFamily="34" charset="0"/>
                <a:cs typeface="Arial" pitchFamily="34" charset="0"/>
              </a:rPr>
              <a:t> </a:t>
            </a:r>
            <a:r>
              <a:rPr lang="en-US" sz="2800" b="1" dirty="0" err="1">
                <a:latin typeface="Arial" pitchFamily="34" charset="0"/>
                <a:cs typeface="Arial" pitchFamily="34" charset="0"/>
              </a:rPr>
              <a:t>phương</a:t>
            </a:r>
            <a:r>
              <a:rPr lang="en-US" sz="2800" b="1" dirty="0">
                <a:latin typeface="Arial" pitchFamily="34" charset="0"/>
                <a:cs typeface="Arial" pitchFamily="34" charset="0"/>
              </a:rPr>
              <a:t> </a:t>
            </a:r>
            <a:r>
              <a:rPr lang="en-US" sz="2800" b="1" dirty="0" err="1">
                <a:latin typeface="Arial" pitchFamily="34" charset="0"/>
                <a:cs typeface="Arial" pitchFamily="34" charset="0"/>
              </a:rPr>
              <a:t>pháp</a:t>
            </a:r>
            <a:r>
              <a:rPr lang="en-US" sz="2800" b="1" dirty="0">
                <a:latin typeface="Arial" pitchFamily="34" charset="0"/>
                <a:cs typeface="Arial" pitchFamily="34" charset="0"/>
              </a:rPr>
              <a:t> </a:t>
            </a:r>
            <a:r>
              <a:rPr lang="en-US" sz="2800" b="1" dirty="0" err="1" smtClean="0">
                <a:latin typeface="Arial" pitchFamily="34" charset="0"/>
                <a:cs typeface="Arial" pitchFamily="34" charset="0"/>
              </a:rPr>
              <a:t>giảng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dạy</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gây</a:t>
            </a:r>
            <a:r>
              <a:rPr lang="en-US" sz="2800" b="1" dirty="0" smtClean="0">
                <a:latin typeface="Arial" pitchFamily="34" charset="0"/>
                <a:cs typeface="Arial" pitchFamily="34" charset="0"/>
              </a:rPr>
              <a:t> </a:t>
            </a:r>
            <a:r>
              <a:rPr lang="en-US" sz="2800" b="1" dirty="0" err="1">
                <a:latin typeface="Arial" pitchFamily="34" charset="0"/>
                <a:cs typeface="Arial" pitchFamily="34" charset="0"/>
              </a:rPr>
              <a:t>hứng</a:t>
            </a:r>
            <a:r>
              <a:rPr lang="en-US" sz="2800" b="1" dirty="0">
                <a:latin typeface="Arial" pitchFamily="34" charset="0"/>
                <a:cs typeface="Arial" pitchFamily="34" charset="0"/>
              </a:rPr>
              <a:t> </a:t>
            </a:r>
            <a:r>
              <a:rPr lang="en-US" sz="2800" b="1" dirty="0" err="1">
                <a:latin typeface="Arial" pitchFamily="34" charset="0"/>
                <a:cs typeface="Arial" pitchFamily="34" charset="0"/>
              </a:rPr>
              <a:t>thú</a:t>
            </a:r>
            <a:r>
              <a:rPr lang="en-US" sz="2800" b="1" dirty="0">
                <a:latin typeface="Arial" pitchFamily="34" charset="0"/>
                <a:cs typeface="Arial" pitchFamily="34" charset="0"/>
              </a:rPr>
              <a:t> </a:t>
            </a:r>
            <a:r>
              <a:rPr lang="en-US" sz="2800" b="1" dirty="0" err="1">
                <a:latin typeface="Arial" pitchFamily="34" charset="0"/>
                <a:cs typeface="Arial" pitchFamily="34" charset="0"/>
              </a:rPr>
              <a:t>cho</a:t>
            </a:r>
            <a:r>
              <a:rPr lang="en-US" sz="2800" b="1" dirty="0">
                <a:latin typeface="Arial" pitchFamily="34" charset="0"/>
                <a:cs typeface="Arial" pitchFamily="34" charset="0"/>
              </a:rPr>
              <a:t> </a:t>
            </a:r>
            <a:r>
              <a:rPr lang="en-US" sz="2800" b="1" dirty="0" smtClean="0">
                <a:latin typeface="Arial" pitchFamily="34" charset="0"/>
                <a:cs typeface="Arial" pitchFamily="34" charset="0"/>
              </a:rPr>
              <a:t>SV </a:t>
            </a:r>
            <a:endParaRPr lang="vi-VN" sz="2800" b="1" dirty="0">
              <a:latin typeface="Arial" pitchFamily="34" charset="0"/>
              <a:cs typeface="Arial" pitchFamily="34" charset="0"/>
            </a:endParaRPr>
          </a:p>
        </p:txBody>
      </p:sp>
      <p:sp>
        <p:nvSpPr>
          <p:cNvPr id="15" name="Rounded Rectangle 14"/>
          <p:cNvSpPr/>
          <p:nvPr/>
        </p:nvSpPr>
        <p:spPr>
          <a:xfrm>
            <a:off x="3733799" y="3810000"/>
            <a:ext cx="4648199" cy="12954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smtClean="0">
                <a:latin typeface="Arial" pitchFamily="34" charset="0"/>
                <a:cs typeface="Arial" pitchFamily="34" charset="0"/>
              </a:rPr>
              <a:t>Tạo</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cơ</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hội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cho</a:t>
            </a:r>
            <a:r>
              <a:rPr lang="en-US" sz="2800" b="1" dirty="0" smtClean="0">
                <a:latin typeface="Arial" pitchFamily="34" charset="0"/>
                <a:cs typeface="Arial" pitchFamily="34" charset="0"/>
              </a:rPr>
              <a:t> SV </a:t>
            </a:r>
            <a:r>
              <a:rPr lang="en-US" sz="2800" b="1" dirty="0" err="1" smtClean="0">
                <a:latin typeface="Arial" pitchFamily="34" charset="0"/>
                <a:cs typeface="Arial" pitchFamily="34" charset="0"/>
              </a:rPr>
              <a:t>một</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cách</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công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bằng</a:t>
            </a:r>
            <a:r>
              <a:rPr lang="en-US" sz="2800" b="1" dirty="0" smtClean="0">
                <a:latin typeface="Arial" pitchFamily="34" charset="0"/>
                <a:cs typeface="Arial" pitchFamily="34" charset="0"/>
              </a:rPr>
              <a:t> </a:t>
            </a:r>
            <a:endParaRPr lang="vi-VN" sz="2800" b="1" dirty="0">
              <a:latin typeface="Arial" pitchFamily="34" charset="0"/>
              <a:cs typeface="Arial" pitchFamily="34" charset="0"/>
            </a:endParaRPr>
          </a:p>
        </p:txBody>
      </p:sp>
      <p:sp>
        <p:nvSpPr>
          <p:cNvPr id="11" name="Rounded Rectangle 10"/>
          <p:cNvSpPr/>
          <p:nvPr/>
        </p:nvSpPr>
        <p:spPr>
          <a:xfrm>
            <a:off x="3719944" y="5451764"/>
            <a:ext cx="4648199" cy="12954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smtClean="0">
                <a:latin typeface="Arial" pitchFamily="34" charset="0"/>
                <a:cs typeface="Arial" pitchFamily="34" charset="0"/>
              </a:rPr>
              <a:t>Xây</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dựng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những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đôi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bạn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học</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tập</a:t>
            </a:r>
            <a:r>
              <a:rPr lang="en-US" sz="2800" b="1" dirty="0" smtClean="0">
                <a:latin typeface="Arial" pitchFamily="34" charset="0"/>
                <a:cs typeface="Arial" pitchFamily="34" charset="0"/>
              </a:rPr>
              <a:t> </a:t>
            </a:r>
            <a:endParaRPr lang="vi-VN" sz="2800" b="1" dirty="0">
              <a:latin typeface="Arial" pitchFamily="34" charset="0"/>
              <a:cs typeface="Arial" pitchFamily="34" charset="0"/>
            </a:endParaRPr>
          </a:p>
        </p:txBody>
      </p:sp>
      <p:sp>
        <p:nvSpPr>
          <p:cNvPr id="12" name="Rounded Rectangle 11"/>
          <p:cNvSpPr/>
          <p:nvPr/>
        </p:nvSpPr>
        <p:spPr>
          <a:xfrm>
            <a:off x="197069" y="4038600"/>
            <a:ext cx="3352800" cy="2327564"/>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b="1" smtClean="0">
                <a:solidFill>
                  <a:srgbClr val="FF0000"/>
                </a:solidFill>
                <a:latin typeface="Arial" pitchFamily="34" charset="0"/>
                <a:cs typeface="Arial" pitchFamily="34" charset="0"/>
              </a:rPr>
              <a:t>(cần thêm vào) Thay đổi chương trình đào tạo, bớt lý thuyết, tăng thực hành, thực tế</a:t>
            </a:r>
            <a:endParaRPr lang="vi-VN"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94695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65"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8600" y="685801"/>
            <a:ext cx="3810000" cy="7620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GIẢI PHÁP</a:t>
            </a:r>
            <a:endParaRPr lang="vi-VN" sz="4000" b="1" dirty="0">
              <a:latin typeface="Arial" pitchFamily="34" charset="0"/>
              <a:cs typeface="Arial" pitchFamily="34" charset="0"/>
            </a:endParaRPr>
          </a:p>
        </p:txBody>
      </p:sp>
      <p:sp>
        <p:nvSpPr>
          <p:cNvPr id="13" name="Rounded Rectangle 12"/>
          <p:cNvSpPr/>
          <p:nvPr/>
        </p:nvSpPr>
        <p:spPr>
          <a:xfrm>
            <a:off x="263237" y="2090651"/>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4000" b="1" dirty="0">
                <a:latin typeface="Arial" pitchFamily="34" charset="0"/>
                <a:cs typeface="Arial" pitchFamily="34" charset="0"/>
              </a:rPr>
              <a:t>Kỹ năng</a:t>
            </a:r>
          </a:p>
        </p:txBody>
      </p:sp>
      <p:sp>
        <p:nvSpPr>
          <p:cNvPr id="14" name="Rounded Rectangle 13"/>
          <p:cNvSpPr/>
          <p:nvPr/>
        </p:nvSpPr>
        <p:spPr>
          <a:xfrm>
            <a:off x="3733798" y="2645526"/>
            <a:ext cx="5403273"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2800" b="1" dirty="0" smtClean="0">
                <a:latin typeface="Arial" pitchFamily="34" charset="0"/>
                <a:cs typeface="Arial" pitchFamily="34" charset="0"/>
              </a:rPr>
              <a:t>T</a:t>
            </a:r>
            <a:r>
              <a:rPr lang="en-US" sz="2800" b="1" dirty="0" err="1" smtClean="0">
                <a:latin typeface="Arial" pitchFamily="34" charset="0"/>
                <a:cs typeface="Arial" pitchFamily="34" charset="0"/>
              </a:rPr>
              <a:t>hông</a:t>
            </a:r>
            <a:r>
              <a:rPr lang="en-US" sz="2800" b="1" dirty="0" smtClean="0">
                <a:latin typeface="Arial" pitchFamily="34" charset="0"/>
                <a:cs typeface="Arial" pitchFamily="34" charset="0"/>
              </a:rPr>
              <a:t> qua </a:t>
            </a:r>
            <a:r>
              <a:rPr lang="en-US" sz="2800" b="1" dirty="0" err="1" smtClean="0">
                <a:latin typeface="Arial" pitchFamily="34" charset="0"/>
                <a:cs typeface="Arial" pitchFamily="34" charset="0"/>
              </a:rPr>
              <a:t>tiết</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học</a:t>
            </a:r>
            <a:endParaRPr lang="vi-VN" sz="2800" b="1" dirty="0">
              <a:latin typeface="Arial" pitchFamily="34" charset="0"/>
              <a:cs typeface="Arial" pitchFamily="34" charset="0"/>
            </a:endParaRPr>
          </a:p>
        </p:txBody>
      </p:sp>
      <p:sp>
        <p:nvSpPr>
          <p:cNvPr id="11" name="Rounded Rectangle 10"/>
          <p:cNvSpPr/>
          <p:nvPr/>
        </p:nvSpPr>
        <p:spPr>
          <a:xfrm>
            <a:off x="3733797" y="4114800"/>
            <a:ext cx="5403273"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2800" b="1" dirty="0" smtClean="0">
                <a:latin typeface="Arial" pitchFamily="34" charset="0"/>
                <a:cs typeface="Arial" pitchFamily="34" charset="0"/>
              </a:rPr>
              <a:t>T</a:t>
            </a:r>
            <a:r>
              <a:rPr lang="en-US" sz="2800" b="1" dirty="0" err="1" smtClean="0">
                <a:latin typeface="Arial" pitchFamily="34" charset="0"/>
                <a:cs typeface="Arial" pitchFamily="34" charset="0"/>
              </a:rPr>
              <a:t>hông</a:t>
            </a:r>
            <a:r>
              <a:rPr lang="en-US" sz="2800" b="1" dirty="0" smtClean="0">
                <a:latin typeface="Arial" pitchFamily="34" charset="0"/>
                <a:cs typeface="Arial" pitchFamily="34" charset="0"/>
              </a:rPr>
              <a:t> qua </a:t>
            </a:r>
            <a:r>
              <a:rPr lang="en-US" sz="2800" b="1" dirty="0" err="1" smtClean="0">
                <a:latin typeface="Arial" pitchFamily="34" charset="0"/>
                <a:cs typeface="Arial" pitchFamily="34" charset="0"/>
              </a:rPr>
              <a:t>tiết</a:t>
            </a:r>
            <a:r>
              <a:rPr lang="en-US" sz="2800" b="1" dirty="0" smtClean="0">
                <a:latin typeface="Arial" pitchFamily="34" charset="0"/>
                <a:cs typeface="Arial" pitchFamily="34" charset="0"/>
              </a:rPr>
              <a:t> SHCN </a:t>
            </a:r>
          </a:p>
        </p:txBody>
      </p:sp>
      <p:sp>
        <p:nvSpPr>
          <p:cNvPr id="12" name="Rounded Rectangle 11"/>
          <p:cNvSpPr/>
          <p:nvPr/>
        </p:nvSpPr>
        <p:spPr>
          <a:xfrm>
            <a:off x="3733796" y="5562600"/>
            <a:ext cx="5403273"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2800" b="1" dirty="0" smtClean="0">
                <a:latin typeface="Arial" pitchFamily="34" charset="0"/>
                <a:cs typeface="Arial" pitchFamily="34" charset="0"/>
              </a:rPr>
              <a:t>T</a:t>
            </a:r>
            <a:r>
              <a:rPr lang="en-US" sz="2800" b="1" dirty="0" smtClean="0">
                <a:latin typeface="Arial" pitchFamily="34" charset="0"/>
                <a:cs typeface="Arial" pitchFamily="34" charset="0"/>
              </a:rPr>
              <a:t>ổ </a:t>
            </a:r>
            <a:r>
              <a:rPr lang="en-US" sz="2800" b="1" dirty="0" err="1" smtClean="0">
                <a:latin typeface="Arial" pitchFamily="34" charset="0"/>
                <a:cs typeface="Arial" pitchFamily="34" charset="0"/>
              </a:rPr>
              <a:t>chức</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các</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hoạt</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động</a:t>
            </a:r>
            <a:endParaRPr lang="en-US" sz="2800" b="1" dirty="0" smtClean="0">
              <a:latin typeface="Arial" pitchFamily="34" charset="0"/>
              <a:cs typeface="Arial" pitchFamily="34" charset="0"/>
            </a:endParaRPr>
          </a:p>
        </p:txBody>
      </p:sp>
    </p:spTree>
    <p:extLst>
      <p:ext uri="{BB962C8B-B14F-4D97-AF65-F5344CB8AC3E}">
        <p14:creationId xmlns:p14="http://schemas.microsoft.com/office/powerpoint/2010/main" val="4121480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8600" y="685801"/>
            <a:ext cx="3810000" cy="7620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GIẢI PHÁP</a:t>
            </a:r>
            <a:endParaRPr lang="vi-VN" sz="4000" b="1" dirty="0">
              <a:latin typeface="Arial" pitchFamily="34" charset="0"/>
              <a:cs typeface="Arial" pitchFamily="34" charset="0"/>
            </a:endParaRPr>
          </a:p>
        </p:txBody>
      </p:sp>
      <p:sp>
        <p:nvSpPr>
          <p:cNvPr id="13" name="Rounded Rectangle 12"/>
          <p:cNvSpPr/>
          <p:nvPr/>
        </p:nvSpPr>
        <p:spPr>
          <a:xfrm>
            <a:off x="228600" y="2133600"/>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4000" b="1" dirty="0">
                <a:latin typeface="Arial" pitchFamily="34" charset="0"/>
                <a:cs typeface="Arial" pitchFamily="34" charset="0"/>
              </a:rPr>
              <a:t>Thái độ </a:t>
            </a:r>
          </a:p>
        </p:txBody>
      </p:sp>
      <p:sp>
        <p:nvSpPr>
          <p:cNvPr id="14" name="Rounded Rectangle 13"/>
          <p:cNvSpPr/>
          <p:nvPr/>
        </p:nvSpPr>
        <p:spPr>
          <a:xfrm>
            <a:off x="3276600" y="3157452"/>
            <a:ext cx="5631873" cy="1490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Khi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kiến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thức</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và</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kỹ</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năng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tốt</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thì</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thái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độ</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sẽ</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tốt</a:t>
            </a:r>
            <a:r>
              <a:rPr lang="vi-VN" sz="2800" b="1" dirty="0" smtClean="0">
                <a:latin typeface="Arial" pitchFamily="34" charset="0"/>
                <a:cs typeface="Arial" pitchFamily="34" charset="0"/>
              </a:rPr>
              <a:t> </a:t>
            </a:r>
            <a:endParaRPr lang="vi-VN" sz="2800" b="1" dirty="0">
              <a:latin typeface="Arial" pitchFamily="34" charset="0"/>
              <a:cs typeface="Arial" pitchFamily="34" charset="0"/>
            </a:endParaRPr>
          </a:p>
        </p:txBody>
      </p:sp>
      <p:sp>
        <p:nvSpPr>
          <p:cNvPr id="11" name="Rounded Rectangle 10"/>
          <p:cNvSpPr/>
          <p:nvPr/>
        </p:nvSpPr>
        <p:spPr>
          <a:xfrm>
            <a:off x="3283527" y="5062452"/>
            <a:ext cx="5631873" cy="1490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Thông</a:t>
            </a:r>
            <a:r>
              <a:rPr lang="en-US" sz="2800" b="1" dirty="0" smtClean="0">
                <a:latin typeface="Arial" pitchFamily="34" charset="0"/>
                <a:cs typeface="Arial" pitchFamily="34" charset="0"/>
              </a:rPr>
              <a:t> qua </a:t>
            </a:r>
            <a:r>
              <a:rPr lang="en-US" sz="2800" b="1" dirty="0" err="1" smtClean="0">
                <a:latin typeface="Arial" pitchFamily="34" charset="0"/>
                <a:cs typeface="Arial" pitchFamily="34" charset="0"/>
              </a:rPr>
              <a:t>các</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hoạt</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động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để</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hình</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thành</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kiến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thức</a:t>
            </a:r>
            <a:r>
              <a:rPr lang="en-US" sz="2800" b="1" dirty="0" smtClean="0">
                <a:latin typeface="Arial" pitchFamily="34" charset="0"/>
                <a:cs typeface="Arial" pitchFamily="34" charset="0"/>
              </a:rPr>
              <a:t> - </a:t>
            </a:r>
            <a:r>
              <a:rPr lang="en-US" sz="2800" b="1" dirty="0" err="1" smtClean="0">
                <a:latin typeface="Arial" pitchFamily="34" charset="0"/>
                <a:cs typeface="Arial" pitchFamily="34" charset="0"/>
              </a:rPr>
              <a:t>kỹ</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năng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và</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thái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độ</a:t>
            </a:r>
            <a:r>
              <a:rPr lang="vi-VN" sz="2800" b="1" dirty="0" smtClean="0">
                <a:latin typeface="Arial" pitchFamily="34" charset="0"/>
                <a:cs typeface="Arial" pitchFamily="34" charset="0"/>
              </a:rPr>
              <a:t> </a:t>
            </a:r>
            <a:endParaRPr lang="vi-VN" sz="2800" b="1" dirty="0">
              <a:latin typeface="Arial" pitchFamily="34" charset="0"/>
              <a:cs typeface="Arial" pitchFamily="34" charset="0"/>
            </a:endParaRPr>
          </a:p>
        </p:txBody>
      </p:sp>
    </p:spTree>
    <p:extLst>
      <p:ext uri="{BB962C8B-B14F-4D97-AF65-F5344CB8AC3E}">
        <p14:creationId xmlns:p14="http://schemas.microsoft.com/office/powerpoint/2010/main" val="45863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76200" y="1676400"/>
            <a:ext cx="2944091" cy="1109749"/>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Bạn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bè</a:t>
            </a:r>
            <a:endParaRPr lang="vi-VN" sz="4000" b="1" dirty="0">
              <a:latin typeface="Arial" pitchFamily="34" charset="0"/>
              <a:cs typeface="Arial" pitchFamily="34" charset="0"/>
            </a:endParaRPr>
          </a:p>
        </p:txBody>
      </p:sp>
      <p:sp>
        <p:nvSpPr>
          <p:cNvPr id="9" name="Rounded Rectangle 8"/>
          <p:cNvSpPr/>
          <p:nvPr/>
        </p:nvSpPr>
        <p:spPr>
          <a:xfrm>
            <a:off x="76201" y="3155372"/>
            <a:ext cx="2286000"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000" b="1" dirty="0">
                <a:latin typeface="Arial" pitchFamily="34" charset="0"/>
                <a:cs typeface="Arial" pitchFamily="34" charset="0"/>
              </a:rPr>
              <a:t>Thầy </a:t>
            </a:r>
            <a:r>
              <a:rPr lang="vi-VN" sz="4000" b="1" dirty="0" smtClean="0">
                <a:latin typeface="Arial" pitchFamily="34" charset="0"/>
                <a:cs typeface="Arial" pitchFamily="34" charset="0"/>
              </a:rPr>
              <a:t>cô</a:t>
            </a:r>
            <a:endParaRPr lang="vi-VN" sz="4000" b="1" dirty="0">
              <a:latin typeface="Arial" pitchFamily="34" charset="0"/>
              <a:cs typeface="Arial" pitchFamily="34" charset="0"/>
            </a:endParaRPr>
          </a:p>
        </p:txBody>
      </p:sp>
      <p:sp>
        <p:nvSpPr>
          <p:cNvPr id="11" name="Rounded Rectangle 10"/>
          <p:cNvSpPr/>
          <p:nvPr/>
        </p:nvSpPr>
        <p:spPr>
          <a:xfrm>
            <a:off x="3380508" y="1880064"/>
            <a:ext cx="4904509"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b="1" dirty="0" err="1" smtClean="0">
                <a:latin typeface="Arial" pitchFamily="34" charset="0"/>
                <a:cs typeface="Arial" pitchFamily="34" charset="0"/>
              </a:rPr>
              <a:t>Cần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xử</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lý</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thật</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nghiêm</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những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trường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hợp</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chưa</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ngoan</a:t>
            </a:r>
            <a:r>
              <a:rPr lang="en-US" sz="2400" b="1" dirty="0" smtClean="0">
                <a:latin typeface="Arial" pitchFamily="34" charset="0"/>
                <a:cs typeface="Arial" pitchFamily="34" charset="0"/>
              </a:rPr>
              <a:t> </a:t>
            </a:r>
            <a:endParaRPr lang="vi-VN" sz="2400" b="1" dirty="0">
              <a:latin typeface="Arial" pitchFamily="34" charset="0"/>
              <a:cs typeface="Arial" pitchFamily="34" charset="0"/>
            </a:endParaRPr>
          </a:p>
        </p:txBody>
      </p:sp>
      <p:sp>
        <p:nvSpPr>
          <p:cNvPr id="13" name="Rounded Rectangle 12"/>
          <p:cNvSpPr/>
          <p:nvPr/>
        </p:nvSpPr>
        <p:spPr>
          <a:xfrm>
            <a:off x="3124200" y="4419600"/>
            <a:ext cx="6012873" cy="973974"/>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2400" b="1" dirty="0" err="1" smtClean="0">
                <a:solidFill>
                  <a:prstClr val="black"/>
                </a:solidFill>
                <a:latin typeface="Arial" pitchFamily="34" charset="0"/>
                <a:cs typeface="Arial" pitchFamily="34" charset="0"/>
              </a:rPr>
              <a:t>Thường</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xuyên</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quan</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tâm</a:t>
            </a:r>
            <a:r>
              <a:rPr lang="en-US" sz="2400" b="1" dirty="0" smtClean="0">
                <a:solidFill>
                  <a:prstClr val="black"/>
                </a:solidFill>
                <a:latin typeface="Arial" pitchFamily="34" charset="0"/>
                <a:cs typeface="Arial" pitchFamily="34" charset="0"/>
              </a:rPr>
              <a:t> </a:t>
            </a:r>
          </a:p>
          <a:p>
            <a:pPr lvl="0" algn="ctr">
              <a:defRPr/>
            </a:pPr>
            <a:r>
              <a:rPr lang="en-US" sz="2400" b="1" dirty="0" smtClean="0">
                <a:solidFill>
                  <a:prstClr val="black"/>
                </a:solidFill>
                <a:latin typeface="Arial" pitchFamily="34" charset="0"/>
                <a:cs typeface="Arial" pitchFamily="34" charset="0"/>
              </a:rPr>
              <a:t>chia </a:t>
            </a:r>
            <a:r>
              <a:rPr lang="en-US" sz="2400" b="1" dirty="0" err="1" smtClean="0">
                <a:solidFill>
                  <a:prstClr val="black"/>
                </a:solidFill>
                <a:latin typeface="Arial" pitchFamily="34" charset="0"/>
                <a:cs typeface="Arial" pitchFamily="34" charset="0"/>
              </a:rPr>
              <a:t>sẻ</a:t>
            </a:r>
            <a:r>
              <a:rPr lang="en-US" sz="2400" b="1" dirty="0" smtClean="0">
                <a:solidFill>
                  <a:prstClr val="black"/>
                </a:solidFill>
                <a:latin typeface="Arial" pitchFamily="34" charset="0"/>
                <a:cs typeface="Arial" pitchFamily="34" charset="0"/>
              </a:rPr>
              <a:t> - </a:t>
            </a:r>
            <a:r>
              <a:rPr lang="en-US" sz="2400" b="1" dirty="0" err="1" smtClean="0">
                <a:solidFill>
                  <a:prstClr val="black"/>
                </a:solidFill>
                <a:latin typeface="Arial" pitchFamily="34" charset="0"/>
                <a:cs typeface="Arial" pitchFamily="34" charset="0"/>
              </a:rPr>
              <a:t>giúp</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đỡ</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kịp</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thời</a:t>
            </a:r>
            <a:r>
              <a:rPr lang="en-US" sz="2400" b="1" dirty="0" smtClean="0">
                <a:solidFill>
                  <a:prstClr val="black"/>
                </a:solidFill>
                <a:latin typeface="Arial" pitchFamily="34" charset="0"/>
                <a:cs typeface="Arial" pitchFamily="34" charset="0"/>
              </a:rPr>
              <a:t>  </a:t>
            </a:r>
            <a:endParaRPr lang="vi-VN" sz="2400" b="1" dirty="0">
              <a:solidFill>
                <a:prstClr val="black"/>
              </a:solidFill>
              <a:latin typeface="Arial" pitchFamily="34" charset="0"/>
              <a:cs typeface="Arial" pitchFamily="34" charset="0"/>
            </a:endParaRPr>
          </a:p>
        </p:txBody>
      </p:sp>
      <p:sp>
        <p:nvSpPr>
          <p:cNvPr id="14" name="Rounded Rectangle 13"/>
          <p:cNvSpPr/>
          <p:nvPr/>
        </p:nvSpPr>
        <p:spPr>
          <a:xfrm>
            <a:off x="228600" y="685801"/>
            <a:ext cx="3810000" cy="7620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GIẢI PHÁP</a:t>
            </a:r>
            <a:endParaRPr lang="vi-VN" sz="4000" b="1" dirty="0">
              <a:latin typeface="Arial" pitchFamily="34" charset="0"/>
              <a:cs typeface="Arial" pitchFamily="34" charset="0"/>
            </a:endParaRPr>
          </a:p>
        </p:txBody>
      </p:sp>
      <p:sp>
        <p:nvSpPr>
          <p:cNvPr id="15" name="Rounded Rectangle 14"/>
          <p:cNvSpPr/>
          <p:nvPr/>
        </p:nvSpPr>
        <p:spPr>
          <a:xfrm>
            <a:off x="3124201" y="5562600"/>
            <a:ext cx="6012872" cy="1165861"/>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2400" b="1" dirty="0" err="1" smtClean="0">
                <a:solidFill>
                  <a:prstClr val="black"/>
                </a:solidFill>
                <a:latin typeface="Arial" pitchFamily="34" charset="0"/>
                <a:cs typeface="Arial" pitchFamily="34" charset="0"/>
              </a:rPr>
              <a:t>Tăng</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cường</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sự</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liên</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kết</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giữa</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các</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thành</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viên</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trong</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lớp</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với</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nhau</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thông</a:t>
            </a:r>
            <a:r>
              <a:rPr lang="en-US" sz="2400" b="1" dirty="0" smtClean="0">
                <a:solidFill>
                  <a:prstClr val="black"/>
                </a:solidFill>
                <a:latin typeface="Arial" pitchFamily="34" charset="0"/>
                <a:cs typeface="Arial" pitchFamily="34" charset="0"/>
              </a:rPr>
              <a:t> qua </a:t>
            </a:r>
            <a:r>
              <a:rPr lang="en-US" sz="2400" b="1" dirty="0" err="1" smtClean="0">
                <a:solidFill>
                  <a:prstClr val="black"/>
                </a:solidFill>
                <a:latin typeface="Arial" pitchFamily="34" charset="0"/>
                <a:cs typeface="Arial" pitchFamily="34" charset="0"/>
              </a:rPr>
              <a:t>các</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hoạt</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động</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bên</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ngoài</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lớp</a:t>
            </a:r>
            <a:r>
              <a:rPr lang="en-US" sz="2400" b="1" dirty="0" smtClean="0">
                <a:solidFill>
                  <a:prstClr val="black"/>
                </a:solidFill>
                <a:latin typeface="Arial" pitchFamily="34" charset="0"/>
                <a:cs typeface="Arial" pitchFamily="34" charset="0"/>
              </a:rPr>
              <a:t> </a:t>
            </a:r>
            <a:r>
              <a:rPr lang="en-US" sz="2400" b="1" dirty="0" err="1" smtClean="0">
                <a:solidFill>
                  <a:prstClr val="black"/>
                </a:solidFill>
                <a:latin typeface="Arial" pitchFamily="34" charset="0"/>
                <a:cs typeface="Arial" pitchFamily="34" charset="0"/>
              </a:rPr>
              <a:t>học</a:t>
            </a:r>
            <a:r>
              <a:rPr lang="en-US" sz="2400" b="1" dirty="0" smtClean="0">
                <a:solidFill>
                  <a:prstClr val="black"/>
                </a:solidFill>
                <a:latin typeface="Arial" pitchFamily="34" charset="0"/>
                <a:cs typeface="Arial" pitchFamily="34" charset="0"/>
              </a:rPr>
              <a:t>… </a:t>
            </a:r>
            <a:endParaRPr lang="vi-VN" sz="2400" b="1" dirty="0">
              <a:solidFill>
                <a:prstClr val="black"/>
              </a:solidFill>
              <a:latin typeface="Arial" pitchFamily="34" charset="0"/>
              <a:cs typeface="Arial" pitchFamily="34" charset="0"/>
            </a:endParaRPr>
          </a:p>
        </p:txBody>
      </p:sp>
      <p:sp>
        <p:nvSpPr>
          <p:cNvPr id="16" name="Rounded Rectangle 15"/>
          <p:cNvSpPr/>
          <p:nvPr/>
        </p:nvSpPr>
        <p:spPr>
          <a:xfrm>
            <a:off x="3124200" y="3282836"/>
            <a:ext cx="6012873" cy="984364"/>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b="1" dirty="0" err="1" smtClean="0">
                <a:latin typeface="Arial" pitchFamily="34" charset="0"/>
                <a:cs typeface="Arial" pitchFamily="34" charset="0"/>
              </a:rPr>
              <a:t>Liên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hệ</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thường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xuyên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với</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phụ</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huynh</a:t>
            </a:r>
            <a:r>
              <a:rPr lang="en-US" sz="2400" b="1" dirty="0" smtClean="0">
                <a:latin typeface="Arial" pitchFamily="34" charset="0"/>
                <a:cs typeface="Arial" pitchFamily="34" charset="0"/>
              </a:rPr>
              <a:t> </a:t>
            </a:r>
            <a:endParaRPr lang="vi-VN" sz="2400" b="1" dirty="0">
              <a:latin typeface="Arial" pitchFamily="34" charset="0"/>
              <a:cs typeface="Arial" pitchFamily="34" charset="0"/>
            </a:endParaRPr>
          </a:p>
        </p:txBody>
      </p:sp>
      <p:sp>
        <p:nvSpPr>
          <p:cNvPr id="17" name="Rounded Rectangle 16"/>
          <p:cNvSpPr/>
          <p:nvPr/>
        </p:nvSpPr>
        <p:spPr>
          <a:xfrm>
            <a:off x="405245" y="4724400"/>
            <a:ext cx="2286000" cy="167640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b="1" smtClean="0">
                <a:solidFill>
                  <a:srgbClr val="FF0000"/>
                </a:solidFill>
                <a:latin typeface="Arial" pitchFamily="34" charset="0"/>
                <a:cs typeface="Arial" pitchFamily="34" charset="0"/>
              </a:rPr>
              <a:t>Cần sớm nhận diện được những trường hợp SV có nguy cơ bỏ học</a:t>
            </a:r>
            <a:endParaRPr lang="vi-VN"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04410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P spid="15"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228600" y="685801"/>
            <a:ext cx="3810000" cy="7620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4000" b="1" dirty="0" smtClean="0">
                <a:latin typeface="Arial" pitchFamily="34" charset="0"/>
                <a:cs typeface="Arial" pitchFamily="34" charset="0"/>
              </a:rPr>
              <a:t>GIẢI PHÁP</a:t>
            </a:r>
            <a:endParaRPr lang="vi-VN" sz="4000" b="1" dirty="0">
              <a:latin typeface="Arial" pitchFamily="34" charset="0"/>
              <a:cs typeface="Arial" pitchFamily="34" charset="0"/>
            </a:endParaRPr>
          </a:p>
        </p:txBody>
      </p:sp>
      <p:sp>
        <p:nvSpPr>
          <p:cNvPr id="16" name="Rounded Rectangle 15"/>
          <p:cNvSpPr/>
          <p:nvPr/>
        </p:nvSpPr>
        <p:spPr>
          <a:xfrm>
            <a:off x="2971800" y="5187836"/>
            <a:ext cx="6012873" cy="984364"/>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3200" b="1" dirty="0" err="1">
                <a:solidFill>
                  <a:prstClr val="black"/>
                </a:solidFill>
                <a:latin typeface="Arial" pitchFamily="34" charset="0"/>
                <a:cs typeface="Arial" pitchFamily="34" charset="0"/>
              </a:rPr>
              <a:t>Sĩ</a:t>
            </a:r>
            <a:r>
              <a:rPr lang="en-US" sz="3200" b="1" dirty="0">
                <a:solidFill>
                  <a:prstClr val="black"/>
                </a:solidFill>
                <a:latin typeface="Arial" pitchFamily="34" charset="0"/>
                <a:cs typeface="Arial" pitchFamily="34" charset="0"/>
              </a:rPr>
              <a:t> </a:t>
            </a:r>
            <a:r>
              <a:rPr lang="en-US" sz="3200" b="1" dirty="0" err="1">
                <a:solidFill>
                  <a:prstClr val="black"/>
                </a:solidFill>
                <a:latin typeface="Arial" pitchFamily="34" charset="0"/>
                <a:cs typeface="Arial" pitchFamily="34" charset="0"/>
              </a:rPr>
              <a:t>số</a:t>
            </a:r>
            <a:r>
              <a:rPr lang="en-US" sz="3200" b="1" dirty="0">
                <a:solidFill>
                  <a:prstClr val="black"/>
                </a:solidFill>
                <a:latin typeface="Arial" pitchFamily="34" charset="0"/>
                <a:cs typeface="Arial" pitchFamily="34" charset="0"/>
              </a:rPr>
              <a:t> </a:t>
            </a:r>
            <a:r>
              <a:rPr lang="en-US" sz="3200" b="1" dirty="0" err="1">
                <a:solidFill>
                  <a:prstClr val="black"/>
                </a:solidFill>
                <a:latin typeface="Arial" pitchFamily="34" charset="0"/>
                <a:cs typeface="Arial" pitchFamily="34" charset="0"/>
              </a:rPr>
              <a:t>lớp</a:t>
            </a:r>
            <a:r>
              <a:rPr lang="en-US" sz="3200" b="1" dirty="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cần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xem</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lại</a:t>
            </a:r>
            <a:r>
              <a:rPr lang="en-US" sz="3200" b="1" dirty="0" smtClean="0">
                <a:solidFill>
                  <a:prstClr val="black"/>
                </a:solidFill>
                <a:latin typeface="Arial" pitchFamily="34" charset="0"/>
                <a:cs typeface="Arial" pitchFamily="34" charset="0"/>
              </a:rPr>
              <a:t>  </a:t>
            </a:r>
            <a:endParaRPr lang="vi-VN" sz="3200" b="1" dirty="0">
              <a:solidFill>
                <a:prstClr val="black"/>
              </a:solidFill>
              <a:latin typeface="Arial" pitchFamily="34" charset="0"/>
              <a:cs typeface="Arial" pitchFamily="34" charset="0"/>
            </a:endParaRPr>
          </a:p>
        </p:txBody>
      </p:sp>
      <p:sp>
        <p:nvSpPr>
          <p:cNvPr id="17" name="Rounded Rectangle 16"/>
          <p:cNvSpPr/>
          <p:nvPr/>
        </p:nvSpPr>
        <p:spPr>
          <a:xfrm>
            <a:off x="103908" y="1875212"/>
            <a:ext cx="3276600" cy="1109748"/>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Nhà</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trường</a:t>
            </a:r>
            <a:endParaRPr lang="vi-VN" sz="4000" b="1" dirty="0">
              <a:latin typeface="Arial" pitchFamily="34" charset="0"/>
              <a:cs typeface="Arial" pitchFamily="34" charset="0"/>
            </a:endParaRPr>
          </a:p>
        </p:txBody>
      </p:sp>
      <p:sp>
        <p:nvSpPr>
          <p:cNvPr id="18" name="Rounded Rectangle 17"/>
          <p:cNvSpPr/>
          <p:nvPr/>
        </p:nvSpPr>
        <p:spPr>
          <a:xfrm>
            <a:off x="2992581" y="3510048"/>
            <a:ext cx="5992091" cy="1138152"/>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3200" b="1" dirty="0" err="1" smtClean="0">
                <a:solidFill>
                  <a:prstClr val="black"/>
                </a:solidFill>
                <a:latin typeface="Arial" pitchFamily="34" charset="0"/>
                <a:cs typeface="Arial" pitchFamily="34" charset="0"/>
              </a:rPr>
              <a:t>Nên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chú</a:t>
            </a:r>
            <a:r>
              <a:rPr lang="en-US" sz="3200" b="1" dirty="0" smtClean="0">
                <a:solidFill>
                  <a:prstClr val="black"/>
                </a:solidFill>
                <a:latin typeface="Arial" pitchFamily="34" charset="0"/>
                <a:cs typeface="Arial" pitchFamily="34" charset="0"/>
              </a:rPr>
              <a:t> ý </a:t>
            </a:r>
            <a:r>
              <a:rPr lang="en-US" sz="3200" b="1" dirty="0" err="1" smtClean="0">
                <a:solidFill>
                  <a:prstClr val="black"/>
                </a:solidFill>
                <a:latin typeface="Arial" pitchFamily="34" charset="0"/>
                <a:cs typeface="Arial" pitchFamily="34" charset="0"/>
              </a:rPr>
              <a:t>đến</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việc</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xếp</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thời</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khoá</a:t>
            </a:r>
            <a:r>
              <a:rPr lang="en-US" sz="3200" b="1" dirty="0" smtClean="0">
                <a:solidFill>
                  <a:prstClr val="black"/>
                </a:solidFill>
                <a:latin typeface="Arial" pitchFamily="34" charset="0"/>
                <a:cs typeface="Arial" pitchFamily="34" charset="0"/>
              </a:rPr>
              <a:t> </a:t>
            </a:r>
            <a:r>
              <a:rPr lang="en-US" sz="3200" b="1" dirty="0" err="1" smtClean="0">
                <a:solidFill>
                  <a:prstClr val="black"/>
                </a:solidFill>
                <a:latin typeface="Arial" pitchFamily="34" charset="0"/>
                <a:cs typeface="Arial" pitchFamily="34" charset="0"/>
              </a:rPr>
              <a:t>biểu</a:t>
            </a:r>
            <a:endParaRPr lang="en-US" sz="3200" b="1" dirty="0" smtClean="0">
              <a:solidFill>
                <a:prstClr val="black"/>
              </a:solidFill>
              <a:latin typeface="Arial" pitchFamily="34" charset="0"/>
              <a:cs typeface="Arial" pitchFamily="34" charset="0"/>
            </a:endParaRPr>
          </a:p>
        </p:txBody>
      </p:sp>
      <p:sp>
        <p:nvSpPr>
          <p:cNvPr id="20" name="Rounded Rectangle 19"/>
          <p:cNvSpPr/>
          <p:nvPr/>
        </p:nvSpPr>
        <p:spPr>
          <a:xfrm>
            <a:off x="3890140" y="1585306"/>
            <a:ext cx="5029200" cy="1689560"/>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lgn="ctr">
              <a:defRPr/>
            </a:pPr>
            <a:r>
              <a:rPr lang="en-US" sz="2400" b="1" smtClean="0">
                <a:solidFill>
                  <a:srgbClr val="FF0000"/>
                </a:solidFill>
                <a:latin typeface="Arial" pitchFamily="34" charset="0"/>
                <a:cs typeface="Arial" pitchFamily="34" charset="0"/>
              </a:rPr>
              <a:t>Bổ sung các hoạt động ngoại khóa (tham quan, thực tế, thăm bảo tàng…trong chương trình học của các em)</a:t>
            </a:r>
            <a:endParaRPr lang="vi-VN"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81895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76200" y="770315"/>
            <a:ext cx="7315200" cy="1109749"/>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Một</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số</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trường</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hợp</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cá</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biệt</a:t>
            </a:r>
            <a:endParaRPr lang="vi-VN" sz="4000" b="1" dirty="0">
              <a:latin typeface="Arial" pitchFamily="34" charset="0"/>
              <a:cs typeface="Arial" pitchFamily="34" charset="0"/>
            </a:endParaRPr>
          </a:p>
        </p:txBody>
      </p:sp>
      <p:sp>
        <p:nvSpPr>
          <p:cNvPr id="7" name="Rounded Rectangle 6"/>
          <p:cNvSpPr/>
          <p:nvPr/>
        </p:nvSpPr>
        <p:spPr>
          <a:xfrm>
            <a:off x="533400" y="2946864"/>
            <a:ext cx="7924800"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smtClean="0">
                <a:latin typeface="Arial" pitchFamily="34" charset="0"/>
                <a:cs typeface="Arial" pitchFamily="34" charset="0"/>
              </a:rPr>
              <a:t>Những</a:t>
            </a:r>
            <a:r>
              <a:rPr lang="en-US" sz="3600" b="1" dirty="0" smtClean="0">
                <a:latin typeface="Arial" pitchFamily="34" charset="0"/>
                <a:cs typeface="Arial" pitchFamily="34" charset="0"/>
              </a:rPr>
              <a:t> SV </a:t>
            </a:r>
            <a:r>
              <a:rPr lang="en-US" sz="3600" b="1" dirty="0" err="1" smtClean="0">
                <a:latin typeface="Arial" pitchFamily="34" charset="0"/>
                <a:cs typeface="Arial" pitchFamily="34" charset="0"/>
              </a:rPr>
              <a:t>kém</a:t>
            </a:r>
            <a:r>
              <a:rPr lang="en-US" sz="3600" b="1" dirty="0" smtClean="0">
                <a:latin typeface="Arial" pitchFamily="34" charset="0"/>
                <a:cs typeface="Arial" pitchFamily="34" charset="0"/>
              </a:rPr>
              <a:t> may </a:t>
            </a:r>
            <a:r>
              <a:rPr lang="en-US" sz="3600" b="1" dirty="0" err="1" smtClean="0">
                <a:latin typeface="Arial" pitchFamily="34" charset="0"/>
                <a:cs typeface="Arial" pitchFamily="34" charset="0"/>
              </a:rPr>
              <a:t>mắn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về</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trí</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tuệ</a:t>
            </a:r>
            <a:r>
              <a:rPr lang="en-US" sz="3600" b="1" dirty="0" smtClean="0">
                <a:latin typeface="Arial" pitchFamily="34" charset="0"/>
                <a:cs typeface="Arial" pitchFamily="34" charset="0"/>
              </a:rPr>
              <a:t> </a:t>
            </a:r>
            <a:endParaRPr lang="vi-VN" sz="3600" b="1" dirty="0">
              <a:latin typeface="Arial" pitchFamily="34" charset="0"/>
              <a:cs typeface="Arial" pitchFamily="34" charset="0"/>
            </a:endParaRPr>
          </a:p>
        </p:txBody>
      </p:sp>
      <p:sp>
        <p:nvSpPr>
          <p:cNvPr id="8" name="Rounded Rectangle 7"/>
          <p:cNvSpPr/>
          <p:nvPr/>
        </p:nvSpPr>
        <p:spPr>
          <a:xfrm>
            <a:off x="1143000" y="4775664"/>
            <a:ext cx="7924800"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smtClean="0">
                <a:latin typeface="Arial" pitchFamily="34" charset="0"/>
                <a:cs typeface="Arial" pitchFamily="34" charset="0"/>
              </a:rPr>
              <a:t>GV </a:t>
            </a:r>
            <a:r>
              <a:rPr lang="en-US" sz="3600" b="1" dirty="0" err="1" smtClean="0">
                <a:latin typeface="Arial" pitchFamily="34" charset="0"/>
                <a:cs typeface="Arial" pitchFamily="34" charset="0"/>
              </a:rPr>
              <a:t>chịu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khó</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quan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tâm</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giúp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đỡ</a:t>
            </a:r>
            <a:r>
              <a:rPr lang="en-US" sz="3600" b="1" dirty="0" smtClean="0">
                <a:latin typeface="Arial" pitchFamily="34" charset="0"/>
                <a:cs typeface="Arial" pitchFamily="34" charset="0"/>
              </a:rPr>
              <a:t> </a:t>
            </a:r>
            <a:endParaRPr lang="vi-VN" sz="3600" b="1" dirty="0">
              <a:latin typeface="Arial" pitchFamily="34" charset="0"/>
              <a:cs typeface="Arial" pitchFamily="34" charset="0"/>
            </a:endParaRPr>
          </a:p>
        </p:txBody>
      </p:sp>
    </p:spTree>
    <p:extLst>
      <p:ext uri="{BB962C8B-B14F-4D97-AF65-F5344CB8AC3E}">
        <p14:creationId xmlns:p14="http://schemas.microsoft.com/office/powerpoint/2010/main" val="179544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03909" y="5519652"/>
            <a:ext cx="2944091" cy="11097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Nhân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văn</a:t>
            </a:r>
            <a:endParaRPr lang="vi-VN" sz="4000" b="1" dirty="0">
              <a:latin typeface="Arial" pitchFamily="34" charset="0"/>
              <a:cs typeface="Arial" pitchFamily="34" charset="0"/>
            </a:endParaRPr>
          </a:p>
        </p:txBody>
      </p:sp>
      <p:sp>
        <p:nvSpPr>
          <p:cNvPr id="7" name="Rounded Rectangle 6"/>
          <p:cNvSpPr/>
          <p:nvPr/>
        </p:nvSpPr>
        <p:spPr>
          <a:xfrm>
            <a:off x="2209800" y="4071852"/>
            <a:ext cx="2944091" cy="11097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Sáng</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tạo</a:t>
            </a:r>
            <a:endParaRPr lang="vi-VN" sz="4000" b="1" dirty="0">
              <a:latin typeface="Arial" pitchFamily="34" charset="0"/>
              <a:cs typeface="Arial" pitchFamily="34" charset="0"/>
            </a:endParaRPr>
          </a:p>
        </p:txBody>
      </p:sp>
      <p:sp>
        <p:nvSpPr>
          <p:cNvPr id="8" name="Rounded Rectangle 7"/>
          <p:cNvSpPr/>
          <p:nvPr/>
        </p:nvSpPr>
        <p:spPr>
          <a:xfrm>
            <a:off x="4267200" y="2644834"/>
            <a:ext cx="2944091" cy="1109748"/>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Phát</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triển</a:t>
            </a:r>
            <a:r>
              <a:rPr lang="en-US" sz="4000" b="1" dirty="0" smtClean="0">
                <a:latin typeface="Arial" pitchFamily="34" charset="0"/>
                <a:cs typeface="Arial" pitchFamily="34" charset="0"/>
              </a:rPr>
              <a:t> </a:t>
            </a:r>
            <a:endParaRPr lang="vi-VN" sz="4000" b="1" dirty="0">
              <a:latin typeface="Arial" pitchFamily="34" charset="0"/>
              <a:cs typeface="Arial" pitchFamily="34" charset="0"/>
            </a:endParaRPr>
          </a:p>
        </p:txBody>
      </p:sp>
      <p:sp>
        <p:nvSpPr>
          <p:cNvPr id="9" name="Rounded Rectangle 8"/>
          <p:cNvSpPr/>
          <p:nvPr/>
        </p:nvSpPr>
        <p:spPr>
          <a:xfrm>
            <a:off x="6199909" y="1247690"/>
            <a:ext cx="2944091" cy="110974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000" b="1" dirty="0" err="1" smtClean="0">
                <a:latin typeface="Arial" pitchFamily="34" charset="0"/>
                <a:cs typeface="Arial" pitchFamily="34" charset="0"/>
              </a:rPr>
              <a:t>Bền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vững</a:t>
            </a:r>
            <a:endParaRPr lang="vi-VN" sz="4000" b="1" dirty="0">
              <a:latin typeface="Arial" pitchFamily="34" charset="0"/>
              <a:cs typeface="Arial" pitchFamily="34" charset="0"/>
            </a:endParaRPr>
          </a:p>
        </p:txBody>
      </p:sp>
      <p:sp>
        <p:nvSpPr>
          <p:cNvPr id="11" name="Rounded Rectangle 10"/>
          <p:cNvSpPr/>
          <p:nvPr/>
        </p:nvSpPr>
        <p:spPr>
          <a:xfrm>
            <a:off x="103909" y="914400"/>
            <a:ext cx="3688772"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smtClean="0">
                <a:latin typeface="Arial" pitchFamily="34" charset="0"/>
                <a:cs typeface="Arial" pitchFamily="34" charset="0"/>
              </a:rPr>
              <a:t>Giá</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trị</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cốt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lõi</a:t>
            </a:r>
            <a:endParaRPr lang="vi-VN" sz="3600" b="1" dirty="0">
              <a:latin typeface="Arial" pitchFamily="34" charset="0"/>
              <a:cs typeface="Arial" pitchFamily="34" charset="0"/>
            </a:endParaRPr>
          </a:p>
        </p:txBody>
      </p:sp>
    </p:spTree>
    <p:extLst>
      <p:ext uri="{BB962C8B-B14F-4D97-AF65-F5344CB8AC3E}">
        <p14:creationId xmlns:p14="http://schemas.microsoft.com/office/powerpoint/2010/main" val="179544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103909" y="762000"/>
            <a:ext cx="2944091" cy="863136"/>
          </a:xfrm>
          <a:prstGeom prst="roundRect">
            <a:avLst/>
          </a:prstGeom>
          <a:solidFill>
            <a:schemeClr val="bg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smtClean="0">
                <a:latin typeface="Arial" pitchFamily="34" charset="0"/>
                <a:cs typeface="Arial" pitchFamily="34" charset="0"/>
              </a:rPr>
              <a:t>Kết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luận</a:t>
            </a:r>
            <a:endParaRPr lang="vi-VN" sz="3600" b="1" dirty="0">
              <a:latin typeface="Arial" pitchFamily="34" charset="0"/>
              <a:cs typeface="Arial" pitchFamily="34" charset="0"/>
            </a:endParaRPr>
          </a:p>
        </p:txBody>
      </p:sp>
      <p:sp>
        <p:nvSpPr>
          <p:cNvPr id="4" name="12-Point Star 3"/>
          <p:cNvSpPr/>
          <p:nvPr/>
        </p:nvSpPr>
        <p:spPr>
          <a:xfrm>
            <a:off x="0" y="1371600"/>
            <a:ext cx="9137073" cy="5410200"/>
          </a:xfrm>
          <a:prstGeom prst="star1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4800" b="1" dirty="0"/>
              <a:t>chúng ta cần phải giáo dục theo hướng </a:t>
            </a:r>
            <a:endParaRPr lang="en-US" sz="4800" b="1" dirty="0" smtClean="0"/>
          </a:p>
          <a:p>
            <a:pPr algn="ctr"/>
            <a:r>
              <a:rPr lang="vi-VN" sz="4800" b="1" dirty="0" smtClean="0"/>
              <a:t>cá </a:t>
            </a:r>
            <a:r>
              <a:rPr lang="vi-VN" sz="4800" b="1" dirty="0"/>
              <a:t>nhân hóa</a:t>
            </a:r>
            <a:r>
              <a:rPr lang="vi-VN" sz="4800" b="1" dirty="0" smtClean="0"/>
              <a:t>...</a:t>
            </a:r>
            <a:endParaRPr lang="vi-VN" sz="4800" b="1" dirty="0">
              <a:latin typeface="Arial" pitchFamily="34" charset="0"/>
              <a:cs typeface="Arial" pitchFamily="34" charset="0"/>
            </a:endParaRPr>
          </a:p>
        </p:txBody>
      </p:sp>
    </p:spTree>
    <p:extLst>
      <p:ext uri="{BB962C8B-B14F-4D97-AF65-F5344CB8AC3E}">
        <p14:creationId xmlns:p14="http://schemas.microsoft.com/office/powerpoint/2010/main" val="76841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en-US" sz="4000" b="1" dirty="0" smtClean="0">
                <a:solidFill>
                  <a:schemeClr val="tx1"/>
                </a:solidFill>
                <a:latin typeface="Times New Roman" pitchFamily="18" charset="0"/>
                <a:cs typeface="Times New Roman" pitchFamily="18" charset="0"/>
              </a:rPr>
              <a:t>BAN GIÁM HIỆU</a:t>
            </a:r>
          </a:p>
          <a:p>
            <a:pPr marL="33338"/>
            <a:r>
              <a:rPr lang="en-US" sz="4000" b="1" dirty="0" smtClean="0">
                <a:solidFill>
                  <a:schemeClr val="tx1"/>
                </a:solidFill>
                <a:latin typeface="Times New Roman" pitchFamily="18" charset="0"/>
                <a:cs typeface="Times New Roman" pitchFamily="18" charset="0"/>
              </a:rPr>
              <a:t>CÁN BỘ - GIÁO VIÊN </a:t>
            </a:r>
          </a:p>
          <a:p>
            <a:pPr marL="33338"/>
            <a:r>
              <a:rPr lang="en-US" sz="4000" b="1" dirty="0" smtClean="0">
                <a:solidFill>
                  <a:schemeClr val="tx1"/>
                </a:solidFill>
                <a:latin typeface="Times New Roman" pitchFamily="18" charset="0"/>
                <a:cs typeface="Times New Roman" pitchFamily="18" charset="0"/>
              </a:rPr>
              <a:t>VÀ NHÂN VIÊN ĐÃ LẮNG NGHE</a:t>
            </a:r>
            <a:endParaRPr lang="en-US" sz="4000" dirty="0">
              <a:solidFill>
                <a:schemeClr val="tx1"/>
              </a:solidFill>
            </a:endParaRPr>
          </a:p>
        </p:txBody>
      </p:sp>
    </p:spTree>
    <p:extLst>
      <p:ext uri="{BB962C8B-B14F-4D97-AF65-F5344CB8AC3E}">
        <p14:creationId xmlns:p14="http://schemas.microsoft.com/office/powerpoint/2010/main" val="304410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713</TotalTime>
  <Words>589</Words>
  <Application>Microsoft Office PowerPoint</Application>
  <PresentationFormat>On-screen Show (4:3)</PresentationFormat>
  <Paragraphs>97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E5470Q</cp:lastModifiedBy>
  <cp:revision>57</cp:revision>
  <dcterms:created xsi:type="dcterms:W3CDTF">2020-04-24T05:38:17Z</dcterms:created>
  <dcterms:modified xsi:type="dcterms:W3CDTF">2021-01-20T06:56:05Z</dcterms:modified>
</cp:coreProperties>
</file>