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  <p:sldMasterId id="2147483692" r:id="rId3"/>
  </p:sldMasterIdLst>
  <p:notesMasterIdLst>
    <p:notesMasterId r:id="rId21"/>
  </p:notesMasterIdLst>
  <p:sldIdLst>
    <p:sldId id="256" r:id="rId4"/>
    <p:sldId id="266" r:id="rId5"/>
    <p:sldId id="317" r:id="rId6"/>
    <p:sldId id="268" r:id="rId7"/>
    <p:sldId id="269" r:id="rId8"/>
    <p:sldId id="270" r:id="rId9"/>
    <p:sldId id="351" r:id="rId10"/>
    <p:sldId id="352" r:id="rId11"/>
    <p:sldId id="353" r:id="rId12"/>
    <p:sldId id="354" r:id="rId13"/>
    <p:sldId id="355" r:id="rId14"/>
    <p:sldId id="356" r:id="rId15"/>
    <p:sldId id="359" r:id="rId16"/>
    <p:sldId id="357" r:id="rId17"/>
    <p:sldId id="358" r:id="rId18"/>
    <p:sldId id="360" r:id="rId19"/>
    <p:sldId id="265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59" autoAdjust="0"/>
    <p:restoredTop sz="94660"/>
  </p:normalViewPr>
  <p:slideViewPr>
    <p:cSldViewPr snapToGrid="0">
      <p:cViewPr>
        <p:scale>
          <a:sx n="70" d="100"/>
          <a:sy n="70" d="100"/>
        </p:scale>
        <p:origin x="-762" y="-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558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61FFE6-AA9E-4DF2-AAED-E4AA0FB43B2D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A6C6F-DCC0-4B16-B533-9FEEE06F1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821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7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840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867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71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456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6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69" y="2160590"/>
            <a:ext cx="4184035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87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7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7" y="2737249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4" y="2160983"/>
            <a:ext cx="418561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6" y="2737249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840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794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998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3" y="514928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5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939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6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5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6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92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518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368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619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85848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3901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416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5" y="609603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7" y="609600"/>
            <a:ext cx="7060151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884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2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6" y="5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2" y="4495805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8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2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43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4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5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5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9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4167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613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5034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824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5845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932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0097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5241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2928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5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5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8286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6069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00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9651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1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4" y="1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1" y="4495801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4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1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39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1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1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1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648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5527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33507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2859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0901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4172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7942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3703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7899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516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1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1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4307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309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5661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781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18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6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3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4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2160590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39D83-9470-4855-B94D-400B604F652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869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8" y="5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70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6" y="147640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1" y="152405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5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5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779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7" y="1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67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4" y="147639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0" y="152401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1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6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CAO ĐẲNG 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LÝ TỰ TRỌNG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HÀNH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HỐ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H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Ồ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C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HÍ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M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INH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107587" y="2524271"/>
            <a:ext cx="8667476" cy="1442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Môn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học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: TỔNG QUAN DU LỊCH VÀ KHÁCH SẠN</a:t>
            </a:r>
            <a:endParaRPr lang="en-US" sz="3600" b="1" kern="0" dirty="0">
              <a:solidFill>
                <a:srgbClr val="006666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693567" y="4136481"/>
            <a:ext cx="7518400" cy="22385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LỚP: 20T3-KLB1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HỌC KỲ 1 – NĂM HỌC 2020_2021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GIẢNG VIÊN: PHẠM THỊ THANH THÚY</a:t>
            </a:r>
            <a:endParaRPr lang="en-US" sz="3200" b="1" kern="0" dirty="0">
              <a:cs typeface="Arial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178407" y="1581955"/>
            <a:ext cx="8401319" cy="91674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NGÀNH KỸ THUẬT LÀM BÁNH</a:t>
            </a:r>
          </a:p>
        </p:txBody>
      </p:sp>
      <p:sp>
        <p:nvSpPr>
          <p:cNvPr id="6" name="Text Box 13"/>
          <p:cNvSpPr txBox="1">
            <a:spLocks noChangeArrowheads="1"/>
          </p:cNvSpPr>
          <p:nvPr/>
        </p:nvSpPr>
        <p:spPr bwMode="gray">
          <a:xfrm>
            <a:off x="11872682" y="6485984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6683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8000" y="1997944"/>
            <a:ext cx="10972800" cy="2704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vi-VN" sz="3600" b="1" u="sng" dirty="0"/>
              <a:t>CÂU HỎI</a:t>
            </a:r>
            <a:r>
              <a:rPr lang="en-US" sz="3600" b="1" u="sng" dirty="0"/>
              <a:t>:</a:t>
            </a:r>
          </a:p>
          <a:p>
            <a:pPr>
              <a:lnSpc>
                <a:spcPct val="150000"/>
              </a:lnSpc>
            </a:pPr>
            <a:r>
              <a:rPr lang="vi-VN" sz="3600" dirty="0"/>
              <a:t>Trình bày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</a:t>
            </a:r>
            <a:r>
              <a:rPr lang="vi-VN" sz="3600" dirty="0"/>
              <a:t>du lịch</a:t>
            </a:r>
            <a:r>
              <a:rPr lang="en-US" sz="3600" dirty="0"/>
              <a:t> </a:t>
            </a:r>
            <a:r>
              <a:rPr lang="en-US" sz="3600" dirty="0" err="1"/>
              <a:t>mới</a:t>
            </a:r>
            <a:r>
              <a:rPr lang="en-US" sz="3600" dirty="0"/>
              <a:t> ở </a:t>
            </a:r>
            <a:r>
              <a:rPr lang="en-US" sz="3600" dirty="0" err="1"/>
              <a:t>Việt</a:t>
            </a:r>
            <a:r>
              <a:rPr lang="en-US" sz="3600" dirty="0"/>
              <a:t> Nam</a:t>
            </a:r>
            <a:r>
              <a:rPr lang="vi-VN" sz="3600" dirty="0" smtClean="0"/>
              <a:t>?</a:t>
            </a:r>
            <a:endParaRPr lang="en-US" sz="3600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468194" y="244700"/>
            <a:ext cx="9813703" cy="1720578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</a:br>
            <a:r>
              <a:rPr lang="en-US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KIỂM TRA BÀI</a:t>
            </a:r>
            <a:r>
              <a:rPr lang="en-US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9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8000" y="2653048"/>
            <a:ext cx="10972800" cy="2704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4800" b="1" kern="0" dirty="0" smtClean="0">
                <a:solidFill>
                  <a:srgbClr val="FF0000"/>
                </a:solidFill>
                <a:cs typeface="Arial" charset="0"/>
              </a:rPr>
              <a:t>Chương </a:t>
            </a: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1: </a:t>
            </a:r>
            <a:r>
              <a:rPr lang="en-US" sz="4800" b="1" dirty="0">
                <a:solidFill>
                  <a:srgbClr val="FF0000"/>
                </a:solidFill>
              </a:rPr>
              <a:t>KHÁI QUÁT VỀ HOẠT ĐỘNG DU LỊCH VÀ KHÁCH </a:t>
            </a:r>
            <a:r>
              <a:rPr lang="en-US" sz="4800" b="1" dirty="0" smtClean="0">
                <a:solidFill>
                  <a:srgbClr val="FF0000"/>
                </a:solidFill>
              </a:rPr>
              <a:t>SẠN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(</a:t>
            </a:r>
            <a:r>
              <a:rPr lang="en-US" sz="4800" b="1" kern="0" dirty="0" err="1" smtClean="0">
                <a:solidFill>
                  <a:srgbClr val="FF0000"/>
                </a:solidFill>
                <a:cs typeface="Arial" charset="0"/>
              </a:rPr>
              <a:t>buổi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4, 1 </a:t>
            </a:r>
            <a:r>
              <a:rPr lang="en-US" sz="4800" b="1" kern="0" dirty="0" err="1">
                <a:solidFill>
                  <a:srgbClr val="FF0000"/>
                </a:solidFill>
                <a:cs typeface="Arial" charset="0"/>
              </a:rPr>
              <a:t>tiết</a:t>
            </a:r>
            <a:r>
              <a:rPr lang="en-US" sz="4800" b="1" kern="0" dirty="0">
                <a:solidFill>
                  <a:srgbClr val="FF0000"/>
                </a:solidFill>
                <a:cs typeface="Arial" charset="0"/>
              </a:rPr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468194" y="244700"/>
            <a:ext cx="9813703" cy="2115750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</a:b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Môn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học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: </a:t>
            </a:r>
            <a: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TỔNG QUAN DU LỊCH VÀ KHÁCH SẠN</a:t>
            </a:r>
            <a:r>
              <a:rPr lang="en-US" dirty="0">
                <a:solidFill>
                  <a:srgbClr val="006666"/>
                </a:solidFill>
                <a:cs typeface="Arial" charset="0"/>
              </a:rPr>
              <a:t/>
            </a:r>
            <a:br>
              <a:rPr lang="en-US" dirty="0">
                <a:solidFill>
                  <a:srgbClr val="006666"/>
                </a:solidFill>
                <a:cs typeface="Arial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326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6090" y="1600200"/>
            <a:ext cx="806431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  </a:t>
            </a:r>
            <a:r>
              <a:rPr lang="en-US" b="1" dirty="0" err="1" smtClean="0">
                <a:solidFill>
                  <a:srgbClr val="FF0000"/>
                </a:solidFill>
              </a:rPr>
              <a:t>Kiến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du </a:t>
            </a:r>
            <a:r>
              <a:rPr lang="en-US" dirty="0" err="1" smtClean="0"/>
              <a:t>lịch</a:t>
            </a:r>
            <a:r>
              <a:rPr lang="en-US" dirty="0" smtClean="0"/>
              <a:t> ở </a:t>
            </a:r>
            <a:r>
              <a:rPr lang="en-US" dirty="0" err="1" smtClean="0"/>
              <a:t>Việt</a:t>
            </a:r>
            <a:r>
              <a:rPr lang="en-US" dirty="0" smtClean="0"/>
              <a:t> Nam.</a:t>
            </a:r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>
                <a:solidFill>
                  <a:srgbClr val="FF0000"/>
                </a:solidFill>
              </a:rPr>
              <a:t>Kỹ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năng</a:t>
            </a:r>
            <a:r>
              <a:rPr lang="en-US" b="1" dirty="0" smtClean="0">
                <a:solidFill>
                  <a:srgbClr val="FF0000"/>
                </a:solidFill>
              </a:rPr>
              <a:t>: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du </a:t>
            </a:r>
            <a:r>
              <a:rPr lang="en-US" dirty="0" err="1" smtClean="0"/>
              <a:t>lịch</a:t>
            </a:r>
            <a:endParaRPr lang="en-US" dirty="0" smtClean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>
                <a:solidFill>
                  <a:srgbClr val="FF0000"/>
                </a:solidFill>
              </a:rPr>
              <a:t>Thái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độ</a:t>
            </a:r>
            <a:r>
              <a:rPr lang="en-US" b="1" dirty="0" smtClean="0">
                <a:solidFill>
                  <a:srgbClr val="FF0000"/>
                </a:solidFill>
              </a:rPr>
              <a:t>:</a:t>
            </a:r>
          </a:p>
          <a:p>
            <a:pPr marL="0" lvl="0" indent="0">
              <a:buNone/>
            </a:pP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nghiêm</a:t>
            </a:r>
            <a:r>
              <a:rPr lang="en-US" dirty="0"/>
              <a:t> </a:t>
            </a:r>
            <a:r>
              <a:rPr lang="en-US" dirty="0" err="1"/>
              <a:t>túc</a:t>
            </a:r>
            <a:r>
              <a:rPr lang="en-US" dirty="0"/>
              <a:t>, </a:t>
            </a:r>
            <a:r>
              <a:rPr lang="en-US" dirty="0" err="1"/>
              <a:t>lắng</a:t>
            </a:r>
            <a:r>
              <a:rPr lang="en-US" dirty="0"/>
              <a:t> </a:t>
            </a:r>
            <a:r>
              <a:rPr lang="en-US" dirty="0" err="1"/>
              <a:t>nghe</a:t>
            </a:r>
            <a:r>
              <a:rPr lang="en-US" dirty="0"/>
              <a:t> </a:t>
            </a:r>
            <a:r>
              <a:rPr lang="en-US" dirty="0" err="1"/>
              <a:t>giảng</a:t>
            </a:r>
            <a:r>
              <a:rPr lang="en-US" dirty="0"/>
              <a:t> </a:t>
            </a:r>
            <a:r>
              <a:rPr lang="en-US" dirty="0" err="1" smtClean="0"/>
              <a:t>bài</a:t>
            </a:r>
            <a:r>
              <a:rPr lang="en-US" dirty="0" smtClean="0"/>
              <a:t>,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xây</a:t>
            </a:r>
            <a:r>
              <a:rPr lang="en-US" dirty="0"/>
              <a:t> </a:t>
            </a:r>
            <a:r>
              <a:rPr lang="en-US" dirty="0" err="1"/>
              <a:t>dựng</a:t>
            </a:r>
            <a:r>
              <a:rPr lang="en-US" dirty="0"/>
              <a:t> </a:t>
            </a:r>
            <a:r>
              <a:rPr lang="en-US" dirty="0" err="1"/>
              <a:t>bài</a:t>
            </a:r>
            <a:endParaRPr lang="en-US" dirty="0"/>
          </a:p>
          <a:p>
            <a:pPr marL="0" indent="0">
              <a:buNone/>
            </a:pP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/>
              <a:t>cực</a:t>
            </a:r>
            <a:r>
              <a:rPr lang="en-US" dirty="0"/>
              <a:t> </a:t>
            </a:r>
            <a:r>
              <a:rPr lang="en-US" dirty="0" err="1"/>
              <a:t>rèn</a:t>
            </a:r>
            <a:r>
              <a:rPr lang="en-US" dirty="0"/>
              <a:t> </a:t>
            </a:r>
            <a:r>
              <a:rPr lang="en-US" dirty="0" err="1"/>
              <a:t>luyện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,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trách</a:t>
            </a:r>
            <a:r>
              <a:rPr lang="en-US" dirty="0"/>
              <a:t> </a:t>
            </a:r>
            <a:r>
              <a:rPr lang="en-US" dirty="0" err="1"/>
              <a:t>nhiệm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,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nhóm</a:t>
            </a:r>
            <a:r>
              <a:rPr lang="en-US" dirty="0"/>
              <a:t>.</a:t>
            </a:r>
          </a:p>
          <a:p>
            <a:pPr lvl="0">
              <a:buFont typeface="Wingdings" pitchFamily="2" charset="2"/>
              <a:buChar char="Ø"/>
            </a:pPr>
            <a:endParaRPr lang="en-US" dirty="0" smtClean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4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1327" y="1102969"/>
            <a:ext cx="4263971" cy="42634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395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25754"/>
            <a:ext cx="9646276" cy="1043369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NỘI DUNG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28033" y="1249252"/>
            <a:ext cx="10785961" cy="5447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1" kern="0" dirty="0" smtClean="0">
                <a:solidFill>
                  <a:srgbClr val="FF0000"/>
                </a:solidFill>
                <a:cs typeface="Arial" charset="0"/>
              </a:rPr>
              <a:t>1.4 CÁC LOẠI HÌNH DU LỊCH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1" kern="0" dirty="0" smtClean="0">
                <a:solidFill>
                  <a:srgbClr val="FF0000"/>
                </a:solidFill>
                <a:cs typeface="Arial" charset="0"/>
              </a:rPr>
              <a:t>1.5 TÍNH THỜI VỤ TRONG DU LỊCH</a:t>
            </a:r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400" b="1" i="1" kern="0" dirty="0" smtClean="0">
                <a:solidFill>
                  <a:prstClr val="black"/>
                </a:solidFill>
                <a:cs typeface="Arial" charset="0"/>
              </a:rPr>
              <a:t>1.5.1 </a:t>
            </a:r>
            <a:r>
              <a:rPr lang="en-US" sz="3400" b="1" i="1" kern="0" dirty="0" err="1" smtClean="0">
                <a:solidFill>
                  <a:prstClr val="black"/>
                </a:solidFill>
                <a:cs typeface="Arial" charset="0"/>
              </a:rPr>
              <a:t>Khái</a:t>
            </a:r>
            <a:r>
              <a:rPr lang="en-US" sz="3400" b="1" i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400" b="1" i="1" kern="0" dirty="0" err="1" smtClean="0">
                <a:solidFill>
                  <a:prstClr val="black"/>
                </a:solidFill>
                <a:cs typeface="Arial" charset="0"/>
              </a:rPr>
              <a:t>niệm</a:t>
            </a:r>
            <a:endParaRPr lang="en-US" sz="3400" b="1" i="1" kern="0" dirty="0" smtClean="0">
              <a:solidFill>
                <a:prstClr val="black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400" b="1" i="1" kern="0" dirty="0" smtClean="0">
                <a:solidFill>
                  <a:prstClr val="black"/>
                </a:solidFill>
                <a:cs typeface="Arial" charset="0"/>
              </a:rPr>
              <a:t>1.5.2 </a:t>
            </a:r>
            <a:r>
              <a:rPr lang="en-US" sz="3600" b="1" i="1" dirty="0" err="1"/>
              <a:t>Các</a:t>
            </a:r>
            <a:r>
              <a:rPr lang="en-US" sz="3600" b="1" i="1" dirty="0"/>
              <a:t> </a:t>
            </a:r>
            <a:r>
              <a:rPr lang="en-US" sz="3600" b="1" i="1" dirty="0" err="1"/>
              <a:t>đặc</a:t>
            </a:r>
            <a:r>
              <a:rPr lang="en-US" sz="3600" b="1" i="1" dirty="0"/>
              <a:t> </a:t>
            </a:r>
            <a:r>
              <a:rPr lang="en-US" sz="3600" b="1" i="1" dirty="0" err="1"/>
              <a:t>điểm</a:t>
            </a:r>
            <a:r>
              <a:rPr lang="en-US" sz="3600" b="1" i="1" dirty="0"/>
              <a:t> </a:t>
            </a:r>
            <a:r>
              <a:rPr lang="en-US" sz="3600" b="1" i="1" dirty="0" err="1"/>
              <a:t>của</a:t>
            </a:r>
            <a:r>
              <a:rPr lang="en-US" sz="3600" b="1" i="1" dirty="0"/>
              <a:t> </a:t>
            </a:r>
            <a:r>
              <a:rPr lang="en-US" sz="3600" b="1" i="1" dirty="0" err="1"/>
              <a:t>tính</a:t>
            </a:r>
            <a:r>
              <a:rPr lang="en-US" sz="3600" b="1" i="1" dirty="0"/>
              <a:t> </a:t>
            </a:r>
            <a:r>
              <a:rPr lang="en-US" sz="3600" b="1" i="1" dirty="0" err="1"/>
              <a:t>thời</a:t>
            </a:r>
            <a:r>
              <a:rPr lang="en-US" sz="3600" b="1" i="1" dirty="0"/>
              <a:t> </a:t>
            </a:r>
            <a:r>
              <a:rPr lang="en-US" sz="3600" b="1" i="1" dirty="0" err="1"/>
              <a:t>vụ</a:t>
            </a:r>
            <a:r>
              <a:rPr lang="en-US" sz="3600" b="1" i="1" dirty="0"/>
              <a:t> du </a:t>
            </a:r>
            <a:r>
              <a:rPr lang="en-US" sz="3600" b="1" i="1" dirty="0" err="1" smtClean="0"/>
              <a:t>lịch</a:t>
            </a:r>
            <a:endParaRPr lang="en-US" sz="3600" b="1" i="1" dirty="0" smtClean="0"/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1" i="1" kern="0" dirty="0" smtClean="0">
                <a:solidFill>
                  <a:prstClr val="black"/>
                </a:solidFill>
                <a:cs typeface="Arial" charset="0"/>
              </a:rPr>
              <a:t>1.5.3 </a:t>
            </a:r>
            <a:r>
              <a:rPr lang="en-US" sz="3600" b="1" i="1" dirty="0" err="1"/>
              <a:t>Các</a:t>
            </a:r>
            <a:r>
              <a:rPr lang="en-US" sz="3600" b="1" i="1" dirty="0"/>
              <a:t> </a:t>
            </a:r>
            <a:r>
              <a:rPr lang="en-US" sz="3600" b="1" i="1" dirty="0" err="1"/>
              <a:t>nhân</a:t>
            </a:r>
            <a:r>
              <a:rPr lang="en-US" sz="3600" b="1" i="1" dirty="0"/>
              <a:t> </a:t>
            </a:r>
            <a:r>
              <a:rPr lang="en-US" sz="3600" b="1" i="1" dirty="0" err="1"/>
              <a:t>tố</a:t>
            </a:r>
            <a:r>
              <a:rPr lang="en-US" sz="3600" b="1" i="1" dirty="0"/>
              <a:t> </a:t>
            </a:r>
            <a:r>
              <a:rPr lang="en-US" sz="3600" b="1" i="1" dirty="0" err="1"/>
              <a:t>tác</a:t>
            </a:r>
            <a:r>
              <a:rPr lang="en-US" sz="3600" b="1" i="1" dirty="0"/>
              <a:t> </a:t>
            </a:r>
            <a:r>
              <a:rPr lang="en-US" sz="3600" b="1" i="1" dirty="0" err="1"/>
              <a:t>động</a:t>
            </a:r>
            <a:r>
              <a:rPr lang="en-US" sz="3600" b="1" i="1" dirty="0"/>
              <a:t> </a:t>
            </a:r>
            <a:r>
              <a:rPr lang="en-US" sz="3600" b="1" i="1" dirty="0" err="1"/>
              <a:t>tới</a:t>
            </a:r>
            <a:r>
              <a:rPr lang="en-US" sz="3600" b="1" i="1" dirty="0"/>
              <a:t> </a:t>
            </a:r>
            <a:r>
              <a:rPr lang="en-US" sz="3600" b="1" i="1" dirty="0" err="1"/>
              <a:t>thời</a:t>
            </a:r>
            <a:r>
              <a:rPr lang="en-US" sz="3600" b="1" i="1" dirty="0"/>
              <a:t> </a:t>
            </a:r>
            <a:r>
              <a:rPr lang="en-US" sz="3600" b="1" i="1" dirty="0" err="1"/>
              <a:t>vụ</a:t>
            </a:r>
            <a:r>
              <a:rPr lang="en-US" sz="3600" b="1" i="1" dirty="0"/>
              <a:t> </a:t>
            </a:r>
            <a:r>
              <a:rPr lang="en-US" sz="3600" b="1" i="1" dirty="0" err="1"/>
              <a:t>trong</a:t>
            </a:r>
            <a:r>
              <a:rPr lang="en-US" sz="3600" b="1" i="1" dirty="0"/>
              <a:t> du </a:t>
            </a:r>
            <a:r>
              <a:rPr lang="en-US" sz="3600" b="1" i="1" dirty="0" err="1" smtClean="0"/>
              <a:t>lịch</a:t>
            </a:r>
            <a:endParaRPr lang="en-US" sz="3600" b="1" i="1" dirty="0"/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5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19409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1.5 TÍNH THỜI VỤ TRONG DU LỊCH</a:t>
            </a:r>
            <a:r>
              <a:rPr lang="en-US" b="1" kern="0" dirty="0">
                <a:solidFill>
                  <a:srgbClr val="FF0000"/>
                </a:solidFill>
                <a:cs typeface="Arial" charset="0"/>
              </a:rPr>
              <a:t/>
            </a:r>
            <a:br>
              <a:rPr lang="en-US" b="1" kern="0" dirty="0">
                <a:solidFill>
                  <a:srgbClr val="FF0000"/>
                </a:solidFill>
                <a:cs typeface="Arial" charset="0"/>
              </a:rPr>
            </a:b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9299622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4000" b="1" dirty="0" smtClean="0">
                <a:solidFill>
                  <a:schemeClr val="tx1"/>
                </a:solidFill>
              </a:rPr>
              <a:t>1.5.1 </a:t>
            </a:r>
            <a:r>
              <a:rPr lang="en-US" sz="4000" b="1" dirty="0" err="1" smtClean="0">
                <a:solidFill>
                  <a:schemeClr val="tx1"/>
                </a:solidFill>
              </a:rPr>
              <a:t>Khái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niệm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lvl="1" algn="just"/>
            <a:r>
              <a:rPr lang="en-US" sz="4000" dirty="0" err="1" smtClean="0"/>
              <a:t>Thời</a:t>
            </a:r>
            <a:r>
              <a:rPr lang="en-US" sz="4000" dirty="0" smtClean="0"/>
              <a:t> </a:t>
            </a:r>
            <a:r>
              <a:rPr lang="en-US" sz="4000" dirty="0" err="1"/>
              <a:t>vụ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 </a:t>
            </a:r>
            <a:r>
              <a:rPr lang="en-US" sz="4000" dirty="0" err="1"/>
              <a:t>được</a:t>
            </a:r>
            <a:r>
              <a:rPr lang="en-US" sz="4000" dirty="0"/>
              <a:t> </a:t>
            </a:r>
            <a:r>
              <a:rPr lang="en-US" sz="4000" dirty="0" err="1"/>
              <a:t>hiểu</a:t>
            </a:r>
            <a:r>
              <a:rPr lang="en-US" sz="4000" dirty="0"/>
              <a:t> </a:t>
            </a:r>
            <a:r>
              <a:rPr lang="en-US" sz="4000" dirty="0" err="1"/>
              <a:t>là</a:t>
            </a:r>
            <a:r>
              <a:rPr lang="en-US" sz="4000" dirty="0"/>
              <a:t> </a:t>
            </a:r>
            <a:r>
              <a:rPr lang="en-US" sz="4000" dirty="0" err="1"/>
              <a:t>những</a:t>
            </a:r>
            <a:r>
              <a:rPr lang="en-US" sz="4000" dirty="0"/>
              <a:t> </a:t>
            </a:r>
            <a:r>
              <a:rPr lang="en-US" sz="4000" dirty="0" err="1"/>
              <a:t>biến</a:t>
            </a:r>
            <a:r>
              <a:rPr lang="en-US" sz="4000" dirty="0"/>
              <a:t> </a:t>
            </a:r>
            <a:r>
              <a:rPr lang="en-US" sz="4000" dirty="0" err="1"/>
              <a:t>động</a:t>
            </a:r>
            <a:r>
              <a:rPr lang="en-US" sz="4000" dirty="0"/>
              <a:t> </a:t>
            </a:r>
            <a:r>
              <a:rPr lang="en-US" sz="4000" dirty="0" err="1"/>
              <a:t>lặp</a:t>
            </a:r>
            <a:r>
              <a:rPr lang="en-US" sz="4000" dirty="0"/>
              <a:t> </a:t>
            </a:r>
            <a:r>
              <a:rPr lang="en-US" sz="4000" dirty="0" err="1"/>
              <a:t>đi</a:t>
            </a:r>
            <a:r>
              <a:rPr lang="en-US" sz="4000" dirty="0"/>
              <a:t> </a:t>
            </a:r>
            <a:r>
              <a:rPr lang="en-US" sz="4000" dirty="0" err="1"/>
              <a:t>lặp</a:t>
            </a:r>
            <a:r>
              <a:rPr lang="en-US" sz="4000" dirty="0"/>
              <a:t> </a:t>
            </a:r>
            <a:r>
              <a:rPr lang="en-US" sz="4000" dirty="0" err="1"/>
              <a:t>lại</a:t>
            </a:r>
            <a:r>
              <a:rPr lang="en-US" sz="4000" dirty="0"/>
              <a:t> </a:t>
            </a:r>
            <a:r>
              <a:rPr lang="en-US" sz="4000" dirty="0" err="1"/>
              <a:t>hàng</a:t>
            </a:r>
            <a:r>
              <a:rPr lang="en-US" sz="4000" dirty="0"/>
              <a:t> </a:t>
            </a:r>
            <a:r>
              <a:rPr lang="en-US" sz="4000" dirty="0" err="1"/>
              <a:t>năm</a:t>
            </a:r>
            <a:r>
              <a:rPr lang="en-US" sz="4000" dirty="0"/>
              <a:t> </a:t>
            </a:r>
            <a:r>
              <a:rPr lang="en-US" sz="4000" dirty="0" err="1"/>
              <a:t>của</a:t>
            </a:r>
            <a:r>
              <a:rPr lang="en-US" sz="4000" dirty="0"/>
              <a:t> </a:t>
            </a:r>
            <a:r>
              <a:rPr lang="en-US" sz="4000" dirty="0" err="1"/>
              <a:t>cung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cầu</a:t>
            </a:r>
            <a:r>
              <a:rPr lang="en-US" sz="4000" dirty="0"/>
              <a:t> </a:t>
            </a:r>
            <a:r>
              <a:rPr lang="en-US" sz="4000" dirty="0" err="1"/>
              <a:t>các</a:t>
            </a:r>
            <a:r>
              <a:rPr lang="en-US" sz="4000" dirty="0"/>
              <a:t> </a:t>
            </a:r>
            <a:r>
              <a:rPr lang="en-US" sz="4000" dirty="0" err="1"/>
              <a:t>dịch</a:t>
            </a:r>
            <a:r>
              <a:rPr lang="en-US" sz="4000" dirty="0"/>
              <a:t> </a:t>
            </a:r>
            <a:r>
              <a:rPr lang="en-US" sz="4000" dirty="0" err="1"/>
              <a:t>vụ</a:t>
            </a:r>
            <a:r>
              <a:rPr lang="en-US" sz="4000" dirty="0"/>
              <a:t> </a:t>
            </a:r>
            <a:r>
              <a:rPr lang="en-US" sz="4000" dirty="0" err="1"/>
              <a:t>và</a:t>
            </a:r>
            <a:r>
              <a:rPr lang="en-US" sz="4000" dirty="0"/>
              <a:t> </a:t>
            </a:r>
            <a:r>
              <a:rPr lang="en-US" sz="4000" dirty="0" err="1"/>
              <a:t>hàng</a:t>
            </a:r>
            <a:r>
              <a:rPr lang="en-US" sz="4000" dirty="0"/>
              <a:t> </a:t>
            </a:r>
            <a:r>
              <a:rPr lang="en-US" sz="4000" dirty="0" err="1"/>
              <a:t>hóa</a:t>
            </a:r>
            <a:r>
              <a:rPr lang="en-US" sz="4000" dirty="0"/>
              <a:t> du </a:t>
            </a:r>
            <a:r>
              <a:rPr lang="en-US" sz="4000" dirty="0" err="1"/>
              <a:t>lịch</a:t>
            </a:r>
            <a:r>
              <a:rPr lang="en-US" sz="4000" dirty="0"/>
              <a:t> </a:t>
            </a:r>
            <a:r>
              <a:rPr lang="en-US" sz="4000" dirty="0" err="1"/>
              <a:t>dưới</a:t>
            </a:r>
            <a:r>
              <a:rPr lang="en-US" sz="4000" dirty="0"/>
              <a:t> </a:t>
            </a:r>
            <a:r>
              <a:rPr lang="en-US" sz="4000" dirty="0" err="1"/>
              <a:t>tác</a:t>
            </a:r>
            <a:r>
              <a:rPr lang="en-US" sz="4000" dirty="0"/>
              <a:t> </a:t>
            </a:r>
            <a:r>
              <a:rPr lang="en-US" sz="4000" dirty="0" err="1"/>
              <a:t>động</a:t>
            </a:r>
            <a:r>
              <a:rPr lang="en-US" sz="4000" dirty="0"/>
              <a:t> </a:t>
            </a:r>
            <a:r>
              <a:rPr lang="en-US" sz="4000" dirty="0" err="1"/>
              <a:t>của</a:t>
            </a:r>
            <a:r>
              <a:rPr lang="en-US" sz="4000" dirty="0"/>
              <a:t> </a:t>
            </a:r>
            <a:r>
              <a:rPr lang="en-US" sz="4000" dirty="0" err="1"/>
              <a:t>một</a:t>
            </a:r>
            <a:r>
              <a:rPr lang="en-US" sz="4000" dirty="0"/>
              <a:t> </a:t>
            </a:r>
            <a:r>
              <a:rPr lang="en-US" sz="4000" dirty="0" err="1"/>
              <a:t>số</a:t>
            </a:r>
            <a:r>
              <a:rPr lang="en-US" sz="4000" dirty="0"/>
              <a:t> </a:t>
            </a:r>
            <a:r>
              <a:rPr lang="en-US" sz="4000" dirty="0" err="1"/>
              <a:t>nhân</a:t>
            </a:r>
            <a:r>
              <a:rPr lang="en-US" sz="4000" dirty="0"/>
              <a:t> </a:t>
            </a:r>
            <a:r>
              <a:rPr lang="en-US" sz="4000" dirty="0" err="1"/>
              <a:t>tố</a:t>
            </a:r>
            <a:r>
              <a:rPr lang="en-US" sz="4000" dirty="0"/>
              <a:t> </a:t>
            </a:r>
            <a:r>
              <a:rPr lang="en-US" sz="4000" dirty="0" err="1"/>
              <a:t>xác</a:t>
            </a:r>
            <a:r>
              <a:rPr lang="en-US" sz="4000" dirty="0"/>
              <a:t> </a:t>
            </a:r>
            <a:r>
              <a:rPr lang="en-US" sz="4000" dirty="0" err="1"/>
              <a:t>định</a:t>
            </a:r>
            <a:endParaRPr lang="en-US" sz="4000" dirty="0"/>
          </a:p>
          <a:p>
            <a:pPr lvl="1"/>
            <a:endParaRPr lang="en-US" sz="4000" b="1" dirty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7953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1.5 TÍNH THỜI VỤ TRONG DU LỊCH</a:t>
            </a:r>
            <a:r>
              <a:rPr lang="en-US" b="1" kern="0" dirty="0">
                <a:solidFill>
                  <a:srgbClr val="FF0000"/>
                </a:solidFill>
                <a:cs typeface="Arial" charset="0"/>
              </a:rPr>
              <a:t/>
            </a:r>
            <a:br>
              <a:rPr lang="en-US" b="1" kern="0" dirty="0">
                <a:solidFill>
                  <a:srgbClr val="FF0000"/>
                </a:solidFill>
                <a:cs typeface="Arial" charset="0"/>
              </a:rPr>
            </a:b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9779216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4000" b="1" dirty="0" smtClean="0">
                <a:solidFill>
                  <a:schemeClr val="tx1"/>
                </a:solidFill>
              </a:rPr>
              <a:t>1.5.2 </a:t>
            </a:r>
            <a:r>
              <a:rPr lang="en-US" sz="4000" b="1" dirty="0" err="1" smtClean="0">
                <a:solidFill>
                  <a:schemeClr val="tx1"/>
                </a:solidFill>
              </a:rPr>
              <a:t>Các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đặc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điểm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của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tính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thời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vụ</a:t>
            </a:r>
            <a:r>
              <a:rPr lang="en-US" sz="4000" b="1" dirty="0" smtClean="0">
                <a:solidFill>
                  <a:schemeClr val="tx1"/>
                </a:solidFill>
              </a:rPr>
              <a:t> du </a:t>
            </a:r>
            <a:r>
              <a:rPr lang="en-US" sz="4000" b="1" dirty="0" err="1" smtClean="0">
                <a:solidFill>
                  <a:schemeClr val="tx1"/>
                </a:solidFill>
              </a:rPr>
              <a:t>lịch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lvl="0" algn="just"/>
            <a:r>
              <a:rPr lang="en-US" dirty="0" smtClean="0">
                <a:solidFill>
                  <a:schemeClr val="tx1"/>
                </a:solidFill>
              </a:rPr>
              <a:t>-</a:t>
            </a:r>
            <a:r>
              <a:rPr lang="en-US" dirty="0" err="1" smtClean="0">
                <a:solidFill>
                  <a:schemeClr val="tx1"/>
                </a:solidFill>
              </a:rPr>
              <a:t>Thời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vụ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tất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cả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nước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vùng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hoạt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động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. </a:t>
            </a:r>
            <a:endParaRPr lang="en-US" sz="2800" dirty="0">
              <a:solidFill>
                <a:schemeClr val="tx1"/>
              </a:solidFill>
            </a:endParaRPr>
          </a:p>
          <a:p>
            <a:pPr lvl="0" algn="just"/>
            <a:r>
              <a:rPr lang="en-US" dirty="0" smtClean="0">
                <a:solidFill>
                  <a:schemeClr val="tx1"/>
                </a:solidFill>
              </a:rPr>
              <a:t>-</a:t>
            </a:r>
            <a:r>
              <a:rPr lang="en-US" dirty="0" err="1" smtClean="0">
                <a:solidFill>
                  <a:schemeClr val="tx1"/>
                </a:solidFill>
              </a:rPr>
              <a:t>Một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nước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hoặc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vùng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thể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hay </a:t>
            </a:r>
            <a:r>
              <a:rPr lang="en-US" dirty="0" err="1">
                <a:solidFill>
                  <a:schemeClr val="tx1"/>
                </a:solidFill>
              </a:rPr>
              <a:t>nhiều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vụ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điều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này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phụ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thuộc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thể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loại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được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khai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thác</a:t>
            </a:r>
            <a:r>
              <a:rPr lang="en-US" dirty="0">
                <a:solidFill>
                  <a:schemeClr val="tx1"/>
                </a:solidFill>
              </a:rPr>
              <a:t> ở </a:t>
            </a:r>
            <a:r>
              <a:rPr lang="en-US" dirty="0" err="1">
                <a:solidFill>
                  <a:schemeClr val="tx1"/>
                </a:solidFill>
              </a:rPr>
              <a:t>đó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en-US" sz="2800" dirty="0">
              <a:solidFill>
                <a:schemeClr val="tx1"/>
              </a:solidFill>
            </a:endParaRPr>
          </a:p>
          <a:p>
            <a:pPr lvl="0" algn="just"/>
            <a:r>
              <a:rPr lang="en-US" dirty="0" smtClean="0">
                <a:solidFill>
                  <a:schemeClr val="tx1"/>
                </a:solidFill>
              </a:rPr>
              <a:t>-</a:t>
            </a:r>
            <a:r>
              <a:rPr lang="en-US" dirty="0" err="1" smtClean="0">
                <a:solidFill>
                  <a:schemeClr val="tx1"/>
                </a:solidFill>
              </a:rPr>
              <a:t>Cường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vụ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không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đều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nhau</a:t>
            </a:r>
            <a:r>
              <a:rPr lang="en-US" dirty="0">
                <a:solidFill>
                  <a:schemeClr val="tx1"/>
                </a:solidFill>
              </a:rPr>
              <a:t> ở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tháng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nhau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en-US" sz="2800" dirty="0">
              <a:solidFill>
                <a:schemeClr val="tx1"/>
              </a:solidFill>
            </a:endParaRPr>
          </a:p>
          <a:p>
            <a:pPr lvl="1"/>
            <a:endParaRPr lang="en-US" sz="4000" b="1" dirty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7135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1.5 TÍNH THỜI VỤ TRONG DU LỊCH</a:t>
            </a:r>
            <a:r>
              <a:rPr lang="en-US" b="1" kern="0" dirty="0">
                <a:solidFill>
                  <a:srgbClr val="FF0000"/>
                </a:solidFill>
                <a:cs typeface="Arial" charset="0"/>
              </a:rPr>
              <a:t/>
            </a:r>
            <a:br>
              <a:rPr lang="en-US" b="1" kern="0" dirty="0">
                <a:solidFill>
                  <a:srgbClr val="FF0000"/>
                </a:solidFill>
                <a:cs typeface="Arial" charset="0"/>
              </a:rPr>
            </a:b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10052171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4000" b="1" dirty="0" smtClean="0">
                <a:solidFill>
                  <a:schemeClr val="tx1"/>
                </a:solidFill>
              </a:rPr>
              <a:t>1.5.2 </a:t>
            </a:r>
            <a:r>
              <a:rPr lang="en-US" sz="4000" b="1" dirty="0" err="1" smtClean="0">
                <a:solidFill>
                  <a:schemeClr val="tx1"/>
                </a:solidFill>
              </a:rPr>
              <a:t>Các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đặc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điểm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của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tính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thời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vụ</a:t>
            </a:r>
            <a:r>
              <a:rPr lang="en-US" sz="4000" b="1" dirty="0" smtClean="0">
                <a:solidFill>
                  <a:schemeClr val="tx1"/>
                </a:solidFill>
              </a:rPr>
              <a:t> du </a:t>
            </a:r>
            <a:r>
              <a:rPr lang="en-US" sz="4000" b="1" dirty="0" err="1" smtClean="0">
                <a:solidFill>
                  <a:schemeClr val="tx1"/>
                </a:solidFill>
              </a:rPr>
              <a:t>lịch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lvl="0" algn="just"/>
            <a:r>
              <a:rPr lang="en-US" dirty="0" smtClean="0">
                <a:solidFill>
                  <a:schemeClr val="tx1"/>
                </a:solidFill>
              </a:rPr>
              <a:t>-Ở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nước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vùng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phát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triển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vụ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kéo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dài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cường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chính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yếu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; ở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nước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vùng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mới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phát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triển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nguồn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chính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ngắn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cường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mùa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chính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mạnh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en-US" dirty="0" smtClean="0">
                <a:solidFill>
                  <a:schemeClr val="tx1"/>
                </a:solidFill>
              </a:rPr>
              <a:t>-</a:t>
            </a:r>
            <a:r>
              <a:rPr lang="en-US" dirty="0" err="1" smtClean="0">
                <a:solidFill>
                  <a:schemeClr val="tx1"/>
                </a:solidFill>
              </a:rPr>
              <a:t>Độ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dài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cường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vụ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không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bằng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nhau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đối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với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thể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loại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nhau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ví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dụ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chữa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bệnh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dài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cường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mùa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chính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yếu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,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nghỉ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biển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vụ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ngắn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cường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mạnh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endParaRPr lang="en-US" sz="4000" b="1" dirty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8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1751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1.5 TÍNH THỜI VỤ TRONG DU LỊCH</a:t>
            </a:r>
            <a:r>
              <a:rPr lang="en-US" b="1" kern="0" dirty="0">
                <a:solidFill>
                  <a:srgbClr val="FF0000"/>
                </a:solidFill>
                <a:cs typeface="Arial" charset="0"/>
              </a:rPr>
              <a:t/>
            </a:r>
            <a:br>
              <a:rPr lang="en-US" b="1" kern="0" dirty="0">
                <a:solidFill>
                  <a:srgbClr val="FF0000"/>
                </a:solidFill>
                <a:cs typeface="Arial" charset="0"/>
              </a:rPr>
            </a:b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9779216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4000" b="1" dirty="0" smtClean="0">
                <a:solidFill>
                  <a:schemeClr val="tx1"/>
                </a:solidFill>
              </a:rPr>
              <a:t>1.5.2 </a:t>
            </a:r>
            <a:r>
              <a:rPr lang="en-US" sz="4000" b="1" dirty="0" err="1" smtClean="0">
                <a:solidFill>
                  <a:schemeClr val="tx1"/>
                </a:solidFill>
              </a:rPr>
              <a:t>Các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đặc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điểm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của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tính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thời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vụ</a:t>
            </a:r>
            <a:r>
              <a:rPr lang="en-US" sz="4000" b="1" dirty="0" smtClean="0">
                <a:solidFill>
                  <a:schemeClr val="tx1"/>
                </a:solidFill>
              </a:rPr>
              <a:t> du </a:t>
            </a:r>
            <a:r>
              <a:rPr lang="en-US" sz="4000" b="1" dirty="0" err="1" smtClean="0">
                <a:solidFill>
                  <a:schemeClr val="tx1"/>
                </a:solidFill>
              </a:rPr>
              <a:t>lịch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lvl="0" algn="just"/>
            <a:r>
              <a:rPr lang="en-US" dirty="0" smtClean="0">
                <a:solidFill>
                  <a:schemeClr val="tx1"/>
                </a:solidFill>
              </a:rPr>
              <a:t>-</a:t>
            </a:r>
            <a:r>
              <a:rPr lang="en-US" dirty="0" err="1" smtClean="0">
                <a:solidFill>
                  <a:schemeClr val="tx1"/>
                </a:solidFill>
              </a:rPr>
              <a:t>Cường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dài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mùa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còn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phụ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thuộc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cơ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cấu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khách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đến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nước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hoặc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vùng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ví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dụ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lứa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tuổi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thanh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thiếu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niên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thường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vụ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ngắn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cường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mùa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chính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mạnh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 so </a:t>
            </a:r>
            <a:r>
              <a:rPr lang="en-US" dirty="0" err="1">
                <a:solidFill>
                  <a:schemeClr val="tx1"/>
                </a:solidFill>
              </a:rPr>
              <a:t>với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lứa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tuổi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trung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niên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cao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niên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lvl="0" algn="just"/>
            <a:r>
              <a:rPr lang="en-US" dirty="0" smtClean="0">
                <a:solidFill>
                  <a:schemeClr val="tx1"/>
                </a:solidFill>
              </a:rPr>
              <a:t>-</a:t>
            </a:r>
            <a:r>
              <a:rPr lang="en-US" dirty="0" err="1" smtClean="0">
                <a:solidFill>
                  <a:schemeClr val="tx1"/>
                </a:solidFill>
              </a:rPr>
              <a:t>Cường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dài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mùa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còn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phụ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thuộc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loại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hình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cơ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sở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lưu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trú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khách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sạn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khu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điều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dưỡng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mùa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kéo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dài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cường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mùa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chính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giảm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nhẹ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còn</a:t>
            </a:r>
            <a:r>
              <a:rPr lang="en-US" dirty="0">
                <a:solidFill>
                  <a:schemeClr val="tx1"/>
                </a:solidFill>
              </a:rPr>
              <a:t> ở camping </a:t>
            </a:r>
            <a:r>
              <a:rPr lang="en-US" dirty="0" err="1">
                <a:solidFill>
                  <a:schemeClr val="tx1"/>
                </a:solidFill>
              </a:rPr>
              <a:t>thì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mùa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ngắn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cường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mạnh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hơn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lvl="1"/>
            <a:endParaRPr lang="en-US" sz="4000" b="1" dirty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72682" y="6488668"/>
            <a:ext cx="319318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9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1239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1.5 TÍNH THỜI VỤ TRONG DU LỊCH</a:t>
            </a:r>
            <a:r>
              <a:rPr lang="en-US" b="1" kern="0" dirty="0">
                <a:solidFill>
                  <a:srgbClr val="FF0000"/>
                </a:solidFill>
                <a:cs typeface="Arial" charset="0"/>
              </a:rPr>
              <a:t/>
            </a:r>
            <a:br>
              <a:rPr lang="en-US" b="1" kern="0" dirty="0">
                <a:solidFill>
                  <a:srgbClr val="FF0000"/>
                </a:solidFill>
                <a:cs typeface="Arial" charset="0"/>
              </a:rPr>
            </a:b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9779216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4000" b="1" dirty="0" smtClean="0">
                <a:solidFill>
                  <a:schemeClr val="tx1"/>
                </a:solidFill>
              </a:rPr>
              <a:t>1.5.3 </a:t>
            </a:r>
            <a:r>
              <a:rPr lang="en-US" sz="4000" b="1" dirty="0" err="1" smtClean="0">
                <a:solidFill>
                  <a:schemeClr val="tx1"/>
                </a:solidFill>
              </a:rPr>
              <a:t>Các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nhân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tố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động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đến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thời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vụ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trong</a:t>
            </a:r>
            <a:r>
              <a:rPr lang="en-US" sz="4000" b="1" dirty="0" smtClean="0">
                <a:solidFill>
                  <a:schemeClr val="tx1"/>
                </a:solidFill>
              </a:rPr>
              <a:t> du </a:t>
            </a:r>
            <a:r>
              <a:rPr lang="en-US" sz="4000" b="1" dirty="0" err="1" smtClean="0">
                <a:solidFill>
                  <a:schemeClr val="tx1"/>
                </a:solidFill>
              </a:rPr>
              <a:t>lịch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algn="just"/>
            <a:r>
              <a:rPr lang="en-US" u="sng" dirty="0" smtClean="0">
                <a:solidFill>
                  <a:schemeClr val="tx1"/>
                </a:solidFill>
              </a:rPr>
              <a:t>1.5.3.1 </a:t>
            </a:r>
            <a:r>
              <a:rPr lang="en-US" u="sng" dirty="0" err="1">
                <a:solidFill>
                  <a:schemeClr val="tx1"/>
                </a:solidFill>
              </a:rPr>
              <a:t>Khí</a:t>
            </a:r>
            <a:r>
              <a:rPr lang="en-US" u="sng" dirty="0">
                <a:solidFill>
                  <a:schemeClr val="tx1"/>
                </a:solidFill>
              </a:rPr>
              <a:t> </a:t>
            </a:r>
            <a:r>
              <a:rPr lang="en-US" u="sng" dirty="0" err="1">
                <a:solidFill>
                  <a:schemeClr val="tx1"/>
                </a:solidFill>
              </a:rPr>
              <a:t>hậu</a:t>
            </a:r>
            <a:r>
              <a:rPr lang="en-US" u="sng" dirty="0">
                <a:solidFill>
                  <a:schemeClr val="tx1"/>
                </a:solidFill>
              </a:rPr>
              <a:t>:</a:t>
            </a:r>
          </a:p>
          <a:p>
            <a:pPr algn="just"/>
            <a:r>
              <a:rPr lang="en-US" dirty="0" err="1">
                <a:solidFill>
                  <a:schemeClr val="tx1"/>
                </a:solidFill>
              </a:rPr>
              <a:t>Khí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hậu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nhân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tố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quyết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định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tính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vụ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nó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lên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cả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cung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cầu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hoạt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động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en-US" dirty="0" err="1">
                <a:solidFill>
                  <a:schemeClr val="tx1"/>
                </a:solidFill>
              </a:rPr>
              <a:t>Về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mặt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cung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đa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số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điểm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tham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quan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giải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trí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đều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tập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trung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số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lượng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lớn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mùa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hè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với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khí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hậu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ấm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áp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như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điểm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nghỉ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biển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nghỉ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núi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chữa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bệnh</a:t>
            </a:r>
            <a:endParaRPr lang="en-US" dirty="0">
              <a:solidFill>
                <a:schemeClr val="tx1"/>
              </a:solidFill>
            </a:endParaRPr>
          </a:p>
          <a:p>
            <a:pPr lvl="1"/>
            <a:endParaRPr lang="en-US" sz="4000" b="1" dirty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10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8139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1.5 TÍNH THỜI VỤ TRONG DU LỊCH</a:t>
            </a:r>
            <a:r>
              <a:rPr lang="en-US" b="1" kern="0" dirty="0">
                <a:solidFill>
                  <a:srgbClr val="FF0000"/>
                </a:solidFill>
                <a:cs typeface="Arial" charset="0"/>
              </a:rPr>
              <a:t/>
            </a:r>
            <a:br>
              <a:rPr lang="en-US" b="1" kern="0" dirty="0">
                <a:solidFill>
                  <a:srgbClr val="FF0000"/>
                </a:solidFill>
                <a:cs typeface="Arial" charset="0"/>
              </a:rPr>
            </a:b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9779216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4000" b="1" dirty="0" smtClean="0">
                <a:solidFill>
                  <a:schemeClr val="tx1"/>
                </a:solidFill>
              </a:rPr>
              <a:t>1.5.3 </a:t>
            </a:r>
            <a:r>
              <a:rPr lang="en-US" sz="4000" b="1" dirty="0" err="1" smtClean="0">
                <a:solidFill>
                  <a:schemeClr val="tx1"/>
                </a:solidFill>
              </a:rPr>
              <a:t>Các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nhân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tố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động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đến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thời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vụ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trong</a:t>
            </a:r>
            <a:r>
              <a:rPr lang="en-US" sz="4000" b="1" dirty="0" smtClean="0">
                <a:solidFill>
                  <a:schemeClr val="tx1"/>
                </a:solidFill>
              </a:rPr>
              <a:t> du </a:t>
            </a:r>
            <a:r>
              <a:rPr lang="en-US" sz="4000" b="1" dirty="0" err="1" smtClean="0">
                <a:solidFill>
                  <a:schemeClr val="tx1"/>
                </a:solidFill>
              </a:rPr>
              <a:t>lịch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algn="just"/>
            <a:r>
              <a:rPr lang="en-US" u="sng" dirty="0" smtClean="0">
                <a:solidFill>
                  <a:schemeClr val="tx1"/>
                </a:solidFill>
              </a:rPr>
              <a:t>1.5.3.2 </a:t>
            </a:r>
            <a:r>
              <a:rPr lang="en-US" u="sng" dirty="0" err="1" smtClean="0">
                <a:solidFill>
                  <a:schemeClr val="tx1"/>
                </a:solidFill>
              </a:rPr>
              <a:t>Thời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gian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rỗi</a:t>
            </a:r>
            <a:r>
              <a:rPr lang="en-US" u="sng" dirty="0" smtClean="0">
                <a:solidFill>
                  <a:schemeClr val="tx1"/>
                </a:solidFill>
              </a:rPr>
              <a:t>:</a:t>
            </a:r>
            <a:endParaRPr lang="en-US" u="sng" dirty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Thời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nghỉ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phép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năm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phụ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thuộc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dài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vào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sử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dụng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phép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en-US" sz="2800" dirty="0">
              <a:solidFill>
                <a:schemeClr val="tx1"/>
              </a:solidFill>
            </a:endParaRPr>
          </a:p>
          <a:p>
            <a:r>
              <a:rPr lang="en-US" dirty="0" err="1">
                <a:solidFill>
                  <a:schemeClr val="tx1"/>
                </a:solidFill>
              </a:rPr>
              <a:t>Độ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dài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gian</a:t>
            </a:r>
            <a:endParaRPr lang="en-US" sz="2800" dirty="0">
              <a:solidFill>
                <a:schemeClr val="tx1"/>
              </a:solidFill>
            </a:endParaRPr>
          </a:p>
          <a:p>
            <a:r>
              <a:rPr lang="en-US" dirty="0" err="1">
                <a:solidFill>
                  <a:schemeClr val="tx1"/>
                </a:solidFill>
              </a:rPr>
              <a:t>Sự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phân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bố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nghỉ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phép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năm</a:t>
            </a:r>
            <a:endParaRPr lang="en-US" sz="2800" dirty="0">
              <a:solidFill>
                <a:schemeClr val="tx1"/>
              </a:solidFill>
            </a:endParaRPr>
          </a:p>
          <a:p>
            <a:pPr lvl="1"/>
            <a:endParaRPr lang="en-US" sz="4000" b="1" dirty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11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43113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1.5 TÍNH THỜI VỤ TRONG DU LỊCH</a:t>
            </a:r>
            <a:r>
              <a:rPr lang="en-US" b="1" kern="0" dirty="0">
                <a:solidFill>
                  <a:srgbClr val="FF0000"/>
                </a:solidFill>
                <a:cs typeface="Arial" charset="0"/>
              </a:rPr>
              <a:t/>
            </a:r>
            <a:br>
              <a:rPr lang="en-US" b="1" kern="0" dirty="0">
                <a:solidFill>
                  <a:srgbClr val="FF0000"/>
                </a:solidFill>
                <a:cs typeface="Arial" charset="0"/>
              </a:rPr>
            </a:b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9779216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4000" b="1" dirty="0" smtClean="0">
                <a:solidFill>
                  <a:schemeClr val="tx1"/>
                </a:solidFill>
              </a:rPr>
              <a:t>1.5.3 </a:t>
            </a:r>
            <a:r>
              <a:rPr lang="en-US" sz="4000" b="1" dirty="0" err="1" smtClean="0">
                <a:solidFill>
                  <a:schemeClr val="tx1"/>
                </a:solidFill>
              </a:rPr>
              <a:t>Các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nhân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tố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động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đến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thời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vụ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trong</a:t>
            </a:r>
            <a:r>
              <a:rPr lang="en-US" sz="4000" b="1" dirty="0" smtClean="0">
                <a:solidFill>
                  <a:schemeClr val="tx1"/>
                </a:solidFill>
              </a:rPr>
              <a:t> du </a:t>
            </a:r>
            <a:r>
              <a:rPr lang="en-US" sz="4000" b="1" dirty="0" err="1" smtClean="0">
                <a:solidFill>
                  <a:schemeClr val="tx1"/>
                </a:solidFill>
              </a:rPr>
              <a:t>lịch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algn="just"/>
            <a:r>
              <a:rPr lang="en-US" u="sng" dirty="0" smtClean="0">
                <a:solidFill>
                  <a:schemeClr val="tx1"/>
                </a:solidFill>
              </a:rPr>
              <a:t>1.5.3.3 </a:t>
            </a:r>
            <a:r>
              <a:rPr lang="en-US" u="sng" dirty="0" err="1" smtClean="0">
                <a:solidFill>
                  <a:schemeClr val="tx1"/>
                </a:solidFill>
              </a:rPr>
              <a:t>Sự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quần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chúng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hóa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trong</a:t>
            </a:r>
            <a:r>
              <a:rPr lang="en-US" u="sng" dirty="0" smtClean="0">
                <a:solidFill>
                  <a:schemeClr val="tx1"/>
                </a:solidFill>
              </a:rPr>
              <a:t> du </a:t>
            </a:r>
            <a:r>
              <a:rPr lang="en-US" u="sng" dirty="0" err="1" smtClean="0">
                <a:solidFill>
                  <a:schemeClr val="tx1"/>
                </a:solidFill>
              </a:rPr>
              <a:t>lịch</a:t>
            </a:r>
            <a:r>
              <a:rPr lang="en-US" u="sng" dirty="0" smtClean="0">
                <a:solidFill>
                  <a:schemeClr val="tx1"/>
                </a:solidFill>
              </a:rPr>
              <a:t>: </a:t>
            </a:r>
            <a:r>
              <a:rPr lang="en-US" dirty="0" err="1" smtClean="0">
                <a:solidFill>
                  <a:schemeClr val="tx1"/>
                </a:solidFill>
              </a:rPr>
              <a:t>là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nhân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tố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tác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động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đến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đại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lượng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cầu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trong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hoạt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động</a:t>
            </a:r>
            <a:r>
              <a:rPr lang="en-US" dirty="0" smtClean="0">
                <a:solidFill>
                  <a:schemeClr val="tx1"/>
                </a:solidFill>
              </a:rPr>
              <a:t> du </a:t>
            </a:r>
            <a:r>
              <a:rPr lang="en-US" dirty="0" err="1" smtClean="0">
                <a:solidFill>
                  <a:schemeClr val="tx1"/>
                </a:solidFill>
              </a:rPr>
              <a:t>lịch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  <a:p>
            <a:pPr lvl="3"/>
            <a:r>
              <a:rPr lang="en-US" dirty="0" smtClean="0"/>
              <a:t> </a:t>
            </a:r>
            <a:endParaRPr lang="en-US" sz="1400" dirty="0"/>
          </a:p>
          <a:p>
            <a:pPr algn="just"/>
            <a:r>
              <a:rPr lang="en-US" sz="3800" dirty="0" smtClean="0">
                <a:solidFill>
                  <a:schemeClr val="tx1"/>
                </a:solidFill>
              </a:rPr>
              <a:t>-</a:t>
            </a:r>
            <a:r>
              <a:rPr lang="en-US" sz="3800" dirty="0" err="1" smtClean="0">
                <a:solidFill>
                  <a:schemeClr val="tx1"/>
                </a:solidFill>
              </a:rPr>
              <a:t>Vào</a:t>
            </a:r>
            <a:r>
              <a:rPr lang="en-US" sz="3800" dirty="0" smtClean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mùa</a:t>
            </a:r>
            <a:r>
              <a:rPr lang="en-US" sz="3800" dirty="0">
                <a:solidFill>
                  <a:schemeClr val="tx1"/>
                </a:solidFill>
              </a:rPr>
              <a:t> du </a:t>
            </a:r>
            <a:r>
              <a:rPr lang="en-US" sz="3800" dirty="0" err="1">
                <a:solidFill>
                  <a:schemeClr val="tx1"/>
                </a:solidFill>
              </a:rPr>
              <a:t>lịch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chính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giá</a:t>
            </a:r>
            <a:r>
              <a:rPr lang="en-US" sz="3800" dirty="0">
                <a:solidFill>
                  <a:schemeClr val="tx1"/>
                </a:solidFill>
              </a:rPr>
              <a:t> tour </a:t>
            </a:r>
            <a:r>
              <a:rPr lang="en-US" sz="3800" dirty="0" err="1">
                <a:solidFill>
                  <a:schemeClr val="tx1"/>
                </a:solidFill>
              </a:rPr>
              <a:t>cao</a:t>
            </a:r>
            <a:r>
              <a:rPr lang="en-US" sz="3800" dirty="0">
                <a:solidFill>
                  <a:schemeClr val="tx1"/>
                </a:solidFill>
              </a:rPr>
              <a:t>, </a:t>
            </a:r>
            <a:r>
              <a:rPr lang="en-US" sz="3800" dirty="0" err="1">
                <a:solidFill>
                  <a:schemeClr val="tx1"/>
                </a:solidFill>
              </a:rPr>
              <a:t>nhưng</a:t>
            </a:r>
            <a:r>
              <a:rPr lang="en-US" sz="3800" dirty="0">
                <a:solidFill>
                  <a:schemeClr val="tx1"/>
                </a:solidFill>
              </a:rPr>
              <a:t> do </a:t>
            </a:r>
            <a:r>
              <a:rPr lang="en-US" sz="3800" dirty="0" err="1">
                <a:solidFill>
                  <a:schemeClr val="tx1"/>
                </a:solidFill>
              </a:rPr>
              <a:t>đi</a:t>
            </a:r>
            <a:r>
              <a:rPr lang="en-US" sz="3800" dirty="0">
                <a:solidFill>
                  <a:schemeClr val="tx1"/>
                </a:solidFill>
              </a:rPr>
              <a:t> du </a:t>
            </a:r>
            <a:r>
              <a:rPr lang="en-US" sz="3800" dirty="0" err="1">
                <a:solidFill>
                  <a:schemeClr val="tx1"/>
                </a:solidFill>
              </a:rPr>
              <a:t>lịch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theo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đoàn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được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hưởng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chính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sách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giảm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giá</a:t>
            </a:r>
            <a:r>
              <a:rPr lang="en-US" sz="3800" dirty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en-US" sz="3800" dirty="0" smtClean="0">
                <a:solidFill>
                  <a:schemeClr val="tx1"/>
                </a:solidFill>
              </a:rPr>
              <a:t>-</a:t>
            </a:r>
            <a:r>
              <a:rPr lang="en-US" sz="3800" dirty="0" err="1" smtClean="0">
                <a:solidFill>
                  <a:schemeClr val="tx1"/>
                </a:solidFill>
              </a:rPr>
              <a:t>Họ</a:t>
            </a:r>
            <a:r>
              <a:rPr lang="en-US" sz="3800" dirty="0" smtClean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ít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hiểu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biết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về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điều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kiện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nghỉ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của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từng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tháng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trong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năm</a:t>
            </a:r>
            <a:r>
              <a:rPr lang="en-US" sz="3800" dirty="0">
                <a:solidFill>
                  <a:schemeClr val="tx1"/>
                </a:solidFill>
              </a:rPr>
              <a:t>, </a:t>
            </a:r>
            <a:r>
              <a:rPr lang="en-US" sz="3800" dirty="0" err="1">
                <a:solidFill>
                  <a:schemeClr val="tx1"/>
                </a:solidFill>
              </a:rPr>
              <a:t>nên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chọn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thời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tiết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vào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mùa</a:t>
            </a:r>
            <a:r>
              <a:rPr lang="en-US" sz="3800" dirty="0">
                <a:solidFill>
                  <a:schemeClr val="tx1"/>
                </a:solidFill>
              </a:rPr>
              <a:t> du </a:t>
            </a:r>
            <a:r>
              <a:rPr lang="en-US" sz="3800" dirty="0" err="1">
                <a:solidFill>
                  <a:schemeClr val="tx1"/>
                </a:solidFill>
              </a:rPr>
              <a:t>lịch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chính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để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sự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rủi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ro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về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thời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tiết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là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ít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nhất</a:t>
            </a:r>
            <a:r>
              <a:rPr lang="en-US" sz="3800" dirty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en-US" sz="3800" dirty="0" smtClean="0">
                <a:solidFill>
                  <a:schemeClr val="tx1"/>
                </a:solidFill>
              </a:rPr>
              <a:t>-</a:t>
            </a:r>
            <a:r>
              <a:rPr lang="en-US" sz="3800" dirty="0" err="1" smtClean="0">
                <a:solidFill>
                  <a:schemeClr val="tx1"/>
                </a:solidFill>
              </a:rPr>
              <a:t>Học</a:t>
            </a:r>
            <a:r>
              <a:rPr lang="en-US" sz="3800" dirty="0" smtClean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chọn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thời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gian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nghỉ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dưới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tác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động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của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tâm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lý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họ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thích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nghỉ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cùng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thời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gian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các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nhân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vật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có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danh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tiếng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nghỉ</a:t>
            </a:r>
            <a:endParaRPr lang="en-US" sz="3800" dirty="0">
              <a:solidFill>
                <a:schemeClr val="tx1"/>
              </a:solidFill>
            </a:endParaRPr>
          </a:p>
          <a:p>
            <a:pPr lvl="1"/>
            <a:endParaRPr lang="en-US" sz="4000" b="1" dirty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12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7691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1.5 TÍNH THỜI VỤ TRONG DU LỊCH</a:t>
            </a:r>
            <a:r>
              <a:rPr lang="en-US" b="1" kern="0" dirty="0">
                <a:solidFill>
                  <a:srgbClr val="FF0000"/>
                </a:solidFill>
                <a:cs typeface="Arial" charset="0"/>
              </a:rPr>
              <a:t/>
            </a:r>
            <a:br>
              <a:rPr lang="en-US" b="1" kern="0" dirty="0">
                <a:solidFill>
                  <a:srgbClr val="FF0000"/>
                </a:solidFill>
                <a:cs typeface="Arial" charset="0"/>
              </a:rPr>
            </a:b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705065"/>
            <a:ext cx="11858225" cy="139668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 algn="r"/>
            <a:r>
              <a:rPr lang="en-US" sz="4000" b="1" dirty="0" smtClean="0">
                <a:solidFill>
                  <a:schemeClr val="tx1"/>
                </a:solidFill>
              </a:rPr>
              <a:t>1.5.3 </a:t>
            </a:r>
            <a:r>
              <a:rPr lang="en-US" sz="4000" b="1" dirty="0" err="1" smtClean="0">
                <a:solidFill>
                  <a:schemeClr val="tx1"/>
                </a:solidFill>
              </a:rPr>
              <a:t>Các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nhân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tố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động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đến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thời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vụ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trong</a:t>
            </a:r>
            <a:r>
              <a:rPr lang="en-US" sz="4000" b="1" dirty="0" smtClean="0">
                <a:solidFill>
                  <a:schemeClr val="tx1"/>
                </a:solidFill>
              </a:rPr>
              <a:t> du </a:t>
            </a:r>
            <a:r>
              <a:rPr lang="en-US" sz="4000" b="1" dirty="0" err="1" smtClean="0">
                <a:solidFill>
                  <a:schemeClr val="tx1"/>
                </a:solidFill>
              </a:rPr>
              <a:t>lịch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lvl="1"/>
            <a:endParaRPr lang="en-US" sz="4000" b="1" dirty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13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6" name="Picture 5"/>
          <p:cNvPicPr/>
          <p:nvPr/>
        </p:nvPicPr>
        <p:blipFill rotWithShape="1">
          <a:blip r:embed="rId2"/>
          <a:srcRect l="52731" t="24394" r="3544" b="21704"/>
          <a:stretch/>
        </p:blipFill>
        <p:spPr bwMode="auto">
          <a:xfrm>
            <a:off x="600503" y="1965277"/>
            <a:ext cx="4817658" cy="489272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444" y="1965278"/>
            <a:ext cx="5254302" cy="4892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86158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1.5 TÍNH THỜI VỤ TRONG DU LỊCH</a:t>
            </a:r>
            <a:r>
              <a:rPr lang="en-US" b="1" kern="0" dirty="0">
                <a:solidFill>
                  <a:srgbClr val="FF0000"/>
                </a:solidFill>
                <a:cs typeface="Arial" charset="0"/>
              </a:rPr>
              <a:t/>
            </a:r>
            <a:br>
              <a:rPr lang="en-US" b="1" kern="0" dirty="0">
                <a:solidFill>
                  <a:srgbClr val="FF0000"/>
                </a:solidFill>
                <a:cs typeface="Arial" charset="0"/>
              </a:rPr>
            </a:b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9779216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4000" b="1" dirty="0" smtClean="0">
                <a:solidFill>
                  <a:schemeClr val="tx1"/>
                </a:solidFill>
              </a:rPr>
              <a:t>1.5.3 </a:t>
            </a:r>
            <a:r>
              <a:rPr lang="en-US" sz="4000" b="1" dirty="0" err="1" smtClean="0">
                <a:solidFill>
                  <a:schemeClr val="tx1"/>
                </a:solidFill>
              </a:rPr>
              <a:t>Các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nhân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tố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động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đến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thời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vụ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trong</a:t>
            </a:r>
            <a:r>
              <a:rPr lang="en-US" sz="4000" b="1" dirty="0" smtClean="0">
                <a:solidFill>
                  <a:schemeClr val="tx1"/>
                </a:solidFill>
              </a:rPr>
              <a:t> du </a:t>
            </a:r>
            <a:r>
              <a:rPr lang="en-US" sz="4000" b="1" dirty="0" err="1" smtClean="0">
                <a:solidFill>
                  <a:schemeClr val="tx1"/>
                </a:solidFill>
              </a:rPr>
              <a:t>lịch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algn="just"/>
            <a:r>
              <a:rPr lang="en-US" u="sng" dirty="0" smtClean="0">
                <a:solidFill>
                  <a:schemeClr val="tx1"/>
                </a:solidFill>
              </a:rPr>
              <a:t>1.5.3.4 </a:t>
            </a:r>
            <a:r>
              <a:rPr lang="en-US" u="sng" dirty="0" err="1" smtClean="0">
                <a:solidFill>
                  <a:schemeClr val="tx1"/>
                </a:solidFill>
              </a:rPr>
              <a:t>Phong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tục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tập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quán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của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dân</a:t>
            </a:r>
            <a:r>
              <a:rPr lang="en-US" u="sng" dirty="0" smtClean="0">
                <a:solidFill>
                  <a:schemeClr val="tx1"/>
                </a:solidFill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</a:rPr>
              <a:t>cư</a:t>
            </a:r>
            <a:r>
              <a:rPr lang="en-US" u="sng" dirty="0" smtClean="0">
                <a:solidFill>
                  <a:schemeClr val="tx1"/>
                </a:solidFill>
              </a:rPr>
              <a:t>: </a:t>
            </a:r>
          </a:p>
          <a:p>
            <a:pPr algn="just"/>
            <a:r>
              <a:rPr lang="en-US" dirty="0" smtClean="0">
                <a:solidFill>
                  <a:schemeClr val="tx1"/>
                </a:solidFill>
              </a:rPr>
              <a:t>Do </a:t>
            </a:r>
            <a:r>
              <a:rPr lang="en-US" dirty="0" err="1">
                <a:solidFill>
                  <a:schemeClr val="tx1"/>
                </a:solidFill>
              </a:rPr>
              <a:t>phong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tục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dân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tộc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Việt</a:t>
            </a:r>
            <a:r>
              <a:rPr lang="en-US" dirty="0">
                <a:solidFill>
                  <a:schemeClr val="tx1"/>
                </a:solidFill>
              </a:rPr>
              <a:t> Nam </a:t>
            </a:r>
            <a:r>
              <a:rPr lang="en-US" dirty="0" err="1">
                <a:solidFill>
                  <a:schemeClr val="tx1"/>
                </a:solidFill>
              </a:rPr>
              <a:t>quan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niệm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tháng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đầu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năm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tháng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hội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hè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vì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vậy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lễ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hội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đền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đình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chùa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đều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tập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trung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lớn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nhất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mùa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này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en-US" sz="2800" dirty="0">
              <a:solidFill>
                <a:schemeClr val="tx1"/>
              </a:solidFill>
            </a:endParaRPr>
          </a:p>
          <a:p>
            <a:pPr lvl="1" algn="just"/>
            <a:endParaRPr lang="en-US" sz="4000" b="1" dirty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14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7666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1.5 TÍNH THỜI VỤ TRONG DU LỊCH</a:t>
            </a:r>
            <a:r>
              <a:rPr lang="en-US" b="1" kern="0" dirty="0">
                <a:solidFill>
                  <a:srgbClr val="FF0000"/>
                </a:solidFill>
                <a:cs typeface="Arial" charset="0"/>
              </a:rPr>
              <a:t/>
            </a:r>
            <a:br>
              <a:rPr lang="en-US" b="1" kern="0" dirty="0">
                <a:solidFill>
                  <a:srgbClr val="FF0000"/>
                </a:solidFill>
                <a:cs typeface="Arial" charset="0"/>
              </a:rPr>
            </a:b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10420662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4000" b="1" dirty="0" smtClean="0">
                <a:solidFill>
                  <a:schemeClr val="tx1"/>
                </a:solidFill>
              </a:rPr>
              <a:t>1.5.3 </a:t>
            </a:r>
            <a:r>
              <a:rPr lang="en-US" sz="4000" b="1" dirty="0" err="1" smtClean="0">
                <a:solidFill>
                  <a:schemeClr val="tx1"/>
                </a:solidFill>
              </a:rPr>
              <a:t>Các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nhân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tố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động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đến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thời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vụ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trong</a:t>
            </a:r>
            <a:r>
              <a:rPr lang="en-US" sz="4000" b="1" dirty="0" smtClean="0">
                <a:solidFill>
                  <a:schemeClr val="tx1"/>
                </a:solidFill>
              </a:rPr>
              <a:t> du </a:t>
            </a:r>
            <a:r>
              <a:rPr lang="en-US" sz="4000" b="1" dirty="0" err="1" smtClean="0">
                <a:solidFill>
                  <a:schemeClr val="tx1"/>
                </a:solidFill>
              </a:rPr>
              <a:t>lịch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algn="just"/>
            <a:r>
              <a:rPr lang="en-US" sz="3800" u="sng" dirty="0" smtClean="0">
                <a:solidFill>
                  <a:schemeClr val="tx1"/>
                </a:solidFill>
              </a:rPr>
              <a:t>1.5.3.5 </a:t>
            </a:r>
            <a:r>
              <a:rPr lang="en-US" sz="3800" u="sng" dirty="0" err="1" smtClean="0">
                <a:solidFill>
                  <a:schemeClr val="tx1"/>
                </a:solidFill>
              </a:rPr>
              <a:t>Điều</a:t>
            </a:r>
            <a:r>
              <a:rPr lang="en-US" sz="3800" u="sng" dirty="0" smtClean="0">
                <a:solidFill>
                  <a:schemeClr val="tx1"/>
                </a:solidFill>
              </a:rPr>
              <a:t> </a:t>
            </a:r>
            <a:r>
              <a:rPr lang="en-US" sz="3800" u="sng" dirty="0" err="1" smtClean="0">
                <a:solidFill>
                  <a:schemeClr val="tx1"/>
                </a:solidFill>
              </a:rPr>
              <a:t>kiện</a:t>
            </a:r>
            <a:r>
              <a:rPr lang="en-US" sz="3800" u="sng" dirty="0" smtClean="0">
                <a:solidFill>
                  <a:schemeClr val="tx1"/>
                </a:solidFill>
              </a:rPr>
              <a:t> </a:t>
            </a:r>
            <a:r>
              <a:rPr lang="en-US" sz="3800" u="sng" dirty="0" err="1" smtClean="0">
                <a:solidFill>
                  <a:schemeClr val="tx1"/>
                </a:solidFill>
              </a:rPr>
              <a:t>và</a:t>
            </a:r>
            <a:r>
              <a:rPr lang="en-US" sz="3800" u="sng" dirty="0" smtClean="0">
                <a:solidFill>
                  <a:schemeClr val="tx1"/>
                </a:solidFill>
              </a:rPr>
              <a:t> </a:t>
            </a:r>
            <a:r>
              <a:rPr lang="en-US" sz="3800" u="sng" dirty="0" err="1" smtClean="0">
                <a:solidFill>
                  <a:schemeClr val="tx1"/>
                </a:solidFill>
              </a:rPr>
              <a:t>tài</a:t>
            </a:r>
            <a:r>
              <a:rPr lang="en-US" sz="3800" u="sng" dirty="0" smtClean="0">
                <a:solidFill>
                  <a:schemeClr val="tx1"/>
                </a:solidFill>
              </a:rPr>
              <a:t> </a:t>
            </a:r>
            <a:r>
              <a:rPr lang="en-US" sz="3800" u="sng" dirty="0" err="1" smtClean="0">
                <a:solidFill>
                  <a:schemeClr val="tx1"/>
                </a:solidFill>
              </a:rPr>
              <a:t>nguyên</a:t>
            </a:r>
            <a:r>
              <a:rPr lang="en-US" sz="3800" u="sng" dirty="0" smtClean="0">
                <a:solidFill>
                  <a:schemeClr val="tx1"/>
                </a:solidFill>
              </a:rPr>
              <a:t> du </a:t>
            </a:r>
            <a:r>
              <a:rPr lang="en-US" sz="3800" u="sng" dirty="0" err="1" smtClean="0">
                <a:solidFill>
                  <a:schemeClr val="tx1"/>
                </a:solidFill>
              </a:rPr>
              <a:t>lịch</a:t>
            </a:r>
            <a:r>
              <a:rPr lang="en-US" sz="3800" u="sng" dirty="0" smtClean="0">
                <a:solidFill>
                  <a:schemeClr val="tx1"/>
                </a:solidFill>
              </a:rPr>
              <a:t>: </a:t>
            </a:r>
          </a:p>
          <a:p>
            <a:pPr algn="just"/>
            <a:r>
              <a:rPr lang="en-US" sz="3800" dirty="0" err="1" smtClean="0">
                <a:solidFill>
                  <a:schemeClr val="tx1"/>
                </a:solidFill>
              </a:rPr>
              <a:t>Các</a:t>
            </a:r>
            <a:r>
              <a:rPr lang="en-US" sz="3800" dirty="0" smtClean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thể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loại</a:t>
            </a:r>
            <a:r>
              <a:rPr lang="en-US" sz="3800" dirty="0">
                <a:solidFill>
                  <a:schemeClr val="tx1"/>
                </a:solidFill>
              </a:rPr>
              <a:t> du </a:t>
            </a:r>
            <a:r>
              <a:rPr lang="en-US" sz="3800" dirty="0" err="1">
                <a:solidFill>
                  <a:schemeClr val="tx1"/>
                </a:solidFill>
              </a:rPr>
              <a:t>lịch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cũng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tác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động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đến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tính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thời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vụ</a:t>
            </a:r>
            <a:r>
              <a:rPr lang="en-US" sz="3800" dirty="0">
                <a:solidFill>
                  <a:schemeClr val="tx1"/>
                </a:solidFill>
              </a:rPr>
              <a:t> du </a:t>
            </a:r>
            <a:r>
              <a:rPr lang="en-US" sz="3800" dirty="0" err="1">
                <a:solidFill>
                  <a:schemeClr val="tx1"/>
                </a:solidFill>
              </a:rPr>
              <a:t>lịch</a:t>
            </a:r>
            <a:r>
              <a:rPr lang="en-US" sz="38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en-US" sz="3800" u="sng" dirty="0" smtClean="0">
                <a:solidFill>
                  <a:schemeClr val="tx1"/>
                </a:solidFill>
              </a:rPr>
              <a:t>1.5.3.6 </a:t>
            </a:r>
            <a:r>
              <a:rPr lang="en-US" sz="3800" u="sng" dirty="0" err="1" smtClean="0">
                <a:solidFill>
                  <a:schemeClr val="tx1"/>
                </a:solidFill>
              </a:rPr>
              <a:t>Sự</a:t>
            </a:r>
            <a:r>
              <a:rPr lang="en-US" sz="3800" u="sng" dirty="0" smtClean="0">
                <a:solidFill>
                  <a:schemeClr val="tx1"/>
                </a:solidFill>
              </a:rPr>
              <a:t> </a:t>
            </a:r>
            <a:r>
              <a:rPr lang="en-US" sz="3800" u="sng" dirty="0" err="1" smtClean="0">
                <a:solidFill>
                  <a:schemeClr val="tx1"/>
                </a:solidFill>
              </a:rPr>
              <a:t>sẵn</a:t>
            </a:r>
            <a:r>
              <a:rPr lang="en-US" sz="3800" u="sng" dirty="0" smtClean="0">
                <a:solidFill>
                  <a:schemeClr val="tx1"/>
                </a:solidFill>
              </a:rPr>
              <a:t> </a:t>
            </a:r>
            <a:r>
              <a:rPr lang="en-US" sz="3800" u="sng" dirty="0" err="1" smtClean="0">
                <a:solidFill>
                  <a:schemeClr val="tx1"/>
                </a:solidFill>
              </a:rPr>
              <a:t>sàng</a:t>
            </a:r>
            <a:r>
              <a:rPr lang="en-US" sz="3800" u="sng" dirty="0" smtClean="0">
                <a:solidFill>
                  <a:schemeClr val="tx1"/>
                </a:solidFill>
              </a:rPr>
              <a:t> </a:t>
            </a:r>
            <a:r>
              <a:rPr lang="en-US" sz="3800" u="sng" dirty="0" err="1" smtClean="0">
                <a:solidFill>
                  <a:schemeClr val="tx1"/>
                </a:solidFill>
              </a:rPr>
              <a:t>đón</a:t>
            </a:r>
            <a:r>
              <a:rPr lang="en-US" sz="3800" u="sng" dirty="0" smtClean="0">
                <a:solidFill>
                  <a:schemeClr val="tx1"/>
                </a:solidFill>
              </a:rPr>
              <a:t> </a:t>
            </a:r>
            <a:r>
              <a:rPr lang="en-US" sz="3800" u="sng" dirty="0" err="1" smtClean="0">
                <a:solidFill>
                  <a:schemeClr val="tx1"/>
                </a:solidFill>
              </a:rPr>
              <a:t>tiếp</a:t>
            </a:r>
            <a:r>
              <a:rPr lang="en-US" sz="3800" u="sng" dirty="0" smtClean="0">
                <a:solidFill>
                  <a:schemeClr val="tx1"/>
                </a:solidFill>
              </a:rPr>
              <a:t> </a:t>
            </a:r>
            <a:r>
              <a:rPr lang="en-US" sz="3800" u="sng" dirty="0" err="1" smtClean="0">
                <a:solidFill>
                  <a:schemeClr val="tx1"/>
                </a:solidFill>
              </a:rPr>
              <a:t>khách</a:t>
            </a:r>
            <a:r>
              <a:rPr lang="en-US" sz="3800" u="sng" dirty="0" smtClean="0">
                <a:solidFill>
                  <a:schemeClr val="tx1"/>
                </a:solidFill>
              </a:rPr>
              <a:t>: </a:t>
            </a:r>
            <a:endParaRPr lang="en-US" sz="3800" dirty="0">
              <a:solidFill>
                <a:schemeClr val="tx1"/>
              </a:solidFill>
            </a:endParaRPr>
          </a:p>
          <a:p>
            <a:pPr algn="just"/>
            <a:r>
              <a:rPr lang="en-US" sz="3800" dirty="0" err="1" smtClean="0">
                <a:solidFill>
                  <a:schemeClr val="tx1"/>
                </a:solidFill>
              </a:rPr>
              <a:t>Là</a:t>
            </a:r>
            <a:r>
              <a:rPr lang="en-US" sz="3800" dirty="0" smtClean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nhân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tố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ảnh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hưởng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đến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độ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dài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của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thời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vụ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thông</a:t>
            </a:r>
            <a:r>
              <a:rPr lang="en-US" sz="3800" dirty="0">
                <a:solidFill>
                  <a:schemeClr val="tx1"/>
                </a:solidFill>
              </a:rPr>
              <a:t> qua </a:t>
            </a:r>
            <a:r>
              <a:rPr lang="en-US" sz="3800" dirty="0" err="1">
                <a:solidFill>
                  <a:schemeClr val="tx1"/>
                </a:solidFill>
              </a:rPr>
              <a:t>đại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lượng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cung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trong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hoạt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động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kinh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doanh</a:t>
            </a:r>
            <a:r>
              <a:rPr lang="en-US" sz="3800" dirty="0">
                <a:solidFill>
                  <a:schemeClr val="tx1"/>
                </a:solidFill>
              </a:rPr>
              <a:t> du </a:t>
            </a:r>
            <a:r>
              <a:rPr lang="en-US" sz="3800" dirty="0" err="1">
                <a:solidFill>
                  <a:schemeClr val="tx1"/>
                </a:solidFill>
              </a:rPr>
              <a:t>lịch</a:t>
            </a:r>
            <a:r>
              <a:rPr lang="en-US" sz="3800" dirty="0">
                <a:solidFill>
                  <a:schemeClr val="tx1"/>
                </a:solidFill>
              </a:rPr>
              <a:t>:</a:t>
            </a:r>
          </a:p>
          <a:p>
            <a:pPr algn="just"/>
            <a:r>
              <a:rPr lang="en-US" sz="3800" dirty="0" smtClean="0">
                <a:solidFill>
                  <a:schemeClr val="tx1"/>
                </a:solidFill>
              </a:rPr>
              <a:t>-</a:t>
            </a:r>
            <a:r>
              <a:rPr lang="en-US" sz="3800" dirty="0" err="1" smtClean="0">
                <a:solidFill>
                  <a:schemeClr val="tx1"/>
                </a:solidFill>
              </a:rPr>
              <a:t>Cơ</a:t>
            </a:r>
            <a:r>
              <a:rPr lang="en-US" sz="3800" dirty="0" smtClean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sở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vật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chất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kỹ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thuật</a:t>
            </a:r>
            <a:r>
              <a:rPr lang="en-US" sz="3800" dirty="0">
                <a:solidFill>
                  <a:schemeClr val="tx1"/>
                </a:solidFill>
              </a:rPr>
              <a:t> du </a:t>
            </a:r>
            <a:r>
              <a:rPr lang="en-US" sz="3800" dirty="0" err="1">
                <a:solidFill>
                  <a:schemeClr val="tx1"/>
                </a:solidFill>
              </a:rPr>
              <a:t>lịch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và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cách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thức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tổ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chức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hoạt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động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trong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các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cơ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sở</a:t>
            </a:r>
            <a:r>
              <a:rPr lang="en-US" sz="3800" dirty="0">
                <a:solidFill>
                  <a:schemeClr val="tx1"/>
                </a:solidFill>
              </a:rPr>
              <a:t> du </a:t>
            </a:r>
            <a:r>
              <a:rPr lang="en-US" sz="3800" dirty="0" err="1">
                <a:solidFill>
                  <a:schemeClr val="tx1"/>
                </a:solidFill>
              </a:rPr>
              <a:t>lịch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ảnh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hưởng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đến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sự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phân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bố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hợp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lý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các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nhu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cầu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của</a:t>
            </a:r>
            <a:r>
              <a:rPr lang="en-US" sz="3800" dirty="0">
                <a:solidFill>
                  <a:schemeClr val="tx1"/>
                </a:solidFill>
              </a:rPr>
              <a:t> du </a:t>
            </a:r>
            <a:r>
              <a:rPr lang="en-US" sz="3800" dirty="0" err="1">
                <a:solidFill>
                  <a:schemeClr val="tx1"/>
                </a:solidFill>
              </a:rPr>
              <a:t>khách</a:t>
            </a:r>
            <a:r>
              <a:rPr lang="en-US" sz="3800" dirty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en-US" sz="3800" dirty="0" smtClean="0">
                <a:solidFill>
                  <a:schemeClr val="tx1"/>
                </a:solidFill>
              </a:rPr>
              <a:t>-</a:t>
            </a:r>
            <a:r>
              <a:rPr lang="en-US" sz="3800" dirty="0" err="1" smtClean="0">
                <a:solidFill>
                  <a:schemeClr val="tx1"/>
                </a:solidFill>
              </a:rPr>
              <a:t>Chính</a:t>
            </a:r>
            <a:r>
              <a:rPr lang="en-US" sz="3800" dirty="0" smtClean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sách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giá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cả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của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cơ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quan</a:t>
            </a:r>
            <a:r>
              <a:rPr lang="en-US" sz="3800" dirty="0">
                <a:solidFill>
                  <a:schemeClr val="tx1"/>
                </a:solidFill>
              </a:rPr>
              <a:t> du </a:t>
            </a:r>
            <a:r>
              <a:rPr lang="en-US" sz="3800" dirty="0" err="1">
                <a:solidFill>
                  <a:schemeClr val="tx1"/>
                </a:solidFill>
              </a:rPr>
              <a:t>lịch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cũng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là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nhân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tố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tác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động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đến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thời</a:t>
            </a:r>
            <a:r>
              <a:rPr lang="en-US" sz="3800" dirty="0">
                <a:solidFill>
                  <a:schemeClr val="tx1"/>
                </a:solidFill>
              </a:rPr>
              <a:t> </a:t>
            </a:r>
            <a:r>
              <a:rPr lang="en-US" sz="3800" dirty="0" err="1">
                <a:solidFill>
                  <a:schemeClr val="tx1"/>
                </a:solidFill>
              </a:rPr>
              <a:t>vụ</a:t>
            </a:r>
            <a:r>
              <a:rPr lang="en-US" sz="3800" dirty="0">
                <a:solidFill>
                  <a:schemeClr val="tx1"/>
                </a:solidFill>
              </a:rPr>
              <a:t> du </a:t>
            </a:r>
            <a:r>
              <a:rPr lang="en-US" sz="3800" dirty="0" err="1">
                <a:solidFill>
                  <a:schemeClr val="tx1"/>
                </a:solidFill>
              </a:rPr>
              <a:t>lịch</a:t>
            </a:r>
            <a:r>
              <a:rPr lang="en-US" sz="3800" dirty="0">
                <a:solidFill>
                  <a:schemeClr val="tx1"/>
                </a:solidFill>
              </a:rPr>
              <a:t>.</a:t>
            </a:r>
          </a:p>
          <a:p>
            <a:pPr lvl="1" algn="just"/>
            <a:endParaRPr lang="en-US" sz="4000" b="1" dirty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15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69384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1.5 TÍNH THỜI VỤ TRONG DU LỊCH</a:t>
            </a:r>
            <a:r>
              <a:rPr lang="en-US" b="1" kern="0" dirty="0">
                <a:solidFill>
                  <a:srgbClr val="FF0000"/>
                </a:solidFill>
                <a:cs typeface="Arial" charset="0"/>
              </a:rPr>
              <a:t/>
            </a:r>
            <a:br>
              <a:rPr lang="en-US" b="1" kern="0" dirty="0">
                <a:solidFill>
                  <a:srgbClr val="FF0000"/>
                </a:solidFill>
                <a:cs typeface="Arial" charset="0"/>
              </a:rPr>
            </a:br>
            <a:r>
              <a:rPr lang="en-US" b="1" dirty="0"/>
              <a:t/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818866"/>
            <a:ext cx="11858226" cy="1269241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4000" b="1" dirty="0" smtClean="0">
                <a:solidFill>
                  <a:schemeClr val="tx1"/>
                </a:solidFill>
              </a:rPr>
              <a:t>1.5.3 </a:t>
            </a:r>
            <a:r>
              <a:rPr lang="en-US" sz="4000" b="1" dirty="0" err="1" smtClean="0">
                <a:solidFill>
                  <a:schemeClr val="tx1"/>
                </a:solidFill>
              </a:rPr>
              <a:t>Các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nhân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tố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tác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động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đến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thời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vụ</a:t>
            </a:r>
            <a:r>
              <a:rPr lang="en-US" sz="40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</a:rPr>
              <a:t>trong</a:t>
            </a:r>
            <a:r>
              <a:rPr lang="en-US" sz="4000" b="1" dirty="0" smtClean="0">
                <a:solidFill>
                  <a:schemeClr val="tx1"/>
                </a:solidFill>
              </a:rPr>
              <a:t> du </a:t>
            </a:r>
            <a:r>
              <a:rPr lang="en-US" sz="4000" b="1" dirty="0" err="1" smtClean="0">
                <a:solidFill>
                  <a:schemeClr val="tx1"/>
                </a:solidFill>
              </a:rPr>
              <a:t>lịch</a:t>
            </a:r>
            <a:endParaRPr lang="en-US" sz="4000" b="1" dirty="0" smtClean="0">
              <a:solidFill>
                <a:schemeClr val="tx1"/>
              </a:solidFill>
            </a:endParaRPr>
          </a:p>
          <a:p>
            <a:pPr lvl="1" algn="just"/>
            <a:endParaRPr lang="en-US" sz="4000" b="1" dirty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16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56" t="19869" r="4128" b="13433"/>
          <a:stretch/>
        </p:blipFill>
        <p:spPr bwMode="auto">
          <a:xfrm>
            <a:off x="2893326" y="1794259"/>
            <a:ext cx="5622878" cy="487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23710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>
                <a:solidFill>
                  <a:srgbClr val="FF0000"/>
                </a:solidFill>
              </a:rPr>
              <a:t>CỦNG CỐ BÀI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0491" y="1257678"/>
            <a:ext cx="8720920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en-US" sz="3600" b="1" dirty="0" smtClean="0"/>
          </a:p>
          <a:p>
            <a:pPr lvl="1"/>
            <a:r>
              <a:rPr lang="vi-VN" sz="3600" b="1" dirty="0" smtClean="0"/>
              <a:t>CÂU </a:t>
            </a:r>
            <a:r>
              <a:rPr lang="vi-VN" sz="3600" b="1" dirty="0"/>
              <a:t>HỎI</a:t>
            </a:r>
            <a:r>
              <a:rPr lang="en-US" sz="3600" b="1" dirty="0"/>
              <a:t>:</a:t>
            </a:r>
          </a:p>
          <a:p>
            <a:pPr marL="742950" lvl="0" indent="-742950">
              <a:buFont typeface="+mj-lt"/>
              <a:buAutoNum type="arabicPeriod"/>
            </a:pP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như</a:t>
            </a:r>
            <a:r>
              <a:rPr lang="en-US" sz="3600" dirty="0"/>
              <a:t> </a:t>
            </a:r>
            <a:r>
              <a:rPr lang="en-US" sz="3600" dirty="0" err="1"/>
              <a:t>thế</a:t>
            </a:r>
            <a:r>
              <a:rPr lang="en-US" sz="3600" dirty="0"/>
              <a:t> </a:t>
            </a:r>
            <a:r>
              <a:rPr lang="en-US" sz="3600" dirty="0" err="1" smtClean="0"/>
              <a:t>nào</a:t>
            </a:r>
            <a:r>
              <a:rPr lang="en-US" sz="3600" dirty="0" smtClean="0"/>
              <a:t>?</a:t>
            </a:r>
          </a:p>
          <a:p>
            <a:pPr marL="742950" lvl="0" indent="-742950">
              <a:buFont typeface="+mj-lt"/>
              <a:buAutoNum type="arabicPeriod"/>
            </a:pPr>
            <a:endParaRPr lang="en-US" sz="3600" dirty="0" smtClean="0"/>
          </a:p>
          <a:p>
            <a:pPr marL="742950" lvl="0" indent="-742950">
              <a:buFont typeface="+mj-lt"/>
              <a:buAutoNum type="arabicPeriod"/>
            </a:pPr>
            <a:r>
              <a:rPr lang="en-US" sz="3600" dirty="0" err="1" smtClean="0"/>
              <a:t>Những</a:t>
            </a:r>
            <a:r>
              <a:rPr lang="en-US" sz="3600" dirty="0" smtClean="0"/>
              <a:t> </a:t>
            </a:r>
            <a:r>
              <a:rPr lang="en-US" sz="3600" dirty="0" err="1"/>
              <a:t>nhân</a:t>
            </a:r>
            <a:r>
              <a:rPr lang="en-US" sz="3600" dirty="0"/>
              <a:t> </a:t>
            </a:r>
            <a:r>
              <a:rPr lang="en-US" sz="3600" dirty="0" err="1"/>
              <a:t>tố</a:t>
            </a:r>
            <a:r>
              <a:rPr lang="en-US" sz="3600" dirty="0"/>
              <a:t> </a:t>
            </a:r>
            <a:r>
              <a:rPr lang="en-US" sz="3600" dirty="0" err="1"/>
              <a:t>tác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?</a:t>
            </a:r>
            <a:endParaRPr lang="en-US" sz="3600" b="1" dirty="0"/>
          </a:p>
          <a:p>
            <a:pPr lvl="1"/>
            <a:endParaRPr lang="en-US" sz="3600" b="1" dirty="0"/>
          </a:p>
          <a:p>
            <a:pPr lvl="2"/>
            <a:endParaRPr lang="en-US" sz="3300" i="1" dirty="0"/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gray">
          <a:xfrm>
            <a:off x="11805356" y="6488668"/>
            <a:ext cx="45397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r>
              <a:rPr 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17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2515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717</TotalTime>
  <Words>1158</Words>
  <Application>Microsoft Office PowerPoint</Application>
  <PresentationFormat>Custom</PresentationFormat>
  <Paragraphs>109</Paragraphs>
  <Slides>17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Facet</vt:lpstr>
      <vt:lpstr>871TGp_picture_light_ani</vt:lpstr>
      <vt:lpstr>1_871TGp_picture_light_ani</vt:lpstr>
      <vt:lpstr>TRƯỜNG CAO ĐẲNG LÝ TỰ TRỌNG THÀNH PHỐ HỒ CHÍ MINH </vt:lpstr>
      <vt:lpstr> KIỂM TRA BÀI </vt:lpstr>
      <vt:lpstr> Môn học: TỔNG QUAN DU LỊCH VÀ KHÁCH SẠN </vt:lpstr>
      <vt:lpstr>MỤC TIÊU</vt:lpstr>
      <vt:lpstr>NỘI DUNG</vt:lpstr>
      <vt:lpstr>1.5 TÍNH THỜI VỤ TRONG DU LỊCH   </vt:lpstr>
      <vt:lpstr>1.5 TÍNH THỜI VỤ TRONG DU LỊCH   </vt:lpstr>
      <vt:lpstr>1.5 TÍNH THỜI VỤ TRONG DU LỊCH   </vt:lpstr>
      <vt:lpstr>1.5 TÍNH THỜI VỤ TRONG DU LỊCH   </vt:lpstr>
      <vt:lpstr>1.5 TÍNH THỜI VỤ TRONG DU LỊCH   </vt:lpstr>
      <vt:lpstr>1.5 TÍNH THỜI VỤ TRONG DU LỊCH   </vt:lpstr>
      <vt:lpstr>1.5 TÍNH THỜI VỤ TRONG DU LỊCH   </vt:lpstr>
      <vt:lpstr>1.5 TÍNH THỜI VỤ TRONG DU LỊCH   </vt:lpstr>
      <vt:lpstr>1.5 TÍNH THỜI VỤ TRONG DU LỊCH   </vt:lpstr>
      <vt:lpstr>1.5 TÍNH THỜI VỤ TRONG DU LỊCH   </vt:lpstr>
      <vt:lpstr>1.5 TÍNH THỜI VỤ TRONG DU LỊCH   </vt:lpstr>
      <vt:lpstr>CỦNG CỐ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3: NGỘ ĐỘC THỰC PHẨM DO NGUYÊN LIỆU VÀ SẢN PHẨM CHƯA NGỘ ĐỘC</dc:title>
  <dc:creator>Windows User</dc:creator>
  <cp:lastModifiedBy>admin</cp:lastModifiedBy>
  <cp:revision>64</cp:revision>
  <dcterms:created xsi:type="dcterms:W3CDTF">2020-12-28T10:22:22Z</dcterms:created>
  <dcterms:modified xsi:type="dcterms:W3CDTF">2021-01-24T10:23:31Z</dcterms:modified>
</cp:coreProperties>
</file>