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0" r:id="rId6"/>
    <p:sldId id="259" r:id="rId7"/>
    <p:sldId id="262" r:id="rId8"/>
    <p:sldId id="263" r:id="rId9"/>
    <p:sldId id="264" r:id="rId10"/>
    <p:sldId id="265" r:id="rId11"/>
    <p:sldId id="266" r:id="rId12"/>
    <p:sldId id="270" r:id="rId13"/>
    <p:sldId id="272" r:id="rId14"/>
    <p:sldId id="273" r:id="rId15"/>
    <p:sldId id="267" r:id="rId16"/>
    <p:sldId id="268"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9072906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1"/>
          <p:cNvSpPr/>
          <p:nvPr userDrawn="1"/>
        </p:nvSpPr>
        <p:spPr>
          <a:xfrm>
            <a:off x="0" y="424070"/>
            <a:ext cx="12192000" cy="795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userDrawn="1"/>
        </p:nvSpPr>
        <p:spPr>
          <a:xfrm>
            <a:off x="0" y="6321287"/>
            <a:ext cx="12192000" cy="79513"/>
          </a:xfrm>
          <a:prstGeom prst="rect">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userDrawn="1"/>
        </p:nvSpPr>
        <p:spPr>
          <a:xfrm>
            <a:off x="569843" y="6400800"/>
            <a:ext cx="11052313" cy="461665"/>
          </a:xfrm>
          <a:prstGeom prst="rect">
            <a:avLst/>
          </a:prstGeom>
          <a:noFill/>
        </p:spPr>
        <p:txBody>
          <a:bodyPr wrap="square" rtlCol="0">
            <a:spAutoFit/>
          </a:bodyPr>
          <a:lstStyle/>
          <a:p>
            <a:r>
              <a:rPr lang="en-US" sz="2400" b="1" dirty="0" smtClean="0">
                <a:solidFill>
                  <a:srgbClr val="7030A0"/>
                </a:solidFill>
                <a:latin typeface="Arial" panose="020B0604020202020204" pitchFamily="34" charset="0"/>
                <a:cs typeface="Arial" panose="020B0604020202020204" pitchFamily="34" charset="0"/>
              </a:rPr>
              <a:t>GIẢI</a:t>
            </a:r>
            <a:r>
              <a:rPr lang="en-US" sz="2400" b="1" baseline="0" dirty="0" smtClean="0">
                <a:solidFill>
                  <a:srgbClr val="7030A0"/>
                </a:solidFill>
                <a:latin typeface="Arial" panose="020B0604020202020204" pitchFamily="34" charset="0"/>
                <a:cs typeface="Arial" panose="020B0604020202020204" pitchFamily="34" charset="0"/>
              </a:rPr>
              <a:t> PHÁP HẠN CHẾ TÌNH TRẠNG HỌC SINH SINH VIÊN NGHỈ HỌC NHIỀU</a:t>
            </a:r>
            <a:endParaRPr lang="en-US" sz="2400" b="1" dirty="0">
              <a:solidFill>
                <a:srgbClr val="7030A0"/>
              </a:solidFill>
              <a:latin typeface="Arial" panose="020B0604020202020204" pitchFamily="34" charset="0"/>
              <a:cs typeface="Arial" panose="020B0604020202020204" pitchFamily="34" charset="0"/>
            </a:endParaRPr>
          </a:p>
        </p:txBody>
      </p:sp>
      <p:sp>
        <p:nvSpPr>
          <p:cNvPr id="5" name="TextBox 4"/>
          <p:cNvSpPr txBox="1"/>
          <p:nvPr userDrawn="1"/>
        </p:nvSpPr>
        <p:spPr>
          <a:xfrm>
            <a:off x="2948607" y="2161"/>
            <a:ext cx="6294784" cy="461665"/>
          </a:xfrm>
          <a:prstGeom prst="rect">
            <a:avLst/>
          </a:prstGeom>
          <a:noFill/>
        </p:spPr>
        <p:txBody>
          <a:bodyPr wrap="square" rtlCol="0">
            <a:spAutoFit/>
          </a:bodyPr>
          <a:lstStyle/>
          <a:p>
            <a:pPr algn="ctr"/>
            <a:r>
              <a:rPr lang="en-US" sz="2400" b="1" dirty="0" smtClean="0">
                <a:solidFill>
                  <a:schemeClr val="accent2">
                    <a:lumMod val="50000"/>
                  </a:schemeClr>
                </a:solidFill>
                <a:latin typeface="Arial" panose="020B0604020202020204" pitchFamily="34" charset="0"/>
                <a:cs typeface="Arial" panose="020B0604020202020204" pitchFamily="34" charset="0"/>
              </a:rPr>
              <a:t>HỘI</a:t>
            </a:r>
            <a:r>
              <a:rPr lang="en-US" sz="2400" b="1" baseline="0" dirty="0" smtClean="0">
                <a:solidFill>
                  <a:schemeClr val="accent2">
                    <a:lumMod val="50000"/>
                  </a:schemeClr>
                </a:solidFill>
                <a:latin typeface="Arial" panose="020B0604020202020204" pitchFamily="34" charset="0"/>
                <a:cs typeface="Arial" panose="020B0604020202020204" pitchFamily="34" charset="0"/>
              </a:rPr>
              <a:t> THẢO CHUYÊN ĐỀ KHOA CƠ KHÍ</a:t>
            </a:r>
            <a:endParaRPr lang="en-US" sz="2400" b="1" dirty="0">
              <a:solidFill>
                <a:schemeClr val="accent2">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79064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75011" y="1960919"/>
            <a:ext cx="8740588" cy="2062103"/>
          </a:xfrm>
          <a:prstGeom prst="rect">
            <a:avLst/>
          </a:prstGeom>
          <a:noFill/>
        </p:spPr>
        <p:txBody>
          <a:bodyPr wrap="square" rtlCol="0">
            <a:spAutoFit/>
          </a:bodyPr>
          <a:lstStyle/>
          <a:p>
            <a:pPr algn="ctr"/>
            <a:r>
              <a:rPr lang="en-US" sz="3200" b="1" dirty="0" smtClean="0">
                <a:solidFill>
                  <a:schemeClr val="accent5">
                    <a:lumMod val="75000"/>
                  </a:schemeClr>
                </a:solidFill>
                <a:latin typeface="Arial" panose="020B0604020202020204" pitchFamily="34" charset="0"/>
                <a:ea typeface="Tahoma" panose="020B0604030504040204" pitchFamily="34" charset="0"/>
                <a:cs typeface="Arial" panose="020B0604020202020204" pitchFamily="34" charset="0"/>
              </a:rPr>
              <a:t>CÁC GIẢI PHÁP GIÚP HẠN CHẾ TÌNH TRẠNG HỌC SINH SINH VIÊN NGHỈ HỌC NHIỀU TẠI TRƯỜNG CAO ĐẲNG LÝ TỰ TRỌNG TP. HỒ CHÍ MINH</a:t>
            </a:r>
            <a:endParaRPr lang="en-US" sz="3200" b="1" dirty="0">
              <a:solidFill>
                <a:schemeClr val="accent5">
                  <a:lumMod val="75000"/>
                </a:schemeClr>
              </a:solidFill>
              <a:latin typeface="Arial" panose="020B0604020202020204" pitchFamily="34" charset="0"/>
              <a:ea typeface="Tahoma" panose="020B0604030504040204" pitchFamily="34" charset="0"/>
              <a:cs typeface="Arial" panose="020B0604020202020204" pitchFamily="34" charset="0"/>
            </a:endParaRPr>
          </a:p>
        </p:txBody>
      </p:sp>
      <p:sp>
        <p:nvSpPr>
          <p:cNvPr id="3" name="TextBox 2"/>
          <p:cNvSpPr txBox="1"/>
          <p:nvPr/>
        </p:nvSpPr>
        <p:spPr>
          <a:xfrm>
            <a:off x="3321425" y="4437530"/>
            <a:ext cx="5876364" cy="584775"/>
          </a:xfrm>
          <a:prstGeom prst="rect">
            <a:avLst/>
          </a:prstGeom>
          <a:noFill/>
        </p:spPr>
        <p:txBody>
          <a:bodyPr wrap="square" rtlCol="0">
            <a:spAutoFit/>
          </a:bodyPr>
          <a:lstStyle/>
          <a:p>
            <a:r>
              <a:rPr lang="en-US" sz="3200" dirty="0" smtClean="0">
                <a:solidFill>
                  <a:schemeClr val="accent4">
                    <a:lumMod val="50000"/>
                  </a:schemeClr>
                </a:solidFill>
                <a:latin typeface="Arial" panose="020B0604020202020204" pitchFamily="34" charset="0"/>
                <a:cs typeface="Arial" panose="020B0604020202020204" pitchFamily="34" charset="0"/>
              </a:rPr>
              <a:t>Người báo báo: Bùi Anh Tuấn</a:t>
            </a:r>
            <a:endParaRPr lang="en-US" sz="3200" dirty="0">
              <a:solidFill>
                <a:schemeClr val="accent4">
                  <a:lumMod val="50000"/>
                </a:schemeClr>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4494691" y="520048"/>
            <a:ext cx="3529832" cy="1174281"/>
          </a:xfrm>
          <a:prstGeom prst="rect">
            <a:avLst/>
          </a:prstGeom>
        </p:spPr>
      </p:pic>
    </p:spTree>
    <p:extLst>
      <p:ext uri="{BB962C8B-B14F-4D97-AF65-F5344CB8AC3E}">
        <p14:creationId xmlns:p14="http://schemas.microsoft.com/office/powerpoint/2010/main" val="1409338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27293" y="2774294"/>
            <a:ext cx="564777" cy="5380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6441884" y="2644586"/>
            <a:ext cx="2689412" cy="125057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b="1" dirty="0" smtClean="0">
                <a:solidFill>
                  <a:schemeClr val="accent6">
                    <a:lumMod val="50000"/>
                  </a:schemeClr>
                </a:solidFill>
                <a:latin typeface="Arial" panose="020B0604020202020204" pitchFamily="34" charset="0"/>
                <a:cs typeface="Arial" panose="020B0604020202020204" pitchFamily="34" charset="0"/>
              </a:rPr>
              <a:t>NGUYÊN NHÂN</a:t>
            </a:r>
            <a:endParaRPr lang="en-US" sz="3200" b="1" dirty="0">
              <a:solidFill>
                <a:schemeClr val="accent6">
                  <a:lumMod val="50000"/>
                </a:schemeClr>
              </a:solidFill>
              <a:latin typeface="Arial" panose="020B0604020202020204" pitchFamily="34" charset="0"/>
              <a:cs typeface="Arial" panose="020B0604020202020204" pitchFamily="34" charset="0"/>
            </a:endParaRPr>
          </a:p>
        </p:txBody>
      </p:sp>
      <p:sp>
        <p:nvSpPr>
          <p:cNvPr id="9" name="Rounded Rectangle 8"/>
          <p:cNvSpPr/>
          <p:nvPr/>
        </p:nvSpPr>
        <p:spPr>
          <a:xfrm>
            <a:off x="9826997" y="2644586"/>
            <a:ext cx="2230534" cy="125057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b="1" dirty="0" smtClean="0">
                <a:solidFill>
                  <a:schemeClr val="accent6">
                    <a:lumMod val="50000"/>
                  </a:schemeClr>
                </a:solidFill>
                <a:latin typeface="Arial" panose="020B0604020202020204" pitchFamily="34" charset="0"/>
                <a:cs typeface="Arial" panose="020B0604020202020204" pitchFamily="34" charset="0"/>
              </a:rPr>
              <a:t>GIẢI PHÁP</a:t>
            </a:r>
            <a:endParaRPr lang="en-US" sz="3200" b="1" dirty="0">
              <a:solidFill>
                <a:schemeClr val="accent6">
                  <a:lumMod val="50000"/>
                </a:schemeClr>
              </a:solidFill>
              <a:latin typeface="Arial" panose="020B0604020202020204" pitchFamily="34" charset="0"/>
              <a:cs typeface="Arial" panose="020B0604020202020204" pitchFamily="34" charset="0"/>
            </a:endParaRPr>
          </a:p>
        </p:txBody>
      </p:sp>
      <p:sp>
        <p:nvSpPr>
          <p:cNvPr id="8" name="TextBox 7"/>
          <p:cNvSpPr txBox="1"/>
          <p:nvPr/>
        </p:nvSpPr>
        <p:spPr>
          <a:xfrm>
            <a:off x="1335087" y="1067783"/>
            <a:ext cx="4501217" cy="830997"/>
          </a:xfrm>
          <a:prstGeom prst="rect">
            <a:avLst/>
          </a:prstGeom>
          <a:noFill/>
        </p:spPr>
        <p:txBody>
          <a:bodyPr wrap="square" rtlCol="0">
            <a:spAutoFit/>
          </a:bodyPr>
          <a:lstStyle/>
          <a:p>
            <a:pPr algn="ctr"/>
            <a:r>
              <a:rPr lang="en-US" sz="2400" b="1" dirty="0" smtClean="0">
                <a:solidFill>
                  <a:schemeClr val="accent2">
                    <a:lumMod val="50000"/>
                  </a:schemeClr>
                </a:solidFill>
                <a:latin typeface="Arial" panose="020B0604020202020204" pitchFamily="34" charset="0"/>
                <a:cs typeface="Arial" panose="020B0604020202020204" pitchFamily="34" charset="0"/>
              </a:rPr>
              <a:t>THỰC TRẠNG HỌC SINH, SINH VIÊN NGHỈ HỌC NHIỀU</a:t>
            </a:r>
            <a:endParaRPr lang="en-US" sz="2400" b="1" dirty="0">
              <a:solidFill>
                <a:schemeClr val="accent2">
                  <a:lumMod val="50000"/>
                </a:schemeClr>
              </a:solidFill>
              <a:latin typeface="Arial" panose="020B0604020202020204" pitchFamily="34" charset="0"/>
              <a:cs typeface="Arial" panose="020B0604020202020204" pitchFamily="34" charset="0"/>
            </a:endParaRPr>
          </a:p>
        </p:txBody>
      </p:sp>
      <p:pic>
        <p:nvPicPr>
          <p:cNvPr id="12" name="Picture 2" descr="Debate #5] Điểm danh ở Đại học - nên b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534" y="1936376"/>
            <a:ext cx="4762500" cy="266700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585381" y="2774294"/>
            <a:ext cx="564777" cy="5380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Arrow Connector 13"/>
          <p:cNvCxnSpPr>
            <a:stCxn id="12" idx="3"/>
            <a:endCxn id="7" idx="1"/>
          </p:cNvCxnSpPr>
          <p:nvPr/>
        </p:nvCxnSpPr>
        <p:spPr>
          <a:xfrm flipV="1">
            <a:off x="5325034" y="3269875"/>
            <a:ext cx="1116850" cy="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7" idx="3"/>
            <a:endCxn id="9" idx="1"/>
          </p:cNvCxnSpPr>
          <p:nvPr/>
        </p:nvCxnSpPr>
        <p:spPr>
          <a:xfrm>
            <a:off x="9131296" y="3269875"/>
            <a:ext cx="695701"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50571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20671" y="712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NGUYÊN NHÂN</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4" name="Rectangle 3"/>
          <p:cNvSpPr/>
          <p:nvPr/>
        </p:nvSpPr>
        <p:spPr>
          <a:xfrm>
            <a:off x="268941" y="1297469"/>
            <a:ext cx="7705166" cy="738664"/>
          </a:xfrm>
          <a:prstGeom prst="rect">
            <a:avLst/>
          </a:prstGeom>
        </p:spPr>
        <p:txBody>
          <a:bodyPr wrap="square">
            <a:spAutoFit/>
          </a:bodyPr>
          <a:lstStyle/>
          <a:p>
            <a:pPr algn="just">
              <a:lnSpc>
                <a:spcPct val="150000"/>
              </a:lnSpc>
              <a:spcAft>
                <a:spcPts val="0"/>
              </a:spcAft>
            </a:pPr>
            <a:r>
              <a:rPr lang="en-US" sz="2800" i="1" dirty="0" smtClean="0">
                <a:solidFill>
                  <a:srgbClr val="C00000"/>
                </a:solidFill>
                <a:latin typeface="Arial" panose="020B0604020202020204" pitchFamily="34" charset="0"/>
                <a:ea typeface="Calibri" panose="020F0502020204030204" pitchFamily="34" charset="0"/>
                <a:cs typeface="Arial" panose="020B0604020202020204" pitchFamily="34" charset="0"/>
              </a:rPr>
              <a:t>1. </a:t>
            </a:r>
            <a:r>
              <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rPr>
              <a:t>Thiếu định hướng và đam mê về ngành học </a:t>
            </a:r>
          </a:p>
        </p:txBody>
      </p:sp>
      <p:pic>
        <p:nvPicPr>
          <p:cNvPr id="1026" name="Picture 2" descr="Top 7 các ngành khối C dễ kiếm việc làm sau khi tốt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03" y="2172076"/>
            <a:ext cx="4124325" cy="344805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583483" y="2172076"/>
            <a:ext cx="3361766" cy="1200329"/>
          </a:xfrm>
          <a:prstGeom prst="rect">
            <a:avLst/>
          </a:prstGeom>
        </p:spPr>
        <p:txBody>
          <a:bodyPr wrap="square">
            <a:spAutoFit/>
          </a:bodyPr>
          <a:lstStyle/>
          <a:p>
            <a:pPr indent="457200" algn="just">
              <a:spcAft>
                <a:spcPts val="0"/>
              </a:spcAft>
            </a:pPr>
            <a:r>
              <a:rPr lang="en-US" sz="2400" dirty="0" smtClean="0">
                <a:solidFill>
                  <a:schemeClr val="accent5">
                    <a:lumMod val="75000"/>
                  </a:schemeClr>
                </a:solidFill>
                <a:latin typeface="Arial" panose="020B0604020202020204" pitchFamily="34" charset="0"/>
                <a:ea typeface="Calibri" panose="020F0502020204030204" pitchFamily="34" charset="0"/>
                <a:cs typeface="Arial" panose="020B0604020202020204" pitchFamily="34" charset="0"/>
              </a:rPr>
              <a:t>- Chưa </a:t>
            </a:r>
            <a:r>
              <a:rPr lang="en-US" sz="2400" dirty="0">
                <a:solidFill>
                  <a:schemeClr val="accent5">
                    <a:lumMod val="75000"/>
                  </a:schemeClr>
                </a:solidFill>
                <a:latin typeface="Arial" panose="020B0604020202020204" pitchFamily="34" charset="0"/>
                <a:ea typeface="Calibri" panose="020F0502020204030204" pitchFamily="34" charset="0"/>
                <a:cs typeface="Arial" panose="020B0604020202020204" pitchFamily="34" charset="0"/>
              </a:rPr>
              <a:t>có định hướng rõ ràng từ bậc học phổ </a:t>
            </a:r>
            <a:r>
              <a:rPr lang="en-US" sz="2400" dirty="0" smtClean="0">
                <a:solidFill>
                  <a:schemeClr val="accent5">
                    <a:lumMod val="75000"/>
                  </a:schemeClr>
                </a:solidFill>
                <a:latin typeface="Arial" panose="020B0604020202020204" pitchFamily="34" charset="0"/>
                <a:ea typeface="Calibri" panose="020F0502020204030204" pitchFamily="34" charset="0"/>
                <a:cs typeface="Arial" panose="020B0604020202020204" pitchFamily="34" charset="0"/>
              </a:rPr>
              <a:t>thông</a:t>
            </a:r>
            <a:endParaRPr lang="en-US" sz="2400" dirty="0">
              <a:solidFill>
                <a:schemeClr val="accent5">
                  <a:lumMod val="75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15" name="Rectangle 14"/>
          <p:cNvSpPr/>
          <p:nvPr/>
        </p:nvSpPr>
        <p:spPr>
          <a:xfrm>
            <a:off x="4583484" y="4688762"/>
            <a:ext cx="3229257" cy="1569660"/>
          </a:xfrm>
          <a:prstGeom prst="rect">
            <a:avLst/>
          </a:prstGeom>
        </p:spPr>
        <p:txBody>
          <a:bodyPr wrap="square">
            <a:spAutoFit/>
          </a:bodyPr>
          <a:lstStyle/>
          <a:p>
            <a:pPr indent="457200" algn="just">
              <a:spcAft>
                <a:spcPts val="0"/>
              </a:spcAft>
            </a:pPr>
            <a:r>
              <a:rPr lang="en-US" sz="2400" dirty="0" smtClean="0">
                <a:solidFill>
                  <a:schemeClr val="accent6">
                    <a:lumMod val="50000"/>
                  </a:schemeClr>
                </a:solidFill>
                <a:latin typeface="Arial" panose="020B0604020202020204" pitchFamily="34" charset="0"/>
                <a:ea typeface="Calibri" panose="020F0502020204030204" pitchFamily="34" charset="0"/>
                <a:cs typeface="Arial" panose="020B0604020202020204" pitchFamily="34" charset="0"/>
              </a:rPr>
              <a:t>- Ngành </a:t>
            </a:r>
            <a:r>
              <a:rPr lang="en-US" sz="2400" dirty="0">
                <a:solidFill>
                  <a:schemeClr val="accent6">
                    <a:lumMod val="50000"/>
                  </a:schemeClr>
                </a:solidFill>
                <a:latin typeface="Arial" panose="020B0604020202020204" pitchFamily="34" charset="0"/>
                <a:ea typeface="Calibri" panose="020F0502020204030204" pitchFamily="34" charset="0"/>
                <a:cs typeface="Arial" panose="020B0604020202020204" pitchFamily="34" charset="0"/>
              </a:rPr>
              <a:t>học mà mình chọn có phù hợp với mình hay </a:t>
            </a:r>
            <a:r>
              <a:rPr lang="en-US" sz="2400" dirty="0" smtClean="0">
                <a:solidFill>
                  <a:schemeClr val="accent6">
                    <a:lumMod val="50000"/>
                  </a:schemeClr>
                </a:solidFill>
                <a:latin typeface="Arial" panose="020B0604020202020204" pitchFamily="34" charset="0"/>
                <a:ea typeface="Calibri" panose="020F0502020204030204" pitchFamily="34" charset="0"/>
                <a:cs typeface="Arial" panose="020B0604020202020204" pitchFamily="34" charset="0"/>
              </a:rPr>
              <a:t>không</a:t>
            </a:r>
            <a:endParaRPr lang="en-US" sz="2400" dirty="0">
              <a:solidFill>
                <a:schemeClr val="accent6">
                  <a:lumMod val="50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10" name="Rectangle 9"/>
          <p:cNvSpPr/>
          <p:nvPr/>
        </p:nvSpPr>
        <p:spPr>
          <a:xfrm>
            <a:off x="4583483" y="3431838"/>
            <a:ext cx="3229257" cy="1200329"/>
          </a:xfrm>
          <a:prstGeom prst="rect">
            <a:avLst/>
          </a:prstGeom>
        </p:spPr>
        <p:txBody>
          <a:bodyPr wrap="square">
            <a:spAutoFit/>
          </a:bodyPr>
          <a:lstStyle/>
          <a:p>
            <a:pPr indent="457200" algn="just">
              <a:spcAft>
                <a:spcPts val="0"/>
              </a:spcAft>
            </a:pPr>
            <a:r>
              <a:rPr lang="en-US" sz="2400" dirty="0">
                <a:solidFill>
                  <a:srgbClr val="7030A0"/>
                </a:solidFill>
                <a:latin typeface="Arial" panose="020B0604020202020204" pitchFamily="34" charset="0"/>
                <a:ea typeface="Calibri" panose="020F0502020204030204" pitchFamily="34" charset="0"/>
                <a:cs typeface="Arial" panose="020B0604020202020204" pitchFamily="34" charset="0"/>
              </a:rPr>
              <a:t>- Không hình dung được tương lai mình sẽ làm công việc gì</a:t>
            </a:r>
          </a:p>
        </p:txBody>
      </p:sp>
      <p:sp>
        <p:nvSpPr>
          <p:cNvPr id="11" name="Rectangle 10"/>
          <p:cNvSpPr/>
          <p:nvPr/>
        </p:nvSpPr>
        <p:spPr>
          <a:xfrm>
            <a:off x="8875060" y="3062507"/>
            <a:ext cx="3133164" cy="1569660"/>
          </a:xfrm>
          <a:prstGeom prst="rect">
            <a:avLst/>
          </a:prstGeom>
        </p:spPr>
        <p:txBody>
          <a:bodyPr wrap="square">
            <a:spAutoFit/>
          </a:bodyPr>
          <a:lstStyle/>
          <a:p>
            <a:pPr algn="just"/>
            <a:r>
              <a:rPr lang="en-US" sz="2400" dirty="0">
                <a:solidFill>
                  <a:srgbClr val="C00000"/>
                </a:solidFill>
                <a:latin typeface="Arial" panose="020B0604020202020204" pitchFamily="34" charset="0"/>
                <a:ea typeface="Calibri" panose="020F0502020204030204" pitchFamily="34" charset="0"/>
                <a:cs typeface="Arial" panose="020B0604020202020204" pitchFamily="34" charset="0"/>
              </a:rPr>
              <a:t> </a:t>
            </a:r>
            <a:r>
              <a:rPr lang="en-US" sz="2400" dirty="0" smtClean="0">
                <a:solidFill>
                  <a:srgbClr val="C00000"/>
                </a:solidFill>
                <a:latin typeface="Arial" panose="020B0604020202020204" pitchFamily="34" charset="0"/>
                <a:ea typeface="Calibri" panose="020F0502020204030204" pitchFamily="34" charset="0"/>
                <a:cs typeface="Arial" panose="020B0604020202020204" pitchFamily="34" charset="0"/>
              </a:rPr>
              <a:t>  Mất </a:t>
            </a:r>
            <a:r>
              <a:rPr lang="en-US" sz="2400" dirty="0">
                <a:solidFill>
                  <a:srgbClr val="C00000"/>
                </a:solidFill>
                <a:latin typeface="Arial" panose="020B0604020202020204" pitchFamily="34" charset="0"/>
                <a:ea typeface="Calibri" panose="020F0502020204030204" pitchFamily="34" charset="0"/>
                <a:cs typeface="Arial" panose="020B0604020202020204" pitchFamily="34" charset="0"/>
              </a:rPr>
              <a:t>phương hướng về nghề nghiệp và không có đam mê khi học chuyên ngành</a:t>
            </a:r>
            <a:endParaRPr lang="en-US" sz="2400" dirty="0">
              <a:solidFill>
                <a:srgbClr val="C00000"/>
              </a:solidFill>
            </a:endParaRPr>
          </a:p>
        </p:txBody>
      </p:sp>
      <p:cxnSp>
        <p:nvCxnSpPr>
          <p:cNvPr id="18" name="Straight Arrow Connector 17"/>
          <p:cNvCxnSpPr>
            <a:stCxn id="10" idx="3"/>
          </p:cNvCxnSpPr>
          <p:nvPr/>
        </p:nvCxnSpPr>
        <p:spPr>
          <a:xfrm flipV="1">
            <a:off x="7812740" y="4032002"/>
            <a:ext cx="1062320" cy="1"/>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9150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20671" y="712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NGUYÊN NHÂN</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pic>
        <p:nvPicPr>
          <p:cNvPr id="2050" name="Picture 2" descr="Tuyển tập các câu hỏi và hướng dẫn trả lời bảo vệ đồ án chi tiết máy mới  nhất - Phần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941" y="2210978"/>
            <a:ext cx="4098494" cy="299153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926106" y="2177081"/>
            <a:ext cx="6400802" cy="1131848"/>
          </a:xfrm>
          <a:prstGeom prst="rect">
            <a:avLst/>
          </a:prstGeom>
        </p:spPr>
        <p:txBody>
          <a:bodyPr wrap="square">
            <a:spAutoFit/>
          </a:bodyPr>
          <a:lstStyle/>
          <a:p>
            <a:pPr indent="457200" algn="just">
              <a:lnSpc>
                <a:spcPct val="150000"/>
              </a:lnSpc>
              <a:spcAft>
                <a:spcPts val="0"/>
              </a:spcAft>
            </a:pPr>
            <a:r>
              <a:rPr lang="en-US" sz="2400" dirty="0">
                <a:solidFill>
                  <a:srgbClr val="C00000"/>
                </a:solidFill>
                <a:latin typeface="Arial" panose="020B0604020202020204" pitchFamily="34" charset="0"/>
                <a:ea typeface="Calibri" panose="020F0502020204030204" pitchFamily="34" charset="0"/>
                <a:cs typeface="Arial" panose="020B0604020202020204" pitchFamily="34" charset="0"/>
              </a:rPr>
              <a:t>Những môn cơ sở ngành và chuyên ngành với khối lượng kiến thức </a:t>
            </a:r>
            <a:r>
              <a:rPr lang="en-US" sz="2400" dirty="0" smtClean="0">
                <a:solidFill>
                  <a:srgbClr val="C00000"/>
                </a:solidFill>
                <a:latin typeface="Arial" panose="020B0604020202020204" pitchFamily="34" charset="0"/>
                <a:ea typeface="Calibri" panose="020F0502020204030204" pitchFamily="34" charset="0"/>
                <a:cs typeface="Arial" panose="020B0604020202020204" pitchFamily="34" charset="0"/>
              </a:rPr>
              <a:t>nhiều</a:t>
            </a:r>
          </a:p>
        </p:txBody>
      </p:sp>
      <p:sp>
        <p:nvSpPr>
          <p:cNvPr id="12" name="Rectangle 11"/>
          <p:cNvSpPr/>
          <p:nvPr/>
        </p:nvSpPr>
        <p:spPr>
          <a:xfrm>
            <a:off x="268941" y="1297469"/>
            <a:ext cx="6817660" cy="738664"/>
          </a:xfrm>
          <a:prstGeom prst="rect">
            <a:avLst/>
          </a:prstGeom>
        </p:spPr>
        <p:txBody>
          <a:bodyPr wrap="square">
            <a:spAutoFit/>
          </a:bodyPr>
          <a:lstStyle/>
          <a:p>
            <a:pPr algn="just">
              <a:lnSpc>
                <a:spcPct val="150000"/>
              </a:lnSpc>
              <a:spcAft>
                <a:spcPts val="0"/>
              </a:spcAft>
            </a:pPr>
            <a:r>
              <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rPr>
              <a:t>2</a:t>
            </a:r>
            <a:r>
              <a:rPr lang="en-US" sz="2800" i="1" dirty="0" smtClean="0">
                <a:solidFill>
                  <a:srgbClr val="C00000"/>
                </a:solidFill>
                <a:latin typeface="Arial" panose="020B0604020202020204" pitchFamily="34" charset="0"/>
                <a:ea typeface="Calibri" panose="020F0502020204030204" pitchFamily="34" charset="0"/>
                <a:cs typeface="Arial" panose="020B0604020202020204" pitchFamily="34" charset="0"/>
              </a:rPr>
              <a:t>. Các môn học khó trong chương trình</a:t>
            </a:r>
            <a:endPar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endParaRPr>
          </a:p>
        </p:txBody>
      </p:sp>
      <p:sp>
        <p:nvSpPr>
          <p:cNvPr id="5" name="Rectangle 4"/>
          <p:cNvSpPr/>
          <p:nvPr/>
        </p:nvSpPr>
        <p:spPr>
          <a:xfrm>
            <a:off x="4926106" y="3386086"/>
            <a:ext cx="6096000" cy="1754326"/>
          </a:xfrm>
          <a:prstGeom prst="rect">
            <a:avLst/>
          </a:prstGeom>
        </p:spPr>
        <p:txBody>
          <a:bodyPr>
            <a:spAutoFit/>
          </a:bodyPr>
          <a:lstStyle/>
          <a:p>
            <a:pPr indent="457200" algn="just">
              <a:lnSpc>
                <a:spcPct val="150000"/>
              </a:lnSpc>
              <a:spcAft>
                <a:spcPts val="0"/>
              </a:spcAft>
            </a:pP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Dễ có tâm </a:t>
            </a:r>
            <a:r>
              <a:rPr lang="en-US" sz="2400" dirty="0" smtClean="0">
                <a:solidFill>
                  <a:srgbClr val="00B050"/>
                </a:solidFill>
                <a:latin typeface="Arial" panose="020B0604020202020204" pitchFamily="34" charset="0"/>
                <a:ea typeface="Calibri" panose="020F0502020204030204" pitchFamily="34" charset="0"/>
                <a:cs typeface="Arial" panose="020B0604020202020204" pitchFamily="34" charset="0"/>
              </a:rPr>
              <a:t>lý e sợ </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khi gặp </a:t>
            </a:r>
            <a:r>
              <a:rPr lang="en-US" sz="2400" dirty="0" smtClean="0">
                <a:solidFill>
                  <a:srgbClr val="00B050"/>
                </a:solidFill>
                <a:latin typeface="Arial" panose="020B0604020202020204" pitchFamily="34" charset="0"/>
                <a:ea typeface="Calibri" panose="020F0502020204030204" pitchFamily="34" charset="0"/>
                <a:cs typeface="Arial" panose="020B0604020202020204" pitchFamily="34" charset="0"/>
              </a:rPr>
              <a:t>các môn </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học khó</a:t>
            </a:r>
            <a:r>
              <a:rPr lang="en-US" sz="2400" dirty="0" smtClean="0">
                <a:solidFill>
                  <a:srgbClr val="00B050"/>
                </a:solidFill>
                <a:latin typeface="Arial" panose="020B0604020202020204" pitchFamily="34" charset="0"/>
                <a:ea typeface="Calibri" panose="020F0502020204030204" pitchFamily="34" charset="0"/>
                <a:cs typeface="Arial" panose="020B0604020202020204" pitchFamily="34" charset="0"/>
              </a:rPr>
              <a:t>, khối lượng bài tập nhiều, </a:t>
            </a:r>
            <a:r>
              <a:rPr lang="en-US" sz="2400" dirty="0">
                <a:solidFill>
                  <a:srgbClr val="00B050"/>
                </a:solidFill>
                <a:latin typeface="Arial" panose="020B0604020202020204" pitchFamily="34" charset="0"/>
                <a:ea typeface="Calibri" panose="020F0502020204030204" pitchFamily="34" charset="0"/>
                <a:cs typeface="Arial" panose="020B0604020202020204" pitchFamily="34" charset="0"/>
              </a:rPr>
              <a:t>dẫn tới nghỉ học các môn này nhiều</a:t>
            </a:r>
            <a:r>
              <a:rPr lang="en-US" sz="2400" dirty="0" smtClean="0">
                <a:solidFill>
                  <a:srgbClr val="00B050"/>
                </a:solidFill>
                <a:latin typeface="Arial" panose="020B0604020202020204" pitchFamily="34" charset="0"/>
                <a:ea typeface="Calibri" panose="020F0502020204030204" pitchFamily="34" charset="0"/>
                <a:cs typeface="Arial" panose="020B0604020202020204" pitchFamily="34" charset="0"/>
              </a:rPr>
              <a:t>,</a:t>
            </a:r>
            <a:endParaRPr lang="en-US" sz="2400" dirty="0">
              <a:solidFill>
                <a:srgbClr val="00B050"/>
              </a:solidFill>
              <a:latin typeface="Arial" panose="020B0604020202020204" pitchFamily="34" charset="0"/>
              <a:ea typeface="Calibri" panose="020F0502020204030204" pitchFamily="34" charset="0"/>
              <a:cs typeface="Arial" panose="020B0604020202020204" pitchFamily="34" charset="0"/>
            </a:endParaRPr>
          </a:p>
        </p:txBody>
      </p:sp>
      <p:sp>
        <p:nvSpPr>
          <p:cNvPr id="7" name="Rectangle 6"/>
          <p:cNvSpPr/>
          <p:nvPr/>
        </p:nvSpPr>
        <p:spPr>
          <a:xfrm>
            <a:off x="4926106" y="5140412"/>
            <a:ext cx="6817659" cy="1131848"/>
          </a:xfrm>
          <a:prstGeom prst="rect">
            <a:avLst/>
          </a:prstGeom>
        </p:spPr>
        <p:txBody>
          <a:bodyPr wrap="square">
            <a:spAutoFit/>
          </a:bodyPr>
          <a:lstStyle/>
          <a:p>
            <a:pPr indent="457200" algn="just">
              <a:lnSpc>
                <a:spcPct val="150000"/>
              </a:lnSpc>
              <a:spcAft>
                <a:spcPts val="0"/>
              </a:spcAft>
            </a:pPr>
            <a:r>
              <a:rPr lang="en-US" sz="2400" dirty="0">
                <a:solidFill>
                  <a:srgbClr val="7030A0"/>
                </a:solidFill>
                <a:latin typeface="Arial" panose="020B0604020202020204" pitchFamily="34" charset="0"/>
                <a:ea typeface="Calibri" panose="020F0502020204030204" pitchFamily="34" charset="0"/>
                <a:cs typeface="Arial" panose="020B0604020202020204" pitchFamily="34" charset="0"/>
              </a:rPr>
              <a:t>Nợ nhiều môn cơ sở và chuyên ngành dẫn đến chán nản, nghỉ học nhiều</a:t>
            </a:r>
          </a:p>
        </p:txBody>
      </p:sp>
      <p:cxnSp>
        <p:nvCxnSpPr>
          <p:cNvPr id="9" name="Straight Arrow Connector 8"/>
          <p:cNvCxnSpPr/>
          <p:nvPr/>
        </p:nvCxnSpPr>
        <p:spPr>
          <a:xfrm>
            <a:off x="3482788" y="5661212"/>
            <a:ext cx="100853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3372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20671" y="712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NGUYÊN NHÂN</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pic>
        <p:nvPicPr>
          <p:cNvPr id="3074" name="Picture 2" descr="BÀN VỀ GIÁO DỤC VIỆT NAM VÀ THẾ GIỚ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8940" y="2214812"/>
            <a:ext cx="3761861" cy="250869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68940" y="1297469"/>
            <a:ext cx="8945397" cy="738664"/>
          </a:xfrm>
          <a:prstGeom prst="rect">
            <a:avLst/>
          </a:prstGeom>
        </p:spPr>
        <p:txBody>
          <a:bodyPr wrap="square">
            <a:spAutoFit/>
          </a:bodyPr>
          <a:lstStyle/>
          <a:p>
            <a:pPr algn="just">
              <a:lnSpc>
                <a:spcPct val="150000"/>
              </a:lnSpc>
              <a:spcAft>
                <a:spcPts val="0"/>
              </a:spcAft>
            </a:pPr>
            <a:r>
              <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rPr>
              <a:t>3</a:t>
            </a:r>
            <a:r>
              <a:rPr lang="en-US" sz="2800" i="1" dirty="0" smtClean="0">
                <a:solidFill>
                  <a:srgbClr val="C00000"/>
                </a:solidFill>
                <a:latin typeface="Arial" panose="020B0604020202020204" pitchFamily="34" charset="0"/>
                <a:ea typeface="Calibri" panose="020F0502020204030204" pitchFamily="34" charset="0"/>
                <a:cs typeface="Arial" panose="020B0604020202020204" pitchFamily="34" charset="0"/>
              </a:rPr>
              <a:t>. Thiếu các môn học kỹ năng, câu lạc bộ ngoại khóa </a:t>
            </a:r>
            <a:endPar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endParaRPr>
          </a:p>
        </p:txBody>
      </p:sp>
      <p:pic>
        <p:nvPicPr>
          <p:cNvPr id="3076" name="Picture 4" descr="Bí kíp chuẩn bị hồ sơ ngoại khóa thuyết phục đại học Mỹ - VnExpres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0801" y="2214812"/>
            <a:ext cx="4463864" cy="250869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oạt động ngoại khoá thế nào sẽ thuyết phục hội đồng tuyển sinh đại học Mỹ  | Báo Dân trí"/>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4665" y="2214812"/>
            <a:ext cx="3575862" cy="2508692"/>
          </a:xfrm>
          <a:prstGeom prst="rect">
            <a:avLst/>
          </a:prstGeom>
          <a:noFill/>
          <a:extLst>
            <a:ext uri="{909E8E84-426E-40DD-AFC4-6F175D3DCCD1}">
              <a14:hiddenFill xmlns:a14="http://schemas.microsoft.com/office/drawing/2010/main">
                <a:solidFill>
                  <a:srgbClr val="FFFFFF"/>
                </a:solidFill>
              </a14:hiddenFill>
            </a:ext>
          </a:extLst>
        </p:spPr>
      </p:pic>
      <p:sp>
        <p:nvSpPr>
          <p:cNvPr id="2" name="Right Arrow 1"/>
          <p:cNvSpPr/>
          <p:nvPr/>
        </p:nvSpPr>
        <p:spPr>
          <a:xfrm>
            <a:off x="2043953" y="5352233"/>
            <a:ext cx="1250577" cy="3893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479192" y="5285301"/>
            <a:ext cx="5207608" cy="523220"/>
          </a:xfrm>
          <a:prstGeom prst="rect">
            <a:avLst/>
          </a:prstGeom>
          <a:noFill/>
        </p:spPr>
        <p:txBody>
          <a:bodyPr wrap="square" rtlCol="0">
            <a:spAutoFit/>
          </a:bodyPr>
          <a:lstStyle/>
          <a:p>
            <a:r>
              <a:rPr lang="en-US" sz="2800" b="1" dirty="0" smtClean="0">
                <a:solidFill>
                  <a:srgbClr val="C00000"/>
                </a:solidFill>
                <a:latin typeface="Arial" panose="020B0604020202020204" pitchFamily="34" charset="0"/>
                <a:cs typeface="Arial" panose="020B0604020202020204" pitchFamily="34" charset="0"/>
              </a:rPr>
              <a:t>CHƠI GAME, CỜ BẠC, VAPE</a:t>
            </a:r>
            <a:endParaRPr lang="en-US" sz="2800" b="1"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365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20671" y="712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NGUYÊN NHÂN</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3" name="Rectangle 2"/>
          <p:cNvSpPr/>
          <p:nvPr/>
        </p:nvSpPr>
        <p:spPr>
          <a:xfrm>
            <a:off x="268940" y="1297469"/>
            <a:ext cx="10085295" cy="738664"/>
          </a:xfrm>
          <a:prstGeom prst="rect">
            <a:avLst/>
          </a:prstGeom>
        </p:spPr>
        <p:txBody>
          <a:bodyPr wrap="square">
            <a:spAutoFit/>
          </a:bodyPr>
          <a:lstStyle/>
          <a:p>
            <a:pPr algn="just">
              <a:lnSpc>
                <a:spcPct val="150000"/>
              </a:lnSpc>
              <a:spcAft>
                <a:spcPts val="0"/>
              </a:spcAft>
            </a:pPr>
            <a:r>
              <a:rPr lang="en-US" sz="2800" i="1" dirty="0" smtClean="0">
                <a:solidFill>
                  <a:srgbClr val="C00000"/>
                </a:solidFill>
                <a:latin typeface="Arial" panose="020B0604020202020204" pitchFamily="34" charset="0"/>
                <a:ea typeface="Calibri" panose="020F0502020204030204" pitchFamily="34" charset="0"/>
                <a:cs typeface="Arial" panose="020B0604020202020204" pitchFamily="34" charset="0"/>
              </a:rPr>
              <a:t>4. Do hoàn cảnh kinh tế của học sinh sinh viên chưa đảm bảo</a:t>
            </a:r>
            <a:endPar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endParaRPr>
          </a:p>
        </p:txBody>
      </p:sp>
      <p:sp>
        <p:nvSpPr>
          <p:cNvPr id="4" name="Rectangle 3"/>
          <p:cNvSpPr/>
          <p:nvPr/>
        </p:nvSpPr>
        <p:spPr>
          <a:xfrm>
            <a:off x="6923271" y="2648838"/>
            <a:ext cx="4923588" cy="830997"/>
          </a:xfrm>
          <a:prstGeom prst="rect">
            <a:avLst/>
          </a:prstGeom>
        </p:spPr>
        <p:txBody>
          <a:bodyPr wrap="square">
            <a:spAutoFit/>
          </a:bodyPr>
          <a:lstStyle/>
          <a:p>
            <a:pPr indent="457200" algn="just">
              <a:spcAft>
                <a:spcPts val="0"/>
              </a:spcAft>
            </a:pPr>
            <a:r>
              <a:rPr lang="en-US" sz="2400" dirty="0" smtClean="0">
                <a:solidFill>
                  <a:schemeClr val="accent5">
                    <a:lumMod val="75000"/>
                  </a:schemeClr>
                </a:solidFill>
                <a:latin typeface="Arial" panose="020B0604020202020204" pitchFamily="34" charset="0"/>
                <a:ea typeface="Calibri" panose="020F0502020204030204" pitchFamily="34" charset="0"/>
                <a:cs typeface="Arial" panose="020B0604020202020204" pitchFamily="34" charset="0"/>
              </a:rPr>
              <a:t>- Phải đi làm thêm quá nhiều để trang trải việc học</a:t>
            </a:r>
            <a:endParaRPr lang="en-US" sz="2400" dirty="0">
              <a:solidFill>
                <a:schemeClr val="accent5">
                  <a:lumMod val="75000"/>
                </a:schemeClr>
              </a:solidFill>
              <a:latin typeface="Arial" panose="020B0604020202020204" pitchFamily="34" charset="0"/>
              <a:ea typeface="Calibri" panose="020F0502020204030204" pitchFamily="34" charset="0"/>
              <a:cs typeface="Arial" panose="020B0604020202020204" pitchFamily="34" charset="0"/>
            </a:endParaRPr>
          </a:p>
        </p:txBody>
      </p:sp>
      <p:pic>
        <p:nvPicPr>
          <p:cNvPr id="4100" name="Picture 4" descr="Nghiên cứu quản lý giờ làm thêm của sinh viên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228" y="2387229"/>
            <a:ext cx="5309160" cy="335539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681224" y="3803001"/>
            <a:ext cx="5165635" cy="1200329"/>
          </a:xfrm>
          <a:prstGeom prst="rect">
            <a:avLst/>
          </a:prstGeom>
        </p:spPr>
        <p:txBody>
          <a:bodyPr wrap="square">
            <a:spAutoFit/>
          </a:bodyPr>
          <a:lstStyle/>
          <a:p>
            <a:pPr indent="457200" algn="just">
              <a:lnSpc>
                <a:spcPct val="150000"/>
              </a:lnSpc>
              <a:spcAft>
                <a:spcPts val="0"/>
              </a:spcAft>
            </a:pPr>
            <a:r>
              <a:rPr lang="en-US" sz="2400" dirty="0" smtClean="0">
                <a:solidFill>
                  <a:srgbClr val="7030A0"/>
                </a:solidFill>
                <a:latin typeface="Arial" panose="020B0604020202020204" pitchFamily="34" charset="0"/>
                <a:ea typeface="Calibri" panose="020F0502020204030204" pitchFamily="34" charset="0"/>
                <a:cs typeface="Arial" panose="020B0604020202020204" pitchFamily="34" charset="0"/>
              </a:rPr>
              <a:t>Mệt mỏi và không thể tiếp tục đến lớp</a:t>
            </a:r>
            <a:endParaRPr lang="en-US" sz="2400" dirty="0">
              <a:solidFill>
                <a:srgbClr val="7030A0"/>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995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20671" y="712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NGUYÊN NHÂN</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3" name="Rectangle 2"/>
          <p:cNvSpPr/>
          <p:nvPr/>
        </p:nvSpPr>
        <p:spPr>
          <a:xfrm>
            <a:off x="268940" y="1297469"/>
            <a:ext cx="10085295" cy="738664"/>
          </a:xfrm>
          <a:prstGeom prst="rect">
            <a:avLst/>
          </a:prstGeom>
        </p:spPr>
        <p:txBody>
          <a:bodyPr wrap="square">
            <a:spAutoFit/>
          </a:bodyPr>
          <a:lstStyle/>
          <a:p>
            <a:pPr algn="just">
              <a:lnSpc>
                <a:spcPct val="150000"/>
              </a:lnSpc>
              <a:spcAft>
                <a:spcPts val="0"/>
              </a:spcAft>
            </a:pPr>
            <a:r>
              <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rPr>
              <a:t>5</a:t>
            </a:r>
            <a:r>
              <a:rPr lang="en-US" sz="2800" i="1" dirty="0" smtClean="0">
                <a:solidFill>
                  <a:srgbClr val="C00000"/>
                </a:solidFill>
                <a:latin typeface="Arial" panose="020B0604020202020204" pitchFamily="34" charset="0"/>
                <a:ea typeface="Calibri" panose="020F0502020204030204" pitchFamily="34" charset="0"/>
                <a:cs typeface="Arial" panose="020B0604020202020204" pitchFamily="34" charset="0"/>
              </a:rPr>
              <a:t>. Do thiếu sự quan tâm từ gia đình</a:t>
            </a:r>
            <a:endPar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endParaRPr>
          </a:p>
        </p:txBody>
      </p:sp>
      <p:pic>
        <p:nvPicPr>
          <p:cNvPr id="5122" name="Picture 2" descr="Thiếu sự quản lý của gia đình, nhà trường là nguyên nhân của tệ nạn x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6493" y="2036133"/>
            <a:ext cx="4053354" cy="405335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46493" y="5177118"/>
            <a:ext cx="4053354" cy="91236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818094" y="1882244"/>
            <a:ext cx="6096000" cy="3970318"/>
          </a:xfrm>
          <a:prstGeom prst="rect">
            <a:avLst/>
          </a:prstGeom>
        </p:spPr>
        <p:txBody>
          <a:bodyPr>
            <a:spAutoFit/>
          </a:bodyPr>
          <a:lstStyle/>
          <a:p>
            <a:pPr indent="457200" algn="just">
              <a:lnSpc>
                <a:spcPct val="150000"/>
              </a:lnSpc>
              <a:spcAft>
                <a:spcPts val="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Một số em có hoàn cảnh gia đình phức tạp, không sống cùng cha mẹ. Các em vẫn có điều kiện học tập đầy đủ nhưng thiếu sự quan tâm về sự yêu thương từ người thân gia đình, không có người chia sẻ về tâm tư, tình cảm các em dễ sa ngã và bỏ học nhiều.</a:t>
            </a:r>
            <a:endParaRPr lang="en-US" sz="24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240314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20671" y="712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NGUYÊN NHÂN</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3" name="Rectangle 2"/>
          <p:cNvSpPr/>
          <p:nvPr/>
        </p:nvSpPr>
        <p:spPr>
          <a:xfrm>
            <a:off x="268940" y="1297469"/>
            <a:ext cx="11470342" cy="1384995"/>
          </a:xfrm>
          <a:prstGeom prst="rect">
            <a:avLst/>
          </a:prstGeom>
        </p:spPr>
        <p:txBody>
          <a:bodyPr wrap="square">
            <a:spAutoFit/>
          </a:bodyPr>
          <a:lstStyle/>
          <a:p>
            <a:pPr algn="just">
              <a:lnSpc>
                <a:spcPct val="150000"/>
              </a:lnSpc>
              <a:spcAft>
                <a:spcPts val="0"/>
              </a:spcAft>
            </a:pPr>
            <a:r>
              <a:rPr lang="en-US" sz="2800" i="1" dirty="0" smtClean="0">
                <a:solidFill>
                  <a:srgbClr val="C00000"/>
                </a:solidFill>
                <a:latin typeface="Arial" panose="020B0604020202020204" pitchFamily="34" charset="0"/>
                <a:ea typeface="Calibri" panose="020F0502020204030204" pitchFamily="34" charset="0"/>
                <a:cs typeface="Arial" panose="020B0604020202020204" pitchFamily="34" charset="0"/>
              </a:rPr>
              <a:t>6. Do còn ham chơi, nghiện game, kết giao với thành phần xấu trong xã hội</a:t>
            </a:r>
            <a:endParaRPr lang="en-US" sz="2800" i="1" dirty="0">
              <a:solidFill>
                <a:srgbClr val="C00000"/>
              </a:solidFill>
              <a:latin typeface="Arial" panose="020B0604020202020204" pitchFamily="34" charset="0"/>
              <a:ea typeface="Calibri" panose="020F0502020204030204" pitchFamily="34" charset="0"/>
              <a:cs typeface="Arial" panose="020B0604020202020204" pitchFamily="34" charset="0"/>
            </a:endParaRPr>
          </a:p>
        </p:txBody>
      </p:sp>
      <p:pic>
        <p:nvPicPr>
          <p:cNvPr id="6146" name="Picture 2" descr="Tệ nạn xã hội trong sinh viên hiện nay - 247 Tri Thứ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9640" y="2682464"/>
            <a:ext cx="5042062" cy="335526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096539" y="2467270"/>
            <a:ext cx="4427591" cy="3785652"/>
          </a:xfrm>
          <a:prstGeom prst="rect">
            <a:avLst/>
          </a:prstGeom>
        </p:spPr>
        <p:txBody>
          <a:bodyPr wrap="square">
            <a:spAutoFit/>
          </a:bodyPr>
          <a:lstStyle/>
          <a:p>
            <a:pPr algn="just"/>
            <a:r>
              <a:rPr lang="en-US" sz="2400" dirty="0" smtClean="0">
                <a:latin typeface="Arial" panose="020B0604020202020204" pitchFamily="34" charset="0"/>
                <a:ea typeface="Calibri" panose="020F0502020204030204" pitchFamily="34" charset="0"/>
                <a:cs typeface="Arial" panose="020B0604020202020204" pitchFamily="34" charset="0"/>
              </a:rPr>
              <a:t>	</a:t>
            </a:r>
            <a:r>
              <a:rPr lang="en-US" sz="2400" dirty="0" smtClean="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Một </a:t>
            </a:r>
            <a:r>
              <a:rPr lang="en-US" sz="2400" dirty="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số em có sức học yếu và có tâm lý ham chơi</a:t>
            </a:r>
            <a:r>
              <a:rPr lang="en-US" sz="2400" dirty="0" smtClean="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 nghiện game,  </a:t>
            </a:r>
            <a:r>
              <a:rPr lang="en-US" sz="2400" dirty="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đua đòi theo bạn bè xấu. </a:t>
            </a:r>
            <a:endParaRPr lang="en-US" sz="2400" dirty="0" smtClean="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endParaRPr>
          </a:p>
          <a:p>
            <a:pPr algn="just"/>
            <a:r>
              <a:rPr lang="en-US" sz="2400" dirty="0" smtClean="0">
                <a:latin typeface="Arial" panose="020B0604020202020204" pitchFamily="34" charset="0"/>
                <a:ea typeface="Calibri" panose="020F0502020204030204" pitchFamily="34" charset="0"/>
                <a:cs typeface="Arial" panose="020B0604020202020204" pitchFamily="34" charset="0"/>
              </a:rPr>
              <a:t>	</a:t>
            </a:r>
            <a:r>
              <a:rPr lang="en-US" sz="2400" dirty="0" smtClean="0">
                <a:solidFill>
                  <a:schemeClr val="accent2">
                    <a:lumMod val="75000"/>
                  </a:schemeClr>
                </a:solidFill>
                <a:latin typeface="Arial" panose="020B0604020202020204" pitchFamily="34" charset="0"/>
                <a:ea typeface="Calibri" panose="020F0502020204030204" pitchFamily="34" charset="0"/>
                <a:cs typeface="Arial" panose="020B0604020202020204" pitchFamily="34" charset="0"/>
              </a:rPr>
              <a:t>Các </a:t>
            </a:r>
            <a:r>
              <a:rPr lang="en-US" sz="2400" dirty="0">
                <a:solidFill>
                  <a:schemeClr val="accent2">
                    <a:lumMod val="75000"/>
                  </a:schemeClr>
                </a:solidFill>
                <a:latin typeface="Arial" panose="020B0604020202020204" pitchFamily="34" charset="0"/>
                <a:ea typeface="Calibri" panose="020F0502020204030204" pitchFamily="34" charset="0"/>
                <a:cs typeface="Arial" panose="020B0604020202020204" pitchFamily="34" charset="0"/>
              </a:rPr>
              <a:t>em kết thân với nhiều thành phần bên ngoài, khi đi học thường bỏ tiết để đi chơi mà gia đình không kiểm soát được nên không có biện pháp phòng ngừa</a:t>
            </a:r>
            <a:endParaRPr lang="en-US" sz="2400" dirty="0">
              <a:solidFill>
                <a:schemeClr val="accent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20972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20671" y="712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3" name="Rectangle 2"/>
          <p:cNvSpPr/>
          <p:nvPr/>
        </p:nvSpPr>
        <p:spPr>
          <a:xfrm>
            <a:off x="349624" y="1579857"/>
            <a:ext cx="11053483" cy="3539430"/>
          </a:xfrm>
          <a:prstGeom prst="rect">
            <a:avLst/>
          </a:prstGeom>
        </p:spPr>
        <p:txBody>
          <a:bodyPr wrap="square">
            <a:spAutoFit/>
          </a:bodyPr>
          <a:lstStyle/>
          <a:p>
            <a:pPr marL="514350" indent="-514350" algn="just">
              <a:spcAft>
                <a:spcPts val="0"/>
              </a:spcAft>
              <a:buAutoNum type="arabicPeriod"/>
            </a:pPr>
            <a:r>
              <a:rPr lang="en-US" sz="2800" i="1" dirty="0" smtClean="0">
                <a:solidFill>
                  <a:srgbClr val="C00000"/>
                </a:solidFill>
                <a:latin typeface="Arial" panose="020B0604020202020204" pitchFamily="34" charset="0"/>
                <a:ea typeface="Calibri" panose="020F0502020204030204" pitchFamily="34" charset="0"/>
                <a:cs typeface="Arial" panose="020B0604020202020204" pitchFamily="34" charset="0"/>
              </a:rPr>
              <a:t>Giảng viên chuyên ngành nên tham gia tư vấn tuyển sinh cùng phòng TS-ĐT</a:t>
            </a:r>
          </a:p>
          <a:p>
            <a:pPr marL="514350" indent="-514350" algn="just">
              <a:spcAft>
                <a:spcPts val="0"/>
              </a:spcAft>
              <a:buAutoNum type="arabicPeriod"/>
            </a:pPr>
            <a:r>
              <a:rPr lang="en-US" sz="2800" i="1" dirty="0">
                <a:solidFill>
                  <a:srgbClr val="0070C0"/>
                </a:solidFill>
                <a:latin typeface="Arial" panose="020B0604020202020204" pitchFamily="34" charset="0"/>
                <a:ea typeface="Calibri" panose="020F0502020204030204" pitchFamily="34" charset="0"/>
                <a:cs typeface="Arial" panose="020B0604020202020204" pitchFamily="34" charset="0"/>
              </a:rPr>
              <a:t> </a:t>
            </a:r>
            <a:r>
              <a:rPr lang="en-US" sz="2800" i="1" dirty="0" smtClean="0">
                <a:solidFill>
                  <a:srgbClr val="0070C0"/>
                </a:solidFill>
                <a:latin typeface="Arial" panose="020B0604020202020204" pitchFamily="34" charset="0"/>
                <a:ea typeface="Calibri" panose="020F0502020204030204" pitchFamily="34" charset="0"/>
                <a:cs typeface="Arial" panose="020B0604020202020204" pitchFamily="34" charset="0"/>
              </a:rPr>
              <a:t>Các buổi học định hướng đầu khóa cần có các sinh viên khóa trên và các tấm gương cựu sinh viên thành công chia sẻ về phương pháp học tập</a:t>
            </a:r>
          </a:p>
          <a:p>
            <a:pPr marL="514350" indent="-514350" algn="just">
              <a:spcAft>
                <a:spcPts val="0"/>
              </a:spcAft>
              <a:buAutoNum type="arabicPeriod"/>
            </a:pPr>
            <a:r>
              <a:rPr lang="en-US" sz="2800" i="1" dirty="0" smtClean="0">
                <a:solidFill>
                  <a:schemeClr val="accent4">
                    <a:lumMod val="50000"/>
                  </a:schemeClr>
                </a:solidFill>
                <a:latin typeface="Arial" panose="020B0604020202020204" pitchFamily="34" charset="0"/>
                <a:ea typeface="Calibri" panose="020F0502020204030204" pitchFamily="34" charset="0"/>
                <a:cs typeface="Arial" panose="020B0604020202020204" pitchFamily="34" charset="0"/>
              </a:rPr>
              <a:t>Nhà trường nên tổ chức các lớp sinh hoạt ngoại khóa, các câu lạc bộ về thể thao, âm nhạc, hội họa… để các em có sân chơi lành mạnh</a:t>
            </a:r>
          </a:p>
        </p:txBody>
      </p:sp>
    </p:spTree>
    <p:extLst>
      <p:ext uri="{BB962C8B-B14F-4D97-AF65-F5344CB8AC3E}">
        <p14:creationId xmlns:p14="http://schemas.microsoft.com/office/powerpoint/2010/main" val="29699861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39988" y="497977"/>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6" name="TextBox 5"/>
          <p:cNvSpPr txBox="1"/>
          <p:nvPr/>
        </p:nvSpPr>
        <p:spPr>
          <a:xfrm>
            <a:off x="545473" y="1051974"/>
            <a:ext cx="11174506" cy="707886"/>
          </a:xfrm>
          <a:prstGeom prst="rect">
            <a:avLst/>
          </a:prstGeom>
          <a:noFill/>
        </p:spPr>
        <p:txBody>
          <a:bodyPr wrap="square" rtlCol="0">
            <a:spAutoFit/>
          </a:bodyPr>
          <a:lstStyle/>
          <a:p>
            <a:r>
              <a:rPr lang="en-US" sz="2000" dirty="0" smtClean="0">
                <a:solidFill>
                  <a:srgbClr val="002060"/>
                </a:solidFill>
                <a:latin typeface="Arial" panose="020B0604020202020204" pitchFamily="34" charset="0"/>
                <a:cs typeface="Arial" panose="020B0604020202020204" pitchFamily="34" charset="0"/>
              </a:rPr>
              <a:t>Các môn học khó ( Chuyên ngành, đồ án … ) có thể thiết kế lại cách thức thực hiện cho phù hợp với trình độ của sinh viên hiện nay</a:t>
            </a:r>
            <a:endParaRPr lang="en-US" sz="2000" dirty="0">
              <a:solidFill>
                <a:srgbClr val="002060"/>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2"/>
          <a:stretch>
            <a:fillRect/>
          </a:stretch>
        </p:blipFill>
        <p:spPr>
          <a:xfrm>
            <a:off x="147918" y="2182345"/>
            <a:ext cx="6012459" cy="3546102"/>
          </a:xfrm>
          <a:prstGeom prst="rect">
            <a:avLst/>
          </a:prstGeom>
        </p:spPr>
      </p:pic>
      <p:pic>
        <p:nvPicPr>
          <p:cNvPr id="8" name="Picture 7"/>
          <p:cNvPicPr>
            <a:picLocks noChangeAspect="1"/>
          </p:cNvPicPr>
          <p:nvPr/>
        </p:nvPicPr>
        <p:blipFill>
          <a:blip r:embed="rId3"/>
          <a:stretch>
            <a:fillRect/>
          </a:stretch>
        </p:blipFill>
        <p:spPr>
          <a:xfrm>
            <a:off x="6160376" y="2182345"/>
            <a:ext cx="5769485" cy="3546102"/>
          </a:xfrm>
          <a:prstGeom prst="rect">
            <a:avLst/>
          </a:prstGeom>
        </p:spPr>
      </p:pic>
      <p:sp>
        <p:nvSpPr>
          <p:cNvPr id="9" name="TextBox 8"/>
          <p:cNvSpPr txBox="1"/>
          <p:nvPr/>
        </p:nvSpPr>
        <p:spPr>
          <a:xfrm>
            <a:off x="3713011" y="5781600"/>
            <a:ext cx="5632695" cy="369332"/>
          </a:xfrm>
          <a:prstGeom prst="rect">
            <a:avLst/>
          </a:prstGeom>
          <a:noFill/>
        </p:spPr>
        <p:txBody>
          <a:bodyPr wrap="square" rtlCol="0">
            <a:spAutoFit/>
          </a:bodyPr>
          <a:lstStyle/>
          <a:p>
            <a:r>
              <a:rPr lang="en-US" b="1" dirty="0" smtClean="0">
                <a:solidFill>
                  <a:srgbClr val="C00000"/>
                </a:solidFill>
                <a:latin typeface="Arial" panose="020B0604020202020204" pitchFamily="34" charset="0"/>
                <a:cs typeface="Arial" panose="020B0604020202020204" pitchFamily="34" charset="0"/>
              </a:rPr>
              <a:t>Đồ án Công nghệ chế tạo của học viên VinFast</a:t>
            </a:r>
            <a:endParaRPr lang="en-US" b="1"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66641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39988" y="497977"/>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0" y="1082752"/>
            <a:ext cx="6178601" cy="4438650"/>
          </a:xfrm>
          <a:prstGeom prst="rect">
            <a:avLst/>
          </a:prstGeom>
        </p:spPr>
      </p:pic>
      <p:pic>
        <p:nvPicPr>
          <p:cNvPr id="5" name="Picture 4"/>
          <p:cNvPicPr>
            <a:picLocks noChangeAspect="1"/>
          </p:cNvPicPr>
          <p:nvPr/>
        </p:nvPicPr>
        <p:blipFill>
          <a:blip r:embed="rId3"/>
          <a:stretch>
            <a:fillRect/>
          </a:stretch>
        </p:blipFill>
        <p:spPr>
          <a:xfrm>
            <a:off x="6038597" y="1024255"/>
            <a:ext cx="6059274" cy="4497147"/>
          </a:xfrm>
          <a:prstGeom prst="rect">
            <a:avLst/>
          </a:prstGeom>
        </p:spPr>
      </p:pic>
      <p:sp>
        <p:nvSpPr>
          <p:cNvPr id="7" name="TextBox 6"/>
          <p:cNvSpPr txBox="1"/>
          <p:nvPr/>
        </p:nvSpPr>
        <p:spPr>
          <a:xfrm>
            <a:off x="3362253" y="5678348"/>
            <a:ext cx="5632695" cy="369332"/>
          </a:xfrm>
          <a:prstGeom prst="rect">
            <a:avLst/>
          </a:prstGeom>
          <a:noFill/>
        </p:spPr>
        <p:txBody>
          <a:bodyPr wrap="square" rtlCol="0">
            <a:spAutoFit/>
          </a:bodyPr>
          <a:lstStyle/>
          <a:p>
            <a:r>
              <a:rPr lang="en-US" b="1" dirty="0" smtClean="0">
                <a:solidFill>
                  <a:srgbClr val="C00000"/>
                </a:solidFill>
                <a:latin typeface="Arial" panose="020B0604020202020204" pitchFamily="34" charset="0"/>
                <a:cs typeface="Arial" panose="020B0604020202020204" pitchFamily="34" charset="0"/>
              </a:rPr>
              <a:t>Đồ án Công nghệ chế tạo của học viên VinFast</a:t>
            </a:r>
            <a:endParaRPr lang="en-US" b="1"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14728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39988" y="497977"/>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7" name="TextBox 6"/>
          <p:cNvSpPr txBox="1"/>
          <p:nvPr/>
        </p:nvSpPr>
        <p:spPr>
          <a:xfrm>
            <a:off x="3362253" y="5678348"/>
            <a:ext cx="5632695" cy="369332"/>
          </a:xfrm>
          <a:prstGeom prst="rect">
            <a:avLst/>
          </a:prstGeom>
          <a:noFill/>
        </p:spPr>
        <p:txBody>
          <a:bodyPr wrap="square" rtlCol="0">
            <a:spAutoFit/>
          </a:bodyPr>
          <a:lstStyle/>
          <a:p>
            <a:r>
              <a:rPr lang="en-US" b="1" dirty="0" smtClean="0">
                <a:solidFill>
                  <a:srgbClr val="C00000"/>
                </a:solidFill>
                <a:latin typeface="Arial" panose="020B0604020202020204" pitchFamily="34" charset="0"/>
                <a:cs typeface="Arial" panose="020B0604020202020204" pitchFamily="34" charset="0"/>
              </a:rPr>
              <a:t>Đồ án Công nghệ chế tạo của học viên VinFast</a:t>
            </a:r>
            <a:endParaRPr lang="en-US" b="1" dirty="0">
              <a:solidFill>
                <a:srgbClr val="C00000"/>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2046191" y="1310527"/>
            <a:ext cx="8106337" cy="4252973"/>
          </a:xfrm>
          <a:prstGeom prst="rect">
            <a:avLst/>
          </a:prstGeom>
        </p:spPr>
      </p:pic>
    </p:spTree>
    <p:extLst>
      <p:ext uri="{BB962C8B-B14F-4D97-AF65-F5344CB8AC3E}">
        <p14:creationId xmlns:p14="http://schemas.microsoft.com/office/powerpoint/2010/main" val="41378028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20671" y="613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5664" y="2161270"/>
            <a:ext cx="5347218" cy="401041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2882" y="2177907"/>
            <a:ext cx="5325035" cy="3993776"/>
          </a:xfrm>
          <a:prstGeom prst="rect">
            <a:avLst/>
          </a:prstGeom>
        </p:spPr>
      </p:pic>
      <p:sp>
        <p:nvSpPr>
          <p:cNvPr id="6" name="TextBox 5"/>
          <p:cNvSpPr txBox="1"/>
          <p:nvPr/>
        </p:nvSpPr>
        <p:spPr>
          <a:xfrm>
            <a:off x="1593475" y="1198469"/>
            <a:ext cx="9769289" cy="830997"/>
          </a:xfrm>
          <a:prstGeom prst="rect">
            <a:avLst/>
          </a:prstGeom>
          <a:noFill/>
        </p:spPr>
        <p:txBody>
          <a:bodyPr wrap="square" rtlCol="0">
            <a:spAutoFit/>
          </a:bodyPr>
          <a:lstStyle/>
          <a:p>
            <a:r>
              <a:rPr lang="en-US" sz="2400" dirty="0" smtClean="0">
                <a:solidFill>
                  <a:schemeClr val="accent5">
                    <a:lumMod val="75000"/>
                  </a:schemeClr>
                </a:solidFill>
                <a:latin typeface="Arial" panose="020B0604020202020204" pitchFamily="34" charset="0"/>
                <a:cs typeface="Arial" panose="020B0604020202020204" pitchFamily="34" charset="0"/>
              </a:rPr>
              <a:t>Tạo hứng thú cho HSSV bằng cách bài trí máy móc và thiết bị gọn gàng, bảo quản, sơn phết các máy cũ đẹp mắt, xưởng vệ sinh sạch sẽ  </a:t>
            </a:r>
            <a:endParaRPr lang="en-US" sz="2400" dirty="0">
              <a:solidFill>
                <a:schemeClr val="accent5">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44678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20671" y="613694"/>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6" name="TextBox 5"/>
          <p:cNvSpPr txBox="1"/>
          <p:nvPr/>
        </p:nvSpPr>
        <p:spPr>
          <a:xfrm>
            <a:off x="1512792" y="1198469"/>
            <a:ext cx="10441643" cy="461665"/>
          </a:xfrm>
          <a:prstGeom prst="rect">
            <a:avLst/>
          </a:prstGeom>
          <a:noFill/>
        </p:spPr>
        <p:txBody>
          <a:bodyPr wrap="square" rtlCol="0">
            <a:spAutoFit/>
          </a:bodyPr>
          <a:lstStyle/>
          <a:p>
            <a:r>
              <a:rPr lang="en-US" sz="2400" dirty="0" smtClean="0">
                <a:solidFill>
                  <a:schemeClr val="accent5">
                    <a:lumMod val="75000"/>
                  </a:schemeClr>
                </a:solidFill>
                <a:latin typeface="Arial" panose="020B0604020202020204" pitchFamily="34" charset="0"/>
                <a:cs typeface="Arial" panose="020B0604020202020204" pitchFamily="34" charset="0"/>
              </a:rPr>
              <a:t>Tạo các không gian nghỉ ngơi, thư giãn cho HSSV trong khuôn viên trường</a:t>
            </a:r>
            <a:endParaRPr lang="en-US" sz="2400" dirty="0">
              <a:solidFill>
                <a:schemeClr val="accent5">
                  <a:lumMod val="75000"/>
                </a:schemeClr>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685798" y="1956544"/>
            <a:ext cx="5154708" cy="3866031"/>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6203576" y="1956544"/>
            <a:ext cx="5154710" cy="3866032"/>
          </a:xfrm>
          <a:prstGeom prst="rect">
            <a:avLst/>
          </a:prstGeom>
        </p:spPr>
      </p:pic>
    </p:spTree>
    <p:extLst>
      <p:ext uri="{BB962C8B-B14F-4D97-AF65-F5344CB8AC3E}">
        <p14:creationId xmlns:p14="http://schemas.microsoft.com/office/powerpoint/2010/main" val="32804921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39988" y="497977"/>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3" name="Rectangle 2"/>
          <p:cNvSpPr/>
          <p:nvPr/>
        </p:nvSpPr>
        <p:spPr>
          <a:xfrm>
            <a:off x="712695" y="1176915"/>
            <a:ext cx="10676964" cy="4524315"/>
          </a:xfrm>
          <a:prstGeom prst="rect">
            <a:avLst/>
          </a:prstGeom>
        </p:spPr>
        <p:txBody>
          <a:bodyPr wrap="square">
            <a:spAutoFit/>
          </a:bodyPr>
          <a:lstStyle/>
          <a:p>
            <a:pPr indent="457200" algn="just">
              <a:lnSpc>
                <a:spcPct val="150000"/>
              </a:lnSpc>
              <a:spcAft>
                <a:spcPts val="0"/>
              </a:spcAft>
            </a:pPr>
            <a:r>
              <a:rPr lang="en-US" sz="2400" dirty="0">
                <a:solidFill>
                  <a:srgbClr val="C00000"/>
                </a:solidFill>
                <a:latin typeface="Arial" panose="020B0604020202020204" pitchFamily="34" charset="0"/>
                <a:ea typeface="Calibri" panose="020F0502020204030204" pitchFamily="34" charset="0"/>
                <a:cs typeface="Arial" panose="020B0604020202020204" pitchFamily="34" charset="0"/>
              </a:rPr>
              <a:t>Nhà trường cùng với doanh nghiệp có thể xây dựng các quỹ tín dụng hỗ trợ cho các em sinh viên có hoàn cảnh kinh tế khó khăn vay vốn để đóng học phí và duy trì trạng thái học tập, giúp các em có một động lực để tiếp tục học tại trường. Khoản quỹ tín dụng này có thể được các em thanh toán lại cho nhà trường sau khi các em đi làm và có công việc ổn định.</a:t>
            </a:r>
          </a:p>
          <a:p>
            <a:pPr indent="457200" algn="just">
              <a:lnSpc>
                <a:spcPct val="150000"/>
              </a:lnSpc>
              <a:spcAft>
                <a:spcPts val="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Các Khoa cần kết nối với nhiều doanh </a:t>
            </a:r>
            <a:r>
              <a:rPr lang="en-US" sz="2400" dirty="0" smtClean="0">
                <a:solidFill>
                  <a:srgbClr val="002060"/>
                </a:solidFill>
                <a:latin typeface="Arial" panose="020B0604020202020204" pitchFamily="34" charset="0"/>
                <a:ea typeface="Calibri" panose="020F0502020204030204" pitchFamily="34" charset="0"/>
                <a:cs typeface="Arial" panose="020B0604020202020204" pitchFamily="34" charset="0"/>
              </a:rPr>
              <a:t>nghiệp, </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để các doanh nghiệp hỗ trợ học bổng nhiều hơn cho các em có hoàn cảnh khó khăn, giúp các em an tâm hơn vào việc học.</a:t>
            </a:r>
            <a:endParaRPr lang="en-US" sz="24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20506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39988" y="497977"/>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4" name="Rectangle 3"/>
          <p:cNvSpPr/>
          <p:nvPr/>
        </p:nvSpPr>
        <p:spPr>
          <a:xfrm>
            <a:off x="5015753" y="1470029"/>
            <a:ext cx="6416487" cy="3970318"/>
          </a:xfrm>
          <a:prstGeom prst="rect">
            <a:avLst/>
          </a:prstGeom>
        </p:spPr>
        <p:txBody>
          <a:bodyPr wrap="square">
            <a:spAutoFit/>
          </a:bodyPr>
          <a:lstStyle/>
          <a:p>
            <a:pPr indent="457200" algn="just">
              <a:lnSpc>
                <a:spcPct val="150000"/>
              </a:lnSpc>
              <a:spcAft>
                <a:spcPts val="0"/>
              </a:spcAft>
            </a:pPr>
            <a:r>
              <a:rPr lang="en-US" sz="2400" dirty="0">
                <a:solidFill>
                  <a:srgbClr val="C00000"/>
                </a:solidFill>
                <a:latin typeface="Arial" panose="020B0604020202020204" pitchFamily="34" charset="0"/>
                <a:ea typeface="Calibri" panose="020F0502020204030204" pitchFamily="34" charset="0"/>
                <a:cs typeface="Arial" panose="020B0604020202020204" pitchFamily="34" charset="0"/>
              </a:rPr>
              <a:t>Giáo viên chủ nhiệm và Cố vấn học tập cần quan tâm chia sẻ và động viên các em nhiều hơn trong quá trình học tập. </a:t>
            </a:r>
            <a:endParaRPr lang="en-US" sz="2400" dirty="0" smtClean="0">
              <a:solidFill>
                <a:srgbClr val="C00000"/>
              </a:solidFill>
              <a:latin typeface="Arial" panose="020B0604020202020204" pitchFamily="34" charset="0"/>
              <a:ea typeface="Calibri" panose="020F0502020204030204" pitchFamily="34" charset="0"/>
              <a:cs typeface="Arial" panose="020B0604020202020204" pitchFamily="34" charset="0"/>
            </a:endParaRPr>
          </a:p>
          <a:p>
            <a:pPr indent="457200" algn="just">
              <a:lnSpc>
                <a:spcPct val="150000"/>
              </a:lnSpc>
              <a:spcAft>
                <a:spcPts val="0"/>
              </a:spcAft>
            </a:pPr>
            <a:r>
              <a:rPr lang="en-US" sz="2400" dirty="0" smtClean="0">
                <a:solidFill>
                  <a:srgbClr val="002060"/>
                </a:solidFill>
                <a:latin typeface="Arial" panose="020B0604020202020204" pitchFamily="34" charset="0"/>
                <a:ea typeface="Calibri" panose="020F0502020204030204" pitchFamily="34" charset="0"/>
                <a:cs typeface="Arial" panose="020B0604020202020204" pitchFamily="34" charset="0"/>
              </a:rPr>
              <a:t>Nhà </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trường cần có các chuyên gia tâm lý để giúp các em có thể chia sẻ về tâm tư, trạng thái tâm lý để giúp các em lấy lại được cân bằng và tiếp tục học tập.</a:t>
            </a:r>
            <a:endParaRPr lang="en-US" sz="24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7170" name="Picture 2" descr="Nghề tâm lý: Dễ mà khó! - HuongNghiep24h.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871" y="2157266"/>
            <a:ext cx="4522307" cy="2481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4021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39988" y="497977"/>
            <a:ext cx="3953435" cy="584775"/>
          </a:xfrm>
          <a:prstGeom prst="rect">
            <a:avLst/>
          </a:prstGeom>
          <a:noFill/>
        </p:spPr>
        <p:txBody>
          <a:bodyPr wrap="square" rtlCol="0">
            <a:spAutoFit/>
          </a:bodyPr>
          <a:lstStyle/>
          <a:p>
            <a:pPr algn="ctr"/>
            <a:r>
              <a:rPr lang="en-US" sz="3200" b="1" dirty="0" smtClean="0">
                <a:solidFill>
                  <a:schemeClr val="accent6">
                    <a:lumMod val="75000"/>
                  </a:schemeClr>
                </a:solidFill>
                <a:latin typeface="Arial" panose="020B0604020202020204" pitchFamily="34" charset="0"/>
                <a:cs typeface="Arial" panose="020B0604020202020204" pitchFamily="34" charset="0"/>
              </a:rPr>
              <a:t>GIẢI PHÁP</a:t>
            </a:r>
            <a:endParaRPr lang="en-US" sz="3200" b="1" dirty="0">
              <a:solidFill>
                <a:schemeClr val="accent6">
                  <a:lumMod val="75000"/>
                </a:schemeClr>
              </a:solidFill>
              <a:latin typeface="Arial" panose="020B0604020202020204" pitchFamily="34" charset="0"/>
              <a:cs typeface="Arial" panose="020B0604020202020204" pitchFamily="34" charset="0"/>
            </a:endParaRPr>
          </a:p>
        </p:txBody>
      </p:sp>
      <p:sp>
        <p:nvSpPr>
          <p:cNvPr id="3" name="Rectangle 2"/>
          <p:cNvSpPr/>
          <p:nvPr/>
        </p:nvSpPr>
        <p:spPr>
          <a:xfrm>
            <a:off x="5419165" y="1405481"/>
            <a:ext cx="6414247" cy="4524315"/>
          </a:xfrm>
          <a:prstGeom prst="rect">
            <a:avLst/>
          </a:prstGeom>
        </p:spPr>
        <p:txBody>
          <a:bodyPr wrap="square">
            <a:spAutoFit/>
          </a:bodyPr>
          <a:lstStyle/>
          <a:p>
            <a:pPr indent="457200" algn="just">
              <a:spcAft>
                <a:spcPts val="0"/>
              </a:spcAft>
            </a:pPr>
            <a:r>
              <a:rPr lang="en-US" sz="2400" dirty="0">
                <a:solidFill>
                  <a:srgbClr val="C00000"/>
                </a:solidFill>
                <a:latin typeface="Arial" panose="020B0604020202020204" pitchFamily="34" charset="0"/>
                <a:ea typeface="Calibri" panose="020F0502020204030204" pitchFamily="34" charset="0"/>
                <a:cs typeface="Arial" panose="020B0604020202020204" pitchFamily="34" charset="0"/>
              </a:rPr>
              <a:t>Có thể xây dựng kênh thông tin, kết nối giữa phụ huynh của sinh viên các khóa cao đẳng với sinh viên như sổ liên lạc điện tử, hoặc phần mềm theo dõi số ngày nghỉ của sinh viên cao đẳng trên lớp, bảng điểm các môn học sau mỗi học kỳ để giúp phụ huynh có thể quản lý tốt hơn việc đi học của các </a:t>
            </a:r>
            <a:r>
              <a:rPr lang="en-US" sz="2400" dirty="0" smtClean="0">
                <a:solidFill>
                  <a:srgbClr val="C00000"/>
                </a:solidFill>
                <a:latin typeface="Arial" panose="020B0604020202020204" pitchFamily="34" charset="0"/>
                <a:ea typeface="Calibri" panose="020F0502020204030204" pitchFamily="34" charset="0"/>
                <a:cs typeface="Arial" panose="020B0604020202020204" pitchFamily="34" charset="0"/>
              </a:rPr>
              <a:t>em</a:t>
            </a:r>
          </a:p>
          <a:p>
            <a:pPr indent="457200" algn="just">
              <a:spcAft>
                <a:spcPts val="0"/>
              </a:spcAft>
            </a:pP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N</a:t>
            </a:r>
            <a:r>
              <a:rPr lang="en-US" sz="2400" dirty="0" smtClean="0">
                <a:solidFill>
                  <a:srgbClr val="002060"/>
                </a:solidFill>
                <a:latin typeface="Arial" panose="020B0604020202020204" pitchFamily="34" charset="0"/>
                <a:ea typeface="Calibri" panose="020F0502020204030204" pitchFamily="34" charset="0"/>
                <a:cs typeface="Arial" panose="020B0604020202020204" pitchFamily="34" charset="0"/>
              </a:rPr>
              <a:t>ếu </a:t>
            </a:r>
            <a:r>
              <a:rPr lang="en-US" sz="2400" dirty="0">
                <a:solidFill>
                  <a:srgbClr val="002060"/>
                </a:solidFill>
                <a:latin typeface="Arial" panose="020B0604020202020204" pitchFamily="34" charset="0"/>
                <a:ea typeface="Calibri" panose="020F0502020204030204" pitchFamily="34" charset="0"/>
                <a:cs typeface="Arial" panose="020B0604020202020204" pitchFamily="34" charset="0"/>
              </a:rPr>
              <a:t>các em nghỉ học nhiều sẽ bị gửi thông báo hoặc nhắc nhở đến phụ huynh. Nhờ đó phụ huynh có thể can thiệp và nhắc nhở các em kịp thời, tránh tình trạng các em nghỉ học quá nhiều.</a:t>
            </a:r>
            <a:endParaRPr lang="en-US" sz="2400" dirty="0">
              <a:solidFill>
                <a:srgbClr val="00206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12290" name="Picture 2" descr="Sổ liên lạc điện tử - HanoiEd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387" y="1764127"/>
            <a:ext cx="4908177" cy="3705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33293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TotalTime>
  <Words>854</Words>
  <Application>Microsoft Office PowerPoint</Application>
  <PresentationFormat>Widescreen</PresentationFormat>
  <Paragraphs>54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pc</cp:lastModifiedBy>
  <cp:revision>24</cp:revision>
  <dcterms:created xsi:type="dcterms:W3CDTF">2021-01-13T15:02:11Z</dcterms:created>
  <dcterms:modified xsi:type="dcterms:W3CDTF">2021-01-14T16:26:01Z</dcterms:modified>
</cp:coreProperties>
</file>