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62" r:id="rId3"/>
    <p:sldId id="378" r:id="rId4"/>
    <p:sldId id="364" r:id="rId5"/>
    <p:sldId id="366" r:id="rId6"/>
    <p:sldId id="365" r:id="rId7"/>
    <p:sldId id="368" r:id="rId8"/>
    <p:sldId id="379" r:id="rId9"/>
    <p:sldId id="367" r:id="rId10"/>
    <p:sldId id="390" r:id="rId11"/>
    <p:sldId id="387" r:id="rId12"/>
    <p:sldId id="363" r:id="rId13"/>
    <p:sldId id="389" r:id="rId14"/>
    <p:sldId id="391" r:id="rId15"/>
    <p:sldId id="371" r:id="rId16"/>
    <p:sldId id="372" r:id="rId17"/>
    <p:sldId id="370" r:id="rId18"/>
    <p:sldId id="392" r:id="rId19"/>
    <p:sldId id="380" r:id="rId20"/>
    <p:sldId id="376" r:id="rId21"/>
    <p:sldId id="374" r:id="rId22"/>
    <p:sldId id="373" r:id="rId23"/>
    <p:sldId id="375" r:id="rId24"/>
    <p:sldId id="369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1566" y="-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409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091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933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82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937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386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2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374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179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501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8373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EA15578-682B-4A01-9638-014C16DE11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65AAC1EE-97A3-4603-AA67-B9B86F55FF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770C8B9-3AC5-46CF-A12A-6DF4288A1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98CA0AF-530D-4EBD-B965-8B94F5F1B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C359C82-3A0F-48FF-926E-5D04481A0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3700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CD41855-5658-46FC-B1E4-D8A33D040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1E48DD4-982E-4DF5-83BC-71D4D6BCEB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8C6D471-1D4A-4A93-8DC4-6EC44FFF7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8EF56D3-DE4D-452A-8EDB-00A20AD17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F3EE1EB-0B3D-4FD7-B6AB-2BD17542B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31311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0AAF01F-173B-42F4-B79E-090D56ACB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7FF68C77-CBFA-461F-A51E-325EB9550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91E92DB-083F-452B-B9A8-07F35FD15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30284B60-C1EA-4B69-AA90-8F1E5FB94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F62BA63-766D-48C7-962C-260FED02A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0882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A4F6C79-9DB9-41C2-AB7F-EE2DBD4CB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0B300A1-412B-4D8E-A682-9491921A93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2449AE0-B2AB-4AC5-AD17-D5485CF0B2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BD4E3E69-8221-46DF-8417-9117474D9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AC0CA87B-A6B0-4084-8ABD-22FC70DE92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059FFCA0-2136-413A-9FC4-8666492A9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2746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BCC1165-B1EA-4947-A1FB-D9CF6BE2F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D6949C6E-764C-4F36-94CB-FE2A2DF8CB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9A9B79E8-DF7C-4EBB-9F3B-6BE1496FD9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A42F9A33-7E46-4A42-A0A4-E18DB17B89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468AAA32-05F2-47FB-B9B2-30397B27C7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D50AE778-A2FD-4AD5-B23E-61A0D2506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DAF383F0-95C5-45CA-90E7-CB2237487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417D151-FD6A-419A-A7B0-CA8BE2A25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41087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5CD961-234E-4CF8-B0EF-237952B82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3A917F9D-08A6-466A-864D-D2F376CC9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4EDF56FB-BF1A-451B-AFCC-8E5E82A91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F85A4458-ED35-410C-9316-3AE12AF06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6468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B26121E3-1542-49D2-AFE7-215B078A3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4DB79D1B-E5A5-4FF6-B1AF-3C1CE82BE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ACA32E8B-A5B1-45B5-9A9F-B5EF9E6E9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3304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F34EF36-1426-4285-828F-C8CFBFE98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D2C0F19-B360-4B7D-8B84-54564343E2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1161CC49-77D0-4E31-A9D2-D30F8EDAEA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22AB92D8-AB77-44F5-B9DD-F7A3C2F63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DF0A841E-88D4-4D0A-97C4-E4897B618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8454F814-BBE2-4CE3-B3C8-C4A938E78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8888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4E247E2-3FF2-44B7-B10F-3C06FDF7C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C9E9FEF-3FB3-4E4C-A935-958BA93288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19F12C7B-8B90-4958-A986-27D36990BD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494EFE80-B253-4A84-BE72-FE1337473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5A70AA07-12BD-4E8C-B324-9F0CBE23C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A5AF4ED2-925B-495F-9A04-20C40D1E4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7417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E5AAED-E4CB-438E-BAE6-D874C01F5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0DCA6078-7021-47C7-8ADD-30EB0D4D7E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F7DC22C-267E-4ADC-AF05-BEB721900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AACB2E6-036D-489B-AF95-7F191F409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86DBCEB-45FD-4CA2-89E1-0743C2C24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8607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76BF1447-7437-45B5-955F-F450CFC6FB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E2DF0BE9-59DA-4877-8D0D-735633F5CF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9A8181-2D82-4E5A-A55B-C3850F308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06443D1-9D50-4347-8EF4-C71123BDF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A7B7A19-FC92-4734-BBA7-FBC0512D2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243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571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E507F965-6FBF-4E4A-99CF-0D8736C95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FF441528-4D68-4198-AA39-08CEF828A9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1895987-3F38-4722-83D8-2292FDC382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8B2F808-3920-4A01-9D82-C1D249E036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76A23AC-28FD-47E2-A9E1-1773F85438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2344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6.png"/><Relationship Id="rId5" Type="http://schemas.microsoft.com/office/2007/relationships/media" Target="../media/media3.mp3"/><Relationship Id="rId10" Type="http://schemas.openxmlformats.org/officeDocument/2006/relationships/image" Target="../media/image5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png"/><Relationship Id="rId7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re 1"/>
          <p:cNvSpPr txBox="1">
            <a:spLocks/>
          </p:cNvSpPr>
          <p:nvPr/>
        </p:nvSpPr>
        <p:spPr bwMode="auto">
          <a:xfrm>
            <a:off x="0" y="914401"/>
            <a:ext cx="9144000" cy="2667001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spc="50" dirty="0" err="1" smtClean="0">
                <a:ln w="11430"/>
                <a:solidFill>
                  <a:schemeClr val="tx1"/>
                </a:solidFill>
                <a:latin typeface="Constantia"/>
              </a:rPr>
              <a:t>Chuyên</a:t>
            </a:r>
            <a:r>
              <a:rPr lang="en-US" sz="3600" b="1" spc="50" dirty="0" smtClean="0">
                <a:ln w="11430"/>
                <a:solidFill>
                  <a:schemeClr val="tx1"/>
                </a:solidFill>
                <a:latin typeface="Constantia"/>
              </a:rPr>
              <a:t> </a:t>
            </a:r>
            <a:r>
              <a:rPr lang="en-US" sz="3600" b="1" spc="50" dirty="0" err="1" smtClean="0">
                <a:ln w="11430"/>
                <a:solidFill>
                  <a:schemeClr val="tx1"/>
                </a:solidFill>
                <a:latin typeface="Constantia"/>
              </a:rPr>
              <a:t>đề</a:t>
            </a:r>
            <a:r>
              <a:rPr lang="en-US" sz="3600" b="1" spc="50" dirty="0" smtClean="0">
                <a:ln w="11430"/>
                <a:solidFill>
                  <a:schemeClr val="tx1"/>
                </a:solidFill>
                <a:latin typeface="Constantia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spc="50" dirty="0" smtClean="0">
                <a:ln w="11430"/>
                <a:solidFill>
                  <a:srgbClr val="C00000"/>
                </a:solidFill>
                <a:latin typeface="Constantia"/>
              </a:rPr>
              <a:t>HẠN CHẾ TÌNH TRẠNG </a:t>
            </a:r>
            <a:endParaRPr lang="en-US" sz="3600" b="1" spc="50" dirty="0" smtClean="0">
              <a:ln w="11430"/>
              <a:solidFill>
                <a:srgbClr val="C00000"/>
              </a:solidFill>
              <a:latin typeface="Constanti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spc="50" dirty="0" smtClean="0">
                <a:ln w="11430"/>
                <a:solidFill>
                  <a:srgbClr val="C00000"/>
                </a:solidFill>
                <a:latin typeface="Constantia"/>
              </a:rPr>
              <a:t>BỎ HỌC CỦA SINH VIÊN </a:t>
            </a:r>
            <a:endParaRPr lang="en-US" sz="3600" b="1" spc="50" dirty="0" smtClean="0">
              <a:ln w="11430"/>
              <a:solidFill>
                <a:srgbClr val="C00000"/>
              </a:solidFill>
              <a:latin typeface="Constanti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400" b="1" spc="50" dirty="0" smtClean="0">
                <a:ln w="11430"/>
                <a:solidFill>
                  <a:srgbClr val="C00000"/>
                </a:solidFill>
                <a:latin typeface="Constantia"/>
              </a:rPr>
              <a:t>TẠI TRƯỜNG CĐ LÝ TỰ TRỌNG TP HCM</a:t>
            </a:r>
            <a:endParaRPr lang="fr-CA" altLang="zh-CN" sz="3400" b="1" dirty="0">
              <a:solidFill>
                <a:srgbClr val="07389B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itre 1"/>
          <p:cNvSpPr txBox="1">
            <a:spLocks/>
          </p:cNvSpPr>
          <p:nvPr/>
        </p:nvSpPr>
        <p:spPr bwMode="auto">
          <a:xfrm>
            <a:off x="297657" y="4572000"/>
            <a:ext cx="8548687" cy="1400696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spc="50" dirty="0" smtClean="0">
                <a:ln w="11430"/>
                <a:solidFill>
                  <a:schemeClr val="tx1"/>
                </a:solidFill>
                <a:latin typeface="Constantia"/>
              </a:rPr>
              <a:t>THAM LUẬN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spc="50" dirty="0" smtClean="0">
                <a:ln w="11430"/>
                <a:solidFill>
                  <a:srgbClr val="C00000"/>
                </a:solidFill>
                <a:latin typeface="Constantia"/>
              </a:rPr>
              <a:t>KHOA LÝ LUẬN CHÍNH TRỊ</a:t>
            </a:r>
            <a:endParaRPr lang="fr-CA" altLang="zh-CN" sz="4000" b="1" dirty="0">
              <a:solidFill>
                <a:srgbClr val="07389B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717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667000" y="632231"/>
            <a:ext cx="3810000" cy="802871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THỰC TRẠNG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728354" y="1676402"/>
            <a:ext cx="5815446" cy="7414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VD: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Lớp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17T4THU1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52400" y="2590800"/>
            <a:ext cx="4038600" cy="914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đầu </a:t>
            </a:r>
            <a:r>
              <a:rPr lang="vi-VN" sz="4000" b="1" dirty="0">
                <a:latin typeface="Arial" pitchFamily="34" charset="0"/>
                <a:cs typeface="Arial" pitchFamily="34" charset="0"/>
              </a:rPr>
              <a:t>vào 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72 SV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038601" y="3690852"/>
            <a:ext cx="5098473" cy="9573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năm cuối còn 47 SV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39700" y="5237248"/>
            <a:ext cx="4267200" cy="10335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bỏ </a:t>
            </a:r>
            <a:r>
              <a:rPr lang="vi-VN" sz="4000" b="1" dirty="0">
                <a:latin typeface="Arial" pitchFamily="34" charset="0"/>
                <a:cs typeface="Arial" pitchFamily="34" charset="0"/>
              </a:rPr>
              <a:t>học là 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25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/72 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324600" y="5237248"/>
            <a:ext cx="2286000" cy="1011152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34,7% </a:t>
            </a:r>
          </a:p>
        </p:txBody>
      </p:sp>
      <p:cxnSp>
        <p:nvCxnSpPr>
          <p:cNvPr id="5" name="Straight Arrow Connector 4"/>
          <p:cNvCxnSpPr>
            <a:stCxn id="11" idx="3"/>
            <a:endCxn id="12" idx="1"/>
          </p:cNvCxnSpPr>
          <p:nvPr/>
        </p:nvCxnSpPr>
        <p:spPr>
          <a:xfrm flipV="1">
            <a:off x="4406901" y="5742824"/>
            <a:ext cx="1917700" cy="1119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3925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Freeform 7"/>
          <p:cNvSpPr>
            <a:spLocks noEditPoints="1"/>
          </p:cNvSpPr>
          <p:nvPr/>
        </p:nvSpPr>
        <p:spPr bwMode="gray">
          <a:xfrm>
            <a:off x="1311462" y="1041400"/>
            <a:ext cx="7825612" cy="5029200"/>
          </a:xfrm>
          <a:custGeom>
            <a:avLst/>
            <a:gdLst>
              <a:gd name="T0" fmla="*/ 2147483647 w 2820"/>
              <a:gd name="T1" fmla="*/ 2147483647 h 2912"/>
              <a:gd name="T2" fmla="*/ 2147483647 w 2820"/>
              <a:gd name="T3" fmla="*/ 2147483647 h 2912"/>
              <a:gd name="T4" fmla="*/ 2147483647 w 2820"/>
              <a:gd name="T5" fmla="*/ 2147483647 h 2912"/>
              <a:gd name="T6" fmla="*/ 2147483647 w 2820"/>
              <a:gd name="T7" fmla="*/ 2147483647 h 2912"/>
              <a:gd name="T8" fmla="*/ 2147483647 w 2820"/>
              <a:gd name="T9" fmla="*/ 2147483647 h 2912"/>
              <a:gd name="T10" fmla="*/ 2147483647 w 2820"/>
              <a:gd name="T11" fmla="*/ 2147483647 h 2912"/>
              <a:gd name="T12" fmla="*/ 2147483647 w 2820"/>
              <a:gd name="T13" fmla="*/ 2147483647 h 2912"/>
              <a:gd name="T14" fmla="*/ 2147483647 w 2820"/>
              <a:gd name="T15" fmla="*/ 2147483647 h 2912"/>
              <a:gd name="T16" fmla="*/ 0 w 2820"/>
              <a:gd name="T17" fmla="*/ 2147483647 h 2912"/>
              <a:gd name="T18" fmla="*/ 2147483647 w 2820"/>
              <a:gd name="T19" fmla="*/ 2147483647 h 2912"/>
              <a:gd name="T20" fmla="*/ 2147483647 w 2820"/>
              <a:gd name="T21" fmla="*/ 2147483647 h 2912"/>
              <a:gd name="T22" fmla="*/ 2147483647 w 2820"/>
              <a:gd name="T23" fmla="*/ 2147483647 h 2912"/>
              <a:gd name="T24" fmla="*/ 2147483647 w 2820"/>
              <a:gd name="T25" fmla="*/ 2147483647 h 2912"/>
              <a:gd name="T26" fmla="*/ 2147483647 w 2820"/>
              <a:gd name="T27" fmla="*/ 2147483647 h 2912"/>
              <a:gd name="T28" fmla="*/ 2147483647 w 2820"/>
              <a:gd name="T29" fmla="*/ 2147483647 h 2912"/>
              <a:gd name="T30" fmla="*/ 2147483647 w 2820"/>
              <a:gd name="T31" fmla="*/ 2147483647 h 2912"/>
              <a:gd name="T32" fmla="*/ 2147483647 w 2820"/>
              <a:gd name="T33" fmla="*/ 2147483647 h 2912"/>
              <a:gd name="T34" fmla="*/ 2147483647 w 2820"/>
              <a:gd name="T35" fmla="*/ 2147483647 h 2912"/>
              <a:gd name="T36" fmla="*/ 2147483647 w 2820"/>
              <a:gd name="T37" fmla="*/ 2147483647 h 2912"/>
              <a:gd name="T38" fmla="*/ 2147483647 w 2820"/>
              <a:gd name="T39" fmla="*/ 2147483647 h 2912"/>
              <a:gd name="T40" fmla="*/ 2147483647 w 2820"/>
              <a:gd name="T41" fmla="*/ 2147483647 h 2912"/>
              <a:gd name="T42" fmla="*/ 2147483647 w 2820"/>
              <a:gd name="T43" fmla="*/ 2147483647 h 2912"/>
              <a:gd name="T44" fmla="*/ 2147483647 w 2820"/>
              <a:gd name="T45" fmla="*/ 2147483647 h 2912"/>
              <a:gd name="T46" fmla="*/ 2147483647 w 2820"/>
              <a:gd name="T47" fmla="*/ 2147483647 h 2912"/>
              <a:gd name="T48" fmla="*/ 2147483647 w 2820"/>
              <a:gd name="T49" fmla="*/ 2147483647 h 2912"/>
              <a:gd name="T50" fmla="*/ 2147483647 w 2820"/>
              <a:gd name="T51" fmla="*/ 2147483647 h 2912"/>
              <a:gd name="T52" fmla="*/ 2147483647 w 2820"/>
              <a:gd name="T53" fmla="*/ 2147483647 h 2912"/>
              <a:gd name="T54" fmla="*/ 2147483647 w 2820"/>
              <a:gd name="T55" fmla="*/ 2147483647 h 2912"/>
              <a:gd name="T56" fmla="*/ 2147483647 w 2820"/>
              <a:gd name="T57" fmla="*/ 2147483647 h 2912"/>
              <a:gd name="T58" fmla="*/ 2147483647 w 2820"/>
              <a:gd name="T59" fmla="*/ 2147483647 h 2912"/>
              <a:gd name="T60" fmla="*/ 2147483647 w 2820"/>
              <a:gd name="T61" fmla="*/ 2147483647 h 2912"/>
              <a:gd name="T62" fmla="*/ 2147483647 w 2820"/>
              <a:gd name="T63" fmla="*/ 2147483647 h 2912"/>
              <a:gd name="T64" fmla="*/ 2147483647 w 2820"/>
              <a:gd name="T65" fmla="*/ 2147483647 h 2912"/>
              <a:gd name="T66" fmla="*/ 2147483647 w 2820"/>
              <a:gd name="T67" fmla="*/ 2147483647 h 2912"/>
              <a:gd name="T68" fmla="*/ 2147483647 w 2820"/>
              <a:gd name="T69" fmla="*/ 2147483647 h 2912"/>
              <a:gd name="T70" fmla="*/ 2147483647 w 2820"/>
              <a:gd name="T71" fmla="*/ 2147483647 h 2912"/>
              <a:gd name="T72" fmla="*/ 2147483647 w 2820"/>
              <a:gd name="T73" fmla="*/ 2147483647 h 2912"/>
              <a:gd name="T74" fmla="*/ 2147483647 w 2820"/>
              <a:gd name="T75" fmla="*/ 2147483647 h 2912"/>
              <a:gd name="T76" fmla="*/ 2147483647 w 2820"/>
              <a:gd name="T77" fmla="*/ 2147483647 h 2912"/>
              <a:gd name="T78" fmla="*/ 2147483647 w 2820"/>
              <a:gd name="T79" fmla="*/ 2147483647 h 2912"/>
              <a:gd name="T80" fmla="*/ 2147483647 w 2820"/>
              <a:gd name="T81" fmla="*/ 2147483647 h 2912"/>
              <a:gd name="T82" fmla="*/ 2147483647 w 2820"/>
              <a:gd name="T83" fmla="*/ 2147483647 h 2912"/>
              <a:gd name="T84" fmla="*/ 2147483647 w 2820"/>
              <a:gd name="T85" fmla="*/ 2147483647 h 2912"/>
              <a:gd name="T86" fmla="*/ 2147483647 w 2820"/>
              <a:gd name="T87" fmla="*/ 2147483647 h 2912"/>
              <a:gd name="T88" fmla="*/ 2147483647 w 2820"/>
              <a:gd name="T89" fmla="*/ 2147483647 h 2912"/>
              <a:gd name="T90" fmla="*/ 2147483647 w 2820"/>
              <a:gd name="T91" fmla="*/ 0 h 2912"/>
              <a:gd name="T92" fmla="*/ 2147483647 w 2820"/>
              <a:gd name="T93" fmla="*/ 2147483647 h 2912"/>
              <a:gd name="T94" fmla="*/ 2147483647 w 2820"/>
              <a:gd name="T95" fmla="*/ 2147483647 h 2912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dist="206741" dir="8249373" algn="ctr" rotWithShape="0">
              <a:srgbClr val="DDDDDD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9" name="Group 48"/>
          <p:cNvGrpSpPr>
            <a:grpSpLocks/>
          </p:cNvGrpSpPr>
          <p:nvPr/>
        </p:nvGrpSpPr>
        <p:grpSpPr bwMode="auto">
          <a:xfrm>
            <a:off x="1" y="838200"/>
            <a:ext cx="2839733" cy="2047875"/>
            <a:chOff x="3248025" y="3752850"/>
            <a:chExt cx="1704975" cy="1885950"/>
          </a:xfrm>
        </p:grpSpPr>
        <p:sp>
          <p:nvSpPr>
            <p:cNvPr id="13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5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6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7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8" name="Text Box 39"/>
            <p:cNvSpPr txBox="1">
              <a:spLocks noChangeArrowheads="1"/>
            </p:cNvSpPr>
            <p:nvPr/>
          </p:nvSpPr>
          <p:spPr bwMode="gray">
            <a:xfrm>
              <a:off x="3384422" y="3989431"/>
              <a:ext cx="1568578" cy="878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vi-VN" sz="2800" b="1" dirty="0" smtClean="0"/>
                <a:t>H</a:t>
              </a:r>
              <a:r>
                <a:rPr lang="en-US" sz="2800" b="1" dirty="0" smtClean="0"/>
                <a:t>OÀN CẢNH</a:t>
              </a:r>
              <a:r>
                <a:rPr lang="vi-VN" sz="2800" b="1" dirty="0" smtClean="0"/>
                <a:t> </a:t>
              </a:r>
              <a:r>
                <a:rPr lang="en-US" sz="2800" b="1" dirty="0" smtClean="0"/>
                <a:t>GIA ĐÌNH </a:t>
              </a:r>
              <a:endParaRPr lang="vi-VN" sz="2800" b="1" dirty="0"/>
            </a:p>
          </p:txBody>
        </p:sp>
      </p:grpSp>
      <p:grpSp>
        <p:nvGrpSpPr>
          <p:cNvPr id="19" name="Group 48"/>
          <p:cNvGrpSpPr>
            <a:grpSpLocks/>
          </p:cNvGrpSpPr>
          <p:nvPr/>
        </p:nvGrpSpPr>
        <p:grpSpPr bwMode="auto">
          <a:xfrm>
            <a:off x="0" y="3680519"/>
            <a:ext cx="3862631" cy="2720283"/>
            <a:chOff x="3148742" y="3752850"/>
            <a:chExt cx="1895193" cy="1885950"/>
          </a:xfrm>
        </p:grpSpPr>
        <p:sp>
          <p:nvSpPr>
            <p:cNvPr id="20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2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3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4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5" name="Text Box 39"/>
            <p:cNvSpPr txBox="1">
              <a:spLocks noChangeArrowheads="1"/>
            </p:cNvSpPr>
            <p:nvPr/>
          </p:nvSpPr>
          <p:spPr bwMode="gray">
            <a:xfrm>
              <a:off x="3148742" y="4083628"/>
              <a:ext cx="1895193" cy="1258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en-US" sz="2800" b="1" dirty="0" smtClean="0"/>
                <a:t>BẢN THÂN</a:t>
              </a:r>
            </a:p>
            <a:p>
              <a:pPr marL="1200150" lvl="1" indent="-457200">
                <a:buFontTx/>
                <a:buChar char="-"/>
              </a:pPr>
              <a:r>
                <a:rPr lang="en-US" sz="2800" b="1" dirty="0" err="1"/>
                <a:t>Kiến</a:t>
              </a:r>
              <a:r>
                <a:rPr lang="en-US" sz="2800" b="1" dirty="0"/>
                <a:t> </a:t>
              </a:r>
              <a:r>
                <a:rPr lang="en-US" sz="2800" b="1" dirty="0" err="1"/>
                <a:t>thức</a:t>
              </a:r>
              <a:endParaRPr lang="en-US" sz="2800" b="1" dirty="0"/>
            </a:p>
            <a:p>
              <a:pPr marL="1200150" lvl="1" indent="-457200">
                <a:buFontTx/>
                <a:buChar char="-"/>
              </a:pPr>
              <a:r>
                <a:rPr lang="en-US" sz="2800" b="1" dirty="0" err="1" smtClean="0"/>
                <a:t>Kỹ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năng</a:t>
              </a:r>
              <a:r>
                <a:rPr lang="en-US" sz="2800" b="1" dirty="0" smtClean="0"/>
                <a:t>     </a:t>
              </a:r>
            </a:p>
            <a:p>
              <a:pPr marL="1200150" lvl="1" indent="-457200">
                <a:buFontTx/>
                <a:buChar char="-"/>
              </a:pPr>
              <a:r>
                <a:rPr lang="en-US" sz="2800" b="1" dirty="0" err="1" smtClean="0"/>
                <a:t>Thái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độ</a:t>
              </a:r>
              <a:r>
                <a:rPr lang="en-US" sz="2800" b="1" dirty="0" smtClean="0"/>
                <a:t> </a:t>
              </a:r>
              <a:endParaRPr lang="vi-VN" sz="2800" b="1" dirty="0"/>
            </a:p>
          </p:txBody>
        </p:sp>
      </p:grpSp>
      <p:grpSp>
        <p:nvGrpSpPr>
          <p:cNvPr id="26" name="Group 48"/>
          <p:cNvGrpSpPr>
            <a:grpSpLocks/>
          </p:cNvGrpSpPr>
          <p:nvPr/>
        </p:nvGrpSpPr>
        <p:grpSpPr bwMode="auto">
          <a:xfrm>
            <a:off x="4181071" y="4724400"/>
            <a:ext cx="3295451" cy="2173012"/>
            <a:chOff x="3248025" y="3752850"/>
            <a:chExt cx="1721697" cy="1885950"/>
          </a:xfrm>
        </p:grpSpPr>
        <p:sp>
          <p:nvSpPr>
            <p:cNvPr id="27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9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0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1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2" name="Text Box 39"/>
            <p:cNvSpPr txBox="1">
              <a:spLocks noChangeArrowheads="1"/>
            </p:cNvSpPr>
            <p:nvPr/>
          </p:nvSpPr>
          <p:spPr bwMode="gray">
            <a:xfrm>
              <a:off x="3389399" y="3949751"/>
              <a:ext cx="1580323" cy="1575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en-US" sz="2800" b="1" dirty="0" smtClean="0"/>
                <a:t>TÁC NHÂN</a:t>
              </a:r>
            </a:p>
            <a:p>
              <a:pPr marL="457200" indent="-457200">
                <a:buFontTx/>
                <a:buChar char="-"/>
              </a:pPr>
              <a:r>
                <a:rPr lang="en-US" sz="2800" b="1" dirty="0" err="1" smtClean="0"/>
                <a:t>Bạn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bè</a:t>
              </a:r>
              <a:endParaRPr lang="en-US" sz="2800" b="1" dirty="0" smtClean="0"/>
            </a:p>
            <a:p>
              <a:pPr marL="457200" indent="-457200">
                <a:buFontTx/>
                <a:buChar char="-"/>
              </a:pPr>
              <a:r>
                <a:rPr lang="en-US" sz="2800" b="1" dirty="0" err="1" smtClean="0"/>
                <a:t>Thầy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cô</a:t>
              </a:r>
              <a:endParaRPr lang="en-US" sz="2800" b="1" dirty="0" smtClean="0"/>
            </a:p>
            <a:p>
              <a:pPr marL="457200" indent="-457200">
                <a:buFontTx/>
                <a:buChar char="-"/>
              </a:pPr>
              <a:r>
                <a:rPr lang="en-US" sz="2800" b="1" dirty="0" err="1" smtClean="0"/>
                <a:t>Nhà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trường</a:t>
              </a:r>
              <a:endParaRPr lang="en-US" sz="2800" b="1" dirty="0" smtClean="0"/>
            </a:p>
          </p:txBody>
        </p:sp>
      </p:grpSp>
      <p:sp>
        <p:nvSpPr>
          <p:cNvPr id="33" name="Rounded Rectangle 32"/>
          <p:cNvSpPr/>
          <p:nvPr/>
        </p:nvSpPr>
        <p:spPr>
          <a:xfrm>
            <a:off x="3352801" y="2133600"/>
            <a:ext cx="5181599" cy="90106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5400" b="1" dirty="0"/>
              <a:t>Nguyên nhân</a:t>
            </a:r>
            <a:endParaRPr lang="en-US" sz="5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956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644931"/>
            <a:ext cx="7010400" cy="1183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HOÀN CẢNH GIA ĐÌNH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56310" y="1938253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ốt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093028" y="3733800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Phức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tạp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     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096001" y="5348547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>
                <a:latin typeface="Arial" pitchFamily="34" charset="0"/>
                <a:cs typeface="Arial" pitchFamily="34" charset="0"/>
              </a:rPr>
              <a:t>Khó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khăn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539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721131"/>
            <a:ext cx="3810000" cy="1183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BẢN 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THÂN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56310" y="2352505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Kiến thức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066801" y="3995652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Kỹ </a:t>
            </a:r>
            <a:r>
              <a:rPr lang="vi-VN" sz="4000" b="1" dirty="0">
                <a:latin typeface="Arial" pitchFamily="34" charset="0"/>
                <a:cs typeface="Arial" pitchFamily="34" charset="0"/>
              </a:rPr>
              <a:t>năng    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981201" y="5672052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Thái </a:t>
            </a:r>
            <a:r>
              <a:rPr lang="vi-VN" sz="4000" b="1" dirty="0">
                <a:latin typeface="Arial" pitchFamily="34" charset="0"/>
                <a:cs typeface="Arial" pitchFamily="34" charset="0"/>
              </a:rPr>
              <a:t>độ 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029200" y="2624052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Giỏi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khá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– TB –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yếu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029200" y="4267200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>
                <a:latin typeface="Arial" pitchFamily="34" charset="0"/>
                <a:cs typeface="Arial" pitchFamily="34" charset="0"/>
              </a:rPr>
              <a:t>Giỏi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–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khá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– TB –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yếu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036127" y="5924203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Giỏi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khá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– TB – </a:t>
            </a: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yếu</a:t>
            </a:r>
            <a:endParaRPr lang="vi-VN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539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914402"/>
            <a:ext cx="3810000" cy="1183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TÁC NHÂN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52401" y="2362202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Bạn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bè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28600" y="4148052"/>
            <a:ext cx="3276600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Thầy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cô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495800" y="2362201"/>
            <a:ext cx="4114800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Lôi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kéo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rủ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rê</a:t>
            </a:r>
            <a:endParaRPr lang="vi-VN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495800" y="4114800"/>
            <a:ext cx="4343400" cy="18288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Thiếu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tâm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lvl="0">
              <a:defRPr/>
            </a:pPr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Kỳ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thị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SV, </a:t>
            </a:r>
          </a:p>
          <a:p>
            <a:pPr lvl="0">
              <a:defRPr/>
            </a:pPr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tình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4607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914402"/>
            <a:ext cx="3810000" cy="1183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TÁC NHÂN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28600" y="2743200"/>
            <a:ext cx="3276600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trường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4343401" y="3657600"/>
            <a:ext cx="4682837" cy="261574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Thời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khoá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Chưa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khoa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em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12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)  </a:t>
            </a:r>
          </a:p>
          <a:p>
            <a:pPr lvl="0">
              <a:defRPr/>
            </a:pPr>
            <a:endParaRPr lang="en-US" sz="24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defRPr/>
            </a:pPr>
            <a:r>
              <a:rPr lang="en-US" sz="36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Sĩ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lớp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đông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rất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ồn</a:t>
            </a:r>
            <a:endParaRPr lang="vi-VN" sz="2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3179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28600" y="1559331"/>
            <a:ext cx="5540087" cy="802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latin typeface="Arial" pitchFamily="34" charset="0"/>
                <a:cs typeface="Arial" pitchFamily="34" charset="0"/>
              </a:rPr>
              <a:t>HOÀN CẢNH GIA ĐÌNH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101437" y="2644486"/>
            <a:ext cx="6927273" cy="68580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36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ìm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cách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động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viên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chia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sẻ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" y="4648200"/>
            <a:ext cx="4571999" cy="21336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trường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Trao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bổng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Giới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thiệu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việc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làm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ra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sân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chơi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bổ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ích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800600" y="4648200"/>
            <a:ext cx="4343400" cy="21336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Giảng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viên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tâm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chia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sẻ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>
                <a:latin typeface="Arial" pitchFamily="34" charset="0"/>
                <a:cs typeface="Arial" pitchFamily="34" charset="0"/>
              </a:rPr>
              <a:t>Đ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ộng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viên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" name="Straight Arrow Connector 4"/>
          <p:cNvCxnSpPr>
            <a:stCxn id="8" idx="2"/>
            <a:endCxn id="9" idx="0"/>
          </p:cNvCxnSpPr>
          <p:nvPr/>
        </p:nvCxnSpPr>
        <p:spPr>
          <a:xfrm flipH="1">
            <a:off x="2286001" y="3330287"/>
            <a:ext cx="2279073" cy="1317915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8" idx="2"/>
            <a:endCxn id="11" idx="0"/>
          </p:cNvCxnSpPr>
          <p:nvPr/>
        </p:nvCxnSpPr>
        <p:spPr>
          <a:xfrm>
            <a:off x="4565074" y="3330287"/>
            <a:ext cx="2407227" cy="1317915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4607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28600" y="2374260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Kiến thức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133600" y="3810000"/>
            <a:ext cx="6477002" cy="2743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GV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ứng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số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giảng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dạy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tạo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hứng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thú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SV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Picture 7" descr="61159236_521277095073493_6984952820118061056_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4811" y="9185275"/>
            <a:ext cx="2066925" cy="155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8" descr="61631960_525804887954047_3726084510979194880_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861" y="8140700"/>
            <a:ext cx="1819275" cy="133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/>
          <p:cNvSpPr/>
          <p:nvPr/>
        </p:nvSpPr>
        <p:spPr>
          <a:xfrm>
            <a:off x="228600" y="1524000"/>
            <a:ext cx="3200400" cy="689356"/>
          </a:xfrm>
          <a:prstGeom prst="roundRect">
            <a:avLst/>
          </a:prstGeom>
          <a:gradFill rotWithShape="1">
            <a:gsLst>
              <a:gs pos="0">
                <a:srgbClr val="9BBB59">
                  <a:tint val="50000"/>
                  <a:satMod val="300000"/>
                </a:srgbClr>
              </a:gs>
              <a:gs pos="35000">
                <a:srgbClr val="9BBB59">
                  <a:tint val="37000"/>
                  <a:satMod val="300000"/>
                </a:srgbClr>
              </a:gs>
              <a:gs pos="100000">
                <a:srgbClr val="9BBB59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9BBB59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BẢN </a:t>
            </a:r>
            <a:r>
              <a:rPr kumimoji="0" lang="vi-VN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THÂN</a:t>
            </a:r>
            <a:endParaRPr kumimoji="0" lang="vi-VN" sz="3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9730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>
            <a:extLst>
              <a:ext uri="{FF2B5EF4-FFF2-40B4-BE49-F238E27FC236}">
                <a16:creationId xmlns="" xmlns:a16="http://schemas.microsoft.com/office/drawing/2014/main" id="{2AB8A841-494C-4C05-B559-B83B93E2701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-49894"/>
            <a:ext cx="3505200" cy="3468041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="" xmlns:a16="http://schemas.microsoft.com/office/drawing/2014/main" id="{C7B0FE9C-F303-49FF-B30D-C4457E06642A}"/>
              </a:ext>
            </a:extLst>
          </p:cNvPr>
          <p:cNvCxnSpPr/>
          <p:nvPr/>
        </p:nvCxnSpPr>
        <p:spPr>
          <a:xfrm>
            <a:off x="0" y="6260480"/>
            <a:ext cx="9144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="" xmlns:a16="http://schemas.microsoft.com/office/drawing/2014/main" id="{2F7D700C-B032-496C-9680-57633EB31182}"/>
              </a:ext>
            </a:extLst>
          </p:cNvPr>
          <p:cNvCxnSpPr/>
          <p:nvPr/>
        </p:nvCxnSpPr>
        <p:spPr>
          <a:xfrm>
            <a:off x="0" y="5397218"/>
            <a:ext cx="9144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="" xmlns:a16="http://schemas.microsoft.com/office/drawing/2014/main" id="{B4199134-2609-4E66-A329-2863BCCC5133}"/>
              </a:ext>
            </a:extLst>
          </p:cNvPr>
          <p:cNvCxnSpPr/>
          <p:nvPr/>
        </p:nvCxnSpPr>
        <p:spPr>
          <a:xfrm>
            <a:off x="0" y="4194709"/>
            <a:ext cx="9144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="" xmlns:a16="http://schemas.microsoft.com/office/drawing/2014/main" id="{2254BD6F-C222-4EBF-A18A-FDA724EC8AEA}"/>
              </a:ext>
            </a:extLst>
          </p:cNvPr>
          <p:cNvSpPr/>
          <p:nvPr/>
        </p:nvSpPr>
        <p:spPr>
          <a:xfrm flipH="1">
            <a:off x="494930" y="3584278"/>
            <a:ext cx="8154143" cy="125193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4605F6AC-8356-4661-B6A4-309609CF4CCF}"/>
              </a:ext>
            </a:extLst>
          </p:cNvPr>
          <p:cNvSpPr txBox="1"/>
          <p:nvPr/>
        </p:nvSpPr>
        <p:spPr>
          <a:xfrm>
            <a:off x="1038689" y="3616549"/>
            <a:ext cx="7037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prstClr val="white"/>
                </a:solidFill>
              </a:rPr>
              <a:t>Lênin</a:t>
            </a:r>
            <a:r>
              <a:rPr lang="en-US" sz="2400" dirty="0" smtClean="0">
                <a:solidFill>
                  <a:prstClr val="white"/>
                </a:solidFill>
              </a:rPr>
              <a:t> </a:t>
            </a:r>
            <a:r>
              <a:rPr lang="en-US" sz="2400" dirty="0" err="1" smtClean="0">
                <a:solidFill>
                  <a:prstClr val="white"/>
                </a:solidFill>
              </a:rPr>
              <a:t>là</a:t>
            </a:r>
            <a:r>
              <a:rPr lang="en-US" sz="2400" dirty="0" smtClean="0">
                <a:solidFill>
                  <a:prstClr val="white"/>
                </a:solidFill>
              </a:rPr>
              <a:t> </a:t>
            </a:r>
            <a:r>
              <a:rPr lang="en-US" sz="2400" dirty="0" err="1" smtClean="0">
                <a:solidFill>
                  <a:prstClr val="white"/>
                </a:solidFill>
              </a:rPr>
              <a:t>người</a:t>
            </a:r>
            <a:r>
              <a:rPr lang="en-US" sz="2400" dirty="0" smtClean="0">
                <a:solidFill>
                  <a:prstClr val="white"/>
                </a:solidFill>
              </a:rPr>
              <a:t> </a:t>
            </a:r>
            <a:r>
              <a:rPr lang="en-US" sz="2400" dirty="0" err="1" smtClean="0">
                <a:solidFill>
                  <a:prstClr val="white"/>
                </a:solidFill>
              </a:rPr>
              <a:t>nước</a:t>
            </a:r>
            <a:r>
              <a:rPr lang="en-US" sz="2400" dirty="0" smtClean="0">
                <a:solidFill>
                  <a:prstClr val="white"/>
                </a:solidFill>
              </a:rPr>
              <a:t> </a:t>
            </a:r>
            <a:r>
              <a:rPr lang="en-US" sz="2400" dirty="0" err="1" smtClean="0">
                <a:solidFill>
                  <a:prstClr val="white"/>
                </a:solidFill>
              </a:rPr>
              <a:t>nào</a:t>
            </a:r>
            <a:r>
              <a:rPr lang="en-US" sz="2400" dirty="0" smtClean="0">
                <a:solidFill>
                  <a:prstClr val="white"/>
                </a:solidFill>
              </a:rPr>
              <a:t>? </a:t>
            </a:r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5" name="bang a">
            <a:extLst>
              <a:ext uri="{FF2B5EF4-FFF2-40B4-BE49-F238E27FC236}">
                <a16:creationId xmlns="" xmlns:a16="http://schemas.microsoft.com/office/drawing/2014/main" id="{D0E6AFB4-275F-4728-9A13-27E00F9EA3A2}"/>
              </a:ext>
            </a:extLst>
          </p:cNvPr>
          <p:cNvSpPr/>
          <p:nvPr/>
        </p:nvSpPr>
        <p:spPr>
          <a:xfrm flipH="1">
            <a:off x="604749" y="5094962"/>
            <a:ext cx="3937330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bang c">
            <a:extLst>
              <a:ext uri="{FF2B5EF4-FFF2-40B4-BE49-F238E27FC236}">
                <a16:creationId xmlns="" xmlns:a16="http://schemas.microsoft.com/office/drawing/2014/main" id="{CA2E0476-BE10-4768-BE1B-A9C0072703C2}"/>
              </a:ext>
            </a:extLst>
          </p:cNvPr>
          <p:cNvSpPr/>
          <p:nvPr/>
        </p:nvSpPr>
        <p:spPr>
          <a:xfrm flipH="1">
            <a:off x="604749" y="5958224"/>
            <a:ext cx="3937330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5" name="dap an a">
            <a:extLst>
              <a:ext uri="{FF2B5EF4-FFF2-40B4-BE49-F238E27FC236}">
                <a16:creationId xmlns="" xmlns:a16="http://schemas.microsoft.com/office/drawing/2014/main" id="{9897B1B9-EB78-41AF-AC33-1E8F7714B11F}"/>
              </a:ext>
            </a:extLst>
          </p:cNvPr>
          <p:cNvSpPr txBox="1"/>
          <p:nvPr/>
        </p:nvSpPr>
        <p:spPr>
          <a:xfrm>
            <a:off x="829507" y="5197163"/>
            <a:ext cx="3487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prstClr val="white"/>
              </a:buClr>
              <a:buFont typeface="Wingdings" panose="05000000000000000000" pitchFamily="2" charset="2"/>
              <a:buChar char="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A. </a:t>
            </a:r>
            <a:r>
              <a:rPr lang="en-US" sz="2000" dirty="0" err="1" smtClean="0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Nga</a:t>
            </a:r>
            <a:endParaRPr lang="en-US" sz="2000" dirty="0">
              <a:solidFill>
                <a:prstClr val="white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dap an c">
            <a:extLst>
              <a:ext uri="{FF2B5EF4-FFF2-40B4-BE49-F238E27FC236}">
                <a16:creationId xmlns="" xmlns:a16="http://schemas.microsoft.com/office/drawing/2014/main" id="{D96707EC-5A82-4050-B897-6DBAB63AC957}"/>
              </a:ext>
            </a:extLst>
          </p:cNvPr>
          <p:cNvSpPr txBox="1"/>
          <p:nvPr/>
        </p:nvSpPr>
        <p:spPr>
          <a:xfrm>
            <a:off x="829507" y="6060425"/>
            <a:ext cx="3487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prstClr val="white"/>
              </a:buClr>
              <a:buFont typeface="Wingdings" panose="05000000000000000000" pitchFamily="2" charset="2"/>
              <a:buChar char="w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C. </a:t>
            </a:r>
            <a:r>
              <a:rPr lang="en-US" sz="2000" dirty="0" err="1" smtClean="0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Mỹ</a:t>
            </a:r>
            <a:endParaRPr lang="en-US" sz="2000" dirty="0">
              <a:solidFill>
                <a:prstClr val="white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bang b">
            <a:extLst>
              <a:ext uri="{FF2B5EF4-FFF2-40B4-BE49-F238E27FC236}">
                <a16:creationId xmlns="" xmlns:a16="http://schemas.microsoft.com/office/drawing/2014/main" id="{8DD63B39-09F3-4F04-83CD-408FC7619A90}"/>
              </a:ext>
            </a:extLst>
          </p:cNvPr>
          <p:cNvSpPr/>
          <p:nvPr/>
        </p:nvSpPr>
        <p:spPr>
          <a:xfrm flipH="1">
            <a:off x="4601922" y="5094962"/>
            <a:ext cx="3937330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bang d">
            <a:extLst>
              <a:ext uri="{FF2B5EF4-FFF2-40B4-BE49-F238E27FC236}">
                <a16:creationId xmlns="" xmlns:a16="http://schemas.microsoft.com/office/drawing/2014/main" id="{A6F11D1C-4D08-4BAF-9A3D-4AC673B9036B}"/>
              </a:ext>
            </a:extLst>
          </p:cNvPr>
          <p:cNvSpPr/>
          <p:nvPr/>
        </p:nvSpPr>
        <p:spPr>
          <a:xfrm flipH="1">
            <a:off x="4601922" y="5958224"/>
            <a:ext cx="3937330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dap an b">
            <a:extLst>
              <a:ext uri="{FF2B5EF4-FFF2-40B4-BE49-F238E27FC236}">
                <a16:creationId xmlns="" xmlns:a16="http://schemas.microsoft.com/office/drawing/2014/main" id="{9B5DABB8-849A-4D2D-930C-9CA07BFC5BDE}"/>
              </a:ext>
            </a:extLst>
          </p:cNvPr>
          <p:cNvSpPr txBox="1"/>
          <p:nvPr/>
        </p:nvSpPr>
        <p:spPr>
          <a:xfrm>
            <a:off x="4826680" y="5197163"/>
            <a:ext cx="3487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prstClr val="white"/>
              </a:buClr>
              <a:buFont typeface="Wingdings" panose="05000000000000000000" pitchFamily="2" charset="2"/>
              <a:buChar char="w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B. </a:t>
            </a:r>
            <a:r>
              <a:rPr lang="en-US" sz="2000" dirty="0" err="1" smtClean="0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Đức</a:t>
            </a:r>
            <a:endParaRPr lang="en-US" sz="2000" dirty="0">
              <a:solidFill>
                <a:prstClr val="white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dap an d">
            <a:extLst>
              <a:ext uri="{FF2B5EF4-FFF2-40B4-BE49-F238E27FC236}">
                <a16:creationId xmlns="" xmlns:a16="http://schemas.microsoft.com/office/drawing/2014/main" id="{42A746A3-96B8-42A5-8EFA-A104DB6B2F69}"/>
              </a:ext>
            </a:extLst>
          </p:cNvPr>
          <p:cNvSpPr txBox="1"/>
          <p:nvPr/>
        </p:nvSpPr>
        <p:spPr>
          <a:xfrm>
            <a:off x="4826680" y="6060425"/>
            <a:ext cx="3487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prstClr val="white"/>
              </a:buClr>
              <a:buFont typeface="Wingdings" panose="05000000000000000000" pitchFamily="2" charset="2"/>
              <a:buChar char="w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D. </a:t>
            </a:r>
            <a:r>
              <a:rPr lang="en-US" sz="2000" dirty="0" err="1" smtClean="0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Anh</a:t>
            </a:r>
            <a:endParaRPr lang="en-US" sz="2000" dirty="0">
              <a:solidFill>
                <a:prstClr val="white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8" name="Question">
            <a:hlinkClick r:id="" action="ppaction://media"/>
            <a:extLst>
              <a:ext uri="{FF2B5EF4-FFF2-40B4-BE49-F238E27FC236}">
                <a16:creationId xmlns="" xmlns:a16="http://schemas.microsoft.com/office/drawing/2014/main" id="{94477BC5-B6D0-442B-AA84-FC52C48B00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144001" y="863862"/>
            <a:ext cx="365522" cy="487363"/>
          </a:xfrm>
          <a:prstGeom prst="rect">
            <a:avLst/>
          </a:prstGeom>
        </p:spPr>
      </p:pic>
      <p:pic>
        <p:nvPicPr>
          <p:cNvPr id="39" name="Final Answer">
            <a:hlinkClick r:id="" action="ppaction://media"/>
            <a:extLst>
              <a:ext uri="{FF2B5EF4-FFF2-40B4-BE49-F238E27FC236}">
                <a16:creationId xmlns="" xmlns:a16="http://schemas.microsoft.com/office/drawing/2014/main" id="{68BE9F49-5BDC-4DC0-880E-ABA272EC290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144001" y="1478696"/>
            <a:ext cx="365522" cy="487363"/>
          </a:xfrm>
          <a:prstGeom prst="rect">
            <a:avLst/>
          </a:prstGeom>
        </p:spPr>
      </p:pic>
      <p:pic>
        <p:nvPicPr>
          <p:cNvPr id="40" name="Win">
            <a:hlinkClick r:id="" action="ppaction://media"/>
            <a:extLst>
              <a:ext uri="{FF2B5EF4-FFF2-40B4-BE49-F238E27FC236}">
                <a16:creationId xmlns="" xmlns:a16="http://schemas.microsoft.com/office/drawing/2014/main" id="{7942E890-12CD-490E-BBD3-364B92887EF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152179" y="2074158"/>
            <a:ext cx="365522" cy="487363"/>
          </a:xfrm>
          <a:prstGeom prst="rect">
            <a:avLst/>
          </a:prstGeom>
        </p:spPr>
      </p:pic>
      <p:pic>
        <p:nvPicPr>
          <p:cNvPr id="41" name="Lose">
            <a:hlinkClick r:id="" action="ppaction://media"/>
            <a:extLst>
              <a:ext uri="{FF2B5EF4-FFF2-40B4-BE49-F238E27FC236}">
                <a16:creationId xmlns="" xmlns:a16="http://schemas.microsoft.com/office/drawing/2014/main" id="{1959E413-37BE-4F97-ADD0-1237CBCB68D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152179" y="2630414"/>
            <a:ext cx="365522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792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39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7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8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7732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5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5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7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8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9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1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92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3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1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7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9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0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2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133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4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8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60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1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2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3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174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5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1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1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1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  <p:bldLst>
      <p:bldP spid="24" grpId="0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2" y="-3292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28600" y="2374260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Kiến thức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28599" y="1520445"/>
            <a:ext cx="3276601" cy="689356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latin typeface="Arial" pitchFamily="34" charset="0"/>
                <a:cs typeface="Arial" pitchFamily="34" charset="0"/>
              </a:rPr>
              <a:t>BẢN </a:t>
            </a:r>
            <a:r>
              <a:rPr lang="vi-VN" sz="3600" b="1" dirty="0" smtClean="0">
                <a:latin typeface="Arial" pitchFamily="34" charset="0"/>
                <a:cs typeface="Arial" pitchFamily="34" charset="0"/>
              </a:rPr>
              <a:t>THÂN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Picture 7" descr="61159236_521277095073493_6984952820118061056_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4811" y="9185275"/>
            <a:ext cx="2066925" cy="155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8" descr="61631960_525804887954047_3726084510979194880_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861" y="8140700"/>
            <a:ext cx="1819275" cy="133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0" descr="hinh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578083"/>
            <a:ext cx="4943802" cy="3279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7" descr="61159236_521277095073493_6984952820118061056_n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8379" y="3657600"/>
            <a:ext cx="4901423" cy="3200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8" descr="61631960_525804887954047_3726084510979194880_n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8379" y="3578083"/>
            <a:ext cx="5043260" cy="3279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Rounded Rectangle 23"/>
          <p:cNvSpPr/>
          <p:nvPr/>
        </p:nvSpPr>
        <p:spPr>
          <a:xfrm>
            <a:off x="3304308" y="2418458"/>
            <a:ext cx="5465722" cy="106555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Tạo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hội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cho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SV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một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cách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công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bằng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956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28600" y="2374260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Kiến thức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352802" y="2639576"/>
            <a:ext cx="5638799" cy="7966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Xây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dựng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đôi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bạn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tập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Picture 6" descr="D:\HINH\truong LTT\SV LTT 15-16\P116087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86150"/>
            <a:ext cx="4495800" cy="337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ounded Rectangle 19"/>
          <p:cNvSpPr/>
          <p:nvPr/>
        </p:nvSpPr>
        <p:spPr>
          <a:xfrm>
            <a:off x="173558" y="1524000"/>
            <a:ext cx="3255442" cy="689356"/>
          </a:xfrm>
          <a:prstGeom prst="roundRect">
            <a:avLst/>
          </a:prstGeom>
          <a:gradFill rotWithShape="1">
            <a:gsLst>
              <a:gs pos="0">
                <a:srgbClr val="9BBB59">
                  <a:tint val="50000"/>
                  <a:satMod val="300000"/>
                </a:srgbClr>
              </a:gs>
              <a:gs pos="35000">
                <a:srgbClr val="9BBB59">
                  <a:tint val="37000"/>
                  <a:satMod val="300000"/>
                </a:srgbClr>
              </a:gs>
              <a:gs pos="100000">
                <a:srgbClr val="9BBB59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9BBB59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BẢN </a:t>
            </a:r>
            <a:r>
              <a:rPr kumimoji="0" lang="vi-VN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THÂN</a:t>
            </a:r>
            <a:endParaRPr kumimoji="0" lang="vi-VN" sz="3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6844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28600" y="2374260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Kiến thức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352801" y="2378008"/>
            <a:ext cx="5638799" cy="914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Thay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đổi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đào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bớt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thuyết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tăng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tế</a:t>
            </a:r>
            <a:endParaRPr lang="vi-VN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2" descr="D:\HINH\truong LTT\hinh nghe LTT\DSC_003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015" y="3352800"/>
            <a:ext cx="5243779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D:\HINH\truong LTT\hinh nghe LTT\DSC_006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2691" y="3399020"/>
            <a:ext cx="5243778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ounded Rectangle 16"/>
          <p:cNvSpPr/>
          <p:nvPr/>
        </p:nvSpPr>
        <p:spPr>
          <a:xfrm>
            <a:off x="228600" y="1546583"/>
            <a:ext cx="3276600" cy="689356"/>
          </a:xfrm>
          <a:prstGeom prst="roundRect">
            <a:avLst/>
          </a:prstGeom>
          <a:gradFill rotWithShape="1">
            <a:gsLst>
              <a:gs pos="0">
                <a:srgbClr val="9BBB59">
                  <a:tint val="50000"/>
                  <a:satMod val="300000"/>
                </a:srgbClr>
              </a:gs>
              <a:gs pos="35000">
                <a:srgbClr val="9BBB59">
                  <a:tint val="37000"/>
                  <a:satMod val="300000"/>
                </a:srgbClr>
              </a:gs>
              <a:gs pos="100000">
                <a:srgbClr val="9BBB59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9BBB59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BẢN </a:t>
            </a:r>
            <a:r>
              <a:rPr kumimoji="0" lang="vi-VN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THÂN</a:t>
            </a:r>
            <a:endParaRPr kumimoji="0" lang="vi-VN" sz="3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4589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6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63238" y="2319253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Kỹ năng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343401" y="2057400"/>
            <a:ext cx="4793671" cy="55487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hông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tiết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học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343400" y="2667000"/>
            <a:ext cx="4793671" cy="55487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hông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tiết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SHCN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343398" y="3253104"/>
            <a:ext cx="4793671" cy="55487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ổ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hoạt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động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228599" y="1520445"/>
            <a:ext cx="3200401" cy="689356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latin typeface="Arial" pitchFamily="34" charset="0"/>
                <a:cs typeface="Arial" pitchFamily="34" charset="0"/>
              </a:rPr>
              <a:t>BẢN </a:t>
            </a:r>
            <a:r>
              <a:rPr lang="vi-VN" sz="3600" b="1" dirty="0" smtClean="0">
                <a:latin typeface="Arial" pitchFamily="34" charset="0"/>
                <a:cs typeface="Arial" pitchFamily="34" charset="0"/>
              </a:rPr>
              <a:t>THÂN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Picture 3" descr="D:\HINH\truong LTT\SV LTT 15-16\P116082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496813"/>
            <a:ext cx="4553235" cy="3414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" descr="D:\HINH\truong LTT\SV LTT 15-16\P116085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6" y="3435248"/>
            <a:ext cx="4529587" cy="3397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1480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28601" y="2319253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Thái độ 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81000" y="4953000"/>
            <a:ext cx="8458201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Khi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kiến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thức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kỹ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năng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tốt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thì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thái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độ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sẽ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tốt</a:t>
            </a: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81000" y="5867400"/>
            <a:ext cx="8458201" cy="914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Thông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qua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hoạt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động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để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hình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thành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kiến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thức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kỹ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năng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thái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độ</a:t>
            </a: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28599" y="1520445"/>
            <a:ext cx="3200401" cy="689356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latin typeface="Arial" pitchFamily="34" charset="0"/>
                <a:cs typeface="Arial" pitchFamily="34" charset="0"/>
              </a:rPr>
              <a:t>BẢN </a:t>
            </a:r>
            <a:r>
              <a:rPr lang="vi-VN" sz="3600" b="1" dirty="0" smtClean="0">
                <a:latin typeface="Arial" pitchFamily="34" charset="0"/>
                <a:cs typeface="Arial" pitchFamily="34" charset="0"/>
              </a:rPr>
              <a:t>THÂN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17490"/>
            <a:ext cx="4946073" cy="4837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9163" y="-7938"/>
            <a:ext cx="4927335" cy="4854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863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8601" y="2319253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Bạn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bè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382097" y="2438400"/>
            <a:ext cx="4904509" cy="1676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Cần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xử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lý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thật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nghiêm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trường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chưa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ngoan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28600" y="1541665"/>
            <a:ext cx="3162241" cy="591935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TÁC NHÂN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3390841" y="4495800"/>
            <a:ext cx="4904509" cy="1676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Phát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huy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tố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tích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cực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102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8" grpId="0" animBg="1"/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8600" y="2209800"/>
            <a:ext cx="2286000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Thầy 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cô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759074" y="2775917"/>
            <a:ext cx="6377998" cy="83820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xuyên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tâm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0" algn="ctr">
              <a:defRPr/>
            </a:pP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              chia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sẻ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-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giúp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đỡ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kịp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thời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endParaRPr lang="vi-VN" sz="2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759075" y="2209800"/>
            <a:ext cx="6377997" cy="55487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hệ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xuyên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huynh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28600" y="1541665"/>
            <a:ext cx="3124200" cy="591935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TÁC NHÂN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9" name="Picture 4" descr="D:\HINH\truong LTT\SV LTT 15-16\P116083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3614118"/>
            <a:ext cx="4325176" cy="3243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2953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8600" y="2209800"/>
            <a:ext cx="2286000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Thầy 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cô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0" y="4800600"/>
            <a:ext cx="9137073" cy="914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Tăng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cường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thành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viên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lớp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nhau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qua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vi-VN" sz="2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-1" y="5867400"/>
            <a:ext cx="9137073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sớm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nhận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những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SV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nguy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bỏ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học</a:t>
            </a:r>
            <a:endParaRPr lang="vi-VN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28600" y="1541665"/>
            <a:ext cx="3200400" cy="591935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TÁC NHÂN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D:\HINH\SV LTT 18-19\hinh 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338" y="0"/>
            <a:ext cx="4953000" cy="4743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0421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ounded Rectangle 13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447801" y="4543254"/>
            <a:ext cx="7689273" cy="86694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3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Sĩ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lớp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xem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lại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endParaRPr lang="vi-VN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04800" y="2286000"/>
            <a:ext cx="3276600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trường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1447801" y="3510048"/>
            <a:ext cx="7689273" cy="90955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Nên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chú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ý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xếp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thời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khoá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biểu</a:t>
            </a:r>
            <a:endParaRPr lang="en-US" sz="32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1447800" y="5562600"/>
            <a:ext cx="7696200" cy="914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Bổ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sung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ngoại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khóa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tế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thăm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tàng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…)</a:t>
            </a:r>
            <a:endParaRPr lang="vi-VN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28600" y="1541665"/>
            <a:ext cx="3200400" cy="591935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TÁC NHÂN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897" y="30605"/>
            <a:ext cx="4476864" cy="3357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8956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2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76200" y="770317"/>
            <a:ext cx="7315200" cy="1109749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Một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số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trường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hợp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cá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biệt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33400" y="2946864"/>
            <a:ext cx="7924800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SV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kém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may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mắn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về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trí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tuệ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143000" y="4775664"/>
            <a:ext cx="7924800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GV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chịu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khó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quan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tâm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giúp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đỡ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447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103910" y="5519652"/>
            <a:ext cx="2944091" cy="110974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Nhân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văn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209801" y="4071852"/>
            <a:ext cx="2944091" cy="110974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Sáng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tạo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267201" y="2644834"/>
            <a:ext cx="2944091" cy="110974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Phát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triển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199910" y="1247690"/>
            <a:ext cx="2944091" cy="110974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Bền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vững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03909" y="914400"/>
            <a:ext cx="3688772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Giá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trị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cốt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lõi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447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103910" y="762000"/>
            <a:ext cx="2944091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Kết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luận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12-Point Star 3"/>
          <p:cNvSpPr/>
          <p:nvPr/>
        </p:nvSpPr>
        <p:spPr>
          <a:xfrm>
            <a:off x="1" y="1371600"/>
            <a:ext cx="9137073" cy="5410200"/>
          </a:xfrm>
          <a:prstGeom prst="star12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4800" b="1" dirty="0"/>
              <a:t>chúng ta cần phải giáo dục theo hướng </a:t>
            </a:r>
            <a:endParaRPr lang="en-US" sz="4800" b="1" dirty="0" smtClean="0"/>
          </a:p>
          <a:p>
            <a:pPr algn="ctr"/>
            <a:r>
              <a:rPr lang="vi-VN" sz="4800" b="1" dirty="0" smtClean="0"/>
              <a:t>cá </a:t>
            </a:r>
            <a:r>
              <a:rPr lang="vi-VN" sz="4800" b="1" dirty="0"/>
              <a:t>nhân hóa</a:t>
            </a:r>
            <a:r>
              <a:rPr lang="vi-VN" sz="4800" b="1" dirty="0" smtClean="0"/>
              <a:t>...</a:t>
            </a:r>
            <a:endParaRPr lang="vi-VN" sz="4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8419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409576" y="2033588"/>
            <a:ext cx="8407400" cy="3605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CẢM ƠN </a:t>
            </a:r>
          </a:p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BAN GIÁM HIỆU</a:t>
            </a:r>
          </a:p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CÁN BỘ - GIÁO VIÊN </a:t>
            </a:r>
          </a:p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 NHÂN VIÊN ĐÃ LẮNG NGHE</a:t>
            </a:r>
            <a:endParaRPr lang="en-US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102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916</TotalTime>
  <Words>530</Words>
  <Application>Microsoft Office PowerPoint</Application>
  <PresentationFormat>On-screen Show (4:3)</PresentationFormat>
  <Paragraphs>124</Paragraphs>
  <Slides>23</Slides>
  <Notes>0</Notes>
  <HiddenSlides>0</HiddenSlides>
  <MMClips>4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25" baseType="lpstr"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75</cp:revision>
  <dcterms:created xsi:type="dcterms:W3CDTF">2020-04-24T05:38:17Z</dcterms:created>
  <dcterms:modified xsi:type="dcterms:W3CDTF">2021-01-20T16:07:35Z</dcterms:modified>
</cp:coreProperties>
</file>