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362" r:id="rId4"/>
    <p:sldId id="412" r:id="rId5"/>
    <p:sldId id="398" r:id="rId6"/>
    <p:sldId id="400" r:id="rId7"/>
    <p:sldId id="401" r:id="rId8"/>
    <p:sldId id="364" r:id="rId9"/>
    <p:sldId id="402" r:id="rId10"/>
    <p:sldId id="403" r:id="rId11"/>
    <p:sldId id="411" r:id="rId12"/>
    <p:sldId id="405" r:id="rId13"/>
    <p:sldId id="397" r:id="rId14"/>
    <p:sldId id="395" r:id="rId15"/>
    <p:sldId id="406" r:id="rId16"/>
    <p:sldId id="408" r:id="rId17"/>
    <p:sldId id="407" r:id="rId18"/>
    <p:sldId id="410" r:id="rId19"/>
    <p:sldId id="374" r:id="rId20"/>
    <p:sldId id="373" r:id="rId21"/>
    <p:sldId id="375" r:id="rId22"/>
    <p:sldId id="369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38" autoAdjust="0"/>
    <p:restoredTop sz="94671" autoAdjust="0"/>
  </p:normalViewPr>
  <p:slideViewPr>
    <p:cSldViewPr>
      <p:cViewPr>
        <p:scale>
          <a:sx n="64" d="100"/>
          <a:sy n="64" d="100"/>
        </p:scale>
        <p:origin x="-966" y="-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3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3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7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17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373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21/01/2021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3195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21/01/2021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2906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21/01/2021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6490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21/01/2021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8312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21/01/2021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770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21/01/2021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4610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21/01/2021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757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21/01/2021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1520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21/01/2021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1183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21/01/2021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1832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21/01/2021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3995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EA15578-682B-4A01-9638-014C16DE11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5AAC1EE-97A3-4603-AA67-B9B86F55FF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770C8B9-3AC5-46CF-A12A-6DF4288A1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8CA0AF-530D-4EBD-B965-8B94F5F1B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C359C82-3A0F-48FF-926E-5D04481A0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350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D41855-5658-46FC-B1E4-D8A33D040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1E48DD4-982E-4DF5-83BC-71D4D6BCEB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8C6D471-1D4A-4A93-8DC4-6EC44FFF7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8EF56D3-DE4D-452A-8EDB-00A20AD17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3EE1EB-0B3D-4FD7-B6AB-2BD17542B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372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AAF01F-173B-42F4-B79E-090D56ACB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FF68C77-CBFA-461F-A51E-325EB9550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91E92DB-083F-452B-B9A8-07F35FD15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0284B60-C1EA-4B69-AA90-8F1E5FB94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F62BA63-766D-48C7-962C-260FED02A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7579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4F6C79-9DB9-41C2-AB7F-EE2DBD4CB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0B300A1-412B-4D8E-A682-9491921A93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2449AE0-B2AB-4AC5-AD17-D5485CF0B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D4E3E69-8221-46DF-8417-9117474D9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C0CA87B-A6B0-4084-8ABD-22FC70DE9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59FFCA0-2136-413A-9FC4-8666492A9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971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CC1165-B1EA-4947-A1FB-D9CF6BE2F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6949C6E-764C-4F36-94CB-FE2A2DF8C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A9B79E8-DF7C-4EBB-9F3B-6BE1496FD9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A42F9A33-7E46-4A42-A0A4-E18DB17B89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468AAA32-05F2-47FB-B9B2-30397B27C7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50AE778-A2FD-4AD5-B23E-61A0D2506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AF383F0-95C5-45CA-90E7-CB2237487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417D151-FD6A-419A-A7B0-CA8BE2A25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5841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5CD961-234E-4CF8-B0EF-237952B82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3A917F9D-08A6-466A-864D-D2F376CC9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4EDF56FB-BF1A-451B-AFCC-8E5E82A91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F85A4458-ED35-410C-9316-3AE12AF06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7960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26121E3-1542-49D2-AFE7-215B078A3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4DB79D1B-E5A5-4FF6-B1AF-3C1CE82BE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CA32E8B-A5B1-45B5-9A9F-B5EF9E6E9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8264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34EF36-1426-4285-828F-C8CFBFE98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D2C0F19-B360-4B7D-8B84-54564343E2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161CC49-77D0-4E31-A9D2-D30F8EDAEA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2AB92D8-AB77-44F5-B9DD-F7A3C2F6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F0A841E-88D4-4D0A-97C4-E4897B618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454F814-BBE2-4CE3-B3C8-C4A938E78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0725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4E247E2-3FF2-44B7-B10F-3C06FDF7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C9E9FEF-3FB3-4E4C-A935-958BA93288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9F12C7B-8B90-4958-A986-27D36990B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94EFE80-B253-4A84-BE72-FE1337473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A70AA07-12BD-4E8C-B324-9F0CBE23C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5AF4ED2-925B-495F-9A04-20C40D1E4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30537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E5AAED-E4CB-438E-BAE6-D874C01F5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DCA6078-7021-47C7-8ADD-30EB0D4D7E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F7DC22C-267E-4ADC-AF05-BEB721900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AACB2E6-036D-489B-AF95-7F191F409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86DBCEB-45FD-4CA2-89E1-0743C2C24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7302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76BF1447-7437-45B5-955F-F450CFC6FB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2DF0BE9-59DA-4877-8D0D-735633F5CF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9A8181-2D82-4E5A-A55B-C3850F308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06443D1-9D50-4347-8EF4-C71123BDF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A7B7A19-FC92-4734-BBA7-FBC0512D2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038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2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21/01/2021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724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E507F965-6FBF-4E4A-99CF-0D8736C95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F441528-4D68-4198-AA39-08CEF828A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1895987-3F38-4722-83D8-2292FDC382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8B2F808-3920-4A01-9D82-C1D249E036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76A23AC-28FD-47E2-A9E1-1773F85438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161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10.png"/><Relationship Id="rId5" Type="http://schemas.microsoft.com/office/2007/relationships/media" Target="../media/media3.mp3"/><Relationship Id="rId10" Type="http://schemas.openxmlformats.org/officeDocument/2006/relationships/image" Target="../media/image9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slide" Target="slide10.xml"/><Relationship Id="rId18" Type="http://schemas.openxmlformats.org/officeDocument/2006/relationships/slide" Target="slide19.xml"/><Relationship Id="rId3" Type="http://schemas.openxmlformats.org/officeDocument/2006/relationships/slideLayout" Target="../slideLayouts/slideLayout13.xml"/><Relationship Id="rId7" Type="http://schemas.openxmlformats.org/officeDocument/2006/relationships/slide" Target="slide3.xml"/><Relationship Id="rId12" Type="http://schemas.openxmlformats.org/officeDocument/2006/relationships/slide" Target="slide9.xml"/><Relationship Id="rId17" Type="http://schemas.openxmlformats.org/officeDocument/2006/relationships/image" Target="../media/image10.png"/><Relationship Id="rId2" Type="http://schemas.openxmlformats.org/officeDocument/2006/relationships/audio" Target="../media/media5.wav"/><Relationship Id="rId16" Type="http://schemas.openxmlformats.org/officeDocument/2006/relationships/image" Target="../media/image15.gif"/><Relationship Id="rId1" Type="http://schemas.microsoft.com/office/2007/relationships/media" Target="../media/media5.wav"/><Relationship Id="rId6" Type="http://schemas.openxmlformats.org/officeDocument/2006/relationships/slide" Target="slide2.xml"/><Relationship Id="rId11" Type="http://schemas.openxmlformats.org/officeDocument/2006/relationships/slide" Target="slide8.xml"/><Relationship Id="rId5" Type="http://schemas.openxmlformats.org/officeDocument/2006/relationships/image" Target="../media/image12.png"/><Relationship Id="rId15" Type="http://schemas.openxmlformats.org/officeDocument/2006/relationships/image" Target="../media/image14.gif"/><Relationship Id="rId10" Type="http://schemas.openxmlformats.org/officeDocument/2006/relationships/slide" Target="slide7.xml"/><Relationship Id="rId4" Type="http://schemas.openxmlformats.org/officeDocument/2006/relationships/image" Target="../media/image11.png"/><Relationship Id="rId9" Type="http://schemas.openxmlformats.org/officeDocument/2006/relationships/slide" Target="slide5.xml"/><Relationship Id="rId14" Type="http://schemas.openxmlformats.org/officeDocument/2006/relationships/image" Target="../media/image1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re 1"/>
          <p:cNvSpPr txBox="1">
            <a:spLocks/>
          </p:cNvSpPr>
          <p:nvPr/>
        </p:nvSpPr>
        <p:spPr bwMode="auto">
          <a:xfrm>
            <a:off x="0" y="609601"/>
            <a:ext cx="9144000" cy="1981199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50" dirty="0" err="1" smtClean="0">
                <a:ln w="11430"/>
                <a:solidFill>
                  <a:schemeClr val="tx1"/>
                </a:solidFill>
                <a:latin typeface="Constantia"/>
              </a:rPr>
              <a:t>Chuyên</a:t>
            </a:r>
            <a:r>
              <a:rPr lang="en-US" sz="3600" b="1" spc="50" dirty="0" smtClean="0">
                <a:ln w="11430"/>
                <a:solidFill>
                  <a:schemeClr val="tx1"/>
                </a:solidFill>
                <a:latin typeface="Constantia"/>
              </a:rPr>
              <a:t> </a:t>
            </a:r>
            <a:r>
              <a:rPr lang="en-US" sz="3600" b="1" spc="50" dirty="0" err="1" smtClean="0">
                <a:ln w="11430"/>
                <a:solidFill>
                  <a:schemeClr val="tx1"/>
                </a:solidFill>
                <a:latin typeface="Constantia"/>
              </a:rPr>
              <a:t>đề</a:t>
            </a:r>
            <a:endParaRPr lang="en-US" sz="3600" b="1" spc="50" dirty="0" smtClean="0">
              <a:ln w="11430"/>
              <a:solidFill>
                <a:schemeClr val="tx1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spc="50" dirty="0" smtClean="0">
                <a:ln w="11430"/>
                <a:solidFill>
                  <a:srgbClr val="C00000"/>
                </a:solidFill>
                <a:latin typeface="Constantia"/>
              </a:rPr>
              <a:t>HẠN CHẾ TÌNH TRẠNG </a:t>
            </a:r>
            <a:endParaRPr lang="en-US" sz="32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spc="50" dirty="0" smtClean="0">
                <a:ln w="11430"/>
                <a:solidFill>
                  <a:srgbClr val="C00000"/>
                </a:solidFill>
                <a:latin typeface="Constantia"/>
              </a:rPr>
              <a:t>BỎ HỌC CỦA SINH VIÊN </a:t>
            </a:r>
            <a:endParaRPr lang="en-US" sz="32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spc="50" dirty="0" smtClean="0">
                <a:ln w="11430"/>
                <a:solidFill>
                  <a:srgbClr val="C00000"/>
                </a:solidFill>
                <a:latin typeface="Constantia"/>
              </a:rPr>
              <a:t>TẠI TRƯỜNG CĐ LÝ TỰ TRỌNG TP</a:t>
            </a:r>
            <a:r>
              <a:rPr lang="en-US" sz="3200" b="1" spc="50" dirty="0" smtClean="0">
                <a:ln w="11430"/>
                <a:solidFill>
                  <a:srgbClr val="C00000"/>
                </a:solidFill>
                <a:latin typeface="Constantia"/>
              </a:rPr>
              <a:t>.</a:t>
            </a:r>
            <a:r>
              <a:rPr lang="vi-VN" sz="3200" b="1" spc="50" dirty="0" smtClean="0">
                <a:ln w="11430"/>
                <a:solidFill>
                  <a:srgbClr val="C00000"/>
                </a:solidFill>
                <a:latin typeface="Constantia"/>
              </a:rPr>
              <a:t>HCM</a:t>
            </a:r>
            <a:endParaRPr lang="en-US" sz="3200" b="1" spc="50" dirty="0" smtClean="0">
              <a:ln w="11430"/>
              <a:solidFill>
                <a:srgbClr val="C00000"/>
              </a:solidFill>
              <a:latin typeface="Constantia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2362200" y="5943600"/>
            <a:ext cx="4648200" cy="914400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spc="50" dirty="0" smtClean="0">
                <a:ln w="11430"/>
                <a:solidFill>
                  <a:schemeClr val="tx1"/>
                </a:solidFill>
                <a:latin typeface="Constantia"/>
              </a:rPr>
              <a:t>THAM LUẬN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spc="50" dirty="0" smtClean="0">
                <a:ln w="11430"/>
                <a:solidFill>
                  <a:srgbClr val="C00000"/>
                </a:solidFill>
                <a:latin typeface="Constantia"/>
              </a:rPr>
              <a:t>KHOA LÝ LUẬN CHÍNH TRỊ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i="1" spc="50" dirty="0" smtClean="0">
                <a:ln w="11430"/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TP.HCM </a:t>
            </a:r>
            <a:r>
              <a:rPr lang="en-US" altLang="zh-CN" sz="1600" b="1" i="1" spc="50" dirty="0" err="1" smtClean="0">
                <a:ln w="11430"/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altLang="zh-CN" sz="1600" b="1" i="1" spc="50" dirty="0" smtClean="0">
                <a:ln w="11430"/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22/01/2021</a:t>
            </a:r>
            <a:endParaRPr lang="fr-CA" altLang="zh-CN" sz="16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Content Placeholder 4">
            <a:extLst>
              <a:ext uri="{FF2B5EF4-FFF2-40B4-BE49-F238E27FC236}">
                <a16:creationId xmlns:a16="http://schemas.microsoft.com/office/drawing/2014/main" xmlns="" id="{0BF8AE30-B0B4-4A8B-960F-28AA4302E41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3377" y="2667000"/>
            <a:ext cx="4747023" cy="3164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71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362200" y="1866900"/>
            <a:ext cx="4038600" cy="4076700"/>
          </a:xfrm>
          <a:prstGeom prst="roundRect">
            <a:avLst>
              <a:gd name="adj" fmla="val 5903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514350" indent="-514350">
              <a:buAutoNum type="arabicPeriod"/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Đặc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điểm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  <a:defRPr/>
            </a:pP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trạng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  <a:defRPr/>
            </a:pP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nhân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  <a:defRPr/>
            </a:pP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Giải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pháp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52401" y="632231"/>
            <a:ext cx="5181599" cy="66316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NỘI DUNG BÁO CÁO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36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232940" y="1600200"/>
            <a:ext cx="6553200" cy="838200"/>
          </a:xfrm>
          <a:prstGeom prst="roundRect">
            <a:avLst/>
          </a:prstGeom>
          <a:solidFill>
            <a:srgbClr val="92D050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SV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CĐ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Lý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ự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Trọng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TP.HCM</a:t>
            </a:r>
          </a:p>
          <a:p>
            <a:pPr algn="ctr"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sáng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D:\HINH\truong LTT\SV LTT 15-16\P116085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608184"/>
            <a:ext cx="5486398" cy="429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514600"/>
            <a:ext cx="5486399" cy="438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ounded Rectangle 16"/>
          <p:cNvSpPr/>
          <p:nvPr/>
        </p:nvSpPr>
        <p:spPr>
          <a:xfrm>
            <a:off x="152401" y="632231"/>
            <a:ext cx="3276599" cy="663169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ĐẶC ĐIỂM 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8928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16"/>
          <p:cNvSpPr/>
          <p:nvPr/>
        </p:nvSpPr>
        <p:spPr>
          <a:xfrm>
            <a:off x="152401" y="632231"/>
            <a:ext cx="4038599" cy="663169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2. THỰC TRẠNG 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295400" y="2154151"/>
            <a:ext cx="6477000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Tỉ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lệ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SV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bỏ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khá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nhiều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295400" y="3657600"/>
            <a:ext cx="6477000" cy="762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Khối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T4 &gt;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Khối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C1 &gt;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Khối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C4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575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16"/>
          <p:cNvSpPr/>
          <p:nvPr/>
        </p:nvSpPr>
        <p:spPr>
          <a:xfrm>
            <a:off x="152401" y="632231"/>
            <a:ext cx="4648199" cy="663169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3. NGUYÊN NHÂN 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52401" y="1981200"/>
            <a:ext cx="5791199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3.1.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quan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486400" y="3165302"/>
            <a:ext cx="3429000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Kiến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thức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486400" y="4232102"/>
            <a:ext cx="3408756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Kỹ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năng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486400" y="5354551"/>
            <a:ext cx="3429000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Thái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độ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33401" y="4135351"/>
            <a:ext cx="2895599" cy="10462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Do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thân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SV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3429000" y="3536027"/>
            <a:ext cx="2057400" cy="112244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3429000" y="4602827"/>
            <a:ext cx="2057400" cy="2782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3429000" y="4658475"/>
            <a:ext cx="2057400" cy="1066801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4890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41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reeform 7"/>
          <p:cNvSpPr>
            <a:spLocks noEditPoints="1"/>
          </p:cNvSpPr>
          <p:nvPr/>
        </p:nvSpPr>
        <p:spPr bwMode="gray">
          <a:xfrm>
            <a:off x="1311462" y="3034660"/>
            <a:ext cx="7451538" cy="3225127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206741" dir="8249373" algn="ctr" rotWithShape="0">
              <a:srgbClr val="DDDDDD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" name="Group 48"/>
          <p:cNvGrpSpPr>
            <a:grpSpLocks/>
          </p:cNvGrpSpPr>
          <p:nvPr/>
        </p:nvGrpSpPr>
        <p:grpSpPr bwMode="auto">
          <a:xfrm>
            <a:off x="578811" y="2286000"/>
            <a:ext cx="2392989" cy="1600200"/>
            <a:chOff x="3248025" y="3752850"/>
            <a:chExt cx="1704975" cy="1885950"/>
          </a:xfrm>
        </p:grpSpPr>
        <p:sp>
          <p:nvSpPr>
            <p:cNvPr id="13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5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6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7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8" name="Text Box 39"/>
            <p:cNvSpPr txBox="1">
              <a:spLocks noChangeArrowheads="1"/>
            </p:cNvSpPr>
            <p:nvPr/>
          </p:nvSpPr>
          <p:spPr bwMode="gray">
            <a:xfrm>
              <a:off x="3324253" y="4286431"/>
              <a:ext cx="1568578" cy="544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400" b="1" dirty="0" smtClean="0"/>
                <a:t>GIA ĐÌNH </a:t>
              </a:r>
              <a:endParaRPr lang="vi-VN" sz="2400" b="1" dirty="0"/>
            </a:p>
          </p:txBody>
        </p:sp>
      </p:grpSp>
      <p:grpSp>
        <p:nvGrpSpPr>
          <p:cNvPr id="19" name="Group 48"/>
          <p:cNvGrpSpPr>
            <a:grpSpLocks/>
          </p:cNvGrpSpPr>
          <p:nvPr/>
        </p:nvGrpSpPr>
        <p:grpSpPr bwMode="auto">
          <a:xfrm>
            <a:off x="152400" y="5105400"/>
            <a:ext cx="3297936" cy="1744464"/>
            <a:chOff x="2865550" y="3752850"/>
            <a:chExt cx="2142737" cy="1885950"/>
          </a:xfrm>
        </p:grpSpPr>
        <p:sp>
          <p:nvSpPr>
            <p:cNvPr id="20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2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3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4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5" name="Text Box 39"/>
            <p:cNvSpPr txBox="1">
              <a:spLocks noChangeArrowheads="1"/>
            </p:cNvSpPr>
            <p:nvPr/>
          </p:nvSpPr>
          <p:spPr bwMode="gray">
            <a:xfrm>
              <a:off x="2865550" y="4324685"/>
              <a:ext cx="2142737" cy="499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lvl="1" indent="0"/>
              <a:r>
                <a:rPr lang="en-US" sz="2400" b="1" dirty="0" smtClean="0"/>
                <a:t>NHÀ TRƯỜNG</a:t>
              </a:r>
              <a:endParaRPr lang="vi-VN" sz="2400" b="1" dirty="0"/>
            </a:p>
          </p:txBody>
        </p:sp>
      </p:grpSp>
      <p:grpSp>
        <p:nvGrpSpPr>
          <p:cNvPr id="26" name="Group 48"/>
          <p:cNvGrpSpPr>
            <a:grpSpLocks/>
          </p:cNvGrpSpPr>
          <p:nvPr/>
        </p:nvGrpSpPr>
        <p:grpSpPr bwMode="auto">
          <a:xfrm>
            <a:off x="4800601" y="5334000"/>
            <a:ext cx="2581677" cy="1622110"/>
            <a:chOff x="3248025" y="3752850"/>
            <a:chExt cx="1704975" cy="1885950"/>
          </a:xfrm>
        </p:grpSpPr>
        <p:sp>
          <p:nvSpPr>
            <p:cNvPr id="27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9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1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2" name="Text Box 39"/>
            <p:cNvSpPr txBox="1">
              <a:spLocks noChangeArrowheads="1"/>
            </p:cNvSpPr>
            <p:nvPr/>
          </p:nvSpPr>
          <p:spPr bwMode="gray">
            <a:xfrm>
              <a:off x="3298348" y="4282266"/>
              <a:ext cx="1580323" cy="6248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lvl="1" indent="0" algn="ctr"/>
              <a:r>
                <a:rPr lang="en-US" sz="2400" b="1" dirty="0"/>
                <a:t>XÃ HỘI </a:t>
              </a:r>
            </a:p>
          </p:txBody>
        </p:sp>
      </p:grpSp>
      <p:sp>
        <p:nvSpPr>
          <p:cNvPr id="34" name="Rounded Rectangle 33"/>
          <p:cNvSpPr/>
          <p:nvPr/>
        </p:nvSpPr>
        <p:spPr>
          <a:xfrm>
            <a:off x="152401" y="632231"/>
            <a:ext cx="4648199" cy="663169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3. NGUYÊN NHÂN 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72736" y="1394018"/>
            <a:ext cx="6075664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3.2.Nguyên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khách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quan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3210568" y="3737494"/>
            <a:ext cx="4866632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Nguyên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khách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quan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95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ounded Rectangle 33"/>
          <p:cNvSpPr/>
          <p:nvPr/>
        </p:nvSpPr>
        <p:spPr>
          <a:xfrm>
            <a:off x="152401" y="632231"/>
            <a:ext cx="4648199" cy="663169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3. NGUYÊN NHÂN 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72736" y="1394018"/>
            <a:ext cx="6075664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3.2.Nguyên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khách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quan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191125" y="3563379"/>
            <a:ext cx="2856875" cy="10737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4343400" y="4495800"/>
            <a:ext cx="4682842" cy="14478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khoá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biểu</a:t>
            </a:r>
            <a:endParaRPr lang="en-US" sz="2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Sĩ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đông</a:t>
            </a:r>
            <a:endParaRPr lang="vi-VN" sz="2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4343400" y="2514600"/>
            <a:ext cx="4682841" cy="13716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Chưa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đúng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mức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Vẫn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tình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trạng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kỳ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thị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SV </a:t>
            </a:r>
          </a:p>
        </p:txBody>
      </p:sp>
      <p:cxnSp>
        <p:nvCxnSpPr>
          <p:cNvPr id="5" name="Straight Arrow Connector 4"/>
          <p:cNvCxnSpPr>
            <a:stCxn id="33" idx="3"/>
            <a:endCxn id="38" idx="1"/>
          </p:cNvCxnSpPr>
          <p:nvPr/>
        </p:nvCxnSpPr>
        <p:spPr>
          <a:xfrm flipV="1">
            <a:off x="3048000" y="3200400"/>
            <a:ext cx="1295400" cy="89985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>
            <a:stCxn id="33" idx="3"/>
            <a:endCxn id="37" idx="1"/>
          </p:cNvCxnSpPr>
          <p:nvPr/>
        </p:nvCxnSpPr>
        <p:spPr>
          <a:xfrm>
            <a:off x="3048000" y="4100250"/>
            <a:ext cx="1295400" cy="111945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2742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7" grpId="0" animBg="1"/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ounded Rectangle 33"/>
          <p:cNvSpPr/>
          <p:nvPr/>
        </p:nvSpPr>
        <p:spPr>
          <a:xfrm>
            <a:off x="152401" y="632231"/>
            <a:ext cx="3543299" cy="663169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GIẢI PHÁP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72736" y="1394018"/>
            <a:ext cx="3256264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4.1.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đình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191125" y="3563379"/>
            <a:ext cx="2856875" cy="10737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4343400" y="3200400"/>
            <a:ext cx="4114799" cy="174152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Chậm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đóng</a:t>
            </a:r>
            <a:r>
              <a:rPr lang="en-US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phí</a:t>
            </a:r>
            <a:endParaRPr lang="en-US" sz="2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vi-VN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Trao học </a:t>
            </a:r>
            <a:r>
              <a:rPr lang="vi-VN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bổng</a:t>
            </a:r>
            <a:endParaRPr lang="en-US" sz="2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vi-VN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Giới </a:t>
            </a:r>
            <a:r>
              <a:rPr lang="vi-VN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thiệu việc </a:t>
            </a:r>
            <a:r>
              <a:rPr lang="vi-VN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làm</a:t>
            </a:r>
            <a:endParaRPr lang="vi-VN" sz="2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Straight Arrow Connector 4"/>
          <p:cNvCxnSpPr>
            <a:stCxn id="33" idx="3"/>
            <a:endCxn id="38" idx="1"/>
          </p:cNvCxnSpPr>
          <p:nvPr/>
        </p:nvCxnSpPr>
        <p:spPr>
          <a:xfrm flipV="1">
            <a:off x="3048000" y="4071160"/>
            <a:ext cx="1295400" cy="2909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2713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ounded Rectangle 33"/>
          <p:cNvSpPr/>
          <p:nvPr/>
        </p:nvSpPr>
        <p:spPr>
          <a:xfrm>
            <a:off x="152401" y="632231"/>
            <a:ext cx="3543299" cy="663169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GIẢI PHÁP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72736" y="1394018"/>
            <a:ext cx="2542532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4.2.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228600" y="2467665"/>
            <a:ext cx="4267200" cy="935636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GVCN -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Cố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vấn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8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600200" y="4779364"/>
            <a:ext cx="7010400" cy="9356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ngoại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khoá</a:t>
            </a:r>
            <a:endParaRPr lang="vi-VN" sz="2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600200" y="3633150"/>
            <a:ext cx="7010400" cy="9356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vi-VN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Tạo </a:t>
            </a:r>
            <a:r>
              <a:rPr lang="vi-VN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 sân chơi bổ </a:t>
            </a:r>
            <a:r>
              <a:rPr lang="vi-VN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ích</a:t>
            </a:r>
            <a:endParaRPr lang="en-US" sz="2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588957" y="5922364"/>
            <a:ext cx="7010400" cy="9356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vi-VN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hường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xuyên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giúp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đỡ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SV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897" y="30604"/>
            <a:ext cx="4476864" cy="3566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650" y="-43629"/>
            <a:ext cx="4050867" cy="364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407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ounded Rectangle 33"/>
          <p:cNvSpPr/>
          <p:nvPr/>
        </p:nvSpPr>
        <p:spPr>
          <a:xfrm>
            <a:off x="152401" y="632231"/>
            <a:ext cx="3543299" cy="663169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GIẢI PHÁP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72736" y="1394018"/>
            <a:ext cx="3522964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4.3.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814387" y="2438400"/>
            <a:ext cx="7643811" cy="1524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GV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môn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ứng </a:t>
            </a:r>
            <a:r>
              <a:rPr lang="vi-VN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dụng một số phương pháp giảng dạy tạo hứng thú cho SV 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25630" y="4343400"/>
            <a:ext cx="7632567" cy="1524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Mọi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SV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đều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hội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như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nhau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068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2AB8A841-494C-4C05-B559-B83B93E2701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-49894"/>
            <a:ext cx="3352800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2F7D700C-B032-496C-9680-57633EB31182}"/>
              </a:ext>
            </a:extLst>
          </p:cNvPr>
          <p:cNvCxnSpPr/>
          <p:nvPr/>
        </p:nvCxnSpPr>
        <p:spPr>
          <a:xfrm>
            <a:off x="0" y="5397218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9144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xmlns="" id="{2254BD6F-C222-4EBF-A18A-FDA724EC8AEA}"/>
              </a:ext>
            </a:extLst>
          </p:cNvPr>
          <p:cNvSpPr/>
          <p:nvPr/>
        </p:nvSpPr>
        <p:spPr>
          <a:xfrm flipH="1">
            <a:off x="494930" y="3584278"/>
            <a:ext cx="8154143" cy="125193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4605F6AC-8356-4661-B6A4-309609CF4CCF}"/>
              </a:ext>
            </a:extLst>
          </p:cNvPr>
          <p:cNvSpPr txBox="1"/>
          <p:nvPr/>
        </p:nvSpPr>
        <p:spPr>
          <a:xfrm>
            <a:off x="1038689" y="3886200"/>
            <a:ext cx="70377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 smtClean="0">
                <a:solidFill>
                  <a:prstClr val="white"/>
                </a:solidFill>
              </a:rPr>
              <a:t>Loại</a:t>
            </a:r>
            <a:r>
              <a:rPr lang="en-US" sz="3600" b="1" dirty="0" smtClean="0">
                <a:solidFill>
                  <a:prstClr val="white"/>
                </a:solidFill>
              </a:rPr>
              <a:t> </a:t>
            </a:r>
            <a:r>
              <a:rPr lang="en-US" sz="3600" b="1" dirty="0" err="1" smtClean="0">
                <a:solidFill>
                  <a:prstClr val="white"/>
                </a:solidFill>
              </a:rPr>
              <a:t>thực</a:t>
            </a:r>
            <a:r>
              <a:rPr lang="en-US" sz="3600" b="1" dirty="0" smtClean="0">
                <a:solidFill>
                  <a:prstClr val="white"/>
                </a:solidFill>
              </a:rPr>
              <a:t> </a:t>
            </a:r>
            <a:r>
              <a:rPr lang="en-US" sz="3600" b="1" dirty="0" err="1" smtClean="0">
                <a:solidFill>
                  <a:prstClr val="white"/>
                </a:solidFill>
              </a:rPr>
              <a:t>phẩm</a:t>
            </a:r>
            <a:r>
              <a:rPr lang="en-US" sz="3600" b="1" dirty="0" smtClean="0">
                <a:solidFill>
                  <a:prstClr val="white"/>
                </a:solidFill>
              </a:rPr>
              <a:t> </a:t>
            </a:r>
            <a:r>
              <a:rPr lang="en-US" sz="3600" b="1" dirty="0" err="1" smtClean="0">
                <a:solidFill>
                  <a:prstClr val="white"/>
                </a:solidFill>
              </a:rPr>
              <a:t>sinh</a:t>
            </a:r>
            <a:r>
              <a:rPr lang="en-US" sz="3600" b="1" dirty="0" smtClean="0">
                <a:solidFill>
                  <a:prstClr val="white"/>
                </a:solidFill>
              </a:rPr>
              <a:t> </a:t>
            </a:r>
            <a:r>
              <a:rPr lang="en-US" sz="3600" b="1" dirty="0" err="1" smtClean="0">
                <a:solidFill>
                  <a:prstClr val="white"/>
                </a:solidFill>
              </a:rPr>
              <a:t>năng</a:t>
            </a:r>
            <a:r>
              <a:rPr lang="en-US" sz="3600" b="1" dirty="0" smtClean="0">
                <a:solidFill>
                  <a:prstClr val="white"/>
                </a:solidFill>
              </a:rPr>
              <a:t> </a:t>
            </a:r>
            <a:r>
              <a:rPr lang="en-US" sz="3600" b="1" dirty="0" err="1" smtClean="0">
                <a:solidFill>
                  <a:prstClr val="white"/>
                </a:solidFill>
              </a:rPr>
              <a:t>lượng</a:t>
            </a:r>
            <a:r>
              <a:rPr lang="en-US" sz="3600" b="1" dirty="0" smtClean="0">
                <a:solidFill>
                  <a:prstClr val="white"/>
                </a:solidFill>
              </a:rPr>
              <a:t> </a:t>
            </a:r>
            <a:r>
              <a:rPr lang="en-US" sz="3600" b="1" dirty="0" err="1" smtClean="0">
                <a:solidFill>
                  <a:prstClr val="white"/>
                </a:solidFill>
              </a:rPr>
              <a:t>là</a:t>
            </a:r>
            <a:r>
              <a:rPr lang="en-US" sz="3600" b="1" dirty="0" smtClean="0">
                <a:solidFill>
                  <a:prstClr val="white"/>
                </a:solidFill>
              </a:rPr>
              <a:t> </a:t>
            </a:r>
            <a:endParaRPr lang="en-US" sz="3600" b="1" dirty="0">
              <a:solidFill>
                <a:prstClr val="white"/>
              </a:solidFill>
            </a:endParaRPr>
          </a:p>
        </p:txBody>
      </p:sp>
      <p:sp>
        <p:nvSpPr>
          <p:cNvPr id="15" name="bang a">
            <a:extLst>
              <a:ext uri="{FF2B5EF4-FFF2-40B4-BE49-F238E27FC236}">
                <a16:creationId xmlns:a16="http://schemas.microsoft.com/office/drawing/2014/main" xmlns="" id="{D0E6AFB4-275F-4728-9A13-27E00F9EA3A2}"/>
              </a:ext>
            </a:extLst>
          </p:cNvPr>
          <p:cNvSpPr/>
          <p:nvPr/>
        </p:nvSpPr>
        <p:spPr>
          <a:xfrm flipH="1">
            <a:off x="604749" y="5094962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bang c">
            <a:extLst>
              <a:ext uri="{FF2B5EF4-FFF2-40B4-BE49-F238E27FC236}">
                <a16:creationId xmlns:a16="http://schemas.microsoft.com/office/drawing/2014/main" xmlns="" id="{CA2E0476-BE10-4768-BE1B-A9C0072703C2}"/>
              </a:ext>
            </a:extLst>
          </p:cNvPr>
          <p:cNvSpPr/>
          <p:nvPr/>
        </p:nvSpPr>
        <p:spPr>
          <a:xfrm flipH="1">
            <a:off x="604749" y="5958224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dap an a">
            <a:extLst>
              <a:ext uri="{FF2B5EF4-FFF2-40B4-BE49-F238E27FC236}">
                <a16:creationId xmlns:a16="http://schemas.microsoft.com/office/drawing/2014/main" xmlns="" id="{9897B1B9-EB78-41AF-AC33-1E8F7714B11F}"/>
              </a:ext>
            </a:extLst>
          </p:cNvPr>
          <p:cNvSpPr txBox="1"/>
          <p:nvPr/>
        </p:nvSpPr>
        <p:spPr>
          <a:xfrm>
            <a:off x="829507" y="5197163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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lang="en-US" sz="2000" dirty="0" err="1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Protid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dap an c">
            <a:extLst>
              <a:ext uri="{FF2B5EF4-FFF2-40B4-BE49-F238E27FC236}">
                <a16:creationId xmlns:a16="http://schemas.microsoft.com/office/drawing/2014/main" xmlns="" id="{D96707EC-5A82-4050-B897-6DBAB63AC957}"/>
              </a:ext>
            </a:extLst>
          </p:cNvPr>
          <p:cNvSpPr txBox="1"/>
          <p:nvPr/>
        </p:nvSpPr>
        <p:spPr>
          <a:xfrm>
            <a:off x="829507" y="6060425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lang="en-US" sz="2000" dirty="0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Vitamin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b">
            <a:extLst>
              <a:ext uri="{FF2B5EF4-FFF2-40B4-BE49-F238E27FC236}">
                <a16:creationId xmlns:a16="http://schemas.microsoft.com/office/drawing/2014/main" xmlns="" id="{8DD63B39-09F3-4F04-83CD-408FC7619A90}"/>
              </a:ext>
            </a:extLst>
          </p:cNvPr>
          <p:cNvSpPr/>
          <p:nvPr/>
        </p:nvSpPr>
        <p:spPr>
          <a:xfrm flipH="1">
            <a:off x="4601922" y="5094962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xmlns="" id="{A6F11D1C-4D08-4BAF-9A3D-4AC673B9036B}"/>
              </a:ext>
            </a:extLst>
          </p:cNvPr>
          <p:cNvSpPr/>
          <p:nvPr/>
        </p:nvSpPr>
        <p:spPr>
          <a:xfrm flipH="1">
            <a:off x="4601922" y="5958224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dap an b">
            <a:extLst>
              <a:ext uri="{FF2B5EF4-FFF2-40B4-BE49-F238E27FC236}">
                <a16:creationId xmlns:a16="http://schemas.microsoft.com/office/drawing/2014/main" xmlns="" id="{9B5DABB8-849A-4D2D-930C-9CA07BFC5BDE}"/>
              </a:ext>
            </a:extLst>
          </p:cNvPr>
          <p:cNvSpPr txBox="1"/>
          <p:nvPr/>
        </p:nvSpPr>
        <p:spPr>
          <a:xfrm>
            <a:off x="4826680" y="5197163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lang="en-US" sz="2000" dirty="0" err="1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en-US" sz="2000" dirty="0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khoáng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dap an d">
            <a:extLst>
              <a:ext uri="{FF2B5EF4-FFF2-40B4-BE49-F238E27FC236}">
                <a16:creationId xmlns:a16="http://schemas.microsoft.com/office/drawing/2014/main" xmlns="" id="{42A746A3-96B8-42A5-8EFA-A104DB6B2F69}"/>
              </a:ext>
            </a:extLst>
          </p:cNvPr>
          <p:cNvSpPr txBox="1"/>
          <p:nvPr/>
        </p:nvSpPr>
        <p:spPr>
          <a:xfrm>
            <a:off x="4826680" y="6060425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lang="en-US" sz="2000" dirty="0" err="1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Nước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xmlns="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44001" y="863862"/>
            <a:ext cx="365522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xmlns="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44001" y="1478696"/>
            <a:ext cx="365522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xmlns="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52179" y="2074158"/>
            <a:ext cx="365522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xmlns="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52179" y="2630414"/>
            <a:ext cx="36552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192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42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2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4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2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6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2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6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2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6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62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vong quay"/>
          <p:cNvGrpSpPr/>
          <p:nvPr/>
        </p:nvGrpSpPr>
        <p:grpSpPr>
          <a:xfrm>
            <a:off x="4235149" y="1007937"/>
            <a:ext cx="4070651" cy="4097463"/>
            <a:chOff x="5425622" y="292790"/>
            <a:chExt cx="5834378" cy="582828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5622" y="292790"/>
              <a:ext cx="5834378" cy="582828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 rot="14949661">
              <a:off x="6674685" y="1188540"/>
              <a:ext cx="2025648" cy="838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 smtClean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+2</a:t>
              </a:r>
              <a:endParaRPr lang="vi-VN" sz="3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 rot="12232592">
              <a:off x="5742637" y="2107307"/>
              <a:ext cx="2025649" cy="8317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0</a:t>
              </a:r>
              <a:endParaRPr lang="vi-VN" sz="32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17590276">
              <a:off x="8020996" y="1185614"/>
              <a:ext cx="2025648" cy="838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0</a:t>
              </a:r>
              <a:endParaRPr lang="vi-VN" sz="32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 rot="20155085">
              <a:off x="8917979" y="2111911"/>
              <a:ext cx="2025649" cy="8317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+1</a:t>
              </a:r>
              <a:endParaRPr lang="vi-VN" sz="3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9501114">
              <a:off x="5697322" y="3447099"/>
              <a:ext cx="2025649" cy="8317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+3</a:t>
              </a:r>
              <a:endParaRPr lang="vi-VN" sz="3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rot="6703311">
              <a:off x="6660977" y="4412253"/>
              <a:ext cx="2025648" cy="838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0</a:t>
              </a:r>
              <a:endParaRPr lang="vi-VN" sz="32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rot="3829829">
              <a:off x="8019636" y="4419493"/>
              <a:ext cx="2025648" cy="838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+2</a:t>
              </a:r>
              <a:endParaRPr lang="vi-VN" sz="3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rot="1321648">
              <a:off x="8940447" y="3478610"/>
              <a:ext cx="2025649" cy="8317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0</a:t>
              </a:r>
              <a:endParaRPr lang="vi-VN" sz="32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3" name="Isosceles Triangle 22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25" name="quay dung"/>
          <p:cNvSpPr/>
          <p:nvPr/>
        </p:nvSpPr>
        <p:spPr>
          <a:xfrm>
            <a:off x="6965768" y="5878289"/>
            <a:ext cx="2028009" cy="849085"/>
          </a:xfrm>
          <a:prstGeom prst="round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</a:t>
            </a:r>
            <a:endParaRPr lang="vi-VN" sz="24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ounded Rectangle 25">
            <a:hlinkClick r:id="rId6" action="ppaction://hlinksldjump"/>
          </p:cNvPr>
          <p:cNvSpPr/>
          <p:nvPr/>
        </p:nvSpPr>
        <p:spPr>
          <a:xfrm>
            <a:off x="643354" y="2186976"/>
            <a:ext cx="1003266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vi-VN" sz="4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Rounded Rectangle 26">
            <a:hlinkClick r:id="rId7" action="ppaction://hlinksldjump"/>
          </p:cNvPr>
          <p:cNvSpPr/>
          <p:nvPr/>
        </p:nvSpPr>
        <p:spPr>
          <a:xfrm>
            <a:off x="1766792" y="2186976"/>
            <a:ext cx="1003266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vi-VN" sz="4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ounded Rectangle 27">
            <a:hlinkClick r:id="rId8" action="ppaction://hlinksldjump"/>
          </p:cNvPr>
          <p:cNvSpPr/>
          <p:nvPr/>
        </p:nvSpPr>
        <p:spPr>
          <a:xfrm>
            <a:off x="2890229" y="2186976"/>
            <a:ext cx="1003266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lang="vi-VN" sz="4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5" name="Rounded Rectangle 34">
            <a:hlinkClick r:id="rId9" action="ppaction://hlinksldjump"/>
          </p:cNvPr>
          <p:cNvSpPr/>
          <p:nvPr/>
        </p:nvSpPr>
        <p:spPr>
          <a:xfrm>
            <a:off x="643922" y="3733049"/>
            <a:ext cx="1003266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lang="vi-VN" sz="4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ounded Rectangle 35">
            <a:hlinkClick r:id="rId8" action="ppaction://hlinksldjump"/>
          </p:cNvPr>
          <p:cNvSpPr/>
          <p:nvPr/>
        </p:nvSpPr>
        <p:spPr>
          <a:xfrm>
            <a:off x="1767360" y="3733049"/>
            <a:ext cx="1003266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endParaRPr lang="vi-VN" sz="4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7" name="Rounded Rectangle 36">
            <a:hlinkClick r:id="rId10" action="ppaction://hlinksldjump"/>
          </p:cNvPr>
          <p:cNvSpPr/>
          <p:nvPr/>
        </p:nvSpPr>
        <p:spPr>
          <a:xfrm>
            <a:off x="2890797" y="3733049"/>
            <a:ext cx="1003266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endParaRPr lang="vi-VN" sz="4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Rounded Rectangle 37">
            <a:hlinkClick r:id="rId11" action="ppaction://hlinksldjump"/>
          </p:cNvPr>
          <p:cNvSpPr/>
          <p:nvPr/>
        </p:nvSpPr>
        <p:spPr>
          <a:xfrm>
            <a:off x="644491" y="5279122"/>
            <a:ext cx="1003266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endParaRPr lang="vi-VN" sz="4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Rounded Rectangle 38">
            <a:hlinkClick r:id="rId12" action="ppaction://hlinksldjump"/>
          </p:cNvPr>
          <p:cNvSpPr/>
          <p:nvPr/>
        </p:nvSpPr>
        <p:spPr>
          <a:xfrm>
            <a:off x="1767929" y="5279122"/>
            <a:ext cx="1003266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endParaRPr lang="vi-VN" sz="4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Rounded Rectangle 39">
            <a:hlinkClick r:id="rId13" action="ppaction://hlinksldjump"/>
          </p:cNvPr>
          <p:cNvSpPr/>
          <p:nvPr/>
        </p:nvSpPr>
        <p:spPr>
          <a:xfrm>
            <a:off x="2891366" y="5279122"/>
            <a:ext cx="1003266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vi-VN" sz="4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28600" y="95110"/>
            <a:ext cx="455489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VÒNG QUAY </a:t>
            </a:r>
          </a:p>
          <a:p>
            <a:pPr algn="ctr"/>
            <a:r>
              <a:rPr lang="en-US" sz="44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MAY MẮN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5" y="845531"/>
            <a:ext cx="371475" cy="43815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304" y="1207472"/>
            <a:ext cx="371475" cy="43815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363" y="680278"/>
            <a:ext cx="371475" cy="43815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3874" y="478511"/>
            <a:ext cx="535781" cy="11906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139" y="2590800"/>
            <a:ext cx="1015661" cy="892552"/>
          </a:xfrm>
          <a:prstGeom prst="rect">
            <a:avLst/>
          </a:prstGeom>
        </p:spPr>
      </p:pic>
      <p:pic>
        <p:nvPicPr>
          <p:cNvPr id="3" name="vongqua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7285614" y="-693733"/>
            <a:ext cx="457200" cy="609600"/>
          </a:xfrm>
          <a:prstGeom prst="rect">
            <a:avLst/>
          </a:prstGeom>
        </p:spPr>
      </p:pic>
      <p:sp>
        <p:nvSpPr>
          <p:cNvPr id="31" name="Isosceles Triangle 30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32" name="Isosceles Triangle 31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33" name="Isosceles Triangle 32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34" name="Isosceles Triangle 33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42" name="Isosceles Triangle 41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43" name="Isosceles Triangle 42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48" name="Isosceles Triangle 47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49" name="Isosceles Triangle 48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50" name="Isosceles Triangle 49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51" name="Isosceles Triangle 50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52" name="Isosceles Triangle 51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53" name="Isosceles Triangle 52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54" name="Isosceles Triangle 53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55" name="Isosceles Triangle 54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56" name="Isosceles Triangle 55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57" name="Isosceles Triangle 56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58" name="Isosceles Triangle 57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59" name="Isosceles Triangle 58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60" name="Isosceles Triangle 59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61" name="Isosceles Triangle 60"/>
          <p:cNvSpPr/>
          <p:nvPr/>
        </p:nvSpPr>
        <p:spPr>
          <a:xfrm rot="16200000">
            <a:off x="8054688" y="2495658"/>
            <a:ext cx="605716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  <p:sp>
        <p:nvSpPr>
          <p:cNvPr id="24" name="Heart 23">
            <a:hlinkClick r:id="rId18" action="ppaction://hlinksldjump"/>
          </p:cNvPr>
          <p:cNvSpPr/>
          <p:nvPr/>
        </p:nvSpPr>
        <p:spPr>
          <a:xfrm rot="5400000">
            <a:off x="8415744" y="2684421"/>
            <a:ext cx="783772" cy="587828"/>
          </a:xfrm>
          <a:prstGeom prst="hear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66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25E-6 -2.59259E-6 L 1.25E-6 -0.02407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04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6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3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4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5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7" dur="304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1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5" fill="hold">
                      <p:stCondLst>
                        <p:cond delay="0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 vol="80000">
                <p:cTn id="2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1" grpId="0"/>
      <p:bldP spid="31" grpId="0" animBg="1"/>
      <p:bldP spid="32" grpId="0" animBg="1"/>
      <p:bldP spid="33" grpId="0" animBg="1"/>
      <p:bldP spid="34" grpId="0" animBg="1"/>
      <p:bldP spid="42" grpId="0" animBg="1"/>
      <p:bldP spid="43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ounded Rectangle 33"/>
          <p:cNvSpPr/>
          <p:nvPr/>
        </p:nvSpPr>
        <p:spPr>
          <a:xfrm>
            <a:off x="152401" y="632231"/>
            <a:ext cx="3543299" cy="663169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GIẢI PHÁP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72736" y="1394018"/>
            <a:ext cx="3522964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4.3.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8" descr="61631960_525804887954047_3726084510979194880_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070" y="2362199"/>
            <a:ext cx="6903130" cy="4489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61159236_521277095073493_6984952820118061056_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988" y="2409382"/>
            <a:ext cx="6832212" cy="4461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0" descr="hinh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402930"/>
            <a:ext cx="6705600" cy="4448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D:\HINH\SV LTT 18-19\hinh 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2362199"/>
            <a:ext cx="6629400" cy="448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693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ounded Rectangle 33"/>
          <p:cNvSpPr/>
          <p:nvPr/>
        </p:nvSpPr>
        <p:spPr>
          <a:xfrm>
            <a:off x="152401" y="632231"/>
            <a:ext cx="3543299" cy="663169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GIẢI PHÁP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72736" y="1394018"/>
            <a:ext cx="3522964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4.3.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814387" y="2209800"/>
            <a:ext cx="7643811" cy="762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phong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trào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đôi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bạn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cùng</a:t>
            </a:r>
            <a:r>
              <a:rPr lang="en-US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tiến</a:t>
            </a:r>
            <a:endParaRPr lang="en-US" sz="2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6" descr="D:\HINH\truong LTT\SV LTT 15-16\P11608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218" y="3124200"/>
            <a:ext cx="5533383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532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ounded Rectangle 33"/>
          <p:cNvSpPr/>
          <p:nvPr/>
        </p:nvSpPr>
        <p:spPr>
          <a:xfrm>
            <a:off x="152401" y="632231"/>
            <a:ext cx="3543299" cy="663169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GIẢI PHÁP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72736" y="1394018"/>
            <a:ext cx="3522964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4.3.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14389" y="2209800"/>
            <a:ext cx="8177214" cy="8223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Thay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đổi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đào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             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bớt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thuyết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tế</a:t>
            </a:r>
            <a:endParaRPr lang="vi-VN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 descr="D:\HINH\truong LTT\hinh nghe LTT\DSC_006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012" y="3032192"/>
            <a:ext cx="5706588" cy="381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HINH\truong LTT\hinh nghe LTT\DSC_003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499" y="3089884"/>
            <a:ext cx="5637101" cy="3768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3725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ounded Rectangle 33"/>
          <p:cNvSpPr/>
          <p:nvPr/>
        </p:nvSpPr>
        <p:spPr>
          <a:xfrm>
            <a:off x="152401" y="632231"/>
            <a:ext cx="3543299" cy="663169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GIẢI PHÁP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72736" y="1394018"/>
            <a:ext cx="3522964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4.3.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172980" y="4162254"/>
            <a:ext cx="7689273" cy="86694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Sĩ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xem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vi-VN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143000" y="2671848"/>
            <a:ext cx="7689273" cy="9095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Nên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chú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xếp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khoá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biểu</a:t>
            </a:r>
            <a:endParaRPr lang="en-US" sz="32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64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72736" y="2743199"/>
            <a:ext cx="8818864" cy="1371601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lớp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anh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chị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SV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rất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chậm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219200" y="4775664"/>
            <a:ext cx="6705600" cy="13203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anh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chị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gì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giảng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dạy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?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52401" y="632231"/>
            <a:ext cx="3543299" cy="663169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GIẢI PHÁP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72736" y="1394018"/>
            <a:ext cx="2951464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Tình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huống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4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03912" y="5519652"/>
            <a:ext cx="2944091" cy="11097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văn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209803" y="4071852"/>
            <a:ext cx="2944091" cy="11097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Sáng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tạo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267203" y="2644834"/>
            <a:ext cx="2944091" cy="110974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Phát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triển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199912" y="1247690"/>
            <a:ext cx="2944091" cy="110974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Bền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vững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03909" y="914400"/>
            <a:ext cx="3688772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cốt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lõi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4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103912" y="762000"/>
            <a:ext cx="2944091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Kết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luận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12-Point Star 3"/>
          <p:cNvSpPr/>
          <p:nvPr/>
        </p:nvSpPr>
        <p:spPr>
          <a:xfrm>
            <a:off x="2" y="1371600"/>
            <a:ext cx="9137073" cy="5410200"/>
          </a:xfrm>
          <a:prstGeom prst="star1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4800" b="1" dirty="0"/>
              <a:t>chúng ta cần phải giáo dục theo hướng </a:t>
            </a:r>
            <a:endParaRPr lang="en-US" sz="4800" b="1" dirty="0" smtClean="0"/>
          </a:p>
          <a:p>
            <a:pPr algn="ctr"/>
            <a:r>
              <a:rPr lang="vi-VN" sz="4800" b="1" dirty="0" smtClean="0"/>
              <a:t>cá </a:t>
            </a:r>
            <a:r>
              <a:rPr lang="vi-VN" sz="4800" b="1" dirty="0"/>
              <a:t>nhân hóa</a:t>
            </a:r>
            <a:r>
              <a:rPr lang="vi-VN" sz="4800" b="1" dirty="0" smtClean="0"/>
              <a:t>...</a:t>
            </a:r>
            <a:endParaRPr lang="vi-VN" sz="4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419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09576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BAN GIÁM HIỆU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CÁN BỘ - GIÁO VIÊN 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 NHÂN VIÊN ĐÃ LẮNG NGHE</a:t>
            </a:r>
            <a:endParaRPr lang="en-US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1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1278</TotalTime>
  <Words>434</Words>
  <Application>Microsoft Office PowerPoint</Application>
  <PresentationFormat>On-screen Show (4:3)</PresentationFormat>
  <Paragraphs>110</Paragraphs>
  <Slides>20</Slides>
  <Notes>0</Notes>
  <HiddenSlides>0</HiddenSlides>
  <MMClips>5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Office Theme</vt:lpstr>
      <vt:lpstr>2_Office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102</cp:revision>
  <dcterms:created xsi:type="dcterms:W3CDTF">2020-04-24T05:38:17Z</dcterms:created>
  <dcterms:modified xsi:type="dcterms:W3CDTF">2021-01-21T16:34:38Z</dcterms:modified>
</cp:coreProperties>
</file>