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Lst>
  <p:sldSz cx="12192000" cy="6858000"/>
  <p:notesSz cx="6858000" cy="9144000"/>
  <p:embeddedFontLst>
    <p:embeddedFont>
      <p:font typeface="Tahoma" panose="020B0604030504040204" pitchFamily="34" charset="0"/>
      <p:regular r:id="rId11"/>
      <p:bold r:id="rId12"/>
    </p:embeddedFon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00DC"/>
    <a:srgbClr val="0100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5578-682B-4A01-9638-014C16DE11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AAC1EE-97A3-4603-AA67-B9B86F55FF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70C8B9-3AC5-46CF-A12A-6DF4288A12B1}"/>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F98CA0AF-530D-4EBD-B965-8B94F5F1B2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59C82-3A0F-48FF-926E-5D04481A0D9D}"/>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119874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C6D471-1D4A-4A93-8DC4-6EC44FFF715C}"/>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A8EF56D3-DE4D-452A-8EDB-00A20AD178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3EE1EB-0B3D-4FD7-B6AB-2BD17542B6F9}"/>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04291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AF01F-173B-42F4-B79E-090D56ACB1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FF68C77-CBFA-461F-A51E-325EB95509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1E92DB-083F-452B-B9A8-07F35FD158ED}"/>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30284B60-C1EA-4B69-AA90-8F1E5FB94E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62BA63-766D-48C7-962C-260FED02AE2A}"/>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85248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B300A1-412B-4D8E-A682-9491921A938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449AE0-B2AB-4AC5-AD17-D5485CF0B2A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4E3E69-8221-46DF-8417-9117474D9337}"/>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6" name="Footer Placeholder 5">
            <a:extLst>
              <a:ext uri="{FF2B5EF4-FFF2-40B4-BE49-F238E27FC236}">
                <a16:creationId xmlns:a16="http://schemas.microsoft.com/office/drawing/2014/main" id="{AC0CA87B-A6B0-4084-8ABD-22FC70DE92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9FFCA0-2136-413A-9FC4-8666492A9DFA}"/>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3157051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1165-B1EA-4947-A1FB-D9CF6BE2F7B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6949C6E-764C-4F36-94CB-FE2A2DF8CB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A9B79E8-DF7C-4EBB-9F3B-6BE1496FD9D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2F9A33-7E46-4A42-A0A4-E18DB17B89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68AAA32-05F2-47FB-B9B2-30397B27C75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50AE778-A2FD-4AD5-B23E-61A0D2506CB5}"/>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8" name="Footer Placeholder 7">
            <a:extLst>
              <a:ext uri="{FF2B5EF4-FFF2-40B4-BE49-F238E27FC236}">
                <a16:creationId xmlns:a16="http://schemas.microsoft.com/office/drawing/2014/main" id="{DAF383F0-95C5-45CA-90E7-CB2237487A1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417D151-FD6A-419A-A7B0-CA8BE2A25AE0}"/>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3425850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A917F9D-08A6-466A-864D-D2F376CC9B1C}"/>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4" name="Footer Placeholder 3">
            <a:extLst>
              <a:ext uri="{FF2B5EF4-FFF2-40B4-BE49-F238E27FC236}">
                <a16:creationId xmlns:a16="http://schemas.microsoft.com/office/drawing/2014/main" id="{4EDF56FB-BF1A-451B-AFCC-8E5E82A91C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85A4458-ED35-410C-9316-3AE12AF06960}"/>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4653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6121E3-1542-49D2-AFE7-215B078A3D88}"/>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3" name="Footer Placeholder 2">
            <a:extLst>
              <a:ext uri="{FF2B5EF4-FFF2-40B4-BE49-F238E27FC236}">
                <a16:creationId xmlns:a16="http://schemas.microsoft.com/office/drawing/2014/main" id="{4DB79D1B-E5A5-4FF6-B1AF-3C1CE82BE9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A32E8B-A5B1-45B5-9A9F-B5EF9E6E9FE5}"/>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091079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4EF36-1426-4285-828F-C8CFBFE984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2C0F19-B360-4B7D-8B84-54564343E2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1CC49-77D0-4E31-A9D2-D30F8EDAEA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AB92D8-AB77-44F5-B9DD-F7A3C2F6314E}"/>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6" name="Footer Placeholder 5">
            <a:extLst>
              <a:ext uri="{FF2B5EF4-FFF2-40B4-BE49-F238E27FC236}">
                <a16:creationId xmlns:a16="http://schemas.microsoft.com/office/drawing/2014/main" id="{DF0A841E-88D4-4D0A-97C4-E4897B6185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54F814-BBE2-4CE3-B3C8-C4A938E78189}"/>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764816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247E2-3FF2-44B7-B10F-3C06FDF7C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9E9FEF-3FB3-4E4C-A935-958BA93288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9F12C7B-8B90-4958-A986-27D36990B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94EFE80-B253-4A84-BE72-FE1337473454}"/>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6" name="Footer Placeholder 5">
            <a:extLst>
              <a:ext uri="{FF2B5EF4-FFF2-40B4-BE49-F238E27FC236}">
                <a16:creationId xmlns:a16="http://schemas.microsoft.com/office/drawing/2014/main" id="{5A70AA07-12BD-4E8C-B324-9F0CBE23C2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AF4ED2-925B-495F-9A04-20C40D1E41A5}"/>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410191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7DC22C-267E-4ADC-AF05-BEB721900345}"/>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DAACB2E6-036D-489B-AF95-7F191F4094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6DBCEB-45FD-4CA2-89E1-0743C2C24118}"/>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1029777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BF1447-7437-45B5-955F-F450CFC6FBB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DF0BE9-59DA-4877-8D0D-735633F5CFF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9A8181-2D82-4E5A-A55B-C3850F308871}"/>
              </a:ext>
            </a:extLst>
          </p:cNvPr>
          <p:cNvSpPr>
            <a:spLocks noGrp="1"/>
          </p:cNvSpPr>
          <p:nvPr>
            <p:ph type="dt" sz="half" idx="10"/>
          </p:nvPr>
        </p:nvSpPr>
        <p:spPr/>
        <p:txBody>
          <a:body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E06443D1-9D50-4347-8EF4-C71123BDF4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7B7A19-FC92-4734-BBA7-FBC0512D2753}"/>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21913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07F965-6FBF-4E4A-99CF-0D8736C95F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F441528-4D68-4198-AA39-08CEF828A9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895987-3F38-4722-83D8-2292FDC382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t>4/8/2021</a:t>
            </a:fld>
            <a:endParaRPr lang="en-US"/>
          </a:p>
        </p:txBody>
      </p:sp>
      <p:sp>
        <p:nvSpPr>
          <p:cNvPr id="5" name="Footer Placeholder 4">
            <a:extLst>
              <a:ext uri="{FF2B5EF4-FFF2-40B4-BE49-F238E27FC236}">
                <a16:creationId xmlns:a16="http://schemas.microsoft.com/office/drawing/2014/main" id="{68B2F808-3920-4A01-9D82-C1D249E036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76A23AC-28FD-47E2-A9E1-1773F85438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t>‹#›</a:t>
            </a:fld>
            <a:endParaRPr lang="en-US"/>
          </a:p>
        </p:txBody>
      </p:sp>
    </p:spTree>
    <p:extLst>
      <p:ext uri="{BB962C8B-B14F-4D97-AF65-F5344CB8AC3E}">
        <p14:creationId xmlns:p14="http://schemas.microsoft.com/office/powerpoint/2010/main" val="2596578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12" Type="http://schemas.openxmlformats.org/officeDocument/2006/relationships/image" Target="../media/image2.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slideLayout" Target="../slideLayouts/slideLayout1.xml"/><Relationship Id="rId5" Type="http://schemas.microsoft.com/office/2007/relationships/media" Target="../media/media3.mp3"/><Relationship Id="rId10" Type="http://schemas.openxmlformats.org/officeDocument/2006/relationships/audio" Target="../media/media5.mp3"/><Relationship Id="rId4" Type="http://schemas.openxmlformats.org/officeDocument/2006/relationships/audio" Target="../media/media2.mp3"/><Relationship Id="rId9" Type="http://schemas.microsoft.com/office/2007/relationships/media" Target="../media/media5.mp3"/></Relationships>
</file>

<file path=ppt/slides/_rels/slide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r>
              <a:rPr lang="vi-VN" sz="2400" dirty="0">
                <a:solidFill>
                  <a:schemeClr val="bg1"/>
                </a:solidFill>
              </a:rPr>
              <a:t>Theo Hồ Chí Minh: Thanh niên là người chủ tương lai của nước nhà, nước nhà thịnh hay suy, yếu hay mạnh một phần lớn là do ai? </a:t>
            </a:r>
            <a:endParaRPr lang="en-US" sz="2400" dirty="0">
              <a:solidFill>
                <a:schemeClr val="bg1"/>
              </a:solidFill>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a:solidFill>
                  <a:schemeClr val="bg1"/>
                </a:solidFill>
                <a:ea typeface="Tahoma" panose="020B0604030504040204" pitchFamily="34" charset="0"/>
                <a:cs typeface="Tahoma" panose="020B0604030504040204" pitchFamily="34" charset="0"/>
              </a:rPr>
              <a:t>Thanh</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niên</a:t>
            </a:r>
            <a:endParaRPr lang="en-US" sz="2000" dirty="0">
              <a:solidFill>
                <a:schemeClr val="bg1"/>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a:solidFill>
                  <a:schemeClr val="bg1"/>
                </a:solidFill>
                <a:ea typeface="Tahoma" panose="020B0604030504040204" pitchFamily="34" charset="0"/>
                <a:cs typeface="Tahoma" panose="020B0604030504040204" pitchFamily="34" charset="0"/>
              </a:rPr>
              <a:t>Toàn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dân</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a:solidFill>
                  <a:schemeClr val="bg1"/>
                </a:solidFill>
                <a:ea typeface="Tahoma" panose="020B0604030504040204" pitchFamily="34" charset="0"/>
                <a:cs typeface="Tahoma" panose="020B0604030504040204" pitchFamily="34" charset="0"/>
              </a:rPr>
              <a:t>Đảng</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viên</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vi-VN" sz="2000" dirty="0">
                <a:solidFill>
                  <a:schemeClr val="bg1"/>
                </a:solidFill>
                <a:ea typeface="Tahoma" panose="020B0604030504040204" pitchFamily="34" charset="0"/>
                <a:cs typeface="Tahoma" panose="020B0604030504040204" pitchFamily="34" charset="0"/>
              </a:rPr>
              <a:t>Nhà nước</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7573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1200329"/>
          </a:xfrm>
          <a:prstGeom prst="rect">
            <a:avLst/>
          </a:prstGeom>
          <a:noFill/>
        </p:spPr>
        <p:txBody>
          <a:bodyPr wrap="square" rtlCol="0">
            <a:spAutoFit/>
          </a:bodyPr>
          <a:lstStyle/>
          <a:p>
            <a:pPr lvl="0">
              <a:defRPr/>
            </a:pPr>
            <a:r>
              <a:rPr lang="vi-VN" sz="2400" dirty="0">
                <a:solidFill>
                  <a:prstClr val="white"/>
                </a:solidFill>
                <a:latin typeface="Calibri" panose="020F0502020204030204"/>
              </a:rPr>
              <a:t>Chọn cụm từ điền vào chỗ trống  cho đúng với tư tưởng Hồ Chí Minh: Cán bộ, đảng viên vừa là người lãnh đạo, vừa là người ……. trung thành của nhân dân</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135895" y="510058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435571" y="520278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Đầy</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tớ</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Giúp</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việc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Tôi</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tớ</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Công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bộc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317070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239589"/>
            <a:ext cx="10872190" cy="159662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940527" y="3420601"/>
            <a:ext cx="9828088" cy="461665"/>
          </a:xfrm>
          <a:prstGeom prst="rect">
            <a:avLst/>
          </a:prstGeom>
          <a:noFill/>
        </p:spPr>
        <p:txBody>
          <a:bodyPr wrap="square" rtlCol="0">
            <a:spAutoFit/>
          </a:bodyPr>
          <a:lstStyle/>
          <a:p>
            <a:pPr lvl="0" algn="ctr">
              <a:defRPr/>
            </a:pPr>
            <a:r>
              <a:rPr lang="en-US" sz="2400" i="1" dirty="0">
                <a:solidFill>
                  <a:schemeClr val="bg1"/>
                </a:solidFill>
                <a:latin typeface="Times New Roman" panose="02020603050405020304" pitchFamily="18" charset="0"/>
                <a:cs typeface="Times New Roman" panose="02020603050405020304" pitchFamily="18" charset="0"/>
              </a:rPr>
              <a:t>Ham </a:t>
            </a:r>
            <a:r>
              <a:rPr lang="en-US" sz="2400" i="1" dirty="0" err="1">
                <a:solidFill>
                  <a:schemeClr val="bg1"/>
                </a:solidFill>
                <a:latin typeface="Times New Roman" panose="02020603050405020304" pitchFamily="18" charset="0"/>
                <a:cs typeface="Times New Roman" panose="02020603050405020304" pitchFamily="18" charset="0"/>
              </a:rPr>
              <a:t>muốn</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tột</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bậc</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của</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Chủ</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tịch</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Hồ</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Chí</a:t>
            </a:r>
            <a:r>
              <a:rPr lang="en-US" sz="2400" i="1" dirty="0">
                <a:solidFill>
                  <a:schemeClr val="bg1"/>
                </a:solidFill>
                <a:latin typeface="Times New Roman" panose="02020603050405020304" pitchFamily="18" charset="0"/>
                <a:cs typeface="Times New Roman" panose="02020603050405020304" pitchFamily="18" charset="0"/>
              </a:rPr>
              <a:t> Minh </a:t>
            </a:r>
            <a:r>
              <a:rPr lang="en-US" sz="2400" i="1" dirty="0" err="1">
                <a:solidFill>
                  <a:schemeClr val="bg1"/>
                </a:solidFill>
                <a:latin typeface="Times New Roman" panose="02020603050405020304" pitchFamily="18" charset="0"/>
                <a:cs typeface="Times New Roman" panose="02020603050405020304" pitchFamily="18" charset="0"/>
              </a:rPr>
              <a:t>là</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gì</a:t>
            </a:r>
            <a:r>
              <a:rPr lang="en-US" sz="2400" i="1" dirty="0">
                <a:solidFill>
                  <a:schemeClr val="bg1"/>
                </a:solidFill>
                <a:latin typeface="Times New Roman" panose="02020603050405020304" pitchFamily="18" charset="0"/>
                <a:cs typeface="Times New Roman" panose="02020603050405020304" pitchFamily="18" charset="0"/>
              </a:rPr>
              <a:t>?</a:t>
            </a:r>
            <a:endParaRPr lang="en-US" sz="4000" i="1" dirty="0">
              <a:solidFill>
                <a:schemeClr val="bg1"/>
              </a:solidFill>
              <a:latin typeface="Times New Roman" panose="02020603050405020304" pitchFamily="18" charset="0"/>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9" y="596129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5" y="6063493"/>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lang="en-US" sz="2000" dirty="0">
                <a:solidFill>
                  <a:srgbClr val="FFC000"/>
                </a:solidFill>
                <a:latin typeface="Calibri" panose="020F0502020204030204"/>
                <a:ea typeface="Tahoma" panose="020B0604030504040204" pitchFamily="34" charset="0"/>
                <a:cs typeface="Tahoma" panose="020B0604030504040204" pitchFamily="34" charset="0"/>
              </a:rPr>
              <a:t>D</a:t>
            </a:r>
            <a:r>
              <a:rPr kumimoji="0" lang="en-US" sz="2000" b="0" i="0" u="none" strike="noStrike" kern="1200" cap="none" spc="0" normalizeH="0" baseline="0" noProof="0" dirty="0" smtClean="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Tất</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cả</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các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đáp</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án</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đều</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đúng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Dân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tự</a:t>
            </a:r>
            <a:r>
              <a:rPr lang="en-US" sz="2000" dirty="0">
                <a:solidFill>
                  <a:prstClr val="white"/>
                </a:solidFill>
                <a:ea typeface="Tahoma" panose="020B0604030504040204" pitchFamily="34" charset="0"/>
                <a:cs typeface="Tahoma" panose="020B0604030504040204" pitchFamily="34" charset="0"/>
              </a:rPr>
              <a:t> do</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vi-VN" sz="2000" dirty="0">
                <a:solidFill>
                  <a:prstClr val="white"/>
                </a:solidFill>
                <a:latin typeface="Calibri" panose="020F0502020204030204"/>
                <a:ea typeface="Tahoma" panose="020B0604030504040204" pitchFamily="34" charset="0"/>
                <a:cs typeface="Tahoma" panose="020B0604030504040204" pitchFamily="34" charset="0"/>
              </a:rPr>
              <a:t>Nước độc lập</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5307938"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lang="en-US" sz="2000" dirty="0">
                <a:solidFill>
                  <a:srgbClr val="FFC000"/>
                </a:solidFill>
                <a:latin typeface="Calibri" panose="020F0502020204030204"/>
                <a:ea typeface="Tahoma" panose="020B0604030504040204" pitchFamily="34" charset="0"/>
                <a:cs typeface="Tahoma" panose="020B0604030504040204" pitchFamily="34" charset="0"/>
              </a:rPr>
              <a:t>C</a:t>
            </a:r>
            <a:r>
              <a:rPr kumimoji="0" lang="en-US" sz="2000" b="0" i="0" u="none" strike="noStrike" kern="1200" cap="none" spc="0" normalizeH="0" baseline="0" noProof="0" dirty="0" smtClean="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 </a:t>
            </a:r>
            <a:r>
              <a:rPr lang="vi-VN" sz="2000" dirty="0">
                <a:solidFill>
                  <a:prstClr val="white"/>
                </a:solidFill>
                <a:latin typeface="Calibri" panose="020F0502020204030204"/>
                <a:ea typeface="Tahoma" panose="020B0604030504040204" pitchFamily="34" charset="0"/>
                <a:cs typeface="Tahoma" panose="020B0604030504040204" pitchFamily="34" charset="0"/>
              </a:rPr>
              <a:t>Đồng bào ai cũng có cơm ăn, áo </a:t>
            </a:r>
            <a:r>
              <a:rPr lang="vi-VN" sz="2000" dirty="0" smtClean="0">
                <a:solidFill>
                  <a:prstClr val="white"/>
                </a:solidFill>
                <a:latin typeface="Calibri" panose="020F0502020204030204"/>
                <a:ea typeface="Tahoma" panose="020B0604030504040204" pitchFamily="34" charset="0"/>
                <a:cs typeface="Tahoma" panose="020B0604030504040204" pitchFamily="34" charset="0"/>
              </a:rPr>
              <a:t>mặc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237174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E00DC"/>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pPr>
              <a:spcBef>
                <a:spcPct val="50000"/>
              </a:spcBef>
            </a:pPr>
            <a:r>
              <a:rPr lang="vi-VN" altLang="en-US" sz="2400" b="1" dirty="0">
                <a:solidFill>
                  <a:schemeClr val="bg1"/>
                </a:solidFill>
                <a:latin typeface="Times New Roman" panose="02020603050405020304" pitchFamily="18" charset="0"/>
              </a:rPr>
              <a:t>Hồ Chí Minh đã đọc văn kiện nào vào ngày 2 tháng 9 tại Quảng trường Ba Đình?</a:t>
            </a:r>
            <a:endParaRPr lang="en-US" altLang="en-US" sz="2400" b="1" dirty="0">
              <a:solidFill>
                <a:schemeClr val="bg1"/>
              </a:solidFill>
              <a:latin typeface="Times New Roman" panose="02020603050405020304" pitchFamily="18" charset="0"/>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a:solidFill>
                  <a:schemeClr val="bg1"/>
                </a:solidFill>
                <a:ea typeface="Tahoma" panose="020B0604030504040204" pitchFamily="34" charset="0"/>
                <a:cs typeface="Tahoma" panose="020B0604030504040204" pitchFamily="34" charset="0"/>
              </a:rPr>
              <a:t>Tuyên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Ngôn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độc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lập</a:t>
            </a:r>
            <a:r>
              <a:rPr lang="en-US" sz="2000" dirty="0">
                <a:solidFill>
                  <a:schemeClr val="bg1"/>
                </a:solidFill>
                <a:ea typeface="Tahoma" panose="020B0604030504040204" pitchFamily="34" charset="0"/>
                <a:cs typeface="Tahoma" panose="020B0604030504040204" pitchFamily="34" charset="0"/>
              </a:rPr>
              <a:t> (1945)</a:t>
            </a: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nn-NO" sz="2000" dirty="0">
                <a:solidFill>
                  <a:schemeClr val="bg1"/>
                </a:solidFill>
                <a:ea typeface="Tahoma" panose="020B0604030504040204" pitchFamily="34" charset="0"/>
                <a:cs typeface="Tahoma" panose="020B0604030504040204" pitchFamily="34" charset="0"/>
              </a:rPr>
              <a:t>Nhật ký trong tù (1942 -1943)</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a:solidFill>
                  <a:schemeClr val="bg1"/>
                </a:solidFill>
                <a:ea typeface="Tahoma" panose="020B0604030504040204" pitchFamily="34" charset="0"/>
                <a:cs typeface="Tahoma" panose="020B0604030504040204" pitchFamily="34" charset="0"/>
              </a:rPr>
              <a:t>Bản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yêu</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sách</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của</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dân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tộc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Việt</a:t>
            </a:r>
            <a:r>
              <a:rPr lang="en-US" sz="2000" dirty="0">
                <a:solidFill>
                  <a:schemeClr val="bg1"/>
                </a:solidFill>
                <a:ea typeface="Tahoma" panose="020B0604030504040204" pitchFamily="34" charset="0"/>
                <a:cs typeface="Tahoma" panose="020B0604030504040204" pitchFamily="34" charset="0"/>
              </a:rPr>
              <a:t> </a:t>
            </a:r>
            <a:r>
              <a:rPr lang="en-US" sz="2000" dirty="0" smtClean="0">
                <a:solidFill>
                  <a:schemeClr val="bg1"/>
                </a:solidFill>
                <a:ea typeface="Tahoma" panose="020B0604030504040204" pitchFamily="34" charset="0"/>
                <a:cs typeface="Tahoma" panose="020B0604030504040204" pitchFamily="34" charset="0"/>
              </a:rPr>
              <a:t>Nam</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schemeClr val="bg1"/>
                </a:solidFill>
                <a:ea typeface="Tahoma" panose="020B0604030504040204" pitchFamily="34" charset="0"/>
                <a:cs typeface="Tahoma" panose="020B0604030504040204" pitchFamily="34" charset="0"/>
              </a:rPr>
              <a:t>Lời</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kêu</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gọi</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toàn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quốc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kháng</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chiến</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37545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9C01B56-DA3A-41A9-AE57-D9F13F2E19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i="1" dirty="0" smtClean="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Bài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Người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tìm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nước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về</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 </a:t>
            </a:r>
            <a:r>
              <a:rPr lang="en-US" sz="2400" b="1" dirty="0" err="1">
                <a:latin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nào</a:t>
            </a:r>
            <a:r>
              <a:rPr lang="en-US" sz="2400" b="1" dirty="0">
                <a:latin typeface="Times New Roman" panose="02020603050405020304" pitchFamily="18" charset="0"/>
                <a:cs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135895"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435571" y="6060424"/>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Chế</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Lan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Viên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1"/>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Nguyễn</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Đình</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Thi</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06332"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Tố</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Hữu</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8" y="6060424"/>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Huy</a:t>
            </a:r>
            <a:r>
              <a:rPr kumimoji="0" lang="en-US" sz="2000" b="0" i="0" u="none" strike="noStrike" kern="1200" cap="none" spc="0" normalizeH="0" baseline="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Cận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12936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pPr lvl="0">
              <a:defRPr/>
            </a:pPr>
            <a:r>
              <a:rPr lang="vi-VN" sz="2400" dirty="0">
                <a:solidFill>
                  <a:prstClr val="white"/>
                </a:solidFill>
                <a:latin typeface="Calibri" panose="020F0502020204030204"/>
              </a:rPr>
              <a:t>“Tất cả các dân tộc trên thế giới đều sinh ra bình đẳng, dân tộc nào cũng có quyền sống, quyền sung sướng và quyền tự do”. Câu nói trên là của ai?</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135895" y="510058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435571" y="520278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Chủ</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tịch</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Hồ</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Chí</a:t>
            </a:r>
            <a:r>
              <a:rPr lang="en-US" sz="2000" dirty="0">
                <a:solidFill>
                  <a:prstClr val="white"/>
                </a:solidFill>
                <a:ea typeface="Tahoma" panose="020B0604030504040204" pitchFamily="34" charset="0"/>
                <a:cs typeface="Tahoma" panose="020B0604030504040204" pitchFamily="34" charset="0"/>
              </a:rPr>
              <a:t> Minh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vi-VN" sz="2000" dirty="0">
                <a:solidFill>
                  <a:prstClr val="white"/>
                </a:solidFill>
                <a:latin typeface="Calibri" panose="020F0502020204030204"/>
                <a:ea typeface="Tahoma" panose="020B0604030504040204" pitchFamily="34" charset="0"/>
                <a:cs typeface="Tahoma" panose="020B0604030504040204" pitchFamily="34" charset="0"/>
              </a:rPr>
              <a:t>Đại tướng Võ Nguyên Giáp</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Cụ</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Tôn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Thắng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vi-VN" sz="2000" dirty="0">
                <a:solidFill>
                  <a:prstClr val="white"/>
                </a:solidFill>
                <a:latin typeface="Calibri" panose="020F0502020204030204"/>
                <a:ea typeface="Tahoma" panose="020B0604030504040204" pitchFamily="34" charset="0"/>
                <a:cs typeface="Tahoma" panose="020B0604030504040204" pitchFamily="34" charset="0"/>
              </a:rPr>
              <a:t>Thủ tướng Phạm Văn Đồng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258331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559748" cy="769441"/>
          </a:xfrm>
          <a:prstGeom prst="rect">
            <a:avLst/>
          </a:prstGeom>
          <a:noFill/>
        </p:spPr>
        <p:txBody>
          <a:bodyPr wrap="square" rtlCol="0">
            <a:spAutoFit/>
          </a:bodyPr>
          <a:lstStyle/>
          <a:p>
            <a:r>
              <a:rPr lang="vi-VN" sz="2200" dirty="0">
                <a:solidFill>
                  <a:schemeClr val="bg1"/>
                </a:solidFill>
                <a:latin typeface="Times New Roman" panose="02020603050405020304" pitchFamily="18" charset="0"/>
                <a:cs typeface="Times New Roman" panose="02020603050405020304" pitchFamily="18" charset="0"/>
              </a:rPr>
              <a:t>Nguyễn Ái Quốc rời Tổ quốc đi tìm đường cứu nước vào ngày, tháng, năm nào?</a:t>
            </a: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endParaRPr kumimoji="0" lang="en-US" sz="22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9" y="596129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5" y="6063493"/>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a:solidFill>
                  <a:prstClr val="white"/>
                </a:solidFill>
                <a:ea typeface="Tahoma" panose="020B0604030504040204" pitchFamily="34" charset="0"/>
                <a:cs typeface="Tahoma" panose="020B0604030504040204" pitchFamily="34" charset="0"/>
              </a:rPr>
              <a:t>5/6/1911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a:solidFill>
                  <a:prstClr val="white"/>
                </a:solidFill>
                <a:ea typeface="Tahoma" panose="020B0604030504040204" pitchFamily="34" charset="0"/>
                <a:cs typeface="Tahoma" panose="020B0604030504040204" pitchFamily="34" charset="0"/>
              </a:rPr>
              <a:t>5/6/1921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a:solidFill>
                  <a:prstClr val="white"/>
                </a:solidFill>
                <a:ea typeface="Tahoma" panose="020B0604030504040204" pitchFamily="34" charset="0"/>
                <a:cs typeface="Tahoma" panose="020B0604030504040204" pitchFamily="34" charset="0"/>
              </a:rPr>
              <a:t>6/5/1911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a:solidFill>
                  <a:prstClr val="white"/>
                </a:solidFill>
                <a:ea typeface="Tahoma" panose="020B0604030504040204" pitchFamily="34" charset="0"/>
                <a:cs typeface="Tahoma" panose="020B0604030504040204" pitchFamily="34" charset="0"/>
              </a:rPr>
              <a:t>6/5/1910.</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60149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747176"/>
            <a:ext cx="9383697" cy="492443"/>
          </a:xfrm>
          <a:prstGeom prst="rect">
            <a:avLst/>
          </a:prstGeom>
          <a:noFill/>
        </p:spPr>
        <p:txBody>
          <a:bodyPr wrap="square" rtlCol="0">
            <a:spAutoFit/>
          </a:bodyPr>
          <a:lstStyle/>
          <a:p>
            <a:pPr lvl="0" algn="ctr">
              <a:defRPr/>
            </a:pPr>
            <a:r>
              <a:rPr lang="en-US" sz="2600" dirty="0" err="1">
                <a:solidFill>
                  <a:schemeClr val="bg1"/>
                </a:solidFill>
                <a:latin typeface="Times New Roman" panose="02020603050405020304" pitchFamily="18" charset="0"/>
                <a:cs typeface="Times New Roman" panose="02020603050405020304" pitchFamily="18" charset="0"/>
              </a:rPr>
              <a:t>Nghe</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và</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cho</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biết</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tên</a:t>
            </a:r>
            <a:r>
              <a:rPr lang="en-US" sz="2600" dirty="0" smtClean="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bài</a:t>
            </a:r>
            <a:r>
              <a:rPr lang="en-US" sz="2600" dirty="0" smtClean="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hát</a:t>
            </a:r>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schemeClr val="bg1"/>
                </a:solidFill>
                <a:ea typeface="Tahoma" panose="020B0604030504040204" pitchFamily="34" charset="0"/>
                <a:cs typeface="Tahoma" panose="020B0604030504040204" pitchFamily="34" charset="0"/>
              </a:rPr>
              <a:t>Bác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Hồ</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một</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tình</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yêu</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bao</a:t>
            </a:r>
            <a:r>
              <a:rPr lang="en-US" sz="2000" dirty="0" smtClean="0">
                <a:solidFill>
                  <a:schemeClr val="bg1"/>
                </a:solidFill>
                <a:ea typeface="Tahoma" panose="020B0604030504040204" pitchFamily="34" charset="0"/>
                <a:cs typeface="Tahoma" panose="020B0604030504040204" pitchFamily="34" charset="0"/>
              </a:rPr>
              <a:t> la</a:t>
            </a:r>
            <a:endParaRPr lang="en-US" sz="2000" dirty="0">
              <a:solidFill>
                <a:schemeClr val="bg1"/>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schemeClr val="bg1"/>
                </a:solidFill>
                <a:ea typeface="Tahoma" panose="020B0604030504040204" pitchFamily="34" charset="0"/>
                <a:cs typeface="Tahoma" panose="020B0604030504040204" pitchFamily="34" charset="0"/>
              </a:rPr>
              <a:t>Tháng</a:t>
            </a:r>
            <a:r>
              <a:rPr lang="en-US" sz="2000" dirty="0" smtClean="0">
                <a:solidFill>
                  <a:schemeClr val="bg1"/>
                </a:solidFill>
                <a:ea typeface="Tahoma" panose="020B0604030504040204" pitchFamily="34" charset="0"/>
                <a:cs typeface="Tahoma" panose="020B0604030504040204" pitchFamily="34" charset="0"/>
              </a:rPr>
              <a:t> 5 </a:t>
            </a:r>
            <a:r>
              <a:rPr lang="en-US" sz="2000" dirty="0" err="1" smtClean="0">
                <a:solidFill>
                  <a:schemeClr val="bg1"/>
                </a:solidFill>
                <a:ea typeface="Tahoma" panose="020B0604030504040204" pitchFamily="34" charset="0"/>
                <a:cs typeface="Tahoma" panose="020B0604030504040204" pitchFamily="34" charset="0"/>
              </a:rPr>
              <a:t>nhớ</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schemeClr val="bg1"/>
                </a:solidFill>
                <a:ea typeface="Tahoma" panose="020B0604030504040204" pitchFamily="34" charset="0"/>
                <a:cs typeface="Tahoma" panose="020B0604030504040204" pitchFamily="34" charset="0"/>
              </a:rPr>
              <a:t>Lời</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dặn</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trước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lúc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đi</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xa</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schemeClr val="bg1"/>
                </a:solidFill>
                <a:ea typeface="Tahoma" panose="020B0604030504040204" pitchFamily="34" charset="0"/>
                <a:cs typeface="Tahoma" panose="020B0604030504040204" pitchFamily="34" charset="0"/>
              </a:rPr>
              <a:t>Đêm</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trường</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sơn</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nhớ</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12202905" y="2630411"/>
            <a:ext cx="487363" cy="487363"/>
          </a:xfrm>
          <a:prstGeom prst="rect">
            <a:avLst/>
          </a:prstGeom>
        </p:spPr>
      </p:pic>
      <p:pic>
        <p:nvPicPr>
          <p:cNvPr id="2" name="bai hat">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12"/>
          <a:stretch>
            <a:fillRect/>
          </a:stretch>
        </p:blipFill>
        <p:spPr>
          <a:xfrm>
            <a:off x="378824" y="731521"/>
            <a:ext cx="1645920" cy="747172"/>
          </a:xfrm>
          <a:prstGeom prst="rect">
            <a:avLst/>
          </a:prstGeom>
        </p:spPr>
      </p:pic>
    </p:spTree>
    <p:extLst>
      <p:ext uri="{BB962C8B-B14F-4D97-AF65-F5344CB8AC3E}">
        <p14:creationId xmlns:p14="http://schemas.microsoft.com/office/powerpoint/2010/main" val="804963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seq concurrent="1" nextAc="seek">
              <p:cTn id="188" restart="whenNotActive" fill="hold" evtFilter="cancelBubble" nodeType="interactiveSeq">
                <p:stCondLst>
                  <p:cond evt="onClick" delay="0">
                    <p:tgtEl>
                      <p:spTgt spid="2"/>
                    </p:tgtEl>
                  </p:cond>
                </p:stCondLst>
                <p:endSync evt="end" delay="0">
                  <p:rtn val="all"/>
                </p:endSync>
                <p:childTnLst>
                  <p:par>
                    <p:cTn id="189" fill="hold">
                      <p:stCondLst>
                        <p:cond delay="0"/>
                      </p:stCondLst>
                      <p:childTnLst>
                        <p:par>
                          <p:cTn id="190" fill="hold">
                            <p:stCondLst>
                              <p:cond delay="0"/>
                            </p:stCondLst>
                            <p:childTnLst>
                              <p:par>
                                <p:cTn id="191" presetID="1" presetClass="mediacall" presetSubtype="0" fill="hold" nodeType="clickEffect">
                                  <p:stCondLst>
                                    <p:cond delay="0"/>
                                  </p:stCondLst>
                                  <p:childTnLst>
                                    <p:cmd type="call" cmd="playFrom(0.0)">
                                      <p:cBhvr>
                                        <p:cTn id="192" dur="230164" fill="hold"/>
                                        <p:tgtEl>
                                          <p:spTgt spid="2"/>
                                        </p:tgtEl>
                                      </p:cBhvr>
                                    </p:cmd>
                                  </p:childTnLst>
                                </p:cTn>
                              </p:par>
                            </p:childTnLst>
                          </p:cTn>
                        </p:par>
                      </p:childTnLst>
                    </p:cTn>
                  </p:par>
                </p:childTnLst>
              </p:cTn>
              <p:nextCondLst>
                <p:cond evt="onClick" delay="0">
                  <p:tgtEl>
                    <p:spTgt spid="2"/>
                  </p:tgtEl>
                </p:cond>
              </p:nextCondLst>
            </p:seq>
            <p:audio>
              <p:cMediaNode vol="80000">
                <p:cTn id="193" fill="hold" display="0">
                  <p:stCondLst>
                    <p:cond delay="indefinite"/>
                  </p:stCondLst>
                  <p:endCondLst>
                    <p:cond evt="onStopAudio" delay="0">
                      <p:tgtEl>
                        <p:sldTgt/>
                      </p:tgtEl>
                    </p:cond>
                  </p:endCondLst>
                </p:cTn>
                <p:tgtEl>
                  <p:spTgt spid="2"/>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9C01B56-DA3A-41A9-AE57-D9F13F2E19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1"/>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800" i="1" dirty="0">
                <a:latin typeface="Times New Roman" panose="02020603050405020304" pitchFamily="18" charset="0"/>
                <a:cs typeface="Times New Roman" panose="02020603050405020304" pitchFamily="18" charset="0"/>
              </a:rPr>
              <a:t>Hồ Chí Minh quan niệm yếu tố nào là gốc của người cách mạng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135895"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435571" y="606042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Đạo</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đức</a:t>
            </a:r>
            <a:r>
              <a:rPr lang="en-US" sz="2000" dirty="0">
                <a:solidFill>
                  <a:prstClr val="white"/>
                </a:solidFill>
                <a:ea typeface="Tahoma" panose="020B0604030504040204" pitchFamily="34" charset="0"/>
                <a:cs typeface="Tahoma" panose="020B0604030504040204" pitchFamily="34" charset="0"/>
              </a:rPr>
              <a:t> </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1"/>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Tài</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06332"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Học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vấn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8" y="606042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Chức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vụ</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18490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TotalTime>
  <Words>408</Words>
  <Application>Microsoft Office PowerPoint</Application>
  <PresentationFormat>Widescreen</PresentationFormat>
  <Paragraphs>45</Paragraphs>
  <Slides>9</Slides>
  <Notes>0</Notes>
  <HiddenSlides>0</HiddenSlides>
  <MMClips>37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Tahoma</vt:lpstr>
      <vt:lpstr>Wingdings</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Admin</cp:lastModifiedBy>
  <cp:revision>47</cp:revision>
  <dcterms:created xsi:type="dcterms:W3CDTF">2018-12-15T04:43:26Z</dcterms:created>
  <dcterms:modified xsi:type="dcterms:W3CDTF">2021-04-08T01:38:05Z</dcterms:modified>
</cp:coreProperties>
</file>