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38"/>
  </p:notesMasterIdLst>
  <p:sldIdLst>
    <p:sldId id="298" r:id="rId3"/>
    <p:sldId id="256" r:id="rId4"/>
    <p:sldId id="288" r:id="rId5"/>
    <p:sldId id="257" r:id="rId6"/>
    <p:sldId id="258" r:id="rId7"/>
    <p:sldId id="272" r:id="rId8"/>
    <p:sldId id="259" r:id="rId9"/>
    <p:sldId id="273" r:id="rId10"/>
    <p:sldId id="260" r:id="rId11"/>
    <p:sldId id="274" r:id="rId12"/>
    <p:sldId id="261" r:id="rId13"/>
    <p:sldId id="262" r:id="rId14"/>
    <p:sldId id="275" r:id="rId15"/>
    <p:sldId id="263" r:id="rId16"/>
    <p:sldId id="264" r:id="rId17"/>
    <p:sldId id="265" r:id="rId18"/>
    <p:sldId id="266" r:id="rId19"/>
    <p:sldId id="267" r:id="rId20"/>
    <p:sldId id="268" r:id="rId21"/>
    <p:sldId id="290" r:id="rId22"/>
    <p:sldId id="289" r:id="rId23"/>
    <p:sldId id="269" r:id="rId24"/>
    <p:sldId id="270" r:id="rId25"/>
    <p:sldId id="291" r:id="rId26"/>
    <p:sldId id="292" r:id="rId27"/>
    <p:sldId id="271" r:id="rId28"/>
    <p:sldId id="293" r:id="rId29"/>
    <p:sldId id="276" r:id="rId30"/>
    <p:sldId id="277" r:id="rId31"/>
    <p:sldId id="294" r:id="rId32"/>
    <p:sldId id="278" r:id="rId33"/>
    <p:sldId id="295" r:id="rId34"/>
    <p:sldId id="296" r:id="rId35"/>
    <p:sldId id="279" r:id="rId36"/>
    <p:sldId id="28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81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7F609F-D5B6-4145-B21E-384702C26396}" type="datetimeFigureOut">
              <a:rPr lang="en-US" smtClean="0"/>
              <a:t>6/24/2020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A6F24-C5AB-4D9B-A995-A0B154BD0F29}" type="slidenum">
              <a:rPr lang="en-US" smtClean="0"/>
              <a:t>‹#›</a:t>
            </a:fld>
            <a:endParaRPr lang="en-US"/>
          </a:p>
        </p:txBody>
      </p:sp>
    </p:spTree>
    <p:extLst>
      <p:ext uri="{BB962C8B-B14F-4D97-AF65-F5344CB8AC3E}">
        <p14:creationId xmlns:p14="http://schemas.microsoft.com/office/powerpoint/2010/main" val="3822271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8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20FC44A-A7C7-4DF6-BC66-56141F52CCAF}" type="slidenum">
              <a:rPr lang="en-US" altLang="en-US" smtClean="0">
                <a:solidFill>
                  <a:srgbClr val="000000"/>
                </a:solidFill>
                <a:latin typeface=".VnTime" panose="020B7200000000000000" pitchFamily="34" charset="0"/>
              </a:rPr>
              <a:pPr>
                <a:spcBef>
                  <a:spcPct val="0"/>
                </a:spcBef>
              </a:pPr>
              <a:t>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4163380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5713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2643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4772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6AC3D9-E07F-4AB5-86E8-CD92CFD2986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368108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6AC3D9-E07F-4AB5-86E8-CD92CFD29867}" type="datetimeFigureOut">
              <a:rPr lang="en-US" smtClean="0"/>
              <a:t>6/24/2020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3946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6AC3D9-E07F-4AB5-86E8-CD92CFD29867}" type="datetimeFigureOut">
              <a:rPr lang="en-US" smtClean="0"/>
              <a:t>6/24/2020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70751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C3D9-E07F-4AB5-86E8-CD92CFD29867}" type="datetimeFigureOut">
              <a:rPr lang="en-US" smtClean="0"/>
              <a:t>6/24/2020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506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62233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79763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403945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29172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b="1" i="1"/>
            </a:lvl1pPr>
          </a:lstStyle>
          <a:p>
            <a:pPr>
              <a:defRPr/>
            </a:pPr>
            <a:endParaRPr lang="vi-VN"/>
          </a:p>
        </p:txBody>
      </p:sp>
      <p:sp>
        <p:nvSpPr>
          <p:cNvPr id="5" name="Rectangle 5"/>
          <p:cNvSpPr>
            <a:spLocks noGrp="1" noChangeArrowheads="1"/>
          </p:cNvSpPr>
          <p:nvPr>
            <p:ph type="ftr" sz="quarter" idx="11"/>
          </p:nvPr>
        </p:nvSpPr>
        <p:spPr/>
        <p:txBody>
          <a:bodyPr/>
          <a:lstStyle>
            <a:lvl1pPr>
              <a:defRPr b="1" i="1"/>
            </a:lvl1pPr>
          </a:lstStyle>
          <a:p>
            <a:pPr>
              <a:defRPr/>
            </a:pPr>
            <a:endParaRPr lang="vi-VN"/>
          </a:p>
        </p:txBody>
      </p:sp>
      <p:sp>
        <p:nvSpPr>
          <p:cNvPr id="6" name="Rectangle 6"/>
          <p:cNvSpPr>
            <a:spLocks noGrp="1" noChangeArrowheads="1"/>
          </p:cNvSpPr>
          <p:nvPr>
            <p:ph type="sldNum" sz="quarter" idx="12"/>
          </p:nvPr>
        </p:nvSpPr>
        <p:spPr/>
        <p:txBody>
          <a:bodyPr/>
          <a:lstStyle>
            <a:lvl1pPr>
              <a:defRPr b="1" i="1"/>
            </a:lvl1pPr>
          </a:lstStyle>
          <a:p>
            <a:pPr>
              <a:defRPr/>
            </a:pPr>
            <a:fld id="{8FAEF229-E7B7-445A-870F-6750551B2883}" type="slidenum">
              <a:rPr lang="vi-VN"/>
              <a:pPr>
                <a:defRPr/>
              </a:pPr>
              <a:t>‹#›</a:t>
            </a:fld>
            <a:endParaRPr lang="vi-VN"/>
          </a:p>
        </p:txBody>
      </p:sp>
    </p:spTree>
    <p:extLst>
      <p:ext uri="{BB962C8B-B14F-4D97-AF65-F5344CB8AC3E}">
        <p14:creationId xmlns:p14="http://schemas.microsoft.com/office/powerpoint/2010/main" val="148082808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i="1"/>
            </a:lvl1pPr>
          </a:lstStyle>
          <a:p>
            <a:pPr>
              <a:defRPr/>
            </a:pPr>
            <a:endParaRPr lang="vi-VN"/>
          </a:p>
        </p:txBody>
      </p:sp>
      <p:sp>
        <p:nvSpPr>
          <p:cNvPr id="5" name="Rectangle 5"/>
          <p:cNvSpPr>
            <a:spLocks noGrp="1" noChangeArrowheads="1"/>
          </p:cNvSpPr>
          <p:nvPr>
            <p:ph type="ftr" sz="quarter" idx="11"/>
          </p:nvPr>
        </p:nvSpPr>
        <p:spPr/>
        <p:txBody>
          <a:bodyPr/>
          <a:lstStyle>
            <a:lvl1pPr>
              <a:defRPr b="1" i="1"/>
            </a:lvl1pPr>
          </a:lstStyle>
          <a:p>
            <a:pPr>
              <a:defRPr/>
            </a:pPr>
            <a:endParaRPr lang="vi-VN"/>
          </a:p>
        </p:txBody>
      </p:sp>
      <p:sp>
        <p:nvSpPr>
          <p:cNvPr id="6" name="Rectangle 6"/>
          <p:cNvSpPr>
            <a:spLocks noGrp="1" noChangeArrowheads="1"/>
          </p:cNvSpPr>
          <p:nvPr>
            <p:ph type="sldNum" sz="quarter" idx="12"/>
          </p:nvPr>
        </p:nvSpPr>
        <p:spPr/>
        <p:txBody>
          <a:bodyPr/>
          <a:lstStyle>
            <a:lvl1pPr>
              <a:defRPr b="1" i="1"/>
            </a:lvl1pPr>
          </a:lstStyle>
          <a:p>
            <a:pPr>
              <a:defRPr/>
            </a:pPr>
            <a:fld id="{A8A6BC74-CB77-40BF-B52F-034ABE573C57}" type="slidenum">
              <a:rPr lang="vi-VN"/>
              <a:pPr>
                <a:defRPr/>
              </a:pPr>
              <a:t>‹#›</a:t>
            </a:fld>
            <a:endParaRPr lang="vi-VN"/>
          </a:p>
        </p:txBody>
      </p:sp>
    </p:spTree>
    <p:extLst>
      <p:ext uri="{BB962C8B-B14F-4D97-AF65-F5344CB8AC3E}">
        <p14:creationId xmlns:p14="http://schemas.microsoft.com/office/powerpoint/2010/main" val="2649312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b="1" i="1"/>
            </a:lvl1pPr>
          </a:lstStyle>
          <a:p>
            <a:pPr>
              <a:defRPr/>
            </a:pPr>
            <a:endParaRPr lang="vi-VN"/>
          </a:p>
        </p:txBody>
      </p:sp>
      <p:sp>
        <p:nvSpPr>
          <p:cNvPr id="5" name="Rectangle 5"/>
          <p:cNvSpPr>
            <a:spLocks noGrp="1" noChangeArrowheads="1"/>
          </p:cNvSpPr>
          <p:nvPr>
            <p:ph type="ftr" sz="quarter" idx="11"/>
          </p:nvPr>
        </p:nvSpPr>
        <p:spPr/>
        <p:txBody>
          <a:bodyPr/>
          <a:lstStyle>
            <a:lvl1pPr>
              <a:defRPr b="1" i="1"/>
            </a:lvl1pPr>
          </a:lstStyle>
          <a:p>
            <a:pPr>
              <a:defRPr/>
            </a:pPr>
            <a:endParaRPr lang="vi-VN"/>
          </a:p>
        </p:txBody>
      </p:sp>
      <p:sp>
        <p:nvSpPr>
          <p:cNvPr id="6" name="Rectangle 6"/>
          <p:cNvSpPr>
            <a:spLocks noGrp="1" noChangeArrowheads="1"/>
          </p:cNvSpPr>
          <p:nvPr>
            <p:ph type="sldNum" sz="quarter" idx="12"/>
          </p:nvPr>
        </p:nvSpPr>
        <p:spPr/>
        <p:txBody>
          <a:bodyPr/>
          <a:lstStyle>
            <a:lvl1pPr>
              <a:defRPr b="1" i="1"/>
            </a:lvl1pPr>
          </a:lstStyle>
          <a:p>
            <a:pPr>
              <a:defRPr/>
            </a:pPr>
            <a:fld id="{0AB2E3C0-68A3-4B71-8F31-B2333C1759FF}" type="slidenum">
              <a:rPr lang="vi-VN"/>
              <a:pPr>
                <a:defRPr/>
              </a:pPr>
              <a:t>‹#›</a:t>
            </a:fld>
            <a:endParaRPr lang="vi-VN"/>
          </a:p>
        </p:txBody>
      </p:sp>
    </p:spTree>
    <p:extLst>
      <p:ext uri="{BB962C8B-B14F-4D97-AF65-F5344CB8AC3E}">
        <p14:creationId xmlns:p14="http://schemas.microsoft.com/office/powerpoint/2010/main" val="2678084060"/>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i="1"/>
            </a:lvl1pPr>
          </a:lstStyle>
          <a:p>
            <a:pPr>
              <a:defRPr/>
            </a:pPr>
            <a:endParaRPr lang="vi-VN"/>
          </a:p>
        </p:txBody>
      </p:sp>
      <p:sp>
        <p:nvSpPr>
          <p:cNvPr id="6" name="Rectangle 5"/>
          <p:cNvSpPr>
            <a:spLocks noGrp="1" noChangeArrowheads="1"/>
          </p:cNvSpPr>
          <p:nvPr>
            <p:ph type="ftr" sz="quarter" idx="11"/>
          </p:nvPr>
        </p:nvSpPr>
        <p:spPr/>
        <p:txBody>
          <a:bodyPr/>
          <a:lstStyle>
            <a:lvl1pPr>
              <a:defRPr b="1" i="1"/>
            </a:lvl1pPr>
          </a:lstStyle>
          <a:p>
            <a:pPr>
              <a:defRPr/>
            </a:pPr>
            <a:endParaRPr lang="vi-VN"/>
          </a:p>
        </p:txBody>
      </p:sp>
      <p:sp>
        <p:nvSpPr>
          <p:cNvPr id="7" name="Rectangle 6"/>
          <p:cNvSpPr>
            <a:spLocks noGrp="1" noChangeArrowheads="1"/>
          </p:cNvSpPr>
          <p:nvPr>
            <p:ph type="sldNum" sz="quarter" idx="12"/>
          </p:nvPr>
        </p:nvSpPr>
        <p:spPr/>
        <p:txBody>
          <a:bodyPr/>
          <a:lstStyle>
            <a:lvl1pPr>
              <a:defRPr b="1" i="1"/>
            </a:lvl1pPr>
          </a:lstStyle>
          <a:p>
            <a:pPr>
              <a:defRPr/>
            </a:pPr>
            <a:fld id="{530F9F75-DB20-4876-BD6C-BCEC6A983166}" type="slidenum">
              <a:rPr lang="vi-VN"/>
              <a:pPr>
                <a:defRPr/>
              </a:pPr>
              <a:t>‹#›</a:t>
            </a:fld>
            <a:endParaRPr lang="vi-VN"/>
          </a:p>
        </p:txBody>
      </p:sp>
    </p:spTree>
    <p:extLst>
      <p:ext uri="{BB962C8B-B14F-4D97-AF65-F5344CB8AC3E}">
        <p14:creationId xmlns:p14="http://schemas.microsoft.com/office/powerpoint/2010/main" val="918916326"/>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b="1" i="1"/>
            </a:lvl1pPr>
          </a:lstStyle>
          <a:p>
            <a:pPr>
              <a:defRPr/>
            </a:pPr>
            <a:endParaRPr lang="vi-VN"/>
          </a:p>
        </p:txBody>
      </p:sp>
      <p:sp>
        <p:nvSpPr>
          <p:cNvPr id="8" name="Rectangle 5"/>
          <p:cNvSpPr>
            <a:spLocks noGrp="1" noChangeArrowheads="1"/>
          </p:cNvSpPr>
          <p:nvPr>
            <p:ph type="ftr" sz="quarter" idx="11"/>
          </p:nvPr>
        </p:nvSpPr>
        <p:spPr/>
        <p:txBody>
          <a:bodyPr/>
          <a:lstStyle>
            <a:lvl1pPr>
              <a:defRPr b="1" i="1"/>
            </a:lvl1pPr>
          </a:lstStyle>
          <a:p>
            <a:pPr>
              <a:defRPr/>
            </a:pPr>
            <a:endParaRPr lang="vi-VN"/>
          </a:p>
        </p:txBody>
      </p:sp>
      <p:sp>
        <p:nvSpPr>
          <p:cNvPr id="9" name="Rectangle 6"/>
          <p:cNvSpPr>
            <a:spLocks noGrp="1" noChangeArrowheads="1"/>
          </p:cNvSpPr>
          <p:nvPr>
            <p:ph type="sldNum" sz="quarter" idx="12"/>
          </p:nvPr>
        </p:nvSpPr>
        <p:spPr/>
        <p:txBody>
          <a:bodyPr/>
          <a:lstStyle>
            <a:lvl1pPr>
              <a:defRPr b="1" i="1"/>
            </a:lvl1pPr>
          </a:lstStyle>
          <a:p>
            <a:pPr>
              <a:defRPr/>
            </a:pPr>
            <a:fld id="{90B4DF4E-57DD-415E-96F2-AC69E2F6A30F}" type="slidenum">
              <a:rPr lang="vi-VN"/>
              <a:pPr>
                <a:defRPr/>
              </a:pPr>
              <a:t>‹#›</a:t>
            </a:fld>
            <a:endParaRPr lang="vi-VN"/>
          </a:p>
        </p:txBody>
      </p:sp>
    </p:spTree>
    <p:extLst>
      <p:ext uri="{BB962C8B-B14F-4D97-AF65-F5344CB8AC3E}">
        <p14:creationId xmlns:p14="http://schemas.microsoft.com/office/powerpoint/2010/main" val="269400502"/>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b="1" i="1"/>
            </a:lvl1pPr>
          </a:lstStyle>
          <a:p>
            <a:pPr>
              <a:defRPr/>
            </a:pPr>
            <a:endParaRPr lang="vi-VN"/>
          </a:p>
        </p:txBody>
      </p:sp>
      <p:sp>
        <p:nvSpPr>
          <p:cNvPr id="4" name="Rectangle 5"/>
          <p:cNvSpPr>
            <a:spLocks noGrp="1" noChangeArrowheads="1"/>
          </p:cNvSpPr>
          <p:nvPr>
            <p:ph type="ftr" sz="quarter" idx="11"/>
          </p:nvPr>
        </p:nvSpPr>
        <p:spPr/>
        <p:txBody>
          <a:bodyPr/>
          <a:lstStyle>
            <a:lvl1pPr>
              <a:defRPr b="1" i="1"/>
            </a:lvl1pPr>
          </a:lstStyle>
          <a:p>
            <a:pPr>
              <a:defRPr/>
            </a:pPr>
            <a:endParaRPr lang="vi-VN"/>
          </a:p>
        </p:txBody>
      </p:sp>
      <p:sp>
        <p:nvSpPr>
          <p:cNvPr id="5" name="Rectangle 6"/>
          <p:cNvSpPr>
            <a:spLocks noGrp="1" noChangeArrowheads="1"/>
          </p:cNvSpPr>
          <p:nvPr>
            <p:ph type="sldNum" sz="quarter" idx="12"/>
          </p:nvPr>
        </p:nvSpPr>
        <p:spPr/>
        <p:txBody>
          <a:bodyPr/>
          <a:lstStyle>
            <a:lvl1pPr>
              <a:defRPr b="1" i="1"/>
            </a:lvl1pPr>
          </a:lstStyle>
          <a:p>
            <a:pPr>
              <a:defRPr/>
            </a:pPr>
            <a:fld id="{1D3BC68F-3851-4024-A0A1-002122090843}" type="slidenum">
              <a:rPr lang="vi-VN"/>
              <a:pPr>
                <a:defRPr/>
              </a:pPr>
              <a:t>‹#›</a:t>
            </a:fld>
            <a:endParaRPr lang="vi-VN"/>
          </a:p>
        </p:txBody>
      </p:sp>
    </p:spTree>
    <p:extLst>
      <p:ext uri="{BB962C8B-B14F-4D97-AF65-F5344CB8AC3E}">
        <p14:creationId xmlns:p14="http://schemas.microsoft.com/office/powerpoint/2010/main" val="4110347305"/>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b="1" i="1"/>
            </a:lvl1pPr>
          </a:lstStyle>
          <a:p>
            <a:pPr>
              <a:defRPr/>
            </a:pPr>
            <a:endParaRPr lang="vi-VN"/>
          </a:p>
        </p:txBody>
      </p:sp>
      <p:sp>
        <p:nvSpPr>
          <p:cNvPr id="3" name="Rectangle 5"/>
          <p:cNvSpPr>
            <a:spLocks noGrp="1" noChangeArrowheads="1"/>
          </p:cNvSpPr>
          <p:nvPr>
            <p:ph type="ftr" sz="quarter" idx="11"/>
          </p:nvPr>
        </p:nvSpPr>
        <p:spPr/>
        <p:txBody>
          <a:bodyPr/>
          <a:lstStyle>
            <a:lvl1pPr>
              <a:defRPr b="1" i="1"/>
            </a:lvl1pPr>
          </a:lstStyle>
          <a:p>
            <a:pPr>
              <a:defRPr/>
            </a:pPr>
            <a:endParaRPr lang="vi-VN"/>
          </a:p>
        </p:txBody>
      </p:sp>
      <p:sp>
        <p:nvSpPr>
          <p:cNvPr id="4" name="Rectangle 6"/>
          <p:cNvSpPr>
            <a:spLocks noGrp="1" noChangeArrowheads="1"/>
          </p:cNvSpPr>
          <p:nvPr>
            <p:ph type="sldNum" sz="quarter" idx="12"/>
          </p:nvPr>
        </p:nvSpPr>
        <p:spPr/>
        <p:txBody>
          <a:bodyPr/>
          <a:lstStyle>
            <a:lvl1pPr>
              <a:defRPr b="1" i="1"/>
            </a:lvl1pPr>
          </a:lstStyle>
          <a:p>
            <a:pPr>
              <a:defRPr/>
            </a:pPr>
            <a:fld id="{8CDEE895-6223-440F-9191-DE5A0EF3C109}" type="slidenum">
              <a:rPr lang="vi-VN"/>
              <a:pPr>
                <a:defRPr/>
              </a:pPr>
              <a:t>‹#›</a:t>
            </a:fld>
            <a:endParaRPr lang="vi-VN"/>
          </a:p>
        </p:txBody>
      </p:sp>
    </p:spTree>
    <p:extLst>
      <p:ext uri="{BB962C8B-B14F-4D97-AF65-F5344CB8AC3E}">
        <p14:creationId xmlns:p14="http://schemas.microsoft.com/office/powerpoint/2010/main" val="554169887"/>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i="1"/>
            </a:lvl1pPr>
          </a:lstStyle>
          <a:p>
            <a:pPr>
              <a:defRPr/>
            </a:pPr>
            <a:endParaRPr lang="vi-VN"/>
          </a:p>
        </p:txBody>
      </p:sp>
      <p:sp>
        <p:nvSpPr>
          <p:cNvPr id="6" name="Rectangle 5"/>
          <p:cNvSpPr>
            <a:spLocks noGrp="1" noChangeArrowheads="1"/>
          </p:cNvSpPr>
          <p:nvPr>
            <p:ph type="ftr" sz="quarter" idx="11"/>
          </p:nvPr>
        </p:nvSpPr>
        <p:spPr/>
        <p:txBody>
          <a:bodyPr/>
          <a:lstStyle>
            <a:lvl1pPr>
              <a:defRPr b="1" i="1"/>
            </a:lvl1pPr>
          </a:lstStyle>
          <a:p>
            <a:pPr>
              <a:defRPr/>
            </a:pPr>
            <a:endParaRPr lang="vi-VN"/>
          </a:p>
        </p:txBody>
      </p:sp>
      <p:sp>
        <p:nvSpPr>
          <p:cNvPr id="7" name="Rectangle 6"/>
          <p:cNvSpPr>
            <a:spLocks noGrp="1" noChangeArrowheads="1"/>
          </p:cNvSpPr>
          <p:nvPr>
            <p:ph type="sldNum" sz="quarter" idx="12"/>
          </p:nvPr>
        </p:nvSpPr>
        <p:spPr/>
        <p:txBody>
          <a:bodyPr/>
          <a:lstStyle>
            <a:lvl1pPr>
              <a:defRPr b="1" i="1"/>
            </a:lvl1pPr>
          </a:lstStyle>
          <a:p>
            <a:pPr>
              <a:defRPr/>
            </a:pPr>
            <a:fld id="{391EF750-5154-4920-B417-4354CC049BFD}" type="slidenum">
              <a:rPr lang="vi-VN"/>
              <a:pPr>
                <a:defRPr/>
              </a:pPr>
              <a:t>‹#›</a:t>
            </a:fld>
            <a:endParaRPr lang="vi-VN"/>
          </a:p>
        </p:txBody>
      </p:sp>
    </p:spTree>
    <p:extLst>
      <p:ext uri="{BB962C8B-B14F-4D97-AF65-F5344CB8AC3E}">
        <p14:creationId xmlns:p14="http://schemas.microsoft.com/office/powerpoint/2010/main" val="21950186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i="1"/>
            </a:lvl1pPr>
          </a:lstStyle>
          <a:p>
            <a:pPr>
              <a:defRPr/>
            </a:pPr>
            <a:endParaRPr lang="vi-VN"/>
          </a:p>
        </p:txBody>
      </p:sp>
      <p:sp>
        <p:nvSpPr>
          <p:cNvPr id="6" name="Rectangle 5"/>
          <p:cNvSpPr>
            <a:spLocks noGrp="1" noChangeArrowheads="1"/>
          </p:cNvSpPr>
          <p:nvPr>
            <p:ph type="ftr" sz="quarter" idx="11"/>
          </p:nvPr>
        </p:nvSpPr>
        <p:spPr/>
        <p:txBody>
          <a:bodyPr/>
          <a:lstStyle>
            <a:lvl1pPr>
              <a:defRPr b="1" i="1"/>
            </a:lvl1pPr>
          </a:lstStyle>
          <a:p>
            <a:pPr>
              <a:defRPr/>
            </a:pPr>
            <a:endParaRPr lang="vi-VN"/>
          </a:p>
        </p:txBody>
      </p:sp>
      <p:sp>
        <p:nvSpPr>
          <p:cNvPr id="7" name="Rectangle 6"/>
          <p:cNvSpPr>
            <a:spLocks noGrp="1" noChangeArrowheads="1"/>
          </p:cNvSpPr>
          <p:nvPr>
            <p:ph type="sldNum" sz="quarter" idx="12"/>
          </p:nvPr>
        </p:nvSpPr>
        <p:spPr/>
        <p:txBody>
          <a:bodyPr/>
          <a:lstStyle>
            <a:lvl1pPr>
              <a:defRPr b="1" i="1"/>
            </a:lvl1pPr>
          </a:lstStyle>
          <a:p>
            <a:pPr>
              <a:defRPr/>
            </a:pPr>
            <a:fld id="{623CAC19-4219-47E7-86AA-8536DC8DD55C}" type="slidenum">
              <a:rPr lang="vi-VN"/>
              <a:pPr>
                <a:defRPr/>
              </a:pPr>
              <a:t>‹#›</a:t>
            </a:fld>
            <a:endParaRPr lang="vi-VN"/>
          </a:p>
        </p:txBody>
      </p:sp>
    </p:spTree>
    <p:extLst>
      <p:ext uri="{BB962C8B-B14F-4D97-AF65-F5344CB8AC3E}">
        <p14:creationId xmlns:p14="http://schemas.microsoft.com/office/powerpoint/2010/main" val="2988739287"/>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i="1"/>
            </a:lvl1pPr>
          </a:lstStyle>
          <a:p>
            <a:pPr>
              <a:defRPr/>
            </a:pPr>
            <a:endParaRPr lang="vi-VN"/>
          </a:p>
        </p:txBody>
      </p:sp>
      <p:sp>
        <p:nvSpPr>
          <p:cNvPr id="5" name="Rectangle 5"/>
          <p:cNvSpPr>
            <a:spLocks noGrp="1" noChangeArrowheads="1"/>
          </p:cNvSpPr>
          <p:nvPr>
            <p:ph type="ftr" sz="quarter" idx="11"/>
          </p:nvPr>
        </p:nvSpPr>
        <p:spPr/>
        <p:txBody>
          <a:bodyPr/>
          <a:lstStyle>
            <a:lvl1pPr>
              <a:defRPr b="1" i="1"/>
            </a:lvl1pPr>
          </a:lstStyle>
          <a:p>
            <a:pPr>
              <a:defRPr/>
            </a:pPr>
            <a:endParaRPr lang="vi-VN"/>
          </a:p>
        </p:txBody>
      </p:sp>
      <p:sp>
        <p:nvSpPr>
          <p:cNvPr id="6" name="Rectangle 6"/>
          <p:cNvSpPr>
            <a:spLocks noGrp="1" noChangeArrowheads="1"/>
          </p:cNvSpPr>
          <p:nvPr>
            <p:ph type="sldNum" sz="quarter" idx="12"/>
          </p:nvPr>
        </p:nvSpPr>
        <p:spPr/>
        <p:txBody>
          <a:bodyPr/>
          <a:lstStyle>
            <a:lvl1pPr>
              <a:defRPr b="1" i="1"/>
            </a:lvl1pPr>
          </a:lstStyle>
          <a:p>
            <a:pPr>
              <a:defRPr/>
            </a:pPr>
            <a:fld id="{6A2308B6-0DCB-491C-B919-167D2493E79C}" type="slidenum">
              <a:rPr lang="vi-VN"/>
              <a:pPr>
                <a:defRPr/>
              </a:pPr>
              <a:t>‹#›</a:t>
            </a:fld>
            <a:endParaRPr lang="vi-VN"/>
          </a:p>
        </p:txBody>
      </p:sp>
    </p:spTree>
    <p:extLst>
      <p:ext uri="{BB962C8B-B14F-4D97-AF65-F5344CB8AC3E}">
        <p14:creationId xmlns:p14="http://schemas.microsoft.com/office/powerpoint/2010/main" val="3084244986"/>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i="1"/>
            </a:lvl1pPr>
          </a:lstStyle>
          <a:p>
            <a:pPr>
              <a:defRPr/>
            </a:pPr>
            <a:endParaRPr lang="vi-VN"/>
          </a:p>
        </p:txBody>
      </p:sp>
      <p:sp>
        <p:nvSpPr>
          <p:cNvPr id="5" name="Rectangle 5"/>
          <p:cNvSpPr>
            <a:spLocks noGrp="1" noChangeArrowheads="1"/>
          </p:cNvSpPr>
          <p:nvPr>
            <p:ph type="ftr" sz="quarter" idx="11"/>
          </p:nvPr>
        </p:nvSpPr>
        <p:spPr/>
        <p:txBody>
          <a:bodyPr/>
          <a:lstStyle>
            <a:lvl1pPr>
              <a:defRPr b="1" i="1"/>
            </a:lvl1pPr>
          </a:lstStyle>
          <a:p>
            <a:pPr>
              <a:defRPr/>
            </a:pPr>
            <a:endParaRPr lang="vi-VN"/>
          </a:p>
        </p:txBody>
      </p:sp>
      <p:sp>
        <p:nvSpPr>
          <p:cNvPr id="6" name="Rectangle 6"/>
          <p:cNvSpPr>
            <a:spLocks noGrp="1" noChangeArrowheads="1"/>
          </p:cNvSpPr>
          <p:nvPr>
            <p:ph type="sldNum" sz="quarter" idx="12"/>
          </p:nvPr>
        </p:nvSpPr>
        <p:spPr/>
        <p:txBody>
          <a:bodyPr/>
          <a:lstStyle>
            <a:lvl1pPr>
              <a:defRPr b="1" i="1"/>
            </a:lvl1pPr>
          </a:lstStyle>
          <a:p>
            <a:pPr>
              <a:defRPr/>
            </a:pPr>
            <a:fld id="{EE22DA47-E61D-4313-93C4-9F0D4633F188}" type="slidenum">
              <a:rPr lang="vi-VN"/>
              <a:pPr>
                <a:defRPr/>
              </a:pPr>
              <a:t>‹#›</a:t>
            </a:fld>
            <a:endParaRPr lang="vi-VN"/>
          </a:p>
        </p:txBody>
      </p:sp>
    </p:spTree>
    <p:extLst>
      <p:ext uri="{BB962C8B-B14F-4D97-AF65-F5344CB8AC3E}">
        <p14:creationId xmlns:p14="http://schemas.microsoft.com/office/powerpoint/2010/main" val="3377936211"/>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C3D9-E07F-4AB5-86E8-CD92CFD29867}"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1617661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50" b="0" i="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50" b="0" i="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50" b="0" i="0">
                <a:solidFill>
                  <a:srgbClr val="000000"/>
                </a:solidFill>
                <a:latin typeface="Arial" panose="020B0604020202020204" pitchFamily="34" charset="0"/>
              </a:defRPr>
            </a:lvl1pPr>
          </a:lstStyle>
          <a:p>
            <a:pPr fontAlgn="base">
              <a:spcBef>
                <a:spcPct val="0"/>
              </a:spcBef>
              <a:spcAft>
                <a:spcPct val="0"/>
              </a:spcAft>
              <a:defRPr/>
            </a:pPr>
            <a:fld id="{00A6F00D-D9C5-47DC-A73C-F0BAFC80CD6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70680441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cs typeface="Arial" charset="0"/>
        </a:defRPr>
      </a:lvl2pPr>
      <a:lvl3pPr algn="ctr" rtl="0" eaLnBrk="0" fontAlgn="base" hangingPunct="0">
        <a:spcBef>
          <a:spcPct val="0"/>
        </a:spcBef>
        <a:spcAft>
          <a:spcPct val="0"/>
        </a:spcAft>
        <a:defRPr sz="3300">
          <a:solidFill>
            <a:schemeClr val="tx2"/>
          </a:solidFill>
          <a:latin typeface="Arial" charset="0"/>
          <a:cs typeface="Arial" charset="0"/>
        </a:defRPr>
      </a:lvl3pPr>
      <a:lvl4pPr algn="ctr" rtl="0" eaLnBrk="0" fontAlgn="base" hangingPunct="0">
        <a:spcBef>
          <a:spcPct val="0"/>
        </a:spcBef>
        <a:spcAft>
          <a:spcPct val="0"/>
        </a:spcAft>
        <a:defRPr sz="3300">
          <a:solidFill>
            <a:schemeClr val="tx2"/>
          </a:solidFill>
          <a:latin typeface="Arial" charset="0"/>
          <a:cs typeface="Arial" charset="0"/>
        </a:defRPr>
      </a:lvl4pPr>
      <a:lvl5pPr algn="ctr" rtl="0" eaLnBrk="0" fontAlgn="base" hangingPunct="0">
        <a:spcBef>
          <a:spcPct val="0"/>
        </a:spcBef>
        <a:spcAft>
          <a:spcPct val="0"/>
        </a:spcAft>
        <a:defRPr sz="3300">
          <a:solidFill>
            <a:schemeClr val="tx2"/>
          </a:solidFill>
          <a:latin typeface="Arial" charset="0"/>
          <a:cs typeface="Arial" charset="0"/>
        </a:defRPr>
      </a:lvl5pPr>
      <a:lvl6pPr marL="342900" algn="ctr" rtl="0" fontAlgn="base">
        <a:spcBef>
          <a:spcPct val="0"/>
        </a:spcBef>
        <a:spcAft>
          <a:spcPct val="0"/>
        </a:spcAft>
        <a:defRPr sz="3300">
          <a:solidFill>
            <a:schemeClr val="tx2"/>
          </a:solidFill>
          <a:latin typeface="Arial" charset="0"/>
          <a:cs typeface="Arial" charset="0"/>
        </a:defRPr>
      </a:lvl6pPr>
      <a:lvl7pPr marL="685800" algn="ctr" rtl="0" fontAlgn="base">
        <a:spcBef>
          <a:spcPct val="0"/>
        </a:spcBef>
        <a:spcAft>
          <a:spcPct val="0"/>
        </a:spcAft>
        <a:defRPr sz="3300">
          <a:solidFill>
            <a:schemeClr val="tx2"/>
          </a:solidFill>
          <a:latin typeface="Arial" charset="0"/>
          <a:cs typeface="Arial" charset="0"/>
        </a:defRPr>
      </a:lvl7pPr>
      <a:lvl8pPr marL="1028700" algn="ctr" rtl="0" fontAlgn="base">
        <a:spcBef>
          <a:spcPct val="0"/>
        </a:spcBef>
        <a:spcAft>
          <a:spcPct val="0"/>
        </a:spcAft>
        <a:defRPr sz="3300">
          <a:solidFill>
            <a:schemeClr val="tx2"/>
          </a:solidFill>
          <a:latin typeface="Arial" charset="0"/>
          <a:cs typeface="Arial" charset="0"/>
        </a:defRPr>
      </a:lvl8pPr>
      <a:lvl9pPr marL="1371600" algn="ctr" rtl="0" fontAlgn="base">
        <a:spcBef>
          <a:spcPct val="0"/>
        </a:spcBef>
        <a:spcAft>
          <a:spcPct val="0"/>
        </a:spcAft>
        <a:defRPr sz="3300">
          <a:solidFill>
            <a:schemeClr val="tx2"/>
          </a:solidFill>
          <a:latin typeface="Arial" charset="0"/>
          <a:cs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cs typeface="+mn-cs"/>
        </a:defRPr>
      </a:lvl2pPr>
      <a:lvl3pPr marL="857250" indent="-171450" algn="l" rtl="0" eaLnBrk="0" fontAlgn="base" hangingPunct="0">
        <a:spcBef>
          <a:spcPct val="20000"/>
        </a:spcBef>
        <a:spcAft>
          <a:spcPct val="0"/>
        </a:spcAft>
        <a:buChar char="•"/>
        <a:defRPr>
          <a:solidFill>
            <a:schemeClr val="tx1"/>
          </a:solidFill>
          <a:latin typeface="+mn-lt"/>
          <a:cs typeface="+mn-cs"/>
        </a:defRPr>
      </a:lvl3pPr>
      <a:lvl4pPr marL="1200150" indent="-171450" algn="l" rtl="0" eaLnBrk="0" fontAlgn="base" hangingPunct="0">
        <a:spcBef>
          <a:spcPct val="20000"/>
        </a:spcBef>
        <a:spcAft>
          <a:spcPct val="0"/>
        </a:spcAft>
        <a:buChar char="–"/>
        <a:defRPr sz="1500">
          <a:solidFill>
            <a:schemeClr val="tx1"/>
          </a:solidFill>
          <a:latin typeface="+mn-lt"/>
          <a:cs typeface="+mn-cs"/>
        </a:defRPr>
      </a:lvl4pPr>
      <a:lvl5pPr marL="1543050" indent="-171450" algn="l" rtl="0" eaLnBrk="0" fontAlgn="base" hangingPunct="0">
        <a:spcBef>
          <a:spcPct val="20000"/>
        </a:spcBef>
        <a:spcAft>
          <a:spcPct val="0"/>
        </a:spcAft>
        <a:buChar char="»"/>
        <a:defRPr sz="1500">
          <a:solidFill>
            <a:schemeClr val="tx1"/>
          </a:solidFill>
          <a:latin typeface="+mn-lt"/>
          <a:cs typeface="+mn-cs"/>
        </a:defRPr>
      </a:lvl5pPr>
      <a:lvl6pPr marL="1885950" indent="-171450" algn="l" rtl="0" fontAlgn="base">
        <a:spcBef>
          <a:spcPct val="20000"/>
        </a:spcBef>
        <a:spcAft>
          <a:spcPct val="0"/>
        </a:spcAft>
        <a:buChar char="»"/>
        <a:defRPr sz="1500">
          <a:solidFill>
            <a:schemeClr val="tx1"/>
          </a:solidFill>
          <a:latin typeface="+mn-lt"/>
          <a:cs typeface="+mn-cs"/>
        </a:defRPr>
      </a:lvl6pPr>
      <a:lvl7pPr marL="2228850" indent="-171450" algn="l" rtl="0" fontAlgn="base">
        <a:spcBef>
          <a:spcPct val="20000"/>
        </a:spcBef>
        <a:spcAft>
          <a:spcPct val="0"/>
        </a:spcAft>
        <a:buChar char="»"/>
        <a:defRPr sz="1500">
          <a:solidFill>
            <a:schemeClr val="tx1"/>
          </a:solidFill>
          <a:latin typeface="+mn-lt"/>
          <a:cs typeface="+mn-cs"/>
        </a:defRPr>
      </a:lvl7pPr>
      <a:lvl8pPr marL="2571750" indent="-171450" algn="l" rtl="0" fontAlgn="base">
        <a:spcBef>
          <a:spcPct val="20000"/>
        </a:spcBef>
        <a:spcAft>
          <a:spcPct val="0"/>
        </a:spcAft>
        <a:buChar char="»"/>
        <a:defRPr sz="1500">
          <a:solidFill>
            <a:schemeClr val="tx1"/>
          </a:solidFill>
          <a:latin typeface="+mn-lt"/>
          <a:cs typeface="+mn-cs"/>
        </a:defRPr>
      </a:lvl8pPr>
      <a:lvl9pPr marL="2914650" indent="-171450" algn="l" rtl="0" fontAlgn="base">
        <a:spcBef>
          <a:spcPct val="20000"/>
        </a:spcBef>
        <a:spcAft>
          <a:spcPct val="0"/>
        </a:spcAft>
        <a:buChar char="»"/>
        <a:defRPr sz="1500">
          <a:solidFill>
            <a:schemeClr val="tx1"/>
          </a:solidFill>
          <a:latin typeface="+mn-lt"/>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thanhnien.vn/thoi-su/nguoi-phu-nu-nem-giay-trong-buoi-dai-bieu-quoc-hoi-tiep-xuc-cu-tri-bi-phat-750000-dong-1015763.html"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rezi.com/29agnhqpph0l/quy-luat-quan-he-san-xuat-phu-hop-voi-trinh-o-phat-trien-cu/"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3268664" y="3324226"/>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sp>
        <p:nvSpPr>
          <p:cNvPr id="5" name="Rectangle 4"/>
          <p:cNvSpPr>
            <a:spLocks noChangeArrowheads="1"/>
          </p:cNvSpPr>
          <p:nvPr/>
        </p:nvSpPr>
        <p:spPr bwMode="auto">
          <a:xfrm>
            <a:off x="2706688" y="1970088"/>
            <a:ext cx="6557962"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1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225"/>
              </a:spcBef>
              <a:spcAft>
                <a:spcPts val="750"/>
              </a:spcAft>
              <a:buFontTx/>
              <a:buNone/>
            </a:pPr>
            <a:r>
              <a:rPr lang="en-US" altLang="en-US"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 MÔN</a:t>
            </a:r>
            <a:endParaRPr lang="en-US" altLang="en-US"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2706688" y="2477401"/>
            <a:ext cx="653415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1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4500" b="1" dirty="0">
                <a:solidFill>
                  <a:srgbClr val="003300"/>
                </a:solidFill>
              </a:rPr>
              <a:t>GIÁO DỤC CHÍNH TRỊ</a:t>
            </a:r>
            <a:endParaRPr lang="en-US" altLang="en-US" sz="4500" dirty="0">
              <a:solidFill>
                <a:srgbClr val="003300"/>
              </a:solidFill>
            </a:endParaRPr>
          </a:p>
        </p:txBody>
      </p:sp>
      <p:sp>
        <p:nvSpPr>
          <p:cNvPr id="16" name="WordArt 4"/>
          <p:cNvSpPr>
            <a:spLocks noChangeArrowheads="1" noChangeShapeType="1" noTextEdit="1"/>
          </p:cNvSpPr>
          <p:nvPr/>
        </p:nvSpPr>
        <p:spPr bwMode="auto">
          <a:xfrm>
            <a:off x="6162675" y="5078018"/>
            <a:ext cx="3819525" cy="922733"/>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defRPr/>
            </a:pPr>
            <a:r>
              <a:rPr lang="vi-VN" sz="2700" kern="10" dirty="0">
                <a:ln w="9525">
                  <a:solidFill>
                    <a:srgbClr val="000000"/>
                  </a:solidFill>
                  <a:round/>
                  <a:headEnd/>
                  <a:tailEnd/>
                </a:ln>
                <a:solidFill>
                  <a:srgbClr val="FF0000"/>
                </a:solidFill>
                <a:latin typeface="Arial Đen"/>
              </a:rPr>
              <a:t>Giảng viên</a:t>
            </a:r>
          </a:p>
          <a:p>
            <a:pPr algn="ctr" eaLnBrk="0" fontAlgn="base" hangingPunct="0">
              <a:spcBef>
                <a:spcPct val="0"/>
              </a:spcBef>
              <a:spcAft>
                <a:spcPct val="0"/>
              </a:spcAft>
              <a:defRPr/>
            </a:pPr>
            <a:r>
              <a:rPr lang="vi-VN" sz="2700" kern="10" dirty="0">
                <a:ln w="9525">
                  <a:solidFill>
                    <a:srgbClr val="000000"/>
                  </a:solidFill>
                  <a:round/>
                  <a:headEnd/>
                  <a:tailEnd/>
                </a:ln>
                <a:solidFill>
                  <a:srgbClr val="FF0000"/>
                </a:solidFill>
                <a:latin typeface="Arial Đen"/>
              </a:rPr>
              <a:t> </a:t>
            </a:r>
            <a:r>
              <a:rPr lang="vi-VN" sz="2700" kern="10" dirty="0">
                <a:ln w="9525">
                  <a:solidFill>
                    <a:srgbClr val="000000"/>
                  </a:solidFill>
                  <a:round/>
                  <a:headEnd/>
                  <a:tailEnd/>
                </a:ln>
                <a:solidFill>
                  <a:srgbClr val="00B050"/>
                </a:solidFill>
                <a:latin typeface="Arial Đen"/>
              </a:rPr>
              <a:t>Đinh Thị Huyên</a:t>
            </a:r>
            <a:endParaRPr lang="en-US" sz="2700" kern="10" dirty="0">
              <a:ln w="9525">
                <a:solidFill>
                  <a:srgbClr val="000000"/>
                </a:solidFill>
                <a:round/>
                <a:headEnd/>
                <a:tailEnd/>
              </a:ln>
              <a:solidFill>
                <a:srgbClr val="00B050"/>
              </a:solidFill>
              <a:latin typeface="Arial Đen"/>
            </a:endParaRPr>
          </a:p>
          <a:p>
            <a:pPr algn="ctr" eaLnBrk="0" fontAlgn="base" hangingPunct="0">
              <a:spcBef>
                <a:spcPct val="0"/>
              </a:spcBef>
              <a:spcAft>
                <a:spcPct val="0"/>
              </a:spcAft>
              <a:defRPr/>
            </a:pPr>
            <a:r>
              <a:rPr lang="en-US" sz="2700" kern="10" dirty="0">
                <a:ln w="9525">
                  <a:solidFill>
                    <a:srgbClr val="000000"/>
                  </a:solidFill>
                  <a:round/>
                  <a:headEnd/>
                  <a:tailEnd/>
                </a:ln>
                <a:solidFill>
                  <a:srgbClr val="FF0000"/>
                </a:solidFill>
                <a:latin typeface="Arial Đen"/>
              </a:rPr>
              <a:t>SĐT</a:t>
            </a:r>
            <a:r>
              <a:rPr lang="en-US" sz="2700" kern="10" dirty="0">
                <a:ln w="9525">
                  <a:solidFill>
                    <a:srgbClr val="000000"/>
                  </a:solidFill>
                  <a:round/>
                  <a:headEnd/>
                  <a:tailEnd/>
                </a:ln>
                <a:solidFill>
                  <a:srgbClr val="00FF00"/>
                </a:solidFill>
                <a:latin typeface="Arial Đen"/>
              </a:rPr>
              <a:t>: 0975902369</a:t>
            </a:r>
          </a:p>
        </p:txBody>
      </p:sp>
      <p:sp>
        <p:nvSpPr>
          <p:cNvPr id="431110" name="Rectangle 21"/>
          <p:cNvSpPr>
            <a:spLocks noChangeArrowheads="1"/>
          </p:cNvSpPr>
          <p:nvPr/>
        </p:nvSpPr>
        <p:spPr bwMode="auto">
          <a:xfrm>
            <a:off x="2667000" y="877889"/>
            <a:ext cx="184150"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grpSp>
        <p:nvGrpSpPr>
          <p:cNvPr id="3" name="Group 11"/>
          <p:cNvGrpSpPr>
            <a:grpSpLocks/>
          </p:cNvGrpSpPr>
          <p:nvPr/>
        </p:nvGrpSpPr>
        <p:grpSpPr bwMode="auto">
          <a:xfrm>
            <a:off x="3292476" y="3752851"/>
            <a:ext cx="2155825" cy="14509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pic>
          <p:nvPicPr>
            <p:cNvPr id="137228"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29"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30"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31"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8"/>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defRPr/>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defRPr/>
              </a:pPr>
              <a:endParaRPr lang="en-US" altLang="en-US" sz="1350" dirty="0">
                <a:solidFill>
                  <a:srgbClr val="000000"/>
                </a:solidFill>
                <a:latin typeface=".VnTime" panose="020B7200000000000000" pitchFamily="34" charset="0"/>
              </a:endParaRPr>
            </a:p>
          </p:txBody>
        </p:sp>
        <p:sp>
          <p:nvSpPr>
            <p:cNvPr id="137234"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700" b="1" i="1" kern="10">
                  <a:solidFill>
                    <a:srgbClr val="FFFFFF"/>
                  </a:solidFill>
                  <a:latin typeface="VNbritannic"/>
                </a:rPr>
                <a:t>NÀM </a:t>
              </a:r>
            </a:p>
          </p:txBody>
        </p:sp>
        <p:sp>
          <p:nvSpPr>
            <p:cNvPr id="431123" name="Text Box 12"/>
            <p:cNvSpPr txBox="1">
              <a:spLocks noChangeArrowheads="1"/>
            </p:cNvSpPr>
            <p:nvPr/>
          </p:nvSpPr>
          <p:spPr bwMode="auto">
            <a:xfrm>
              <a:off x="6622"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defRPr/>
              </a:pPr>
              <a:endParaRPr lang="en-US" altLang="en-US" sz="1350" dirty="0">
                <a:solidFill>
                  <a:srgbClr val="000000"/>
                </a:solidFill>
                <a:latin typeface=".VnTime" panose="020B7200000000000000" pitchFamily="34" charset="0"/>
              </a:endParaRPr>
            </a:p>
          </p:txBody>
        </p:sp>
      </p:grpSp>
      <p:sp>
        <p:nvSpPr>
          <p:cNvPr id="2" name="Rectangle 1"/>
          <p:cNvSpPr/>
          <p:nvPr/>
        </p:nvSpPr>
        <p:spPr>
          <a:xfrm>
            <a:off x="-1" y="6351"/>
            <a:ext cx="10327341" cy="77152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pic>
        <p:nvPicPr>
          <p:cNvPr id="137226" name="Picture 2" descr="Không có mô tả ản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27340" y="0"/>
            <a:ext cx="1799572"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4" descr="007"/>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0" y="6414692"/>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941270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16066" y="0"/>
            <a:ext cx="2124635" cy="1077330"/>
          </a:xfrm>
          <a:solidFill>
            <a:srgbClr val="FFC000"/>
          </a:solidFill>
        </p:spPr>
        <p:txBody>
          <a:bodyPr>
            <a:normAutofit/>
          </a:bodyPr>
          <a:lstStyle/>
          <a:p>
            <a:pPr algn="l"/>
            <a:r>
              <a:rPr lang="nl-NL" b="1" dirty="0" smtClean="0"/>
              <a:t> Bài 4</a:t>
            </a:r>
            <a:endParaRPr lang="en-US" dirty="0"/>
          </a:p>
        </p:txBody>
      </p:sp>
      <p:sp>
        <p:nvSpPr>
          <p:cNvPr id="3" name="Subtitle 2"/>
          <p:cNvSpPr>
            <a:spLocks noGrp="1"/>
          </p:cNvSpPr>
          <p:nvPr>
            <p:ph type="subTitle" idx="1"/>
          </p:nvPr>
        </p:nvSpPr>
        <p:spPr>
          <a:xfrm>
            <a:off x="116541" y="2045519"/>
            <a:ext cx="12075459" cy="1840682"/>
          </a:xfrm>
        </p:spPr>
        <p:txBody>
          <a:bodyPr>
            <a:noAutofit/>
          </a:bodyPr>
          <a:lstStyle/>
          <a:p>
            <a:r>
              <a:rPr lang="nl-NL" sz="4400" b="1" dirty="0" smtClean="0">
                <a:solidFill>
                  <a:srgbClr val="FF0000"/>
                </a:solidFill>
              </a:rPr>
              <a:t>ĐẶC TRƯNG VÀ PHƯƠNG HƯỚNG XÂY DỰNG</a:t>
            </a:r>
            <a:r>
              <a:rPr lang="en-US" sz="4400" b="1" dirty="0" smtClean="0">
                <a:solidFill>
                  <a:srgbClr val="FF0000"/>
                </a:solidFill>
              </a:rPr>
              <a:t/>
            </a:r>
            <a:br>
              <a:rPr lang="en-US" sz="4400" b="1" dirty="0" smtClean="0">
                <a:solidFill>
                  <a:srgbClr val="FF0000"/>
                </a:solidFill>
              </a:rPr>
            </a:br>
            <a:r>
              <a:rPr lang="nl-NL" sz="4400" b="1" dirty="0" smtClean="0">
                <a:solidFill>
                  <a:srgbClr val="FF0000"/>
                </a:solidFill>
              </a:rPr>
              <a:t>CHỦ NGHĨA XÃ HỘI Ở VIỆT NAM</a:t>
            </a:r>
            <a:r>
              <a:rPr lang="en-US" sz="4400" b="1" dirty="0" smtClean="0">
                <a:solidFill>
                  <a:srgbClr val="FF0000"/>
                </a:solidFill>
              </a:rPr>
              <a:t/>
            </a:r>
            <a:br>
              <a:rPr lang="en-US" sz="4400" b="1" dirty="0" smtClean="0">
                <a:solidFill>
                  <a:srgbClr val="FF0000"/>
                </a:solidFill>
              </a:rPr>
            </a:br>
            <a:endParaRPr lang="en-US" sz="4400" dirty="0">
              <a:solidFill>
                <a:srgbClr val="FF0000"/>
              </a:solidFill>
            </a:endParaRPr>
          </a:p>
        </p:txBody>
      </p:sp>
      <p:pic>
        <p:nvPicPr>
          <p:cNvPr id="4" name="Picture 3"/>
          <p:cNvPicPr>
            <a:picLocks noChangeAspect="1"/>
          </p:cNvPicPr>
          <p:nvPr/>
        </p:nvPicPr>
        <p:blipFill>
          <a:blip r:embed="rId2"/>
          <a:stretch>
            <a:fillRect/>
          </a:stretch>
        </p:blipFill>
        <p:spPr>
          <a:xfrm>
            <a:off x="3506315" y="4303059"/>
            <a:ext cx="6093759" cy="2423600"/>
          </a:xfrm>
          <a:prstGeom prst="rect">
            <a:avLst/>
          </a:prstGeom>
        </p:spPr>
      </p:pic>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4" name="Title 1"/>
          <p:cNvSpPr>
            <a:spLocks noGrp="1"/>
          </p:cNvSpPr>
          <p:nvPr>
            <p:ph idx="1"/>
          </p:nvPr>
        </p:nvSpPr>
        <p:spPr>
          <a:xfrm>
            <a:off x="248025" y="2148352"/>
            <a:ext cx="5207000" cy="2208493"/>
          </a:xfrm>
        </p:spPr>
        <p:txBody>
          <a:bodyPr>
            <a:noAutofit/>
          </a:bodyPr>
          <a:lstStyle/>
          <a:p>
            <a:r>
              <a:rPr lang="nl-NL" b="1" i="1" dirty="0">
                <a:solidFill>
                  <a:srgbClr val="0000FF"/>
                </a:solidFill>
              </a:rPr>
              <a:t>1. Đặc trưng của chủ nghĩa xã hội ở Việt </a:t>
            </a:r>
            <a:r>
              <a:rPr lang="nl-NL" b="1" i="1" dirty="0" smtClean="0">
                <a:solidFill>
                  <a:srgbClr val="0000FF"/>
                </a:solidFill>
              </a:rPr>
              <a:t>Nam</a:t>
            </a:r>
            <a:endParaRPr lang="nl-NL" b="1" i="1" dirty="0">
              <a:solidFill>
                <a:srgbClr val="FF0000"/>
              </a:solidFill>
            </a:endParaRPr>
          </a:p>
          <a:p>
            <a:endParaRPr lang="nl-NL" b="1" i="1" dirty="0" smtClean="0">
              <a:solidFill>
                <a:srgbClr val="FF0000"/>
              </a:solidFill>
            </a:endParaRPr>
          </a:p>
          <a:p>
            <a:r>
              <a:rPr lang="nl-NL" b="1" dirty="0">
                <a:solidFill>
                  <a:srgbClr val="0000FF"/>
                </a:solidFill>
              </a:rPr>
              <a:t>2. Phương hướng xây dựng xã hội xã hội chủ nghĩa ở Việt Nam </a:t>
            </a:r>
            <a:endParaRPr lang="en-US" b="1" dirty="0">
              <a:solidFill>
                <a:srgbClr val="0000FF"/>
              </a:solidFill>
            </a:endParaRPr>
          </a:p>
          <a:p>
            <a:pPr marL="0" indent="0">
              <a:buNone/>
            </a:pPr>
            <a:r>
              <a:rPr lang="nl-NL" b="1" i="1" dirty="0" smtClean="0">
                <a:solidFill>
                  <a:srgbClr val="FF0000"/>
                </a:solidFill>
              </a:rPr>
              <a:t> </a:t>
            </a:r>
            <a:endParaRPr lang="en-US" b="1" dirty="0">
              <a:solidFill>
                <a:srgbClr val="FF0000"/>
              </a:solidFill>
            </a:endParaRPr>
          </a:p>
        </p:txBody>
      </p:sp>
      <p:pic>
        <p:nvPicPr>
          <p:cNvPr id="3" name="Picture 2"/>
          <p:cNvPicPr>
            <a:picLocks noChangeAspect="1"/>
          </p:cNvPicPr>
          <p:nvPr/>
        </p:nvPicPr>
        <p:blipFill>
          <a:blip r:embed="rId2"/>
          <a:stretch>
            <a:fillRect/>
          </a:stretch>
        </p:blipFill>
        <p:spPr>
          <a:xfrm>
            <a:off x="5791201" y="508000"/>
            <a:ext cx="6019799" cy="5883275"/>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ircle(in)">
                                      <p:cBhvr>
                                        <p:cTn id="2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1999" cy="6884894"/>
          </a:xfrm>
          <a:prstGeom prst="rect">
            <a:avLst/>
          </a:prstGeom>
        </p:spPr>
      </p:pic>
      <p:sp>
        <p:nvSpPr>
          <p:cNvPr id="2" name="Title 1"/>
          <p:cNvSpPr>
            <a:spLocks noGrp="1"/>
          </p:cNvSpPr>
          <p:nvPr>
            <p:ph type="title"/>
          </p:nvPr>
        </p:nvSpPr>
        <p:spPr>
          <a:xfrm>
            <a:off x="0" y="0"/>
            <a:ext cx="12192000" cy="658906"/>
          </a:xfrm>
          <a:solidFill>
            <a:srgbClr val="002060"/>
          </a:solidFill>
        </p:spPr>
        <p:txBody>
          <a:bodyPr>
            <a:normAutofit/>
          </a:bodyPr>
          <a:lstStyle/>
          <a:p>
            <a:pPr algn="ctr"/>
            <a:r>
              <a:rPr lang="nl-NL" sz="2800" b="1" i="1" dirty="0">
                <a:solidFill>
                  <a:schemeClr val="bg1"/>
                </a:solidFill>
              </a:rPr>
              <a:t>1. Đặc trưng của chủ nghĩa xã hội ở Việt Nam </a:t>
            </a:r>
            <a:endParaRPr lang="en-US" sz="2800" b="1" dirty="0">
              <a:solidFill>
                <a:schemeClr val="bg1"/>
              </a:solidFill>
            </a:endParaRPr>
          </a:p>
        </p:txBody>
      </p:sp>
      <p:sp>
        <p:nvSpPr>
          <p:cNvPr id="3" name="Content Placeholder 2"/>
          <p:cNvSpPr>
            <a:spLocks noGrp="1"/>
          </p:cNvSpPr>
          <p:nvPr>
            <p:ph idx="1"/>
          </p:nvPr>
        </p:nvSpPr>
        <p:spPr>
          <a:xfrm>
            <a:off x="932329" y="924670"/>
            <a:ext cx="10515600" cy="5704729"/>
          </a:xfrm>
        </p:spPr>
        <p:txBody>
          <a:bodyPr>
            <a:noAutofit/>
          </a:bodyPr>
          <a:lstStyle/>
          <a:p>
            <a:pPr marL="631825" indent="-577850" algn="just">
              <a:buNone/>
            </a:pPr>
            <a:r>
              <a:rPr lang="nl-NL" i="1" dirty="0" smtClean="0"/>
              <a:t>1. </a:t>
            </a:r>
            <a:r>
              <a:rPr lang="nl-NL" i="1" dirty="0" smtClean="0">
                <a:solidFill>
                  <a:srgbClr val="0000FF"/>
                </a:solidFill>
              </a:rPr>
              <a:t>Dân giàu, nước mạnh, dân chủ, công bằng, văn minh</a:t>
            </a:r>
          </a:p>
          <a:p>
            <a:pPr marL="631825" indent="-577850" algn="just">
              <a:buNone/>
            </a:pPr>
            <a:r>
              <a:rPr lang="nl-NL" i="1" dirty="0" smtClean="0">
                <a:solidFill>
                  <a:srgbClr val="0000FF"/>
                </a:solidFill>
              </a:rPr>
              <a:t>2. Do nhân dân làm chủ</a:t>
            </a:r>
            <a:endParaRPr lang="en-US" b="1" dirty="0" smtClean="0">
              <a:solidFill>
                <a:srgbClr val="0000FF"/>
              </a:solidFill>
            </a:endParaRPr>
          </a:p>
          <a:p>
            <a:pPr marL="631825" indent="-577850" algn="just">
              <a:buNone/>
            </a:pPr>
            <a:r>
              <a:rPr lang="nl-NL" i="1" dirty="0" smtClean="0"/>
              <a:t>3. Có nền kinh tế phát triển cao dựa trên LLSX hiện đại và QHSX tiến bộ phù hợp.</a:t>
            </a:r>
            <a:endParaRPr lang="en-US" b="1" dirty="0" smtClean="0"/>
          </a:p>
          <a:p>
            <a:pPr marL="631825" indent="-577850" algn="just">
              <a:buNone/>
            </a:pPr>
            <a:r>
              <a:rPr lang="nl-NL" i="1" dirty="0" smtClean="0"/>
              <a:t>4. Có nền văn hóa tiên tiến, đậm đà bản sắc dân tộc</a:t>
            </a:r>
            <a:endParaRPr lang="en-US" b="1" dirty="0" smtClean="0"/>
          </a:p>
          <a:p>
            <a:pPr marL="631825" indent="-577850" algn="just">
              <a:buNone/>
            </a:pPr>
            <a:r>
              <a:rPr lang="nl-NL" i="1" dirty="0" smtClean="0"/>
              <a:t>5. </a:t>
            </a:r>
            <a:r>
              <a:rPr lang="nl-NL" i="1" dirty="0" smtClean="0">
                <a:solidFill>
                  <a:srgbClr val="0000FF"/>
                </a:solidFill>
              </a:rPr>
              <a:t>Con người có cuộc sống ấm no, tự do, hạnh phúc, có điều kiện phát triển toàn diện</a:t>
            </a:r>
            <a:endParaRPr lang="en-US" b="1" dirty="0" smtClean="0">
              <a:solidFill>
                <a:srgbClr val="0000FF"/>
              </a:solidFill>
            </a:endParaRPr>
          </a:p>
          <a:p>
            <a:pPr marL="631825" indent="-577850" algn="just">
              <a:buNone/>
            </a:pPr>
            <a:r>
              <a:rPr lang="nl-NL" i="1" dirty="0" smtClean="0">
                <a:solidFill>
                  <a:srgbClr val="0000FF"/>
                </a:solidFill>
              </a:rPr>
              <a:t>6. Các dân tộc trong cộng đồng Việt Nam bình đẳng, đoàn kết, tôn trọng và giúp đỡ nhau cùng phát triển</a:t>
            </a:r>
            <a:endParaRPr lang="en-US" b="1" dirty="0" smtClean="0">
              <a:solidFill>
                <a:srgbClr val="0000FF"/>
              </a:solidFill>
            </a:endParaRPr>
          </a:p>
          <a:p>
            <a:pPr marL="631825" indent="-577850" algn="just">
              <a:buNone/>
            </a:pPr>
            <a:r>
              <a:rPr lang="nl-NL" i="1" dirty="0" smtClean="0"/>
              <a:t>7. Có Nhà nước pháp quyền XHCN của nhân dân, do nhân dân, vì nhân dân do ĐCS lãnh đạo</a:t>
            </a:r>
            <a:endParaRPr lang="en-US" b="1" dirty="0" smtClean="0"/>
          </a:p>
          <a:p>
            <a:pPr marL="631825" indent="-577850" algn="just">
              <a:buNone/>
            </a:pPr>
            <a:r>
              <a:rPr lang="nl-NL" i="1" dirty="0" smtClean="0"/>
              <a:t>8. Có quan hệ hữu nghị và hợp tác với các nước trên thế giới</a:t>
            </a:r>
            <a:endParaRPr lang="en-US" b="1" dirty="0" smtClean="0"/>
          </a:p>
          <a:p>
            <a:pPr marL="53975" indent="577850" algn="just"/>
            <a:endParaRPr lang="en-US"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0"/>
            <a:ext cx="12393706" cy="7516907"/>
          </a:xfrm>
          <a:prstGeom prst="rect">
            <a:avLst/>
          </a:prstGeom>
        </p:spPr>
      </p:pic>
      <p:sp>
        <p:nvSpPr>
          <p:cNvPr id="2" name="Title 1"/>
          <p:cNvSpPr>
            <a:spLocks noGrp="1"/>
          </p:cNvSpPr>
          <p:nvPr>
            <p:ph type="title"/>
          </p:nvPr>
        </p:nvSpPr>
        <p:spPr>
          <a:xfrm>
            <a:off x="1297641" y="2056"/>
            <a:ext cx="9395012" cy="643404"/>
          </a:xfrm>
          <a:solidFill>
            <a:srgbClr val="C00000"/>
          </a:solidFill>
        </p:spPr>
        <p:txBody>
          <a:bodyPr>
            <a:noAutofit/>
          </a:bodyPr>
          <a:lstStyle/>
          <a:p>
            <a:r>
              <a:rPr lang="nl-NL" sz="3200" b="1" i="1" dirty="0">
                <a:solidFill>
                  <a:schemeClr val="bg1"/>
                </a:solidFill>
              </a:rPr>
              <a:t>1.1.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a:xfrm>
            <a:off x="1013012" y="1212292"/>
            <a:ext cx="10515600" cy="4106116"/>
          </a:xfrm>
        </p:spPr>
        <p:txBody>
          <a:bodyPr>
            <a:normAutofit/>
          </a:bodyPr>
          <a:lstStyle/>
          <a:p>
            <a:pPr algn="just">
              <a:buFontTx/>
              <a:buChar char="-"/>
            </a:pPr>
            <a:r>
              <a:rPr lang="nl-NL" dirty="0" smtClean="0"/>
              <a:t>Đây </a:t>
            </a:r>
            <a:r>
              <a:rPr lang="nl-NL" dirty="0"/>
              <a:t>là đặc trưng tổng quát nhất, chi phối các đặc trưng khác bởi nó thể hiện mục tiêu của chủ nghĩa xã hội ở Việt Nam</a:t>
            </a:r>
            <a:r>
              <a:rPr lang="nl-NL" dirty="0" smtClean="0"/>
              <a:t>.</a:t>
            </a:r>
          </a:p>
          <a:p>
            <a:pPr marL="0" indent="0" algn="just">
              <a:buNone/>
            </a:pPr>
            <a:endParaRPr lang="nl-NL" dirty="0"/>
          </a:p>
          <a:p>
            <a:pPr marL="0" indent="0" algn="just">
              <a:buNone/>
            </a:pPr>
            <a:r>
              <a:rPr lang="nl-NL" dirty="0" smtClean="0"/>
              <a:t>- Đây </a:t>
            </a:r>
            <a:r>
              <a:rPr lang="nl-NL" dirty="0"/>
              <a:t>là đặc trưng thể hiện sự khác nhau căn bản, sự tiến bộ hơn hẳn của chế độ xã hội chủ nghĩa so với các chế độ xã hội trước đó</a:t>
            </a:r>
            <a:r>
              <a:rPr lang="nl-NL" dirty="0" smtClean="0"/>
              <a:t>.</a:t>
            </a:r>
            <a:endParaRPr lang="nl-NL" dirty="0"/>
          </a:p>
          <a:p>
            <a:pPr marL="0" indent="0" algn="just">
              <a:buNone/>
            </a:pPr>
            <a:endParaRPr lang="nl-NL" dirty="0"/>
          </a:p>
          <a:p>
            <a:pPr marL="0" indent="0" algn="just">
              <a:buNone/>
            </a:pPr>
            <a:r>
              <a:rPr lang="nl-NL" dirty="0" smtClean="0"/>
              <a:t>- </a:t>
            </a:r>
            <a:r>
              <a:rPr lang="nl-NL" dirty="0"/>
              <a:t>Dân giàu, nước mạnh, xã hội dân chủ, công bằng, văn minh là những mục tiêu không tách rời nhau, bổ sung cho nhau, mục tiêu này làm cơ sở, điều kiện, tiền đề cho mục tiêu kia. </a:t>
            </a:r>
            <a:endParaRPr lang="en-US" dirty="0"/>
          </a:p>
          <a:p>
            <a:pPr algn="just"/>
            <a:endParaRPr lang="en-US" dirty="0"/>
          </a:p>
        </p:txBody>
      </p:sp>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477000" y="215900"/>
            <a:ext cx="5715000" cy="3562350"/>
          </a:xfrm>
          <a:prstGeom prst="rect">
            <a:avLst/>
          </a:prstGeom>
        </p:spPr>
      </p:pic>
      <p:pic>
        <p:nvPicPr>
          <p:cNvPr id="4" name="Picture 3"/>
          <p:cNvPicPr>
            <a:picLocks noChangeAspect="1"/>
          </p:cNvPicPr>
          <p:nvPr/>
        </p:nvPicPr>
        <p:blipFill>
          <a:blip r:embed="rId3"/>
          <a:stretch>
            <a:fillRect/>
          </a:stretch>
        </p:blipFill>
        <p:spPr>
          <a:xfrm>
            <a:off x="0" y="215900"/>
            <a:ext cx="7526711" cy="6475039"/>
          </a:xfrm>
          <a:prstGeom prst="rect">
            <a:avLst/>
          </a:prstGeom>
        </p:spPr>
      </p:pic>
    </p:spTree>
    <p:extLst>
      <p:ext uri="{BB962C8B-B14F-4D97-AF65-F5344CB8AC3E}">
        <p14:creationId xmlns:p14="http://schemas.microsoft.com/office/powerpoint/2010/main" val="220978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576" y="0"/>
            <a:ext cx="12191999" cy="6884894"/>
          </a:xfrm>
          <a:prstGeom prst="rect">
            <a:avLst/>
          </a:prstGeom>
        </p:spPr>
      </p:pic>
      <p:sp>
        <p:nvSpPr>
          <p:cNvPr id="2" name="Title 1"/>
          <p:cNvSpPr>
            <a:spLocks noGrp="1"/>
          </p:cNvSpPr>
          <p:nvPr>
            <p:ph type="title"/>
          </p:nvPr>
        </p:nvSpPr>
        <p:spPr>
          <a:xfrm>
            <a:off x="2962836" y="1"/>
            <a:ext cx="5360894" cy="925793"/>
          </a:xfrm>
          <a:solidFill>
            <a:srgbClr val="C00000"/>
          </a:solidFill>
        </p:spPr>
        <p:txBody>
          <a:bodyPr>
            <a:normAutofit/>
          </a:bodyPr>
          <a:lstStyle/>
          <a:p>
            <a:r>
              <a:rPr lang="nl-NL" sz="4000" b="1" i="1" dirty="0">
                <a:solidFill>
                  <a:schemeClr val="bg1"/>
                </a:solidFill>
              </a:rPr>
              <a:t>1.2. Do nhân dân làm </a:t>
            </a:r>
            <a:r>
              <a:rPr lang="nl-NL" sz="4000" b="1" i="1" dirty="0" smtClean="0">
                <a:solidFill>
                  <a:schemeClr val="bg1"/>
                </a:solidFill>
              </a:rPr>
              <a:t>chủ</a:t>
            </a:r>
            <a:endParaRPr lang="en-US" sz="4000" b="1" dirty="0">
              <a:solidFill>
                <a:schemeClr val="bg1"/>
              </a:solidFill>
            </a:endParaRPr>
          </a:p>
        </p:txBody>
      </p:sp>
      <p:sp>
        <p:nvSpPr>
          <p:cNvPr id="3" name="Content Placeholder 2"/>
          <p:cNvSpPr>
            <a:spLocks noGrp="1"/>
          </p:cNvSpPr>
          <p:nvPr>
            <p:ph idx="1"/>
          </p:nvPr>
        </p:nvSpPr>
        <p:spPr>
          <a:xfrm>
            <a:off x="2084294" y="1112931"/>
            <a:ext cx="9471212" cy="4351338"/>
          </a:xfrm>
        </p:spPr>
        <p:txBody>
          <a:bodyPr/>
          <a:lstStyle/>
          <a:p>
            <a:pPr marL="0" indent="0" algn="just">
              <a:buNone/>
            </a:pPr>
            <a:r>
              <a:rPr lang="nl-NL" dirty="0" smtClean="0"/>
              <a:t>- </a:t>
            </a:r>
            <a:r>
              <a:rPr lang="nl-NL" dirty="0"/>
              <a:t> </a:t>
            </a:r>
            <a:r>
              <a:rPr lang="nl-NL" dirty="0" smtClean="0"/>
              <a:t>Là </a:t>
            </a:r>
            <a:r>
              <a:rPr lang="nl-NL" dirty="0"/>
              <a:t>đặc trưng quan trọng và quyết định nhất trong những đặc trưng của xã hội xã hội chủ nghĩa. </a:t>
            </a:r>
            <a:r>
              <a:rPr lang="nl-NL" dirty="0" smtClean="0"/>
              <a:t>	</a:t>
            </a:r>
          </a:p>
          <a:p>
            <a:pPr marL="0" indent="0" algn="just">
              <a:buNone/>
            </a:pPr>
            <a:endParaRPr lang="nl-NL" dirty="0" smtClean="0"/>
          </a:p>
          <a:p>
            <a:pPr marL="0" indent="0" algn="just">
              <a:buNone/>
            </a:pPr>
            <a:r>
              <a:rPr lang="nl-NL" dirty="0" smtClean="0"/>
              <a:t>- Nhân </a:t>
            </a:r>
            <a:r>
              <a:rPr lang="nl-NL" dirty="0"/>
              <a:t>dân lao động làm chủ được bảo đảm trên thực tế, trong mọi mặt đời sống xã hội. </a:t>
            </a:r>
            <a:endParaRPr lang="en-US" dirty="0"/>
          </a:p>
          <a:p>
            <a:pPr marL="0" indent="0" algn="just">
              <a:buNone/>
            </a:pPr>
            <a:endParaRPr lang="nl-NL" dirty="0" smtClean="0"/>
          </a:p>
          <a:p>
            <a:pPr marL="0" indent="0" algn="just">
              <a:buNone/>
            </a:pPr>
            <a:r>
              <a:rPr lang="nl-NL" dirty="0" smtClean="0"/>
              <a:t>- </a:t>
            </a:r>
            <a:r>
              <a:rPr lang="nl-NL" dirty="0"/>
              <a:t>Nhà nước ta là Nhà nước của Dân, do Dân và vì </a:t>
            </a:r>
            <a:r>
              <a:rPr lang="nl-NL" dirty="0" smtClean="0"/>
              <a:t>Dân</a:t>
            </a:r>
            <a:endParaRPr lang="en-US" dirty="0"/>
          </a:p>
        </p:txBody>
      </p:sp>
    </p:spTree>
    <p:extLst>
      <p:ext uri="{BB962C8B-B14F-4D97-AF65-F5344CB8AC3E}">
        <p14:creationId xmlns:p14="http://schemas.microsoft.com/office/powerpoint/2010/main" val="40664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3447"/>
            <a:ext cx="10327341" cy="6373906"/>
          </a:xfrm>
          <a:prstGeom prst="rect">
            <a:avLst/>
          </a:prstGeom>
        </p:spPr>
      </p:pic>
      <p:pic>
        <p:nvPicPr>
          <p:cNvPr id="4" name="Picture 3"/>
          <p:cNvPicPr>
            <a:picLocks noChangeAspect="1"/>
          </p:cNvPicPr>
          <p:nvPr/>
        </p:nvPicPr>
        <p:blipFill>
          <a:blip r:embed="rId3"/>
          <a:stretch>
            <a:fillRect/>
          </a:stretch>
        </p:blipFill>
        <p:spPr>
          <a:xfrm>
            <a:off x="94129" y="22326"/>
            <a:ext cx="10044953" cy="6678876"/>
          </a:xfrm>
          <a:prstGeom prst="rect">
            <a:avLst/>
          </a:prstGeom>
        </p:spPr>
      </p:pic>
      <p:sp>
        <p:nvSpPr>
          <p:cNvPr id="6" name="Rectangle 5"/>
          <p:cNvSpPr/>
          <p:nvPr/>
        </p:nvSpPr>
        <p:spPr>
          <a:xfrm>
            <a:off x="10569388" y="1730206"/>
            <a:ext cx="1331260" cy="3970318"/>
          </a:xfrm>
          <a:prstGeom prst="rect">
            <a:avLst/>
          </a:prstGeom>
        </p:spPr>
        <p:txBody>
          <a:bodyPr wrap="square">
            <a:spAutoFit/>
          </a:bodyPr>
          <a:lstStyle/>
          <a:p>
            <a:pPr algn="just"/>
            <a:r>
              <a:rPr lang="en-US" dirty="0">
                <a:solidFill>
                  <a:srgbClr val="0000FF"/>
                </a:solidFill>
                <a:hlinkClick r:id="rId4"/>
              </a:rPr>
              <a:t>https://thanhnien.vn/thoi-su/nguoi-phu-nu-nem-giay-trong-buoi-dai-bieu-quoc-hoi-tiep-xuc-cu-tri-bi-phat-750000-dong-1015763.html</a:t>
            </a:r>
            <a:endParaRPr lang="en-US" dirty="0">
              <a:solidFill>
                <a:srgbClr val="0000FF"/>
              </a:solidFill>
            </a:endParaRPr>
          </a:p>
        </p:txBody>
      </p:sp>
    </p:spTree>
    <p:extLst>
      <p:ext uri="{BB962C8B-B14F-4D97-AF65-F5344CB8AC3E}">
        <p14:creationId xmlns:p14="http://schemas.microsoft.com/office/powerpoint/2010/main" val="75727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48536" y="2195604"/>
            <a:ext cx="5715000" cy="4393920"/>
          </a:xfrm>
          <a:prstGeom prst="rect">
            <a:avLst/>
          </a:prstGeom>
        </p:spPr>
      </p:pic>
      <p:sp>
        <p:nvSpPr>
          <p:cNvPr id="2" name="Title 1"/>
          <p:cNvSpPr>
            <a:spLocks noGrp="1"/>
          </p:cNvSpPr>
          <p:nvPr>
            <p:ph type="title"/>
          </p:nvPr>
        </p:nvSpPr>
        <p:spPr>
          <a:xfrm>
            <a:off x="726141" y="270995"/>
            <a:ext cx="9695330" cy="747247"/>
          </a:xfrm>
          <a:solidFill>
            <a:srgbClr val="C0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1.3</a:t>
            </a:r>
            <a:r>
              <a:rPr lang="nl-NL" sz="3200" b="1" i="1" dirty="0">
                <a:solidFill>
                  <a:schemeClr val="bg1"/>
                </a:solidFill>
              </a:rPr>
              <a:t>. </a:t>
            </a:r>
            <a:r>
              <a:rPr lang="nl-NL" sz="3200" b="1" i="1" dirty="0" smtClean="0">
                <a:solidFill>
                  <a:schemeClr val="bg1"/>
                </a:solidFill>
              </a:rPr>
              <a:t>Có nền kinh tế phát triển cao dựa trên LLSX hiện đại và QHSX tiến bộ phù hợp.</a:t>
            </a:r>
            <a:r>
              <a:rPr lang="en-US" sz="3200" b="1" dirty="0">
                <a:solidFill>
                  <a:schemeClr val="bg1"/>
                </a:solidFill>
              </a:rPr>
              <a:t/>
            </a:r>
            <a:br>
              <a:rPr lang="en-US" sz="3200" b="1" dirty="0">
                <a:solidFill>
                  <a:schemeClr val="bg1"/>
                </a:solidFill>
              </a:rPr>
            </a:br>
            <a:endParaRPr lang="en-US" sz="3200" b="1" dirty="0">
              <a:solidFill>
                <a:schemeClr val="bg1"/>
              </a:solidFill>
            </a:endParaRPr>
          </a:p>
        </p:txBody>
      </p:sp>
      <p:sp>
        <p:nvSpPr>
          <p:cNvPr id="3" name="Content Placeholder 2"/>
          <p:cNvSpPr>
            <a:spLocks noGrp="1"/>
          </p:cNvSpPr>
          <p:nvPr>
            <p:ph idx="1"/>
          </p:nvPr>
        </p:nvSpPr>
        <p:spPr>
          <a:xfrm>
            <a:off x="448236" y="2350059"/>
            <a:ext cx="3666564" cy="3728011"/>
          </a:xfrm>
          <a:solidFill>
            <a:srgbClr val="00B0F0"/>
          </a:solidFill>
        </p:spPr>
        <p:txBody>
          <a:bodyPr>
            <a:normAutofit/>
          </a:bodyPr>
          <a:lstStyle/>
          <a:p>
            <a:pPr marL="0" indent="0" algn="just">
              <a:lnSpc>
                <a:spcPct val="110000"/>
              </a:lnSpc>
              <a:spcBef>
                <a:spcPts val="0"/>
              </a:spcBef>
              <a:buNone/>
            </a:pPr>
            <a:r>
              <a:rPr lang="nl-NL" dirty="0">
                <a:solidFill>
                  <a:schemeClr val="bg1"/>
                </a:solidFill>
              </a:rPr>
              <a:t>	</a:t>
            </a:r>
            <a:r>
              <a:rPr lang="nl-NL" dirty="0" smtClean="0">
                <a:solidFill>
                  <a:schemeClr val="bg1"/>
                </a:solidFill>
              </a:rPr>
              <a:t>- LLSX hiện </a:t>
            </a:r>
            <a:r>
              <a:rPr lang="nl-NL" dirty="0">
                <a:solidFill>
                  <a:schemeClr val="bg1"/>
                </a:solidFill>
              </a:rPr>
              <a:t>đại là nền đại công nghiệp phát triển trên cơ sở khoa học - công nghệ. </a:t>
            </a:r>
            <a:r>
              <a:rPr lang="nl-NL" dirty="0" smtClean="0">
                <a:solidFill>
                  <a:schemeClr val="bg1"/>
                </a:solidFill>
              </a:rPr>
              <a:t>LLSX hiện </a:t>
            </a:r>
            <a:r>
              <a:rPr lang="nl-NL" dirty="0">
                <a:solidFill>
                  <a:schemeClr val="bg1"/>
                </a:solidFill>
              </a:rPr>
              <a:t>đại quyết định việc nâng cao năng suất của nền </a:t>
            </a:r>
            <a:r>
              <a:rPr lang="nl-NL" dirty="0" smtClean="0">
                <a:solidFill>
                  <a:schemeClr val="bg1"/>
                </a:solidFill>
              </a:rPr>
              <a:t>SX</a:t>
            </a:r>
          </a:p>
        </p:txBody>
      </p:sp>
      <p:sp>
        <p:nvSpPr>
          <p:cNvPr id="4" name="Rectangle 3"/>
          <p:cNvSpPr/>
          <p:nvPr/>
        </p:nvSpPr>
        <p:spPr>
          <a:xfrm>
            <a:off x="7422777" y="2350059"/>
            <a:ext cx="4316505" cy="3539430"/>
          </a:xfrm>
          <a:prstGeom prst="rect">
            <a:avLst/>
          </a:prstGeom>
          <a:solidFill>
            <a:srgbClr val="F781D8"/>
          </a:solidFill>
        </p:spPr>
        <p:txBody>
          <a:bodyPr wrap="square">
            <a:spAutoFit/>
          </a:bodyPr>
          <a:lstStyle/>
          <a:p>
            <a:pPr algn="just"/>
            <a:r>
              <a:rPr lang="nl-NL" sz="2800" dirty="0" smtClean="0">
                <a:solidFill>
                  <a:schemeClr val="bg1"/>
                </a:solidFill>
              </a:rPr>
              <a:t>	- </a:t>
            </a:r>
            <a:r>
              <a:rPr lang="en-US" sz="2800" dirty="0">
                <a:solidFill>
                  <a:schemeClr val="bg1"/>
                </a:solidFill>
              </a:rPr>
              <a:t>QHSX </a:t>
            </a:r>
            <a:r>
              <a:rPr lang="en-US" sz="2800" dirty="0" err="1">
                <a:solidFill>
                  <a:schemeClr val="bg1"/>
                </a:solidFill>
              </a:rPr>
              <a:t>tiến</a:t>
            </a:r>
            <a:r>
              <a:rPr lang="en-US" sz="2800" dirty="0">
                <a:solidFill>
                  <a:schemeClr val="bg1"/>
                </a:solidFill>
              </a:rPr>
              <a:t> </a:t>
            </a:r>
            <a:r>
              <a:rPr lang="en-US" sz="2800" dirty="0" err="1">
                <a:solidFill>
                  <a:schemeClr val="bg1"/>
                </a:solidFill>
              </a:rPr>
              <a:t>bộ</a:t>
            </a:r>
            <a:r>
              <a:rPr lang="en-US" sz="2800" dirty="0">
                <a:solidFill>
                  <a:schemeClr val="bg1"/>
                </a:solidFill>
              </a:rPr>
              <a:t>, </a:t>
            </a:r>
            <a:r>
              <a:rPr lang="en-US" sz="2800" dirty="0" err="1">
                <a:solidFill>
                  <a:schemeClr val="bg1"/>
                </a:solidFill>
              </a:rPr>
              <a:t>phù</a:t>
            </a:r>
            <a:r>
              <a:rPr lang="en-US" sz="2800" dirty="0">
                <a:solidFill>
                  <a:schemeClr val="bg1"/>
                </a:solidFill>
              </a:rPr>
              <a:t> </a:t>
            </a:r>
            <a:r>
              <a:rPr lang="en-US" sz="2800" dirty="0" err="1">
                <a:solidFill>
                  <a:schemeClr val="bg1"/>
                </a:solidFill>
              </a:rPr>
              <a:t>hợp</a:t>
            </a:r>
            <a:r>
              <a:rPr lang="en-US" sz="2800" dirty="0">
                <a:solidFill>
                  <a:schemeClr val="bg1"/>
                </a:solidFill>
              </a:rPr>
              <a:t> </a:t>
            </a:r>
            <a:r>
              <a:rPr lang="en-US" sz="2800" dirty="0" err="1">
                <a:solidFill>
                  <a:schemeClr val="bg1"/>
                </a:solidFill>
              </a:rPr>
              <a:t>là</a:t>
            </a:r>
            <a:r>
              <a:rPr lang="en-US" sz="2800" dirty="0">
                <a:solidFill>
                  <a:schemeClr val="bg1"/>
                </a:solidFill>
              </a:rPr>
              <a:t> </a:t>
            </a:r>
            <a:r>
              <a:rPr lang="en-US" sz="2800" dirty="0" err="1">
                <a:solidFill>
                  <a:schemeClr val="bg1"/>
                </a:solidFill>
              </a:rPr>
              <a:t>sự</a:t>
            </a:r>
            <a:r>
              <a:rPr lang="en-US" sz="2800" dirty="0">
                <a:solidFill>
                  <a:schemeClr val="bg1"/>
                </a:solidFill>
              </a:rPr>
              <a:t> </a:t>
            </a:r>
            <a:r>
              <a:rPr lang="en-US" sz="2800" dirty="0" err="1">
                <a:solidFill>
                  <a:schemeClr val="bg1"/>
                </a:solidFill>
              </a:rPr>
              <a:t>phù</a:t>
            </a:r>
            <a:r>
              <a:rPr lang="en-US" sz="2800" dirty="0">
                <a:solidFill>
                  <a:schemeClr val="bg1"/>
                </a:solidFill>
              </a:rPr>
              <a:t> </a:t>
            </a:r>
            <a:r>
              <a:rPr lang="en-US" sz="2800" dirty="0" err="1">
                <a:solidFill>
                  <a:schemeClr val="bg1"/>
                </a:solidFill>
              </a:rPr>
              <a:t>hợp</a:t>
            </a:r>
            <a:r>
              <a:rPr lang="en-US" sz="2800" dirty="0">
                <a:solidFill>
                  <a:schemeClr val="bg1"/>
                </a:solidFill>
              </a:rPr>
              <a:t> </a:t>
            </a:r>
            <a:r>
              <a:rPr lang="en-US" sz="2800" dirty="0" err="1">
                <a:solidFill>
                  <a:schemeClr val="bg1"/>
                </a:solidFill>
              </a:rPr>
              <a:t>không</a:t>
            </a:r>
            <a:r>
              <a:rPr lang="en-US" sz="2800" dirty="0">
                <a:solidFill>
                  <a:schemeClr val="bg1"/>
                </a:solidFill>
              </a:rPr>
              <a:t> </a:t>
            </a:r>
            <a:r>
              <a:rPr lang="en-US" sz="2800" dirty="0" err="1">
                <a:solidFill>
                  <a:schemeClr val="bg1"/>
                </a:solidFill>
              </a:rPr>
              <a:t>chỉ</a:t>
            </a:r>
            <a:r>
              <a:rPr lang="en-US" sz="2800" dirty="0">
                <a:solidFill>
                  <a:schemeClr val="bg1"/>
                </a:solidFill>
              </a:rPr>
              <a:t> </a:t>
            </a:r>
            <a:r>
              <a:rPr lang="en-US" sz="2800" dirty="0" err="1">
                <a:solidFill>
                  <a:schemeClr val="bg1"/>
                </a:solidFill>
              </a:rPr>
              <a:t>với</a:t>
            </a:r>
            <a:r>
              <a:rPr lang="en-US" sz="2800" dirty="0">
                <a:solidFill>
                  <a:schemeClr val="bg1"/>
                </a:solidFill>
              </a:rPr>
              <a:t> </a:t>
            </a:r>
            <a:r>
              <a:rPr lang="en-US" sz="2800" dirty="0" err="1">
                <a:solidFill>
                  <a:schemeClr val="bg1"/>
                </a:solidFill>
              </a:rPr>
              <a:t>trình</a:t>
            </a:r>
            <a:r>
              <a:rPr lang="en-US" sz="2800" dirty="0">
                <a:solidFill>
                  <a:schemeClr val="bg1"/>
                </a:solidFill>
              </a:rPr>
              <a:t> </a:t>
            </a:r>
            <a:r>
              <a:rPr lang="en-US" sz="2800" dirty="0" err="1">
                <a:solidFill>
                  <a:schemeClr val="bg1"/>
                </a:solidFill>
              </a:rPr>
              <a:t>độ</a:t>
            </a:r>
            <a:r>
              <a:rPr lang="en-US" sz="2800" dirty="0">
                <a:solidFill>
                  <a:schemeClr val="bg1"/>
                </a:solidFill>
              </a:rPr>
              <a:t> </a:t>
            </a:r>
            <a:r>
              <a:rPr lang="en-US" sz="2800" dirty="0" err="1">
                <a:solidFill>
                  <a:schemeClr val="bg1"/>
                </a:solidFill>
              </a:rPr>
              <a:t>phát</a:t>
            </a:r>
            <a:r>
              <a:rPr lang="en-US" sz="2800" dirty="0">
                <a:solidFill>
                  <a:schemeClr val="bg1"/>
                </a:solidFill>
              </a:rPr>
              <a:t> </a:t>
            </a:r>
            <a:r>
              <a:rPr lang="en-US" sz="2800" dirty="0" err="1">
                <a:solidFill>
                  <a:schemeClr val="bg1"/>
                </a:solidFill>
              </a:rPr>
              <a:t>triển</a:t>
            </a:r>
            <a:r>
              <a:rPr lang="en-US" sz="2800" dirty="0">
                <a:solidFill>
                  <a:schemeClr val="bg1"/>
                </a:solidFill>
              </a:rPr>
              <a:t> </a:t>
            </a:r>
            <a:r>
              <a:rPr lang="en-US" sz="2800" dirty="0" err="1">
                <a:solidFill>
                  <a:schemeClr val="bg1"/>
                </a:solidFill>
              </a:rPr>
              <a:t>của</a:t>
            </a:r>
            <a:r>
              <a:rPr lang="en-US" sz="2800" dirty="0">
                <a:solidFill>
                  <a:schemeClr val="bg1"/>
                </a:solidFill>
              </a:rPr>
              <a:t> LLSX </a:t>
            </a:r>
            <a:r>
              <a:rPr lang="en-US" sz="2800" dirty="0" err="1">
                <a:solidFill>
                  <a:schemeClr val="bg1"/>
                </a:solidFill>
              </a:rPr>
              <a:t>mà</a:t>
            </a:r>
            <a:r>
              <a:rPr lang="en-US" sz="2800" dirty="0">
                <a:solidFill>
                  <a:schemeClr val="bg1"/>
                </a:solidFill>
              </a:rPr>
              <a:t> </a:t>
            </a:r>
            <a:r>
              <a:rPr lang="en-US" sz="2800" dirty="0" err="1">
                <a:solidFill>
                  <a:schemeClr val="bg1"/>
                </a:solidFill>
              </a:rPr>
              <a:t>còn</a:t>
            </a:r>
            <a:r>
              <a:rPr lang="en-US" sz="2800" dirty="0">
                <a:solidFill>
                  <a:schemeClr val="bg1"/>
                </a:solidFill>
              </a:rPr>
              <a:t> </a:t>
            </a:r>
            <a:r>
              <a:rPr lang="en-US" sz="2800" dirty="0" err="1">
                <a:solidFill>
                  <a:schemeClr val="bg1"/>
                </a:solidFill>
              </a:rPr>
              <a:t>với</a:t>
            </a:r>
            <a:r>
              <a:rPr lang="en-US" sz="2800" dirty="0">
                <a:solidFill>
                  <a:schemeClr val="bg1"/>
                </a:solidFill>
              </a:rPr>
              <a:t> </a:t>
            </a:r>
            <a:r>
              <a:rPr lang="en-US" sz="2800" dirty="0" err="1">
                <a:solidFill>
                  <a:schemeClr val="bg1"/>
                </a:solidFill>
              </a:rPr>
              <a:t>chế</a:t>
            </a:r>
            <a:r>
              <a:rPr lang="en-US" sz="2800" dirty="0">
                <a:solidFill>
                  <a:schemeClr val="bg1"/>
                </a:solidFill>
              </a:rPr>
              <a:t> </a:t>
            </a:r>
            <a:r>
              <a:rPr lang="en-US" sz="2800" dirty="0" err="1">
                <a:solidFill>
                  <a:schemeClr val="bg1"/>
                </a:solidFill>
              </a:rPr>
              <a:t>độ</a:t>
            </a:r>
            <a:r>
              <a:rPr lang="en-US" sz="2800" dirty="0">
                <a:solidFill>
                  <a:schemeClr val="bg1"/>
                </a:solidFill>
              </a:rPr>
              <a:t> </a:t>
            </a:r>
            <a:r>
              <a:rPr lang="en-US" sz="2800" dirty="0" err="1">
                <a:solidFill>
                  <a:schemeClr val="bg1"/>
                </a:solidFill>
              </a:rPr>
              <a:t>xã</a:t>
            </a:r>
            <a:r>
              <a:rPr lang="en-US" sz="2800" dirty="0">
                <a:solidFill>
                  <a:schemeClr val="bg1"/>
                </a:solidFill>
              </a:rPr>
              <a:t> </a:t>
            </a:r>
            <a:r>
              <a:rPr lang="en-US" sz="2800" dirty="0" err="1">
                <a:solidFill>
                  <a:schemeClr val="bg1"/>
                </a:solidFill>
              </a:rPr>
              <a:t>hội</a:t>
            </a:r>
            <a:r>
              <a:rPr lang="en-US" sz="2800" dirty="0">
                <a:solidFill>
                  <a:schemeClr val="bg1"/>
                </a:solidFill>
              </a:rPr>
              <a:t>, </a:t>
            </a:r>
            <a:r>
              <a:rPr lang="en-US" sz="2800" dirty="0" err="1">
                <a:solidFill>
                  <a:schemeClr val="bg1"/>
                </a:solidFill>
              </a:rPr>
              <a:t>với</a:t>
            </a:r>
            <a:r>
              <a:rPr lang="en-US" sz="2800" dirty="0">
                <a:solidFill>
                  <a:schemeClr val="bg1"/>
                </a:solidFill>
              </a:rPr>
              <a:t> </a:t>
            </a:r>
            <a:r>
              <a:rPr lang="en-US" sz="2800" dirty="0" err="1">
                <a:solidFill>
                  <a:schemeClr val="bg1"/>
                </a:solidFill>
              </a:rPr>
              <a:t>từng</a:t>
            </a:r>
            <a:r>
              <a:rPr lang="en-US" sz="2800" dirty="0">
                <a:solidFill>
                  <a:schemeClr val="bg1"/>
                </a:solidFill>
              </a:rPr>
              <a:t> </a:t>
            </a:r>
            <a:r>
              <a:rPr lang="en-US" sz="2800" dirty="0" err="1">
                <a:solidFill>
                  <a:schemeClr val="bg1"/>
                </a:solidFill>
              </a:rPr>
              <a:t>điều</a:t>
            </a:r>
            <a:r>
              <a:rPr lang="en-US" sz="2800" dirty="0">
                <a:solidFill>
                  <a:schemeClr val="bg1"/>
                </a:solidFill>
              </a:rPr>
              <a:t> </a:t>
            </a:r>
            <a:r>
              <a:rPr lang="en-US" sz="2800" dirty="0" err="1">
                <a:solidFill>
                  <a:schemeClr val="bg1"/>
                </a:solidFill>
              </a:rPr>
              <a:t>kiện</a:t>
            </a:r>
            <a:r>
              <a:rPr lang="en-US" sz="2800" dirty="0">
                <a:solidFill>
                  <a:schemeClr val="bg1"/>
                </a:solidFill>
              </a:rPr>
              <a:t> </a:t>
            </a:r>
            <a:r>
              <a:rPr lang="en-US" sz="2800" dirty="0" err="1">
                <a:solidFill>
                  <a:schemeClr val="bg1"/>
                </a:solidFill>
              </a:rPr>
              <a:t>lịch</a:t>
            </a:r>
            <a:r>
              <a:rPr lang="en-US" sz="2800" dirty="0">
                <a:solidFill>
                  <a:schemeClr val="bg1"/>
                </a:solidFill>
              </a:rPr>
              <a:t> </a:t>
            </a:r>
            <a:r>
              <a:rPr lang="en-US" sz="2800" dirty="0" err="1">
                <a:solidFill>
                  <a:schemeClr val="bg1"/>
                </a:solidFill>
              </a:rPr>
              <a:t>sử</a:t>
            </a:r>
            <a:r>
              <a:rPr lang="en-US" sz="2800" dirty="0">
                <a:solidFill>
                  <a:schemeClr val="bg1"/>
                </a:solidFill>
              </a:rPr>
              <a:t> - </a:t>
            </a:r>
            <a:r>
              <a:rPr lang="en-US" sz="2800" dirty="0" err="1">
                <a:solidFill>
                  <a:schemeClr val="bg1"/>
                </a:solidFill>
              </a:rPr>
              <a:t>cụ</a:t>
            </a:r>
            <a:r>
              <a:rPr lang="en-US" sz="2800" dirty="0">
                <a:solidFill>
                  <a:schemeClr val="bg1"/>
                </a:solidFill>
              </a:rPr>
              <a:t> </a:t>
            </a:r>
            <a:r>
              <a:rPr lang="en-US" sz="2800" dirty="0" err="1">
                <a:solidFill>
                  <a:schemeClr val="bg1"/>
                </a:solidFill>
              </a:rPr>
              <a:t>thể</a:t>
            </a:r>
            <a:r>
              <a:rPr lang="en-US" sz="2800" dirty="0">
                <a:solidFill>
                  <a:schemeClr val="bg1"/>
                </a:solidFill>
              </a:rPr>
              <a:t>, </a:t>
            </a:r>
            <a:r>
              <a:rPr lang="en-US" sz="2800" dirty="0" err="1">
                <a:solidFill>
                  <a:schemeClr val="bg1"/>
                </a:solidFill>
              </a:rPr>
              <a:t>với</a:t>
            </a:r>
            <a:r>
              <a:rPr lang="en-US" sz="2800" dirty="0">
                <a:solidFill>
                  <a:schemeClr val="bg1"/>
                </a:solidFill>
              </a:rPr>
              <a:t> </a:t>
            </a:r>
            <a:r>
              <a:rPr lang="en-US" sz="2800" dirty="0" err="1">
                <a:solidFill>
                  <a:schemeClr val="bg1"/>
                </a:solidFill>
              </a:rPr>
              <a:t>đặc</a:t>
            </a:r>
            <a:r>
              <a:rPr lang="en-US" sz="2800" dirty="0">
                <a:solidFill>
                  <a:schemeClr val="bg1"/>
                </a:solidFill>
              </a:rPr>
              <a:t> </a:t>
            </a:r>
            <a:r>
              <a:rPr lang="en-US" sz="2800" dirty="0" err="1">
                <a:solidFill>
                  <a:schemeClr val="bg1"/>
                </a:solidFill>
              </a:rPr>
              <a:t>thù</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smtClean="0">
                <a:solidFill>
                  <a:schemeClr val="bg1"/>
                </a:solidFill>
              </a:rPr>
              <a:t>...</a:t>
            </a:r>
          </a:p>
          <a:p>
            <a:pPr algn="just"/>
            <a:endParaRPr lang="en-US" sz="2800" dirty="0">
              <a:solidFill>
                <a:schemeClr val="bg1"/>
              </a:solidFill>
            </a:endParaRPr>
          </a:p>
        </p:txBody>
      </p:sp>
      <p:cxnSp>
        <p:nvCxnSpPr>
          <p:cNvPr id="6" name="Straight Arrow Connector 5"/>
          <p:cNvCxnSpPr/>
          <p:nvPr/>
        </p:nvCxnSpPr>
        <p:spPr>
          <a:xfrm flipH="1">
            <a:off x="3536577" y="1156447"/>
            <a:ext cx="2030505" cy="914400"/>
          </a:xfrm>
          <a:prstGeom prst="straightConnector1">
            <a:avLst/>
          </a:prstGeom>
          <a:ln w="57150">
            <a:solidFill>
              <a:srgbClr val="FF000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567082" y="1142999"/>
            <a:ext cx="2205317" cy="927848"/>
          </a:xfrm>
          <a:prstGeom prst="straightConnector1">
            <a:avLst/>
          </a:prstGeom>
          <a:ln w="571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8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barn(inVertic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arn(inVertical)">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circle(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5446" y="427349"/>
            <a:ext cx="10776978" cy="5356972"/>
          </a:xfrm>
          <a:prstGeom prst="rect">
            <a:avLst/>
          </a:prstGeom>
        </p:spPr>
      </p:pic>
      <p:sp>
        <p:nvSpPr>
          <p:cNvPr id="6" name="Rectangle 5"/>
          <p:cNvSpPr/>
          <p:nvPr/>
        </p:nvSpPr>
        <p:spPr>
          <a:xfrm>
            <a:off x="1171434" y="6158316"/>
            <a:ext cx="9525001" cy="369332"/>
          </a:xfrm>
          <a:prstGeom prst="rect">
            <a:avLst/>
          </a:prstGeom>
        </p:spPr>
        <p:txBody>
          <a:bodyPr wrap="square">
            <a:spAutoFit/>
          </a:bodyPr>
          <a:lstStyle/>
          <a:p>
            <a:r>
              <a:rPr lang="en-US" b="1" i="1" dirty="0">
                <a:hlinkClick r:id="rId3"/>
              </a:rPr>
              <a:t>https://prezi.com/29agnhqpph0l/quy-luat-quan-he-san-xuat-phu-hop-voi-trinh-o-phat-trien-cu/</a:t>
            </a:r>
            <a:endParaRPr lang="en-US" b="1" i="1" dirty="0"/>
          </a:p>
        </p:txBody>
      </p:sp>
    </p:spTree>
    <p:extLst>
      <p:ext uri="{BB962C8B-B14F-4D97-AF65-F5344CB8AC3E}">
        <p14:creationId xmlns:p14="http://schemas.microsoft.com/office/powerpoint/2010/main" val="260989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9883589" cy="670299"/>
          </a:xfrm>
          <a:solidFill>
            <a:srgbClr val="C00000"/>
          </a:solidFill>
        </p:spPr>
        <p:txBody>
          <a:bodyPr>
            <a:normAutofit/>
          </a:bodyPr>
          <a:lstStyle/>
          <a:p>
            <a:r>
              <a:rPr lang="nl-NL" sz="3600" b="1" i="1" dirty="0">
                <a:solidFill>
                  <a:schemeClr val="bg1"/>
                </a:solidFill>
              </a:rPr>
              <a:t>1.4. </a:t>
            </a:r>
            <a:r>
              <a:rPr lang="nl-NL" sz="3600" b="1" i="1" dirty="0" smtClean="0">
                <a:solidFill>
                  <a:schemeClr val="bg1"/>
                </a:solidFill>
              </a:rPr>
              <a:t>Có </a:t>
            </a:r>
            <a:r>
              <a:rPr lang="nl-NL" sz="3600" b="1" i="1" dirty="0">
                <a:solidFill>
                  <a:schemeClr val="bg1"/>
                </a:solidFill>
              </a:rPr>
              <a:t>nền văn hóa tiên tiến, đậm đà bản sắc dân </a:t>
            </a:r>
            <a:r>
              <a:rPr lang="nl-NL" sz="3600" b="1" i="1" dirty="0" smtClean="0">
                <a:solidFill>
                  <a:schemeClr val="bg1"/>
                </a:solidFill>
              </a:rPr>
              <a:t>tộc</a:t>
            </a:r>
            <a:endParaRPr lang="en-US" sz="4000" dirty="0">
              <a:solidFill>
                <a:schemeClr val="bg1"/>
              </a:solidFill>
            </a:endParaRPr>
          </a:p>
        </p:txBody>
      </p:sp>
      <p:sp>
        <p:nvSpPr>
          <p:cNvPr id="3" name="Content Placeholder 2"/>
          <p:cNvSpPr>
            <a:spLocks noGrp="1"/>
          </p:cNvSpPr>
          <p:nvPr>
            <p:ph idx="1"/>
          </p:nvPr>
        </p:nvSpPr>
        <p:spPr>
          <a:xfrm>
            <a:off x="-1" y="1601694"/>
            <a:ext cx="6992471" cy="4351338"/>
          </a:xfrm>
          <a:ln>
            <a:solidFill>
              <a:srgbClr val="FF0000"/>
            </a:solidFill>
          </a:ln>
        </p:spPr>
        <p:txBody>
          <a:bodyPr>
            <a:normAutofit lnSpcReduction="10000"/>
          </a:bodyPr>
          <a:lstStyle/>
          <a:p>
            <a:pPr marL="0" indent="0" algn="just">
              <a:buNone/>
            </a:pPr>
            <a:r>
              <a:rPr lang="nl-NL" dirty="0" smtClean="0"/>
              <a:t>- </a:t>
            </a:r>
            <a:r>
              <a:rPr lang="nl-NL" dirty="0"/>
              <a:t>Đặc trưng này thể hiện mặt đời sống tinh thần của chủ nghĩa xã hội.</a:t>
            </a:r>
            <a:r>
              <a:rPr lang="nl-NL" dirty="0" smtClean="0"/>
              <a:t>	</a:t>
            </a:r>
          </a:p>
          <a:p>
            <a:pPr marL="0" indent="0" algn="just">
              <a:buNone/>
            </a:pPr>
            <a:r>
              <a:rPr lang="nl-NL" dirty="0" smtClean="0"/>
              <a:t>- Đây chính </a:t>
            </a:r>
            <a:r>
              <a:rPr lang="nl-NL" dirty="0"/>
              <a:t>là mục tiêu của xã hội </a:t>
            </a:r>
            <a:r>
              <a:rPr lang="nl-NL" dirty="0" smtClean="0"/>
              <a:t>XHCN, </a:t>
            </a:r>
            <a:r>
              <a:rPr lang="nl-NL" dirty="0"/>
              <a:t>đồng thời là động lực và sức mạnh thúc đẩy xã hội đó phát triển. </a:t>
            </a:r>
            <a:endParaRPr lang="en-US" dirty="0"/>
          </a:p>
          <a:p>
            <a:pPr marL="0" indent="0" algn="just">
              <a:buNone/>
            </a:pPr>
            <a:r>
              <a:rPr lang="nl-NL" dirty="0" smtClean="0"/>
              <a:t>- </a:t>
            </a:r>
            <a:r>
              <a:rPr lang="nl-NL" dirty="0"/>
              <a:t>Bản chất </a:t>
            </a:r>
            <a:r>
              <a:rPr lang="nl-NL" dirty="0" smtClean="0"/>
              <a:t>xã hội XHCN </a:t>
            </a:r>
            <a:r>
              <a:rPr lang="nl-NL" dirty="0"/>
              <a:t>là tiến bộ, khoa học và nhân văn. Cho nên, </a:t>
            </a:r>
            <a:r>
              <a:rPr lang="nl-NL" dirty="0" smtClean="0"/>
              <a:t>CNXH đồng </a:t>
            </a:r>
            <a:r>
              <a:rPr lang="nl-NL" dirty="0"/>
              <a:t>chất và cùng chiều với văn hóa; phấn đấu cho những mục tiêu của </a:t>
            </a:r>
            <a:r>
              <a:rPr lang="nl-NL" dirty="0" smtClean="0"/>
              <a:t>CNXH cũng </a:t>
            </a:r>
            <a:r>
              <a:rPr lang="nl-NL" dirty="0"/>
              <a:t>chính là phấn đấu cho những giá trị văn hóa - xã </a:t>
            </a:r>
            <a:r>
              <a:rPr lang="nl-NL" dirty="0" smtClean="0"/>
              <a:t>hội của CNXH văn </a:t>
            </a:r>
            <a:r>
              <a:rPr lang="nl-NL" dirty="0"/>
              <a:t>hóa cao. </a:t>
            </a:r>
            <a:endParaRPr lang="en-US" dirty="0"/>
          </a:p>
          <a:p>
            <a:pPr algn="just"/>
            <a:endParaRPr lang="en-US" dirty="0"/>
          </a:p>
        </p:txBody>
      </p:sp>
      <p:pic>
        <p:nvPicPr>
          <p:cNvPr id="4" name="Picture 3"/>
          <p:cNvPicPr>
            <a:picLocks noChangeAspect="1"/>
          </p:cNvPicPr>
          <p:nvPr/>
        </p:nvPicPr>
        <p:blipFill>
          <a:blip r:embed="rId2"/>
          <a:stretch>
            <a:fillRect/>
          </a:stretch>
        </p:blipFill>
        <p:spPr>
          <a:xfrm>
            <a:off x="7100046" y="1323975"/>
            <a:ext cx="5091953" cy="4906776"/>
          </a:xfrm>
          <a:prstGeom prst="rect">
            <a:avLst/>
          </a:prstGeom>
        </p:spPr>
      </p:pic>
    </p:spTree>
    <p:extLst>
      <p:ext uri="{BB962C8B-B14F-4D97-AF65-F5344CB8AC3E}">
        <p14:creationId xmlns:p14="http://schemas.microsoft.com/office/powerpoint/2010/main" val="122370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circle(in)">
                                      <p:cBhvr>
                                        <p:cTn id="17" dur="2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circle(in)">
                                      <p:cBhvr>
                                        <p:cTn id="22" dur="2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circle(in)">
                                      <p:cBhvr>
                                        <p:cTn id="27" dur="2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circle(in)">
                                      <p:cBhvr>
                                        <p:cTn id="3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365125"/>
            <a:ext cx="11524128" cy="898899"/>
          </a:xfrm>
          <a:solidFill>
            <a:srgbClr val="C00000"/>
          </a:solidFill>
        </p:spPr>
        <p:txBody>
          <a:bodyPr>
            <a:noAutofit/>
          </a:bodyPr>
          <a:lstStyle/>
          <a:p>
            <a:r>
              <a:rPr lang="nl-NL" sz="3200" b="1" i="1" dirty="0">
                <a:solidFill>
                  <a:schemeClr val="bg1"/>
                </a:solidFill>
              </a:rPr>
              <a:t>1.5. Con người có cuộc sống ấm no, tự do, hạnh phúc, có điều kiện phát triển toàn </a:t>
            </a:r>
            <a:r>
              <a:rPr lang="nl-NL" sz="3200" b="1" i="1" dirty="0" smtClean="0">
                <a:solidFill>
                  <a:schemeClr val="bg1"/>
                </a:solidFill>
              </a:rPr>
              <a:t>diện</a:t>
            </a:r>
            <a:endParaRPr lang="en-US" sz="3200" b="1" dirty="0">
              <a:solidFill>
                <a:schemeClr val="bg1"/>
              </a:solidFill>
            </a:endParaRPr>
          </a:p>
        </p:txBody>
      </p:sp>
      <p:pic>
        <p:nvPicPr>
          <p:cNvPr id="4" name="Picture 3"/>
          <p:cNvPicPr>
            <a:picLocks noChangeAspect="1"/>
          </p:cNvPicPr>
          <p:nvPr/>
        </p:nvPicPr>
        <p:blipFill>
          <a:blip r:embed="rId2"/>
          <a:stretch>
            <a:fillRect/>
          </a:stretch>
        </p:blipFill>
        <p:spPr>
          <a:xfrm>
            <a:off x="0" y="4706471"/>
            <a:ext cx="5661212" cy="2129303"/>
          </a:xfrm>
          <a:prstGeom prst="rect">
            <a:avLst/>
          </a:prstGeom>
        </p:spPr>
      </p:pic>
      <p:pic>
        <p:nvPicPr>
          <p:cNvPr id="5" name="Picture 4"/>
          <p:cNvPicPr>
            <a:picLocks noChangeAspect="1"/>
          </p:cNvPicPr>
          <p:nvPr/>
        </p:nvPicPr>
        <p:blipFill>
          <a:blip r:embed="rId3"/>
          <a:stretch>
            <a:fillRect/>
          </a:stretch>
        </p:blipFill>
        <p:spPr>
          <a:xfrm>
            <a:off x="7678271" y="4012212"/>
            <a:ext cx="4222376" cy="2630635"/>
          </a:xfrm>
          <a:prstGeom prst="rect">
            <a:avLst/>
          </a:prstGeom>
        </p:spPr>
      </p:pic>
      <p:sp>
        <p:nvSpPr>
          <p:cNvPr id="3" name="Content Placeholder 2"/>
          <p:cNvSpPr>
            <a:spLocks noGrp="1"/>
          </p:cNvSpPr>
          <p:nvPr>
            <p:ph idx="1"/>
          </p:nvPr>
        </p:nvSpPr>
        <p:spPr>
          <a:xfrm>
            <a:off x="376519" y="1450696"/>
            <a:ext cx="10515600" cy="2827057"/>
          </a:xfrm>
        </p:spPr>
        <p:txBody>
          <a:bodyPr>
            <a:normAutofit/>
          </a:bodyPr>
          <a:lstStyle/>
          <a:p>
            <a:pPr marL="0" indent="0" algn="just">
              <a:buNone/>
            </a:pPr>
            <a:r>
              <a:rPr lang="nl-NL" dirty="0" smtClean="0"/>
              <a:t>	- </a:t>
            </a:r>
            <a:r>
              <a:rPr lang="nl-NL" dirty="0"/>
              <a:t>Mục tiêu của </a:t>
            </a:r>
            <a:r>
              <a:rPr lang="nl-NL" dirty="0" smtClean="0"/>
              <a:t>CNXH, </a:t>
            </a:r>
            <a:r>
              <a:rPr lang="nl-NL" dirty="0"/>
              <a:t>quá trình phấn đấu đạt tới những giá trị của xã hội </a:t>
            </a:r>
            <a:r>
              <a:rPr lang="nl-NL" dirty="0" smtClean="0"/>
              <a:t>XHCN đều </a:t>
            </a:r>
            <a:r>
              <a:rPr lang="nl-NL" dirty="0"/>
              <a:t>là vì con người,</a:t>
            </a:r>
            <a:r>
              <a:rPr lang="en-US" dirty="0"/>
              <a:t> con </a:t>
            </a:r>
            <a:r>
              <a:rPr lang="en-US" dirty="0" err="1"/>
              <a:t>người</a:t>
            </a:r>
            <a:r>
              <a:rPr lang="en-US" dirty="0"/>
              <a:t> </a:t>
            </a:r>
            <a:r>
              <a:rPr lang="en-US" dirty="0" err="1"/>
              <a:t>là</a:t>
            </a:r>
            <a:r>
              <a:rPr lang="en-US" dirty="0"/>
              <a:t> </a:t>
            </a:r>
            <a:r>
              <a:rPr lang="en-US" dirty="0" err="1"/>
              <a:t>trung</a:t>
            </a:r>
            <a:r>
              <a:rPr lang="en-US" dirty="0"/>
              <a:t> </a:t>
            </a:r>
            <a:r>
              <a:rPr lang="en-US" dirty="0" err="1"/>
              <a:t>tâm</a:t>
            </a:r>
            <a:r>
              <a:rPr lang="en-US" dirty="0"/>
              <a:t> </a:t>
            </a:r>
            <a:r>
              <a:rPr lang="en-US" dirty="0" err="1"/>
              <a:t>của</a:t>
            </a:r>
            <a:r>
              <a:rPr lang="en-US" dirty="0"/>
              <a:t> </a:t>
            </a:r>
            <a:r>
              <a:rPr lang="en-US" dirty="0" err="1"/>
              <a:t>chiến</a:t>
            </a:r>
            <a:r>
              <a:rPr lang="en-US" dirty="0"/>
              <a:t> </a:t>
            </a:r>
            <a:r>
              <a:rPr lang="en-US" dirty="0" err="1"/>
              <a:t>lược</a:t>
            </a:r>
            <a:r>
              <a:rPr lang="en-US" dirty="0"/>
              <a:t> </a:t>
            </a:r>
            <a:r>
              <a:rPr lang="en-US" dirty="0" err="1"/>
              <a:t>phát</a:t>
            </a:r>
            <a:r>
              <a:rPr lang="en-US" dirty="0"/>
              <a:t> </a:t>
            </a:r>
            <a:r>
              <a:rPr lang="en-US" dirty="0" err="1"/>
              <a:t>triển</a:t>
            </a:r>
            <a:r>
              <a:rPr lang="en-US" dirty="0"/>
              <a:t> </a:t>
            </a:r>
            <a:r>
              <a:rPr lang="en-US" dirty="0" err="1"/>
              <a:t>và</a:t>
            </a:r>
            <a:r>
              <a:rPr lang="en-US" dirty="0"/>
              <a:t> </a:t>
            </a:r>
            <a:r>
              <a:rPr lang="en-US" dirty="0" err="1"/>
              <a:t>là</a:t>
            </a:r>
            <a:r>
              <a:rPr lang="en-US" dirty="0"/>
              <a:t> </a:t>
            </a:r>
            <a:r>
              <a:rPr lang="en-US" dirty="0" err="1"/>
              <a:t>chủ</a:t>
            </a:r>
            <a:r>
              <a:rPr lang="en-US" dirty="0"/>
              <a:t> </a:t>
            </a:r>
            <a:r>
              <a:rPr lang="en-US" dirty="0" err="1"/>
              <a:t>thể</a:t>
            </a:r>
            <a:r>
              <a:rPr lang="en-US" dirty="0"/>
              <a:t> </a:t>
            </a:r>
            <a:r>
              <a:rPr lang="en-US" dirty="0" err="1"/>
              <a:t>phát</a:t>
            </a:r>
            <a:r>
              <a:rPr lang="en-US" dirty="0"/>
              <a:t> </a:t>
            </a:r>
            <a:r>
              <a:rPr lang="en-US" dirty="0" err="1"/>
              <a:t>triển</a:t>
            </a:r>
            <a:r>
              <a:rPr lang="en-US" dirty="0" smtClean="0"/>
              <a:t>.</a:t>
            </a:r>
          </a:p>
          <a:p>
            <a:pPr marL="0" indent="0" algn="just">
              <a:buNone/>
            </a:pPr>
            <a:endParaRPr lang="en-US" dirty="0"/>
          </a:p>
          <a:p>
            <a:pPr marL="0" indent="0" algn="just">
              <a:buNone/>
            </a:pPr>
            <a:r>
              <a:rPr lang="nl-NL" dirty="0" smtClean="0"/>
              <a:t>	- Xã </a:t>
            </a:r>
            <a:r>
              <a:rPr lang="nl-NL" dirty="0"/>
              <a:t>hội </a:t>
            </a:r>
            <a:r>
              <a:rPr lang="nl-NL" dirty="0" smtClean="0"/>
              <a:t>XHCN chính </a:t>
            </a:r>
            <a:r>
              <a:rPr lang="nl-NL" dirty="0"/>
              <a:t>là nơi: sự phát triển tự do của mỗi người là điều kiện cho sự phát triển tự do của tất cả mọi người</a:t>
            </a:r>
            <a:r>
              <a:rPr lang="nl-NL" dirty="0" smtClean="0"/>
              <a:t>.</a:t>
            </a:r>
            <a:endParaRPr lang="en-US" dirty="0"/>
          </a:p>
          <a:p>
            <a:pPr algn="just"/>
            <a:endParaRPr lang="en-US" dirty="0"/>
          </a:p>
        </p:txBody>
      </p:sp>
    </p:spTree>
    <p:extLst>
      <p:ext uri="{BB962C8B-B14F-4D97-AF65-F5344CB8AC3E}">
        <p14:creationId xmlns:p14="http://schemas.microsoft.com/office/powerpoint/2010/main" val="155446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690688"/>
            <a:ext cx="6521823" cy="5046289"/>
          </a:xfrm>
          <a:prstGeom prst="rect">
            <a:avLst/>
          </a:prstGeom>
        </p:spPr>
      </p:pic>
      <p:sp>
        <p:nvSpPr>
          <p:cNvPr id="7" name="Cloud Callout 6"/>
          <p:cNvSpPr/>
          <p:nvPr/>
        </p:nvSpPr>
        <p:spPr>
          <a:xfrm>
            <a:off x="497541" y="1"/>
            <a:ext cx="5140699" cy="1500842"/>
          </a:xfrm>
          <a:prstGeom prst="cloudCallou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n"/>
              </a:rPr>
              <a:t>Hạnh</a:t>
            </a:r>
            <a:r>
              <a:rPr lang="en-US" sz="2400" b="1" i="1" dirty="0">
                <a:solidFill>
                  <a:srgbClr val="FFFF00"/>
                </a:solidFill>
                <a:latin typeface="Tin"/>
              </a:rPr>
              <a:t> </a:t>
            </a:r>
            <a:r>
              <a:rPr lang="en-US" sz="2400" b="1" i="1" dirty="0" err="1">
                <a:solidFill>
                  <a:srgbClr val="FFFF00"/>
                </a:solidFill>
                <a:latin typeface="Tin"/>
              </a:rPr>
              <a:t>phúc</a:t>
            </a:r>
            <a:r>
              <a:rPr lang="en-US" sz="2400" b="1" i="1" dirty="0">
                <a:solidFill>
                  <a:srgbClr val="FFFF00"/>
                </a:solidFill>
                <a:latin typeface="Tin"/>
              </a:rPr>
              <a:t> </a:t>
            </a:r>
            <a:r>
              <a:rPr lang="en-US" sz="2400" b="1" i="1" dirty="0" err="1">
                <a:solidFill>
                  <a:srgbClr val="FFFF00"/>
                </a:solidFill>
                <a:latin typeface="Tin"/>
              </a:rPr>
              <a:t>có</a:t>
            </a:r>
            <a:r>
              <a:rPr lang="en-US" sz="2400" b="1" i="1" dirty="0">
                <a:solidFill>
                  <a:srgbClr val="FFFF00"/>
                </a:solidFill>
                <a:latin typeface="Tin"/>
              </a:rPr>
              <a:t> </a:t>
            </a:r>
            <a:r>
              <a:rPr lang="en-US" sz="2400" b="1" i="1" dirty="0" err="1">
                <a:solidFill>
                  <a:srgbClr val="FFFF00"/>
                </a:solidFill>
                <a:latin typeface="Tin"/>
              </a:rPr>
              <a:t>được</a:t>
            </a:r>
            <a:r>
              <a:rPr lang="en-US" sz="2400" b="1" i="1" dirty="0">
                <a:solidFill>
                  <a:srgbClr val="FFFF00"/>
                </a:solidFill>
                <a:latin typeface="Tin"/>
              </a:rPr>
              <a:t> </a:t>
            </a:r>
            <a:r>
              <a:rPr lang="en-US" sz="2400" b="1" i="1" dirty="0" err="1">
                <a:solidFill>
                  <a:srgbClr val="FFFF00"/>
                </a:solidFill>
                <a:latin typeface="Tin"/>
              </a:rPr>
              <a:t>bằng</a:t>
            </a:r>
            <a:r>
              <a:rPr lang="en-US" sz="2400" b="1" i="1" dirty="0">
                <a:solidFill>
                  <a:srgbClr val="FFFF00"/>
                </a:solidFill>
                <a:latin typeface="Tin"/>
              </a:rPr>
              <a:t> </a:t>
            </a:r>
            <a:r>
              <a:rPr lang="en-US" sz="2400" b="1" i="1" dirty="0" err="1">
                <a:solidFill>
                  <a:srgbClr val="FFFF00"/>
                </a:solidFill>
                <a:latin typeface="Tin"/>
              </a:rPr>
              <a:t>cách</a:t>
            </a:r>
            <a:r>
              <a:rPr lang="en-US" sz="2400" b="1" i="1" dirty="0">
                <a:solidFill>
                  <a:srgbClr val="FFFF00"/>
                </a:solidFill>
                <a:latin typeface="Tin"/>
              </a:rPr>
              <a:t> </a:t>
            </a:r>
            <a:r>
              <a:rPr lang="en-US" sz="2400" b="1" i="1" dirty="0" err="1" smtClean="0">
                <a:solidFill>
                  <a:srgbClr val="FFFF00"/>
                </a:solidFill>
                <a:latin typeface="Tin"/>
              </a:rPr>
              <a:t>nào</a:t>
            </a:r>
            <a:r>
              <a:rPr lang="en-US" sz="2400" b="1" i="1" dirty="0" smtClean="0">
                <a:solidFill>
                  <a:srgbClr val="FFFF00"/>
                </a:solidFill>
                <a:latin typeface="Tin"/>
              </a:rPr>
              <a:t>?</a:t>
            </a:r>
            <a:endParaRPr lang="en-US" sz="2400" dirty="0">
              <a:solidFill>
                <a:srgbClr val="FFFF00"/>
              </a:solidFill>
            </a:endParaRPr>
          </a:p>
        </p:txBody>
      </p:sp>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0950388" cy="845110"/>
          </a:xfrm>
          <a:solidFill>
            <a:srgbClr val="C00000"/>
          </a:solidFill>
        </p:spPr>
        <p:txBody>
          <a:bodyPr>
            <a:noAutofit/>
          </a:bodyPr>
          <a:lstStyle/>
          <a:p>
            <a:r>
              <a:rPr lang="nl-NL" sz="3200" b="1" i="1" dirty="0">
                <a:solidFill>
                  <a:schemeClr val="bg1"/>
                </a:solidFill>
              </a:rPr>
              <a:t>1.6. Các dân tộc trong cộng đồng Việt Nam bình đẳng, đoàn kết, tôn trọng và giúp đỡ nhau cùng phát </a:t>
            </a:r>
            <a:r>
              <a:rPr lang="nl-NL" sz="3200" b="1" i="1" dirty="0" smtClean="0">
                <a:solidFill>
                  <a:schemeClr val="bg1"/>
                </a:solidFill>
              </a:rPr>
              <a:t>triển</a:t>
            </a:r>
            <a:endParaRPr lang="en-US" sz="3200" b="1" dirty="0">
              <a:solidFill>
                <a:schemeClr val="bg1"/>
              </a:solidFill>
            </a:endParaRPr>
          </a:p>
        </p:txBody>
      </p:sp>
      <p:sp>
        <p:nvSpPr>
          <p:cNvPr id="3" name="Content Placeholder 2"/>
          <p:cNvSpPr>
            <a:spLocks noGrp="1"/>
          </p:cNvSpPr>
          <p:nvPr>
            <p:ph idx="1"/>
          </p:nvPr>
        </p:nvSpPr>
        <p:spPr>
          <a:xfrm>
            <a:off x="607359" y="1331260"/>
            <a:ext cx="11158818" cy="1591516"/>
          </a:xfrm>
        </p:spPr>
        <p:txBody>
          <a:bodyPr>
            <a:normAutofit lnSpcReduction="10000"/>
          </a:bodyPr>
          <a:lstStyle/>
          <a:p>
            <a:pPr marL="0" indent="0">
              <a:buNone/>
            </a:pPr>
            <a:r>
              <a:rPr lang="nl-NL" dirty="0" smtClean="0"/>
              <a:t>	- </a:t>
            </a:r>
            <a:r>
              <a:rPr lang="nl-NL" dirty="0"/>
              <a:t>Đây là một giá trị đặc trưng của xã hội </a:t>
            </a:r>
            <a:r>
              <a:rPr lang="nl-NL" dirty="0" smtClean="0"/>
              <a:t>XHCN. </a:t>
            </a:r>
            <a:r>
              <a:rPr lang="nl-NL" dirty="0"/>
              <a:t>“Bình đẳng” và “đoàn kết” chính là nền tảng của sự “tôn trọng và giúp nhau cùng phát triển”. Đoàn kết toàn dân, tôn trọng và giúp đỡ nhau giữa các dân tộc đã làm nên thành công của cách mạng Việt Nam. </a:t>
            </a:r>
            <a:endParaRPr lang="en-US" dirty="0"/>
          </a:p>
          <a:p>
            <a:endParaRPr lang="en-US" dirty="0"/>
          </a:p>
        </p:txBody>
      </p:sp>
      <p:pic>
        <p:nvPicPr>
          <p:cNvPr id="4" name="Picture 3"/>
          <p:cNvPicPr>
            <a:picLocks noChangeAspect="1"/>
          </p:cNvPicPr>
          <p:nvPr/>
        </p:nvPicPr>
        <p:blipFill>
          <a:blip r:embed="rId2"/>
          <a:stretch>
            <a:fillRect/>
          </a:stretch>
        </p:blipFill>
        <p:spPr>
          <a:xfrm>
            <a:off x="0" y="3106272"/>
            <a:ext cx="5574926" cy="3751728"/>
          </a:xfrm>
          <a:prstGeom prst="rect">
            <a:avLst/>
          </a:prstGeom>
        </p:spPr>
      </p:pic>
      <p:pic>
        <p:nvPicPr>
          <p:cNvPr id="5" name="Picture 4"/>
          <p:cNvPicPr>
            <a:picLocks noChangeAspect="1"/>
          </p:cNvPicPr>
          <p:nvPr/>
        </p:nvPicPr>
        <p:blipFill>
          <a:blip r:embed="rId3"/>
          <a:stretch>
            <a:fillRect/>
          </a:stretch>
        </p:blipFill>
        <p:spPr>
          <a:xfrm>
            <a:off x="5878606" y="2922776"/>
            <a:ext cx="5912223" cy="3935925"/>
          </a:xfrm>
          <a:prstGeom prst="rect">
            <a:avLst/>
          </a:prstGeom>
        </p:spPr>
      </p:pic>
    </p:spTree>
    <p:extLst>
      <p:ext uri="{BB962C8B-B14F-4D97-AF65-F5344CB8AC3E}">
        <p14:creationId xmlns:p14="http://schemas.microsoft.com/office/powerpoint/2010/main" val="37329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1102659" y="0"/>
            <a:ext cx="10936941" cy="885451"/>
          </a:xfrm>
          <a:solidFill>
            <a:srgbClr val="C00000"/>
          </a:solidFill>
        </p:spPr>
        <p:txBody>
          <a:bodyPr>
            <a:noAutofit/>
          </a:bodyPr>
          <a:lstStyle/>
          <a:p>
            <a:r>
              <a:rPr lang="nl-NL" sz="3200" b="1" i="1" dirty="0">
                <a:solidFill>
                  <a:schemeClr val="bg1"/>
                </a:solidFill>
              </a:rPr>
              <a:t>1.7. Có Nhà nước pháp quyền xã hội chủ nghĩa của nhân dân, do nhân dân, vì nhân dân do Đảng Cộng sản lãnh </a:t>
            </a:r>
            <a:r>
              <a:rPr lang="nl-NL" sz="3200" b="1" i="1" dirty="0" smtClean="0">
                <a:solidFill>
                  <a:schemeClr val="bg1"/>
                </a:solidFill>
              </a:rPr>
              <a:t>đạo</a:t>
            </a:r>
            <a:endParaRPr lang="en-US" sz="3200" b="1" dirty="0">
              <a:solidFill>
                <a:schemeClr val="bg1"/>
              </a:solidFill>
            </a:endParaRPr>
          </a:p>
        </p:txBody>
      </p:sp>
      <p:sp>
        <p:nvSpPr>
          <p:cNvPr id="3" name="Content Placeholder 2"/>
          <p:cNvSpPr>
            <a:spLocks noGrp="1"/>
          </p:cNvSpPr>
          <p:nvPr>
            <p:ph idx="1"/>
          </p:nvPr>
        </p:nvSpPr>
        <p:spPr>
          <a:xfrm>
            <a:off x="1398494" y="1266779"/>
            <a:ext cx="9861176" cy="4351338"/>
          </a:xfrm>
        </p:spPr>
        <p:txBody>
          <a:bodyPr/>
          <a:lstStyle/>
          <a:p>
            <a:pPr marL="0" indent="0">
              <a:buNone/>
            </a:pPr>
            <a:r>
              <a:rPr lang="nl-NL" dirty="0" smtClean="0"/>
              <a:t>	- Là nhà </a:t>
            </a:r>
            <a:r>
              <a:rPr lang="nl-NL" dirty="0"/>
              <a:t>nước quản lý và điều hành đất nước và xã hội bằng pháp </a:t>
            </a:r>
            <a:r>
              <a:rPr lang="nl-NL" dirty="0" smtClean="0"/>
              <a:t>luật, </a:t>
            </a:r>
            <a:r>
              <a:rPr lang="nl-NL" dirty="0"/>
              <a:t>thể hiện quyền lợi và ý chí của nhân dân; vì vậy, là nhà nước của nhân dân, do nhân dân, vì nhân dân</a:t>
            </a:r>
            <a:r>
              <a:rPr lang="nl-NL" dirty="0" smtClean="0"/>
              <a:t>.</a:t>
            </a:r>
          </a:p>
          <a:p>
            <a:pPr marL="0" indent="0">
              <a:buNone/>
            </a:pPr>
            <a:endParaRPr lang="en-US" dirty="0"/>
          </a:p>
          <a:p>
            <a:pPr marL="0" indent="0">
              <a:buNone/>
            </a:pPr>
            <a:r>
              <a:rPr lang="nl-NL" dirty="0" smtClean="0"/>
              <a:t>	- </a:t>
            </a:r>
            <a:r>
              <a:rPr lang="nl-NL" dirty="0"/>
              <a:t>Xây dựng Nhà nước pháp quyền </a:t>
            </a:r>
            <a:r>
              <a:rPr lang="nl-NL" dirty="0" smtClean="0"/>
              <a:t>XHCN của </a:t>
            </a:r>
            <a:r>
              <a:rPr lang="nl-NL" dirty="0"/>
              <a:t>nhân dân, do nhân dân, vì nhân dân dưới sự lãnh đạo của </a:t>
            </a:r>
            <a:r>
              <a:rPr lang="nl-NL" dirty="0" smtClean="0"/>
              <a:t>ĐCS - </a:t>
            </a:r>
            <a:r>
              <a:rPr lang="nl-NL" dirty="0"/>
              <a:t>đảng mang bản chất, nội dung, thực hiện mục tiêu và lý tưởng </a:t>
            </a:r>
            <a:r>
              <a:rPr lang="nl-NL" dirty="0" smtClean="0"/>
              <a:t>XHCN.</a:t>
            </a:r>
            <a:endParaRPr lang="en-US" dirty="0"/>
          </a:p>
          <a:p>
            <a:endParaRPr lang="en-US" dirty="0"/>
          </a:p>
        </p:txBody>
      </p:sp>
    </p:spTree>
    <p:extLst>
      <p:ext uri="{BB962C8B-B14F-4D97-AF65-F5344CB8AC3E}">
        <p14:creationId xmlns:p14="http://schemas.microsoft.com/office/powerpoint/2010/main" val="115093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1270746" y="0"/>
            <a:ext cx="10322860" cy="818216"/>
          </a:xfrm>
          <a:solidFill>
            <a:srgbClr val="C00000"/>
          </a:solidFill>
        </p:spPr>
        <p:txBody>
          <a:bodyPr>
            <a:normAutofit fontScale="90000"/>
          </a:bodyPr>
          <a:lstStyle/>
          <a:p>
            <a:r>
              <a:rPr lang="nl-NL" sz="3600" b="1" i="1" dirty="0">
                <a:solidFill>
                  <a:schemeClr val="bg1"/>
                </a:solidFill>
              </a:rPr>
              <a:t>1.8. Có quan hệ hữu nghị và hợp tác với các nước trên thế </a:t>
            </a:r>
            <a:r>
              <a:rPr lang="nl-NL" sz="3600" b="1" i="1" dirty="0" smtClean="0">
                <a:solidFill>
                  <a:schemeClr val="bg1"/>
                </a:solidFill>
              </a:rPr>
              <a:t>giới</a:t>
            </a:r>
            <a:endParaRPr lang="en-US" sz="3600" b="1" dirty="0">
              <a:solidFill>
                <a:schemeClr val="bg1"/>
              </a:solidFill>
            </a:endParaRPr>
          </a:p>
        </p:txBody>
      </p:sp>
      <p:sp>
        <p:nvSpPr>
          <p:cNvPr id="3" name="Content Placeholder 2"/>
          <p:cNvSpPr>
            <a:spLocks noGrp="1"/>
          </p:cNvSpPr>
          <p:nvPr>
            <p:ph idx="1"/>
          </p:nvPr>
        </p:nvSpPr>
        <p:spPr>
          <a:xfrm>
            <a:off x="1174376" y="1858449"/>
            <a:ext cx="10515600" cy="4351338"/>
          </a:xfrm>
        </p:spPr>
        <p:txBody>
          <a:bodyPr/>
          <a:lstStyle/>
          <a:p>
            <a:pPr marL="0" indent="0" algn="just">
              <a:buNone/>
            </a:pPr>
            <a:r>
              <a:rPr lang="nl-NL" dirty="0" smtClean="0"/>
              <a:t>	- Thể hiện </a:t>
            </a:r>
            <a:r>
              <a:rPr lang="nl-NL" dirty="0"/>
              <a:t>bản chất hòa hảo, thiện chí và tạo điều kiện cho các quốc gia hội nhập, tiếp thu những thành quả phát triển của mỗi bên, tích lũy kinh nghiệm và rút ngắn quá trình phát triển của mỗi nước. </a:t>
            </a:r>
            <a:endParaRPr lang="nl-NL" dirty="0" smtClean="0"/>
          </a:p>
          <a:p>
            <a:pPr marL="0" indent="0" algn="just">
              <a:buNone/>
            </a:pPr>
            <a:endParaRPr lang="en-US" dirty="0"/>
          </a:p>
          <a:p>
            <a:pPr marL="0" indent="0" algn="just">
              <a:buNone/>
            </a:pPr>
            <a:r>
              <a:rPr lang="en-US" dirty="0" smtClean="0"/>
              <a:t>	- </a:t>
            </a:r>
            <a:r>
              <a:rPr lang="nl-NL" dirty="0"/>
              <a:t>Đây là </a:t>
            </a:r>
            <a:r>
              <a:rPr lang="nl-NL" dirty="0" smtClean="0"/>
              <a:t>yếu </a:t>
            </a:r>
            <a:r>
              <a:rPr lang="nl-NL" dirty="0"/>
              <a:t>tố, điều kiện để Việt Nam phát triển nhanh chóng trên con đường đi lên </a:t>
            </a:r>
            <a:r>
              <a:rPr lang="nl-NL" dirty="0" smtClean="0"/>
              <a:t>CNXH.</a:t>
            </a:r>
            <a:endParaRPr lang="en-US" dirty="0"/>
          </a:p>
          <a:p>
            <a:pPr algn="just"/>
            <a:endParaRPr lang="en-US" dirty="0"/>
          </a:p>
        </p:txBody>
      </p:sp>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92" y="0"/>
            <a:ext cx="5362014" cy="3343275"/>
          </a:xfrm>
          <a:prstGeom prst="rect">
            <a:avLst/>
          </a:prstGeom>
        </p:spPr>
      </p:pic>
      <p:pic>
        <p:nvPicPr>
          <p:cNvPr id="5" name="Picture 4"/>
          <p:cNvPicPr>
            <a:picLocks noChangeAspect="1"/>
          </p:cNvPicPr>
          <p:nvPr/>
        </p:nvPicPr>
        <p:blipFill>
          <a:blip r:embed="rId3"/>
          <a:stretch>
            <a:fillRect/>
          </a:stretch>
        </p:blipFill>
        <p:spPr>
          <a:xfrm>
            <a:off x="5862918" y="0"/>
            <a:ext cx="6329082" cy="5286375"/>
          </a:xfrm>
          <a:prstGeom prst="rect">
            <a:avLst/>
          </a:prstGeom>
        </p:spPr>
      </p:pic>
      <p:pic>
        <p:nvPicPr>
          <p:cNvPr id="6" name="Picture 5"/>
          <p:cNvPicPr>
            <a:picLocks noChangeAspect="1"/>
          </p:cNvPicPr>
          <p:nvPr/>
        </p:nvPicPr>
        <p:blipFill>
          <a:blip r:embed="rId4"/>
          <a:stretch>
            <a:fillRect/>
          </a:stretch>
        </p:blipFill>
        <p:spPr>
          <a:xfrm>
            <a:off x="0" y="0"/>
            <a:ext cx="5862918" cy="4086225"/>
          </a:xfrm>
          <a:prstGeom prst="rect">
            <a:avLst/>
          </a:prstGeom>
        </p:spPr>
      </p:pic>
      <p:pic>
        <p:nvPicPr>
          <p:cNvPr id="7" name="Picture 6"/>
          <p:cNvPicPr>
            <a:picLocks noChangeAspect="1"/>
          </p:cNvPicPr>
          <p:nvPr/>
        </p:nvPicPr>
        <p:blipFill>
          <a:blip r:embed="rId5"/>
          <a:stretch>
            <a:fillRect/>
          </a:stretch>
        </p:blipFill>
        <p:spPr>
          <a:xfrm>
            <a:off x="70598" y="363072"/>
            <a:ext cx="12094508" cy="6461592"/>
          </a:xfrm>
          <a:prstGeom prst="rect">
            <a:avLst/>
          </a:prstGeom>
        </p:spPr>
      </p:pic>
    </p:spTree>
    <p:extLst>
      <p:ext uri="{BB962C8B-B14F-4D97-AF65-F5344CB8AC3E}">
        <p14:creationId xmlns:p14="http://schemas.microsoft.com/office/powerpoint/2010/main" val="10670052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FFC000"/>
          </a:solidFill>
        </p:spPr>
        <p:txBody>
          <a:bodyPr>
            <a:normAutofit/>
          </a:bodyPr>
          <a:lstStyle/>
          <a:p>
            <a:r>
              <a:rPr lang="nl-NL" sz="3600" b="1" dirty="0"/>
              <a:t>2. Phương hướng xây dựng xã hội xã hội chủ nghĩa ở Việt Nam </a:t>
            </a:r>
            <a:endParaRPr lang="en-US" sz="3600" b="1" dirty="0"/>
          </a:p>
        </p:txBody>
      </p:sp>
      <p:sp>
        <p:nvSpPr>
          <p:cNvPr id="3" name="Content Placeholder 2"/>
          <p:cNvSpPr>
            <a:spLocks noGrp="1"/>
          </p:cNvSpPr>
          <p:nvPr>
            <p:ph idx="1"/>
          </p:nvPr>
        </p:nvSpPr>
        <p:spPr/>
        <p:txBody>
          <a:bodyPr>
            <a:normAutofit fontScale="92500" lnSpcReduction="20000"/>
          </a:bodyPr>
          <a:lstStyle/>
          <a:p>
            <a:r>
              <a:rPr lang="nl-NL" sz="2400" i="1" dirty="0" smtClean="0"/>
              <a:t>2.1</a:t>
            </a:r>
            <a:r>
              <a:rPr lang="nl-NL" sz="2400" i="1" dirty="0"/>
              <a:t>. Đẩy mạnh công nghiệp hóa, hiện đại hóa đất nước gắn với phát triển kinh tế tri thức, bảo vệ tài nguyên, môi </a:t>
            </a:r>
            <a:r>
              <a:rPr lang="nl-NL" sz="2400" i="1" dirty="0" smtClean="0"/>
              <a:t>trường</a:t>
            </a:r>
          </a:p>
          <a:p>
            <a:r>
              <a:rPr lang="nl-NL" sz="2400" i="1" dirty="0"/>
              <a:t>2.2. Phát triển nền kinh tế thị trường định hướng xã hội chủ nghĩa</a:t>
            </a:r>
            <a:endParaRPr lang="en-US" sz="2400" b="1" dirty="0"/>
          </a:p>
          <a:p>
            <a:r>
              <a:rPr lang="nl-NL" sz="2400" i="1" dirty="0"/>
              <a:t>2.3. Xây dựng nền văn hóa tiên tiến, đậm đà bản sắc dân tộc; xây dựng con người, nâng cao đời sống nhân dân, thực hiện tiến bộ và công bằng xã hội</a:t>
            </a:r>
            <a:endParaRPr lang="en-US" sz="2400" b="1" dirty="0"/>
          </a:p>
          <a:p>
            <a:r>
              <a:rPr lang="nl-NL" sz="2400" i="1" dirty="0"/>
              <a:t>2.4. Đảm bảo vững chắc quốc phòng, an ninh quốc gia, trật tự, an toàn xã hội</a:t>
            </a:r>
            <a:endParaRPr lang="en-US" sz="2400" b="1" dirty="0"/>
          </a:p>
          <a:p>
            <a:r>
              <a:rPr lang="nl-NL" sz="2400" i="1" dirty="0"/>
              <a:t>2.5. Thực hiện đường lối đối ngoại độc lập, tự chủ, hòa bình, hữu nghị, hợp tác và phát triển; chủ động và tích cực hội nhập quốc tế</a:t>
            </a:r>
            <a:endParaRPr lang="en-US" sz="2400" b="1" dirty="0"/>
          </a:p>
          <a:p>
            <a:r>
              <a:rPr lang="nl-NL" sz="2400" i="1" dirty="0"/>
              <a:t>2.6. Xây dựng nền dân chủ xã hội chủ nghĩa, thực hiện đại đoàn kết dân tộc, tăng cường và mở rộng mặt trận dân tộc thống nhất</a:t>
            </a:r>
            <a:endParaRPr lang="en-US" sz="2400" b="1" dirty="0"/>
          </a:p>
          <a:p>
            <a:r>
              <a:rPr lang="nl-NL" sz="2400" i="1" dirty="0"/>
              <a:t>2.7. Xây dựng Nhà nước pháp quyền xã hội chủ nghĩa của nhân dân, do nhân dân, vì nhân dân</a:t>
            </a:r>
            <a:endParaRPr lang="en-US" sz="2400" b="1" dirty="0"/>
          </a:p>
          <a:p>
            <a:r>
              <a:rPr lang="nl-NL" sz="2400" i="1" dirty="0"/>
              <a:t>2.8. Xây dựng Đảng trong sạch, vững mạnh</a:t>
            </a:r>
            <a:endParaRPr lang="en-US" sz="2400" b="1" dirty="0"/>
          </a:p>
          <a:p>
            <a:endParaRPr lang="nl-NL" i="1" dirty="0" smtClean="0"/>
          </a:p>
          <a:p>
            <a:endParaRPr lang="en-US" b="1" dirty="0"/>
          </a:p>
          <a:p>
            <a:endParaRPr lang="en-US"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845110"/>
          </a:xfrm>
          <a:solidFill>
            <a:srgbClr val="002060"/>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0" y="1247404"/>
            <a:ext cx="12192000" cy="1173068"/>
          </a:xfrm>
          <a:ln w="28575">
            <a:solidFill>
              <a:srgbClr val="FF0000"/>
            </a:solidFill>
          </a:ln>
        </p:spPr>
        <p:txBody>
          <a:bodyPr>
            <a:noAutofit/>
          </a:bodyPr>
          <a:lstStyle/>
          <a:p>
            <a:pPr marL="0" indent="0" algn="just">
              <a:buNone/>
            </a:pPr>
            <a:r>
              <a:rPr lang="en-US" dirty="0" smtClean="0">
                <a:cs typeface="Times New Roman" panose="02020603050405020304" pitchFamily="18" charset="0"/>
              </a:rPr>
              <a:t>- </a:t>
            </a:r>
            <a:r>
              <a:rPr lang="en-US" dirty="0" smtClean="0"/>
              <a:t> </a:t>
            </a:r>
            <a:r>
              <a:rPr lang="en-US" dirty="0" err="1"/>
              <a:t>Công</a:t>
            </a:r>
            <a:r>
              <a:rPr lang="en-US" dirty="0"/>
              <a:t> </a:t>
            </a:r>
            <a:r>
              <a:rPr lang="en-US" dirty="0" err="1"/>
              <a:t>nghiệp</a:t>
            </a:r>
            <a:r>
              <a:rPr lang="en-US" dirty="0"/>
              <a:t> </a:t>
            </a:r>
            <a:r>
              <a:rPr lang="en-US" dirty="0" err="1"/>
              <a:t>hóa</a:t>
            </a:r>
            <a:r>
              <a:rPr lang="en-US" dirty="0"/>
              <a:t>, </a:t>
            </a:r>
            <a:r>
              <a:rPr lang="en-US" dirty="0" err="1"/>
              <a:t>hiện</a:t>
            </a:r>
            <a:r>
              <a:rPr lang="en-US" dirty="0"/>
              <a:t> </a:t>
            </a:r>
            <a:r>
              <a:rPr lang="en-US" dirty="0" err="1"/>
              <a:t>đại</a:t>
            </a:r>
            <a:r>
              <a:rPr lang="en-US" dirty="0"/>
              <a:t> </a:t>
            </a:r>
            <a:r>
              <a:rPr lang="en-US" dirty="0" err="1"/>
              <a:t>hóa</a:t>
            </a:r>
            <a:r>
              <a:rPr lang="en-US" dirty="0"/>
              <a:t> </a:t>
            </a:r>
            <a:r>
              <a:rPr lang="en-US" dirty="0" err="1"/>
              <a:t>gắn</a:t>
            </a:r>
            <a:r>
              <a:rPr lang="en-US" dirty="0"/>
              <a:t> </a:t>
            </a:r>
            <a:r>
              <a:rPr lang="en-US" dirty="0" err="1"/>
              <a:t>với</a:t>
            </a:r>
            <a:r>
              <a:rPr lang="en-US" dirty="0"/>
              <a:t> </a:t>
            </a:r>
            <a:r>
              <a:rPr lang="en-US" dirty="0" err="1"/>
              <a:t>phát</a:t>
            </a:r>
            <a:r>
              <a:rPr lang="en-US" dirty="0"/>
              <a:t> </a:t>
            </a:r>
            <a:r>
              <a:rPr lang="en-US" dirty="0" err="1"/>
              <a:t>triển</a:t>
            </a:r>
            <a:r>
              <a:rPr lang="en-US" dirty="0"/>
              <a:t> </a:t>
            </a:r>
            <a:r>
              <a:rPr lang="en-US" dirty="0" err="1"/>
              <a:t>kinh</a:t>
            </a:r>
            <a:r>
              <a:rPr lang="en-US" dirty="0"/>
              <a:t> </a:t>
            </a:r>
            <a:r>
              <a:rPr lang="en-US" dirty="0" err="1"/>
              <a:t>tế</a:t>
            </a:r>
            <a:r>
              <a:rPr lang="en-US" dirty="0"/>
              <a:t> tri </a:t>
            </a:r>
            <a:r>
              <a:rPr lang="en-US" dirty="0" err="1"/>
              <a:t>thức</a:t>
            </a:r>
            <a:r>
              <a:rPr lang="en-US" dirty="0"/>
              <a:t> </a:t>
            </a:r>
            <a:r>
              <a:rPr lang="en-US" dirty="0" err="1"/>
              <a:t>là</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nhiệm</a:t>
            </a:r>
            <a:r>
              <a:rPr lang="en-US" dirty="0"/>
              <a:t> </a:t>
            </a:r>
            <a:r>
              <a:rPr lang="en-US" dirty="0" err="1"/>
              <a:t>vụ</a:t>
            </a:r>
            <a:r>
              <a:rPr lang="en-US" dirty="0"/>
              <a:t> </a:t>
            </a:r>
            <a:r>
              <a:rPr lang="en-US" dirty="0" err="1"/>
              <a:t>trọng</a:t>
            </a:r>
            <a:r>
              <a:rPr lang="en-US" dirty="0"/>
              <a:t> </a:t>
            </a:r>
            <a:r>
              <a:rPr lang="en-US" dirty="0" err="1" smtClean="0"/>
              <a:t>tâm</a:t>
            </a:r>
            <a:r>
              <a:rPr lang="en-US" dirty="0" smtClean="0"/>
              <a:t> </a:t>
            </a:r>
            <a:r>
              <a:rPr lang="en-US" dirty="0"/>
              <a:t> </a:t>
            </a:r>
            <a:r>
              <a:rPr lang="en-US" dirty="0" err="1"/>
              <a:t>nhằm</a:t>
            </a:r>
            <a:r>
              <a:rPr lang="en-US" dirty="0"/>
              <a:t> </a:t>
            </a:r>
            <a:r>
              <a:rPr lang="en-US" dirty="0" err="1"/>
              <a:t>phấn</a:t>
            </a:r>
            <a:r>
              <a:rPr lang="en-US" dirty="0"/>
              <a:t> </a:t>
            </a:r>
            <a:r>
              <a:rPr lang="en-US" dirty="0" err="1"/>
              <a:t>đấu</a:t>
            </a:r>
            <a:r>
              <a:rPr lang="en-US" dirty="0"/>
              <a:t> </a:t>
            </a:r>
            <a:r>
              <a:rPr lang="en-US" dirty="0" err="1"/>
              <a:t>sớm</a:t>
            </a:r>
            <a:r>
              <a:rPr lang="en-US" dirty="0"/>
              <a:t> </a:t>
            </a:r>
            <a:r>
              <a:rPr lang="en-US" dirty="0" err="1"/>
              <a:t>đưa</a:t>
            </a:r>
            <a:r>
              <a:rPr lang="en-US" dirty="0"/>
              <a:t> </a:t>
            </a:r>
            <a:r>
              <a:rPr lang="en-US" dirty="0" err="1"/>
              <a:t>nước</a:t>
            </a:r>
            <a:r>
              <a:rPr lang="en-US" dirty="0"/>
              <a:t> ta </a:t>
            </a:r>
            <a:r>
              <a:rPr lang="en-US" dirty="0" err="1"/>
              <a:t>trở</a:t>
            </a:r>
            <a:r>
              <a:rPr lang="en-US" dirty="0"/>
              <a:t> </a:t>
            </a:r>
            <a:r>
              <a:rPr lang="en-US" dirty="0" err="1"/>
              <a:t>thành</a:t>
            </a:r>
            <a:r>
              <a:rPr lang="en-US" dirty="0"/>
              <a:t> </a:t>
            </a:r>
            <a:r>
              <a:rPr lang="en-US" dirty="0" err="1"/>
              <a:t>nước</a:t>
            </a:r>
            <a:r>
              <a:rPr lang="en-US" dirty="0"/>
              <a:t> </a:t>
            </a:r>
            <a:r>
              <a:rPr lang="en-US" dirty="0" err="1"/>
              <a:t>công</a:t>
            </a:r>
            <a:r>
              <a:rPr lang="en-US" dirty="0"/>
              <a:t> </a:t>
            </a:r>
            <a:r>
              <a:rPr lang="en-US" dirty="0" err="1"/>
              <a:t>nghiệp</a:t>
            </a:r>
            <a:r>
              <a:rPr lang="en-US" dirty="0"/>
              <a:t> </a:t>
            </a:r>
            <a:r>
              <a:rPr lang="en-US" dirty="0" err="1"/>
              <a:t>theo</a:t>
            </a:r>
            <a:r>
              <a:rPr lang="en-US" dirty="0"/>
              <a:t> </a:t>
            </a:r>
            <a:r>
              <a:rPr lang="en-US" dirty="0" err="1"/>
              <a:t>hướng</a:t>
            </a:r>
            <a:r>
              <a:rPr lang="en-US" dirty="0"/>
              <a:t> </a:t>
            </a:r>
            <a:r>
              <a:rPr lang="en-US" dirty="0" err="1"/>
              <a:t>hiện</a:t>
            </a:r>
            <a:r>
              <a:rPr lang="en-US" dirty="0"/>
              <a:t> </a:t>
            </a:r>
            <a:r>
              <a:rPr lang="en-US" dirty="0" err="1"/>
              <a:t>đại</a:t>
            </a:r>
            <a:endParaRPr lang="en-US" dirty="0" smtClean="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03412" y="2864224"/>
            <a:ext cx="5997388" cy="3686082"/>
          </a:xfrm>
          <a:prstGeom prst="rect">
            <a:avLst/>
          </a:prstGeom>
        </p:spPr>
      </p:pic>
      <p:pic>
        <p:nvPicPr>
          <p:cNvPr id="6" name="Picture 5"/>
          <p:cNvPicPr>
            <a:picLocks noChangeAspect="1"/>
          </p:cNvPicPr>
          <p:nvPr/>
        </p:nvPicPr>
        <p:blipFill>
          <a:blip r:embed="rId3"/>
          <a:stretch>
            <a:fillRect/>
          </a:stretch>
        </p:blipFill>
        <p:spPr>
          <a:xfrm>
            <a:off x="6835587" y="2837330"/>
            <a:ext cx="5206253" cy="3838482"/>
          </a:xfrm>
          <a:prstGeom prst="rect">
            <a:avLst/>
          </a:prstGeom>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3"/>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strVal val="#ppt_w+.3"/>
                                          </p:val>
                                        </p:tav>
                                        <p:tav tm="100000">
                                          <p:val>
                                            <p:strVal val="#ppt_w"/>
                                          </p:val>
                                        </p:tav>
                                      </p:tavLst>
                                    </p:anim>
                                    <p:anim calcmode="lin" valueType="num">
                                      <p:cBhvr>
                                        <p:cTn id="28" dur="1000" fill="hold"/>
                                        <p:tgtEl>
                                          <p:spTgt spid="6"/>
                                        </p:tgtEl>
                                        <p:attrNameLst>
                                          <p:attrName>ppt_h</p:attrName>
                                        </p:attrNameLst>
                                      </p:cBhvr>
                                      <p:tavLst>
                                        <p:tav tm="0">
                                          <p:val>
                                            <p:strVal val="#ppt_h"/>
                                          </p:val>
                                        </p:tav>
                                        <p:tav tm="100000">
                                          <p:val>
                                            <p:strVal val="#ppt_h"/>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402" y="147918"/>
            <a:ext cx="10511116" cy="6432736"/>
          </a:xfrm>
          <a:prstGeom prst="rect">
            <a:avLst/>
          </a:prstGeom>
        </p:spPr>
      </p:pic>
    </p:spTree>
    <p:extLst>
      <p:ext uri="{BB962C8B-B14F-4D97-AF65-F5344CB8AC3E}">
        <p14:creationId xmlns:p14="http://schemas.microsoft.com/office/powerpoint/2010/main" val="100227928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338482" y="995082"/>
            <a:ext cx="6757148" cy="5862918"/>
          </a:xfrm>
          <a:prstGeom prst="rect">
            <a:avLst/>
          </a:prstGeom>
        </p:spPr>
      </p:pic>
      <p:sp>
        <p:nvSpPr>
          <p:cNvPr id="3" name="Content Placeholder 2"/>
          <p:cNvSpPr>
            <a:spLocks noGrp="1"/>
          </p:cNvSpPr>
          <p:nvPr>
            <p:ph idx="1"/>
          </p:nvPr>
        </p:nvSpPr>
        <p:spPr>
          <a:xfrm>
            <a:off x="192741" y="1395315"/>
            <a:ext cx="4782671" cy="4050744"/>
          </a:xfrm>
          <a:solidFill>
            <a:srgbClr val="7030A0"/>
          </a:solidFill>
        </p:spPr>
        <p:txBody>
          <a:bodyPr>
            <a:noAutofit/>
          </a:bodyPr>
          <a:lstStyle/>
          <a:p>
            <a:pPr marL="0" indent="0" algn="just">
              <a:buNone/>
            </a:pPr>
            <a:r>
              <a:rPr lang="en-US" sz="3200" dirty="0" smtClean="0">
                <a:solidFill>
                  <a:schemeClr val="bg1"/>
                </a:solidFill>
                <a:cs typeface="Times New Roman" panose="02020603050405020304" pitchFamily="18" charset="0"/>
              </a:rPr>
              <a:t>	- </a:t>
            </a:r>
            <a:r>
              <a:rPr lang="en-US" sz="3200" dirty="0" err="1">
                <a:solidFill>
                  <a:schemeClr val="bg1"/>
                </a:solidFill>
                <a:cs typeface="Times New Roman" panose="02020603050405020304" pitchFamily="18" charset="0"/>
              </a:rPr>
              <a:t>Bảo</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vệ</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môi</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trường</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là</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yêu</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cầu</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sống</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còn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của</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nhân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loại</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chiến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lược</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bảo</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vệ</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môi</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trường</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là</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bộ</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phận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cấu</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thành</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không</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tách</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rời</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của</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chiến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lược</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phát</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triển</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kinh</a:t>
            </a:r>
            <a:r>
              <a:rPr lang="en-US" sz="3200" dirty="0">
                <a:solidFill>
                  <a:schemeClr val="bg1"/>
                </a:solidFill>
                <a:cs typeface="Times New Roman" panose="02020603050405020304" pitchFamily="18" charset="0"/>
              </a:rPr>
              <a:t> </a:t>
            </a:r>
            <a:r>
              <a:rPr lang="en-US" sz="3200" dirty="0" err="1">
                <a:solidFill>
                  <a:schemeClr val="bg1"/>
                </a:solidFill>
                <a:cs typeface="Times New Roman" panose="02020603050405020304" pitchFamily="18" charset="0"/>
              </a:rPr>
              <a:t>tế</a:t>
            </a:r>
            <a:r>
              <a:rPr lang="en-US" sz="3200" dirty="0">
                <a:solidFill>
                  <a:schemeClr val="bg1"/>
                </a:solidFill>
                <a:cs typeface="Times New Roman" panose="02020603050405020304" pitchFamily="18" charset="0"/>
              </a:rPr>
              <a:t> - </a:t>
            </a:r>
            <a:r>
              <a:rPr lang="en-US" sz="3200" dirty="0" err="1">
                <a:solidFill>
                  <a:schemeClr val="bg1"/>
                </a:solidFill>
                <a:cs typeface="Times New Roman" panose="02020603050405020304" pitchFamily="18" charset="0"/>
              </a:rPr>
              <a:t>xã</a:t>
            </a:r>
            <a:r>
              <a:rPr lang="en-US" sz="3200" dirty="0">
                <a:solidFill>
                  <a:schemeClr val="bg1"/>
                </a:solidFill>
                <a:cs typeface="Times New Roman" panose="02020603050405020304" pitchFamily="18" charset="0"/>
              </a:rPr>
              <a:t> </a:t>
            </a:r>
            <a:r>
              <a:rPr lang="en-US" sz="3200" dirty="0" err="1" smtClean="0">
                <a:solidFill>
                  <a:schemeClr val="bg1"/>
                </a:solidFill>
                <a:cs typeface="Times New Roman" panose="02020603050405020304" pitchFamily="18" charset="0"/>
              </a:rPr>
              <a:t>hội</a:t>
            </a:r>
            <a:r>
              <a:rPr lang="en-US" sz="3200" dirty="0" smtClean="0">
                <a:solidFill>
                  <a:schemeClr val="bg1"/>
                </a:solidFill>
                <a:cs typeface="Times New Roman" panose="02020603050405020304" pitchFamily="18" charset="0"/>
              </a:rPr>
              <a:t>. </a:t>
            </a:r>
            <a:endParaRPr lang="en-US" sz="3200" dirty="0">
              <a:solidFill>
                <a:schemeClr val="bg1"/>
              </a:solidFill>
            </a:endParaRPr>
          </a:p>
        </p:txBody>
      </p:sp>
      <p:sp>
        <p:nvSpPr>
          <p:cNvPr id="6" name="Title 1"/>
          <p:cNvSpPr>
            <a:spLocks noGrp="1"/>
          </p:cNvSpPr>
          <p:nvPr>
            <p:ph type="title"/>
          </p:nvPr>
        </p:nvSpPr>
        <p:spPr>
          <a:xfrm>
            <a:off x="0" y="0"/>
            <a:ext cx="12095630" cy="845110"/>
          </a:xfrm>
          <a:solidFill>
            <a:srgbClr val="002060"/>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a:solidFill>
                  <a:srgbClr val="FFFF00"/>
                </a:solidFill>
              </a:rPr>
              <a:t>2.2.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sp>
        <p:nvSpPr>
          <p:cNvPr id="3" name="Content Placeholder 2"/>
          <p:cNvSpPr>
            <a:spLocks noGrp="1"/>
          </p:cNvSpPr>
          <p:nvPr>
            <p:ph idx="1"/>
          </p:nvPr>
        </p:nvSpPr>
        <p:spPr>
          <a:xfrm>
            <a:off x="1157567" y="965013"/>
            <a:ext cx="9876864" cy="4351338"/>
          </a:xfrm>
        </p:spPr>
        <p:txBody>
          <a:bodyPr>
            <a:normAutofit fontScale="92500" lnSpcReduction="10000"/>
          </a:bodyPr>
          <a:lstStyle/>
          <a:p>
            <a:pPr marL="0" indent="739775" algn="just"/>
            <a:r>
              <a:rPr lang="nl-NL" dirty="0"/>
              <a:t>Kinh tế thị trường định hướng xã hội chủ nghĩa được xác định là mô hình kinh tế tổng quát trong suốt thời kỳ quá độ lên chủ nghĩa xã </a:t>
            </a:r>
            <a:r>
              <a:rPr lang="nl-NL" dirty="0" smtClean="0"/>
              <a:t>hội. Mô hình đó đòi hỏi:</a:t>
            </a:r>
          </a:p>
          <a:p>
            <a:pPr marL="0" indent="0" algn="just">
              <a:buNone/>
            </a:pPr>
            <a:r>
              <a:rPr lang="nl-NL" dirty="0" smtClean="0"/>
              <a:t>+ Phát </a:t>
            </a:r>
            <a:r>
              <a:rPr lang="nl-NL" dirty="0"/>
              <a:t>triển các thành phần kinh tế; </a:t>
            </a:r>
            <a:r>
              <a:rPr lang="nl-NL" dirty="0" smtClean="0"/>
              <a:t>bình </a:t>
            </a:r>
            <a:r>
              <a:rPr lang="nl-NL" dirty="0"/>
              <a:t>đẳng trước pháp luật, cùng phát triển lâu dài, hợp tác và cạnh tranh lành mạnh. </a:t>
            </a:r>
            <a:endParaRPr lang="nl-NL" dirty="0" smtClean="0"/>
          </a:p>
          <a:p>
            <a:pPr marL="0" indent="0" algn="just">
              <a:buNone/>
            </a:pPr>
            <a:r>
              <a:rPr lang="nl-NL" dirty="0" smtClean="0"/>
              <a:t>+ Thực </a:t>
            </a:r>
            <a:r>
              <a:rPr lang="nl-NL" dirty="0"/>
              <a:t>hiện tiến bộ và công bằng xã hội ngay trong từng bước và từng chính sách phát triển; tăng trưởng kinh tế đi đôi với phát triển văn hoá, y tế, giáo dục..., giải quyết tốt các vấn đề xã hội vì mục tiêu phát triển con người. </a:t>
            </a:r>
            <a:endParaRPr lang="nl-NL" dirty="0" smtClean="0"/>
          </a:p>
          <a:p>
            <a:pPr marL="0" indent="0" algn="just">
              <a:buNone/>
            </a:pPr>
            <a:r>
              <a:rPr lang="nl-NL" dirty="0" smtClean="0"/>
              <a:t>+ Phát </a:t>
            </a:r>
            <a:r>
              <a:rPr lang="nl-NL" dirty="0"/>
              <a:t>huy quyền làm chủ xã hội của nhân dân, bảo đảm vai trò quản lý, điều tiết nền kinh tế của Nhà nước pháp quyền </a:t>
            </a:r>
            <a:r>
              <a:rPr lang="nl-NL" dirty="0" smtClean="0"/>
              <a:t>XHCN </a:t>
            </a:r>
            <a:r>
              <a:rPr lang="nl-NL" dirty="0"/>
              <a:t>dưới sự lãnh đạo của Đảng.</a:t>
            </a:r>
            <a:endParaRPr lang="en-US" dirty="0"/>
          </a:p>
          <a:p>
            <a:endParaRPr lang="en-US" dirty="0"/>
          </a:p>
        </p:txBody>
      </p:sp>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89813" y="1479176"/>
            <a:ext cx="6213660" cy="5163110"/>
          </a:xfrm>
          <a:prstGeom prst="rect">
            <a:avLst/>
          </a:prstGeom>
        </p:spPr>
      </p:pic>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a:xfrm>
            <a:off x="201705" y="1656742"/>
            <a:ext cx="5428129" cy="4351338"/>
          </a:xfrm>
        </p:spPr>
        <p:txBody>
          <a:bodyPr>
            <a:normAutofit fontScale="92500" lnSpcReduction="10000"/>
          </a:bodyPr>
          <a:lstStyle/>
          <a:p>
            <a:pPr marL="0" indent="0" algn="just">
              <a:buNone/>
            </a:pPr>
            <a:r>
              <a:rPr lang="nl-NL" dirty="0" smtClean="0"/>
              <a:t>	- Xây </a:t>
            </a:r>
            <a:r>
              <a:rPr lang="nl-NL" dirty="0"/>
              <a:t>dựng nền văn hóa và con người Việt Nam phát triển toàn diện, hướng đến chân - thiện - mỹ, thấm nhuần tinh thần dân tộc, nhân văn, dân chủ và khoa học. </a:t>
            </a:r>
            <a:endParaRPr lang="en-US" dirty="0"/>
          </a:p>
          <a:p>
            <a:pPr marL="0" indent="0" algn="just">
              <a:buNone/>
            </a:pPr>
            <a:r>
              <a:rPr lang="nl-NL" dirty="0" smtClean="0"/>
              <a:t>	- </a:t>
            </a:r>
            <a:r>
              <a:rPr lang="nl-NL" dirty="0"/>
              <a:t>Mục tiêu </a:t>
            </a:r>
            <a:r>
              <a:rPr lang="nl-NL" dirty="0" smtClean="0"/>
              <a:t>nhằm </a:t>
            </a:r>
            <a:r>
              <a:rPr lang="nl-NL" dirty="0"/>
              <a:t>quản lý xã hội, phát triển xã hội trong sự hài hòa các quan hệ xã hội, ngăn chặn, giải quyết có hiệu quả những vấn đề xã hội bức xúc, không để xảy ra xung </a:t>
            </a:r>
            <a:r>
              <a:rPr lang="nl-NL" dirty="0" smtClean="0"/>
              <a:t>đột. </a:t>
            </a:r>
          </a:p>
          <a:p>
            <a:pPr marL="0" indent="0" algn="just">
              <a:buNone/>
            </a:pPr>
            <a:r>
              <a:rPr lang="nl-NL" dirty="0" smtClean="0"/>
              <a:t>- Muốn vậy phải thực hiện tốt 2 nhiệm vụ:</a:t>
            </a:r>
            <a:endParaRPr lang="en-US" dirty="0"/>
          </a:p>
        </p:txBody>
      </p:sp>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diamond(in)">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diamond(in)">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diamond(in)">
                                      <p:cBhvr>
                                        <p:cTn id="2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
            <a:ext cx="12191999" cy="6884894"/>
          </a:xfrm>
          <a:prstGeom prst="rect">
            <a:avLst/>
          </a:prstGeom>
        </p:spPr>
      </p:pic>
      <p:sp>
        <p:nvSpPr>
          <p:cNvPr id="3" name="Content Placeholder 2"/>
          <p:cNvSpPr>
            <a:spLocks noGrp="1"/>
          </p:cNvSpPr>
          <p:nvPr>
            <p:ph idx="1"/>
          </p:nvPr>
        </p:nvSpPr>
        <p:spPr>
          <a:xfrm>
            <a:off x="1120589" y="1557943"/>
            <a:ext cx="10515600" cy="4351338"/>
          </a:xfrm>
        </p:spPr>
        <p:txBody>
          <a:bodyPr/>
          <a:lstStyle/>
          <a:p>
            <a:pPr marL="0" indent="0" algn="just">
              <a:buNone/>
            </a:pPr>
            <a:r>
              <a:rPr lang="nl-NL" dirty="0" smtClean="0"/>
              <a:t> </a:t>
            </a:r>
            <a:endParaRPr lang="en-US" dirty="0"/>
          </a:p>
          <a:p>
            <a:pPr algn="just"/>
            <a:r>
              <a:rPr lang="nl-NL" dirty="0"/>
              <a:t>Một là, giải quyết tốt lao động, việc làm và thu nhập cho người lao động, bảo đảm an sinh xã hội. </a:t>
            </a:r>
            <a:endParaRPr lang="en-US" dirty="0"/>
          </a:p>
          <a:p>
            <a:pPr algn="just"/>
            <a:r>
              <a:rPr lang="nl-NL" dirty="0"/>
              <a:t>Hai là, coi trọng chăm sóc sức khỏe nhân dân, công tác dân số kế hoạch hóa gia đình cải thiện tình trạng mất cân bằng giới tính khi sinh, bảo vệ và chăm sóc sức khỏe bà mẹ, trẻ em; xây dựng gia đình hạnh phúc. </a:t>
            </a:r>
            <a:endParaRPr lang="en-US" dirty="0"/>
          </a:p>
          <a:p>
            <a:pPr marL="0" indent="0">
              <a:buNone/>
            </a:pPr>
            <a:endParaRPr lang="en-US" dirty="0"/>
          </a:p>
        </p:txBody>
      </p:sp>
      <p:sp>
        <p:nvSpPr>
          <p:cNvPr id="4"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Tree>
    <p:extLst>
      <p:ext uri="{BB962C8B-B14F-4D97-AF65-F5344CB8AC3E}">
        <p14:creationId xmlns:p14="http://schemas.microsoft.com/office/powerpoint/2010/main" val="172631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088906" cy="818216"/>
          </a:xfrm>
          <a:solidFill>
            <a:schemeClr val="tx1">
              <a:lumMod val="85000"/>
              <a:lumOff val="15000"/>
            </a:schemeClr>
          </a:solidFill>
        </p:spPr>
        <p:txBody>
          <a:bodyPr>
            <a:normAutofit fontScale="90000"/>
          </a:bodyPr>
          <a:lstStyle/>
          <a:p>
            <a:r>
              <a:rPr lang="nl-NL" sz="3600" b="1" i="1" dirty="0">
                <a:solidFill>
                  <a:srgbClr val="FFFF00"/>
                </a:solidFill>
              </a:rPr>
              <a:t>2.4. Đảm bảo vững chắc quốc phòng, an ninh quốc gia, trật tự, an toàn xã </a:t>
            </a:r>
            <a:r>
              <a:rPr lang="nl-NL" sz="3600" b="1" i="1" dirty="0" smtClean="0">
                <a:solidFill>
                  <a:srgbClr val="FFFF00"/>
                </a:solidFill>
              </a:rPr>
              <a:t>hội</a:t>
            </a:r>
            <a:endParaRPr lang="en-US" sz="4000" b="1" dirty="0">
              <a:solidFill>
                <a:srgbClr val="FFFF00"/>
              </a:solidFill>
            </a:endParaRPr>
          </a:p>
        </p:txBody>
      </p:sp>
      <p:sp>
        <p:nvSpPr>
          <p:cNvPr id="3" name="Content Placeholder 2"/>
          <p:cNvSpPr>
            <a:spLocks noGrp="1"/>
          </p:cNvSpPr>
          <p:nvPr>
            <p:ph idx="1"/>
          </p:nvPr>
        </p:nvSpPr>
        <p:spPr>
          <a:xfrm>
            <a:off x="986118" y="1018801"/>
            <a:ext cx="10515600" cy="4351338"/>
          </a:xfrm>
        </p:spPr>
        <p:txBody>
          <a:bodyPr>
            <a:normAutofit/>
          </a:bodyPr>
          <a:lstStyle/>
          <a:p>
            <a:pPr marL="0" indent="0" algn="just">
              <a:buNone/>
            </a:pPr>
            <a:r>
              <a:rPr lang="nl-NL" dirty="0" smtClean="0"/>
              <a:t>	- Phát huy </a:t>
            </a:r>
            <a:r>
              <a:rPr lang="nl-NL" dirty="0"/>
              <a:t>sức mạnh tổng hợp của toàn dân tộc, tranh thủ sự ủng hộ quốc tế để bảo vệ vững chắc độc lập, chủ quyền, thống nhất, toàn vẹn lãnh thổ, bảo vệ Đảng, Nhà nước, nhân dân và chế độ XHCN. </a:t>
            </a:r>
            <a:endParaRPr lang="en-US" dirty="0"/>
          </a:p>
          <a:p>
            <a:pPr marL="0" indent="0" algn="just">
              <a:buNone/>
            </a:pPr>
            <a:r>
              <a:rPr lang="nl-NL" dirty="0" smtClean="0"/>
              <a:t>	</a:t>
            </a:r>
          </a:p>
          <a:p>
            <a:pPr marL="0" indent="0" algn="just">
              <a:buNone/>
            </a:pPr>
            <a:r>
              <a:rPr lang="nl-NL" dirty="0"/>
              <a:t>	</a:t>
            </a:r>
            <a:r>
              <a:rPr lang="nl-NL" dirty="0" smtClean="0"/>
              <a:t>- </a:t>
            </a:r>
            <a:r>
              <a:rPr lang="nl-NL" dirty="0"/>
              <a:t>Nâng cao ý thức trách nhiệm của toàn Đảng, toàn dân, toàn quân đối với nhiệm vụ bảo vệ Tổ quốc</a:t>
            </a:r>
            <a:r>
              <a:rPr lang="nl-NL" dirty="0" smtClean="0"/>
              <a:t>. </a:t>
            </a:r>
            <a:r>
              <a:rPr lang="nl-NL" dirty="0"/>
              <a:t>Đồng thời, thực hiện đồng bộ các giải pháp bảo đảm an ninh, trật tự, an toàn xã hội. Xây dựng xã hội kỷ cương, an toàn. </a:t>
            </a:r>
            <a:endParaRPr lang="en-US" dirty="0"/>
          </a:p>
        </p:txBody>
      </p:sp>
    </p:spTree>
    <p:extLst>
      <p:ext uri="{BB962C8B-B14F-4D97-AF65-F5344CB8AC3E}">
        <p14:creationId xmlns:p14="http://schemas.microsoft.com/office/powerpoint/2010/main" val="98704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804769"/>
          </a:xfrm>
          <a:solidFill>
            <a:schemeClr val="tx1">
              <a:lumMod val="95000"/>
              <a:lumOff val="5000"/>
            </a:schemeClr>
          </a:solidFill>
        </p:spPr>
        <p:txBody>
          <a:bodyPr>
            <a:noAutofit/>
          </a:bodyPr>
          <a:lstStyle/>
          <a:p>
            <a:r>
              <a:rPr lang="nl-NL" sz="3200" b="1" i="1" dirty="0" smtClean="0">
                <a:solidFill>
                  <a:srgbClr val="FFFF00"/>
                </a:solidFill>
              </a:rPr>
              <a:t/>
            </a:r>
            <a:br>
              <a:rPr lang="nl-NL" sz="3200" b="1" i="1" dirty="0" smtClean="0">
                <a:solidFill>
                  <a:srgbClr val="FFFF00"/>
                </a:solidFill>
              </a:rPr>
            </a:br>
            <a:r>
              <a:rPr lang="nl-NL" sz="3200" b="1" i="1" dirty="0" smtClean="0">
                <a:solidFill>
                  <a:srgbClr val="FFFF00"/>
                </a:solidFill>
              </a:rPr>
              <a:t>2.5</a:t>
            </a:r>
            <a:r>
              <a:rPr lang="nl-NL" sz="3200" b="1" i="1" dirty="0">
                <a:solidFill>
                  <a:srgbClr val="FFFF00"/>
                </a:solidFill>
              </a:rPr>
              <a:t>. Thực hiện đường lối đối ngoại độc lập, tự chủ, hòa bình, hữu nghị, hợp tác và phát triển; chủ động và tích cực hội nhập quốc tế</a:t>
            </a:r>
            <a:r>
              <a:rPr lang="en-US" sz="3200" b="1" dirty="0">
                <a:solidFill>
                  <a:srgbClr val="FFFF00"/>
                </a:solidFill>
              </a:rPr>
              <a:t/>
            </a:r>
            <a:br>
              <a:rPr lang="en-US" sz="3200" b="1" dirty="0">
                <a:solidFill>
                  <a:srgbClr val="FFFF00"/>
                </a:solidFill>
              </a:rPr>
            </a:br>
            <a:endParaRPr lang="en-US" sz="3200" b="1" dirty="0">
              <a:solidFill>
                <a:srgbClr val="FFFF00"/>
              </a:solidFill>
            </a:endParaRPr>
          </a:p>
        </p:txBody>
      </p:sp>
      <p:sp>
        <p:nvSpPr>
          <p:cNvPr id="3" name="Content Placeholder 2"/>
          <p:cNvSpPr>
            <a:spLocks noGrp="1"/>
          </p:cNvSpPr>
          <p:nvPr>
            <p:ph idx="1"/>
          </p:nvPr>
        </p:nvSpPr>
        <p:spPr>
          <a:xfrm>
            <a:off x="1053353" y="1381872"/>
            <a:ext cx="10515600" cy="4351338"/>
          </a:xfrm>
        </p:spPr>
        <p:txBody>
          <a:bodyPr>
            <a:normAutofit/>
          </a:bodyPr>
          <a:lstStyle/>
          <a:p>
            <a:pPr marL="0" indent="0" algn="just">
              <a:buNone/>
            </a:pPr>
            <a:r>
              <a:rPr lang="nl-NL" dirty="0" smtClean="0"/>
              <a:t>	- </a:t>
            </a:r>
            <a:r>
              <a:rPr lang="nl-NL" dirty="0"/>
              <a:t>Thực hiện nhất quán đường lối đối ngoại độc lập, tự chủ, hòa bình, hữu nghị, hợp tác và phát </a:t>
            </a:r>
            <a:r>
              <a:rPr lang="nl-NL" dirty="0" smtClean="0"/>
              <a:t>triển.</a:t>
            </a:r>
          </a:p>
          <a:p>
            <a:pPr marL="0" indent="0" algn="just">
              <a:buNone/>
            </a:pPr>
            <a:endParaRPr lang="nl-NL" sz="400" dirty="0" smtClean="0"/>
          </a:p>
          <a:p>
            <a:pPr marL="0" indent="0" algn="just">
              <a:buNone/>
            </a:pPr>
            <a:r>
              <a:rPr lang="nl-NL" dirty="0" smtClean="0"/>
              <a:t>	- </a:t>
            </a:r>
            <a:r>
              <a:rPr lang="nl-NL" dirty="0"/>
              <a:t>Triển khai đồng bộ hoạt động đối ngoại, cả về chính trị, an ninh, quốc phòng, kinh tế, văn hóa, xã hội. </a:t>
            </a:r>
            <a:r>
              <a:rPr lang="nl-NL" dirty="0" smtClean="0"/>
              <a:t>Nâng </a:t>
            </a:r>
            <a:r>
              <a:rPr lang="nl-NL" dirty="0"/>
              <a:t>cao năng lực giải quyết các tranh chấp đầu tư, thương mại quốc tế</a:t>
            </a:r>
            <a:r>
              <a:rPr lang="nl-NL" dirty="0" smtClean="0"/>
              <a:t>.</a:t>
            </a:r>
          </a:p>
          <a:p>
            <a:pPr marL="0" indent="0" algn="just">
              <a:buNone/>
            </a:pPr>
            <a:endParaRPr lang="en-US" sz="500" dirty="0"/>
          </a:p>
          <a:p>
            <a:pPr marL="0" indent="0" algn="just">
              <a:buNone/>
            </a:pPr>
            <a:r>
              <a:rPr lang="nl-NL" dirty="0" smtClean="0"/>
              <a:t>	- </a:t>
            </a:r>
            <a:r>
              <a:rPr lang="nl-NL" dirty="0"/>
              <a:t>Nâng cao chất lượng công tác tham mưu về đối ngoại và hội nhập quốc tế. </a:t>
            </a:r>
            <a:endParaRPr lang="en-US" dirty="0"/>
          </a:p>
        </p:txBody>
      </p:sp>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1" y="54256"/>
            <a:ext cx="12191999" cy="912346"/>
          </a:xfrm>
          <a:solidFill>
            <a:schemeClr val="tx1">
              <a:lumMod val="95000"/>
              <a:lumOff val="5000"/>
            </a:schemeClr>
          </a:solidFill>
        </p:spPr>
        <p:txBody>
          <a:bodyPr>
            <a:noAutofit/>
          </a:bodyPr>
          <a:lstStyle/>
          <a:p>
            <a:r>
              <a:rPr lang="nl-NL" sz="3200" b="1" i="1" dirty="0">
                <a:solidFill>
                  <a:srgbClr val="FFFF00"/>
                </a:solidFill>
              </a:rPr>
              <a:t>2.6. Xây dựng nền dân chủ xã hội chủ nghĩa, thực hiện đại đoàn kết dân tộc, tăng cường và mở rộng mặt trận dân tộc thống </a:t>
            </a:r>
            <a:r>
              <a:rPr lang="nl-NL" sz="3200" b="1" i="1" dirty="0" smtClean="0">
                <a:solidFill>
                  <a:srgbClr val="FFFF00"/>
                </a:solidFill>
              </a:rPr>
              <a:t>nhất</a:t>
            </a:r>
            <a:endParaRPr lang="en-US" sz="3200" b="1" dirty="0">
              <a:solidFill>
                <a:srgbClr val="FFFF00"/>
              </a:solidFill>
            </a:endParaRPr>
          </a:p>
        </p:txBody>
      </p:sp>
      <p:sp>
        <p:nvSpPr>
          <p:cNvPr id="3" name="Content Placeholder 2"/>
          <p:cNvSpPr>
            <a:spLocks noGrp="1"/>
          </p:cNvSpPr>
          <p:nvPr>
            <p:ph idx="1"/>
          </p:nvPr>
        </p:nvSpPr>
        <p:spPr>
          <a:xfrm>
            <a:off x="838200" y="1933202"/>
            <a:ext cx="10515600" cy="4351338"/>
          </a:xfrm>
        </p:spPr>
        <p:txBody>
          <a:bodyPr>
            <a:normAutofit/>
          </a:bodyPr>
          <a:lstStyle/>
          <a:p>
            <a:pPr marL="0" indent="0" algn="just">
              <a:buNone/>
            </a:pPr>
            <a:r>
              <a:rPr lang="nl-NL" dirty="0" smtClean="0"/>
              <a:t>	- </a:t>
            </a:r>
            <a:r>
              <a:rPr lang="nl-NL" dirty="0"/>
              <a:t>Thể chế hóa và nâng cao chất lượng các hình thức thực hiện dân </a:t>
            </a:r>
            <a:r>
              <a:rPr lang="nl-NL" dirty="0" smtClean="0"/>
              <a:t>chủ: </a:t>
            </a:r>
            <a:r>
              <a:rPr lang="nl-NL" dirty="0"/>
              <a:t>trực tiếp và gián </a:t>
            </a:r>
            <a:r>
              <a:rPr lang="nl-NL" dirty="0" smtClean="0"/>
              <a:t>tiếp. Phát huy </a:t>
            </a:r>
            <a:r>
              <a:rPr lang="nl-NL" dirty="0"/>
              <a:t>dân chủ đi liền với tăng cường pháp chế, đề cao trách nhiệm công dân, giữ vững kỷ cương, kỷ luật và đạo đức xã hội</a:t>
            </a:r>
            <a:r>
              <a:rPr lang="nl-NL" dirty="0" smtClean="0"/>
              <a:t>.</a:t>
            </a:r>
          </a:p>
          <a:p>
            <a:pPr marL="0" indent="0" algn="just">
              <a:buNone/>
            </a:pPr>
            <a:endParaRPr lang="en-US" sz="1000" dirty="0"/>
          </a:p>
          <a:p>
            <a:pPr marL="0" indent="0" algn="just">
              <a:buNone/>
            </a:pPr>
            <a:r>
              <a:rPr lang="nl-NL" dirty="0" smtClean="0"/>
              <a:t>	- Đại đoàn </a:t>
            </a:r>
            <a:r>
              <a:rPr lang="nl-NL" dirty="0"/>
              <a:t>kết toàn dân tộc là đường lối chiến lược của cách mạng nước ta, là động lực và nguồn lực to lớn trong xây dựng và bảo vệ Tổ quốc. </a:t>
            </a:r>
            <a:endParaRPr lang="en-US" dirty="0"/>
          </a:p>
          <a:p>
            <a:pPr algn="just"/>
            <a:endParaRPr lang="en-US" dirty="0"/>
          </a:p>
        </p:txBody>
      </p:sp>
    </p:spTree>
    <p:extLst>
      <p:ext uri="{BB962C8B-B14F-4D97-AF65-F5344CB8AC3E}">
        <p14:creationId xmlns:p14="http://schemas.microsoft.com/office/powerpoint/2010/main" val="426442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838200" y="365125"/>
            <a:ext cx="10515600" cy="898899"/>
          </a:xfrm>
          <a:solidFill>
            <a:schemeClr val="tx1">
              <a:lumMod val="95000"/>
              <a:lumOff val="5000"/>
            </a:schemeClr>
          </a:solidFill>
        </p:spPr>
        <p:txBody>
          <a:bodyPr>
            <a:noAutofit/>
          </a:bodyPr>
          <a:lstStyle/>
          <a:p>
            <a:r>
              <a:rPr lang="nl-NL" sz="3200" b="1" i="1" dirty="0">
                <a:solidFill>
                  <a:srgbClr val="FFFF00"/>
                </a:solidFill>
              </a:rPr>
              <a:t>2.7. Xây dựng Nhà nước pháp quyền xã hội chủ nghĩa của nhân dân, do nhân dân, vì nhân </a:t>
            </a:r>
            <a:r>
              <a:rPr lang="nl-NL" sz="3200" b="1" i="1" dirty="0" smtClean="0">
                <a:solidFill>
                  <a:srgbClr val="FFFF00"/>
                </a:solidFill>
              </a:rPr>
              <a:t>dân</a:t>
            </a:r>
            <a:endParaRPr lang="en-US" sz="32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Tiếp tục </a:t>
            </a:r>
            <a:r>
              <a:rPr lang="nl-NL" dirty="0"/>
              <a:t>xây dựng, hoàn thiện Nhà nước pháp quyền XHCN do Đảng lãnh đạo là nhiệm vụ trọng tâm của đổi mới hệ thống chính trị.</a:t>
            </a:r>
            <a:endParaRPr lang="en-US" dirty="0"/>
          </a:p>
          <a:p>
            <a:pPr marL="0" indent="0" algn="just">
              <a:buNone/>
            </a:pPr>
            <a:r>
              <a:rPr lang="nl-NL" dirty="0" smtClean="0"/>
              <a:t>	- </a:t>
            </a:r>
            <a:r>
              <a:rPr lang="nl-NL" dirty="0"/>
              <a:t>Hoàn thiện thể chế, chức năng, nhiệm vụ, phương thức và cơ chế vận hành, nâng cao hiệu lực, hiệu quả của Nhà nước pháp quyền xã hội chủ nghĩa. </a:t>
            </a:r>
            <a:endParaRPr lang="nl-NL" dirty="0" smtClean="0"/>
          </a:p>
          <a:p>
            <a:pPr marL="0" indent="0" algn="just">
              <a:buNone/>
            </a:pPr>
            <a:r>
              <a:rPr lang="nl-NL" b="1" dirty="0" smtClean="0"/>
              <a:t>	- </a:t>
            </a:r>
            <a:r>
              <a:rPr lang="nl-NL" dirty="0" smtClean="0"/>
              <a:t>Hoàn thiện tổ chức và nâng cao chất lượng, hiệu quả hoạt động của bộ máy nhà nước:</a:t>
            </a:r>
            <a:r>
              <a:rPr lang="nl-NL" b="1" dirty="0" smtClean="0"/>
              <a:t> </a:t>
            </a:r>
            <a:r>
              <a:rPr lang="nl-NL" b="1" dirty="0" smtClean="0">
                <a:solidFill>
                  <a:srgbClr val="FF0000"/>
                </a:solidFill>
              </a:rPr>
              <a:t>Quốc hội, Chính phủ và cơ quan Tư pháp</a:t>
            </a:r>
            <a:endParaRPr lang="en-US" dirty="0">
              <a:solidFill>
                <a:srgbClr val="FF0000"/>
              </a:solidFill>
            </a:endParaRPr>
          </a:p>
        </p:txBody>
      </p:sp>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024" y="0"/>
            <a:ext cx="10824882" cy="6618193"/>
          </a:xfrm>
          <a:prstGeom prst="rect">
            <a:avLst/>
          </a:prstGeom>
        </p:spPr>
      </p:pic>
    </p:spTree>
    <p:extLst>
      <p:ext uri="{BB962C8B-B14F-4D97-AF65-F5344CB8AC3E}">
        <p14:creationId xmlns:p14="http://schemas.microsoft.com/office/powerpoint/2010/main" val="180875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9964" y="0"/>
            <a:ext cx="11577916" cy="12492317"/>
          </a:xfrm>
          <a:prstGeom prst="rect">
            <a:avLst/>
          </a:prstGeom>
        </p:spPr>
      </p:pic>
    </p:spTree>
    <p:extLst>
      <p:ext uri="{BB962C8B-B14F-4D97-AF65-F5344CB8AC3E}">
        <p14:creationId xmlns:p14="http://schemas.microsoft.com/office/powerpoint/2010/main" val="711052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pic>
        <p:nvPicPr>
          <p:cNvPr id="4" name="Picture 3"/>
          <p:cNvPicPr>
            <a:picLocks noChangeAspect="1"/>
          </p:cNvPicPr>
          <p:nvPr/>
        </p:nvPicPr>
        <p:blipFill>
          <a:blip r:embed="rId2"/>
          <a:stretch>
            <a:fillRect/>
          </a:stretch>
        </p:blipFill>
        <p:spPr>
          <a:xfrm>
            <a:off x="3980329" y="1072964"/>
            <a:ext cx="8211671" cy="5276850"/>
          </a:xfrm>
          <a:prstGeom prst="rect">
            <a:avLst/>
          </a:prstGeom>
        </p:spPr>
      </p:pic>
      <p:sp>
        <p:nvSpPr>
          <p:cNvPr id="3" name="Content Placeholder 2"/>
          <p:cNvSpPr>
            <a:spLocks noGrp="1"/>
          </p:cNvSpPr>
          <p:nvPr>
            <p:ph idx="1"/>
          </p:nvPr>
        </p:nvSpPr>
        <p:spPr>
          <a:xfrm>
            <a:off x="174813" y="1220507"/>
            <a:ext cx="4383741" cy="4351338"/>
          </a:xfrm>
        </p:spPr>
        <p:txBody>
          <a:bodyPr>
            <a:normAutofit lnSpcReduction="10000"/>
          </a:bodyPr>
          <a:lstStyle/>
          <a:p>
            <a:pPr marL="0" indent="0" algn="just">
              <a:buNone/>
            </a:pPr>
            <a:r>
              <a:rPr lang="nl-NL" dirty="0" smtClean="0"/>
              <a:t>	- Nâng cao </a:t>
            </a:r>
            <a:r>
              <a:rPr lang="nl-NL" dirty="0"/>
              <a:t>năng lực lãnh đạo và sức chiến đấu của Đảng là “nhiệm vụ then chốt”, có ý nghĩa sống còn đối với Đảng và sự nghiệp cách mạng của nhân dân ta. </a:t>
            </a:r>
            <a:endParaRPr lang="nl-NL" dirty="0" smtClean="0"/>
          </a:p>
          <a:p>
            <a:pPr marL="0" indent="0" algn="just">
              <a:buNone/>
            </a:pPr>
            <a:r>
              <a:rPr lang="nl-NL" dirty="0"/>
              <a:t>	</a:t>
            </a:r>
            <a:r>
              <a:rPr lang="nl-NL" dirty="0" smtClean="0"/>
              <a:t>Thường </a:t>
            </a:r>
            <a:r>
              <a:rPr lang="nl-NL" dirty="0"/>
              <a:t>xuyên tự đổi mới, tự chỉnh đốn phải được coi là quy luật tồn tại và phát triển của Đảng.</a:t>
            </a:r>
            <a:endParaRPr lang="en-US" dirty="0"/>
          </a:p>
          <a:p>
            <a:pPr marL="0" indent="0" algn="just">
              <a:buNone/>
            </a:pPr>
            <a:r>
              <a:rPr lang="nl-NL" dirty="0" smtClean="0"/>
              <a:t>	</a:t>
            </a:r>
            <a:endParaRPr lang="en-US" dirty="0"/>
          </a:p>
        </p:txBody>
      </p:sp>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2389" y="1347809"/>
            <a:ext cx="5405718" cy="5348826"/>
          </a:xfrm>
          <a:prstGeom prst="rect">
            <a:avLst/>
          </a:prstGeom>
        </p:spPr>
      </p:pic>
      <p:sp>
        <p:nvSpPr>
          <p:cNvPr id="3" name="Content Placeholder 2"/>
          <p:cNvSpPr>
            <a:spLocks noGrp="1"/>
          </p:cNvSpPr>
          <p:nvPr>
            <p:ph idx="1"/>
          </p:nvPr>
        </p:nvSpPr>
        <p:spPr>
          <a:xfrm>
            <a:off x="5836024" y="1476001"/>
            <a:ext cx="6172200" cy="5220634"/>
          </a:xfrm>
        </p:spPr>
        <p:txBody>
          <a:bodyPr>
            <a:noAutofit/>
          </a:bodyPr>
          <a:lstStyle/>
          <a:p>
            <a:pPr algn="just">
              <a:buFontTx/>
              <a:buChar char="-"/>
            </a:pPr>
            <a:r>
              <a:rPr lang="nl-NL" dirty="0" smtClean="0"/>
              <a:t>Tiếp </a:t>
            </a:r>
            <a:r>
              <a:rPr lang="nl-NL" dirty="0"/>
              <a:t>tục đổi mới, kiện toàn tổ chức bộ máy của Đảng và hệ thống chính </a:t>
            </a:r>
            <a:r>
              <a:rPr lang="nl-NL" dirty="0" smtClean="0"/>
              <a:t>trị. </a:t>
            </a:r>
            <a:r>
              <a:rPr lang="nl-NL" dirty="0"/>
              <a:t>Đổi mới mạnh mẽ công tác cán </a:t>
            </a:r>
            <a:r>
              <a:rPr lang="nl-NL" dirty="0" smtClean="0"/>
              <a:t>bộ. </a:t>
            </a:r>
            <a:r>
              <a:rPr lang="nl-NL" dirty="0"/>
              <a:t>Đổi mới, nâng cao hiệu lực, hiệu quả công tác kiểm tra, giám sát, kỷ luật Đảng. </a:t>
            </a:r>
            <a:endParaRPr lang="nl-NL" dirty="0" smtClean="0"/>
          </a:p>
          <a:p>
            <a:pPr algn="just">
              <a:buFontTx/>
              <a:buChar char="-"/>
            </a:pPr>
            <a:r>
              <a:rPr lang="nl-NL" dirty="0" smtClean="0"/>
              <a:t> Tiếp </a:t>
            </a:r>
            <a:r>
              <a:rPr lang="nl-NL" dirty="0"/>
              <a:t>tục đổi mới, nâng cao hiệu quả công tác dân vận, tăng cường quan hệ mật thiết giữa Đảng với nhân dân. Đẩy mạnh đấu tranh phòng, chống tham nhũng, lãng phí. Đổi mới phương thức lãnh đạo của Đảng.</a:t>
            </a:r>
            <a:endParaRPr lang="en-US" dirty="0"/>
          </a:p>
          <a:p>
            <a:pPr marL="0" indent="0" algn="just">
              <a:buNone/>
            </a:pPr>
            <a:endParaRPr lang="en-US" dirty="0"/>
          </a:p>
        </p:txBody>
      </p:sp>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875</TotalTime>
  <Words>1321</Words>
  <Application>Microsoft Office PowerPoint</Application>
  <PresentationFormat>Custom</PresentationFormat>
  <Paragraphs>115</Paragraphs>
  <Slides>35</Slides>
  <Notes>1</Notes>
  <HiddenSlides>0</HiddenSlides>
  <MMClips>0</MMClips>
  <ScaleCrop>false</ScaleCrop>
  <HeadingPairs>
    <vt:vector size="4" baseType="variant">
      <vt:variant>
        <vt:lpstr>Theme</vt:lpstr>
      </vt:variant>
      <vt:variant>
        <vt:i4>2</vt:i4>
      </vt:variant>
      <vt:variant>
        <vt:lpstr>Slide Titles</vt:lpstr>
      </vt:variant>
      <vt:variant>
        <vt:i4>35</vt:i4>
      </vt:variant>
    </vt:vector>
  </HeadingPairs>
  <TitlesOfParts>
    <vt:vector size="37" baseType="lpstr">
      <vt:lpstr>Office Theme</vt:lpstr>
      <vt:lpstr>1_Thiết kế mặc định</vt:lpstr>
      <vt:lpstr>PowerPoint Presentation</vt:lpstr>
      <vt:lpstr> Bài 4</vt:lpstr>
      <vt:lpstr>Nội dung</vt:lpstr>
      <vt:lpstr>1. Đặc trưng của chủ nghĩa xã hội ở Việt Nam </vt:lpstr>
      <vt:lpstr>1.1. Dân giàu, nước mạnh, dân chủ, công bằng, văn minh</vt:lpstr>
      <vt:lpstr>PowerPoint Presentation</vt:lpstr>
      <vt:lpstr>1.2. Do nhân dân làm chủ</vt:lpstr>
      <vt:lpstr>PowerPoint Presentation</vt:lpstr>
      <vt:lpstr> 1.3. Có nền kinh tế phát triển cao dựa trên LLSX hiện đại và QHSX tiến bộ phù hợp. </vt:lpstr>
      <vt:lpstr>PowerPoint Presentation</vt:lpstr>
      <vt:lpstr>1.4. Có nền văn hóa tiên tiến, đậm đà bản sắc dân tộc</vt:lpstr>
      <vt:lpstr>1.5. Con người có cuộc sống ấm no, tự do, hạnh phúc, có điều kiện phát triển toàn diện</vt:lpstr>
      <vt:lpstr>PowerPoint Presentation</vt:lpstr>
      <vt:lpstr>1.6. Các dân tộc trong cộng đồng Việt Nam bình đẳng, đoàn kết, tôn trọng và giúp đỡ nhau cùng phát triển</vt:lpstr>
      <vt:lpstr>1.7. Có Nhà nước pháp quyền xã hội chủ nghĩa của nhân dân, do nhân dân, vì nhân dân do Đảng Cộng sản lãnh đạo</vt:lpstr>
      <vt:lpstr>1.8. Có quan hệ hữu nghị và hợp tác với các nước trên thế giới</vt:lpstr>
      <vt:lpstr>PowerPoint Presentation</vt:lpstr>
      <vt:lpstr>2. Phương hướng xây dựng xã hội xã hội chủ nghĩa ở Việt Nam </vt:lpstr>
      <vt:lpstr>2.1. Đẩy mạnh công nghiệp hóa, hiện đại hóa đất nước gắn với phát triển kinh tế tri thức, bảo vệ tài nguyên, môi trường</vt:lpstr>
      <vt:lpstr>PowerPoint Presentation</vt:lpstr>
      <vt:lpstr>2.1. Đẩy mạnh công nghiệp hóa, hiện đại hóa đất nước gắn với phát triển kinh tế tri thức, bảo vệ tài nguyên, môi trường</vt:lpstr>
      <vt:lpstr>2.2. Phát triển nền kinh tế thị trường định hướng XHCN</vt:lpstr>
      <vt:lpstr>2.3. Xây dựng nền văn hóa tiên tiến, đậm đà bản sắc dân tộc; xây dựng con người, nâng cao đời sống nhân dân, thực hiện tiến bộ và công bằng xã hội</vt:lpstr>
      <vt:lpstr>2.3. Xây dựng nền văn hóa tiên tiến, đậm đà bản sắc dân tộc; xây dựng con người, nâng cao đời sống nhân dân, thực hiện tiến bộ và công bằng xã hội</vt:lpstr>
      <vt:lpstr>PowerPoint Presentation</vt:lpstr>
      <vt:lpstr>2.4. Đảm bảo vững chắc quốc phòng, an ninh quốc gia, trật tự, an toàn xã hội</vt:lpstr>
      <vt:lpstr>PowerPoint Presentation</vt:lpstr>
      <vt:lpstr> 2.5. Thực hiện đường lối đối ngoại độc lập, tự chủ, hòa bình, hữu nghị, hợp tác và phát triển; chủ động và tích cực hội nhập quốc tế </vt:lpstr>
      <vt:lpstr>2.6. Xây dựng nền dân chủ xã hội chủ nghĩa, thực hiện đại đoàn kết dân tộc, tăng cường và mở rộng mặt trận dân tộc thống nhất</vt:lpstr>
      <vt:lpstr>PowerPoint Presentation</vt:lpstr>
      <vt:lpstr>2.7. Xây dựng Nhà nước pháp quyền xã hội chủ nghĩa của nhân dân, do nhân dân, vì nhân dân</vt:lpstr>
      <vt:lpstr>PowerPoint Presentation</vt:lpstr>
      <vt:lpstr>PowerPoint Presentation</vt:lpstr>
      <vt:lpstr>2.8. Xây dựng Đảng trong sạch, vững mạnh</vt:lpstr>
      <vt:lpstr>2.8. Xây dựng Đảng trong sạch, vững mạnh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dc:title>
  <dc:creator>Administrator</dc:creator>
  <cp:lastModifiedBy>Administrator</cp:lastModifiedBy>
  <cp:revision>82</cp:revision>
  <dcterms:created xsi:type="dcterms:W3CDTF">2019-11-05T08:46:06Z</dcterms:created>
  <dcterms:modified xsi:type="dcterms:W3CDTF">2020-06-24T00:26:08Z</dcterms:modified>
</cp:coreProperties>
</file>