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60" r:id="rId4"/>
    <p:sldId id="258" r:id="rId5"/>
    <p:sldId id="259" r:id="rId6"/>
    <p:sldId id="263" r:id="rId7"/>
    <p:sldId id="265" r:id="rId8"/>
    <p:sldId id="264" r:id="rId9"/>
    <p:sldId id="284" r:id="rId10"/>
    <p:sldId id="285" r:id="rId11"/>
    <p:sldId id="286" r:id="rId12"/>
    <p:sldId id="281" r:id="rId13"/>
    <p:sldId id="282" r:id="rId14"/>
    <p:sldId id="283" r:id="rId15"/>
    <p:sldId id="278" r:id="rId16"/>
    <p:sldId id="279" r:id="rId17"/>
    <p:sldId id="280" r:id="rId18"/>
    <p:sldId id="275" r:id="rId19"/>
    <p:sldId id="276" r:id="rId20"/>
    <p:sldId id="277" r:id="rId21"/>
    <p:sldId id="272" r:id="rId22"/>
    <p:sldId id="273" r:id="rId23"/>
    <p:sldId id="274" r:id="rId24"/>
    <p:sldId id="269" r:id="rId25"/>
    <p:sldId id="270" r:id="rId26"/>
    <p:sldId id="271" r:id="rId27"/>
    <p:sldId id="266" r:id="rId28"/>
    <p:sldId id="267" r:id="rId29"/>
    <p:sldId id="268" r:id="rId30"/>
    <p:sldId id="287" r:id="rId31"/>
    <p:sldId id="262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F912E95A-BB47-4E24-BDA5-EE132CA2A78C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28600"/>
            <a:ext cx="7848600" cy="1143000"/>
          </a:xfrm>
        </p:spPr>
        <p:txBody>
          <a:bodyPr/>
          <a:lstStyle/>
          <a:p>
            <a:r>
              <a:rPr lang="en-US" sz="4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BỘ CÂU HỎI TRẮC NGHIỆM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2600" y="1600200"/>
            <a:ext cx="7162800" cy="3657600"/>
          </a:xfrm>
        </p:spPr>
        <p:txBody>
          <a:bodyPr>
            <a:noAutofit/>
          </a:bodyPr>
          <a:lstStyle/>
          <a:p>
            <a:r>
              <a:rPr lang="vi-VN" sz="3200" dirty="0">
                <a:solidFill>
                  <a:schemeClr val="tx1"/>
                </a:solidFill>
              </a:rPr>
              <a:t>Chương 3: </a:t>
            </a:r>
            <a:endParaRPr lang="en-US" sz="3200" dirty="0">
              <a:solidFill>
                <a:schemeClr val="tx1"/>
              </a:solidFill>
            </a:endParaRPr>
          </a:p>
          <a:p>
            <a:r>
              <a:rPr lang="vi-VN" sz="3200" dirty="0">
                <a:solidFill>
                  <a:schemeClr val="tx1"/>
                </a:solidFill>
              </a:rPr>
              <a:t>NGUỒN DINH DƯỠNG KHÔNG SINH NĂNG LƯỢNG VÀ NHU CẦU CỦA CƠ THỂ ĐỐI VỚI CÁC CHẤT  DINH DƯỠNG KHÔNG SINH NĂNG LƯỢNG</a:t>
            </a:r>
            <a:endParaRPr 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6869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2600" y="228600"/>
            <a:ext cx="6172200" cy="1894362"/>
          </a:xfrm>
        </p:spPr>
        <p:txBody>
          <a:bodyPr>
            <a:normAutofit fontScale="90000"/>
          </a:bodyPr>
          <a:lstStyle/>
          <a:p>
            <a:r>
              <a:rPr lang="de-DE" sz="4000" dirty="0">
                <a:solidFill>
                  <a:schemeClr val="tx1"/>
                </a:solidFill>
              </a:rPr>
              <a:t>143/ </a:t>
            </a:r>
            <a:r>
              <a:rPr lang="en-US" sz="4000" dirty="0" err="1">
                <a:solidFill>
                  <a:schemeClr val="tx1"/>
                </a:solidFill>
              </a:rPr>
              <a:t>Các</a:t>
            </a:r>
            <a:r>
              <a:rPr lang="en-US" sz="4000" dirty="0">
                <a:solidFill>
                  <a:schemeClr val="tx1"/>
                </a:solidFill>
              </a:rPr>
              <a:t> vitamin tan </a:t>
            </a:r>
            <a:r>
              <a:rPr lang="en-US" sz="4000" dirty="0" err="1">
                <a:solidFill>
                  <a:schemeClr val="tx1"/>
                </a:solidFill>
              </a:rPr>
              <a:t>trong</a:t>
            </a:r>
            <a:r>
              <a:rPr lang="en-US" sz="4000" dirty="0">
                <a:solidFill>
                  <a:schemeClr val="tx1"/>
                </a:solidFill>
              </a:rPr>
              <a:t> </a:t>
            </a:r>
            <a:r>
              <a:rPr lang="en-US" sz="4000" dirty="0" err="1">
                <a:solidFill>
                  <a:schemeClr val="tx1"/>
                </a:solidFill>
              </a:rPr>
              <a:t>chất</a:t>
            </a:r>
            <a:r>
              <a:rPr lang="en-US" sz="4000" dirty="0">
                <a:solidFill>
                  <a:schemeClr val="tx1"/>
                </a:solidFill>
              </a:rPr>
              <a:t> </a:t>
            </a:r>
            <a:r>
              <a:rPr lang="en-US" sz="4000" dirty="0" err="1">
                <a:solidFill>
                  <a:schemeClr val="tx1"/>
                </a:solidFill>
              </a:rPr>
              <a:t>béo</a:t>
            </a:r>
            <a:r>
              <a:rPr lang="en-US" sz="4000" dirty="0">
                <a:solidFill>
                  <a:schemeClr val="tx1"/>
                </a:solidFill>
              </a:rPr>
              <a:t/>
            </a:r>
            <a:br>
              <a:rPr lang="en-US" sz="4000" dirty="0">
                <a:solidFill>
                  <a:schemeClr val="tx1"/>
                </a:solidFill>
              </a:rPr>
            </a:b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90800" y="1828800"/>
            <a:ext cx="6019800" cy="4267200"/>
          </a:xfrm>
        </p:spPr>
        <p:txBody>
          <a:bodyPr>
            <a:normAutofit/>
          </a:bodyPr>
          <a:lstStyle/>
          <a:p>
            <a:r>
              <a:rPr lang="de-DE" sz="3200" dirty="0">
                <a:solidFill>
                  <a:schemeClr val="tx1"/>
                </a:solidFill>
              </a:rPr>
              <a:t>a/ </a:t>
            </a:r>
            <a:r>
              <a:rPr lang="en-US" sz="3200" dirty="0">
                <a:solidFill>
                  <a:schemeClr val="tx1"/>
                </a:solidFill>
              </a:rPr>
              <a:t>Vitamin A, D, E, K.</a:t>
            </a:r>
          </a:p>
          <a:p>
            <a:r>
              <a:rPr lang="de-DE" sz="3200" dirty="0">
                <a:solidFill>
                  <a:schemeClr val="tx1"/>
                </a:solidFill>
              </a:rPr>
              <a:t>b/ </a:t>
            </a:r>
            <a:r>
              <a:rPr lang="en-US" sz="3200" dirty="0">
                <a:solidFill>
                  <a:schemeClr val="tx1"/>
                </a:solidFill>
              </a:rPr>
              <a:t>Vitamin B, PP, C.</a:t>
            </a:r>
          </a:p>
          <a:p>
            <a:r>
              <a:rPr lang="de-DE" sz="3200" dirty="0">
                <a:solidFill>
                  <a:schemeClr val="tx1"/>
                </a:solidFill>
              </a:rPr>
              <a:t>c/ </a:t>
            </a:r>
            <a:r>
              <a:rPr lang="en-US" sz="3200" dirty="0">
                <a:solidFill>
                  <a:schemeClr val="tx1"/>
                </a:solidFill>
              </a:rPr>
              <a:t>Vitamin A, B, C, D.</a:t>
            </a:r>
          </a:p>
          <a:p>
            <a:r>
              <a:rPr lang="de-DE" sz="3200" dirty="0">
                <a:solidFill>
                  <a:schemeClr val="tx1"/>
                </a:solidFill>
              </a:rPr>
              <a:t>d/ </a:t>
            </a:r>
            <a:r>
              <a:rPr lang="en-US" sz="3200" dirty="0">
                <a:solidFill>
                  <a:schemeClr val="tx1"/>
                </a:solidFill>
              </a:rPr>
              <a:t>Vitamin B, PP, C, D.</a:t>
            </a:r>
          </a:p>
          <a:p>
            <a:endParaRPr 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1257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228600"/>
            <a:ext cx="6172200" cy="1894362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tx1"/>
                </a:solidFill>
              </a:rPr>
              <a:t/>
            </a:r>
            <a:br>
              <a:rPr lang="en-US" dirty="0">
                <a:solidFill>
                  <a:schemeClr val="tx1"/>
                </a:solidFill>
              </a:rPr>
            </a:br>
            <a:r>
              <a:rPr lang="de-DE" sz="4400" dirty="0">
                <a:solidFill>
                  <a:schemeClr val="tx1"/>
                </a:solidFill>
              </a:rPr>
              <a:t>144/ </a:t>
            </a:r>
            <a:r>
              <a:rPr lang="en-US" sz="4400" dirty="0" err="1">
                <a:solidFill>
                  <a:schemeClr val="tx1"/>
                </a:solidFill>
              </a:rPr>
              <a:t>Các</a:t>
            </a:r>
            <a:r>
              <a:rPr lang="en-US" sz="4400" dirty="0">
                <a:solidFill>
                  <a:schemeClr val="tx1"/>
                </a:solidFill>
              </a:rPr>
              <a:t> vitamin </a:t>
            </a:r>
            <a:r>
              <a:rPr lang="en-US" sz="4400" dirty="0" err="1">
                <a:solidFill>
                  <a:schemeClr val="tx1"/>
                </a:solidFill>
              </a:rPr>
              <a:t>không</a:t>
            </a:r>
            <a:r>
              <a:rPr lang="en-US" sz="4400" dirty="0">
                <a:solidFill>
                  <a:schemeClr val="tx1"/>
                </a:solidFill>
              </a:rPr>
              <a:t> tan </a:t>
            </a:r>
            <a:r>
              <a:rPr lang="en-US" sz="4400" dirty="0" err="1">
                <a:solidFill>
                  <a:schemeClr val="tx1"/>
                </a:solidFill>
              </a:rPr>
              <a:t>trong</a:t>
            </a:r>
            <a:r>
              <a:rPr lang="en-US" sz="4400" dirty="0">
                <a:solidFill>
                  <a:schemeClr val="tx1"/>
                </a:solidFill>
              </a:rPr>
              <a:t> </a:t>
            </a:r>
            <a:r>
              <a:rPr lang="en-US" sz="4400" dirty="0" err="1">
                <a:solidFill>
                  <a:schemeClr val="tx1"/>
                </a:solidFill>
              </a:rPr>
              <a:t>chất</a:t>
            </a:r>
            <a:r>
              <a:rPr lang="en-US" sz="4400" dirty="0">
                <a:solidFill>
                  <a:schemeClr val="tx1"/>
                </a:solidFill>
              </a:rPr>
              <a:t> </a:t>
            </a:r>
            <a:r>
              <a:rPr lang="en-US" sz="4400" dirty="0" err="1">
                <a:solidFill>
                  <a:schemeClr val="tx1"/>
                </a:solidFill>
              </a:rPr>
              <a:t>béo</a:t>
            </a:r>
            <a:endParaRPr lang="en-US" sz="44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95600" y="2209800"/>
            <a:ext cx="5791200" cy="3810000"/>
          </a:xfrm>
        </p:spPr>
        <p:txBody>
          <a:bodyPr>
            <a:normAutofit/>
          </a:bodyPr>
          <a:lstStyle/>
          <a:p>
            <a:endParaRPr lang="en-US" dirty="0"/>
          </a:p>
          <a:p>
            <a:r>
              <a:rPr lang="de-DE" sz="3200" dirty="0">
                <a:solidFill>
                  <a:schemeClr val="tx1"/>
                </a:solidFill>
              </a:rPr>
              <a:t>a/ </a:t>
            </a:r>
            <a:r>
              <a:rPr lang="en-US" sz="3200" dirty="0">
                <a:solidFill>
                  <a:schemeClr val="tx1"/>
                </a:solidFill>
              </a:rPr>
              <a:t>Vitamin A, D, E, K.</a:t>
            </a:r>
          </a:p>
          <a:p>
            <a:r>
              <a:rPr lang="de-DE" sz="3200" dirty="0">
                <a:solidFill>
                  <a:schemeClr val="tx1"/>
                </a:solidFill>
              </a:rPr>
              <a:t>b/ </a:t>
            </a:r>
            <a:r>
              <a:rPr lang="en-US" sz="3200" dirty="0">
                <a:solidFill>
                  <a:schemeClr val="tx1"/>
                </a:solidFill>
              </a:rPr>
              <a:t>Vitamin B, PP, C.</a:t>
            </a:r>
          </a:p>
          <a:p>
            <a:r>
              <a:rPr lang="de-DE" sz="3200" dirty="0">
                <a:solidFill>
                  <a:schemeClr val="tx1"/>
                </a:solidFill>
              </a:rPr>
              <a:t>c/ </a:t>
            </a:r>
            <a:r>
              <a:rPr lang="en-US" sz="3200" dirty="0">
                <a:solidFill>
                  <a:schemeClr val="tx1"/>
                </a:solidFill>
              </a:rPr>
              <a:t>Vitamin A, B, C, D.</a:t>
            </a:r>
          </a:p>
          <a:p>
            <a:r>
              <a:rPr lang="de-DE" sz="3200" dirty="0">
                <a:solidFill>
                  <a:schemeClr val="tx1"/>
                </a:solidFill>
              </a:rPr>
              <a:t>d/ </a:t>
            </a:r>
            <a:r>
              <a:rPr lang="en-US" sz="3200" dirty="0">
                <a:solidFill>
                  <a:schemeClr val="tx1"/>
                </a:solidFill>
              </a:rPr>
              <a:t>Vitamin B, PP, C, D.</a:t>
            </a:r>
          </a:p>
          <a:p>
            <a:endParaRPr 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04577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800" y="304800"/>
            <a:ext cx="6934200" cy="1927225"/>
          </a:xfrm>
        </p:spPr>
        <p:txBody>
          <a:bodyPr/>
          <a:lstStyle/>
          <a:p>
            <a:r>
              <a:rPr lang="de-DE" sz="4000" dirty="0">
                <a:solidFill>
                  <a:schemeClr val="tx1"/>
                </a:solidFill>
              </a:rPr>
              <a:t>145/ </a:t>
            </a:r>
            <a:r>
              <a:rPr lang="en-US" sz="4000" dirty="0" err="1">
                <a:solidFill>
                  <a:schemeClr val="tx1"/>
                </a:solidFill>
              </a:rPr>
              <a:t>Các</a:t>
            </a:r>
            <a:r>
              <a:rPr lang="en-US" sz="4000" dirty="0">
                <a:solidFill>
                  <a:schemeClr val="tx1"/>
                </a:solidFill>
              </a:rPr>
              <a:t> vitamin </a:t>
            </a:r>
            <a:r>
              <a:rPr lang="en-US" sz="4000" dirty="0" err="1">
                <a:solidFill>
                  <a:schemeClr val="tx1"/>
                </a:solidFill>
              </a:rPr>
              <a:t>không</a:t>
            </a:r>
            <a:r>
              <a:rPr lang="en-US" sz="4000" dirty="0">
                <a:solidFill>
                  <a:schemeClr val="tx1"/>
                </a:solidFill>
              </a:rPr>
              <a:t> tan </a:t>
            </a:r>
            <a:r>
              <a:rPr lang="en-US" sz="4000" dirty="0" err="1">
                <a:solidFill>
                  <a:schemeClr val="tx1"/>
                </a:solidFill>
              </a:rPr>
              <a:t>trong</a:t>
            </a:r>
            <a:r>
              <a:rPr lang="en-US" sz="4000" dirty="0">
                <a:solidFill>
                  <a:schemeClr val="tx1"/>
                </a:solidFill>
              </a:rPr>
              <a:t> </a:t>
            </a:r>
            <a:r>
              <a:rPr lang="en-US" sz="4000" dirty="0" err="1">
                <a:solidFill>
                  <a:schemeClr val="tx1"/>
                </a:solidFill>
              </a:rPr>
              <a:t>nước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90800" y="2514600"/>
            <a:ext cx="5486400" cy="3276600"/>
          </a:xfrm>
        </p:spPr>
        <p:txBody>
          <a:bodyPr>
            <a:normAutofit/>
          </a:bodyPr>
          <a:lstStyle/>
          <a:p>
            <a:r>
              <a:rPr lang="de-DE" sz="3200" dirty="0">
                <a:solidFill>
                  <a:schemeClr val="tx1"/>
                </a:solidFill>
              </a:rPr>
              <a:t>a/ </a:t>
            </a:r>
            <a:r>
              <a:rPr lang="en-US" sz="3200" dirty="0">
                <a:solidFill>
                  <a:schemeClr val="tx1"/>
                </a:solidFill>
              </a:rPr>
              <a:t>Vitamin A, D, E, K.</a:t>
            </a:r>
          </a:p>
          <a:p>
            <a:r>
              <a:rPr lang="de-DE" sz="3200" dirty="0">
                <a:solidFill>
                  <a:schemeClr val="tx1"/>
                </a:solidFill>
              </a:rPr>
              <a:t>b/ </a:t>
            </a:r>
            <a:r>
              <a:rPr lang="en-US" sz="3200" dirty="0">
                <a:solidFill>
                  <a:schemeClr val="tx1"/>
                </a:solidFill>
              </a:rPr>
              <a:t>Vitamin B, PP, C.</a:t>
            </a:r>
          </a:p>
          <a:p>
            <a:r>
              <a:rPr lang="de-DE" sz="3200" dirty="0">
                <a:solidFill>
                  <a:schemeClr val="tx1"/>
                </a:solidFill>
              </a:rPr>
              <a:t>c/ </a:t>
            </a:r>
            <a:r>
              <a:rPr lang="en-US" sz="3200" dirty="0">
                <a:solidFill>
                  <a:schemeClr val="tx1"/>
                </a:solidFill>
              </a:rPr>
              <a:t>Vitamin A, B, C, D.</a:t>
            </a:r>
          </a:p>
          <a:p>
            <a:r>
              <a:rPr lang="de-DE" sz="3200" dirty="0">
                <a:solidFill>
                  <a:schemeClr val="tx1"/>
                </a:solidFill>
              </a:rPr>
              <a:t>d/ </a:t>
            </a:r>
            <a:r>
              <a:rPr lang="en-US" sz="3200" dirty="0">
                <a:solidFill>
                  <a:schemeClr val="tx1"/>
                </a:solidFill>
              </a:rPr>
              <a:t>Vitamin B, PP, C, D.</a:t>
            </a:r>
          </a:p>
          <a:p>
            <a:endParaRPr 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1257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304800"/>
            <a:ext cx="6172200" cy="990600"/>
          </a:xfrm>
        </p:spPr>
        <p:txBody>
          <a:bodyPr>
            <a:normAutofit fontScale="90000"/>
          </a:bodyPr>
          <a:lstStyle/>
          <a:p>
            <a:r>
              <a:rPr lang="de-DE" dirty="0"/>
              <a:t>146/ </a:t>
            </a:r>
            <a:r>
              <a:rPr lang="en-US" dirty="0" err="1"/>
              <a:t>Các</a:t>
            </a:r>
            <a:r>
              <a:rPr lang="en-US" dirty="0"/>
              <a:t> vitamin tan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57400" y="1371600"/>
            <a:ext cx="7086600" cy="4572000"/>
          </a:xfrm>
        </p:spPr>
        <p:txBody>
          <a:bodyPr>
            <a:noAutofit/>
          </a:bodyPr>
          <a:lstStyle/>
          <a:p>
            <a:r>
              <a:rPr lang="de-DE" sz="3200" dirty="0"/>
              <a:t>a/ </a:t>
            </a:r>
            <a:r>
              <a:rPr lang="en-US" sz="3200" dirty="0" err="1"/>
              <a:t>Khi</a:t>
            </a:r>
            <a:r>
              <a:rPr lang="en-US" sz="3200" dirty="0"/>
              <a:t> </a:t>
            </a:r>
            <a:r>
              <a:rPr lang="en-US" sz="3200" dirty="0" err="1"/>
              <a:t>thừa</a:t>
            </a:r>
            <a:r>
              <a:rPr lang="en-US" sz="3200" dirty="0"/>
              <a:t> </a:t>
            </a:r>
            <a:r>
              <a:rPr lang="en-US" sz="3200" dirty="0" err="1"/>
              <a:t>thì</a:t>
            </a:r>
            <a:r>
              <a:rPr lang="en-US" sz="3200" dirty="0"/>
              <a:t> </a:t>
            </a:r>
            <a:r>
              <a:rPr lang="en-US" sz="3200" dirty="0" err="1"/>
              <a:t>sẽ</a:t>
            </a:r>
            <a:r>
              <a:rPr lang="en-US" sz="3200" dirty="0"/>
              <a:t> </a:t>
            </a:r>
            <a:r>
              <a:rPr lang="en-US" sz="3200" dirty="0" err="1"/>
              <a:t>xảy</a:t>
            </a:r>
            <a:r>
              <a:rPr lang="en-US" sz="3200" dirty="0"/>
              <a:t> </a:t>
            </a:r>
            <a:r>
              <a:rPr lang="en-US" sz="3200" dirty="0" err="1"/>
              <a:t>ra</a:t>
            </a:r>
            <a:r>
              <a:rPr lang="en-US" sz="3200" dirty="0"/>
              <a:t> </a:t>
            </a:r>
            <a:r>
              <a:rPr lang="en-US" sz="3200" dirty="0" err="1"/>
              <a:t>tình</a:t>
            </a:r>
            <a:r>
              <a:rPr lang="en-US" sz="3200" dirty="0"/>
              <a:t> </a:t>
            </a:r>
            <a:r>
              <a:rPr lang="en-US" sz="3200" dirty="0" err="1"/>
              <a:t>trạng</a:t>
            </a:r>
            <a:r>
              <a:rPr lang="en-US" sz="3200" dirty="0"/>
              <a:t> </a:t>
            </a:r>
            <a:r>
              <a:rPr lang="en-US" sz="3200" dirty="0" err="1"/>
              <a:t>nhiễm</a:t>
            </a:r>
            <a:r>
              <a:rPr lang="en-US" sz="3200" dirty="0"/>
              <a:t> </a:t>
            </a:r>
            <a:r>
              <a:rPr lang="en-US" sz="3200" dirty="0" err="1"/>
              <a:t>độc</a:t>
            </a:r>
            <a:r>
              <a:rPr lang="en-US" sz="3200" dirty="0"/>
              <a:t> vitamin.</a:t>
            </a:r>
          </a:p>
          <a:p>
            <a:r>
              <a:rPr lang="de-DE" sz="3200" dirty="0"/>
              <a:t>b/ </a:t>
            </a:r>
            <a:r>
              <a:rPr lang="en-US" sz="3200" dirty="0" err="1"/>
              <a:t>Khi</a:t>
            </a:r>
            <a:r>
              <a:rPr lang="en-US" sz="3200" dirty="0"/>
              <a:t> </a:t>
            </a:r>
            <a:r>
              <a:rPr lang="en-US" sz="3200" dirty="0" err="1"/>
              <a:t>thừa</a:t>
            </a:r>
            <a:r>
              <a:rPr lang="en-US" sz="3200" dirty="0"/>
              <a:t> </a:t>
            </a:r>
            <a:r>
              <a:rPr lang="en-US" sz="3200" dirty="0" err="1"/>
              <a:t>thì</a:t>
            </a:r>
            <a:r>
              <a:rPr lang="en-US" sz="3200" dirty="0"/>
              <a:t> </a:t>
            </a:r>
            <a:r>
              <a:rPr lang="en-US" sz="3200" dirty="0" err="1"/>
              <a:t>sẽ</a:t>
            </a:r>
            <a:r>
              <a:rPr lang="en-US" sz="3200" dirty="0"/>
              <a:t> </a:t>
            </a:r>
            <a:r>
              <a:rPr lang="en-US" sz="3200" dirty="0" err="1"/>
              <a:t>không</a:t>
            </a:r>
            <a:r>
              <a:rPr lang="en-US" sz="3200" dirty="0"/>
              <a:t> </a:t>
            </a:r>
            <a:r>
              <a:rPr lang="en-US" sz="3200" dirty="0" err="1"/>
              <a:t>bài</a:t>
            </a:r>
            <a:r>
              <a:rPr lang="en-US" sz="3200" dirty="0"/>
              <a:t> </a:t>
            </a:r>
            <a:r>
              <a:rPr lang="en-US" sz="3200" dirty="0" err="1"/>
              <a:t>tiết</a:t>
            </a:r>
            <a:r>
              <a:rPr lang="en-US" sz="3200" dirty="0"/>
              <a:t>, </a:t>
            </a:r>
            <a:r>
              <a:rPr lang="en-US" sz="3200" dirty="0" err="1"/>
              <a:t>sẽ</a:t>
            </a:r>
            <a:r>
              <a:rPr lang="en-US" sz="3200" dirty="0"/>
              <a:t> </a:t>
            </a:r>
            <a:r>
              <a:rPr lang="en-US" sz="3200" dirty="0" err="1"/>
              <a:t>xảy</a:t>
            </a:r>
            <a:r>
              <a:rPr lang="en-US" sz="3200" dirty="0"/>
              <a:t> </a:t>
            </a:r>
            <a:r>
              <a:rPr lang="en-US" sz="3200" dirty="0" err="1"/>
              <a:t>ra</a:t>
            </a:r>
            <a:r>
              <a:rPr lang="en-US" sz="3200" dirty="0"/>
              <a:t> </a:t>
            </a:r>
            <a:r>
              <a:rPr lang="en-US" sz="3200" dirty="0" err="1"/>
              <a:t>tình</a:t>
            </a:r>
            <a:r>
              <a:rPr lang="en-US" sz="3200" dirty="0"/>
              <a:t> </a:t>
            </a:r>
            <a:r>
              <a:rPr lang="en-US" sz="3200" dirty="0" err="1"/>
              <a:t>trạng</a:t>
            </a:r>
            <a:r>
              <a:rPr lang="en-US" sz="3200" dirty="0"/>
              <a:t> </a:t>
            </a:r>
            <a:r>
              <a:rPr lang="en-US" sz="3200" dirty="0" err="1"/>
              <a:t>nhiễm</a:t>
            </a:r>
            <a:r>
              <a:rPr lang="en-US" sz="3200" dirty="0"/>
              <a:t> </a:t>
            </a:r>
            <a:r>
              <a:rPr lang="en-US" sz="3200" dirty="0" err="1"/>
              <a:t>độc</a:t>
            </a:r>
            <a:r>
              <a:rPr lang="en-US" sz="3200" dirty="0"/>
              <a:t> vitamin.</a:t>
            </a:r>
          </a:p>
          <a:p>
            <a:r>
              <a:rPr lang="de-DE" sz="3200" dirty="0"/>
              <a:t>c/ </a:t>
            </a:r>
            <a:r>
              <a:rPr lang="en-US" sz="3200" dirty="0" err="1"/>
              <a:t>Khi</a:t>
            </a:r>
            <a:r>
              <a:rPr lang="en-US" sz="3200" dirty="0"/>
              <a:t> </a:t>
            </a:r>
            <a:r>
              <a:rPr lang="en-US" sz="3200" dirty="0" err="1"/>
              <a:t>thừa</a:t>
            </a:r>
            <a:r>
              <a:rPr lang="en-US" sz="3200" dirty="0"/>
              <a:t> </a:t>
            </a:r>
            <a:r>
              <a:rPr lang="en-US" sz="3200" dirty="0" err="1"/>
              <a:t>thì</a:t>
            </a:r>
            <a:r>
              <a:rPr lang="en-US" sz="3200" dirty="0"/>
              <a:t> </a:t>
            </a:r>
            <a:r>
              <a:rPr lang="en-US" sz="3200" dirty="0" err="1"/>
              <a:t>sẽ</a:t>
            </a:r>
            <a:r>
              <a:rPr lang="en-US" sz="3200" dirty="0"/>
              <a:t> </a:t>
            </a:r>
            <a:r>
              <a:rPr lang="en-US" sz="3200" dirty="0" err="1"/>
              <a:t>bài</a:t>
            </a:r>
            <a:r>
              <a:rPr lang="en-US" sz="3200" dirty="0"/>
              <a:t> </a:t>
            </a:r>
            <a:r>
              <a:rPr lang="en-US" sz="3200" dirty="0" err="1"/>
              <a:t>tiết</a:t>
            </a:r>
            <a:r>
              <a:rPr lang="en-US" sz="3200" dirty="0"/>
              <a:t> </a:t>
            </a:r>
            <a:r>
              <a:rPr lang="en-US" sz="3200" dirty="0" err="1"/>
              <a:t>theo</a:t>
            </a:r>
            <a:r>
              <a:rPr lang="en-US" sz="3200" dirty="0"/>
              <a:t> </a:t>
            </a:r>
            <a:r>
              <a:rPr lang="en-US" sz="3200" dirty="0" err="1"/>
              <a:t>nước</a:t>
            </a:r>
            <a:r>
              <a:rPr lang="en-US" sz="3200" dirty="0"/>
              <a:t> </a:t>
            </a:r>
            <a:r>
              <a:rPr lang="en-US" sz="3200" dirty="0" err="1"/>
              <a:t>tiểu</a:t>
            </a:r>
            <a:r>
              <a:rPr lang="en-US" sz="3200" dirty="0"/>
              <a:t>, </a:t>
            </a:r>
            <a:r>
              <a:rPr lang="en-US" sz="3200" dirty="0" err="1"/>
              <a:t>sẽ</a:t>
            </a:r>
            <a:r>
              <a:rPr lang="en-US" sz="3200" dirty="0"/>
              <a:t> </a:t>
            </a:r>
            <a:r>
              <a:rPr lang="en-US" sz="3200" dirty="0" err="1"/>
              <a:t>không</a:t>
            </a:r>
            <a:r>
              <a:rPr lang="en-US" sz="3200" dirty="0"/>
              <a:t> </a:t>
            </a:r>
            <a:r>
              <a:rPr lang="en-US" sz="3200" dirty="0" err="1"/>
              <a:t>xảy</a:t>
            </a:r>
            <a:r>
              <a:rPr lang="en-US" sz="3200" dirty="0"/>
              <a:t> </a:t>
            </a:r>
            <a:r>
              <a:rPr lang="en-US" sz="3200" dirty="0" err="1"/>
              <a:t>ra</a:t>
            </a:r>
            <a:r>
              <a:rPr lang="en-US" sz="3200" dirty="0"/>
              <a:t> </a:t>
            </a:r>
            <a:r>
              <a:rPr lang="en-US" sz="3200" dirty="0" err="1"/>
              <a:t>tình</a:t>
            </a:r>
            <a:r>
              <a:rPr lang="en-US" sz="3200" dirty="0"/>
              <a:t> </a:t>
            </a:r>
            <a:r>
              <a:rPr lang="en-US" sz="3200" dirty="0" err="1"/>
              <a:t>trạng</a:t>
            </a:r>
            <a:r>
              <a:rPr lang="en-US" sz="3200" dirty="0"/>
              <a:t> </a:t>
            </a:r>
            <a:r>
              <a:rPr lang="en-US" sz="3200" dirty="0" err="1"/>
              <a:t>nhiễm</a:t>
            </a:r>
            <a:r>
              <a:rPr lang="en-US" sz="3200" dirty="0"/>
              <a:t> </a:t>
            </a:r>
            <a:r>
              <a:rPr lang="en-US" sz="3200" dirty="0" err="1"/>
              <a:t>độc</a:t>
            </a:r>
            <a:r>
              <a:rPr lang="en-US" sz="3200" dirty="0"/>
              <a:t> vitamin.</a:t>
            </a:r>
          </a:p>
          <a:p>
            <a:r>
              <a:rPr lang="de-DE" sz="3200" dirty="0"/>
              <a:t>d/ </a:t>
            </a:r>
            <a:r>
              <a:rPr lang="en-US" sz="3200" dirty="0" err="1"/>
              <a:t>Khi</a:t>
            </a:r>
            <a:r>
              <a:rPr lang="en-US" sz="3200" dirty="0"/>
              <a:t> </a:t>
            </a:r>
            <a:r>
              <a:rPr lang="en-US" sz="3200" dirty="0" err="1"/>
              <a:t>dư</a:t>
            </a:r>
            <a:r>
              <a:rPr lang="en-US" sz="3200" dirty="0"/>
              <a:t> </a:t>
            </a:r>
            <a:r>
              <a:rPr lang="en-US" sz="3200" dirty="0" err="1"/>
              <a:t>với</a:t>
            </a:r>
            <a:r>
              <a:rPr lang="en-US" sz="3200" dirty="0"/>
              <a:t> </a:t>
            </a:r>
            <a:r>
              <a:rPr lang="en-US" sz="3200" dirty="0" err="1"/>
              <a:t>một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cao</a:t>
            </a:r>
            <a:r>
              <a:rPr lang="en-US" sz="3200" dirty="0"/>
              <a:t>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thể</a:t>
            </a:r>
            <a:r>
              <a:rPr lang="en-US" sz="3200" dirty="0"/>
              <a:t> </a:t>
            </a:r>
            <a:r>
              <a:rPr lang="en-US" sz="3200" dirty="0" err="1"/>
              <a:t>gây</a:t>
            </a:r>
            <a:r>
              <a:rPr lang="en-US" sz="3200" dirty="0"/>
              <a:t> </a:t>
            </a:r>
            <a:r>
              <a:rPr lang="en-US" sz="3200" dirty="0" err="1"/>
              <a:t>ngộ</a:t>
            </a:r>
            <a:r>
              <a:rPr lang="en-US" sz="3200" dirty="0"/>
              <a:t> </a:t>
            </a:r>
            <a:r>
              <a:rPr lang="en-US" sz="3200" dirty="0" err="1"/>
              <a:t>độc</a:t>
            </a:r>
            <a:r>
              <a:rPr lang="en-US" sz="3200" dirty="0" smtClean="0"/>
              <a:t>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4291257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800" y="533401"/>
            <a:ext cx="6934200" cy="1219199"/>
          </a:xfrm>
        </p:spPr>
        <p:txBody>
          <a:bodyPr>
            <a:normAutofit fontScale="90000"/>
          </a:bodyPr>
          <a:lstStyle/>
          <a:p>
            <a:r>
              <a:rPr lang="de-DE" sz="4000" dirty="0"/>
              <a:t>147/ </a:t>
            </a:r>
            <a:r>
              <a:rPr lang="en-US" sz="4000" dirty="0" err="1"/>
              <a:t>Những</a:t>
            </a:r>
            <a:r>
              <a:rPr lang="en-US" sz="4000" dirty="0"/>
              <a:t> vitamin tan </a:t>
            </a:r>
            <a:r>
              <a:rPr lang="en-US" sz="4000" dirty="0" err="1"/>
              <a:t>trong</a:t>
            </a:r>
            <a:r>
              <a:rPr lang="en-US" sz="4000" dirty="0"/>
              <a:t> </a:t>
            </a:r>
            <a:r>
              <a:rPr lang="en-US" sz="4000" dirty="0" err="1"/>
              <a:t>chất</a:t>
            </a:r>
            <a:r>
              <a:rPr lang="en-US" sz="4000" dirty="0"/>
              <a:t> </a:t>
            </a:r>
            <a:r>
              <a:rPr lang="en-US" sz="4000" dirty="0" err="1"/>
              <a:t>béo</a:t>
            </a:r>
            <a:r>
              <a:rPr lang="en-US" sz="4000" dirty="0"/>
              <a:t> </a:t>
            </a:r>
            <a:r>
              <a:rPr lang="en-US" sz="4000" dirty="0" err="1"/>
              <a:t>nếu</a:t>
            </a:r>
            <a:r>
              <a:rPr lang="en-US" sz="4000" dirty="0"/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1676400"/>
            <a:ext cx="7162800" cy="2667000"/>
          </a:xfrm>
        </p:spPr>
        <p:txBody>
          <a:bodyPr>
            <a:noAutofit/>
          </a:bodyPr>
          <a:lstStyle/>
          <a:p>
            <a:r>
              <a:rPr lang="de-DE" sz="2800" dirty="0"/>
              <a:t>a/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thừa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bài</a:t>
            </a:r>
            <a:r>
              <a:rPr lang="en-US" sz="2800" dirty="0"/>
              <a:t>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nước</a:t>
            </a:r>
            <a:r>
              <a:rPr lang="en-US" sz="2800" dirty="0"/>
              <a:t> </a:t>
            </a:r>
            <a:r>
              <a:rPr lang="en-US" sz="2800" dirty="0" err="1"/>
              <a:t>tiểu</a:t>
            </a:r>
            <a:r>
              <a:rPr lang="en-US" sz="2800" dirty="0"/>
              <a:t>,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xảy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tình</a:t>
            </a:r>
            <a:r>
              <a:rPr lang="en-US" sz="2800" dirty="0"/>
              <a:t> </a:t>
            </a:r>
            <a:r>
              <a:rPr lang="en-US" sz="2800" dirty="0" err="1"/>
              <a:t>trạng</a:t>
            </a:r>
            <a:r>
              <a:rPr lang="en-US" sz="2800" dirty="0"/>
              <a:t> </a:t>
            </a:r>
            <a:r>
              <a:rPr lang="en-US" sz="2800" dirty="0" err="1"/>
              <a:t>nhiễm</a:t>
            </a:r>
            <a:r>
              <a:rPr lang="en-US" sz="2800" dirty="0"/>
              <a:t> </a:t>
            </a:r>
            <a:r>
              <a:rPr lang="en-US" sz="2800" dirty="0" err="1"/>
              <a:t>độc</a:t>
            </a:r>
            <a:r>
              <a:rPr lang="en-US" sz="2800" dirty="0"/>
              <a:t> vitamin.</a:t>
            </a:r>
          </a:p>
          <a:p>
            <a:r>
              <a:rPr lang="de-DE" sz="2800" dirty="0"/>
              <a:t>b/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thừa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bài</a:t>
            </a:r>
            <a:r>
              <a:rPr lang="en-US" sz="2800" dirty="0"/>
              <a:t>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nước</a:t>
            </a:r>
            <a:r>
              <a:rPr lang="en-US" sz="2800" dirty="0"/>
              <a:t> </a:t>
            </a:r>
            <a:r>
              <a:rPr lang="en-US" sz="2800" dirty="0" err="1"/>
              <a:t>tiểu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ảnh</a:t>
            </a:r>
            <a:r>
              <a:rPr lang="en-US" sz="2800" dirty="0"/>
              <a:t> </a:t>
            </a:r>
            <a:r>
              <a:rPr lang="en-US" sz="2800" dirty="0" err="1"/>
              <a:t>hưởng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sức</a:t>
            </a:r>
            <a:r>
              <a:rPr lang="en-US" sz="2800" dirty="0"/>
              <a:t> </a:t>
            </a:r>
            <a:r>
              <a:rPr lang="en-US" sz="2800" dirty="0" err="1"/>
              <a:t>khỏe</a:t>
            </a:r>
            <a:r>
              <a:rPr lang="en-US" sz="2800" dirty="0"/>
              <a:t>.</a:t>
            </a:r>
          </a:p>
          <a:p>
            <a:r>
              <a:rPr lang="de-DE" sz="2800" dirty="0"/>
              <a:t>c/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dư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cao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gây</a:t>
            </a:r>
            <a:r>
              <a:rPr lang="en-US" sz="2800" dirty="0"/>
              <a:t> </a:t>
            </a:r>
            <a:r>
              <a:rPr lang="en-US" sz="2800" dirty="0" err="1"/>
              <a:t>ngộ</a:t>
            </a:r>
            <a:r>
              <a:rPr lang="en-US" sz="2800" dirty="0"/>
              <a:t> </a:t>
            </a:r>
            <a:r>
              <a:rPr lang="en-US" sz="2800" dirty="0" err="1"/>
              <a:t>độc</a:t>
            </a:r>
            <a:r>
              <a:rPr lang="en-US" sz="2800" dirty="0"/>
              <a:t>.</a:t>
            </a:r>
          </a:p>
          <a:p>
            <a:r>
              <a:rPr lang="de-DE" sz="2800" dirty="0"/>
              <a:t>d/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dư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cao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ảnh</a:t>
            </a:r>
            <a:r>
              <a:rPr lang="en-US" sz="2800" dirty="0"/>
              <a:t> </a:t>
            </a:r>
            <a:r>
              <a:rPr lang="en-US" sz="2800" dirty="0" err="1"/>
              <a:t>hưởng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sức</a:t>
            </a:r>
            <a:r>
              <a:rPr lang="en-US" sz="2800" dirty="0"/>
              <a:t> </a:t>
            </a:r>
            <a:r>
              <a:rPr lang="en-US" sz="2800" dirty="0" err="1"/>
              <a:t>khỏe</a:t>
            </a:r>
            <a:r>
              <a:rPr lang="en-US" sz="2800" dirty="0"/>
              <a:t>.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1921399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152401"/>
            <a:ext cx="7543800" cy="1295400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148/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Nguồn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B1 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1676400"/>
            <a:ext cx="7848600" cy="51816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Có nhiều trong các thực phẩm động vật.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Có nhiều trong rau củ quả có màu đỏ.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chanh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cải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tất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loại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tươi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cám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men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bia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mầm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lúa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ngũ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cốc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đậu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hạt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87148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28601"/>
            <a:ext cx="7696200" cy="1295400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149/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Nguồn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C 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1752600"/>
            <a:ext cx="8153400" cy="4038600"/>
          </a:xfrm>
        </p:spPr>
        <p:txBody>
          <a:bodyPr>
            <a:no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Có nhiều trong các thực phẩm động vật.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Có nhiều trong rau củ quả có màu đỏ.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tươi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men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mầm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lúa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ngũ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cốc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đậu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1487148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228600"/>
            <a:ext cx="73914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150/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Nguồn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A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1600200"/>
            <a:ext cx="7848600" cy="48006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Có nhiều trong các thực phẩm động vật.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Có nhiều trong rau củ quả có màu đỏ.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tươi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men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mầm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lúa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ngũ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cốc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đậu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52401"/>
            <a:ext cx="7239000" cy="1600199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151/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trò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chính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C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1295400"/>
            <a:ext cx="7924800" cy="54102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lipid,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thấp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cholesteron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Là da mịn, tóc mượt, mắt sáng.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Là làm tăng cường khả năng hấp thụ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canxi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phosphat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ruột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oxy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hóa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giúp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chậm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thương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228600"/>
            <a:ext cx="74676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152/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trò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chính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A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752600"/>
            <a:ext cx="8229600" cy="51054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lipid,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thấp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cholesteron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Là da mịn, tóc mượt, mắt sáng.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Là làm tăng cường khả năng hấp thụ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canxi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phosphat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ruột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oxy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hóa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giúp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chậm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thương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28600"/>
            <a:ext cx="72390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153/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trò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chính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D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1600200"/>
            <a:ext cx="8077200" cy="5257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lipid,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thấp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cholestero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Là da mịn, tóc mượt, mắt sáng.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Là làm tăng cường khả năng hấp thụ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canxi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phosphat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ruột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oxy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hóa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giúp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chậm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thương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304800"/>
            <a:ext cx="75438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154/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trò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chính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E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676400"/>
            <a:ext cx="8305800" cy="50292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lipid,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thấp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cholesteron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Là da mịn, tóc mượt, mắt sáng.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Là làm tăng cường khả năng hấp thụ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canxi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phosphat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ruột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oxy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hóa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giúp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chậm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thương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228600"/>
            <a:ext cx="74676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155/ </a:t>
            </a:r>
            <a:r>
              <a:rPr lang="vi-V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B2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600200"/>
            <a:ext cx="7924800" cy="5105400"/>
          </a:xfrm>
        </p:spPr>
        <p:txBody>
          <a:bodyPr>
            <a:no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acid amin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được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sử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tiết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tiểu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iêm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chảy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sưng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trí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trệ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rối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biến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dưỡng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lipid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trệ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ốm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mệt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mỏi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6400" y="228600"/>
            <a:ext cx="6934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156/ </a:t>
            </a:r>
            <a:r>
              <a:rPr lang="vi-V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vi-V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PP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1600200"/>
            <a:ext cx="8153400" cy="5105400"/>
          </a:xfrm>
        </p:spPr>
        <p:txBody>
          <a:bodyPr>
            <a:no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acid amin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được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sử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tiết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tiểu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iêm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chảy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sưng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trí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trệ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rối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biến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dưỡng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lipid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trệ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ốm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mệt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mỏi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7800" y="6263"/>
            <a:ext cx="75438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157/ </a:t>
            </a:r>
            <a:r>
              <a:rPr lang="vi-V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B</a:t>
            </a:r>
            <a:r>
              <a:rPr lang="vi-V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6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447800"/>
            <a:ext cx="8077200" cy="5257800"/>
          </a:xfrm>
        </p:spPr>
        <p:txBody>
          <a:bodyPr>
            <a:no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acid amin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được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sử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tiết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tiểu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iêm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chảy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sưng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trí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trệ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rối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biến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dưỡng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lipid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trệ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ốm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mệt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mỏi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228600"/>
            <a:ext cx="7696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158/ </a:t>
            </a:r>
            <a:r>
              <a:rPr lang="vi-V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B</a:t>
            </a:r>
            <a:r>
              <a:rPr lang="vi-V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2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600200"/>
            <a:ext cx="8305800" cy="5181600"/>
          </a:xfrm>
        </p:spPr>
        <p:txBody>
          <a:bodyPr>
            <a:no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acid amin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được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sử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tiết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tiểu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iêm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chảy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sưng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trí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trệ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rối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biến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dưỡng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lipid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trệ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ốm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mệt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mỏi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52400"/>
            <a:ext cx="74676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159/ Vai trò của vitamin C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524000"/>
            <a:ext cx="8305800" cy="53340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à nâng cao sức đề kháng cho cơ thể.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Giảm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cholesteron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huyết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say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tàu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Phòng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bệnh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Pellagra.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Giúp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protid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52400"/>
            <a:ext cx="76200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160/ </a:t>
            </a:r>
            <a:r>
              <a:rPr lang="vi-V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B2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1600200"/>
            <a:ext cx="8001000" cy="5105400"/>
          </a:xfrm>
        </p:spPr>
        <p:txBody>
          <a:bodyPr>
            <a:no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lực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giảm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đối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hay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nứt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môi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miệng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Viêm đường tiêu hoá, đau bụng tiêu chảy, sưng dạ dầy, loạn trí...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Sự tăng trưởng bị đình trệ, thiếu máu; rối loạn biến dưỡng lipid...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Sự tăng trưởng bị đình trệ; thiếu máu, gầy ốm, mệt mỏi, yếu cơ...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7800" y="152400"/>
            <a:ext cx="73914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161/ Vai trò của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B6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1524000"/>
            <a:ext cx="7924800" cy="51054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à nâng cao sức đề kháng cho cơ thể.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Giảm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cholesteron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huyết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say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tàu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Phòng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bệnh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Pellagra.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Giúp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protid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7800" y="0"/>
            <a:ext cx="74676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162/ Vai trò của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PP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447800"/>
            <a:ext cx="8382000" cy="51816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à nâng cao sức đề kháng cho cơ thể.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Giảm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cholesteron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huyết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say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tàu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Phòng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bệnh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Pellagra.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Giúp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protid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152401"/>
            <a:ext cx="7543800" cy="1905000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163/ Vai trò của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B12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1600200"/>
            <a:ext cx="8153400" cy="5257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à nâng cao sức đề kháng cho cơ thể.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Giảm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cholesteron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huyết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say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tàu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Phòng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bệnh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Pellagra.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Giúp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protid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7800" y="152400"/>
            <a:ext cx="75438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164/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Nguồn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C</a:t>
            </a:r>
            <a:b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1676400"/>
            <a:ext cx="8305800" cy="5181600"/>
          </a:xfrm>
        </p:spPr>
        <p:txBody>
          <a:bodyPr>
            <a:normAutofit/>
          </a:bodyPr>
          <a:lstStyle/>
          <a:p>
            <a:pPr marL="0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tươi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màu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đỏ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cam. 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thịt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trứng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sữa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52400"/>
            <a:ext cx="75438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165/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Đề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phòng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C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1600200"/>
            <a:ext cx="8153400" cy="5257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khẩu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nên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màu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đỏ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khẩu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nên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tươi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khẩu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nên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khẩu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nên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thịt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trứng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sữa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152400"/>
            <a:ext cx="74676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166/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Nguồn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A	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1219200"/>
            <a:ext cx="8001000" cy="5638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tươi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màu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đỏ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cam. </a:t>
            </a:r>
          </a:p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thịt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trứng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sữa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6400" y="228600"/>
            <a:ext cx="70866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167/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A tan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7772400" cy="4876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Trong nước.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Trong chất béo.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Trong nước đường.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Trong nước muối.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2600" y="152400"/>
            <a:ext cx="70104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168/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C tan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600200"/>
            <a:ext cx="6934200" cy="4876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Trong nước.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Trong chất béo.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Trong dầu ăn.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Trong bơ, mỡ.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57400" y="31315"/>
            <a:ext cx="67056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169/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A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1524000"/>
            <a:ext cx="8534400" cy="53340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Bổ sung càng nhiều càng tốt.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Bổ sung càng ít càng tốt.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Bổ sung vừa đủ là tốt nhất.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Bổ sung thật nhiều cho phụ nữ mang thai.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52400"/>
            <a:ext cx="72390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170/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A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524000"/>
            <a:ext cx="7848600" cy="53340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Các loại mắm.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Trái cây có màu xanh.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Rau, củ, quả.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Gan cá.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524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171/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D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1752600"/>
            <a:ext cx="8763000" cy="51054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hợp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vitamin D.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hợp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vitamin D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ruột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non.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hợp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vitamin D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tim.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hợp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vitamin D ở da.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85615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0"/>
            <a:ext cx="74676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172/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Để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phòng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D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tắm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nắng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đúng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cách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371600"/>
            <a:ext cx="8458200" cy="5410200"/>
          </a:xfrm>
        </p:spPr>
        <p:txBody>
          <a:bodyPr>
            <a:normAutofit/>
          </a:bodyPr>
          <a:lstStyle/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Mỗi ngày tắm nắng khoảng 10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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15 phút là đáp ứng đủ nhu cầu 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vitamin D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Mỗi ngày tắm nắng khoảng 30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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45 phút là đáp ứng đủ nhu cầu 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vitamin D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Mỗi ngày tắm nắng khoảng 1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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5 phút là đáp ứng đủ nhu cầu 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vitamin D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Mỗi ngày tắm nắng khoảng 50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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60 phút là đáp ứng đủ nhu cầu 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vitamin D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213996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52401"/>
            <a:ext cx="7620000" cy="1524000"/>
          </a:xfrm>
        </p:spPr>
        <p:txBody>
          <a:bodyPr>
            <a:normAutofit fontScale="90000"/>
          </a:bodyPr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173/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số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thực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phẩm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như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hồi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tuyết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sữa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lòng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đỏ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trứng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...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cũng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D 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1600200"/>
            <a:ext cx="8382000" cy="5257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Nhưng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chỉ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khoảng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50%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nhu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cầu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vitamin D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cần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thiết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mỗi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Nhưng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chỉ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khoảng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25%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nhu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cầu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vitamin D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cần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thiết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mỗi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Nhưng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chỉ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khoảng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5%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nhu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cầu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vitamin D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cần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thiết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mỗi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Nhưng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chỉ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khoảng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75%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nhu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cầu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vitamin D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cần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thiết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mỗi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24032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0"/>
            <a:ext cx="73914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174/ Thiếu vitamin D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295400"/>
            <a:ext cx="7239000" cy="5334000"/>
          </a:xfrm>
        </p:spPr>
        <p:txBody>
          <a:bodyPr>
            <a:no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Sẽ sinh ra bệnh cao huyết áp.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Sẽ sinh ra bệnh mỡ máu cao.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Sẽ sinh ra bệnh tiểu đường.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     d/ Sẽ sinh ra bệnh còi xương.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254746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18789"/>
            <a:ext cx="71628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175/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E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219200"/>
            <a:ext cx="6400800" cy="5638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Trong nước.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Trong chất béo.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Trong nước đường.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Trong nước muối.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85615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76200"/>
            <a:ext cx="7391400" cy="1927225"/>
          </a:xfrm>
        </p:spPr>
        <p:txBody>
          <a:bodyPr>
            <a:normAutofit fontScale="90000"/>
          </a:bodyPr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176/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Hiệp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hội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Tim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mạch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Hoa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Kỳ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đã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đưa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ra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khuyến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cáo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người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khỏe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mạnh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nên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bổ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sung vitamin E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bằng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cách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057400"/>
            <a:ext cx="7696200" cy="48006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Thực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hiện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độ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hợp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lý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ngũ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cốc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Thực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hiện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độ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hợp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lý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thịt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Thực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hiện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độ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hợp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lý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thực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phẩm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Thực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hiện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độ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thịt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tươi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24032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228601"/>
            <a:ext cx="7543800" cy="1981200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177/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Bổ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sung vitamin E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bằng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thực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phẩm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chức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năng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76400"/>
            <a:ext cx="7848600" cy="51816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Sẽ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ích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khỏe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nguy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Sẽ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nguy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khỏe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ích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Sẽ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tốt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khỏe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nguy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Sẽ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ích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khỏe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746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152400"/>
            <a:ext cx="7696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178/ Nếu thiếu v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itamin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K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1676400"/>
            <a:ext cx="8458200" cy="51816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Dễ bị quán gà.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Dễ bị gầy ốm, chậm phát triển.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Dễ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bầm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tím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lão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Dễ bị huyết áp.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85615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152400"/>
            <a:ext cx="76200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179/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Nguồn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Calci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(Ca)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người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1447800"/>
            <a:ext cx="8458200" cy="54102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Calci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phẩm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Calci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phẩm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Calci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ngũ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cốc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phẩm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ngũ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cốc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Calci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sữa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phẩm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sữa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24032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0600" y="76200"/>
            <a:ext cx="77724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180/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Nguồn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Magie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(Mg)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người</a:t>
            </a:r>
            <a:r>
              <a:rPr lang="en-US" sz="40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1447800"/>
            <a:ext cx="8382000" cy="54102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Magie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hộp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Magie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hộp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Magie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thịt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thịt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hộp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Magie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sữa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sữa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hộp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746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52400"/>
            <a:ext cx="75438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181/ Vai trò của chất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sắt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(Fe)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đối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với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người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1524000"/>
            <a:ext cx="8153400" cy="53340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oxy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hóa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tạo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dựng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bồi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đắp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hoạt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động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tuyến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giáp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85615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52400"/>
            <a:ext cx="77724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182/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Nguồn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Iod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(I)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người</a:t>
            </a:r>
            <a:r>
              <a:rPr lang="en-US" sz="40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600200"/>
            <a:ext cx="7696200" cy="49530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sông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rừng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núi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24032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52400"/>
            <a:ext cx="75438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183/ Vai trò của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Iod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(I)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đối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với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người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1600200"/>
            <a:ext cx="8229600" cy="5257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oxy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hóa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tạo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dựng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bồi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đắp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hoạt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động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tuyến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giáp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746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28601"/>
            <a:ext cx="7696200" cy="1676400"/>
          </a:xfrm>
        </p:spPr>
        <p:txBody>
          <a:bodyPr>
            <a:normAutofit fontScale="90000"/>
          </a:bodyPr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184/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người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bình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thường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cần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khoảng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524000"/>
            <a:ext cx="8077200" cy="53340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Bốn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3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dưới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Ba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1,5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1,5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dưới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Hai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dưới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Năm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3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2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dưới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85615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9833"/>
            <a:ext cx="73914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185/ Trong cơ thể người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1524000"/>
            <a:ext cx="8153400" cy="53340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N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chiếm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35-45%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trọng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N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chiếm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45-65%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trọng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N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chiếm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75-95%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trọng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N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chiếm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55-75%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trọng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2403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54</TotalTime>
  <Words>2763</Words>
  <Application>Microsoft Office PowerPoint</Application>
  <PresentationFormat>On-screen Show (4:3)</PresentationFormat>
  <Paragraphs>220</Paragraphs>
  <Slides>44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5" baseType="lpstr">
      <vt:lpstr>Solstice</vt:lpstr>
      <vt:lpstr>BỘ CÂU HỎI TRẮC NGHIỆM</vt:lpstr>
      <vt:lpstr>143/ Các vitamin tan trong chất béo </vt:lpstr>
      <vt:lpstr> 144/ Các vitamin không tan trong chất béo</vt:lpstr>
      <vt:lpstr>145/ Các vitamin không tan trong nước</vt:lpstr>
      <vt:lpstr>146/ Các vitamin tan trong nước </vt:lpstr>
      <vt:lpstr>147/ Những vitamin tan trong chất béo nếu </vt:lpstr>
      <vt:lpstr>148/ Nguồn cung cấp Vitamin B1 </vt:lpstr>
      <vt:lpstr>149/ Nguồn cung cấp Vitamin C </vt:lpstr>
      <vt:lpstr>150/ Nguồn cung cấp Vitamin A  </vt:lpstr>
      <vt:lpstr>151/ Vai trò chính của vitamin C  </vt:lpstr>
      <vt:lpstr>152/ Vai trò chính của vitamin A  </vt:lpstr>
      <vt:lpstr>153/ Vai trò chính của vitamin D  </vt:lpstr>
      <vt:lpstr>154/ Vai trò chính của vitamin E  </vt:lpstr>
      <vt:lpstr>155/ Nếu thiếu B2  </vt:lpstr>
      <vt:lpstr>156/ Nếu thiếu PP  </vt:lpstr>
      <vt:lpstr>157/ Nếu thiếu B6 </vt:lpstr>
      <vt:lpstr>158/ Nếu thiếu B12  </vt:lpstr>
      <vt:lpstr>159/ Vai trò của vitamin C  </vt:lpstr>
      <vt:lpstr>160/ Nếu thiếu vitamin B2 </vt:lpstr>
      <vt:lpstr>161/ Vai trò của vitamin B6 </vt:lpstr>
      <vt:lpstr>162/ Vai trò của vitamin PP </vt:lpstr>
      <vt:lpstr>163/ Vai trò của vitamin B12 </vt:lpstr>
      <vt:lpstr>164/ Nguồn cung cấp vitamin C </vt:lpstr>
      <vt:lpstr>165/ Đề phòng thiếu vitamin C </vt:lpstr>
      <vt:lpstr>166/ Nguồn cung cấp vitamin A  </vt:lpstr>
      <vt:lpstr>167/ Vitamin A tan </vt:lpstr>
      <vt:lpstr>168/ Vitamin C tan </vt:lpstr>
      <vt:lpstr>169/ Vitamin A </vt:lpstr>
      <vt:lpstr>170/ Vitamin A có nhiều trong </vt:lpstr>
      <vt:lpstr>171/ Vitamin D </vt:lpstr>
      <vt:lpstr>172/ Để phòng thiếu vitamin D là tắm nắng đúng cách  </vt:lpstr>
      <vt:lpstr>173/ Một số thực phẩm như cá hồi, cá tuyết, cá thu, sữa, lòng đỏ trứng... cũng cung cấp vitamin D </vt:lpstr>
      <vt:lpstr>174/ Thiếu vitamin D  </vt:lpstr>
      <vt:lpstr>175/ Vitamin E </vt:lpstr>
      <vt:lpstr>176/ Hiệp hội Tim mạch Hoa Kỳ đã đưa ra một khuyến cáo người khỏe mạnh nên bổ sung vitamin E bằng cách </vt:lpstr>
      <vt:lpstr>177/ Bổ sung vitamin E bằng thực phẩm chức năng  </vt:lpstr>
      <vt:lpstr>178/ Nếu thiếu vitamin K </vt:lpstr>
      <vt:lpstr>179/ Nguồn cung cấp Calci (Ca) cho cơ thể người </vt:lpstr>
      <vt:lpstr>180/ Nguồn cung cấp Magie (Mg) cho cơ thể người  </vt:lpstr>
      <vt:lpstr>181/ Vai trò của chất sắt (Fe) đối với cơ thể người </vt:lpstr>
      <vt:lpstr>182/ Nguồn cung cấp Iod (I) cho cơ thể người  </vt:lpstr>
      <vt:lpstr>183/ Vai trò của Iod (I) đối với cơ thể người </vt:lpstr>
      <vt:lpstr>184/ Một ngày một người bình thường cần khoảng  </vt:lpstr>
      <vt:lpstr>185/ Trong cơ thể người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BỘ CÂU HỎI TRẮC NGHIỆM</dc:title>
  <dc:creator>Windows User</dc:creator>
  <cp:lastModifiedBy>Windows User</cp:lastModifiedBy>
  <cp:revision>8</cp:revision>
  <dcterms:created xsi:type="dcterms:W3CDTF">2021-03-25T14:18:22Z</dcterms:created>
  <dcterms:modified xsi:type="dcterms:W3CDTF">2021-03-26T16:22:24Z</dcterms:modified>
</cp:coreProperties>
</file>