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60" r:id="rId4"/>
    <p:sldId id="261" r:id="rId5"/>
    <p:sldId id="265" r:id="rId6"/>
    <p:sldId id="269" r:id="rId7"/>
    <p:sldId id="273" r:id="rId8"/>
    <p:sldId id="274" r:id="rId9"/>
    <p:sldId id="275" r:id="rId10"/>
    <p:sldId id="276" r:id="rId11"/>
    <p:sldId id="277" r:id="rId12"/>
    <p:sldId id="278" r:id="rId13"/>
    <p:sldId id="279" r:id="rId14"/>
    <p:sldId id="280" r:id="rId15"/>
    <p:sldId id="283" r:id="rId16"/>
    <p:sldId id="284" r:id="rId17"/>
    <p:sldId id="285" r:id="rId18"/>
    <p:sldId id="286" r:id="rId19"/>
    <p:sldId id="289" r:id="rId20"/>
    <p:sldId id="290" r:id="rId21"/>
    <p:sldId id="291" r:id="rId22"/>
    <p:sldId id="292" r:id="rId23"/>
    <p:sldId id="295" r:id="rId24"/>
    <p:sldId id="296" r:id="rId25"/>
    <p:sldId id="297" r:id="rId26"/>
    <p:sldId id="298" r:id="rId27"/>
    <p:sldId id="301" r:id="rId28"/>
    <p:sldId id="302" r:id="rId29"/>
    <p:sldId id="303" r:id="rId30"/>
    <p:sldId id="304" r:id="rId31"/>
    <p:sldId id="307" r:id="rId32"/>
    <p:sldId id="308" r:id="rId33"/>
    <p:sldId id="309" r:id="rId34"/>
    <p:sldId id="310" r:id="rId35"/>
    <p:sldId id="311" r:id="rId36"/>
    <p:sldId id="312" r:id="rId37"/>
    <p:sldId id="305" r:id="rId38"/>
    <p:sldId id="306" r:id="rId39"/>
    <p:sldId id="299" r:id="rId40"/>
    <p:sldId id="300" r:id="rId41"/>
    <p:sldId id="293" r:id="rId42"/>
    <p:sldId id="294" r:id="rId43"/>
    <p:sldId id="287" r:id="rId44"/>
    <p:sldId id="288" r:id="rId45"/>
    <p:sldId id="281" r:id="rId46"/>
    <p:sldId id="282" r:id="rId47"/>
    <p:sldId id="313" r:id="rId4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476"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912E95A-BB47-4E24-BDA5-EE132CA2A78C}" type="datetimeFigureOut">
              <a:rPr lang="en-US" smtClean="0"/>
              <a:t>4/4/2021</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4136646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12E95A-BB47-4E24-BDA5-EE132CA2A78C}" type="datetimeFigureOut">
              <a:rPr lang="en-US" smtClean="0"/>
              <a:t>4/4/2021</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15572556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12E95A-BB47-4E24-BDA5-EE132CA2A78C}" type="datetimeFigureOut">
              <a:rPr lang="en-US" smtClean="0"/>
              <a:t>4/4/2021</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39328104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12E95A-BB47-4E24-BDA5-EE132CA2A78C}" type="datetimeFigureOut">
              <a:rPr lang="en-US" smtClean="0"/>
              <a:t>4/4/2021</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2702115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12E95A-BB47-4E24-BDA5-EE132CA2A78C}" type="datetimeFigureOut">
              <a:rPr lang="en-US" smtClean="0"/>
              <a:t>4/4/2021</a:t>
            </a:fld>
            <a:endParaRPr lang="en-US"/>
          </a:p>
        </p:txBody>
      </p:sp>
      <p:sp>
        <p:nvSpPr>
          <p:cNvPr id="8" name="Footer Placeholder 7"/>
          <p:cNvSpPr>
            <a:spLocks noGrp="1"/>
          </p:cNvSpPr>
          <p:nvPr>
            <p:ph type="ftr" sz="quarter" idx="11"/>
          </p:nvPr>
        </p:nvSpPr>
        <p:spPr/>
        <p:txBody>
          <a:bodyPr/>
          <a:lstStyle/>
          <a:p>
            <a:endParaRPr lang="en-US"/>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4121686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12E95A-BB47-4E24-BDA5-EE132CA2A78C}" type="datetimeFigureOut">
              <a:rPr lang="en-US" smtClean="0"/>
              <a:t>4/4/2021</a:t>
            </a:fld>
            <a:endParaRPr lang="en-US"/>
          </a:p>
        </p:txBody>
      </p:sp>
      <p:sp>
        <p:nvSpPr>
          <p:cNvPr id="4" name="Footer Placeholder 3"/>
          <p:cNvSpPr>
            <a:spLocks noGrp="1"/>
          </p:cNvSpPr>
          <p:nvPr>
            <p:ph type="ftr" sz="quarter" idx="11"/>
          </p:nvPr>
        </p:nvSpPr>
        <p:spPr/>
        <p:txBody>
          <a:bodyPr/>
          <a:lstStyle/>
          <a:p>
            <a:endParaRPr lang="en-US"/>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29685570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12E95A-BB47-4E24-BDA5-EE132CA2A78C}" type="datetimeFigureOut">
              <a:rPr lang="en-US" smtClean="0"/>
              <a:t>4/4/2021</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633301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12E95A-BB47-4E24-BDA5-EE132CA2A78C}" type="datetimeFigureOut">
              <a:rPr lang="en-US" smtClean="0"/>
              <a:t>4/4/2021</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8432526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12E95A-BB47-4E24-BDA5-EE132CA2A78C}" type="datetimeFigureOut">
              <a:rPr lang="en-US" smtClean="0"/>
              <a:t>4/4/2021</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42460759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12E95A-BB47-4E24-BDA5-EE132CA2A78C}" type="datetimeFigureOut">
              <a:rPr lang="en-US" smtClean="0"/>
              <a:t>4/4/2021</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14370797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12E95A-BB47-4E24-BDA5-EE132CA2A78C}" type="datetimeFigureOut">
              <a:rPr lang="en-US" smtClean="0"/>
              <a:t>4/4/2021</a:t>
            </a:fld>
            <a:endParaRPr lang="en-US"/>
          </a:p>
        </p:txBody>
      </p:sp>
      <p:sp>
        <p:nvSpPr>
          <p:cNvPr id="5" name="Footer Placeholder 4"/>
          <p:cNvSpPr>
            <a:spLocks noGrp="1"/>
          </p:cNvSpPr>
          <p:nvPr>
            <p:ph type="ftr" sz="quarter" idx="11"/>
          </p:nvPr>
        </p:nvSpPr>
        <p:spPr/>
        <p:txBody>
          <a:bodyPr/>
          <a:lstStyle/>
          <a:p>
            <a:endParaRPr lang="en-US"/>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0347775F-E43C-427E-A1A7-074DCC5CE668}" type="slidenum">
              <a:rPr lang="en-US" smtClean="0"/>
              <a:t>‹#›</a:t>
            </a:fld>
            <a:endParaRPr lang="en-US"/>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7839413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912E95A-BB47-4E24-BDA5-EE132CA2A78C}" type="datetimeFigureOut">
              <a:rPr lang="en-US" smtClean="0"/>
              <a:t>4/4/2021</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26541583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912E95A-BB47-4E24-BDA5-EE132CA2A78C}" type="datetimeFigureOut">
              <a:rPr lang="en-US" smtClean="0"/>
              <a:t>4/4/2021</a:t>
            </a:fld>
            <a:endParaRPr lang="en-US"/>
          </a:p>
        </p:txBody>
      </p:sp>
      <p:sp>
        <p:nvSpPr>
          <p:cNvPr id="6" name="Footer Placeholder 5"/>
          <p:cNvSpPr>
            <a:spLocks noGrp="1"/>
          </p:cNvSpPr>
          <p:nvPr>
            <p:ph type="ftr" sz="quarter" idx="11"/>
          </p:nvPr>
        </p:nvSpPr>
        <p:spPr/>
        <p:txBody>
          <a:bodyPr/>
          <a:lstStyle/>
          <a:p>
            <a:endParaRPr lang="en-US"/>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0347775F-E43C-427E-A1A7-074DCC5CE668}" type="slidenum">
              <a:rPr lang="en-US" smtClean="0"/>
              <a:t>‹#›</a:t>
            </a:fld>
            <a:endParaRPr lang="en-US"/>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4590731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912E95A-BB47-4E24-BDA5-EE132CA2A78C}" type="datetimeFigureOut">
              <a:rPr lang="en-US" smtClean="0"/>
              <a:t>4/4/2021</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21060932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12E95A-BB47-4E24-BDA5-EE132CA2A78C}" type="datetimeFigureOut">
              <a:rPr lang="en-US" smtClean="0"/>
              <a:t>4/4/2021</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15197707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12E95A-BB47-4E24-BDA5-EE132CA2A78C}" type="datetimeFigureOut">
              <a:rPr lang="en-US" smtClean="0"/>
              <a:t>4/4/2021</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347775F-E43C-427E-A1A7-074DCC5CE668}" type="slidenum">
              <a:rPr lang="en-US" smtClean="0"/>
              <a:t>‹#›</a:t>
            </a:fld>
            <a:endParaRPr lang="en-US"/>
          </a:p>
        </p:txBody>
      </p:sp>
    </p:spTree>
    <p:extLst>
      <p:ext uri="{BB962C8B-B14F-4D97-AF65-F5344CB8AC3E}">
        <p14:creationId xmlns:p14="http://schemas.microsoft.com/office/powerpoint/2010/main" val="15774715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F912E95A-BB47-4E24-BDA5-EE132CA2A78C}" type="datetimeFigureOut">
              <a:rPr lang="en-US" smtClean="0"/>
              <a:t>4/4/2021</a:t>
            </a:fld>
            <a:endParaRPr lang="en-US"/>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0347775F-E43C-427E-A1A7-074DCC5CE668}" type="slidenum">
              <a:rPr lang="en-US" smtClean="0"/>
              <a:t>‹#›</a:t>
            </a:fld>
            <a:endParaRPr lang="en-US"/>
          </a:p>
        </p:txBody>
      </p:sp>
    </p:spTree>
    <p:extLst>
      <p:ext uri="{BB962C8B-B14F-4D97-AF65-F5344CB8AC3E}">
        <p14:creationId xmlns:p14="http://schemas.microsoft.com/office/powerpoint/2010/main" val="2865243808"/>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6800" y="228600"/>
            <a:ext cx="7848600" cy="1143000"/>
          </a:xfrm>
        </p:spPr>
        <p:txBody>
          <a:bodyPr/>
          <a:lstStyle/>
          <a:p>
            <a:r>
              <a:rPr lang="en-US" sz="4400" b="1" dirty="0">
                <a:solidFill>
                  <a:schemeClr val="tx1"/>
                </a:solidFill>
                <a:latin typeface="Arial" pitchFamily="34" charset="0"/>
                <a:cs typeface="Arial" pitchFamily="34" charset="0"/>
              </a:rPr>
              <a:t>BỘ CÂU HỎI TRẮC NGHIỆM</a:t>
            </a:r>
            <a:endParaRPr lang="en-US" dirty="0"/>
          </a:p>
        </p:txBody>
      </p:sp>
      <p:sp>
        <p:nvSpPr>
          <p:cNvPr id="3" name="Subtitle 2"/>
          <p:cNvSpPr>
            <a:spLocks noGrp="1"/>
          </p:cNvSpPr>
          <p:nvPr>
            <p:ph type="subTitle" idx="1"/>
          </p:nvPr>
        </p:nvSpPr>
        <p:spPr>
          <a:xfrm>
            <a:off x="762000" y="1600200"/>
            <a:ext cx="8153400" cy="4495800"/>
          </a:xfrm>
        </p:spPr>
        <p:txBody>
          <a:bodyPr>
            <a:noAutofit/>
          </a:bodyPr>
          <a:lstStyle/>
          <a:p>
            <a:pPr marL="0" marR="0" algn="ctr">
              <a:lnSpc>
                <a:spcPct val="115000"/>
              </a:lnSpc>
              <a:spcBef>
                <a:spcPts val="0"/>
              </a:spcBef>
              <a:spcAft>
                <a:spcPts val="0"/>
              </a:spcAft>
            </a:pPr>
            <a:r>
              <a:rPr lang="en-US" sz="4800" b="1" dirty="0" err="1">
                <a:effectLst/>
                <a:latin typeface="Times New Roman" panose="02020603050405020304" pitchFamily="18" charset="0"/>
                <a:ea typeface="Calibri" panose="020F0502020204030204" pitchFamily="34" charset="0"/>
                <a:cs typeface="Times New Roman" panose="02020603050405020304" pitchFamily="18" charset="0"/>
              </a:rPr>
              <a:t>Bài</a:t>
            </a:r>
            <a:r>
              <a:rPr lang="en-US" sz="4800" b="1" dirty="0">
                <a:effectLst/>
                <a:latin typeface="Times New Roman" panose="02020603050405020304" pitchFamily="18" charset="0"/>
                <a:ea typeface="Calibri" panose="020F0502020204030204" pitchFamily="34" charset="0"/>
                <a:cs typeface="Times New Roman" panose="02020603050405020304" pitchFamily="18" charset="0"/>
              </a:rPr>
              <a:t> 1</a:t>
            </a:r>
            <a:endParaRPr lang="en-US" sz="48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15000"/>
              </a:lnSpc>
              <a:spcBef>
                <a:spcPts val="0"/>
              </a:spcBef>
              <a:spcAft>
                <a:spcPts val="0"/>
              </a:spcAft>
            </a:pPr>
            <a:r>
              <a:rPr lang="en-US" sz="4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Những</a:t>
            </a:r>
            <a:r>
              <a:rPr lang="en-US" sz="4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vấn</a:t>
            </a:r>
            <a:r>
              <a:rPr lang="en-US" sz="4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đề</a:t>
            </a:r>
            <a:r>
              <a:rPr lang="en-US" sz="4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chung</a:t>
            </a:r>
            <a:r>
              <a:rPr lang="en-US" sz="4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p>
          <a:p>
            <a:pPr marL="0" marR="0" algn="ctr">
              <a:lnSpc>
                <a:spcPct val="115000"/>
              </a:lnSpc>
              <a:spcBef>
                <a:spcPts val="0"/>
              </a:spcBef>
              <a:spcAft>
                <a:spcPts val="0"/>
              </a:spcAft>
            </a:pPr>
            <a:r>
              <a:rPr lang="en-US" sz="4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về</a:t>
            </a:r>
            <a:r>
              <a:rPr lang="en-US" sz="4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nhà</a:t>
            </a:r>
            <a:r>
              <a:rPr lang="en-US" sz="4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nước</a:t>
            </a:r>
            <a:r>
              <a:rPr lang="en-US" sz="4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và</a:t>
            </a:r>
            <a:r>
              <a:rPr lang="en-US" sz="4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pháp</a:t>
            </a:r>
            <a:r>
              <a:rPr lang="en-US" sz="4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luật</a:t>
            </a:r>
            <a:endParaRPr lang="en-US" sz="48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068691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a:bodyPr>
          <a:lstStyle/>
          <a:p>
            <a:r>
              <a:rPr lang="en-US" sz="4000" dirty="0">
                <a:latin typeface="Times New Roman" panose="02020603050405020304" pitchFamily="18" charset="0"/>
                <a:ea typeface="Calibri" panose="020F0502020204030204" pitchFamily="34" charset="0"/>
                <a:cs typeface="Times New Roman" panose="02020603050405020304" pitchFamily="18" charset="0"/>
              </a:rPr>
              <a:t>1. </a:t>
            </a:r>
            <a:r>
              <a:rPr lang="en-US" sz="4000" dirty="0" err="1">
                <a:latin typeface="Times New Roman" panose="02020603050405020304" pitchFamily="18" charset="0"/>
                <a:ea typeface="Calibri" panose="020F0502020204030204" pitchFamily="34" charset="0"/>
                <a:cs typeface="Times New Roman" panose="02020603050405020304" pitchFamily="18" charset="0"/>
              </a:rPr>
              <a:t>Chính</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phủ</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là</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19200" y="2209800"/>
            <a:ext cx="7772400" cy="3886200"/>
          </a:xfrm>
        </p:spPr>
        <p:txBody>
          <a:bodyPr>
            <a:normAutofit/>
          </a:bodyPr>
          <a:lstStyle/>
          <a:p>
            <a:pPr marL="0" marR="0">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Cơ</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quan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hành</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chính</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nhà</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nước</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cao</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nhất</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b.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Cơ</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quan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quyền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lực</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nhà</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nước</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c.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Cơ</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quan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xét</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xử</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0"/>
              </a:spcAft>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d.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Cơ</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quan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tư</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pháp</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3200" dirty="0">
              <a:solidFill>
                <a:schemeClr val="tx1"/>
              </a:solidFill>
            </a:endParaRPr>
          </a:p>
        </p:txBody>
      </p:sp>
    </p:spTree>
    <p:extLst>
      <p:ext uri="{BB962C8B-B14F-4D97-AF65-F5344CB8AC3E}">
        <p14:creationId xmlns:p14="http://schemas.microsoft.com/office/powerpoint/2010/main" val="24291257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228600"/>
            <a:ext cx="7848600" cy="1894362"/>
          </a:xfrm>
        </p:spPr>
        <p:txBody>
          <a:bodyPr>
            <a:normAutofit/>
          </a:bodyPr>
          <a:lstStyle/>
          <a:p>
            <a:r>
              <a:rPr lang="vi-VN" dirty="0"/>
              <a:t>2. Nhiệm kỳ của Chính phủ được quy định </a:t>
            </a:r>
            <a:endParaRPr lang="en-US" sz="44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371600" y="2286000"/>
            <a:ext cx="7620000" cy="4343400"/>
          </a:xfrm>
        </p:spPr>
        <p:txBody>
          <a:bodyPr>
            <a:normAutofit/>
          </a:bodyPr>
          <a:lstStyle/>
          <a:p>
            <a:endParaRPr lang="en-US" dirty="0"/>
          </a:p>
          <a:p>
            <a:endParaRPr lang="en-US" sz="3200" dirty="0">
              <a:solidFill>
                <a:schemeClr val="tx1"/>
              </a:solidFill>
            </a:endParaRPr>
          </a:p>
        </p:txBody>
      </p:sp>
      <p:sp>
        <p:nvSpPr>
          <p:cNvPr id="5" name="TextBox 4">
            <a:extLst>
              <a:ext uri="{FF2B5EF4-FFF2-40B4-BE49-F238E27FC236}">
                <a16:creationId xmlns:a16="http://schemas.microsoft.com/office/drawing/2014/main" id="{496E57B8-F148-480F-AA05-DE9C278F3C78}"/>
              </a:ext>
            </a:extLst>
          </p:cNvPr>
          <p:cNvSpPr txBox="1"/>
          <p:nvPr/>
        </p:nvSpPr>
        <p:spPr>
          <a:xfrm>
            <a:off x="1371600" y="2004370"/>
            <a:ext cx="7772400" cy="4524315"/>
          </a:xfrm>
          <a:prstGeom prst="rect">
            <a:avLst/>
          </a:prstGeom>
          <a:noFill/>
        </p:spPr>
        <p:txBody>
          <a:bodyPr wrap="square">
            <a:spAutoFit/>
          </a:bodyPr>
          <a:lstStyle/>
          <a:p>
            <a:r>
              <a:rPr lang="vi-VN" dirty="0"/>
              <a:t>	</a:t>
            </a:r>
            <a:r>
              <a:rPr lang="vi-VN" sz="3200" dirty="0"/>
              <a:t>a. Nhiệm kỳ của Chính phủ theo nhiệm kỳ của Quốc hội. </a:t>
            </a:r>
          </a:p>
          <a:p>
            <a:r>
              <a:rPr lang="vi-VN" sz="3200" dirty="0"/>
              <a:t>	b. Nhiệm kỳ của Chính phủ là 05 năm. </a:t>
            </a:r>
          </a:p>
          <a:p>
            <a:r>
              <a:rPr lang="vi-VN" sz="3200" dirty="0"/>
              <a:t>	c. Nhiệm kỳ của Chính phủ theo nhiệm kỳ của Quốc hội. Khi Quốc hội hết nhiệm kỳ, Chính phủ tiếp tục làm nhiệm vụ cho đến khi Quốc hội khoá mới thành lập Chính phủ mới. </a:t>
            </a:r>
          </a:p>
          <a:p>
            <a:r>
              <a:rPr lang="vi-VN" sz="3200" dirty="0"/>
              <a:t>	d. Nhiệm kỳ của Chính phủ là 10 năm.</a:t>
            </a:r>
          </a:p>
        </p:txBody>
      </p:sp>
    </p:spTree>
    <p:extLst>
      <p:ext uri="{BB962C8B-B14F-4D97-AF65-F5344CB8AC3E}">
        <p14:creationId xmlns:p14="http://schemas.microsoft.com/office/powerpoint/2010/main" val="6904577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a:bodyPr>
          <a:lstStyle/>
          <a:p>
            <a:r>
              <a:rPr lang="vi-VN" sz="4000" dirty="0">
                <a:solidFill>
                  <a:schemeClr val="tx1"/>
                </a:solidFill>
              </a:rPr>
              <a:t>3. Thủ tướng Chính phủ</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	a. Do Hội đồng nhân dân bầu.</a:t>
            </a:r>
          </a:p>
          <a:p>
            <a:r>
              <a:rPr lang="vi-VN" sz="3200" dirty="0">
                <a:solidFill>
                  <a:schemeClr val="tx1"/>
                </a:solidFill>
              </a:rPr>
              <a:t>	b. Do dân bầu bầu trong số những công dân ưu tú.</a:t>
            </a:r>
          </a:p>
          <a:p>
            <a:r>
              <a:rPr lang="vi-VN" sz="3200" dirty="0">
                <a:solidFill>
                  <a:schemeClr val="tx1"/>
                </a:solidFill>
              </a:rPr>
              <a:t>	c. Do Chính phủ bầu.</a:t>
            </a:r>
          </a:p>
          <a:p>
            <a:r>
              <a:rPr lang="vi-VN" sz="3200" dirty="0">
                <a:solidFill>
                  <a:schemeClr val="tx1"/>
                </a:solidFill>
              </a:rPr>
              <a:t>	d. Do Quốc hội bầu trong số đại biểu Quốc hội.</a:t>
            </a:r>
          </a:p>
          <a:p>
            <a:endParaRPr lang="en-US" sz="3200" dirty="0">
              <a:solidFill>
                <a:schemeClr val="tx1"/>
              </a:solidFill>
            </a:endParaRPr>
          </a:p>
        </p:txBody>
      </p:sp>
    </p:spTree>
    <p:extLst>
      <p:ext uri="{BB962C8B-B14F-4D97-AF65-F5344CB8AC3E}">
        <p14:creationId xmlns:p14="http://schemas.microsoft.com/office/powerpoint/2010/main" val="24803163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a:bodyPr>
          <a:lstStyle/>
          <a:p>
            <a:r>
              <a:rPr lang="vi-VN" sz="4000" dirty="0">
                <a:solidFill>
                  <a:schemeClr val="tx1"/>
                </a:solidFill>
              </a:rPr>
              <a:t>4. Chủ tịch nước là </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	a. Nguyên thủ Quốc gia.</a:t>
            </a:r>
          </a:p>
          <a:p>
            <a:r>
              <a:rPr lang="vi-VN" sz="3200" dirty="0">
                <a:solidFill>
                  <a:schemeClr val="tx1"/>
                </a:solidFill>
              </a:rPr>
              <a:t>	b. Người đứng đầu Quốc hội.</a:t>
            </a:r>
          </a:p>
          <a:p>
            <a:r>
              <a:rPr lang="vi-VN" sz="3200" dirty="0">
                <a:solidFill>
                  <a:schemeClr val="tx1"/>
                </a:solidFill>
              </a:rPr>
              <a:t>	c. Là người đứng đầu Chính phủ.</a:t>
            </a:r>
          </a:p>
          <a:p>
            <a:r>
              <a:rPr lang="vi-VN" sz="3200" dirty="0">
                <a:solidFill>
                  <a:schemeClr val="tx1"/>
                </a:solidFill>
              </a:rPr>
              <a:t>	d. Là người đứng đầu tòa án.</a:t>
            </a:r>
          </a:p>
          <a:p>
            <a:endParaRPr lang="en-US" sz="3200" dirty="0">
              <a:solidFill>
                <a:schemeClr val="tx1"/>
              </a:solidFill>
            </a:endParaRPr>
          </a:p>
        </p:txBody>
      </p:sp>
    </p:spTree>
    <p:extLst>
      <p:ext uri="{BB962C8B-B14F-4D97-AF65-F5344CB8AC3E}">
        <p14:creationId xmlns:p14="http://schemas.microsoft.com/office/powerpoint/2010/main" val="18899330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a:bodyPr>
          <a:lstStyle/>
          <a:p>
            <a:r>
              <a:rPr lang="en-US" sz="4000" dirty="0">
                <a:latin typeface="Times New Roman" panose="02020603050405020304" pitchFamily="18" charset="0"/>
                <a:ea typeface="Calibri" panose="020F0502020204030204" pitchFamily="34" charset="0"/>
              </a:rPr>
              <a:t>5. </a:t>
            </a:r>
            <a:r>
              <a:rPr lang="en-US" sz="4000" dirty="0" err="1">
                <a:latin typeface="Times New Roman" panose="02020603050405020304" pitchFamily="18" charset="0"/>
                <a:ea typeface="Calibri" panose="020F0502020204030204" pitchFamily="34" charset="0"/>
              </a:rPr>
              <a:t>Viện</a:t>
            </a:r>
            <a:r>
              <a:rPr lang="en-US" sz="4000" dirty="0">
                <a:latin typeface="Times New Roman" panose="02020603050405020304" pitchFamily="18" charset="0"/>
                <a:ea typeface="Calibri" panose="020F0502020204030204" pitchFamily="34" charset="0"/>
              </a:rPr>
              <a:t> </a:t>
            </a:r>
            <a:r>
              <a:rPr lang="en-US" sz="4000" dirty="0" err="1">
                <a:latin typeface="Times New Roman" panose="02020603050405020304" pitchFamily="18" charset="0"/>
                <a:ea typeface="Calibri" panose="020F0502020204030204" pitchFamily="34" charset="0"/>
              </a:rPr>
              <a:t>Kiểm</a:t>
            </a:r>
            <a:r>
              <a:rPr lang="en-US" sz="4000" dirty="0">
                <a:latin typeface="Times New Roman" panose="02020603050405020304" pitchFamily="18" charset="0"/>
                <a:ea typeface="Calibri" panose="020F0502020204030204" pitchFamily="34" charset="0"/>
              </a:rPr>
              <a:t> </a:t>
            </a:r>
            <a:r>
              <a:rPr lang="en-US" sz="4000" dirty="0" err="1">
                <a:latin typeface="Times New Roman" panose="02020603050405020304" pitchFamily="18" charset="0"/>
                <a:ea typeface="Calibri" panose="020F0502020204030204" pitchFamily="34" charset="0"/>
              </a:rPr>
              <a:t>sát</a:t>
            </a:r>
            <a:r>
              <a:rPr lang="en-US" sz="4000" dirty="0">
                <a:latin typeface="Times New Roman" panose="02020603050405020304" pitchFamily="18" charset="0"/>
                <a:ea typeface="Calibri" panose="020F0502020204030204" pitchFamily="34" charset="0"/>
              </a:rPr>
              <a:t> </a:t>
            </a:r>
            <a:r>
              <a:rPr lang="en-US" sz="4000" dirty="0" err="1">
                <a:latin typeface="Times New Roman" panose="02020603050405020304" pitchFamily="18" charset="0"/>
                <a:ea typeface="Calibri" panose="020F0502020204030204" pitchFamily="34" charset="0"/>
              </a:rPr>
              <a:t>nhân</a:t>
            </a:r>
            <a:r>
              <a:rPr lang="en-US" sz="4000" dirty="0">
                <a:latin typeface="Times New Roman" panose="02020603050405020304" pitchFamily="18" charset="0"/>
                <a:ea typeface="Calibri" panose="020F0502020204030204" pitchFamily="34" charset="0"/>
              </a:rPr>
              <a:t> </a:t>
            </a:r>
            <a:r>
              <a:rPr lang="en-US" sz="4000" dirty="0" err="1">
                <a:latin typeface="Times New Roman" panose="02020603050405020304" pitchFamily="18" charset="0"/>
                <a:ea typeface="Calibri" panose="020F0502020204030204" pitchFamily="34" charset="0"/>
              </a:rPr>
              <a:t>dân</a:t>
            </a:r>
            <a:r>
              <a:rPr lang="en-US" sz="4000" dirty="0">
                <a:latin typeface="Times New Roman" panose="02020603050405020304" pitchFamily="18" charset="0"/>
                <a:ea typeface="Calibri" panose="020F0502020204030204" pitchFamily="34" charset="0"/>
              </a:rPr>
              <a:t> </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br>
              <a:rPr lang="en-US" sz="3600" dirty="0">
                <a:effectLst/>
                <a:latin typeface="Times New Roman" panose="02020603050405020304" pitchFamily="18" charset="0"/>
                <a:ea typeface="Calibri" panose="020F0502020204030204" pitchFamily="34" charset="0"/>
              </a:rPr>
            </a:br>
            <a:r>
              <a:rPr lang="en-US" sz="3600" dirty="0">
                <a:effectLst/>
                <a:latin typeface="Times New Roman" panose="02020603050405020304" pitchFamily="18" charset="0"/>
                <a:ea typeface="Calibri" panose="020F0502020204030204" pitchFamily="34" charset="0"/>
              </a:rPr>
              <a:t>	a. </a:t>
            </a:r>
            <a:r>
              <a:rPr lang="en-US" sz="3600" dirty="0" err="1">
                <a:effectLst/>
                <a:latin typeface="Times New Roman" panose="02020603050405020304" pitchFamily="18" charset="0"/>
                <a:ea typeface="Calibri" panose="020F0502020204030204" pitchFamily="34" charset="0"/>
              </a:rPr>
              <a:t>Là</a:t>
            </a:r>
            <a:r>
              <a:rPr lang="en-US" sz="3600" dirty="0">
                <a:effectLst/>
                <a:latin typeface="Times New Roman" panose="02020603050405020304" pitchFamily="18" charset="0"/>
                <a:ea typeface="Calibri" panose="020F0502020204030204" pitchFamily="34" charset="0"/>
              </a:rPr>
              <a:t> </a:t>
            </a:r>
            <a:r>
              <a:rPr lang="en-US" sz="3600" dirty="0" err="1">
                <a:effectLst/>
                <a:latin typeface="Times New Roman" panose="02020603050405020304" pitchFamily="18" charset="0"/>
                <a:ea typeface="Calibri" panose="020F0502020204030204" pitchFamily="34" charset="0"/>
              </a:rPr>
              <a:t>cơ</a:t>
            </a:r>
            <a:r>
              <a:rPr lang="en-US" sz="3600" dirty="0">
                <a:effectLst/>
                <a:latin typeface="Times New Roman" panose="02020603050405020304" pitchFamily="18" charset="0"/>
                <a:ea typeface="Calibri" panose="020F0502020204030204" pitchFamily="34" charset="0"/>
              </a:rPr>
              <a:t> </a:t>
            </a:r>
            <a:r>
              <a:rPr lang="en-US" sz="3600" dirty="0" err="1">
                <a:effectLst/>
                <a:latin typeface="Times New Roman" panose="02020603050405020304" pitchFamily="18" charset="0"/>
                <a:ea typeface="Calibri" panose="020F0502020204030204" pitchFamily="34" charset="0"/>
              </a:rPr>
              <a:t>quan</a:t>
            </a:r>
            <a:r>
              <a:rPr lang="en-US" sz="3600" dirty="0">
                <a:effectLst/>
                <a:latin typeface="Times New Roman" panose="02020603050405020304" pitchFamily="18" charset="0"/>
                <a:ea typeface="Calibri" panose="020F0502020204030204" pitchFamily="34" charset="0"/>
              </a:rPr>
              <a:t> </a:t>
            </a:r>
            <a:r>
              <a:rPr lang="en-US" sz="3600" dirty="0" err="1">
                <a:effectLst/>
                <a:latin typeface="Times New Roman" panose="02020603050405020304" pitchFamily="18" charset="0"/>
                <a:ea typeface="Calibri" panose="020F0502020204030204" pitchFamily="34" charset="0"/>
              </a:rPr>
              <a:t>kiểm</a:t>
            </a:r>
            <a:r>
              <a:rPr lang="en-US" sz="3600" dirty="0">
                <a:effectLst/>
                <a:latin typeface="Times New Roman" panose="02020603050405020304" pitchFamily="18" charset="0"/>
                <a:ea typeface="Calibri" panose="020F0502020204030204" pitchFamily="34" charset="0"/>
              </a:rPr>
              <a:t> </a:t>
            </a:r>
            <a:r>
              <a:rPr lang="en-US" sz="3600" dirty="0" err="1">
                <a:effectLst/>
                <a:latin typeface="Times New Roman" panose="02020603050405020304" pitchFamily="18" charset="0"/>
                <a:ea typeface="Calibri" panose="020F0502020204030204" pitchFamily="34" charset="0"/>
              </a:rPr>
              <a:t>soát</a:t>
            </a:r>
            <a:r>
              <a:rPr lang="en-US" sz="3600" dirty="0">
                <a:effectLst/>
                <a:latin typeface="Times New Roman" panose="02020603050405020304" pitchFamily="18" charset="0"/>
                <a:ea typeface="Calibri" panose="020F0502020204030204" pitchFamily="34" charset="0"/>
              </a:rPr>
              <a:t>. </a:t>
            </a:r>
            <a:br>
              <a:rPr lang="en-US" sz="3600" dirty="0">
                <a:effectLst/>
                <a:latin typeface="Times New Roman" panose="02020603050405020304" pitchFamily="18" charset="0"/>
                <a:ea typeface="Calibri" panose="020F0502020204030204" pitchFamily="34" charset="0"/>
              </a:rPr>
            </a:br>
            <a:r>
              <a:rPr lang="en-US" sz="3600" dirty="0">
                <a:effectLst/>
                <a:latin typeface="Times New Roman" panose="02020603050405020304" pitchFamily="18" charset="0"/>
                <a:ea typeface="Calibri" panose="020F0502020204030204" pitchFamily="34" charset="0"/>
              </a:rPr>
              <a:t>	b. </a:t>
            </a:r>
            <a:r>
              <a:rPr lang="en-US" sz="3600" dirty="0" err="1">
                <a:effectLst/>
                <a:latin typeface="Times New Roman" panose="02020603050405020304" pitchFamily="18" charset="0"/>
                <a:ea typeface="Calibri" panose="020F0502020204030204" pitchFamily="34" charset="0"/>
              </a:rPr>
              <a:t>Là</a:t>
            </a:r>
            <a:r>
              <a:rPr lang="en-US" sz="3600" dirty="0">
                <a:effectLst/>
                <a:latin typeface="Times New Roman" panose="02020603050405020304" pitchFamily="18" charset="0"/>
                <a:ea typeface="Calibri" panose="020F0502020204030204" pitchFamily="34" charset="0"/>
              </a:rPr>
              <a:t> </a:t>
            </a:r>
            <a:r>
              <a:rPr lang="en-US" sz="3600" dirty="0" err="1">
                <a:effectLst/>
                <a:latin typeface="Times New Roman" panose="02020603050405020304" pitchFamily="18" charset="0"/>
                <a:ea typeface="Calibri" panose="020F0502020204030204" pitchFamily="34" charset="0"/>
              </a:rPr>
              <a:t>cơ</a:t>
            </a:r>
            <a:r>
              <a:rPr lang="en-US" sz="3600" dirty="0">
                <a:effectLst/>
                <a:latin typeface="Times New Roman" panose="02020603050405020304" pitchFamily="18" charset="0"/>
                <a:ea typeface="Calibri" panose="020F0502020204030204" pitchFamily="34" charset="0"/>
              </a:rPr>
              <a:t> </a:t>
            </a:r>
            <a:r>
              <a:rPr lang="en-US" sz="3600" dirty="0" err="1">
                <a:effectLst/>
                <a:latin typeface="Times New Roman" panose="02020603050405020304" pitchFamily="18" charset="0"/>
                <a:ea typeface="Calibri" panose="020F0502020204030204" pitchFamily="34" charset="0"/>
              </a:rPr>
              <a:t>quan</a:t>
            </a:r>
            <a:r>
              <a:rPr lang="en-US" sz="3600" dirty="0">
                <a:effectLst/>
                <a:latin typeface="Times New Roman" panose="02020603050405020304" pitchFamily="18" charset="0"/>
                <a:ea typeface="Calibri" panose="020F0502020204030204" pitchFamily="34" charset="0"/>
              </a:rPr>
              <a:t> </a:t>
            </a:r>
            <a:r>
              <a:rPr lang="en-US" sz="3600" dirty="0" err="1">
                <a:effectLst/>
                <a:latin typeface="Times New Roman" panose="02020603050405020304" pitchFamily="18" charset="0"/>
                <a:ea typeface="Calibri" panose="020F0502020204030204" pitchFamily="34" charset="0"/>
              </a:rPr>
              <a:t>kiểm</a:t>
            </a:r>
            <a:r>
              <a:rPr lang="en-US" sz="3600" dirty="0">
                <a:effectLst/>
                <a:latin typeface="Times New Roman" panose="02020603050405020304" pitchFamily="18" charset="0"/>
                <a:ea typeface="Calibri" panose="020F0502020204030204" pitchFamily="34" charset="0"/>
              </a:rPr>
              <a:t> </a:t>
            </a:r>
            <a:r>
              <a:rPr lang="en-US" sz="3600" dirty="0" err="1">
                <a:effectLst/>
                <a:latin typeface="Times New Roman" panose="02020603050405020304" pitchFamily="18" charset="0"/>
                <a:ea typeface="Calibri" panose="020F0502020204030204" pitchFamily="34" charset="0"/>
              </a:rPr>
              <a:t>sát</a:t>
            </a:r>
            <a:r>
              <a:rPr lang="en-US" sz="3600" dirty="0">
                <a:effectLst/>
                <a:latin typeface="Times New Roman" panose="02020603050405020304" pitchFamily="18" charset="0"/>
                <a:ea typeface="Calibri" panose="020F0502020204030204" pitchFamily="34" charset="0"/>
              </a:rPr>
              <a:t>.</a:t>
            </a:r>
            <a:br>
              <a:rPr lang="en-US" sz="3600" dirty="0">
                <a:effectLst/>
                <a:latin typeface="Times New Roman" panose="02020603050405020304" pitchFamily="18" charset="0"/>
                <a:ea typeface="Calibri" panose="020F0502020204030204" pitchFamily="34" charset="0"/>
              </a:rPr>
            </a:br>
            <a:r>
              <a:rPr lang="en-US" sz="3600" dirty="0">
                <a:effectLst/>
                <a:latin typeface="Times New Roman" panose="02020603050405020304" pitchFamily="18" charset="0"/>
                <a:ea typeface="Calibri" panose="020F0502020204030204" pitchFamily="34" charset="0"/>
              </a:rPr>
              <a:t>	c. </a:t>
            </a:r>
            <a:r>
              <a:rPr lang="en-US" sz="3600" dirty="0" err="1">
                <a:effectLst/>
                <a:latin typeface="Times New Roman" panose="02020603050405020304" pitchFamily="18" charset="0"/>
                <a:ea typeface="Calibri" panose="020F0502020204030204" pitchFamily="34" charset="0"/>
              </a:rPr>
              <a:t>Là</a:t>
            </a:r>
            <a:r>
              <a:rPr lang="en-US" sz="3600" dirty="0">
                <a:effectLst/>
                <a:latin typeface="Times New Roman" panose="02020603050405020304" pitchFamily="18" charset="0"/>
                <a:ea typeface="Calibri" panose="020F0502020204030204" pitchFamily="34" charset="0"/>
              </a:rPr>
              <a:t> </a:t>
            </a:r>
            <a:r>
              <a:rPr lang="en-US" sz="3600" dirty="0" err="1">
                <a:effectLst/>
                <a:latin typeface="Times New Roman" panose="02020603050405020304" pitchFamily="18" charset="0"/>
                <a:ea typeface="Calibri" panose="020F0502020204030204" pitchFamily="34" charset="0"/>
              </a:rPr>
              <a:t>cơ</a:t>
            </a:r>
            <a:r>
              <a:rPr lang="en-US" sz="3600" dirty="0">
                <a:effectLst/>
                <a:latin typeface="Times New Roman" panose="02020603050405020304" pitchFamily="18" charset="0"/>
                <a:ea typeface="Calibri" panose="020F0502020204030204" pitchFamily="34" charset="0"/>
              </a:rPr>
              <a:t> </a:t>
            </a:r>
            <a:r>
              <a:rPr lang="en-US" sz="3600" dirty="0" err="1">
                <a:effectLst/>
                <a:latin typeface="Times New Roman" panose="02020603050405020304" pitchFamily="18" charset="0"/>
                <a:ea typeface="Calibri" panose="020F0502020204030204" pitchFamily="34" charset="0"/>
              </a:rPr>
              <a:t>quan</a:t>
            </a:r>
            <a:r>
              <a:rPr lang="en-US" sz="3600" dirty="0">
                <a:effectLst/>
                <a:latin typeface="Times New Roman" panose="02020603050405020304" pitchFamily="18" charset="0"/>
                <a:ea typeface="Calibri" panose="020F0502020204030204" pitchFamily="34" charset="0"/>
              </a:rPr>
              <a:t> </a:t>
            </a:r>
            <a:r>
              <a:rPr lang="en-US" sz="3600" dirty="0" err="1">
                <a:effectLst/>
                <a:latin typeface="Times New Roman" panose="02020603050405020304" pitchFamily="18" charset="0"/>
                <a:ea typeface="Calibri" panose="020F0502020204030204" pitchFamily="34" charset="0"/>
              </a:rPr>
              <a:t>quyền</a:t>
            </a:r>
            <a:r>
              <a:rPr lang="en-US" sz="3600" dirty="0">
                <a:effectLst/>
                <a:latin typeface="Times New Roman" panose="02020603050405020304" pitchFamily="18" charset="0"/>
                <a:ea typeface="Calibri" panose="020F0502020204030204" pitchFamily="34" charset="0"/>
              </a:rPr>
              <a:t> </a:t>
            </a:r>
            <a:r>
              <a:rPr lang="en-US" sz="3600" dirty="0" err="1">
                <a:effectLst/>
                <a:latin typeface="Times New Roman" panose="02020603050405020304" pitchFamily="18" charset="0"/>
                <a:ea typeface="Calibri" panose="020F0502020204030204" pitchFamily="34" charset="0"/>
              </a:rPr>
              <a:t>lực</a:t>
            </a:r>
            <a:r>
              <a:rPr lang="en-US" sz="3600" dirty="0">
                <a:effectLst/>
                <a:latin typeface="Times New Roman" panose="02020603050405020304" pitchFamily="18" charset="0"/>
                <a:ea typeface="Calibri" panose="020F0502020204030204" pitchFamily="34" charset="0"/>
              </a:rPr>
              <a:t>.</a:t>
            </a:r>
            <a:br>
              <a:rPr lang="en-US" sz="3600" dirty="0">
                <a:effectLst/>
                <a:latin typeface="Times New Roman" panose="02020603050405020304" pitchFamily="18" charset="0"/>
                <a:ea typeface="Calibri" panose="020F0502020204030204" pitchFamily="34" charset="0"/>
              </a:rPr>
            </a:br>
            <a:r>
              <a:rPr lang="en-US" sz="3600" dirty="0">
                <a:effectLst/>
                <a:latin typeface="Times New Roman" panose="02020603050405020304" pitchFamily="18" charset="0"/>
                <a:ea typeface="Calibri" panose="020F0502020204030204" pitchFamily="34" charset="0"/>
              </a:rPr>
              <a:t>	d. </a:t>
            </a:r>
            <a:r>
              <a:rPr lang="en-US" sz="3600" dirty="0" err="1">
                <a:effectLst/>
                <a:latin typeface="Times New Roman" panose="02020603050405020304" pitchFamily="18" charset="0"/>
                <a:ea typeface="Calibri" panose="020F0502020204030204" pitchFamily="34" charset="0"/>
              </a:rPr>
              <a:t>Là</a:t>
            </a:r>
            <a:r>
              <a:rPr lang="en-US" sz="3600" dirty="0">
                <a:effectLst/>
                <a:latin typeface="Times New Roman" panose="02020603050405020304" pitchFamily="18" charset="0"/>
                <a:ea typeface="Calibri" panose="020F0502020204030204" pitchFamily="34" charset="0"/>
              </a:rPr>
              <a:t> </a:t>
            </a:r>
            <a:r>
              <a:rPr lang="en-US" sz="3600" dirty="0" err="1">
                <a:effectLst/>
                <a:latin typeface="Times New Roman" panose="02020603050405020304" pitchFamily="18" charset="0"/>
                <a:ea typeface="Calibri" panose="020F0502020204030204" pitchFamily="34" charset="0"/>
              </a:rPr>
              <a:t>cơ</a:t>
            </a:r>
            <a:r>
              <a:rPr lang="en-US" sz="3600" dirty="0">
                <a:effectLst/>
                <a:latin typeface="Times New Roman" panose="02020603050405020304" pitchFamily="18" charset="0"/>
                <a:ea typeface="Calibri" panose="020F0502020204030204" pitchFamily="34" charset="0"/>
              </a:rPr>
              <a:t> </a:t>
            </a:r>
            <a:r>
              <a:rPr lang="en-US" sz="3600" dirty="0" err="1">
                <a:effectLst/>
                <a:latin typeface="Times New Roman" panose="02020603050405020304" pitchFamily="18" charset="0"/>
                <a:ea typeface="Calibri" panose="020F0502020204030204" pitchFamily="34" charset="0"/>
              </a:rPr>
              <a:t>quan</a:t>
            </a:r>
            <a:r>
              <a:rPr lang="en-US" sz="3600" dirty="0">
                <a:effectLst/>
                <a:latin typeface="Times New Roman" panose="02020603050405020304" pitchFamily="18" charset="0"/>
                <a:ea typeface="Calibri" panose="020F0502020204030204" pitchFamily="34" charset="0"/>
              </a:rPr>
              <a:t> </a:t>
            </a:r>
            <a:r>
              <a:rPr lang="en-US" sz="3600" dirty="0" err="1">
                <a:effectLst/>
                <a:latin typeface="Times New Roman" panose="02020603050405020304" pitchFamily="18" charset="0"/>
                <a:ea typeface="Calibri" panose="020F0502020204030204" pitchFamily="34" charset="0"/>
              </a:rPr>
              <a:t>hành</a:t>
            </a:r>
            <a:r>
              <a:rPr lang="en-US" sz="3600" dirty="0">
                <a:effectLst/>
                <a:latin typeface="Times New Roman" panose="02020603050405020304" pitchFamily="18" charset="0"/>
                <a:ea typeface="Calibri" panose="020F0502020204030204" pitchFamily="34" charset="0"/>
              </a:rPr>
              <a:t> </a:t>
            </a:r>
            <a:r>
              <a:rPr lang="en-US" sz="3600" dirty="0" err="1">
                <a:effectLst/>
                <a:latin typeface="Times New Roman" panose="02020603050405020304" pitchFamily="18" charset="0"/>
                <a:ea typeface="Calibri" panose="020F0502020204030204" pitchFamily="34" charset="0"/>
              </a:rPr>
              <a:t>pháp</a:t>
            </a:r>
            <a:r>
              <a:rPr lang="en-US" sz="3600" dirty="0">
                <a:effectLst/>
                <a:latin typeface="Times New Roman" panose="02020603050405020304" pitchFamily="18" charset="0"/>
                <a:ea typeface="Calibri" panose="020F0502020204030204" pitchFamily="34" charset="0"/>
              </a:rPr>
              <a:t>.</a:t>
            </a:r>
            <a:endParaRPr lang="en-US" sz="3600" dirty="0">
              <a:solidFill>
                <a:schemeClr val="tx1"/>
              </a:solidFill>
            </a:endParaRPr>
          </a:p>
        </p:txBody>
      </p:sp>
    </p:spTree>
    <p:extLst>
      <p:ext uri="{BB962C8B-B14F-4D97-AF65-F5344CB8AC3E}">
        <p14:creationId xmlns:p14="http://schemas.microsoft.com/office/powerpoint/2010/main" val="7698831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228600"/>
            <a:ext cx="7391400" cy="1219200"/>
          </a:xfrm>
        </p:spPr>
        <p:txBody>
          <a:bodyPr>
            <a:normAutofit fontScale="90000"/>
          </a:bodyPr>
          <a:lstStyle/>
          <a:p>
            <a:r>
              <a:rPr lang="vi-VN" sz="4000" dirty="0">
                <a:solidFill>
                  <a:schemeClr val="tx1"/>
                </a:solidFill>
              </a:rPr>
              <a:t>6. Cơ quan quyền lực cao nhất ở Tp. Hồ Chí Minh là:</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143000" y="2209800"/>
            <a:ext cx="7848600" cy="3886200"/>
          </a:xfrm>
        </p:spPr>
        <p:txBody>
          <a:bodyPr>
            <a:normAutofit/>
          </a:bodyPr>
          <a:lstStyle/>
          <a:p>
            <a:r>
              <a:rPr lang="vi-VN" sz="3200" dirty="0">
                <a:solidFill>
                  <a:schemeClr val="tx1"/>
                </a:solidFill>
              </a:rPr>
              <a:t>	a. Ủy ban nhân dân Tp. Hồ Chí Minh.</a:t>
            </a:r>
          </a:p>
          <a:p>
            <a:r>
              <a:rPr lang="vi-VN" sz="3200" dirty="0">
                <a:solidFill>
                  <a:schemeClr val="tx1"/>
                </a:solidFill>
              </a:rPr>
              <a:t>	b. Mặt trận Tổ quốc Tp. Hồ Chí Minh.</a:t>
            </a:r>
          </a:p>
          <a:p>
            <a:r>
              <a:rPr lang="vi-VN" sz="3200" dirty="0">
                <a:solidFill>
                  <a:schemeClr val="tx1"/>
                </a:solidFill>
              </a:rPr>
              <a:t>	c. Hội đồng nhân dân Tp. Hồ Chí Minh.</a:t>
            </a:r>
          </a:p>
          <a:p>
            <a:r>
              <a:rPr lang="vi-VN" sz="3200" dirty="0">
                <a:solidFill>
                  <a:schemeClr val="tx1"/>
                </a:solidFill>
              </a:rPr>
              <a:t>	d. Tòa án nhân dân Tp. Hồ Chí Minh.</a:t>
            </a:r>
          </a:p>
          <a:p>
            <a:endParaRPr lang="en-US" sz="3200" dirty="0">
              <a:solidFill>
                <a:schemeClr val="tx1"/>
              </a:solidFill>
            </a:endParaRPr>
          </a:p>
        </p:txBody>
      </p:sp>
    </p:spTree>
    <p:extLst>
      <p:ext uri="{BB962C8B-B14F-4D97-AF65-F5344CB8AC3E}">
        <p14:creationId xmlns:p14="http://schemas.microsoft.com/office/powerpoint/2010/main" val="31413524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28600"/>
            <a:ext cx="7696200" cy="1219200"/>
          </a:xfrm>
        </p:spPr>
        <p:txBody>
          <a:bodyPr>
            <a:normAutofit fontScale="90000"/>
          </a:bodyPr>
          <a:lstStyle/>
          <a:p>
            <a:r>
              <a:rPr lang="en-US" sz="4000" dirty="0">
                <a:latin typeface="Times New Roman" panose="02020603050405020304" pitchFamily="18" charset="0"/>
                <a:ea typeface="Calibri" panose="020F0502020204030204" pitchFamily="34" charset="0"/>
                <a:cs typeface="Times New Roman" panose="02020603050405020304" pitchFamily="18" charset="0"/>
              </a:rPr>
              <a:t>7. </a:t>
            </a:r>
            <a:r>
              <a:rPr lang="en-US" sz="4000" dirty="0" err="1">
                <a:latin typeface="Times New Roman" panose="02020603050405020304" pitchFamily="18" charset="0"/>
                <a:ea typeface="Calibri" panose="020F0502020204030204" pitchFamily="34" charset="0"/>
                <a:cs typeface="Times New Roman" panose="02020603050405020304" pitchFamily="18" charset="0"/>
              </a:rPr>
              <a:t>Trong</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bộ</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máy</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Nhà</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nước</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Cộng</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hòa</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xã</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hội</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chủ</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nghĩa</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Việt</a:t>
            </a:r>
            <a:r>
              <a:rPr lang="en-US" sz="4000" dirty="0">
                <a:latin typeface="Times New Roman" panose="02020603050405020304" pitchFamily="18" charset="0"/>
                <a:ea typeface="Calibri" panose="020F0502020204030204" pitchFamily="34" charset="0"/>
                <a:cs typeface="Times New Roman" panose="02020603050405020304" pitchFamily="18" charset="0"/>
              </a:rPr>
              <a:t> Nam, </a:t>
            </a:r>
            <a:r>
              <a:rPr lang="en-US" sz="4000" dirty="0" err="1">
                <a:latin typeface="Times New Roman" panose="02020603050405020304" pitchFamily="18" charset="0"/>
                <a:ea typeface="Calibri" panose="020F0502020204030204" pitchFamily="34" charset="0"/>
                <a:cs typeface="Times New Roman" panose="02020603050405020304" pitchFamily="18" charset="0"/>
              </a:rPr>
              <a:t>Quốc</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hội</a:t>
            </a:r>
            <a:r>
              <a:rPr lang="en-US"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latin typeface="Times New Roman" panose="02020603050405020304" pitchFamily="18" charset="0"/>
                <a:ea typeface="Calibri" panose="020F0502020204030204" pitchFamily="34" charset="0"/>
                <a:cs typeface="Times New Roman" panose="02020603050405020304" pitchFamily="18" charset="0"/>
              </a:rPr>
              <a:t>là</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685800" y="2209800"/>
            <a:ext cx="8305800" cy="3886200"/>
          </a:xfrm>
        </p:spPr>
        <p:txBody>
          <a:bodyPr>
            <a:normAutofit/>
          </a:bodyPr>
          <a:lstStyle/>
          <a:p>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Cơ</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quan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quyền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lực</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nhà</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nước</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cao</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nhất</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br>
              <a:rPr lang="en-US" sz="3200" dirty="0">
                <a:effectLst/>
                <a:latin typeface="Times New Roman" panose="02020603050405020304" pitchFamily="18" charset="0"/>
                <a:ea typeface="Calibri" panose="020F0502020204030204" pitchFamily="34" charset="0"/>
                <a:cs typeface="Times New Roman" panose="02020603050405020304" pitchFamily="18" charset="0"/>
              </a:rPr>
            </a:b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b.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Cơ</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quan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hành</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chính</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cao</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nhất</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của</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nhân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dân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br>
              <a:rPr lang="en-US" sz="3200" dirty="0">
                <a:effectLst/>
                <a:latin typeface="Times New Roman" panose="02020603050405020304" pitchFamily="18" charset="0"/>
                <a:ea typeface="Calibri" panose="020F0502020204030204" pitchFamily="34" charset="0"/>
                <a:cs typeface="Times New Roman" panose="02020603050405020304" pitchFamily="18" charset="0"/>
              </a:rPr>
            </a:b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c.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Cơ</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quan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xét</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xử</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cao</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nhất</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br>
              <a:rPr lang="en-US" sz="3200" dirty="0">
                <a:effectLst/>
                <a:latin typeface="Times New Roman" panose="02020603050405020304" pitchFamily="18" charset="0"/>
                <a:ea typeface="Calibri" panose="020F0502020204030204" pitchFamily="34" charset="0"/>
                <a:cs typeface="Times New Roman" panose="02020603050405020304" pitchFamily="18" charset="0"/>
              </a:rPr>
            </a:b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d.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Cơ</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quan</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tư</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pháp</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cao</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nhất</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3200" dirty="0">
              <a:solidFill>
                <a:schemeClr val="tx1"/>
              </a:solidFill>
            </a:endParaRPr>
          </a:p>
        </p:txBody>
      </p:sp>
    </p:spTree>
    <p:extLst>
      <p:ext uri="{BB962C8B-B14F-4D97-AF65-F5344CB8AC3E}">
        <p14:creationId xmlns:p14="http://schemas.microsoft.com/office/powerpoint/2010/main" val="34580142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28600"/>
            <a:ext cx="7848600" cy="1219200"/>
          </a:xfrm>
        </p:spPr>
        <p:txBody>
          <a:bodyPr>
            <a:normAutofit fontScale="90000"/>
          </a:bodyPr>
          <a:lstStyle/>
          <a:p>
            <a:r>
              <a:rPr lang="vi-VN" sz="4000" dirty="0">
                <a:solidFill>
                  <a:schemeClr val="tx1"/>
                </a:solidFill>
              </a:rPr>
              <a:t>8. Cơ quan trong bộ máy nhà nước Việt Nam có quyền hành pháp là</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	a. Quốc hội.</a:t>
            </a:r>
          </a:p>
          <a:p>
            <a:r>
              <a:rPr lang="vi-VN" sz="3200" dirty="0">
                <a:solidFill>
                  <a:schemeClr val="tx1"/>
                </a:solidFill>
              </a:rPr>
              <a:t>	b. Chính Phủ. </a:t>
            </a:r>
          </a:p>
          <a:p>
            <a:r>
              <a:rPr lang="vi-VN" sz="3200" dirty="0">
                <a:solidFill>
                  <a:schemeClr val="tx1"/>
                </a:solidFill>
              </a:rPr>
              <a:t>	c.Toà án.</a:t>
            </a:r>
          </a:p>
          <a:p>
            <a:r>
              <a:rPr lang="vi-VN" sz="3200" dirty="0">
                <a:solidFill>
                  <a:schemeClr val="tx1"/>
                </a:solidFill>
              </a:rPr>
              <a:t>	d. Viện kiểm sát.</a:t>
            </a:r>
          </a:p>
          <a:p>
            <a:endParaRPr lang="en-US" sz="3200" dirty="0">
              <a:solidFill>
                <a:schemeClr val="tx1"/>
              </a:solidFill>
            </a:endParaRPr>
          </a:p>
        </p:txBody>
      </p:sp>
    </p:spTree>
    <p:extLst>
      <p:ext uri="{BB962C8B-B14F-4D97-AF65-F5344CB8AC3E}">
        <p14:creationId xmlns:p14="http://schemas.microsoft.com/office/powerpoint/2010/main" val="9546043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r>
              <a:rPr lang="vi-VN" sz="4000" dirty="0">
                <a:solidFill>
                  <a:schemeClr val="tx1"/>
                </a:solidFill>
              </a:rPr>
              <a:t>9. Hiện nay nước ta có bao nhiêu cấp hành chính?</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	a. 2 cấp.</a:t>
            </a:r>
          </a:p>
          <a:p>
            <a:r>
              <a:rPr lang="vi-VN" sz="3200" dirty="0">
                <a:solidFill>
                  <a:schemeClr val="tx1"/>
                </a:solidFill>
              </a:rPr>
              <a:t>	b. 3 cấp.</a:t>
            </a:r>
          </a:p>
          <a:p>
            <a:r>
              <a:rPr lang="vi-VN" sz="3200" dirty="0">
                <a:solidFill>
                  <a:schemeClr val="tx1"/>
                </a:solidFill>
              </a:rPr>
              <a:t>	c. 4 cấp.</a:t>
            </a:r>
          </a:p>
          <a:p>
            <a:r>
              <a:rPr lang="vi-VN" sz="3200" dirty="0">
                <a:solidFill>
                  <a:schemeClr val="tx1"/>
                </a:solidFill>
              </a:rPr>
              <a:t>	d. 5 cấp.</a:t>
            </a:r>
          </a:p>
          <a:p>
            <a:endParaRPr lang="en-US" sz="3200" dirty="0">
              <a:solidFill>
                <a:schemeClr val="tx1"/>
              </a:solidFill>
            </a:endParaRPr>
          </a:p>
        </p:txBody>
      </p:sp>
    </p:spTree>
    <p:extLst>
      <p:ext uri="{BB962C8B-B14F-4D97-AF65-F5344CB8AC3E}">
        <p14:creationId xmlns:p14="http://schemas.microsoft.com/office/powerpoint/2010/main" val="25591106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r>
              <a:rPr lang="vi-VN" sz="4000" dirty="0">
                <a:solidFill>
                  <a:schemeClr val="tx1"/>
                </a:solidFill>
              </a:rPr>
              <a:t>10. Hệ thống cơ quan quyền lực của nước ta là</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a. Chính phủ và Quân đội.                   </a:t>
            </a:r>
          </a:p>
          <a:p>
            <a:r>
              <a:rPr lang="vi-VN" sz="3200" dirty="0">
                <a:solidFill>
                  <a:schemeClr val="tx1"/>
                </a:solidFill>
              </a:rPr>
              <a:t>b. Viện kiểm sát và Tòa án.</a:t>
            </a:r>
          </a:p>
          <a:p>
            <a:r>
              <a:rPr lang="vi-VN" sz="3200" dirty="0">
                <a:solidFill>
                  <a:schemeClr val="tx1"/>
                </a:solidFill>
              </a:rPr>
              <a:t>c. Quốc hội và Hội đồng nhân dân.</a:t>
            </a:r>
          </a:p>
          <a:p>
            <a:r>
              <a:rPr lang="vi-VN" sz="3200" dirty="0">
                <a:solidFill>
                  <a:schemeClr val="tx1"/>
                </a:solidFill>
              </a:rPr>
              <a:t>d. Chính phủ và Ủy ban nhân dân các cấp.</a:t>
            </a:r>
          </a:p>
          <a:p>
            <a:endParaRPr lang="en-US" sz="3200" dirty="0">
              <a:solidFill>
                <a:schemeClr val="tx1"/>
              </a:solidFill>
            </a:endParaRPr>
          </a:p>
        </p:txBody>
      </p:sp>
    </p:spTree>
    <p:extLst>
      <p:ext uri="{BB962C8B-B14F-4D97-AF65-F5344CB8AC3E}">
        <p14:creationId xmlns:p14="http://schemas.microsoft.com/office/powerpoint/2010/main" val="87932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228600"/>
            <a:ext cx="8458200" cy="2362200"/>
          </a:xfrm>
        </p:spPr>
        <p:txBody>
          <a:bodyPr>
            <a:normAutofit fontScale="90000"/>
          </a:bodyPr>
          <a:lstStyle/>
          <a:p>
            <a:r>
              <a:rPr lang="vi-VN" sz="4000" dirty="0">
                <a:solidFill>
                  <a:schemeClr val="tx1"/>
                </a:solidFill>
              </a:rPr>
              <a:t>11. Trong các chức năng sau đây, chức năng nào không phải là chức năng đối nội của Nhà nước Công hòa xã hội chủ nghĩa Việt Nam</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971800"/>
            <a:ext cx="7391400" cy="3505200"/>
          </a:xfrm>
        </p:spPr>
        <p:txBody>
          <a:bodyPr>
            <a:normAutofit/>
          </a:bodyPr>
          <a:lstStyle/>
          <a:p>
            <a:r>
              <a:rPr lang="vi-VN" sz="3200" dirty="0">
                <a:solidFill>
                  <a:schemeClr val="tx1"/>
                </a:solidFill>
              </a:rPr>
              <a:t>a. Tổ chức và quản lý kinh tế.</a:t>
            </a:r>
            <a:endParaRPr lang="en-US" sz="3200" dirty="0">
              <a:solidFill>
                <a:schemeClr val="tx1"/>
              </a:solidFill>
            </a:endParaRPr>
          </a:p>
          <a:p>
            <a:r>
              <a:rPr lang="vi-VN" sz="3200" dirty="0">
                <a:solidFill>
                  <a:schemeClr val="tx1"/>
                </a:solidFill>
              </a:rPr>
              <a:t>b. Giữ vững an ninh chính trị, trật tự an toàn xã hội.</a:t>
            </a:r>
          </a:p>
          <a:p>
            <a:r>
              <a:rPr lang="vi-VN" sz="3200" dirty="0">
                <a:solidFill>
                  <a:schemeClr val="tx1"/>
                </a:solidFill>
              </a:rPr>
              <a:t>c. Tổ chức quản lý văn hóa, giáo dục, khoa học, công nghệ.</a:t>
            </a:r>
          </a:p>
          <a:p>
            <a:r>
              <a:rPr lang="vi-VN" sz="3200" dirty="0">
                <a:solidFill>
                  <a:schemeClr val="tx1"/>
                </a:solidFill>
              </a:rPr>
              <a:t>d. Bảo vệ tổ quốc.</a:t>
            </a:r>
          </a:p>
          <a:p>
            <a:endParaRPr lang="en-US" sz="3200" dirty="0">
              <a:solidFill>
                <a:schemeClr val="tx1"/>
              </a:solidFill>
            </a:endParaRPr>
          </a:p>
        </p:txBody>
      </p:sp>
    </p:spTree>
    <p:extLst>
      <p:ext uri="{BB962C8B-B14F-4D97-AF65-F5344CB8AC3E}">
        <p14:creationId xmlns:p14="http://schemas.microsoft.com/office/powerpoint/2010/main" val="39553572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r>
              <a:rPr lang="vi-VN" sz="4000" dirty="0">
                <a:solidFill>
                  <a:schemeClr val="tx1"/>
                </a:solidFill>
              </a:rPr>
              <a:t>12. Ở nước ta quyền lực nhà nước thuộc về</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a. Chính phủ.                              </a:t>
            </a:r>
          </a:p>
          <a:p>
            <a:r>
              <a:rPr lang="vi-VN" sz="3200" dirty="0">
                <a:solidFill>
                  <a:schemeClr val="tx1"/>
                </a:solidFill>
              </a:rPr>
              <a:t>b. Quốc hội.</a:t>
            </a:r>
          </a:p>
          <a:p>
            <a:r>
              <a:rPr lang="vi-VN" sz="3200" dirty="0">
                <a:solidFill>
                  <a:schemeClr val="tx1"/>
                </a:solidFill>
              </a:rPr>
              <a:t>c. Đảng cộng sản Việt Nam.         </a:t>
            </a:r>
          </a:p>
          <a:p>
            <a:r>
              <a:rPr lang="vi-VN" sz="3200" dirty="0">
                <a:solidFill>
                  <a:schemeClr val="tx1"/>
                </a:solidFill>
              </a:rPr>
              <a:t>d. Nhân dân.</a:t>
            </a:r>
          </a:p>
          <a:p>
            <a:endParaRPr lang="en-US" sz="3200" dirty="0">
              <a:solidFill>
                <a:schemeClr val="tx1"/>
              </a:solidFill>
            </a:endParaRPr>
          </a:p>
        </p:txBody>
      </p:sp>
    </p:spTree>
    <p:extLst>
      <p:ext uri="{BB962C8B-B14F-4D97-AF65-F5344CB8AC3E}">
        <p14:creationId xmlns:p14="http://schemas.microsoft.com/office/powerpoint/2010/main" val="31176687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981200"/>
          </a:xfrm>
        </p:spPr>
        <p:txBody>
          <a:bodyPr>
            <a:normAutofit/>
          </a:bodyPr>
          <a:lstStyle/>
          <a:p>
            <a:r>
              <a:rPr lang="vi-VN" sz="4000" dirty="0">
                <a:solidFill>
                  <a:schemeClr val="tx1"/>
                </a:solidFill>
              </a:rPr>
              <a:t>13. Văn bản pháp luật có giá trị pháp lý cao nhất trong hệ thống pháp luật nước ta là</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743200"/>
            <a:ext cx="7391400" cy="3352800"/>
          </a:xfrm>
        </p:spPr>
        <p:txBody>
          <a:bodyPr>
            <a:normAutofit/>
          </a:bodyPr>
          <a:lstStyle/>
          <a:p>
            <a:r>
              <a:rPr lang="vi-VN" sz="3200" dirty="0">
                <a:solidFill>
                  <a:schemeClr val="tx1"/>
                </a:solidFill>
              </a:rPr>
              <a:t>a. Luật.                                         </a:t>
            </a:r>
          </a:p>
          <a:p>
            <a:r>
              <a:rPr lang="vi-VN" sz="3200" dirty="0">
                <a:solidFill>
                  <a:schemeClr val="tx1"/>
                </a:solidFill>
              </a:rPr>
              <a:t>b. Pháp lệnh.</a:t>
            </a:r>
          </a:p>
          <a:p>
            <a:r>
              <a:rPr lang="vi-VN" sz="3200" dirty="0">
                <a:solidFill>
                  <a:schemeClr val="tx1"/>
                </a:solidFill>
              </a:rPr>
              <a:t>c. Nghị định của Chính phủ.         </a:t>
            </a:r>
          </a:p>
          <a:p>
            <a:r>
              <a:rPr lang="vi-VN" sz="3200" dirty="0">
                <a:solidFill>
                  <a:schemeClr val="tx1"/>
                </a:solidFill>
              </a:rPr>
              <a:t>d. Hiến Pháp.</a:t>
            </a:r>
          </a:p>
          <a:p>
            <a:endParaRPr lang="en-US" sz="3200" dirty="0">
              <a:solidFill>
                <a:schemeClr val="tx1"/>
              </a:solidFill>
            </a:endParaRPr>
          </a:p>
        </p:txBody>
      </p:sp>
    </p:spTree>
    <p:extLst>
      <p:ext uri="{BB962C8B-B14F-4D97-AF65-F5344CB8AC3E}">
        <p14:creationId xmlns:p14="http://schemas.microsoft.com/office/powerpoint/2010/main" val="21302025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r>
              <a:rPr lang="vi-VN" sz="4000" dirty="0">
                <a:solidFill>
                  <a:schemeClr val="tx1"/>
                </a:solidFill>
              </a:rPr>
              <a:t>14. Văn bản luật có giá trị pháp lý cao nhất:</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a. Bộ luật Hình sự.                                         </a:t>
            </a:r>
          </a:p>
          <a:p>
            <a:r>
              <a:rPr lang="vi-VN" sz="3200" dirty="0">
                <a:solidFill>
                  <a:schemeClr val="tx1"/>
                </a:solidFill>
              </a:rPr>
              <a:t>b. Pháp lệnh, quyết định do Chủ tịch nước.</a:t>
            </a:r>
          </a:p>
          <a:p>
            <a:r>
              <a:rPr lang="vi-VN" sz="3200" dirty="0">
                <a:solidFill>
                  <a:schemeClr val="tx1"/>
                </a:solidFill>
              </a:rPr>
              <a:t>c. Nghị định của Chính phủ.         </a:t>
            </a:r>
          </a:p>
          <a:p>
            <a:r>
              <a:rPr lang="vi-VN" sz="3200" dirty="0">
                <a:solidFill>
                  <a:schemeClr val="tx1"/>
                </a:solidFill>
              </a:rPr>
              <a:t>d. Hiến Pháp.</a:t>
            </a:r>
          </a:p>
          <a:p>
            <a:endParaRPr lang="en-US" sz="3200" dirty="0">
              <a:solidFill>
                <a:schemeClr val="tx1"/>
              </a:solidFill>
            </a:endParaRPr>
          </a:p>
        </p:txBody>
      </p:sp>
    </p:spTree>
    <p:extLst>
      <p:ext uri="{BB962C8B-B14F-4D97-AF65-F5344CB8AC3E}">
        <p14:creationId xmlns:p14="http://schemas.microsoft.com/office/powerpoint/2010/main" val="17971459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r>
              <a:rPr lang="en-US" sz="4000" dirty="0">
                <a:solidFill>
                  <a:schemeClr val="tx1"/>
                </a:solidFill>
              </a:rPr>
              <a:t>15. </a:t>
            </a:r>
            <a:r>
              <a:rPr lang="en-US" sz="4000" dirty="0" err="1">
                <a:solidFill>
                  <a:schemeClr val="tx1"/>
                </a:solidFill>
              </a:rPr>
              <a:t>Pháp</a:t>
            </a:r>
            <a:r>
              <a:rPr lang="en-US" sz="4000" dirty="0">
                <a:solidFill>
                  <a:schemeClr val="tx1"/>
                </a:solidFill>
              </a:rPr>
              <a:t> </a:t>
            </a:r>
            <a:r>
              <a:rPr lang="en-US" sz="4000" dirty="0" err="1">
                <a:solidFill>
                  <a:schemeClr val="tx1"/>
                </a:solidFill>
              </a:rPr>
              <a:t>luật</a:t>
            </a:r>
            <a:r>
              <a:rPr lang="en-US" sz="4000" dirty="0">
                <a:solidFill>
                  <a:schemeClr val="tx1"/>
                </a:solidFill>
              </a:rPr>
              <a:t> </a:t>
            </a:r>
            <a:r>
              <a:rPr lang="en-US" sz="4000" dirty="0" err="1">
                <a:solidFill>
                  <a:schemeClr val="tx1"/>
                </a:solidFill>
              </a:rPr>
              <a:t>và</a:t>
            </a:r>
            <a:r>
              <a:rPr lang="en-US" sz="4000" dirty="0">
                <a:solidFill>
                  <a:schemeClr val="tx1"/>
                </a:solidFill>
              </a:rPr>
              <a:t> </a:t>
            </a:r>
            <a:r>
              <a:rPr lang="en-US" sz="4000" dirty="0" err="1">
                <a:solidFill>
                  <a:schemeClr val="tx1"/>
                </a:solidFill>
              </a:rPr>
              <a:t>Đạo</a:t>
            </a:r>
            <a:r>
              <a:rPr lang="en-US" sz="4000" dirty="0">
                <a:solidFill>
                  <a:schemeClr val="tx1"/>
                </a:solidFill>
              </a:rPr>
              <a:t> </a:t>
            </a:r>
            <a:r>
              <a:rPr lang="en-US" sz="4000" dirty="0" err="1">
                <a:solidFill>
                  <a:schemeClr val="tx1"/>
                </a:solidFill>
              </a:rPr>
              <a:t>đức</a:t>
            </a:r>
            <a:r>
              <a:rPr lang="en-US" sz="4000" dirty="0">
                <a:solidFill>
                  <a:schemeClr val="tx1"/>
                </a:solidFill>
              </a:rPr>
              <a:t> </a:t>
            </a:r>
            <a:r>
              <a:rPr lang="en-US" sz="4000" dirty="0" err="1">
                <a:solidFill>
                  <a:schemeClr val="tx1"/>
                </a:solidFill>
              </a:rPr>
              <a:t>đều</a:t>
            </a:r>
            <a:r>
              <a:rPr lang="en-US" sz="4000" dirty="0">
                <a:solidFill>
                  <a:schemeClr val="tx1"/>
                </a:solidFill>
              </a:rPr>
              <a:t> </a:t>
            </a:r>
            <a:r>
              <a:rPr lang="en-US" sz="4000" dirty="0" err="1">
                <a:solidFill>
                  <a:schemeClr val="tx1"/>
                </a:solidFill>
              </a:rPr>
              <a:t>mang</a:t>
            </a:r>
            <a:r>
              <a:rPr lang="en-US" sz="4000" dirty="0">
                <a:solidFill>
                  <a:schemeClr val="tx1"/>
                </a:solidFill>
              </a:rPr>
              <a:t> </a:t>
            </a:r>
            <a:r>
              <a:rPr lang="en-US" sz="4000" dirty="0" err="1">
                <a:solidFill>
                  <a:schemeClr val="tx1"/>
                </a:solidFill>
              </a:rPr>
              <a:t>tính</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en-US" sz="3200" dirty="0">
                <a:solidFill>
                  <a:schemeClr val="tx1"/>
                </a:solidFill>
              </a:rPr>
              <a:t>a. </a:t>
            </a:r>
            <a:r>
              <a:rPr lang="en-US" sz="3200" dirty="0" err="1">
                <a:solidFill>
                  <a:schemeClr val="tx1"/>
                </a:solidFill>
              </a:rPr>
              <a:t>Xã</a:t>
            </a:r>
            <a:r>
              <a:rPr lang="en-US" sz="3200" dirty="0">
                <a:solidFill>
                  <a:schemeClr val="tx1"/>
                </a:solidFill>
              </a:rPr>
              <a:t> </a:t>
            </a:r>
            <a:r>
              <a:rPr lang="en-US" sz="3200" dirty="0" err="1">
                <a:solidFill>
                  <a:schemeClr val="tx1"/>
                </a:solidFill>
              </a:rPr>
              <a:t>hội</a:t>
            </a:r>
            <a:r>
              <a:rPr lang="en-US" sz="3200" dirty="0">
                <a:solidFill>
                  <a:schemeClr val="tx1"/>
                </a:solidFill>
              </a:rPr>
              <a:t>.                                      </a:t>
            </a:r>
          </a:p>
          <a:p>
            <a:r>
              <a:rPr lang="en-US" sz="3200" dirty="0">
                <a:solidFill>
                  <a:schemeClr val="tx1"/>
                </a:solidFill>
              </a:rPr>
              <a:t>b. </a:t>
            </a:r>
            <a:r>
              <a:rPr lang="en-US" sz="3200" dirty="0" err="1">
                <a:solidFill>
                  <a:schemeClr val="tx1"/>
                </a:solidFill>
              </a:rPr>
              <a:t>Quy</a:t>
            </a:r>
            <a:r>
              <a:rPr lang="en-US" sz="3200" dirty="0">
                <a:solidFill>
                  <a:schemeClr val="tx1"/>
                </a:solidFill>
              </a:rPr>
              <a:t> </a:t>
            </a:r>
            <a:r>
              <a:rPr lang="en-US" sz="3200" dirty="0" err="1">
                <a:solidFill>
                  <a:schemeClr val="tx1"/>
                </a:solidFill>
              </a:rPr>
              <a:t>phạm</a:t>
            </a:r>
            <a:r>
              <a:rPr lang="en-US" sz="3200" dirty="0">
                <a:solidFill>
                  <a:schemeClr val="tx1"/>
                </a:solidFill>
              </a:rPr>
              <a:t>.</a:t>
            </a:r>
          </a:p>
          <a:p>
            <a:r>
              <a:rPr lang="en-US" sz="3200" dirty="0">
                <a:solidFill>
                  <a:schemeClr val="tx1"/>
                </a:solidFill>
              </a:rPr>
              <a:t>c. </a:t>
            </a:r>
            <a:r>
              <a:rPr lang="en-US" sz="3200" dirty="0" err="1">
                <a:solidFill>
                  <a:schemeClr val="tx1"/>
                </a:solidFill>
              </a:rPr>
              <a:t>Giai</a:t>
            </a:r>
            <a:r>
              <a:rPr lang="en-US" sz="3200" dirty="0">
                <a:solidFill>
                  <a:schemeClr val="tx1"/>
                </a:solidFill>
              </a:rPr>
              <a:t> </a:t>
            </a:r>
            <a:r>
              <a:rPr lang="en-US" sz="3200" dirty="0" err="1">
                <a:solidFill>
                  <a:schemeClr val="tx1"/>
                </a:solidFill>
              </a:rPr>
              <a:t>cấp</a:t>
            </a:r>
            <a:r>
              <a:rPr lang="en-US" sz="3200" dirty="0">
                <a:solidFill>
                  <a:schemeClr val="tx1"/>
                </a:solidFill>
              </a:rPr>
              <a:t> </a:t>
            </a:r>
            <a:r>
              <a:rPr lang="en-US" sz="3200" dirty="0" err="1">
                <a:solidFill>
                  <a:schemeClr val="tx1"/>
                </a:solidFill>
              </a:rPr>
              <a:t>thống</a:t>
            </a:r>
            <a:r>
              <a:rPr lang="en-US" sz="3200" dirty="0">
                <a:solidFill>
                  <a:schemeClr val="tx1"/>
                </a:solidFill>
              </a:rPr>
              <a:t> </a:t>
            </a:r>
            <a:r>
              <a:rPr lang="en-US" sz="3200" dirty="0" err="1">
                <a:solidFill>
                  <a:schemeClr val="tx1"/>
                </a:solidFill>
              </a:rPr>
              <a:t>trị</a:t>
            </a:r>
            <a:r>
              <a:rPr lang="en-US" sz="3200" dirty="0">
                <a:solidFill>
                  <a:schemeClr val="tx1"/>
                </a:solidFill>
              </a:rPr>
              <a:t>.                     </a:t>
            </a:r>
          </a:p>
          <a:p>
            <a:r>
              <a:rPr lang="en-US" sz="3200" dirty="0">
                <a:solidFill>
                  <a:schemeClr val="tx1"/>
                </a:solidFill>
              </a:rPr>
              <a:t>d. </a:t>
            </a:r>
            <a:r>
              <a:rPr lang="en-US" sz="3200" dirty="0" err="1">
                <a:solidFill>
                  <a:schemeClr val="tx1"/>
                </a:solidFill>
              </a:rPr>
              <a:t>Tính</a:t>
            </a:r>
            <a:r>
              <a:rPr lang="en-US" sz="3200" dirty="0">
                <a:solidFill>
                  <a:schemeClr val="tx1"/>
                </a:solidFill>
              </a:rPr>
              <a:t> </a:t>
            </a:r>
            <a:r>
              <a:rPr lang="en-US" sz="3200" dirty="0" err="1">
                <a:solidFill>
                  <a:schemeClr val="tx1"/>
                </a:solidFill>
              </a:rPr>
              <a:t>giai</a:t>
            </a:r>
            <a:r>
              <a:rPr lang="en-US" sz="3200" dirty="0">
                <a:solidFill>
                  <a:schemeClr val="tx1"/>
                </a:solidFill>
              </a:rPr>
              <a:t> </a:t>
            </a:r>
            <a:r>
              <a:rPr lang="en-US" sz="3200" dirty="0" err="1">
                <a:solidFill>
                  <a:schemeClr val="tx1"/>
                </a:solidFill>
              </a:rPr>
              <a:t>cấp</a:t>
            </a:r>
            <a:r>
              <a:rPr lang="en-US" sz="3200" dirty="0">
                <a:solidFill>
                  <a:schemeClr val="tx1"/>
                </a:solidFill>
              </a:rPr>
              <a:t>.</a:t>
            </a:r>
          </a:p>
          <a:p>
            <a:endParaRPr lang="en-US" sz="3200" dirty="0">
              <a:solidFill>
                <a:schemeClr val="tx1"/>
              </a:solidFill>
            </a:endParaRPr>
          </a:p>
        </p:txBody>
      </p:sp>
    </p:spTree>
    <p:extLst>
      <p:ext uri="{BB962C8B-B14F-4D97-AF65-F5344CB8AC3E}">
        <p14:creationId xmlns:p14="http://schemas.microsoft.com/office/powerpoint/2010/main" val="6475653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r>
              <a:rPr lang="vi-VN" sz="4000" dirty="0">
                <a:solidFill>
                  <a:schemeClr val="tx1"/>
                </a:solidFill>
              </a:rPr>
              <a:t>16. Ủy ban nhân dân phường thuộc hệ thống cơ quan.</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a. Quyền lực.                        </a:t>
            </a:r>
          </a:p>
          <a:p>
            <a:r>
              <a:rPr lang="vi-VN" sz="3200" dirty="0">
                <a:solidFill>
                  <a:schemeClr val="tx1"/>
                </a:solidFill>
              </a:rPr>
              <a:t>b. Hành chính.</a:t>
            </a:r>
          </a:p>
          <a:p>
            <a:r>
              <a:rPr lang="vi-VN" sz="3200" dirty="0">
                <a:solidFill>
                  <a:schemeClr val="tx1"/>
                </a:solidFill>
              </a:rPr>
              <a:t>c. Xét xử.                             </a:t>
            </a:r>
          </a:p>
          <a:p>
            <a:r>
              <a:rPr lang="vi-VN" sz="3200" dirty="0">
                <a:solidFill>
                  <a:schemeClr val="tx1"/>
                </a:solidFill>
              </a:rPr>
              <a:t>d. Giám sát.</a:t>
            </a:r>
          </a:p>
          <a:p>
            <a:endParaRPr lang="en-US" sz="3200" dirty="0">
              <a:solidFill>
                <a:schemeClr val="tx1"/>
              </a:solidFill>
            </a:endParaRPr>
          </a:p>
        </p:txBody>
      </p:sp>
    </p:spTree>
    <p:extLst>
      <p:ext uri="{BB962C8B-B14F-4D97-AF65-F5344CB8AC3E}">
        <p14:creationId xmlns:p14="http://schemas.microsoft.com/office/powerpoint/2010/main" val="26966431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28600"/>
            <a:ext cx="7696200" cy="1219200"/>
          </a:xfrm>
        </p:spPr>
        <p:txBody>
          <a:bodyPr>
            <a:normAutofit fontScale="90000"/>
          </a:bodyPr>
          <a:lstStyle/>
          <a:p>
            <a:r>
              <a:rPr lang="vi-VN" sz="4000" dirty="0">
                <a:solidFill>
                  <a:schemeClr val="tx1"/>
                </a:solidFill>
              </a:rPr>
              <a:t>17. Quốc hội thuộc hệ thống cơ quan</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a. Cơ quan hành chính nhà nước.</a:t>
            </a:r>
          </a:p>
          <a:p>
            <a:r>
              <a:rPr lang="vi-VN" sz="3200" dirty="0">
                <a:solidFill>
                  <a:schemeClr val="tx1"/>
                </a:solidFill>
              </a:rPr>
              <a:t>b. Cơ quan xét xử.</a:t>
            </a:r>
          </a:p>
          <a:p>
            <a:r>
              <a:rPr lang="vi-VN" sz="3200" dirty="0">
                <a:solidFill>
                  <a:schemeClr val="tx1"/>
                </a:solidFill>
              </a:rPr>
              <a:t>c. Cơ quan kiểm sát.</a:t>
            </a:r>
          </a:p>
          <a:p>
            <a:r>
              <a:rPr lang="vi-VN" sz="3200" dirty="0">
                <a:solidFill>
                  <a:schemeClr val="tx1"/>
                </a:solidFill>
              </a:rPr>
              <a:t>d. Cơ quan quyền lực nhà nước.</a:t>
            </a:r>
          </a:p>
          <a:p>
            <a:endParaRPr lang="en-US" sz="3200" dirty="0">
              <a:solidFill>
                <a:schemeClr val="tx1"/>
              </a:solidFill>
            </a:endParaRPr>
          </a:p>
        </p:txBody>
      </p:sp>
    </p:spTree>
    <p:extLst>
      <p:ext uri="{BB962C8B-B14F-4D97-AF65-F5344CB8AC3E}">
        <p14:creationId xmlns:p14="http://schemas.microsoft.com/office/powerpoint/2010/main" val="25629423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r>
              <a:rPr lang="vi-VN" sz="4000" dirty="0">
                <a:solidFill>
                  <a:schemeClr val="tx1"/>
                </a:solidFill>
              </a:rPr>
              <a:t>18. Hội đồng nhân dân thuộc hệ thống cơ quan</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a. Cơ quan hành chính nhà nước.</a:t>
            </a:r>
          </a:p>
          <a:p>
            <a:r>
              <a:rPr lang="vi-VN" sz="3200" dirty="0">
                <a:solidFill>
                  <a:schemeClr val="tx1"/>
                </a:solidFill>
              </a:rPr>
              <a:t>b. Cơ quan xét xử.</a:t>
            </a:r>
          </a:p>
          <a:p>
            <a:r>
              <a:rPr lang="vi-VN" sz="3200" dirty="0">
                <a:solidFill>
                  <a:schemeClr val="tx1"/>
                </a:solidFill>
              </a:rPr>
              <a:t>c. Cơ quan kiểm sát.</a:t>
            </a:r>
          </a:p>
          <a:p>
            <a:r>
              <a:rPr lang="vi-VN" sz="3200" dirty="0">
                <a:solidFill>
                  <a:schemeClr val="tx1"/>
                </a:solidFill>
              </a:rPr>
              <a:t>d. Cơ quan quyền lực nhà nước.</a:t>
            </a:r>
          </a:p>
          <a:p>
            <a:endParaRPr lang="en-US" sz="3200" dirty="0">
              <a:solidFill>
                <a:schemeClr val="tx1"/>
              </a:solidFill>
            </a:endParaRPr>
          </a:p>
        </p:txBody>
      </p:sp>
    </p:spTree>
    <p:extLst>
      <p:ext uri="{BB962C8B-B14F-4D97-AF65-F5344CB8AC3E}">
        <p14:creationId xmlns:p14="http://schemas.microsoft.com/office/powerpoint/2010/main" val="18983842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r>
              <a:rPr lang="vi-VN" sz="4000" dirty="0">
                <a:solidFill>
                  <a:schemeClr val="tx1"/>
                </a:solidFill>
              </a:rPr>
              <a:t>19. Ủy ban nhân dân thuộc hệ thống cơ quan</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a. Cơ quan hành chính nhà nước.</a:t>
            </a:r>
          </a:p>
          <a:p>
            <a:r>
              <a:rPr lang="vi-VN" sz="3200" dirty="0">
                <a:solidFill>
                  <a:schemeClr val="tx1"/>
                </a:solidFill>
              </a:rPr>
              <a:t>b. Cơ quan xét xử.</a:t>
            </a:r>
          </a:p>
          <a:p>
            <a:r>
              <a:rPr lang="vi-VN" sz="3200" dirty="0">
                <a:solidFill>
                  <a:schemeClr val="tx1"/>
                </a:solidFill>
              </a:rPr>
              <a:t>c. Cơ quan kiểm sát.</a:t>
            </a:r>
          </a:p>
          <a:p>
            <a:r>
              <a:rPr lang="vi-VN" sz="3200" dirty="0">
                <a:solidFill>
                  <a:schemeClr val="tx1"/>
                </a:solidFill>
              </a:rPr>
              <a:t>d. Cơ quan quyền lực nhà nước.</a:t>
            </a:r>
          </a:p>
          <a:p>
            <a:endParaRPr lang="en-US" sz="3200" dirty="0">
              <a:solidFill>
                <a:schemeClr val="tx1"/>
              </a:solidFill>
            </a:endParaRPr>
          </a:p>
        </p:txBody>
      </p:sp>
    </p:spTree>
    <p:extLst>
      <p:ext uri="{BB962C8B-B14F-4D97-AF65-F5344CB8AC3E}">
        <p14:creationId xmlns:p14="http://schemas.microsoft.com/office/powerpoint/2010/main" val="40049084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r>
              <a:rPr lang="vi-VN" sz="4000" dirty="0">
                <a:solidFill>
                  <a:schemeClr val="tx1"/>
                </a:solidFill>
              </a:rPr>
              <a:t>20. Tòa án nhân dân thuộc hệ thống cơ quan</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a. Cơ quan hành chính nhà nước.</a:t>
            </a:r>
          </a:p>
          <a:p>
            <a:r>
              <a:rPr lang="vi-VN" sz="3200" dirty="0">
                <a:solidFill>
                  <a:schemeClr val="tx1"/>
                </a:solidFill>
              </a:rPr>
              <a:t>b. Cơ quan xét xử.</a:t>
            </a:r>
          </a:p>
          <a:p>
            <a:r>
              <a:rPr lang="vi-VN" sz="3200" dirty="0">
                <a:solidFill>
                  <a:schemeClr val="tx1"/>
                </a:solidFill>
              </a:rPr>
              <a:t>c. Cơ quan kiểm sát.</a:t>
            </a:r>
          </a:p>
          <a:p>
            <a:r>
              <a:rPr lang="vi-VN" sz="3200" dirty="0">
                <a:solidFill>
                  <a:schemeClr val="tx1"/>
                </a:solidFill>
              </a:rPr>
              <a:t>d. Cơ quan quyền lực nhà nước.</a:t>
            </a:r>
          </a:p>
          <a:p>
            <a:endParaRPr lang="en-US" sz="3200" dirty="0">
              <a:solidFill>
                <a:schemeClr val="tx1"/>
              </a:solidFill>
            </a:endParaRPr>
          </a:p>
        </p:txBody>
      </p:sp>
    </p:spTree>
    <p:extLst>
      <p:ext uri="{BB962C8B-B14F-4D97-AF65-F5344CB8AC3E}">
        <p14:creationId xmlns:p14="http://schemas.microsoft.com/office/powerpoint/2010/main" val="29685729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r>
              <a:rPr lang="vi-VN" sz="4000" dirty="0">
                <a:solidFill>
                  <a:schemeClr val="tx1"/>
                </a:solidFill>
              </a:rPr>
              <a:t>21. Viện kiểm sát nhân dân là cơ quan</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a. Cơ quan hành chính nhà nước.</a:t>
            </a:r>
          </a:p>
          <a:p>
            <a:r>
              <a:rPr lang="vi-VN" sz="3200" dirty="0">
                <a:solidFill>
                  <a:schemeClr val="tx1"/>
                </a:solidFill>
              </a:rPr>
              <a:t>b. Cơ quan xét xử.</a:t>
            </a:r>
          </a:p>
          <a:p>
            <a:r>
              <a:rPr lang="vi-VN" sz="3200" dirty="0">
                <a:solidFill>
                  <a:schemeClr val="tx1"/>
                </a:solidFill>
              </a:rPr>
              <a:t>c. Cơ quan kiểm sát.</a:t>
            </a:r>
          </a:p>
          <a:p>
            <a:r>
              <a:rPr lang="vi-VN" sz="3200" dirty="0">
                <a:solidFill>
                  <a:schemeClr val="tx1"/>
                </a:solidFill>
              </a:rPr>
              <a:t>d. Cơ quan quyền lực nhà nước.</a:t>
            </a:r>
          </a:p>
          <a:p>
            <a:endParaRPr lang="en-US" sz="3200" dirty="0">
              <a:solidFill>
                <a:schemeClr val="tx1"/>
              </a:solidFill>
            </a:endParaRPr>
          </a:p>
        </p:txBody>
      </p:sp>
    </p:spTree>
    <p:extLst>
      <p:ext uri="{BB962C8B-B14F-4D97-AF65-F5344CB8AC3E}">
        <p14:creationId xmlns:p14="http://schemas.microsoft.com/office/powerpoint/2010/main" val="21761293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r>
              <a:rPr lang="vi-VN" sz="4000" dirty="0">
                <a:solidFill>
                  <a:schemeClr val="tx1"/>
                </a:solidFill>
              </a:rPr>
              <a:t>22. Thông thường mỗi điều luật được xem là:</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a. Một chế định pháp luật.                    </a:t>
            </a:r>
          </a:p>
          <a:p>
            <a:r>
              <a:rPr lang="vi-VN" sz="3200" dirty="0">
                <a:solidFill>
                  <a:schemeClr val="tx1"/>
                </a:solidFill>
              </a:rPr>
              <a:t>b. Một khái niệm pháp luật.   </a:t>
            </a:r>
          </a:p>
          <a:p>
            <a:r>
              <a:rPr lang="vi-VN" sz="3200" dirty="0">
                <a:solidFill>
                  <a:schemeClr val="tx1"/>
                </a:solidFill>
              </a:rPr>
              <a:t>c. Một nội dung của pháp luật.             </a:t>
            </a:r>
          </a:p>
          <a:p>
            <a:r>
              <a:rPr lang="vi-VN" sz="3200" dirty="0">
                <a:solidFill>
                  <a:schemeClr val="tx1"/>
                </a:solidFill>
              </a:rPr>
              <a:t>d. Một quy phạm pháp luật.</a:t>
            </a:r>
          </a:p>
          <a:p>
            <a:endParaRPr lang="en-US" sz="3200" dirty="0">
              <a:solidFill>
                <a:schemeClr val="tx1"/>
              </a:solidFill>
            </a:endParaRPr>
          </a:p>
        </p:txBody>
      </p:sp>
    </p:spTree>
    <p:extLst>
      <p:ext uri="{BB962C8B-B14F-4D97-AF65-F5344CB8AC3E}">
        <p14:creationId xmlns:p14="http://schemas.microsoft.com/office/powerpoint/2010/main" val="4703522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8600"/>
            <a:ext cx="7924800" cy="2438400"/>
          </a:xfrm>
        </p:spPr>
        <p:txBody>
          <a:bodyPr>
            <a:normAutofit fontScale="90000"/>
          </a:bodyPr>
          <a:lstStyle/>
          <a:p>
            <a:r>
              <a:rPr lang="en-US" sz="4000" dirty="0">
                <a:solidFill>
                  <a:schemeClr val="tx1"/>
                </a:solidFill>
              </a:rPr>
              <a:t>23.  </a:t>
            </a:r>
            <a:r>
              <a:rPr lang="en-US" sz="4000" dirty="0" err="1">
                <a:solidFill>
                  <a:schemeClr val="tx1"/>
                </a:solidFill>
              </a:rPr>
              <a:t>Trong</a:t>
            </a:r>
            <a:r>
              <a:rPr lang="en-US" sz="4000" dirty="0">
                <a:solidFill>
                  <a:schemeClr val="tx1"/>
                </a:solidFill>
              </a:rPr>
              <a:t> </a:t>
            </a:r>
            <a:r>
              <a:rPr lang="en-US" sz="4000" dirty="0" err="1">
                <a:solidFill>
                  <a:schemeClr val="tx1"/>
                </a:solidFill>
              </a:rPr>
              <a:t>xã</a:t>
            </a:r>
            <a:r>
              <a:rPr lang="en-US" sz="4000" dirty="0">
                <a:solidFill>
                  <a:schemeClr val="tx1"/>
                </a:solidFill>
              </a:rPr>
              <a:t> </a:t>
            </a:r>
            <a:r>
              <a:rPr lang="en-US" sz="4000" dirty="0" err="1">
                <a:solidFill>
                  <a:schemeClr val="tx1"/>
                </a:solidFill>
              </a:rPr>
              <a:t>hội</a:t>
            </a:r>
            <a:r>
              <a:rPr lang="en-US" sz="4000" dirty="0">
                <a:solidFill>
                  <a:schemeClr val="tx1"/>
                </a:solidFill>
              </a:rPr>
              <a:t> </a:t>
            </a:r>
            <a:r>
              <a:rPr lang="en-US" sz="4000" dirty="0" err="1">
                <a:solidFill>
                  <a:schemeClr val="tx1"/>
                </a:solidFill>
              </a:rPr>
              <a:t>có</a:t>
            </a:r>
            <a:r>
              <a:rPr lang="en-US" sz="4000" dirty="0">
                <a:solidFill>
                  <a:schemeClr val="tx1"/>
                </a:solidFill>
              </a:rPr>
              <a:t> </a:t>
            </a:r>
            <a:r>
              <a:rPr lang="en-US" sz="4000" dirty="0" err="1">
                <a:solidFill>
                  <a:schemeClr val="tx1"/>
                </a:solidFill>
              </a:rPr>
              <a:t>giai</a:t>
            </a:r>
            <a:r>
              <a:rPr lang="en-US" sz="4000" dirty="0">
                <a:solidFill>
                  <a:schemeClr val="tx1"/>
                </a:solidFill>
              </a:rPr>
              <a:t> </a:t>
            </a:r>
            <a:r>
              <a:rPr lang="en-US" sz="4000" dirty="0" err="1">
                <a:solidFill>
                  <a:schemeClr val="tx1"/>
                </a:solidFill>
              </a:rPr>
              <a:t>cấp</a:t>
            </a:r>
            <a:r>
              <a:rPr lang="en-US" sz="4000" dirty="0">
                <a:solidFill>
                  <a:schemeClr val="tx1"/>
                </a:solidFill>
              </a:rPr>
              <a:t>, </a:t>
            </a:r>
            <a:r>
              <a:rPr lang="en-US" sz="4000" dirty="0" err="1">
                <a:solidFill>
                  <a:schemeClr val="tx1"/>
                </a:solidFill>
              </a:rPr>
              <a:t>quy</a:t>
            </a:r>
            <a:r>
              <a:rPr lang="en-US" sz="4000" dirty="0">
                <a:solidFill>
                  <a:schemeClr val="tx1"/>
                </a:solidFill>
              </a:rPr>
              <a:t> </a:t>
            </a:r>
            <a:r>
              <a:rPr lang="en-US" sz="4000" dirty="0" err="1">
                <a:solidFill>
                  <a:schemeClr val="tx1"/>
                </a:solidFill>
              </a:rPr>
              <a:t>phạm</a:t>
            </a:r>
            <a:r>
              <a:rPr lang="en-US" sz="4000" dirty="0">
                <a:solidFill>
                  <a:schemeClr val="tx1"/>
                </a:solidFill>
              </a:rPr>
              <a:t> </a:t>
            </a:r>
            <a:r>
              <a:rPr lang="en-US" sz="4000" dirty="0" err="1">
                <a:solidFill>
                  <a:schemeClr val="tx1"/>
                </a:solidFill>
              </a:rPr>
              <a:t>nào</a:t>
            </a:r>
            <a:r>
              <a:rPr lang="en-US" sz="4000" dirty="0">
                <a:solidFill>
                  <a:schemeClr val="tx1"/>
                </a:solidFill>
              </a:rPr>
              <a:t> </a:t>
            </a:r>
            <a:r>
              <a:rPr lang="en-US" sz="4000" dirty="0" err="1">
                <a:solidFill>
                  <a:schemeClr val="tx1"/>
                </a:solidFill>
              </a:rPr>
              <a:t>sau</a:t>
            </a:r>
            <a:r>
              <a:rPr lang="en-US" sz="4000" dirty="0">
                <a:solidFill>
                  <a:schemeClr val="tx1"/>
                </a:solidFill>
              </a:rPr>
              <a:t> </a:t>
            </a:r>
            <a:r>
              <a:rPr lang="en-US" sz="4000" dirty="0" err="1">
                <a:solidFill>
                  <a:schemeClr val="tx1"/>
                </a:solidFill>
              </a:rPr>
              <a:t>đây</a:t>
            </a:r>
            <a:r>
              <a:rPr lang="en-US" sz="4000" dirty="0">
                <a:solidFill>
                  <a:schemeClr val="tx1"/>
                </a:solidFill>
              </a:rPr>
              <a:t> </a:t>
            </a:r>
            <a:r>
              <a:rPr lang="en-US" sz="4000" dirty="0" err="1">
                <a:solidFill>
                  <a:schemeClr val="tx1"/>
                </a:solidFill>
              </a:rPr>
              <a:t>có</a:t>
            </a:r>
            <a:r>
              <a:rPr lang="en-US" sz="4000" dirty="0">
                <a:solidFill>
                  <a:schemeClr val="tx1"/>
                </a:solidFill>
              </a:rPr>
              <a:t> </a:t>
            </a:r>
            <a:r>
              <a:rPr lang="en-US" sz="4000" dirty="0" err="1">
                <a:solidFill>
                  <a:schemeClr val="tx1"/>
                </a:solidFill>
              </a:rPr>
              <a:t>vai</a:t>
            </a:r>
            <a:r>
              <a:rPr lang="en-US" sz="4000" dirty="0">
                <a:solidFill>
                  <a:schemeClr val="tx1"/>
                </a:solidFill>
              </a:rPr>
              <a:t> </a:t>
            </a:r>
            <a:r>
              <a:rPr lang="en-US" sz="4000" dirty="0" err="1">
                <a:solidFill>
                  <a:schemeClr val="tx1"/>
                </a:solidFill>
              </a:rPr>
              <a:t>trò</a:t>
            </a:r>
            <a:r>
              <a:rPr lang="en-US" sz="4000" dirty="0">
                <a:solidFill>
                  <a:schemeClr val="tx1"/>
                </a:solidFill>
              </a:rPr>
              <a:t> </a:t>
            </a:r>
            <a:r>
              <a:rPr lang="en-US" sz="4000" dirty="0" err="1">
                <a:solidFill>
                  <a:schemeClr val="tx1"/>
                </a:solidFill>
              </a:rPr>
              <a:t>quan</a:t>
            </a:r>
            <a:r>
              <a:rPr lang="en-US" sz="4000" dirty="0">
                <a:solidFill>
                  <a:schemeClr val="tx1"/>
                </a:solidFill>
              </a:rPr>
              <a:t> </a:t>
            </a:r>
            <a:r>
              <a:rPr lang="en-US" sz="4000" dirty="0" err="1">
                <a:solidFill>
                  <a:schemeClr val="tx1"/>
                </a:solidFill>
              </a:rPr>
              <a:t>trọng</a:t>
            </a:r>
            <a:r>
              <a:rPr lang="en-US" sz="4000" dirty="0">
                <a:solidFill>
                  <a:schemeClr val="tx1"/>
                </a:solidFill>
              </a:rPr>
              <a:t> </a:t>
            </a:r>
            <a:r>
              <a:rPr lang="en-US" sz="4000" dirty="0" err="1">
                <a:solidFill>
                  <a:schemeClr val="tx1"/>
                </a:solidFill>
              </a:rPr>
              <a:t>nhất</a:t>
            </a:r>
            <a:r>
              <a:rPr lang="en-US" sz="4000" dirty="0">
                <a:solidFill>
                  <a:schemeClr val="tx1"/>
                </a:solidFill>
              </a:rPr>
              <a:t> </a:t>
            </a:r>
            <a:r>
              <a:rPr lang="en-US" sz="4000" dirty="0" err="1">
                <a:solidFill>
                  <a:schemeClr val="tx1"/>
                </a:solidFill>
              </a:rPr>
              <a:t>đối</a:t>
            </a:r>
            <a:r>
              <a:rPr lang="en-US" sz="4000" dirty="0">
                <a:solidFill>
                  <a:schemeClr val="tx1"/>
                </a:solidFill>
              </a:rPr>
              <a:t> </a:t>
            </a:r>
            <a:r>
              <a:rPr lang="en-US" sz="4000" dirty="0" err="1">
                <a:solidFill>
                  <a:schemeClr val="tx1"/>
                </a:solidFill>
              </a:rPr>
              <a:t>với</a:t>
            </a:r>
            <a:r>
              <a:rPr lang="en-US" sz="4000" dirty="0">
                <a:solidFill>
                  <a:schemeClr val="tx1"/>
                </a:solidFill>
              </a:rPr>
              <a:t> </a:t>
            </a:r>
            <a:r>
              <a:rPr lang="en-US" sz="4000" dirty="0" err="1">
                <a:solidFill>
                  <a:schemeClr val="tx1"/>
                </a:solidFill>
              </a:rPr>
              <a:t>việc</a:t>
            </a:r>
            <a:r>
              <a:rPr lang="en-US" sz="4000" dirty="0">
                <a:solidFill>
                  <a:schemeClr val="tx1"/>
                </a:solidFill>
              </a:rPr>
              <a:t> </a:t>
            </a:r>
            <a:r>
              <a:rPr lang="en-US" sz="4000" dirty="0" err="1">
                <a:solidFill>
                  <a:schemeClr val="tx1"/>
                </a:solidFill>
              </a:rPr>
              <a:t>duy</a:t>
            </a:r>
            <a:r>
              <a:rPr lang="en-US" sz="4000" dirty="0">
                <a:solidFill>
                  <a:schemeClr val="tx1"/>
                </a:solidFill>
              </a:rPr>
              <a:t> </a:t>
            </a:r>
            <a:r>
              <a:rPr lang="en-US" sz="4000" dirty="0" err="1">
                <a:solidFill>
                  <a:schemeClr val="tx1"/>
                </a:solidFill>
              </a:rPr>
              <a:t>trì</a:t>
            </a:r>
            <a:r>
              <a:rPr lang="en-US" sz="4000" dirty="0">
                <a:solidFill>
                  <a:schemeClr val="tx1"/>
                </a:solidFill>
              </a:rPr>
              <a:t> </a:t>
            </a:r>
            <a:r>
              <a:rPr lang="en-US" sz="4000" dirty="0" err="1">
                <a:solidFill>
                  <a:schemeClr val="tx1"/>
                </a:solidFill>
              </a:rPr>
              <a:t>trật</a:t>
            </a:r>
            <a:r>
              <a:rPr lang="en-US" sz="4000" dirty="0">
                <a:solidFill>
                  <a:schemeClr val="tx1"/>
                </a:solidFill>
              </a:rPr>
              <a:t> </a:t>
            </a:r>
            <a:r>
              <a:rPr lang="en-US" sz="4000" dirty="0" err="1">
                <a:solidFill>
                  <a:schemeClr val="tx1"/>
                </a:solidFill>
              </a:rPr>
              <a:t>tự</a:t>
            </a:r>
            <a:r>
              <a:rPr lang="en-US" sz="4000" dirty="0">
                <a:solidFill>
                  <a:schemeClr val="tx1"/>
                </a:solidFill>
              </a:rPr>
              <a:t> </a:t>
            </a:r>
            <a:r>
              <a:rPr lang="en-US" sz="4000" dirty="0" err="1">
                <a:solidFill>
                  <a:schemeClr val="tx1"/>
                </a:solidFill>
              </a:rPr>
              <a:t>xã</a:t>
            </a:r>
            <a:r>
              <a:rPr lang="en-US" sz="4000" dirty="0">
                <a:solidFill>
                  <a:schemeClr val="tx1"/>
                </a:solidFill>
              </a:rPr>
              <a:t> </a:t>
            </a:r>
            <a:r>
              <a:rPr lang="en-US" sz="4000" dirty="0" err="1">
                <a:solidFill>
                  <a:schemeClr val="tx1"/>
                </a:solidFill>
              </a:rPr>
              <a:t>hội</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3429000"/>
            <a:ext cx="7391400" cy="2667000"/>
          </a:xfrm>
        </p:spPr>
        <p:txBody>
          <a:bodyPr>
            <a:normAutofit/>
          </a:bodyPr>
          <a:lstStyle/>
          <a:p>
            <a:r>
              <a:rPr lang="en-US" sz="3200" dirty="0">
                <a:solidFill>
                  <a:schemeClr val="tx1"/>
                </a:solidFill>
              </a:rPr>
              <a:t>a. </a:t>
            </a:r>
            <a:r>
              <a:rPr lang="en-US" sz="3200" dirty="0" err="1">
                <a:solidFill>
                  <a:schemeClr val="tx1"/>
                </a:solidFill>
              </a:rPr>
              <a:t>Quy</a:t>
            </a:r>
            <a:r>
              <a:rPr lang="en-US" sz="3200" dirty="0">
                <a:solidFill>
                  <a:schemeClr val="tx1"/>
                </a:solidFill>
              </a:rPr>
              <a:t> </a:t>
            </a:r>
            <a:r>
              <a:rPr lang="en-US" sz="3200" dirty="0" err="1">
                <a:solidFill>
                  <a:schemeClr val="tx1"/>
                </a:solidFill>
              </a:rPr>
              <a:t>phạm</a:t>
            </a:r>
            <a:r>
              <a:rPr lang="en-US" sz="3200" dirty="0">
                <a:solidFill>
                  <a:schemeClr val="tx1"/>
                </a:solidFill>
              </a:rPr>
              <a:t> </a:t>
            </a:r>
            <a:r>
              <a:rPr lang="en-US" sz="3200" dirty="0" err="1">
                <a:solidFill>
                  <a:schemeClr val="tx1"/>
                </a:solidFill>
              </a:rPr>
              <a:t>tập</a:t>
            </a:r>
            <a:r>
              <a:rPr lang="en-US" sz="3200" dirty="0">
                <a:solidFill>
                  <a:schemeClr val="tx1"/>
                </a:solidFill>
              </a:rPr>
              <a:t> </a:t>
            </a:r>
            <a:r>
              <a:rPr lang="en-US" sz="3200" dirty="0" err="1">
                <a:solidFill>
                  <a:schemeClr val="tx1"/>
                </a:solidFill>
              </a:rPr>
              <a:t>quán</a:t>
            </a:r>
            <a:r>
              <a:rPr lang="en-US" sz="3200" dirty="0">
                <a:solidFill>
                  <a:schemeClr val="tx1"/>
                </a:solidFill>
              </a:rPr>
              <a:t>.                 </a:t>
            </a:r>
          </a:p>
          <a:p>
            <a:r>
              <a:rPr lang="en-US" sz="3200" dirty="0">
                <a:solidFill>
                  <a:schemeClr val="tx1"/>
                </a:solidFill>
              </a:rPr>
              <a:t>b. </a:t>
            </a:r>
            <a:r>
              <a:rPr lang="en-US" sz="3200" dirty="0" err="1">
                <a:solidFill>
                  <a:schemeClr val="tx1"/>
                </a:solidFill>
              </a:rPr>
              <a:t>Quy</a:t>
            </a:r>
            <a:r>
              <a:rPr lang="en-US" sz="3200" dirty="0">
                <a:solidFill>
                  <a:schemeClr val="tx1"/>
                </a:solidFill>
              </a:rPr>
              <a:t> </a:t>
            </a:r>
            <a:r>
              <a:rPr lang="en-US" sz="3200" dirty="0" err="1">
                <a:solidFill>
                  <a:schemeClr val="tx1"/>
                </a:solidFill>
              </a:rPr>
              <a:t>phạn</a:t>
            </a:r>
            <a:r>
              <a:rPr lang="en-US" sz="3200" dirty="0">
                <a:solidFill>
                  <a:schemeClr val="tx1"/>
                </a:solidFill>
              </a:rPr>
              <a:t> </a:t>
            </a:r>
            <a:r>
              <a:rPr lang="en-US" sz="3200" dirty="0" err="1">
                <a:solidFill>
                  <a:schemeClr val="tx1"/>
                </a:solidFill>
              </a:rPr>
              <a:t>tôn</a:t>
            </a:r>
            <a:r>
              <a:rPr lang="en-US" sz="3200" dirty="0">
                <a:solidFill>
                  <a:schemeClr val="tx1"/>
                </a:solidFill>
              </a:rPr>
              <a:t> </a:t>
            </a:r>
            <a:r>
              <a:rPr lang="en-US" sz="3200" dirty="0" err="1">
                <a:solidFill>
                  <a:schemeClr val="tx1"/>
                </a:solidFill>
              </a:rPr>
              <a:t>giáo</a:t>
            </a:r>
            <a:r>
              <a:rPr lang="en-US" sz="3200" dirty="0">
                <a:solidFill>
                  <a:schemeClr val="tx1"/>
                </a:solidFill>
              </a:rPr>
              <a:t>.</a:t>
            </a:r>
          </a:p>
          <a:p>
            <a:r>
              <a:rPr lang="en-US" sz="3200" dirty="0">
                <a:solidFill>
                  <a:schemeClr val="tx1"/>
                </a:solidFill>
              </a:rPr>
              <a:t>c. </a:t>
            </a:r>
            <a:r>
              <a:rPr lang="en-US" sz="3200" dirty="0" err="1">
                <a:solidFill>
                  <a:schemeClr val="tx1"/>
                </a:solidFill>
              </a:rPr>
              <a:t>Quy</a:t>
            </a:r>
            <a:r>
              <a:rPr lang="en-US" sz="3200" dirty="0">
                <a:solidFill>
                  <a:schemeClr val="tx1"/>
                </a:solidFill>
              </a:rPr>
              <a:t> </a:t>
            </a:r>
            <a:r>
              <a:rPr lang="en-US" sz="3200" dirty="0" err="1">
                <a:solidFill>
                  <a:schemeClr val="tx1"/>
                </a:solidFill>
              </a:rPr>
              <a:t>phạm</a:t>
            </a:r>
            <a:r>
              <a:rPr lang="en-US" sz="3200" dirty="0">
                <a:solidFill>
                  <a:schemeClr val="tx1"/>
                </a:solidFill>
              </a:rPr>
              <a:t> </a:t>
            </a:r>
            <a:r>
              <a:rPr lang="en-US" sz="3200" dirty="0" err="1">
                <a:solidFill>
                  <a:schemeClr val="tx1"/>
                </a:solidFill>
              </a:rPr>
              <a:t>pháp</a:t>
            </a:r>
            <a:r>
              <a:rPr lang="en-US" sz="3200" dirty="0">
                <a:solidFill>
                  <a:schemeClr val="tx1"/>
                </a:solidFill>
              </a:rPr>
              <a:t> </a:t>
            </a:r>
            <a:r>
              <a:rPr lang="en-US" sz="3200" dirty="0" err="1">
                <a:solidFill>
                  <a:schemeClr val="tx1"/>
                </a:solidFill>
              </a:rPr>
              <a:t>luật</a:t>
            </a:r>
            <a:r>
              <a:rPr lang="en-US" sz="3200" dirty="0">
                <a:solidFill>
                  <a:schemeClr val="tx1"/>
                </a:solidFill>
              </a:rPr>
              <a:t>.                  </a:t>
            </a:r>
          </a:p>
          <a:p>
            <a:r>
              <a:rPr lang="en-US" sz="3200" dirty="0">
                <a:solidFill>
                  <a:schemeClr val="tx1"/>
                </a:solidFill>
              </a:rPr>
              <a:t>d. </a:t>
            </a:r>
            <a:r>
              <a:rPr lang="en-US" sz="3200" dirty="0" err="1">
                <a:solidFill>
                  <a:schemeClr val="tx1"/>
                </a:solidFill>
              </a:rPr>
              <a:t>Quy</a:t>
            </a:r>
            <a:r>
              <a:rPr lang="en-US" sz="3200" dirty="0">
                <a:solidFill>
                  <a:schemeClr val="tx1"/>
                </a:solidFill>
              </a:rPr>
              <a:t> </a:t>
            </a:r>
            <a:r>
              <a:rPr lang="en-US" sz="3200" dirty="0" err="1">
                <a:solidFill>
                  <a:schemeClr val="tx1"/>
                </a:solidFill>
              </a:rPr>
              <a:t>phạm</a:t>
            </a:r>
            <a:r>
              <a:rPr lang="en-US" sz="3200" dirty="0">
                <a:solidFill>
                  <a:schemeClr val="tx1"/>
                </a:solidFill>
              </a:rPr>
              <a:t> </a:t>
            </a:r>
            <a:r>
              <a:rPr lang="en-US" sz="3200" dirty="0" err="1">
                <a:solidFill>
                  <a:schemeClr val="tx1"/>
                </a:solidFill>
              </a:rPr>
              <a:t>đạo</a:t>
            </a:r>
            <a:r>
              <a:rPr lang="en-US" sz="3200" dirty="0">
                <a:solidFill>
                  <a:schemeClr val="tx1"/>
                </a:solidFill>
              </a:rPr>
              <a:t> </a:t>
            </a:r>
            <a:r>
              <a:rPr lang="en-US" sz="3200" dirty="0" err="1">
                <a:solidFill>
                  <a:schemeClr val="tx1"/>
                </a:solidFill>
              </a:rPr>
              <a:t>đức</a:t>
            </a:r>
            <a:r>
              <a:rPr lang="en-US" sz="3200" dirty="0">
                <a:solidFill>
                  <a:schemeClr val="tx1"/>
                </a:solidFill>
              </a:rPr>
              <a:t>.</a:t>
            </a:r>
          </a:p>
          <a:p>
            <a:endParaRPr lang="en-US" sz="3200" dirty="0">
              <a:solidFill>
                <a:schemeClr val="tx1"/>
              </a:solidFill>
            </a:endParaRPr>
          </a:p>
        </p:txBody>
      </p:sp>
    </p:spTree>
    <p:extLst>
      <p:ext uri="{BB962C8B-B14F-4D97-AF65-F5344CB8AC3E}">
        <p14:creationId xmlns:p14="http://schemas.microsoft.com/office/powerpoint/2010/main" val="17706776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28600"/>
            <a:ext cx="7772400" cy="1600200"/>
          </a:xfrm>
        </p:spPr>
        <p:txBody>
          <a:bodyPr>
            <a:normAutofit fontScale="90000"/>
          </a:bodyPr>
          <a:lstStyle/>
          <a:p>
            <a:r>
              <a:rPr lang="vi-VN" sz="4000" dirty="0">
                <a:solidFill>
                  <a:schemeClr val="tx1"/>
                </a:solidFill>
              </a:rPr>
              <a:t>24. Trong các văn bản luật sau đây văn bản có giá trị pháp lý cao nhất:</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	a. Luật Dạy nghề.</a:t>
            </a:r>
          </a:p>
          <a:p>
            <a:r>
              <a:rPr lang="vi-VN" sz="3200" dirty="0">
                <a:solidFill>
                  <a:schemeClr val="tx1"/>
                </a:solidFill>
              </a:rPr>
              <a:t>	b. Bộ luật Lao động.</a:t>
            </a:r>
          </a:p>
          <a:p>
            <a:r>
              <a:rPr lang="vi-VN" sz="3200" dirty="0">
                <a:solidFill>
                  <a:schemeClr val="tx1"/>
                </a:solidFill>
              </a:rPr>
              <a:t>	c. Luật Nhà nước.</a:t>
            </a:r>
          </a:p>
          <a:p>
            <a:r>
              <a:rPr lang="vi-VN" sz="3200" dirty="0">
                <a:solidFill>
                  <a:schemeClr val="tx1"/>
                </a:solidFill>
              </a:rPr>
              <a:t>	d. Bộ luật Hình sự.</a:t>
            </a:r>
          </a:p>
          <a:p>
            <a:endParaRPr lang="en-US" sz="3200" dirty="0">
              <a:solidFill>
                <a:schemeClr val="tx1"/>
              </a:solidFill>
            </a:endParaRPr>
          </a:p>
        </p:txBody>
      </p:sp>
    </p:spTree>
    <p:extLst>
      <p:ext uri="{BB962C8B-B14F-4D97-AF65-F5344CB8AC3E}">
        <p14:creationId xmlns:p14="http://schemas.microsoft.com/office/powerpoint/2010/main" val="23300140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r>
              <a:rPr lang="vi-VN" sz="4000" dirty="0">
                <a:solidFill>
                  <a:schemeClr val="tx1"/>
                </a:solidFill>
              </a:rPr>
              <a:t>25. Viện kiểm sát nhân dân được thực hiện quyền</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	a. Quyền xét xử. </a:t>
            </a:r>
          </a:p>
          <a:p>
            <a:r>
              <a:rPr lang="vi-VN" sz="3200" dirty="0">
                <a:solidFill>
                  <a:schemeClr val="tx1"/>
                </a:solidFill>
              </a:rPr>
              <a:t>	b. Quyền Công tố.</a:t>
            </a:r>
          </a:p>
          <a:p>
            <a:r>
              <a:rPr lang="vi-VN" sz="3200" dirty="0">
                <a:solidFill>
                  <a:schemeClr val="tx1"/>
                </a:solidFill>
              </a:rPr>
              <a:t>	c. Quyền lập hiến, lập pháp. </a:t>
            </a:r>
          </a:p>
          <a:p>
            <a:r>
              <a:rPr lang="vi-VN" sz="3200" dirty="0">
                <a:solidFill>
                  <a:schemeClr val="tx1"/>
                </a:solidFill>
              </a:rPr>
              <a:t>	d. Quyền quản lý về kinh tế.</a:t>
            </a:r>
          </a:p>
          <a:p>
            <a:endParaRPr lang="en-US" sz="3200" dirty="0">
              <a:solidFill>
                <a:schemeClr val="tx1"/>
              </a:solidFill>
            </a:endParaRPr>
          </a:p>
        </p:txBody>
      </p:sp>
    </p:spTree>
    <p:extLst>
      <p:ext uri="{BB962C8B-B14F-4D97-AF65-F5344CB8AC3E}">
        <p14:creationId xmlns:p14="http://schemas.microsoft.com/office/powerpoint/2010/main" val="33444249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676400"/>
          </a:xfrm>
        </p:spPr>
        <p:txBody>
          <a:bodyPr>
            <a:normAutofit fontScale="90000"/>
          </a:bodyPr>
          <a:lstStyle/>
          <a:p>
            <a:r>
              <a:rPr lang="vi-VN" sz="4000" dirty="0">
                <a:solidFill>
                  <a:schemeClr val="tx1"/>
                </a:solidFill>
              </a:rPr>
              <a:t>26. Bản chất của Nhà nước Việt Nam được xác định tại Hiến pháp 2013 là:</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a. Nhà nước của tư bản.</a:t>
            </a:r>
          </a:p>
          <a:p>
            <a:r>
              <a:rPr lang="vi-VN" sz="3200" dirty="0">
                <a:solidFill>
                  <a:schemeClr val="tx1"/>
                </a:solidFill>
              </a:rPr>
              <a:t>b. Nhà nước của Nhân dân.</a:t>
            </a:r>
          </a:p>
          <a:p>
            <a:r>
              <a:rPr lang="vi-VN" sz="3200" dirty="0">
                <a:solidFill>
                  <a:schemeClr val="tx1"/>
                </a:solidFill>
              </a:rPr>
              <a:t>c. Nhà nước của giai cấp thống trị.</a:t>
            </a:r>
          </a:p>
          <a:p>
            <a:r>
              <a:rPr lang="vi-VN" sz="3200" dirty="0">
                <a:solidFill>
                  <a:schemeClr val="tx1"/>
                </a:solidFill>
              </a:rPr>
              <a:t>d. Nhà nước của giai cấp tư bản.</a:t>
            </a:r>
          </a:p>
          <a:p>
            <a:endParaRPr lang="en-US" sz="3200" dirty="0">
              <a:solidFill>
                <a:schemeClr val="tx1"/>
              </a:solidFill>
            </a:endParaRPr>
          </a:p>
        </p:txBody>
      </p:sp>
    </p:spTree>
    <p:extLst>
      <p:ext uri="{BB962C8B-B14F-4D97-AF65-F5344CB8AC3E}">
        <p14:creationId xmlns:p14="http://schemas.microsoft.com/office/powerpoint/2010/main" val="16796026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r>
              <a:rPr lang="vi-VN" sz="4000" dirty="0">
                <a:solidFill>
                  <a:schemeClr val="tx1"/>
                </a:solidFill>
              </a:rPr>
              <a:t>27. Chức năng của Nhà nước là:</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a. Đối nội.</a:t>
            </a:r>
          </a:p>
          <a:p>
            <a:r>
              <a:rPr lang="vi-VN" sz="3200" dirty="0">
                <a:solidFill>
                  <a:schemeClr val="tx1"/>
                </a:solidFill>
              </a:rPr>
              <a:t>b. Đối ngoại. </a:t>
            </a:r>
          </a:p>
          <a:p>
            <a:r>
              <a:rPr lang="vi-VN" sz="3200" dirty="0">
                <a:solidFill>
                  <a:schemeClr val="tx1"/>
                </a:solidFill>
              </a:rPr>
              <a:t>c. Đối nội và đối ngoại.</a:t>
            </a:r>
          </a:p>
          <a:p>
            <a:r>
              <a:rPr lang="vi-VN" sz="3200" dirty="0">
                <a:solidFill>
                  <a:schemeClr val="tx1"/>
                </a:solidFill>
              </a:rPr>
              <a:t>d. Làm ra pháp luật.</a:t>
            </a:r>
          </a:p>
          <a:p>
            <a:endParaRPr lang="en-US" sz="3200" dirty="0">
              <a:solidFill>
                <a:schemeClr val="tx1"/>
              </a:solidFill>
            </a:endParaRPr>
          </a:p>
        </p:txBody>
      </p:sp>
    </p:spTree>
    <p:extLst>
      <p:ext uri="{BB962C8B-B14F-4D97-AF65-F5344CB8AC3E}">
        <p14:creationId xmlns:p14="http://schemas.microsoft.com/office/powerpoint/2010/main" val="23704464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r>
              <a:rPr lang="vi-VN" sz="4000" dirty="0">
                <a:solidFill>
                  <a:schemeClr val="tx1"/>
                </a:solidFill>
              </a:rPr>
              <a:t>28. Tổ chức và quản lý kinh tế là nhiệm vụ của:</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a. Nhà nước.</a:t>
            </a:r>
          </a:p>
          <a:p>
            <a:r>
              <a:rPr lang="vi-VN" sz="3200" dirty="0">
                <a:solidFill>
                  <a:schemeClr val="tx1"/>
                </a:solidFill>
              </a:rPr>
              <a:t>b. Xã hội.</a:t>
            </a:r>
          </a:p>
          <a:p>
            <a:r>
              <a:rPr lang="vi-VN" sz="3200" dirty="0">
                <a:solidFill>
                  <a:schemeClr val="tx1"/>
                </a:solidFill>
              </a:rPr>
              <a:t>c. Người dân.</a:t>
            </a:r>
          </a:p>
          <a:p>
            <a:r>
              <a:rPr lang="vi-VN" sz="3200" dirty="0">
                <a:solidFill>
                  <a:schemeClr val="tx1"/>
                </a:solidFill>
              </a:rPr>
              <a:t>d. Của những người lao động.</a:t>
            </a:r>
          </a:p>
          <a:p>
            <a:endParaRPr lang="en-US" sz="3200" dirty="0">
              <a:solidFill>
                <a:schemeClr val="tx1"/>
              </a:solidFill>
            </a:endParaRPr>
          </a:p>
        </p:txBody>
      </p:sp>
    </p:spTree>
    <p:extLst>
      <p:ext uri="{BB962C8B-B14F-4D97-AF65-F5344CB8AC3E}">
        <p14:creationId xmlns:p14="http://schemas.microsoft.com/office/powerpoint/2010/main" val="245111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524000"/>
          </a:xfrm>
        </p:spPr>
        <p:txBody>
          <a:bodyPr>
            <a:normAutofit/>
          </a:bodyPr>
          <a:lstStyle/>
          <a:p>
            <a:r>
              <a:rPr lang="vi-VN" sz="4000" dirty="0">
                <a:solidFill>
                  <a:schemeClr val="tx1"/>
                </a:solidFill>
              </a:rPr>
              <a:t>29. Đường lối đối ngoại của Việt Nam là:</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a. Hòa bình, hợp tác và hòa hoãn.</a:t>
            </a:r>
          </a:p>
          <a:p>
            <a:r>
              <a:rPr lang="vi-VN" sz="3200" dirty="0">
                <a:solidFill>
                  <a:schemeClr val="tx1"/>
                </a:solidFill>
              </a:rPr>
              <a:t>b. Hòa bình, hợp tác và hữu nghị.</a:t>
            </a:r>
          </a:p>
          <a:p>
            <a:r>
              <a:rPr lang="vi-VN" sz="3200" dirty="0">
                <a:solidFill>
                  <a:schemeClr val="tx1"/>
                </a:solidFill>
              </a:rPr>
              <a:t>c. Hòa bình, hợp tác và phát triển.</a:t>
            </a:r>
          </a:p>
          <a:p>
            <a:r>
              <a:rPr lang="vi-VN" sz="3200" dirty="0">
                <a:solidFill>
                  <a:schemeClr val="tx1"/>
                </a:solidFill>
              </a:rPr>
              <a:t>d. Hòa bình, hòa giải và phát triển.</a:t>
            </a:r>
          </a:p>
          <a:p>
            <a:endParaRPr lang="en-US" sz="3200" dirty="0">
              <a:solidFill>
                <a:schemeClr val="tx1"/>
              </a:solidFill>
            </a:endParaRPr>
          </a:p>
        </p:txBody>
      </p:sp>
    </p:spTree>
    <p:extLst>
      <p:ext uri="{BB962C8B-B14F-4D97-AF65-F5344CB8AC3E}">
        <p14:creationId xmlns:p14="http://schemas.microsoft.com/office/powerpoint/2010/main" val="25312160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676400"/>
          </a:xfrm>
        </p:spPr>
        <p:txBody>
          <a:bodyPr>
            <a:normAutofit fontScale="90000"/>
          </a:bodyPr>
          <a:lstStyle/>
          <a:p>
            <a:r>
              <a:rPr lang="vi-VN" sz="4000" dirty="0">
                <a:solidFill>
                  <a:schemeClr val="tx1"/>
                </a:solidFill>
              </a:rPr>
              <a:t>30.  Bộ máy Nhà nước thực hiện nguyên tắc đảm bảo quyền lực nhân dân trong </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371600" y="2209800"/>
            <a:ext cx="7620000" cy="3886200"/>
          </a:xfrm>
        </p:spPr>
        <p:txBody>
          <a:bodyPr>
            <a:normAutofit fontScale="92500" lnSpcReduction="10000"/>
          </a:bodyPr>
          <a:lstStyle/>
          <a:p>
            <a:r>
              <a:rPr lang="vi-VN" sz="3200" dirty="0">
                <a:solidFill>
                  <a:schemeClr val="tx1"/>
                </a:solidFill>
              </a:rPr>
              <a:t>a. Tổ chức và hoạt động của Bộ máy Nhà nước.</a:t>
            </a:r>
          </a:p>
          <a:p>
            <a:r>
              <a:rPr lang="vi-VN" sz="3200" dirty="0">
                <a:solidFill>
                  <a:schemeClr val="tx1"/>
                </a:solidFill>
              </a:rPr>
              <a:t>b. Tổ chức và hoạt động của Đảng cộng sản Việt Nam.</a:t>
            </a:r>
          </a:p>
          <a:p>
            <a:r>
              <a:rPr lang="vi-VN" sz="3200" dirty="0">
                <a:solidFill>
                  <a:schemeClr val="tx1"/>
                </a:solidFill>
              </a:rPr>
              <a:t>c. Tổ chức và hoạt động của Hội phụ nữ Việt Nam.</a:t>
            </a:r>
          </a:p>
          <a:p>
            <a:r>
              <a:rPr lang="vi-VN" sz="3200" dirty="0">
                <a:solidFill>
                  <a:schemeClr val="tx1"/>
                </a:solidFill>
              </a:rPr>
              <a:t>d. Tổ chức và hoạt động của Đoàn thanh niên. </a:t>
            </a:r>
          </a:p>
          <a:p>
            <a:endParaRPr lang="en-US" sz="3200" dirty="0">
              <a:solidFill>
                <a:schemeClr val="tx1"/>
              </a:solidFill>
            </a:endParaRPr>
          </a:p>
        </p:txBody>
      </p:sp>
    </p:spTree>
    <p:extLst>
      <p:ext uri="{BB962C8B-B14F-4D97-AF65-F5344CB8AC3E}">
        <p14:creationId xmlns:p14="http://schemas.microsoft.com/office/powerpoint/2010/main" val="29722187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r>
              <a:rPr lang="vi-VN" sz="4000" dirty="0">
                <a:solidFill>
                  <a:schemeClr val="tx1"/>
                </a:solidFill>
              </a:rPr>
              <a:t>31. Quy phạm pháp luật là quy tắc xử sự mang tính bắt buộc</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a. Do xã hội quy định.</a:t>
            </a:r>
          </a:p>
          <a:p>
            <a:r>
              <a:rPr lang="vi-VN" sz="3200" dirty="0">
                <a:solidFill>
                  <a:schemeClr val="tx1"/>
                </a:solidFill>
              </a:rPr>
              <a:t>b. Do nhà nước ban hành.</a:t>
            </a:r>
          </a:p>
          <a:p>
            <a:r>
              <a:rPr lang="vi-VN" sz="3200" dirty="0">
                <a:solidFill>
                  <a:schemeClr val="tx1"/>
                </a:solidFill>
              </a:rPr>
              <a:t>c. Do các tổ chức chính trị xã hội ban hành.</a:t>
            </a:r>
          </a:p>
          <a:p>
            <a:r>
              <a:rPr lang="vi-VN" sz="3200" dirty="0">
                <a:solidFill>
                  <a:schemeClr val="tx1"/>
                </a:solidFill>
              </a:rPr>
              <a:t>d. Do Chủ tịch nước quy định.</a:t>
            </a:r>
          </a:p>
          <a:p>
            <a:endParaRPr lang="en-US" sz="3200" dirty="0">
              <a:solidFill>
                <a:schemeClr val="tx1"/>
              </a:solidFill>
            </a:endParaRPr>
          </a:p>
        </p:txBody>
      </p:sp>
    </p:spTree>
    <p:extLst>
      <p:ext uri="{BB962C8B-B14F-4D97-AF65-F5344CB8AC3E}">
        <p14:creationId xmlns:p14="http://schemas.microsoft.com/office/powerpoint/2010/main" val="20338374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8600"/>
            <a:ext cx="8305800" cy="1752600"/>
          </a:xfrm>
        </p:spPr>
        <p:txBody>
          <a:bodyPr>
            <a:normAutofit fontScale="90000"/>
          </a:bodyPr>
          <a:lstStyle/>
          <a:p>
            <a:r>
              <a:rPr lang="vi-VN" sz="4000" dirty="0">
                <a:solidFill>
                  <a:schemeClr val="tx1"/>
                </a:solidFill>
              </a:rPr>
              <a:t>32. Thông thường chế tài các quy phạm pháp luật được chia thành mấy nhóm: </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371600" y="2209800"/>
            <a:ext cx="7620000" cy="4114800"/>
          </a:xfrm>
        </p:spPr>
        <p:txBody>
          <a:bodyPr>
            <a:normAutofit fontScale="85000" lnSpcReduction="20000"/>
          </a:bodyPr>
          <a:lstStyle/>
          <a:p>
            <a:r>
              <a:rPr lang="vi-VN" sz="3200" dirty="0">
                <a:solidFill>
                  <a:schemeClr val="tx1"/>
                </a:solidFill>
              </a:rPr>
              <a:t>a. Được chia thành 2 nhóm (chế tài dân sự và chế tài hình sự).</a:t>
            </a:r>
          </a:p>
          <a:p>
            <a:r>
              <a:rPr lang="vi-VN" sz="3200" dirty="0">
                <a:solidFill>
                  <a:schemeClr val="tx1"/>
                </a:solidFill>
              </a:rPr>
              <a:t>b. Được chia thành 3 nhóm (chế tài dân sự, chế tài hành chính và chế tài hình sự).</a:t>
            </a:r>
          </a:p>
          <a:p>
            <a:r>
              <a:rPr lang="vi-VN" sz="3200" dirty="0">
                <a:solidFill>
                  <a:schemeClr val="tx1"/>
                </a:solidFill>
              </a:rPr>
              <a:t>c. Được chia thành 4 nhóm (chế tài dân sự, chế tài hành chính, chế tài kỷ luật và chế tài hình sự).</a:t>
            </a:r>
          </a:p>
          <a:p>
            <a:r>
              <a:rPr lang="vi-VN" sz="3200" dirty="0">
                <a:solidFill>
                  <a:schemeClr val="tx1"/>
                </a:solidFill>
              </a:rPr>
              <a:t>d. Được chia thành 5 nhóm (chế tài dân sự, chế tài hành chính, chế tài kỷ luật, chế tài hình sự và chế tài cơ quan).</a:t>
            </a:r>
          </a:p>
          <a:p>
            <a:endParaRPr lang="en-US" sz="3200" dirty="0">
              <a:solidFill>
                <a:schemeClr val="tx1"/>
              </a:solidFill>
            </a:endParaRPr>
          </a:p>
        </p:txBody>
      </p:sp>
    </p:spTree>
    <p:extLst>
      <p:ext uri="{BB962C8B-B14F-4D97-AF65-F5344CB8AC3E}">
        <p14:creationId xmlns:p14="http://schemas.microsoft.com/office/powerpoint/2010/main" val="10455812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fontScale="90000"/>
          </a:bodyPr>
          <a:lstStyle/>
          <a:p>
            <a:r>
              <a:rPr lang="vi-VN" sz="4000" dirty="0">
                <a:solidFill>
                  <a:schemeClr val="tx1"/>
                </a:solidFill>
              </a:rPr>
              <a:t>33. Chế tài dân sự</a:t>
            </a:r>
            <a:br>
              <a:rPr lang="vi-VN" sz="4000" dirty="0">
                <a:solidFill>
                  <a:schemeClr val="tx1"/>
                </a:solidFill>
              </a:rPr>
            </a:b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a. Tù có thời hạn.</a:t>
            </a:r>
          </a:p>
          <a:p>
            <a:r>
              <a:rPr lang="vi-VN" sz="3200" dirty="0">
                <a:solidFill>
                  <a:schemeClr val="tx1"/>
                </a:solidFill>
              </a:rPr>
              <a:t>b. Bồi thường thiệt hại.</a:t>
            </a:r>
          </a:p>
          <a:p>
            <a:r>
              <a:rPr lang="vi-VN" sz="3200" dirty="0">
                <a:solidFill>
                  <a:schemeClr val="tx1"/>
                </a:solidFill>
              </a:rPr>
              <a:t>c. Buộc tháo dỡ khôi phục tình trạng ban đầu.</a:t>
            </a:r>
          </a:p>
          <a:p>
            <a:r>
              <a:rPr lang="vi-VN" sz="3200" dirty="0">
                <a:solidFill>
                  <a:schemeClr val="tx1"/>
                </a:solidFill>
              </a:rPr>
              <a:t>d. Khiển trách, cảnh cáo.</a:t>
            </a:r>
          </a:p>
          <a:p>
            <a:endParaRPr lang="en-US" sz="3200" dirty="0">
              <a:solidFill>
                <a:schemeClr val="tx1"/>
              </a:solidFill>
            </a:endParaRPr>
          </a:p>
        </p:txBody>
      </p:sp>
    </p:spTree>
    <p:extLst>
      <p:ext uri="{BB962C8B-B14F-4D97-AF65-F5344CB8AC3E}">
        <p14:creationId xmlns:p14="http://schemas.microsoft.com/office/powerpoint/2010/main" val="41701526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a:bodyPr>
          <a:lstStyle/>
          <a:p>
            <a:r>
              <a:rPr lang="vi-VN" sz="4000" dirty="0">
                <a:solidFill>
                  <a:schemeClr val="tx1"/>
                </a:solidFill>
              </a:rPr>
              <a:t>34. Chế tài hành chính</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a. Tù có thời hạn.</a:t>
            </a:r>
          </a:p>
          <a:p>
            <a:r>
              <a:rPr lang="vi-VN" sz="3200" dirty="0">
                <a:solidFill>
                  <a:schemeClr val="tx1"/>
                </a:solidFill>
              </a:rPr>
              <a:t>b. Bồi thường thiệt hại.</a:t>
            </a:r>
          </a:p>
          <a:p>
            <a:r>
              <a:rPr lang="vi-VN" sz="3200" dirty="0">
                <a:solidFill>
                  <a:schemeClr val="tx1"/>
                </a:solidFill>
              </a:rPr>
              <a:t>c. Phạt tiền và buộc tháo dỡ khôi phục tình trạng ban đầu.</a:t>
            </a:r>
          </a:p>
          <a:p>
            <a:r>
              <a:rPr lang="vi-VN" sz="3200" dirty="0">
                <a:solidFill>
                  <a:schemeClr val="tx1"/>
                </a:solidFill>
              </a:rPr>
              <a:t>d. Khiển trách, cảnh cáo.</a:t>
            </a:r>
          </a:p>
          <a:p>
            <a:endParaRPr lang="en-US" sz="3200" dirty="0">
              <a:solidFill>
                <a:schemeClr val="tx1"/>
              </a:solidFill>
            </a:endParaRPr>
          </a:p>
        </p:txBody>
      </p:sp>
    </p:spTree>
    <p:extLst>
      <p:ext uri="{BB962C8B-B14F-4D97-AF65-F5344CB8AC3E}">
        <p14:creationId xmlns:p14="http://schemas.microsoft.com/office/powerpoint/2010/main" val="37753399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a:bodyPr>
          <a:lstStyle/>
          <a:p>
            <a:r>
              <a:rPr lang="vi-VN" sz="4000" dirty="0">
                <a:solidFill>
                  <a:schemeClr val="tx1"/>
                </a:solidFill>
              </a:rPr>
              <a:t>35. Chế tài kỷ luật</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a. Tù có thời hạn.</a:t>
            </a:r>
          </a:p>
          <a:p>
            <a:r>
              <a:rPr lang="vi-VN" sz="3200" dirty="0">
                <a:solidFill>
                  <a:schemeClr val="tx1"/>
                </a:solidFill>
              </a:rPr>
              <a:t>b. Bồi thường thiệt hại.</a:t>
            </a:r>
          </a:p>
          <a:p>
            <a:r>
              <a:rPr lang="vi-VN" sz="3200" dirty="0">
                <a:solidFill>
                  <a:schemeClr val="tx1"/>
                </a:solidFill>
              </a:rPr>
              <a:t>c. Buộc tháo dỡ khôi phục tình trạng ban đầu.</a:t>
            </a:r>
          </a:p>
          <a:p>
            <a:r>
              <a:rPr lang="vi-VN" sz="3200" dirty="0">
                <a:solidFill>
                  <a:schemeClr val="tx1"/>
                </a:solidFill>
              </a:rPr>
              <a:t>d. Khiển trách, cảnh cáo.</a:t>
            </a:r>
          </a:p>
          <a:p>
            <a:endParaRPr lang="en-US" sz="3200" dirty="0">
              <a:solidFill>
                <a:schemeClr val="tx1"/>
              </a:solidFill>
            </a:endParaRPr>
          </a:p>
        </p:txBody>
      </p:sp>
    </p:spTree>
    <p:extLst>
      <p:ext uri="{BB962C8B-B14F-4D97-AF65-F5344CB8AC3E}">
        <p14:creationId xmlns:p14="http://schemas.microsoft.com/office/powerpoint/2010/main" val="27134901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a:bodyPr>
          <a:lstStyle/>
          <a:p>
            <a:r>
              <a:rPr lang="vi-VN" sz="4000" dirty="0">
                <a:solidFill>
                  <a:schemeClr val="tx1"/>
                </a:solidFill>
              </a:rPr>
              <a:t>36. Chế tài hình sự</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a. Được quy định trong Bộ luật Hình sự.</a:t>
            </a:r>
          </a:p>
          <a:p>
            <a:r>
              <a:rPr lang="vi-VN" sz="3200" dirty="0">
                <a:solidFill>
                  <a:schemeClr val="tx1"/>
                </a:solidFill>
              </a:rPr>
              <a:t>b. Bồi thường thiệt hại.</a:t>
            </a:r>
          </a:p>
          <a:p>
            <a:r>
              <a:rPr lang="vi-VN" sz="3200" dirty="0">
                <a:solidFill>
                  <a:schemeClr val="tx1"/>
                </a:solidFill>
              </a:rPr>
              <a:t>c. Buộc tháo dỡ khôi phục tình trạng ban đầu.</a:t>
            </a:r>
          </a:p>
          <a:p>
            <a:r>
              <a:rPr lang="vi-VN" sz="3200" dirty="0">
                <a:solidFill>
                  <a:schemeClr val="tx1"/>
                </a:solidFill>
              </a:rPr>
              <a:t>d. Khiển trách, cảnh cáo.</a:t>
            </a:r>
          </a:p>
          <a:p>
            <a:endParaRPr lang="en-US" sz="3200" dirty="0">
              <a:solidFill>
                <a:schemeClr val="tx1"/>
              </a:solidFill>
            </a:endParaRPr>
          </a:p>
        </p:txBody>
      </p:sp>
    </p:spTree>
    <p:extLst>
      <p:ext uri="{BB962C8B-B14F-4D97-AF65-F5344CB8AC3E}">
        <p14:creationId xmlns:p14="http://schemas.microsoft.com/office/powerpoint/2010/main" val="41275416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905000"/>
          </a:xfrm>
        </p:spPr>
        <p:txBody>
          <a:bodyPr>
            <a:normAutofit fontScale="90000"/>
          </a:bodyPr>
          <a:lstStyle/>
          <a:p>
            <a:r>
              <a:rPr lang="vi-VN" sz="4000" dirty="0">
                <a:solidFill>
                  <a:schemeClr val="tx1"/>
                </a:solidFill>
              </a:rPr>
              <a:t>37. Văn bản quy phạm pháp luật là văn bản …… theo trình tự, thủ tục luật định</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371600" y="2667000"/>
            <a:ext cx="7620000" cy="3429000"/>
          </a:xfrm>
        </p:spPr>
        <p:txBody>
          <a:bodyPr>
            <a:normAutofit/>
          </a:bodyPr>
          <a:lstStyle/>
          <a:p>
            <a:r>
              <a:rPr lang="vi-VN" sz="3200" dirty="0">
                <a:solidFill>
                  <a:schemeClr val="tx1"/>
                </a:solidFill>
              </a:rPr>
              <a:t>a. Do cơ quan nhà nước ban hành.</a:t>
            </a:r>
          </a:p>
          <a:p>
            <a:r>
              <a:rPr lang="vi-VN" sz="3200" dirty="0">
                <a:solidFill>
                  <a:schemeClr val="tx1"/>
                </a:solidFill>
              </a:rPr>
              <a:t>b. Do cá nhân hoặc cơ quan nhà nước có thẩm quyền ban hành.</a:t>
            </a:r>
          </a:p>
          <a:p>
            <a:r>
              <a:rPr lang="vi-VN" sz="3200" dirty="0">
                <a:solidFill>
                  <a:schemeClr val="tx1"/>
                </a:solidFill>
              </a:rPr>
              <a:t>c. Do các tổ chức chính trị xã hội ban hành.</a:t>
            </a:r>
          </a:p>
          <a:p>
            <a:r>
              <a:rPr lang="vi-VN" sz="3200" dirty="0">
                <a:solidFill>
                  <a:schemeClr val="tx1"/>
                </a:solidFill>
              </a:rPr>
              <a:t>d. Do tòa án ban hành.</a:t>
            </a:r>
          </a:p>
          <a:p>
            <a:endParaRPr lang="en-US" sz="3200" dirty="0">
              <a:solidFill>
                <a:schemeClr val="tx1"/>
              </a:solidFill>
            </a:endParaRPr>
          </a:p>
        </p:txBody>
      </p:sp>
    </p:spTree>
    <p:extLst>
      <p:ext uri="{BB962C8B-B14F-4D97-AF65-F5344CB8AC3E}">
        <p14:creationId xmlns:p14="http://schemas.microsoft.com/office/powerpoint/2010/main" val="11763318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676400"/>
          </a:xfrm>
        </p:spPr>
        <p:txBody>
          <a:bodyPr>
            <a:normAutofit fontScale="90000"/>
          </a:bodyPr>
          <a:lstStyle/>
          <a:p>
            <a:r>
              <a:rPr lang="vi-VN" sz="4000" dirty="0">
                <a:solidFill>
                  <a:schemeClr val="tx1"/>
                </a:solidFill>
              </a:rPr>
              <a:t>38. Hệ thống văn bản quy phạm pháp luật của Việt Nam được chia thành: </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295400" y="2209800"/>
            <a:ext cx="7696200" cy="3886200"/>
          </a:xfrm>
        </p:spPr>
        <p:txBody>
          <a:bodyPr>
            <a:normAutofit fontScale="92500" lnSpcReduction="10000"/>
          </a:bodyPr>
          <a:lstStyle/>
          <a:p>
            <a:r>
              <a:rPr lang="vi-VN" sz="3200" dirty="0">
                <a:solidFill>
                  <a:schemeClr val="tx1"/>
                </a:solidFill>
              </a:rPr>
              <a:t>a. 1 nhóm duy nhất (văn bản luật).</a:t>
            </a:r>
          </a:p>
          <a:p>
            <a:r>
              <a:rPr lang="vi-VN" sz="3200" dirty="0">
                <a:solidFill>
                  <a:schemeClr val="tx1"/>
                </a:solidFill>
              </a:rPr>
              <a:t>b. 2 nhóm (văn bản luật và văn bản dưới luật).</a:t>
            </a:r>
          </a:p>
          <a:p>
            <a:r>
              <a:rPr lang="vi-VN" sz="3200" dirty="0">
                <a:solidFill>
                  <a:schemeClr val="tx1"/>
                </a:solidFill>
              </a:rPr>
              <a:t>c. 3 nhóm (văn bản luật, văn bản dưới luật và văn bản trái luật).</a:t>
            </a:r>
          </a:p>
          <a:p>
            <a:r>
              <a:rPr lang="vi-VN" sz="3200" dirty="0">
                <a:solidFill>
                  <a:schemeClr val="tx1"/>
                </a:solidFill>
              </a:rPr>
              <a:t>d. 4 nhóm (văn bản luật, văn bản dưới luật, văn bản tương đương luật và văn bản trái luật).</a:t>
            </a:r>
          </a:p>
          <a:p>
            <a:endParaRPr lang="en-US" sz="3200" dirty="0">
              <a:solidFill>
                <a:schemeClr val="tx1"/>
              </a:solidFill>
            </a:endParaRPr>
          </a:p>
        </p:txBody>
      </p:sp>
    </p:spTree>
    <p:extLst>
      <p:ext uri="{BB962C8B-B14F-4D97-AF65-F5344CB8AC3E}">
        <p14:creationId xmlns:p14="http://schemas.microsoft.com/office/powerpoint/2010/main" val="28964329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a:bodyPr>
          <a:lstStyle/>
          <a:p>
            <a:r>
              <a:rPr lang="vi-VN" sz="4000" dirty="0">
                <a:solidFill>
                  <a:schemeClr val="tx1"/>
                </a:solidFill>
              </a:rPr>
              <a:t>39. Văn bản luật bao gồm:</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a. Hiến pháp, Bộ luật, Luật.</a:t>
            </a:r>
          </a:p>
          <a:p>
            <a:r>
              <a:rPr lang="vi-VN" sz="3200" dirty="0">
                <a:solidFill>
                  <a:schemeClr val="tx1"/>
                </a:solidFill>
              </a:rPr>
              <a:t>b. Hiến pháp, Lệnh của Chủ tịch nước.</a:t>
            </a:r>
          </a:p>
          <a:p>
            <a:r>
              <a:rPr lang="vi-VN" sz="3200" dirty="0">
                <a:solidFill>
                  <a:schemeClr val="tx1"/>
                </a:solidFill>
              </a:rPr>
              <a:t>c. Nghị quyết của ủy ban thường vụ Quốc hội.</a:t>
            </a:r>
          </a:p>
          <a:p>
            <a:r>
              <a:rPr lang="vi-VN" sz="3200" dirty="0">
                <a:solidFill>
                  <a:schemeClr val="tx1"/>
                </a:solidFill>
              </a:rPr>
              <a:t>d. Hiến pháp, Quyết định của Chủ tịch nước.</a:t>
            </a:r>
          </a:p>
          <a:p>
            <a:endParaRPr lang="en-US" sz="3200" dirty="0">
              <a:solidFill>
                <a:schemeClr val="tx1"/>
              </a:solidFill>
            </a:endParaRPr>
          </a:p>
        </p:txBody>
      </p:sp>
    </p:spTree>
    <p:extLst>
      <p:ext uri="{BB962C8B-B14F-4D97-AF65-F5344CB8AC3E}">
        <p14:creationId xmlns:p14="http://schemas.microsoft.com/office/powerpoint/2010/main" val="10862009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a:bodyPr>
          <a:lstStyle/>
          <a:p>
            <a:r>
              <a:rPr lang="vi-VN" sz="4000" dirty="0">
                <a:solidFill>
                  <a:schemeClr val="tx1"/>
                </a:solidFill>
              </a:rPr>
              <a:t>40. Văn bản dưới luật là:</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a. Lệnh, Quyết định của Chủ tịch nước.</a:t>
            </a:r>
          </a:p>
          <a:p>
            <a:r>
              <a:rPr lang="vi-VN" sz="3200" dirty="0">
                <a:solidFill>
                  <a:schemeClr val="tx1"/>
                </a:solidFill>
              </a:rPr>
              <a:t>b. Hiến pháp, Bộ luật Dân sự, Bộ luật Hình sự.</a:t>
            </a:r>
          </a:p>
          <a:p>
            <a:r>
              <a:rPr lang="vi-VN" sz="3200" dirty="0">
                <a:solidFill>
                  <a:schemeClr val="tx1"/>
                </a:solidFill>
              </a:rPr>
              <a:t>c. Nghị quyết của Quốc hội.</a:t>
            </a:r>
          </a:p>
          <a:p>
            <a:r>
              <a:rPr lang="vi-VN" sz="3200" dirty="0">
                <a:solidFill>
                  <a:schemeClr val="tx1"/>
                </a:solidFill>
              </a:rPr>
              <a:t>d. Bộ luật Dân sự, Bộ luật Hình sự, Nghị quyết của Quốc hội.</a:t>
            </a:r>
          </a:p>
          <a:p>
            <a:endParaRPr lang="en-US" sz="3200" dirty="0">
              <a:solidFill>
                <a:schemeClr val="tx1"/>
              </a:solidFill>
            </a:endParaRPr>
          </a:p>
        </p:txBody>
      </p:sp>
    </p:spTree>
    <p:extLst>
      <p:ext uri="{BB962C8B-B14F-4D97-AF65-F5344CB8AC3E}">
        <p14:creationId xmlns:p14="http://schemas.microsoft.com/office/powerpoint/2010/main" val="4634888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a:bodyPr>
          <a:lstStyle/>
          <a:p>
            <a:r>
              <a:rPr lang="en-US" sz="4000" dirty="0">
                <a:solidFill>
                  <a:schemeClr val="tx1"/>
                </a:solidFill>
              </a:rPr>
              <a:t>41. </a:t>
            </a:r>
            <a:r>
              <a:rPr lang="en-US" sz="4000" dirty="0" err="1">
                <a:solidFill>
                  <a:schemeClr val="tx1"/>
                </a:solidFill>
              </a:rPr>
              <a:t>Quốc</a:t>
            </a:r>
            <a:r>
              <a:rPr lang="en-US" sz="4000" dirty="0">
                <a:solidFill>
                  <a:schemeClr val="tx1"/>
                </a:solidFill>
              </a:rPr>
              <a:t> </a:t>
            </a:r>
            <a:r>
              <a:rPr lang="en-US" sz="4000" dirty="0" err="1">
                <a:solidFill>
                  <a:schemeClr val="tx1"/>
                </a:solidFill>
              </a:rPr>
              <a:t>hội</a:t>
            </a:r>
            <a:r>
              <a:rPr lang="en-US" sz="4000" dirty="0">
                <a:solidFill>
                  <a:schemeClr val="tx1"/>
                </a:solidFill>
              </a:rPr>
              <a:t> </a:t>
            </a:r>
            <a:r>
              <a:rPr lang="en-US" sz="4000" dirty="0" err="1">
                <a:solidFill>
                  <a:schemeClr val="tx1"/>
                </a:solidFill>
              </a:rPr>
              <a:t>có</a:t>
            </a:r>
            <a:r>
              <a:rPr lang="en-US" sz="4000" dirty="0">
                <a:solidFill>
                  <a:schemeClr val="tx1"/>
                </a:solidFill>
              </a:rPr>
              <a:t> </a:t>
            </a:r>
            <a:r>
              <a:rPr lang="en-US" sz="4000" dirty="0" err="1">
                <a:solidFill>
                  <a:schemeClr val="tx1"/>
                </a:solidFill>
              </a:rPr>
              <a:t>quyền</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en-US" sz="3200" dirty="0">
                <a:solidFill>
                  <a:schemeClr val="tx1"/>
                </a:solidFill>
              </a:rPr>
              <a:t>a. </a:t>
            </a:r>
            <a:r>
              <a:rPr lang="en-US" sz="3200" dirty="0" err="1">
                <a:solidFill>
                  <a:schemeClr val="tx1"/>
                </a:solidFill>
              </a:rPr>
              <a:t>Khởi</a:t>
            </a:r>
            <a:r>
              <a:rPr lang="en-US" sz="3200" dirty="0">
                <a:solidFill>
                  <a:schemeClr val="tx1"/>
                </a:solidFill>
              </a:rPr>
              <a:t> </a:t>
            </a:r>
            <a:r>
              <a:rPr lang="en-US" sz="3200" dirty="0" err="1">
                <a:solidFill>
                  <a:schemeClr val="tx1"/>
                </a:solidFill>
              </a:rPr>
              <a:t>tố</a:t>
            </a:r>
            <a:r>
              <a:rPr lang="en-US" sz="3200" dirty="0">
                <a:solidFill>
                  <a:schemeClr val="tx1"/>
                </a:solidFill>
              </a:rPr>
              <a:t> </a:t>
            </a:r>
            <a:r>
              <a:rPr lang="en-US" sz="3200" dirty="0" err="1">
                <a:solidFill>
                  <a:schemeClr val="tx1"/>
                </a:solidFill>
              </a:rPr>
              <a:t>vụ</a:t>
            </a:r>
            <a:r>
              <a:rPr lang="en-US" sz="3200" dirty="0">
                <a:solidFill>
                  <a:schemeClr val="tx1"/>
                </a:solidFill>
              </a:rPr>
              <a:t> </a:t>
            </a:r>
            <a:r>
              <a:rPr lang="en-US" sz="3200" dirty="0" err="1">
                <a:solidFill>
                  <a:schemeClr val="tx1"/>
                </a:solidFill>
              </a:rPr>
              <a:t>án</a:t>
            </a:r>
            <a:r>
              <a:rPr lang="en-US" sz="3200" dirty="0">
                <a:solidFill>
                  <a:schemeClr val="tx1"/>
                </a:solidFill>
              </a:rPr>
              <a:t>.</a:t>
            </a:r>
          </a:p>
          <a:p>
            <a:r>
              <a:rPr lang="en-US" sz="3200" dirty="0">
                <a:solidFill>
                  <a:schemeClr val="tx1"/>
                </a:solidFill>
              </a:rPr>
              <a:t>b. </a:t>
            </a:r>
            <a:r>
              <a:rPr lang="en-US" sz="3200" dirty="0" err="1">
                <a:solidFill>
                  <a:schemeClr val="tx1"/>
                </a:solidFill>
              </a:rPr>
              <a:t>Xét</a:t>
            </a:r>
            <a:r>
              <a:rPr lang="en-US" sz="3200" dirty="0">
                <a:solidFill>
                  <a:schemeClr val="tx1"/>
                </a:solidFill>
              </a:rPr>
              <a:t> </a:t>
            </a:r>
            <a:r>
              <a:rPr lang="en-US" sz="3200" dirty="0" err="1">
                <a:solidFill>
                  <a:schemeClr val="tx1"/>
                </a:solidFill>
              </a:rPr>
              <a:t>xử</a:t>
            </a:r>
            <a:r>
              <a:rPr lang="en-US" sz="3200" dirty="0">
                <a:solidFill>
                  <a:schemeClr val="tx1"/>
                </a:solidFill>
              </a:rPr>
              <a:t>.</a:t>
            </a:r>
          </a:p>
          <a:p>
            <a:r>
              <a:rPr lang="en-US" sz="3200" dirty="0">
                <a:solidFill>
                  <a:schemeClr val="tx1"/>
                </a:solidFill>
              </a:rPr>
              <a:t>c. </a:t>
            </a:r>
            <a:r>
              <a:rPr lang="en-US" sz="3200" dirty="0" err="1">
                <a:solidFill>
                  <a:schemeClr val="tx1"/>
                </a:solidFill>
              </a:rPr>
              <a:t>Lập</a:t>
            </a:r>
            <a:r>
              <a:rPr lang="en-US" sz="3200" dirty="0">
                <a:solidFill>
                  <a:schemeClr val="tx1"/>
                </a:solidFill>
              </a:rPr>
              <a:t> </a:t>
            </a:r>
            <a:r>
              <a:rPr lang="en-US" sz="3200" dirty="0" err="1">
                <a:solidFill>
                  <a:schemeClr val="tx1"/>
                </a:solidFill>
              </a:rPr>
              <a:t>hiến</a:t>
            </a:r>
            <a:r>
              <a:rPr lang="en-US" sz="3200" dirty="0">
                <a:solidFill>
                  <a:schemeClr val="tx1"/>
                </a:solidFill>
              </a:rPr>
              <a:t>, </a:t>
            </a:r>
            <a:r>
              <a:rPr lang="en-US" sz="3200" dirty="0" err="1">
                <a:solidFill>
                  <a:schemeClr val="tx1"/>
                </a:solidFill>
              </a:rPr>
              <a:t>lập</a:t>
            </a:r>
            <a:r>
              <a:rPr lang="en-US" sz="3200" dirty="0">
                <a:solidFill>
                  <a:schemeClr val="tx1"/>
                </a:solidFill>
              </a:rPr>
              <a:t> </a:t>
            </a:r>
            <a:r>
              <a:rPr lang="en-US" sz="3200" dirty="0" err="1">
                <a:solidFill>
                  <a:schemeClr val="tx1"/>
                </a:solidFill>
              </a:rPr>
              <a:t>pháp</a:t>
            </a:r>
            <a:r>
              <a:rPr lang="en-US" sz="3200" dirty="0">
                <a:solidFill>
                  <a:schemeClr val="tx1"/>
                </a:solidFill>
              </a:rPr>
              <a:t>.</a:t>
            </a:r>
          </a:p>
          <a:p>
            <a:r>
              <a:rPr lang="en-US" sz="3200" dirty="0">
                <a:solidFill>
                  <a:schemeClr val="tx1"/>
                </a:solidFill>
              </a:rPr>
              <a:t>d. </a:t>
            </a:r>
            <a:r>
              <a:rPr lang="en-US" sz="3200" dirty="0" err="1">
                <a:solidFill>
                  <a:schemeClr val="tx1"/>
                </a:solidFill>
              </a:rPr>
              <a:t>Truy</a:t>
            </a:r>
            <a:r>
              <a:rPr lang="en-US" sz="3200" dirty="0">
                <a:solidFill>
                  <a:schemeClr val="tx1"/>
                </a:solidFill>
              </a:rPr>
              <a:t> </a:t>
            </a:r>
            <a:r>
              <a:rPr lang="en-US" sz="3200" dirty="0" err="1">
                <a:solidFill>
                  <a:schemeClr val="tx1"/>
                </a:solidFill>
              </a:rPr>
              <a:t>tố</a:t>
            </a:r>
            <a:r>
              <a:rPr lang="en-US" sz="3200" dirty="0">
                <a:solidFill>
                  <a:schemeClr val="tx1"/>
                </a:solidFill>
              </a:rPr>
              <a:t>.</a:t>
            </a:r>
          </a:p>
          <a:p>
            <a:endParaRPr lang="en-US" sz="3200" dirty="0">
              <a:solidFill>
                <a:schemeClr val="tx1"/>
              </a:solidFill>
            </a:endParaRPr>
          </a:p>
        </p:txBody>
      </p:sp>
    </p:spTree>
    <p:extLst>
      <p:ext uri="{BB962C8B-B14F-4D97-AF65-F5344CB8AC3E}">
        <p14:creationId xmlns:p14="http://schemas.microsoft.com/office/powerpoint/2010/main" val="329108782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28600"/>
            <a:ext cx="7696200" cy="1828800"/>
          </a:xfrm>
        </p:spPr>
        <p:txBody>
          <a:bodyPr>
            <a:normAutofit fontScale="90000"/>
          </a:bodyPr>
          <a:lstStyle/>
          <a:p>
            <a:r>
              <a:rPr lang="en-US" sz="4000" dirty="0">
                <a:solidFill>
                  <a:schemeClr val="tx1"/>
                </a:solidFill>
              </a:rPr>
              <a:t>42. </a:t>
            </a:r>
            <a:r>
              <a:rPr lang="en-US" sz="4000" dirty="0" err="1">
                <a:solidFill>
                  <a:schemeClr val="tx1"/>
                </a:solidFill>
              </a:rPr>
              <a:t>Trong</a:t>
            </a:r>
            <a:r>
              <a:rPr lang="en-US" sz="4000" dirty="0">
                <a:solidFill>
                  <a:schemeClr val="tx1"/>
                </a:solidFill>
              </a:rPr>
              <a:t> </a:t>
            </a:r>
            <a:r>
              <a:rPr lang="en-US" sz="4000" dirty="0" err="1">
                <a:solidFill>
                  <a:schemeClr val="tx1"/>
                </a:solidFill>
              </a:rPr>
              <a:t>các</a:t>
            </a:r>
            <a:r>
              <a:rPr lang="en-US" sz="4000" dirty="0">
                <a:solidFill>
                  <a:schemeClr val="tx1"/>
                </a:solidFill>
              </a:rPr>
              <a:t> </a:t>
            </a:r>
            <a:r>
              <a:rPr lang="en-US" sz="4000" dirty="0" err="1">
                <a:solidFill>
                  <a:schemeClr val="tx1"/>
                </a:solidFill>
              </a:rPr>
              <a:t>văn</a:t>
            </a:r>
            <a:r>
              <a:rPr lang="en-US" sz="4000" dirty="0">
                <a:solidFill>
                  <a:schemeClr val="tx1"/>
                </a:solidFill>
              </a:rPr>
              <a:t> </a:t>
            </a:r>
            <a:r>
              <a:rPr lang="en-US" sz="4000" dirty="0" err="1">
                <a:solidFill>
                  <a:schemeClr val="tx1"/>
                </a:solidFill>
              </a:rPr>
              <a:t>bản</a:t>
            </a:r>
            <a:r>
              <a:rPr lang="en-US" sz="4000" dirty="0">
                <a:solidFill>
                  <a:schemeClr val="tx1"/>
                </a:solidFill>
              </a:rPr>
              <a:t> </a:t>
            </a:r>
            <a:r>
              <a:rPr lang="en-US" sz="4000" dirty="0" err="1">
                <a:solidFill>
                  <a:schemeClr val="tx1"/>
                </a:solidFill>
              </a:rPr>
              <a:t>luật</a:t>
            </a:r>
            <a:r>
              <a:rPr lang="en-US" sz="4000" dirty="0">
                <a:solidFill>
                  <a:schemeClr val="tx1"/>
                </a:solidFill>
              </a:rPr>
              <a:t> </a:t>
            </a:r>
            <a:r>
              <a:rPr lang="en-US" sz="4000" dirty="0" err="1">
                <a:solidFill>
                  <a:schemeClr val="tx1"/>
                </a:solidFill>
              </a:rPr>
              <a:t>sau</a:t>
            </a:r>
            <a:r>
              <a:rPr lang="en-US" sz="4000" dirty="0">
                <a:solidFill>
                  <a:schemeClr val="tx1"/>
                </a:solidFill>
              </a:rPr>
              <a:t> </a:t>
            </a:r>
            <a:r>
              <a:rPr lang="en-US" sz="4000" dirty="0" err="1">
                <a:solidFill>
                  <a:schemeClr val="tx1"/>
                </a:solidFill>
              </a:rPr>
              <a:t>đây</a:t>
            </a:r>
            <a:r>
              <a:rPr lang="en-US" sz="4000" dirty="0">
                <a:solidFill>
                  <a:schemeClr val="tx1"/>
                </a:solidFill>
              </a:rPr>
              <a:t> </a:t>
            </a:r>
            <a:r>
              <a:rPr lang="en-US" sz="4000" dirty="0" err="1">
                <a:solidFill>
                  <a:schemeClr val="tx1"/>
                </a:solidFill>
              </a:rPr>
              <a:t>văn</a:t>
            </a:r>
            <a:r>
              <a:rPr lang="en-US" sz="4000" dirty="0">
                <a:solidFill>
                  <a:schemeClr val="tx1"/>
                </a:solidFill>
              </a:rPr>
              <a:t> </a:t>
            </a:r>
            <a:r>
              <a:rPr lang="en-US" sz="4000" dirty="0" err="1">
                <a:solidFill>
                  <a:schemeClr val="tx1"/>
                </a:solidFill>
              </a:rPr>
              <a:t>bản</a:t>
            </a:r>
            <a:r>
              <a:rPr lang="en-US" sz="4000" dirty="0">
                <a:solidFill>
                  <a:schemeClr val="tx1"/>
                </a:solidFill>
              </a:rPr>
              <a:t> </a:t>
            </a:r>
            <a:r>
              <a:rPr lang="en-US" sz="4000" dirty="0" err="1">
                <a:solidFill>
                  <a:schemeClr val="tx1"/>
                </a:solidFill>
              </a:rPr>
              <a:t>nào</a:t>
            </a:r>
            <a:r>
              <a:rPr lang="en-US" sz="4000" dirty="0">
                <a:solidFill>
                  <a:schemeClr val="tx1"/>
                </a:solidFill>
              </a:rPr>
              <a:t> </a:t>
            </a:r>
            <a:r>
              <a:rPr lang="en-US" sz="4000" dirty="0" err="1">
                <a:solidFill>
                  <a:schemeClr val="tx1"/>
                </a:solidFill>
              </a:rPr>
              <a:t>có</a:t>
            </a:r>
            <a:r>
              <a:rPr lang="en-US" sz="4000" dirty="0">
                <a:solidFill>
                  <a:schemeClr val="tx1"/>
                </a:solidFill>
              </a:rPr>
              <a:t> </a:t>
            </a:r>
            <a:r>
              <a:rPr lang="en-US" sz="4000" dirty="0" err="1">
                <a:solidFill>
                  <a:schemeClr val="tx1"/>
                </a:solidFill>
              </a:rPr>
              <a:t>giá</a:t>
            </a:r>
            <a:r>
              <a:rPr lang="en-US" sz="4000" dirty="0">
                <a:solidFill>
                  <a:schemeClr val="tx1"/>
                </a:solidFill>
              </a:rPr>
              <a:t> </a:t>
            </a:r>
            <a:r>
              <a:rPr lang="en-US" sz="4000" dirty="0" err="1">
                <a:solidFill>
                  <a:schemeClr val="tx1"/>
                </a:solidFill>
              </a:rPr>
              <a:t>trị</a:t>
            </a:r>
            <a:r>
              <a:rPr lang="en-US" sz="4000" dirty="0">
                <a:solidFill>
                  <a:schemeClr val="tx1"/>
                </a:solidFill>
              </a:rPr>
              <a:t> </a:t>
            </a:r>
            <a:r>
              <a:rPr lang="en-US" sz="4000" dirty="0" err="1">
                <a:solidFill>
                  <a:schemeClr val="tx1"/>
                </a:solidFill>
              </a:rPr>
              <a:t>pháp</a:t>
            </a:r>
            <a:r>
              <a:rPr lang="en-US" sz="4000" dirty="0">
                <a:solidFill>
                  <a:schemeClr val="tx1"/>
                </a:solidFill>
              </a:rPr>
              <a:t> </a:t>
            </a:r>
            <a:r>
              <a:rPr lang="en-US" sz="4000" dirty="0" err="1">
                <a:solidFill>
                  <a:schemeClr val="tx1"/>
                </a:solidFill>
              </a:rPr>
              <a:t>lý</a:t>
            </a:r>
            <a:r>
              <a:rPr lang="en-US" sz="4000" dirty="0">
                <a:solidFill>
                  <a:schemeClr val="tx1"/>
                </a:solidFill>
              </a:rPr>
              <a:t> </a:t>
            </a:r>
            <a:r>
              <a:rPr lang="en-US" sz="4000" dirty="0" err="1">
                <a:solidFill>
                  <a:schemeClr val="tx1"/>
                </a:solidFill>
              </a:rPr>
              <a:t>cao</a:t>
            </a:r>
            <a:r>
              <a:rPr lang="en-US" sz="4000" dirty="0">
                <a:solidFill>
                  <a:schemeClr val="tx1"/>
                </a:solidFill>
              </a:rPr>
              <a:t> </a:t>
            </a:r>
            <a:r>
              <a:rPr lang="en-US" sz="4000" dirty="0" err="1">
                <a:solidFill>
                  <a:schemeClr val="tx1"/>
                </a:solidFill>
              </a:rPr>
              <a:t>nhất</a:t>
            </a:r>
            <a:r>
              <a:rPr lang="en-US" sz="4000" dirty="0">
                <a:solidFill>
                  <a:schemeClr val="tx1"/>
                </a:solidFill>
              </a:rPr>
              <a:t>:</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819400"/>
            <a:ext cx="7391400" cy="3276600"/>
          </a:xfrm>
        </p:spPr>
        <p:txBody>
          <a:bodyPr>
            <a:normAutofit/>
          </a:bodyPr>
          <a:lstStyle/>
          <a:p>
            <a:r>
              <a:rPr lang="en-US" sz="3200" dirty="0">
                <a:solidFill>
                  <a:schemeClr val="tx1"/>
                </a:solidFill>
              </a:rPr>
              <a:t>	a. </a:t>
            </a:r>
            <a:r>
              <a:rPr lang="en-US" sz="3200" dirty="0" err="1">
                <a:solidFill>
                  <a:schemeClr val="tx1"/>
                </a:solidFill>
              </a:rPr>
              <a:t>Luật</a:t>
            </a:r>
            <a:r>
              <a:rPr lang="en-US" sz="3200" dirty="0">
                <a:solidFill>
                  <a:schemeClr val="tx1"/>
                </a:solidFill>
              </a:rPr>
              <a:t> </a:t>
            </a:r>
            <a:r>
              <a:rPr lang="en-US" sz="3200" dirty="0" err="1">
                <a:solidFill>
                  <a:schemeClr val="tx1"/>
                </a:solidFill>
              </a:rPr>
              <a:t>Dạy</a:t>
            </a:r>
            <a:r>
              <a:rPr lang="en-US" sz="3200" dirty="0">
                <a:solidFill>
                  <a:schemeClr val="tx1"/>
                </a:solidFill>
              </a:rPr>
              <a:t> </a:t>
            </a:r>
            <a:r>
              <a:rPr lang="en-US" sz="3200" dirty="0" err="1">
                <a:solidFill>
                  <a:schemeClr val="tx1"/>
                </a:solidFill>
              </a:rPr>
              <a:t>nghề</a:t>
            </a:r>
            <a:r>
              <a:rPr lang="en-US" sz="3200" dirty="0">
                <a:solidFill>
                  <a:schemeClr val="tx1"/>
                </a:solidFill>
              </a:rPr>
              <a:t>.</a:t>
            </a:r>
          </a:p>
          <a:p>
            <a:r>
              <a:rPr lang="en-US" sz="3200" dirty="0">
                <a:solidFill>
                  <a:schemeClr val="tx1"/>
                </a:solidFill>
              </a:rPr>
              <a:t>	b. </a:t>
            </a:r>
            <a:r>
              <a:rPr lang="en-US" sz="3200" dirty="0" err="1">
                <a:solidFill>
                  <a:schemeClr val="tx1"/>
                </a:solidFill>
              </a:rPr>
              <a:t>Bộ</a:t>
            </a:r>
            <a:r>
              <a:rPr lang="en-US" sz="3200" dirty="0">
                <a:solidFill>
                  <a:schemeClr val="tx1"/>
                </a:solidFill>
              </a:rPr>
              <a:t> </a:t>
            </a:r>
            <a:r>
              <a:rPr lang="en-US" sz="3200" dirty="0" err="1">
                <a:solidFill>
                  <a:schemeClr val="tx1"/>
                </a:solidFill>
              </a:rPr>
              <a:t>luật</a:t>
            </a:r>
            <a:r>
              <a:rPr lang="en-US" sz="3200" dirty="0">
                <a:solidFill>
                  <a:schemeClr val="tx1"/>
                </a:solidFill>
              </a:rPr>
              <a:t> Lao </a:t>
            </a:r>
            <a:r>
              <a:rPr lang="en-US" sz="3200" dirty="0" err="1">
                <a:solidFill>
                  <a:schemeClr val="tx1"/>
                </a:solidFill>
              </a:rPr>
              <a:t>động</a:t>
            </a:r>
            <a:r>
              <a:rPr lang="en-US" sz="3200" dirty="0">
                <a:solidFill>
                  <a:schemeClr val="tx1"/>
                </a:solidFill>
              </a:rPr>
              <a:t>.</a:t>
            </a:r>
          </a:p>
          <a:p>
            <a:r>
              <a:rPr lang="en-US" sz="3200" dirty="0">
                <a:solidFill>
                  <a:schemeClr val="tx1"/>
                </a:solidFill>
              </a:rPr>
              <a:t>	c. </a:t>
            </a:r>
            <a:r>
              <a:rPr lang="en-US" sz="3200" dirty="0" err="1">
                <a:solidFill>
                  <a:schemeClr val="tx1"/>
                </a:solidFill>
              </a:rPr>
              <a:t>Hiến</a:t>
            </a:r>
            <a:r>
              <a:rPr lang="en-US" sz="3200" dirty="0">
                <a:solidFill>
                  <a:schemeClr val="tx1"/>
                </a:solidFill>
              </a:rPr>
              <a:t> </a:t>
            </a:r>
            <a:r>
              <a:rPr lang="en-US" sz="3200" dirty="0" err="1">
                <a:solidFill>
                  <a:schemeClr val="tx1"/>
                </a:solidFill>
              </a:rPr>
              <a:t>pháp</a:t>
            </a:r>
            <a:r>
              <a:rPr lang="en-US" sz="3200" dirty="0">
                <a:solidFill>
                  <a:schemeClr val="tx1"/>
                </a:solidFill>
              </a:rPr>
              <a:t>.</a:t>
            </a:r>
          </a:p>
          <a:p>
            <a:r>
              <a:rPr lang="en-US" sz="3200" dirty="0">
                <a:solidFill>
                  <a:schemeClr val="tx1"/>
                </a:solidFill>
              </a:rPr>
              <a:t>	d. </a:t>
            </a:r>
            <a:r>
              <a:rPr lang="en-US" sz="3200" dirty="0" err="1">
                <a:solidFill>
                  <a:schemeClr val="tx1"/>
                </a:solidFill>
              </a:rPr>
              <a:t>Bộ</a:t>
            </a:r>
            <a:r>
              <a:rPr lang="en-US" sz="3200" dirty="0">
                <a:solidFill>
                  <a:schemeClr val="tx1"/>
                </a:solidFill>
              </a:rPr>
              <a:t> </a:t>
            </a:r>
            <a:r>
              <a:rPr lang="en-US" sz="3200" dirty="0" err="1">
                <a:solidFill>
                  <a:schemeClr val="tx1"/>
                </a:solidFill>
              </a:rPr>
              <a:t>luật</a:t>
            </a:r>
            <a:r>
              <a:rPr lang="en-US" sz="3200" dirty="0">
                <a:solidFill>
                  <a:schemeClr val="tx1"/>
                </a:solidFill>
              </a:rPr>
              <a:t> </a:t>
            </a:r>
            <a:r>
              <a:rPr lang="en-US" sz="3200" dirty="0" err="1">
                <a:solidFill>
                  <a:schemeClr val="tx1"/>
                </a:solidFill>
              </a:rPr>
              <a:t>Hình</a:t>
            </a:r>
            <a:r>
              <a:rPr lang="en-US" sz="3200" dirty="0">
                <a:solidFill>
                  <a:schemeClr val="tx1"/>
                </a:solidFill>
              </a:rPr>
              <a:t> </a:t>
            </a:r>
            <a:r>
              <a:rPr lang="en-US" sz="3200" dirty="0" err="1">
                <a:solidFill>
                  <a:schemeClr val="tx1"/>
                </a:solidFill>
              </a:rPr>
              <a:t>sự</a:t>
            </a:r>
            <a:r>
              <a:rPr lang="en-US" sz="3200" dirty="0">
                <a:solidFill>
                  <a:schemeClr val="tx1"/>
                </a:solidFill>
              </a:rPr>
              <a:t>.</a:t>
            </a:r>
          </a:p>
          <a:p>
            <a:endParaRPr lang="en-US" sz="3200" dirty="0">
              <a:solidFill>
                <a:schemeClr val="tx1"/>
              </a:solidFill>
            </a:endParaRPr>
          </a:p>
        </p:txBody>
      </p:sp>
    </p:spTree>
    <p:extLst>
      <p:ext uri="{BB962C8B-B14F-4D97-AF65-F5344CB8AC3E}">
        <p14:creationId xmlns:p14="http://schemas.microsoft.com/office/powerpoint/2010/main" val="5389441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a:bodyPr>
          <a:lstStyle/>
          <a:p>
            <a:r>
              <a:rPr lang="vi-VN" sz="4000" dirty="0">
                <a:solidFill>
                  <a:schemeClr val="tx1"/>
                </a:solidFill>
              </a:rPr>
              <a:t>43. Thủ tướng Chính phủ</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	a. Nguyên thủ Quốc gia.</a:t>
            </a:r>
          </a:p>
          <a:p>
            <a:r>
              <a:rPr lang="vi-VN" sz="3200" dirty="0">
                <a:solidFill>
                  <a:schemeClr val="tx1"/>
                </a:solidFill>
              </a:rPr>
              <a:t>	b. Người đứng đầu Quốc hội.</a:t>
            </a:r>
          </a:p>
          <a:p>
            <a:r>
              <a:rPr lang="vi-VN" sz="3200" dirty="0">
                <a:solidFill>
                  <a:schemeClr val="tx1"/>
                </a:solidFill>
              </a:rPr>
              <a:t>	c. Là người đứng đầu Chính phủ.</a:t>
            </a:r>
          </a:p>
          <a:p>
            <a:r>
              <a:rPr lang="vi-VN" sz="3200" dirty="0">
                <a:solidFill>
                  <a:schemeClr val="tx1"/>
                </a:solidFill>
              </a:rPr>
              <a:t>	d. Là người đứng đầu tòa án.</a:t>
            </a:r>
          </a:p>
          <a:p>
            <a:endParaRPr lang="en-US" sz="3200" dirty="0">
              <a:solidFill>
                <a:schemeClr val="tx1"/>
              </a:solidFill>
            </a:endParaRPr>
          </a:p>
        </p:txBody>
      </p:sp>
    </p:spTree>
    <p:extLst>
      <p:ext uri="{BB962C8B-B14F-4D97-AF65-F5344CB8AC3E}">
        <p14:creationId xmlns:p14="http://schemas.microsoft.com/office/powerpoint/2010/main" val="376157581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162800" cy="1219200"/>
          </a:xfrm>
        </p:spPr>
        <p:txBody>
          <a:bodyPr>
            <a:normAutofit/>
          </a:bodyPr>
          <a:lstStyle/>
          <a:p>
            <a:r>
              <a:rPr lang="vi-VN" sz="4000" dirty="0">
                <a:solidFill>
                  <a:schemeClr val="tx1"/>
                </a:solidFill>
              </a:rPr>
              <a:t>44. Chủ tịch nước là </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209800"/>
            <a:ext cx="7391400" cy="3886200"/>
          </a:xfrm>
        </p:spPr>
        <p:txBody>
          <a:bodyPr>
            <a:normAutofit/>
          </a:bodyPr>
          <a:lstStyle/>
          <a:p>
            <a:r>
              <a:rPr lang="vi-VN" sz="3200" dirty="0">
                <a:solidFill>
                  <a:schemeClr val="tx1"/>
                </a:solidFill>
              </a:rPr>
              <a:t>a. Do Hội đồng nhân dân bầu.</a:t>
            </a:r>
          </a:p>
          <a:p>
            <a:r>
              <a:rPr lang="vi-VN" sz="3200" dirty="0">
                <a:solidFill>
                  <a:schemeClr val="tx1"/>
                </a:solidFill>
              </a:rPr>
              <a:t>	b. Do dân bầu bầu trong số những công dân ưu tú.</a:t>
            </a:r>
          </a:p>
          <a:p>
            <a:r>
              <a:rPr lang="vi-VN" sz="3200" dirty="0">
                <a:solidFill>
                  <a:schemeClr val="tx1"/>
                </a:solidFill>
              </a:rPr>
              <a:t>	c. Do Chính phủ bầu.</a:t>
            </a:r>
          </a:p>
          <a:p>
            <a:r>
              <a:rPr lang="vi-VN" sz="3200" dirty="0">
                <a:solidFill>
                  <a:schemeClr val="tx1"/>
                </a:solidFill>
              </a:rPr>
              <a:t>	d. Do Quốc hội bầu trong số đại biểu quốc hội.</a:t>
            </a:r>
          </a:p>
          <a:p>
            <a:endParaRPr lang="en-US" sz="3200" dirty="0">
              <a:solidFill>
                <a:schemeClr val="tx1"/>
              </a:solidFill>
            </a:endParaRPr>
          </a:p>
        </p:txBody>
      </p:sp>
    </p:spTree>
    <p:extLst>
      <p:ext uri="{BB962C8B-B14F-4D97-AF65-F5344CB8AC3E}">
        <p14:creationId xmlns:p14="http://schemas.microsoft.com/office/powerpoint/2010/main" val="38235111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228600"/>
            <a:ext cx="8610600" cy="2286000"/>
          </a:xfrm>
        </p:spPr>
        <p:txBody>
          <a:bodyPr>
            <a:normAutofit fontScale="90000"/>
          </a:bodyPr>
          <a:lstStyle/>
          <a:p>
            <a:r>
              <a:rPr lang="vi-VN" sz="4000" dirty="0">
                <a:solidFill>
                  <a:schemeClr val="tx1"/>
                </a:solidFill>
              </a:rPr>
              <a:t>45. “Nhà nước Cộng hòa xã hội chủ nghĩa Việt Nam là nhà nước pháp quyền xã hội chủ nghĩa của Nhân dân, do Nhân dân, vì Nhân dân”</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00200" y="2819400"/>
            <a:ext cx="7391400" cy="3276600"/>
          </a:xfrm>
        </p:spPr>
        <p:txBody>
          <a:bodyPr>
            <a:normAutofit fontScale="85000" lnSpcReduction="20000"/>
          </a:bodyPr>
          <a:lstStyle/>
          <a:p>
            <a:r>
              <a:rPr lang="vi-VN" sz="3200" dirty="0">
                <a:solidFill>
                  <a:schemeClr val="tx1"/>
                </a:solidFill>
              </a:rPr>
              <a:t>a. Nội dung này được quy định tại Điều 1 Hiến pháp 2013.</a:t>
            </a:r>
          </a:p>
          <a:p>
            <a:r>
              <a:rPr lang="vi-VN" sz="3200" dirty="0">
                <a:solidFill>
                  <a:schemeClr val="tx1"/>
                </a:solidFill>
              </a:rPr>
              <a:t>	b. Nội dung này được quy định tại Điều 2 Hiến pháp 2013.</a:t>
            </a:r>
          </a:p>
          <a:p>
            <a:r>
              <a:rPr lang="vi-VN" sz="3200" dirty="0">
                <a:solidFill>
                  <a:schemeClr val="tx1"/>
                </a:solidFill>
              </a:rPr>
              <a:t>	c. Nội dung này được quy định tại Điều 3 Hiến pháp 2013.</a:t>
            </a:r>
          </a:p>
          <a:p>
            <a:r>
              <a:rPr lang="vi-VN" sz="3200" dirty="0">
                <a:solidFill>
                  <a:schemeClr val="tx1"/>
                </a:solidFill>
              </a:rPr>
              <a:t>	d. Nội dung này được quy định tại Điều 4 Hiến pháp 2013.</a:t>
            </a:r>
          </a:p>
          <a:p>
            <a:endParaRPr lang="en-US" sz="3200" dirty="0">
              <a:solidFill>
                <a:schemeClr val="tx1"/>
              </a:solidFill>
            </a:endParaRPr>
          </a:p>
        </p:txBody>
      </p:sp>
    </p:spTree>
    <p:extLst>
      <p:ext uri="{BB962C8B-B14F-4D97-AF65-F5344CB8AC3E}">
        <p14:creationId xmlns:p14="http://schemas.microsoft.com/office/powerpoint/2010/main" val="9586418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228600"/>
            <a:ext cx="8610600" cy="1219200"/>
          </a:xfrm>
        </p:spPr>
        <p:txBody>
          <a:bodyPr>
            <a:normAutofit/>
          </a:bodyPr>
          <a:lstStyle/>
          <a:p>
            <a:r>
              <a:rPr lang="en-US" sz="4000" dirty="0">
                <a:solidFill>
                  <a:schemeClr val="tx1"/>
                </a:solidFill>
              </a:rPr>
              <a:t>46. </a:t>
            </a:r>
            <a:r>
              <a:rPr lang="en-US" sz="4000" dirty="0" err="1">
                <a:solidFill>
                  <a:schemeClr val="tx1"/>
                </a:solidFill>
              </a:rPr>
              <a:t>Chức</a:t>
            </a:r>
            <a:r>
              <a:rPr lang="en-US" sz="4000" dirty="0">
                <a:solidFill>
                  <a:schemeClr val="tx1"/>
                </a:solidFill>
              </a:rPr>
              <a:t> </a:t>
            </a:r>
            <a:r>
              <a:rPr lang="en-US" sz="4000" dirty="0" err="1">
                <a:solidFill>
                  <a:schemeClr val="tx1"/>
                </a:solidFill>
              </a:rPr>
              <a:t>năng</a:t>
            </a:r>
            <a:r>
              <a:rPr lang="en-US" sz="4000" dirty="0">
                <a:solidFill>
                  <a:schemeClr val="tx1"/>
                </a:solidFill>
              </a:rPr>
              <a:t> </a:t>
            </a:r>
            <a:r>
              <a:rPr lang="en-US" sz="4000" dirty="0" err="1">
                <a:solidFill>
                  <a:schemeClr val="tx1"/>
                </a:solidFill>
              </a:rPr>
              <a:t>của</a:t>
            </a:r>
            <a:r>
              <a:rPr lang="en-US" sz="4000" dirty="0">
                <a:solidFill>
                  <a:schemeClr val="tx1"/>
                </a:solidFill>
              </a:rPr>
              <a:t> </a:t>
            </a:r>
            <a:r>
              <a:rPr lang="en-US" sz="4000" dirty="0" err="1">
                <a:solidFill>
                  <a:schemeClr val="tx1"/>
                </a:solidFill>
              </a:rPr>
              <a:t>Viện</a:t>
            </a:r>
            <a:r>
              <a:rPr lang="en-US" sz="4000" dirty="0">
                <a:solidFill>
                  <a:schemeClr val="tx1"/>
                </a:solidFill>
              </a:rPr>
              <a:t> </a:t>
            </a:r>
            <a:r>
              <a:rPr lang="en-US" sz="4000" dirty="0" err="1">
                <a:solidFill>
                  <a:schemeClr val="tx1"/>
                </a:solidFill>
              </a:rPr>
              <a:t>kiểm</a:t>
            </a:r>
            <a:r>
              <a:rPr lang="en-US" sz="4000" dirty="0">
                <a:solidFill>
                  <a:schemeClr val="tx1"/>
                </a:solidFill>
              </a:rPr>
              <a:t> </a:t>
            </a:r>
            <a:r>
              <a:rPr lang="en-US" sz="4000" dirty="0" err="1">
                <a:solidFill>
                  <a:schemeClr val="tx1"/>
                </a:solidFill>
              </a:rPr>
              <a:t>sát</a:t>
            </a:r>
            <a:r>
              <a:rPr lang="en-US" sz="4000" dirty="0">
                <a:solidFill>
                  <a:schemeClr val="tx1"/>
                </a:solidFill>
              </a:rPr>
              <a:t> </a:t>
            </a:r>
            <a:endParaRPr lang="en-US" sz="4000" dirty="0">
              <a:solidFill>
                <a:schemeClr val="tx1"/>
              </a:solidFill>
              <a:latin typeface="Arial" pitchFamily="34" charset="0"/>
              <a:cs typeface="Arial" pitchFamily="34" charset="0"/>
            </a:endParaRPr>
          </a:p>
        </p:txBody>
      </p:sp>
      <p:sp>
        <p:nvSpPr>
          <p:cNvPr id="3" name="Subtitle 2"/>
          <p:cNvSpPr>
            <a:spLocks noGrp="1"/>
          </p:cNvSpPr>
          <p:nvPr>
            <p:ph type="subTitle" idx="1"/>
          </p:nvPr>
        </p:nvSpPr>
        <p:spPr>
          <a:xfrm>
            <a:off x="1676400" y="2286000"/>
            <a:ext cx="6858000" cy="3276600"/>
          </a:xfrm>
        </p:spPr>
        <p:txBody>
          <a:bodyPr>
            <a:normAutofit/>
          </a:bodyPr>
          <a:lstStyle/>
          <a:p>
            <a:r>
              <a:rPr lang="en-US" sz="3200" dirty="0">
                <a:solidFill>
                  <a:schemeClr val="tx1"/>
                </a:solidFill>
              </a:rPr>
              <a:t>a. </a:t>
            </a:r>
            <a:r>
              <a:rPr lang="en-US" sz="3200" dirty="0" err="1">
                <a:solidFill>
                  <a:schemeClr val="tx1"/>
                </a:solidFill>
              </a:rPr>
              <a:t>Xét</a:t>
            </a:r>
            <a:r>
              <a:rPr lang="en-US" sz="3200" dirty="0">
                <a:solidFill>
                  <a:schemeClr val="tx1"/>
                </a:solidFill>
              </a:rPr>
              <a:t> </a:t>
            </a:r>
            <a:r>
              <a:rPr lang="en-US" sz="3200" dirty="0" err="1">
                <a:solidFill>
                  <a:schemeClr val="tx1"/>
                </a:solidFill>
              </a:rPr>
              <a:t>xử</a:t>
            </a:r>
            <a:r>
              <a:rPr lang="en-US" sz="3200" dirty="0">
                <a:solidFill>
                  <a:schemeClr val="tx1"/>
                </a:solidFill>
              </a:rPr>
              <a:t>.</a:t>
            </a:r>
          </a:p>
          <a:p>
            <a:r>
              <a:rPr lang="en-US" sz="3200" dirty="0">
                <a:solidFill>
                  <a:schemeClr val="tx1"/>
                </a:solidFill>
              </a:rPr>
              <a:t>b. </a:t>
            </a:r>
            <a:r>
              <a:rPr lang="en-US" sz="3200" dirty="0" err="1">
                <a:solidFill>
                  <a:schemeClr val="tx1"/>
                </a:solidFill>
              </a:rPr>
              <a:t>Đề</a:t>
            </a:r>
            <a:r>
              <a:rPr lang="en-US" sz="3200" dirty="0">
                <a:solidFill>
                  <a:schemeClr val="tx1"/>
                </a:solidFill>
              </a:rPr>
              <a:t> </a:t>
            </a:r>
            <a:r>
              <a:rPr lang="en-US" sz="3200" dirty="0" err="1">
                <a:solidFill>
                  <a:schemeClr val="tx1"/>
                </a:solidFill>
              </a:rPr>
              <a:t>nghị</a:t>
            </a:r>
            <a:r>
              <a:rPr lang="en-US" sz="3200" dirty="0">
                <a:solidFill>
                  <a:schemeClr val="tx1"/>
                </a:solidFill>
              </a:rPr>
              <a:t> </a:t>
            </a:r>
            <a:r>
              <a:rPr lang="en-US" sz="3200" dirty="0" err="1">
                <a:solidFill>
                  <a:schemeClr val="tx1"/>
                </a:solidFill>
              </a:rPr>
              <a:t>mức</a:t>
            </a:r>
            <a:r>
              <a:rPr lang="en-US" sz="3200" dirty="0">
                <a:solidFill>
                  <a:schemeClr val="tx1"/>
                </a:solidFill>
              </a:rPr>
              <a:t> </a:t>
            </a:r>
            <a:r>
              <a:rPr lang="en-US" sz="3200" dirty="0" err="1">
                <a:solidFill>
                  <a:schemeClr val="tx1"/>
                </a:solidFill>
              </a:rPr>
              <a:t>án</a:t>
            </a:r>
            <a:r>
              <a:rPr lang="en-US" sz="3200" dirty="0">
                <a:solidFill>
                  <a:schemeClr val="tx1"/>
                </a:solidFill>
              </a:rPr>
              <a:t>.</a:t>
            </a:r>
          </a:p>
          <a:p>
            <a:r>
              <a:rPr lang="en-US" sz="3200" dirty="0">
                <a:solidFill>
                  <a:schemeClr val="tx1"/>
                </a:solidFill>
              </a:rPr>
              <a:t>c. </a:t>
            </a:r>
            <a:r>
              <a:rPr lang="en-US" sz="3200" dirty="0" err="1">
                <a:solidFill>
                  <a:schemeClr val="tx1"/>
                </a:solidFill>
              </a:rPr>
              <a:t>Công</a:t>
            </a:r>
            <a:r>
              <a:rPr lang="en-US" sz="3200" dirty="0">
                <a:solidFill>
                  <a:schemeClr val="tx1"/>
                </a:solidFill>
              </a:rPr>
              <a:t> </a:t>
            </a:r>
            <a:r>
              <a:rPr lang="en-US" sz="3200" dirty="0" err="1">
                <a:solidFill>
                  <a:schemeClr val="tx1"/>
                </a:solidFill>
              </a:rPr>
              <a:t>tố</a:t>
            </a:r>
            <a:r>
              <a:rPr lang="en-US" sz="3200" dirty="0">
                <a:solidFill>
                  <a:schemeClr val="tx1"/>
                </a:solidFill>
              </a:rPr>
              <a:t>.</a:t>
            </a:r>
          </a:p>
          <a:p>
            <a:r>
              <a:rPr lang="en-US" sz="3200" dirty="0">
                <a:solidFill>
                  <a:schemeClr val="tx1"/>
                </a:solidFill>
              </a:rPr>
              <a:t>d. </a:t>
            </a:r>
            <a:r>
              <a:rPr lang="en-US" sz="3200" dirty="0" err="1">
                <a:solidFill>
                  <a:schemeClr val="tx1"/>
                </a:solidFill>
              </a:rPr>
              <a:t>Luận</a:t>
            </a:r>
            <a:r>
              <a:rPr lang="en-US" sz="3200" dirty="0">
                <a:solidFill>
                  <a:schemeClr val="tx1"/>
                </a:solidFill>
              </a:rPr>
              <a:t> </a:t>
            </a:r>
            <a:r>
              <a:rPr lang="en-US" sz="3200" dirty="0" err="1">
                <a:solidFill>
                  <a:schemeClr val="tx1"/>
                </a:solidFill>
              </a:rPr>
              <a:t>tội</a:t>
            </a:r>
            <a:r>
              <a:rPr lang="en-US" sz="3200" dirty="0">
                <a:solidFill>
                  <a:schemeClr val="tx1"/>
                </a:solidFill>
              </a:rPr>
              <a:t>.</a:t>
            </a:r>
          </a:p>
          <a:p>
            <a:endParaRPr lang="en-US" sz="3200" dirty="0">
              <a:solidFill>
                <a:schemeClr val="tx1"/>
              </a:solidFill>
            </a:endParaRPr>
          </a:p>
        </p:txBody>
      </p:sp>
    </p:spTree>
    <p:extLst>
      <p:ext uri="{BB962C8B-B14F-4D97-AF65-F5344CB8AC3E}">
        <p14:creationId xmlns:p14="http://schemas.microsoft.com/office/powerpoint/2010/main" val="2480721110"/>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125</TotalTime>
  <Words>2392</Words>
  <Application>Microsoft Office PowerPoint</Application>
  <PresentationFormat>On-screen Show (4:3)</PresentationFormat>
  <Paragraphs>228</Paragraphs>
  <Slides>47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Arial</vt:lpstr>
      <vt:lpstr>Calibri</vt:lpstr>
      <vt:lpstr>Century Gothic</vt:lpstr>
      <vt:lpstr>Tahoma</vt:lpstr>
      <vt:lpstr>Times New Roman</vt:lpstr>
      <vt:lpstr>Wingdings 3</vt:lpstr>
      <vt:lpstr>Wisp</vt:lpstr>
      <vt:lpstr>BỘ CÂU HỎI TRẮC NGHIỆM</vt:lpstr>
      <vt:lpstr>1. Chính phủ là </vt:lpstr>
      <vt:lpstr>2. Nhiệm kỳ của Chính phủ được quy định </vt:lpstr>
      <vt:lpstr>3. Thủ tướng Chính phủ</vt:lpstr>
      <vt:lpstr>4. Chủ tịch nước là </vt:lpstr>
      <vt:lpstr>5. Viện Kiểm sát nhân dân </vt:lpstr>
      <vt:lpstr>6. Cơ quan quyền lực cao nhất ở Tp. Hồ Chí Minh là:</vt:lpstr>
      <vt:lpstr>7. Trong bộ máy Nhà nước Cộng hòa xã hội chủ nghĩa Việt Nam, Quốc hội là</vt:lpstr>
      <vt:lpstr>8. Cơ quan trong bộ máy nhà nước Việt Nam có quyền hành pháp là</vt:lpstr>
      <vt:lpstr>9. Hiện nay nước ta có bao nhiêu cấp hành chính?</vt:lpstr>
      <vt:lpstr>10. Hệ thống cơ quan quyền lực của nước ta là</vt:lpstr>
      <vt:lpstr>11. Trong các chức năng sau đây, chức năng nào không phải là chức năng đối nội của Nhà nước Công hòa xã hội chủ nghĩa Việt Nam</vt:lpstr>
      <vt:lpstr>12. Ở nước ta quyền lực nhà nước thuộc về</vt:lpstr>
      <vt:lpstr>13. Văn bản pháp luật có giá trị pháp lý cao nhất trong hệ thống pháp luật nước ta là</vt:lpstr>
      <vt:lpstr>14. Văn bản luật có giá trị pháp lý cao nhất:</vt:lpstr>
      <vt:lpstr>15. Pháp luật và Đạo đức đều mang tính</vt:lpstr>
      <vt:lpstr>16. Ủy ban nhân dân phường thuộc hệ thống cơ quan.</vt:lpstr>
      <vt:lpstr>17. Quốc hội thuộc hệ thống cơ quan</vt:lpstr>
      <vt:lpstr>18. Hội đồng nhân dân thuộc hệ thống cơ quan</vt:lpstr>
      <vt:lpstr>19. Ủy ban nhân dân thuộc hệ thống cơ quan</vt:lpstr>
      <vt:lpstr>20. Tòa án nhân dân thuộc hệ thống cơ quan</vt:lpstr>
      <vt:lpstr>21. Viện kiểm sát nhân dân là cơ quan</vt:lpstr>
      <vt:lpstr>22. Thông thường mỗi điều luật được xem là:</vt:lpstr>
      <vt:lpstr>23.  Trong xã hội có giai cấp, quy phạm nào sau đây có vai trò quan trọng nhất đối với việc duy trì trật tự xã hội</vt:lpstr>
      <vt:lpstr>24. Trong các văn bản luật sau đây văn bản có giá trị pháp lý cao nhất:</vt:lpstr>
      <vt:lpstr>25. Viện kiểm sát nhân dân được thực hiện quyền</vt:lpstr>
      <vt:lpstr>26. Bản chất của Nhà nước Việt Nam được xác định tại Hiến pháp 2013 là:</vt:lpstr>
      <vt:lpstr>27. Chức năng của Nhà nước là:</vt:lpstr>
      <vt:lpstr>28. Tổ chức và quản lý kinh tế là nhiệm vụ của:</vt:lpstr>
      <vt:lpstr>29. Đường lối đối ngoại của Việt Nam là:</vt:lpstr>
      <vt:lpstr>30.  Bộ máy Nhà nước thực hiện nguyên tắc đảm bảo quyền lực nhân dân trong </vt:lpstr>
      <vt:lpstr>31. Quy phạm pháp luật là quy tắc xử sự mang tính bắt buộc</vt:lpstr>
      <vt:lpstr>32. Thông thường chế tài các quy phạm pháp luật được chia thành mấy nhóm: </vt:lpstr>
      <vt:lpstr>33. Chế tài dân sự </vt:lpstr>
      <vt:lpstr>34. Chế tài hành chính</vt:lpstr>
      <vt:lpstr>35. Chế tài kỷ luật</vt:lpstr>
      <vt:lpstr>36. Chế tài hình sự</vt:lpstr>
      <vt:lpstr>37. Văn bản quy phạm pháp luật là văn bản …… theo trình tự, thủ tục luật định</vt:lpstr>
      <vt:lpstr>38. Hệ thống văn bản quy phạm pháp luật của Việt Nam được chia thành: </vt:lpstr>
      <vt:lpstr>39. Văn bản luật bao gồm:</vt:lpstr>
      <vt:lpstr>40. Văn bản dưới luật là:</vt:lpstr>
      <vt:lpstr>41. Quốc hội có quyền</vt:lpstr>
      <vt:lpstr>42. Trong các văn bản luật sau đây văn bản nào có giá trị pháp lý cao nhất:</vt:lpstr>
      <vt:lpstr>43. Thủ tướng Chính phủ</vt:lpstr>
      <vt:lpstr>44. Chủ tịch nước là </vt:lpstr>
      <vt:lpstr>45. “Nhà nước Cộng hòa xã hội chủ nghĩa Việt Nam là nhà nước pháp quyền xã hội chủ nghĩa của Nhân dân, do Nhân dân, vì Nhân dân”</vt:lpstr>
      <vt:lpstr>46. Chức năng của Viện kiểm sát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BỘ CÂU HỎI TRẮC NGHIỆM</dc:title>
  <dc:creator>Windows User</dc:creator>
  <cp:lastModifiedBy>Zoom7</cp:lastModifiedBy>
  <cp:revision>16</cp:revision>
  <dcterms:created xsi:type="dcterms:W3CDTF">2021-03-25T14:18:22Z</dcterms:created>
  <dcterms:modified xsi:type="dcterms:W3CDTF">2021-04-04T06:05:43Z</dcterms:modified>
</cp:coreProperties>
</file>