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sldIdLst>
    <p:sldId id="256" r:id="rId2"/>
    <p:sldId id="257" r:id="rId3"/>
    <p:sldId id="315" r:id="rId4"/>
    <p:sldId id="314" r:id="rId5"/>
    <p:sldId id="260" r:id="rId6"/>
    <p:sldId id="316" r:id="rId7"/>
    <p:sldId id="317" r:id="rId8"/>
    <p:sldId id="318" r:id="rId9"/>
    <p:sldId id="319" r:id="rId10"/>
    <p:sldId id="320" r:id="rId11"/>
    <p:sldId id="321" r:id="rId12"/>
    <p:sldId id="322" r:id="rId13"/>
    <p:sldId id="323" r:id="rId14"/>
    <p:sldId id="324" r:id="rId15"/>
    <p:sldId id="325" r:id="rId16"/>
    <p:sldId id="326" r:id="rId17"/>
    <p:sldId id="327" r:id="rId18"/>
    <p:sldId id="334" r:id="rId19"/>
    <p:sldId id="335" r:id="rId20"/>
    <p:sldId id="336" r:id="rId21"/>
    <p:sldId id="337" r:id="rId22"/>
    <p:sldId id="338" r:id="rId23"/>
    <p:sldId id="339" r:id="rId24"/>
    <p:sldId id="340" r:id="rId25"/>
    <p:sldId id="341" r:id="rId26"/>
    <p:sldId id="342" r:id="rId27"/>
    <p:sldId id="343" r:id="rId28"/>
    <p:sldId id="328" r:id="rId29"/>
    <p:sldId id="329" r:id="rId30"/>
    <p:sldId id="330" r:id="rId31"/>
    <p:sldId id="331" r:id="rId32"/>
    <p:sldId id="332" r:id="rId33"/>
    <p:sldId id="333" r:id="rId34"/>
    <p:sldId id="344" r:id="rId35"/>
    <p:sldId id="345" r:id="rId36"/>
    <p:sldId id="346" r:id="rId37"/>
    <p:sldId id="347" r:id="rId38"/>
    <p:sldId id="348" r:id="rId39"/>
    <p:sldId id="349" r:id="rId40"/>
    <p:sldId id="350" r:id="rId41"/>
    <p:sldId id="351" r:id="rId42"/>
    <p:sldId id="352" r:id="rId43"/>
    <p:sldId id="353" r:id="rId44"/>
    <p:sldId id="354" r:id="rId45"/>
    <p:sldId id="355" r:id="rId46"/>
    <p:sldId id="356" r:id="rId4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47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a:xfrm>
            <a:off x="3623733" y="6117336"/>
            <a:ext cx="3609438" cy="365125"/>
          </a:xfrm>
        </p:spPr>
        <p:txBody>
          <a:bodyPr/>
          <a:lstStyle/>
          <a:p>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0347775F-E43C-427E-A1A7-074DCC5CE668}" type="slidenum">
              <a:rPr lang="en-US" smtClean="0"/>
              <a:t>‹#›</a:t>
            </a:fld>
            <a:endParaRPr lang="en-US"/>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2343418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a:xfrm>
            <a:off x="1972647" y="6108173"/>
            <a:ext cx="5314517" cy="365125"/>
          </a:xfrm>
        </p:spPr>
        <p:txBody>
          <a:bodyPr/>
          <a:lstStyle/>
          <a:p>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246268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3999706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3835218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12E95A-BB47-4E24-BDA5-EE132CA2A78C}" type="datetimeFigureOut">
              <a:rPr lang="en-US" smtClean="0"/>
              <a:t>4/4/2021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3498802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12E95A-BB47-4E24-BDA5-EE132CA2A78C}" type="datetimeFigureOut">
              <a:rPr lang="en-US" smtClean="0"/>
              <a:t>4/4/2021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316018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12E95A-BB47-4E24-BDA5-EE132CA2A78C}" type="datetimeFigureOut">
              <a:rPr lang="en-US" smtClean="0"/>
              <a:t>4/4/2021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3964261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403657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798780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377733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285187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3565709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3926262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953643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199030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7671453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879013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12E95A-BB47-4E24-BDA5-EE132CA2A78C}" type="datetimeFigureOut">
              <a:rPr lang="en-US" smtClean="0"/>
              <a:t>4/4/2021</a:t>
            </a:fld>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347775F-E43C-427E-A1A7-074DCC5CE668}" type="slidenum">
              <a:rPr lang="en-US" smtClean="0"/>
              <a:t>‹#›</a:t>
            </a:fld>
            <a:endParaRPr lang="en-US"/>
          </a:p>
        </p:txBody>
      </p:sp>
    </p:spTree>
    <p:extLst>
      <p:ext uri="{BB962C8B-B14F-4D97-AF65-F5344CB8AC3E}">
        <p14:creationId xmlns:p14="http://schemas.microsoft.com/office/powerpoint/2010/main" val="487304880"/>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 id="2147483825" r:id="rId13"/>
    <p:sldLayoutId id="2147483826" r:id="rId14"/>
    <p:sldLayoutId id="2147483827" r:id="rId15"/>
    <p:sldLayoutId id="2147483828" r:id="rId16"/>
    <p:sldLayoutId id="214748382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28600"/>
            <a:ext cx="7848600" cy="1143000"/>
          </a:xfrm>
        </p:spPr>
        <p:txBody>
          <a:bodyPr/>
          <a:lstStyle/>
          <a:p>
            <a:r>
              <a:rPr lang="en-US" sz="4400" b="1" dirty="0">
                <a:solidFill>
                  <a:schemeClr val="tx1"/>
                </a:solidFill>
                <a:latin typeface="Arial" pitchFamily="34" charset="0"/>
                <a:cs typeface="Arial" pitchFamily="34" charset="0"/>
              </a:rPr>
              <a:t>BỘ CÂU HỎI TRẮC NGHIỆM</a:t>
            </a:r>
            <a:endParaRPr lang="en-US" dirty="0"/>
          </a:p>
        </p:txBody>
      </p:sp>
      <p:sp>
        <p:nvSpPr>
          <p:cNvPr id="3" name="Subtitle 2"/>
          <p:cNvSpPr>
            <a:spLocks noGrp="1"/>
          </p:cNvSpPr>
          <p:nvPr>
            <p:ph type="subTitle" idx="1"/>
          </p:nvPr>
        </p:nvSpPr>
        <p:spPr>
          <a:xfrm>
            <a:off x="762000" y="1600200"/>
            <a:ext cx="8153400" cy="4495800"/>
          </a:xfrm>
        </p:spPr>
        <p:txBody>
          <a:bodyPr>
            <a:noAutofit/>
          </a:bodyPr>
          <a:lstStyle/>
          <a:p>
            <a:pPr marL="0" marR="0" algn="ctr">
              <a:lnSpc>
                <a:spcPct val="115000"/>
              </a:lnSpc>
              <a:spcBef>
                <a:spcPts val="0"/>
              </a:spcBef>
              <a:spcAft>
                <a:spcPts val="0"/>
              </a:spcAft>
            </a:pPr>
            <a:r>
              <a:rPr lang="en-US" sz="4800" b="1" dirty="0" err="1">
                <a:effectLst/>
                <a:latin typeface="Times New Roman" panose="02020603050405020304" pitchFamily="18" charset="0"/>
                <a:ea typeface="Calibri" panose="020F0502020204030204" pitchFamily="34" charset="0"/>
                <a:cs typeface="Times New Roman" panose="02020603050405020304" pitchFamily="18" charset="0"/>
              </a:rPr>
              <a:t>Bài</a:t>
            </a:r>
            <a:r>
              <a:rPr lang="en-US" sz="4800" b="1" dirty="0">
                <a:effectLst/>
                <a:latin typeface="Times New Roman" panose="02020603050405020304" pitchFamily="18" charset="0"/>
                <a:ea typeface="Calibri" panose="020F0502020204030204" pitchFamily="34" charset="0"/>
                <a:cs typeface="Times New Roman" panose="02020603050405020304" pitchFamily="18" charset="0"/>
              </a:rPr>
              <a:t> 2</a:t>
            </a:r>
          </a:p>
          <a:p>
            <a:pPr marL="0" marR="0" algn="ctr">
              <a:lnSpc>
                <a:spcPct val="115000"/>
              </a:lnSpc>
              <a:spcBef>
                <a:spcPts val="0"/>
              </a:spcBef>
              <a:spcAft>
                <a:spcPts val="0"/>
              </a:spcAft>
            </a:pPr>
            <a:r>
              <a:rPr lang="vi-VN" sz="60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LUẬT NHÀ NƯỚC (HIẾN PHÁP)</a:t>
            </a:r>
            <a:endParaRPr lang="en-US" sz="6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6869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t>1. Luật Nhà nước là biểu hiện tập trung nhất ý chí.</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
        <p:nvSpPr>
          <p:cNvPr id="5" name="TextBox 4">
            <a:extLst>
              <a:ext uri="{FF2B5EF4-FFF2-40B4-BE49-F238E27FC236}">
                <a16:creationId xmlns:a16="http://schemas.microsoft.com/office/drawing/2014/main" id="{ACE4730C-3E4E-4111-9A88-3B744B542BF6}"/>
              </a:ext>
            </a:extLst>
          </p:cNvPr>
          <p:cNvSpPr txBox="1"/>
          <p:nvPr/>
        </p:nvSpPr>
        <p:spPr>
          <a:xfrm>
            <a:off x="1447800" y="2413338"/>
            <a:ext cx="7543800" cy="2554545"/>
          </a:xfrm>
          <a:prstGeom prst="rect">
            <a:avLst/>
          </a:prstGeom>
          <a:noFill/>
        </p:spPr>
        <p:txBody>
          <a:bodyPr wrap="square">
            <a:spAutoFit/>
          </a:bodyPr>
          <a:lstStyle/>
          <a:p>
            <a:r>
              <a:rPr lang="vi-VN" dirty="0"/>
              <a:t>	</a:t>
            </a:r>
            <a:r>
              <a:rPr lang="vi-VN" sz="3200" dirty="0"/>
              <a:t>a. Của giai cấp công nhân.</a:t>
            </a:r>
          </a:p>
          <a:p>
            <a:r>
              <a:rPr lang="vi-VN" sz="3200" dirty="0"/>
              <a:t>	b. Của nhân dân lao động Việt Nam.</a:t>
            </a:r>
          </a:p>
          <a:p>
            <a:r>
              <a:rPr lang="vi-VN" sz="3200" dirty="0"/>
              <a:t>	c. Của giai cấp công nhân, nông dân và nhân dân lao động Việt Nam.</a:t>
            </a:r>
          </a:p>
          <a:p>
            <a:r>
              <a:rPr lang="vi-VN" sz="3200" dirty="0"/>
              <a:t>	d. Của Đảng.</a:t>
            </a:r>
          </a:p>
        </p:txBody>
      </p:sp>
    </p:spTree>
    <p:extLst>
      <p:ext uri="{BB962C8B-B14F-4D97-AF65-F5344CB8AC3E}">
        <p14:creationId xmlns:p14="http://schemas.microsoft.com/office/powerpoint/2010/main" val="2429125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2. Các văn bản quy phạm pháp luật do Quốc hội ban hành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Quyết định và nghị định.</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Quyết định và lệnh. </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Hiến Pháp, Luật, Nghị quyết.</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Nghị định và thông tư.	</a:t>
            </a:r>
          </a:p>
          <a:p>
            <a:pPr marL="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4065818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3. Quyền tự do thân thể là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vi-VN"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Quyền bất khả xâm phạm về chỗ ở.</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Quyền hiến tặng mô, bộ phận cơ thể.</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Quyền tự do tín ngưỡng, tự do tôn giáo.</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Quyền bầu cử, quyền ứng cử.</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2153926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pPr algn="l"/>
            <a:r>
              <a:rPr lang="vi-VN" sz="4400" dirty="0"/>
              <a:t>4. Quyền tự do tín ngưỡng là</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vi-VN" sz="3200" dirty="0">
                <a:solidFill>
                  <a:schemeClr val="tx1"/>
                </a:solidFill>
              </a:rPr>
              <a:t>	a. Quyền tự do thân thể.</a:t>
            </a:r>
          </a:p>
          <a:p>
            <a:pPr algn="l"/>
            <a:r>
              <a:rPr lang="vi-VN" sz="3200" dirty="0">
                <a:solidFill>
                  <a:schemeClr val="tx1"/>
                </a:solidFill>
              </a:rPr>
              <a:t>	b. Quyền chính trị.</a:t>
            </a:r>
          </a:p>
          <a:p>
            <a:pPr algn="l"/>
            <a:r>
              <a:rPr lang="vi-VN" sz="3200" dirty="0">
                <a:solidFill>
                  <a:schemeClr val="tx1"/>
                </a:solidFill>
              </a:rPr>
              <a:t>	c. Quyền tham gia vào quản lý nhà nước.</a:t>
            </a:r>
          </a:p>
          <a:p>
            <a:pPr algn="l"/>
            <a:r>
              <a:rPr lang="vi-VN" sz="3200" dirty="0">
                <a:solidFill>
                  <a:schemeClr val="tx1"/>
                </a:solidFill>
              </a:rPr>
              <a:t>	d. Quyền về dân chủ.</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690457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7400" y="228600"/>
            <a:ext cx="65532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5. Việc sửa đổi, bổ sung, ban hành Hiến pháp phải được?</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fontScale="92500" lnSpcReduction="20000"/>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500" dirty="0">
                <a:effectLst/>
                <a:latin typeface="Times New Roman" panose="02020603050405020304" pitchFamily="18" charset="0"/>
                <a:ea typeface="Calibri" panose="020F0502020204030204" pitchFamily="34" charset="0"/>
                <a:cs typeface="Times New Roman" panose="02020603050405020304" pitchFamily="18" charset="0"/>
              </a:rPr>
              <a:t>a. Ít nhất 1/2 trên tổng số đại biểu Quốc hội tán thành</a:t>
            </a:r>
          </a:p>
          <a:p>
            <a:pPr marL="0" marR="0" algn="l">
              <a:lnSpc>
                <a:spcPct val="115000"/>
              </a:lnSpc>
              <a:spcBef>
                <a:spcPts val="0"/>
              </a:spcBef>
              <a:spcAft>
                <a:spcPts val="0"/>
              </a:spcAft>
            </a:pPr>
            <a:r>
              <a:rPr lang="vi-VN" sz="3500" dirty="0">
                <a:effectLst/>
                <a:latin typeface="Times New Roman" panose="02020603050405020304" pitchFamily="18" charset="0"/>
                <a:ea typeface="Calibri" panose="020F0502020204030204" pitchFamily="34" charset="0"/>
                <a:cs typeface="Times New Roman" panose="02020603050405020304" pitchFamily="18" charset="0"/>
              </a:rPr>
              <a:t>	b. Ít nhất 2/3 trên tổng số đại biểu Quốc hội tán thành</a:t>
            </a:r>
          </a:p>
          <a:p>
            <a:pPr marL="0" marR="0" algn="l">
              <a:lnSpc>
                <a:spcPct val="115000"/>
              </a:lnSpc>
              <a:spcBef>
                <a:spcPts val="0"/>
              </a:spcBef>
              <a:spcAft>
                <a:spcPts val="0"/>
              </a:spcAft>
            </a:pPr>
            <a:r>
              <a:rPr lang="vi-VN" sz="3500" dirty="0">
                <a:effectLst/>
                <a:latin typeface="Times New Roman" panose="02020603050405020304" pitchFamily="18" charset="0"/>
                <a:ea typeface="Calibri" panose="020F0502020204030204" pitchFamily="34" charset="0"/>
                <a:cs typeface="Times New Roman" panose="02020603050405020304" pitchFamily="18" charset="0"/>
              </a:rPr>
              <a:t>	c. Ít nhất 3/4 trên tổng số đại biểu Quốc hội tán thành</a:t>
            </a:r>
          </a:p>
          <a:p>
            <a:pPr marL="0" marR="0" algn="l">
              <a:lnSpc>
                <a:spcPct val="115000"/>
              </a:lnSpc>
              <a:spcBef>
                <a:spcPts val="0"/>
              </a:spcBef>
              <a:spcAft>
                <a:spcPts val="0"/>
              </a:spcAft>
            </a:pPr>
            <a:r>
              <a:rPr lang="vi-VN" sz="3500" dirty="0">
                <a:effectLst/>
                <a:latin typeface="Times New Roman" panose="02020603050405020304" pitchFamily="18" charset="0"/>
                <a:ea typeface="Calibri" panose="020F0502020204030204" pitchFamily="34" charset="0"/>
                <a:cs typeface="Times New Roman" panose="02020603050405020304" pitchFamily="18" charset="0"/>
              </a:rPr>
              <a:t>	d. Ít nhất 4/4 trên tổng số đại biểu Quốc hội tán thành</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2850733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7400" y="228600"/>
            <a:ext cx="6553200" cy="1600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6. Hiến pháp mới nhất của Việt nam được Quốc hội thông qua ngày, tháng, năm nào?</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Quốc hội thông qua ngày 28/11/2013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Quốc hội thông qua ngày 01/01/2014</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Quốc hội thông qua ngày 28/10/2013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Quốc hội thông qua ngày 01/01/2013</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1546939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81200" y="228600"/>
            <a:ext cx="66294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7. Hiến pháp năm 2013 có tất cả bao nhiêu chế định?</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Mười chế định</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Mười một chế định</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Mười lăm chế định</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Tám chế định</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2016810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600" y="228600"/>
            <a:ext cx="7239000" cy="1894362"/>
          </a:xfrm>
        </p:spPr>
        <p:txBody>
          <a:bodyPr>
            <a:normAutofit fontScale="90000"/>
          </a:bodyPr>
          <a:lstStyle/>
          <a:p>
            <a:pPr algn="l"/>
            <a:r>
              <a:rPr lang="vi-VN" sz="4400" dirty="0"/>
              <a:t>8. Hiến pháp là ngành luật độc lập trong hệ thống pháp luật Việt Nam vì:</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vi-VN" sz="3200" dirty="0">
                <a:solidFill>
                  <a:schemeClr val="tx1"/>
                </a:solidFill>
              </a:rPr>
              <a:t>	a. Có đối tượng điều chỉnh riêng</a:t>
            </a:r>
          </a:p>
          <a:p>
            <a:pPr algn="l"/>
            <a:r>
              <a:rPr lang="vi-VN" sz="3200" dirty="0">
                <a:solidFill>
                  <a:schemeClr val="tx1"/>
                </a:solidFill>
              </a:rPr>
              <a:t>	b. Có phương pháp điều chỉnh riêng</a:t>
            </a:r>
          </a:p>
          <a:p>
            <a:pPr algn="l"/>
            <a:r>
              <a:rPr lang="vi-VN" sz="3200" dirty="0">
                <a:solidFill>
                  <a:schemeClr val="tx1"/>
                </a:solidFill>
              </a:rPr>
              <a:t>	c. Có đối tượng điều chỉnh riêng và phương pháp điều chỉnh riêng </a:t>
            </a:r>
          </a:p>
          <a:p>
            <a:pPr algn="l"/>
            <a:r>
              <a:rPr lang="vi-VN" sz="3200" dirty="0">
                <a:solidFill>
                  <a:schemeClr val="tx1"/>
                </a:solidFill>
              </a:rPr>
              <a:t>	d. Hiến pháp chi phối các ngành luật khác.</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2414586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9. Chủ thể đặc biệt trong quan hệ pháp luật của Hiến pháp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Nhân dân (con người)</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Đại biểu Quốc hội</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Chủ tịch nước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Đảng Cộng sản Việt Nam</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3064034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10. Phương pháp điều chỉnh của Hiến pháp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Phương pháp bình đẳng, phương pháp mệnh lệnh và phương pháp thỏa thuận.</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Phương pháp mệnh lệnh đơn phương.</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Phương pháp mệnh lệnh và quyền uy.</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Phương pháp cho phép, phương pháp bắt buộc và phương pháp cấm.</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1549666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11. Hiến pháp hiện hành của nước ta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Hiến pháp 1946.</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Hiến pháp 1992.</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Hiến pháp 2018.</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159685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pPr algn="l"/>
            <a:r>
              <a:rPr lang="vi-VN" sz="4400" dirty="0"/>
              <a:t>12. Hiến pháp hiện hành của nước ta bao gồm:</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vi-VN" sz="3200" dirty="0">
                <a:solidFill>
                  <a:schemeClr val="tx1"/>
                </a:solidFill>
              </a:rPr>
              <a:t>a. Có tất cả 12 chương, 147 điều.</a:t>
            </a:r>
          </a:p>
          <a:p>
            <a:pPr algn="l"/>
            <a:r>
              <a:rPr lang="vi-VN" sz="3200" dirty="0">
                <a:solidFill>
                  <a:schemeClr val="tx1"/>
                </a:solidFill>
              </a:rPr>
              <a:t>b. Có tất cả 7 chương, 70 điều.</a:t>
            </a:r>
          </a:p>
          <a:p>
            <a:pPr algn="l"/>
            <a:r>
              <a:rPr lang="vi-VN" sz="3200" dirty="0">
                <a:solidFill>
                  <a:schemeClr val="tx1"/>
                </a:solidFill>
              </a:rPr>
              <a:t>c. Có tất cả 11 chương, 120 điều.</a:t>
            </a:r>
          </a:p>
          <a:p>
            <a:pPr algn="l"/>
            <a:r>
              <a:rPr lang="vi-VN" sz="3200" dirty="0">
                <a:solidFill>
                  <a:schemeClr val="tx1"/>
                </a:solidFill>
              </a:rPr>
              <a:t>d. Có tất cả 10 chương, 112 điều.</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2579467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13. Trong Hiến pháp năm 2013, chế định quan trọng nhất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Kinh tế, xã hội, văn hóa, giáo dục.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Bảo vệ tổ quốc.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Chế độ chính trị.</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Khoa học, công nghệ và môi trường.</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877420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pPr algn="l"/>
            <a:r>
              <a:rPr lang="en-US" sz="4400" dirty="0"/>
              <a:t>14. </a:t>
            </a:r>
            <a:r>
              <a:rPr lang="en-US" sz="4400" dirty="0" err="1"/>
              <a:t>Độ</a:t>
            </a:r>
            <a:r>
              <a:rPr lang="en-US" sz="4400" dirty="0"/>
              <a:t> </a:t>
            </a:r>
            <a:r>
              <a:rPr lang="en-US" sz="4400" dirty="0" err="1"/>
              <a:t>tuổi</a:t>
            </a:r>
            <a:r>
              <a:rPr lang="en-US" sz="4400" dirty="0"/>
              <a:t> </a:t>
            </a:r>
            <a:r>
              <a:rPr lang="en-US" sz="4400" dirty="0" err="1"/>
              <a:t>của</a:t>
            </a:r>
            <a:r>
              <a:rPr lang="en-US" sz="4400" dirty="0"/>
              <a:t> </a:t>
            </a:r>
            <a:r>
              <a:rPr lang="en-US" sz="4400" dirty="0" err="1"/>
              <a:t>công</a:t>
            </a:r>
            <a:r>
              <a:rPr lang="en-US" sz="4400" dirty="0"/>
              <a:t> </a:t>
            </a:r>
            <a:r>
              <a:rPr lang="en-US" sz="4400" dirty="0" err="1"/>
              <a:t>dân</a:t>
            </a:r>
            <a:r>
              <a:rPr lang="en-US" sz="4400" dirty="0"/>
              <a:t> </a:t>
            </a:r>
            <a:r>
              <a:rPr lang="en-US" sz="4400" dirty="0" err="1"/>
              <a:t>có</a:t>
            </a:r>
            <a:r>
              <a:rPr lang="en-US" sz="4400" dirty="0"/>
              <a:t> </a:t>
            </a:r>
            <a:r>
              <a:rPr lang="en-US" sz="4400" dirty="0" err="1"/>
              <a:t>quyền</a:t>
            </a:r>
            <a:r>
              <a:rPr lang="en-US" sz="4400" dirty="0"/>
              <a:t> </a:t>
            </a:r>
            <a:r>
              <a:rPr lang="en-US" sz="4400" dirty="0" err="1"/>
              <a:t>bầu</a:t>
            </a:r>
            <a:r>
              <a:rPr lang="en-US" sz="4400" dirty="0"/>
              <a:t> </a:t>
            </a:r>
            <a:r>
              <a:rPr lang="en-US" sz="4400" dirty="0" err="1"/>
              <a:t>cử</a:t>
            </a:r>
            <a:r>
              <a:rPr lang="en-US" sz="4400" dirty="0"/>
              <a:t> </a:t>
            </a:r>
            <a:r>
              <a:rPr lang="en-US" sz="4400" dirty="0" err="1"/>
              <a:t>là</a:t>
            </a:r>
            <a:r>
              <a:rPr lang="en-US" sz="4400" dirty="0"/>
              <a:t>:</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en-US" sz="3200" dirty="0">
                <a:solidFill>
                  <a:schemeClr val="tx1"/>
                </a:solidFill>
              </a:rPr>
              <a:t>	</a:t>
            </a:r>
            <a:r>
              <a:rPr lang="en-US" sz="3200" dirty="0" err="1">
                <a:solidFill>
                  <a:schemeClr val="tx1"/>
                </a:solidFill>
              </a:rPr>
              <a:t>a.Từ</a:t>
            </a:r>
            <a:r>
              <a:rPr lang="en-US" sz="3200" dirty="0">
                <a:solidFill>
                  <a:schemeClr val="tx1"/>
                </a:solidFill>
              </a:rPr>
              <a:t> 18 </a:t>
            </a:r>
            <a:r>
              <a:rPr lang="en-US" sz="3200" dirty="0" err="1">
                <a:solidFill>
                  <a:schemeClr val="tx1"/>
                </a:solidFill>
              </a:rPr>
              <a:t>tuổi</a:t>
            </a:r>
            <a:r>
              <a:rPr lang="en-US" sz="3200" dirty="0">
                <a:solidFill>
                  <a:schemeClr val="tx1"/>
                </a:solidFill>
              </a:rPr>
              <a:t>.</a:t>
            </a:r>
          </a:p>
          <a:p>
            <a:pPr algn="l"/>
            <a:r>
              <a:rPr lang="en-US" sz="3200" dirty="0">
                <a:solidFill>
                  <a:schemeClr val="tx1"/>
                </a:solidFill>
              </a:rPr>
              <a:t>	b. </a:t>
            </a:r>
            <a:r>
              <a:rPr lang="en-US" sz="3200" dirty="0" err="1">
                <a:solidFill>
                  <a:schemeClr val="tx1"/>
                </a:solidFill>
              </a:rPr>
              <a:t>Từ</a:t>
            </a:r>
            <a:r>
              <a:rPr lang="en-US" sz="3200" dirty="0">
                <a:solidFill>
                  <a:schemeClr val="tx1"/>
                </a:solidFill>
              </a:rPr>
              <a:t> </a:t>
            </a:r>
            <a:r>
              <a:rPr lang="en-US" sz="3200" dirty="0" err="1">
                <a:solidFill>
                  <a:schemeClr val="tx1"/>
                </a:solidFill>
              </a:rPr>
              <a:t>đủ</a:t>
            </a:r>
            <a:r>
              <a:rPr lang="en-US" sz="3200" dirty="0">
                <a:solidFill>
                  <a:schemeClr val="tx1"/>
                </a:solidFill>
              </a:rPr>
              <a:t> 18. </a:t>
            </a:r>
          </a:p>
          <a:p>
            <a:pPr algn="l"/>
            <a:r>
              <a:rPr lang="en-US" sz="3200" dirty="0">
                <a:solidFill>
                  <a:schemeClr val="tx1"/>
                </a:solidFill>
              </a:rPr>
              <a:t>	c. </a:t>
            </a:r>
            <a:r>
              <a:rPr lang="en-US" sz="3200" dirty="0" err="1">
                <a:solidFill>
                  <a:schemeClr val="tx1"/>
                </a:solidFill>
              </a:rPr>
              <a:t>Từ</a:t>
            </a:r>
            <a:r>
              <a:rPr lang="en-US" sz="3200" dirty="0">
                <a:solidFill>
                  <a:schemeClr val="tx1"/>
                </a:solidFill>
              </a:rPr>
              <a:t> </a:t>
            </a:r>
            <a:r>
              <a:rPr lang="en-US" sz="3200" dirty="0" err="1">
                <a:solidFill>
                  <a:schemeClr val="tx1"/>
                </a:solidFill>
              </a:rPr>
              <a:t>đủ</a:t>
            </a:r>
            <a:r>
              <a:rPr lang="en-US" sz="3200" dirty="0">
                <a:solidFill>
                  <a:schemeClr val="tx1"/>
                </a:solidFill>
              </a:rPr>
              <a:t> 18 </a:t>
            </a:r>
            <a:r>
              <a:rPr lang="en-US" sz="3200" dirty="0" err="1">
                <a:solidFill>
                  <a:schemeClr val="tx1"/>
                </a:solidFill>
              </a:rPr>
              <a:t>tuổi</a:t>
            </a:r>
            <a:r>
              <a:rPr lang="en-US" sz="3200" dirty="0">
                <a:solidFill>
                  <a:schemeClr val="tx1"/>
                </a:solidFill>
              </a:rPr>
              <a:t> </a:t>
            </a:r>
            <a:r>
              <a:rPr lang="en-US" sz="3200" dirty="0" err="1">
                <a:solidFill>
                  <a:schemeClr val="tx1"/>
                </a:solidFill>
              </a:rPr>
              <a:t>trở</a:t>
            </a:r>
            <a:r>
              <a:rPr lang="en-US" sz="3200" dirty="0">
                <a:solidFill>
                  <a:schemeClr val="tx1"/>
                </a:solidFill>
              </a:rPr>
              <a:t> </a:t>
            </a:r>
            <a:r>
              <a:rPr lang="en-US" sz="3200" dirty="0" err="1">
                <a:solidFill>
                  <a:schemeClr val="tx1"/>
                </a:solidFill>
              </a:rPr>
              <a:t>lên</a:t>
            </a:r>
            <a:r>
              <a:rPr lang="en-US" sz="3200" dirty="0">
                <a:solidFill>
                  <a:schemeClr val="tx1"/>
                </a:solidFill>
              </a:rPr>
              <a:t>. </a:t>
            </a:r>
          </a:p>
          <a:p>
            <a:pPr algn="l"/>
            <a:r>
              <a:rPr lang="en-US" sz="3200" dirty="0">
                <a:solidFill>
                  <a:schemeClr val="tx1"/>
                </a:solidFill>
              </a:rPr>
              <a:t>	d. </a:t>
            </a:r>
            <a:r>
              <a:rPr lang="en-US" sz="3200" dirty="0" err="1">
                <a:solidFill>
                  <a:schemeClr val="tx1"/>
                </a:solidFill>
              </a:rPr>
              <a:t>Từ</a:t>
            </a:r>
            <a:r>
              <a:rPr lang="en-US" sz="3200" dirty="0">
                <a:solidFill>
                  <a:schemeClr val="tx1"/>
                </a:solidFill>
              </a:rPr>
              <a:t> 21 </a:t>
            </a:r>
            <a:r>
              <a:rPr lang="en-US" sz="3200" dirty="0" err="1">
                <a:solidFill>
                  <a:schemeClr val="tx1"/>
                </a:solidFill>
              </a:rPr>
              <a:t>tuổi</a:t>
            </a:r>
            <a:r>
              <a:rPr lang="en-US" sz="3200" dirty="0">
                <a:solidFill>
                  <a:schemeClr val="tx1"/>
                </a:solidFill>
              </a:rPr>
              <a:t>.</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228523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en-US" sz="4000" dirty="0">
                <a:latin typeface="Times New Roman" panose="02020603050405020304" pitchFamily="18" charset="0"/>
                <a:ea typeface="Calibri" panose="020F0502020204030204" pitchFamily="34" charset="0"/>
                <a:cs typeface="Times New Roman" panose="02020603050405020304" pitchFamily="18" charset="0"/>
              </a:rPr>
              <a:t>15. </a:t>
            </a:r>
            <a:r>
              <a:rPr lang="en-US" sz="4000" dirty="0" err="1">
                <a:latin typeface="Times New Roman" panose="02020603050405020304" pitchFamily="18" charset="0"/>
                <a:ea typeface="Calibri" panose="020F0502020204030204" pitchFamily="34" charset="0"/>
                <a:cs typeface="Times New Roman" panose="02020603050405020304" pitchFamily="18" charset="0"/>
              </a:rPr>
              <a:t>Độ</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tuổi</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dân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có</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ứng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cử</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a:t>
            </a:r>
            <a:r>
              <a:rPr lang="en-US" sz="4000" dirty="0">
                <a:latin typeface="Times New Roman" panose="02020603050405020304" pitchFamily="18" charset="0"/>
                <a:ea typeface="Calibri" panose="020F0502020204030204" pitchFamily="34" charset="0"/>
                <a:cs typeface="Times New Roman" panose="02020603050405020304" pitchFamily="18" charset="0"/>
              </a:rPr>
              <a:t>:</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18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tuổi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đủ</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21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tuổi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trở</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lên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đủ</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21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tuổi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21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tuổi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2532256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600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16. Độ tuổi của công dân có quyền biểu quyết khi Nhà nước trưng cầu dân ý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Từ 18 tuổi.</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Từ đủ 18 tuổi trở lên. </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Từ đủ 21 tuổi. </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Từ 21 tuổi.</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3543325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17. Trong các nghĩa vụ của công dân, nghĩa vụ thiêng liêng cao quý nhất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Phục vụ trong bộ máy nhà nước.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Bảo vệ tổ quốc.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Học tập.</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Tuân thủ pháp luật.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768700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fontScale="90000"/>
          </a:bodyPr>
          <a:lstStyle/>
          <a:p>
            <a:pPr algn="l"/>
            <a:r>
              <a:rPr lang="vi-VN" sz="4400" dirty="0"/>
              <a:t>18. Hiến pháp của nước Việt Nam được thể hiện dưới hình thức </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vi-VN" sz="3200" dirty="0">
                <a:solidFill>
                  <a:schemeClr val="tx1"/>
                </a:solidFill>
              </a:rPr>
              <a:t>	a. Lời nói.</a:t>
            </a:r>
          </a:p>
          <a:p>
            <a:pPr algn="l"/>
            <a:r>
              <a:rPr lang="vi-VN" sz="3200" dirty="0">
                <a:solidFill>
                  <a:schemeClr val="tx1"/>
                </a:solidFill>
              </a:rPr>
              <a:t>	b. Văn bản.</a:t>
            </a:r>
          </a:p>
          <a:p>
            <a:pPr algn="l"/>
            <a:r>
              <a:rPr lang="vi-VN" sz="3200" dirty="0">
                <a:solidFill>
                  <a:schemeClr val="tx1"/>
                </a:solidFill>
              </a:rPr>
              <a:t>	c. Trao đổi thông tin.</a:t>
            </a:r>
          </a:p>
          <a:p>
            <a:pPr algn="l"/>
            <a:r>
              <a:rPr lang="vi-VN" sz="3200" dirty="0">
                <a:solidFill>
                  <a:schemeClr val="tx1"/>
                </a:solidFill>
              </a:rPr>
              <a:t>	d. Bất thành văn.</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3112697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19.  Quyền con người được ghi nhận trong Hiến pháp nào:</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Hiến pháp 1946</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Hiến pháp 1980</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Hiến pháp 1992</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Hiến pháp 2013</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3982711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609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20. Làm thế nào để Hiến Pháp năm 2013 đi vào cuộc sống của người dân?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lnSpcReduction="10000"/>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Tuyên truyền sâu rộng nội dung của Hiến pháp đến từng người dân.</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Để người dân tự nghiên cứu.</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Trong các thư viện để thật nhiều Hiến pháp.</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Tự ý thức của từng người dân.</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3015328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905000"/>
          </a:xfrm>
        </p:spPr>
        <p:txBody>
          <a:bodyPr>
            <a:normAutofit/>
          </a:bodyPr>
          <a:lstStyle/>
          <a:p>
            <a:pPr algn="l"/>
            <a:r>
              <a:rPr lang="en-US" sz="4000" dirty="0">
                <a:latin typeface="Times New Roman" panose="02020603050405020304" pitchFamily="18" charset="0"/>
                <a:ea typeface="Calibri" panose="020F0502020204030204" pitchFamily="34" charset="0"/>
                <a:cs typeface="Times New Roman" panose="02020603050405020304" pitchFamily="18" charset="0"/>
              </a:rPr>
              <a:t>21. </a:t>
            </a:r>
            <a:r>
              <a:rPr lang="en-US" sz="4000" dirty="0" err="1">
                <a:latin typeface="Times New Roman" panose="02020603050405020304" pitchFamily="18" charset="0"/>
                <a:ea typeface="Calibri" panose="020F0502020204030204" pitchFamily="34" charset="0"/>
                <a:cs typeface="Times New Roman" panose="02020603050405020304" pitchFamily="18" charset="0"/>
              </a:rPr>
              <a:t>Hiến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pháp</a:t>
            </a:r>
            <a:r>
              <a:rPr lang="en-US" sz="4000" dirty="0">
                <a:latin typeface="Times New Roman" panose="02020603050405020304" pitchFamily="18" charset="0"/>
                <a:ea typeface="Calibri" panose="020F0502020204030204" pitchFamily="34" charset="0"/>
                <a:cs typeface="Times New Roman" panose="02020603050405020304" pitchFamily="18" charset="0"/>
              </a:rPr>
              <a:t> 2013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Việt</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nam</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có</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hiệu</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lực</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từ</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ngày</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tháng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năm</a:t>
            </a:r>
            <a:r>
              <a:rPr lang="en-US" sz="4000" dirty="0">
                <a:latin typeface="Times New Roman" panose="02020603050405020304" pitchFamily="18" charset="0"/>
                <a:ea typeface="Calibri" panose="020F0502020204030204" pitchFamily="34" charset="0"/>
                <a:cs typeface="Times New Roman" panose="02020603050405020304" pitchFamily="18" charset="0"/>
              </a:rPr>
              <a:t>:</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ngày</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28/11/2013</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ngày</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01/01/2014</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ngày</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28/11/2014</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ngày</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01/01/2013</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3660073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fontScale="90000"/>
          </a:bodyPr>
          <a:lstStyle/>
          <a:p>
            <a:pPr algn="l"/>
            <a:r>
              <a:rPr lang="vi-VN" sz="4400" dirty="0"/>
              <a:t>22. Hiến pháp 2013 của Việt nam được Quốc hội thông qua ngày, tháng, năm:</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fontScale="92500"/>
          </a:bodyPr>
          <a:lstStyle/>
          <a:p>
            <a:endParaRPr lang="en-US" dirty="0"/>
          </a:p>
          <a:p>
            <a:pPr algn="l"/>
            <a:r>
              <a:rPr lang="vi-VN" sz="3200" dirty="0">
                <a:solidFill>
                  <a:schemeClr val="tx1"/>
                </a:solidFill>
              </a:rPr>
              <a:t>	a. Quốc hội thông qua ngày 28/11/2013</a:t>
            </a:r>
          </a:p>
          <a:p>
            <a:pPr algn="l"/>
            <a:r>
              <a:rPr lang="vi-VN" sz="3200" dirty="0">
                <a:solidFill>
                  <a:schemeClr val="tx1"/>
                </a:solidFill>
              </a:rPr>
              <a:t>	b. Quốc hội thông qua ngày 01/01/2014</a:t>
            </a:r>
          </a:p>
          <a:p>
            <a:pPr algn="l"/>
            <a:r>
              <a:rPr lang="vi-VN" sz="3200" dirty="0">
                <a:solidFill>
                  <a:schemeClr val="tx1"/>
                </a:solidFill>
              </a:rPr>
              <a:t>	c. Quốc hội thông qua ngày 28/11/2014</a:t>
            </a:r>
          </a:p>
          <a:p>
            <a:pPr algn="l"/>
            <a:r>
              <a:rPr lang="vi-VN" sz="3200" dirty="0">
                <a:solidFill>
                  <a:schemeClr val="tx1"/>
                </a:solidFill>
              </a:rPr>
              <a:t>	d. Quốc hội thông qua ngày 01/01/2013</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34208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23. Hiến pháp còn được gọi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Luật Hình sự.</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Luật Dân sự.</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Luật Nhà nước.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Luật Bảo hiểm xã hội.</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909032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en-US" sz="4000" dirty="0">
                <a:latin typeface="Times New Roman" panose="02020603050405020304" pitchFamily="18" charset="0"/>
                <a:ea typeface="Calibri" panose="020F0502020204030204" pitchFamily="34" charset="0"/>
                <a:cs typeface="Times New Roman" panose="02020603050405020304" pitchFamily="18" charset="0"/>
              </a:rPr>
              <a:t>24.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bầu</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cử</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ứng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cử</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tự</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do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thân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thể</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chính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trị</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tự</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do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dân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chủ</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7218131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25. Quyền hiến tặng mô, bộ phận cơ thể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vi-VN"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Quyền tự do thân thể.</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Quyền chính trị.</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Quyền tự do cá nhân.</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Quyền về dân chủ.</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29066913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pPr algn="l"/>
            <a:r>
              <a:rPr lang="en-US" sz="4400" dirty="0">
                <a:latin typeface="Arial" panose="020B0604020202020204" pitchFamily="34" charset="0"/>
                <a:cs typeface="Arial" panose="020B0604020202020204" pitchFamily="34" charset="0"/>
              </a:rPr>
              <a:t>26. </a:t>
            </a:r>
            <a:r>
              <a:rPr lang="en-US" sz="4400" dirty="0" err="1">
                <a:latin typeface="Arial" panose="020B0604020202020204" pitchFamily="34" charset="0"/>
                <a:cs typeface="Arial" panose="020B0604020202020204" pitchFamily="34" charset="0"/>
              </a:rPr>
              <a:t>Quyền</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bất</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khả</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xâm</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phạm</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về</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chỗ</a:t>
            </a:r>
            <a:r>
              <a:rPr lang="en-US" sz="4400" dirty="0">
                <a:latin typeface="Arial" panose="020B0604020202020204" pitchFamily="34" charset="0"/>
                <a:cs typeface="Arial" panose="020B0604020202020204" pitchFamily="34" charset="0"/>
              </a:rPr>
              <a:t> ở.</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en-US" sz="3200" dirty="0">
                <a:solidFill>
                  <a:schemeClr val="tx1"/>
                </a:solidFill>
                <a:latin typeface="Arial" panose="020B0604020202020204" pitchFamily="34" charset="0"/>
                <a:cs typeface="Arial" panose="020B0604020202020204" pitchFamily="34" charset="0"/>
              </a:rPr>
              <a:t>	a.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tự</a:t>
            </a:r>
            <a:r>
              <a:rPr lang="en-US" sz="3200" dirty="0">
                <a:solidFill>
                  <a:schemeClr val="tx1"/>
                </a:solidFill>
                <a:latin typeface="Arial" panose="020B0604020202020204" pitchFamily="34" charset="0"/>
                <a:cs typeface="Arial" panose="020B0604020202020204" pitchFamily="34" charset="0"/>
              </a:rPr>
              <a:t> do </a:t>
            </a:r>
            <a:r>
              <a:rPr lang="en-US" sz="3200" dirty="0" err="1">
                <a:solidFill>
                  <a:schemeClr val="tx1"/>
                </a:solidFill>
                <a:latin typeface="Arial" panose="020B0604020202020204" pitchFamily="34" charset="0"/>
                <a:cs typeface="Arial" panose="020B0604020202020204" pitchFamily="34" charset="0"/>
              </a:rPr>
              <a:t>thân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thể</a:t>
            </a:r>
            <a:r>
              <a:rPr lang="en-US" sz="3200" dirty="0">
                <a:solidFill>
                  <a:schemeClr val="tx1"/>
                </a:solidFill>
                <a:latin typeface="Arial" panose="020B0604020202020204" pitchFamily="34" charset="0"/>
                <a:cs typeface="Arial" panose="020B0604020202020204" pitchFamily="34" charset="0"/>
              </a:rPr>
              <a:t>.</a:t>
            </a:r>
          </a:p>
          <a:p>
            <a:pPr algn="l"/>
            <a:r>
              <a:rPr lang="en-US" sz="3200" dirty="0">
                <a:solidFill>
                  <a:schemeClr val="tx1"/>
                </a:solidFill>
                <a:latin typeface="Arial" panose="020B0604020202020204" pitchFamily="34" charset="0"/>
                <a:cs typeface="Arial" panose="020B0604020202020204" pitchFamily="34" charset="0"/>
              </a:rPr>
              <a:t>	b.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chính</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trị</a:t>
            </a:r>
            <a:r>
              <a:rPr lang="en-US" sz="3200" dirty="0">
                <a:solidFill>
                  <a:schemeClr val="tx1"/>
                </a:solidFill>
                <a:latin typeface="Arial" panose="020B0604020202020204" pitchFamily="34" charset="0"/>
                <a:cs typeface="Arial" panose="020B0604020202020204" pitchFamily="34" charset="0"/>
              </a:rPr>
              <a:t>.</a:t>
            </a:r>
          </a:p>
          <a:p>
            <a:pPr algn="l"/>
            <a:r>
              <a:rPr lang="en-US" sz="3200" dirty="0">
                <a:solidFill>
                  <a:schemeClr val="tx1"/>
                </a:solidFill>
                <a:latin typeface="Arial" panose="020B0604020202020204" pitchFamily="34" charset="0"/>
                <a:cs typeface="Arial" panose="020B0604020202020204" pitchFamily="34" charset="0"/>
              </a:rPr>
              <a:t>	c.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tự</a:t>
            </a:r>
            <a:r>
              <a:rPr lang="en-US" sz="3200" dirty="0">
                <a:solidFill>
                  <a:schemeClr val="tx1"/>
                </a:solidFill>
                <a:latin typeface="Arial" panose="020B0604020202020204" pitchFamily="34" charset="0"/>
                <a:cs typeface="Arial" panose="020B0604020202020204" pitchFamily="34" charset="0"/>
              </a:rPr>
              <a:t> do </a:t>
            </a:r>
            <a:r>
              <a:rPr lang="en-US" sz="3200" dirty="0" err="1">
                <a:solidFill>
                  <a:schemeClr val="tx1"/>
                </a:solidFill>
                <a:latin typeface="Arial" panose="020B0604020202020204" pitchFamily="34" charset="0"/>
                <a:cs typeface="Arial" panose="020B0604020202020204" pitchFamily="34" charset="0"/>
              </a:rPr>
              <a:t>cá</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nhân</a:t>
            </a:r>
            <a:r>
              <a:rPr lang="en-US" sz="3200" dirty="0">
                <a:solidFill>
                  <a:schemeClr val="tx1"/>
                </a:solidFill>
                <a:latin typeface="Arial" panose="020B0604020202020204" pitchFamily="34" charset="0"/>
                <a:cs typeface="Arial" panose="020B0604020202020204" pitchFamily="34" charset="0"/>
              </a:rPr>
              <a:t>.</a:t>
            </a:r>
          </a:p>
          <a:p>
            <a:pPr algn="l"/>
            <a:r>
              <a:rPr lang="en-US" sz="3200" dirty="0">
                <a:solidFill>
                  <a:schemeClr val="tx1"/>
                </a:solidFill>
                <a:latin typeface="Arial" panose="020B0604020202020204" pitchFamily="34" charset="0"/>
                <a:cs typeface="Arial" panose="020B0604020202020204" pitchFamily="34" charset="0"/>
              </a:rPr>
              <a:t>	d.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về</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dân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chủ</a:t>
            </a:r>
            <a:r>
              <a:rPr lang="en-US" sz="3200" dirty="0">
                <a:solidFill>
                  <a:schemeClr val="tx1"/>
                </a:solidFill>
                <a:latin typeface="Arial" panose="020B0604020202020204" pitchFamily="34" charset="0"/>
                <a:cs typeface="Arial" panose="020B0604020202020204" pitchFamily="34" charset="0"/>
              </a:rPr>
              <a:t>.</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2617874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27. Quyền tự do cá nhân là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vi-VN"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Quyền bất khả xâm phạm về chỗ ở.</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Quyền hiến tặng mô, bộ phận cơ thể.</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Quyền tự do tín ngưỡng, tự do tôn giáo.</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Quyền bầu cử, quyền ứng cử.</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1331262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pPr algn="l"/>
            <a:r>
              <a:rPr lang="vi-VN" sz="4400" dirty="0"/>
              <a:t>28. Quyền về dân chủ là </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vi-VN" sz="3200" dirty="0">
                <a:solidFill>
                  <a:schemeClr val="tx1"/>
                </a:solidFill>
              </a:rPr>
              <a:t>	a. Quyền bất khả xâm phạm về chỗ ở.</a:t>
            </a:r>
          </a:p>
          <a:p>
            <a:pPr algn="l"/>
            <a:r>
              <a:rPr lang="vi-VN" sz="3200" dirty="0">
                <a:solidFill>
                  <a:schemeClr val="tx1"/>
                </a:solidFill>
              </a:rPr>
              <a:t>	b. Quyền hiến tặng mô, bộ phận cơ thể.</a:t>
            </a:r>
          </a:p>
          <a:p>
            <a:pPr algn="l"/>
            <a:r>
              <a:rPr lang="vi-VN" sz="3200" dirty="0">
                <a:solidFill>
                  <a:schemeClr val="tx1"/>
                </a:solidFill>
              </a:rPr>
              <a:t>	c. Quyền tự do tín ngưỡng, tự do tôn giáo.</a:t>
            </a:r>
          </a:p>
          <a:p>
            <a:pPr algn="l"/>
            <a:r>
              <a:rPr lang="vi-VN" sz="3200" dirty="0">
                <a:solidFill>
                  <a:schemeClr val="tx1"/>
                </a:solidFill>
              </a:rPr>
              <a:t>	d. Quyền bầu cử, quyền ứng cử.</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1952822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29. Quyền chính trị là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a. Quyền bất khả xâm phạm về chỗ ở.</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b. Quyền hiến tặng mô, bộ phận cơ thể.</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c. Quyền tự do tín ngưỡng, tự do tôn giáo.</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	d. Quyền bầu cử, quyền ứng cử.</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1799451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676400"/>
          </a:xfrm>
        </p:spPr>
        <p:txBody>
          <a:bodyPr>
            <a:normAutofit fontScale="90000"/>
          </a:bodyPr>
          <a:lstStyle/>
          <a:p>
            <a:pPr algn="l"/>
            <a:r>
              <a:rPr lang="en-US" sz="4000" dirty="0">
                <a:latin typeface="Times New Roman" panose="02020603050405020304" pitchFamily="18" charset="0"/>
                <a:ea typeface="Calibri" panose="020F0502020204030204" pitchFamily="34" charset="0"/>
                <a:cs typeface="Times New Roman" panose="02020603050405020304" pitchFamily="18" charset="0"/>
              </a:rPr>
              <a:t>30.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dân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có</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kinh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doanh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những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ngành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nghề</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mà</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pháp</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luật</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không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cấm</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đây</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chính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kinh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tế</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xã</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văn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hóa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giáo</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dục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15178971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en-US" sz="4000" dirty="0">
                <a:latin typeface="Times New Roman" panose="02020603050405020304" pitchFamily="18" charset="0"/>
                <a:ea typeface="Calibri" panose="020F0502020204030204" pitchFamily="34" charset="0"/>
                <a:cs typeface="Times New Roman" panose="02020603050405020304" pitchFamily="18" charset="0"/>
              </a:rPr>
              <a:t>31.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dân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có</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làm</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việc</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và</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lựa</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chọn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nghề</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nghiệp</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đây</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chính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860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kinh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tế</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xã</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văn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hóa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chính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trị</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21398377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fontScale="90000"/>
          </a:bodyPr>
          <a:lstStyle/>
          <a:p>
            <a:pPr algn="l"/>
            <a:r>
              <a:rPr lang="en-US" sz="4400" dirty="0">
                <a:latin typeface="Arial" panose="020B0604020202020204" pitchFamily="34" charset="0"/>
                <a:cs typeface="Arial" panose="020B0604020202020204" pitchFamily="34" charset="0"/>
              </a:rPr>
              <a:t>32. </a:t>
            </a:r>
            <a:r>
              <a:rPr lang="en-US" sz="4400" dirty="0" err="1">
                <a:latin typeface="Arial" panose="020B0604020202020204" pitchFamily="34" charset="0"/>
                <a:cs typeface="Arial" panose="020B0604020202020204" pitchFamily="34" charset="0"/>
              </a:rPr>
              <a:t>Công</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dân</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có</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quyền</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học</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tập</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và</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nghiên</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cứu</a:t>
            </a:r>
            <a:r>
              <a:rPr lang="en-US" sz="4400" dirty="0">
                <a:latin typeface="Arial" panose="020B0604020202020204" pitchFamily="34" charset="0"/>
                <a:cs typeface="Arial" panose="020B0604020202020204" pitchFamily="34" charset="0"/>
              </a:rPr>
              <a:t> khoa </a:t>
            </a:r>
            <a:r>
              <a:rPr lang="en-US" sz="4400" dirty="0" err="1">
                <a:latin typeface="Arial" panose="020B0604020202020204" pitchFamily="34" charset="0"/>
                <a:cs typeface="Arial" panose="020B0604020202020204" pitchFamily="34" charset="0"/>
              </a:rPr>
              <a:t>học</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đây</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chính</a:t>
            </a:r>
            <a:r>
              <a:rPr lang="en-US" sz="4400" dirty="0">
                <a:latin typeface="Arial" panose="020B0604020202020204" pitchFamily="34" charset="0"/>
                <a:cs typeface="Arial" panose="020B0604020202020204" pitchFamily="34" charset="0"/>
              </a:rPr>
              <a:t> </a:t>
            </a:r>
            <a:r>
              <a:rPr lang="en-US" sz="4400" dirty="0" err="1">
                <a:latin typeface="Arial" panose="020B0604020202020204" pitchFamily="34" charset="0"/>
                <a:cs typeface="Arial" panose="020B0604020202020204" pitchFamily="34" charset="0"/>
              </a:rPr>
              <a:t>là</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pPr algn="l"/>
            <a:r>
              <a:rPr lang="en-US" sz="3200" dirty="0">
                <a:solidFill>
                  <a:schemeClr val="tx1"/>
                </a:solidFill>
                <a:latin typeface="Arial" panose="020B0604020202020204" pitchFamily="34" charset="0"/>
                <a:cs typeface="Arial" panose="020B0604020202020204" pitchFamily="34" charset="0"/>
              </a:rPr>
              <a:t>a.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kinh</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tế</a:t>
            </a:r>
            <a:r>
              <a:rPr lang="en-US" sz="3200" dirty="0">
                <a:solidFill>
                  <a:schemeClr val="tx1"/>
                </a:solidFill>
                <a:latin typeface="Arial" panose="020B0604020202020204" pitchFamily="34" charset="0"/>
                <a:cs typeface="Arial" panose="020B0604020202020204" pitchFamily="34" charset="0"/>
              </a:rPr>
              <a:t>.</a:t>
            </a:r>
          </a:p>
          <a:p>
            <a:pPr algn="l"/>
            <a:r>
              <a:rPr lang="en-US" sz="3200" dirty="0">
                <a:solidFill>
                  <a:schemeClr val="tx1"/>
                </a:solidFill>
                <a:latin typeface="Arial" panose="020B0604020202020204" pitchFamily="34" charset="0"/>
                <a:cs typeface="Arial" panose="020B0604020202020204" pitchFamily="34" charset="0"/>
              </a:rPr>
              <a:t>	b.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về</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xã</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hội</a:t>
            </a:r>
            <a:r>
              <a:rPr lang="en-US" sz="3200" dirty="0">
                <a:solidFill>
                  <a:schemeClr val="tx1"/>
                </a:solidFill>
                <a:latin typeface="Arial" panose="020B0604020202020204" pitchFamily="34" charset="0"/>
                <a:cs typeface="Arial" panose="020B0604020202020204" pitchFamily="34" charset="0"/>
              </a:rPr>
              <a:t>.</a:t>
            </a:r>
          </a:p>
          <a:p>
            <a:pPr algn="l"/>
            <a:r>
              <a:rPr lang="en-US" sz="3200" dirty="0">
                <a:solidFill>
                  <a:schemeClr val="tx1"/>
                </a:solidFill>
                <a:latin typeface="Arial" panose="020B0604020202020204" pitchFamily="34" charset="0"/>
                <a:cs typeface="Arial" panose="020B0604020202020204" pitchFamily="34" charset="0"/>
              </a:rPr>
              <a:t>	c.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về</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văn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hóa</a:t>
            </a:r>
            <a:r>
              <a:rPr lang="en-US" sz="3200" dirty="0">
                <a:solidFill>
                  <a:schemeClr val="tx1"/>
                </a:solidFill>
                <a:latin typeface="Arial" panose="020B0604020202020204" pitchFamily="34" charset="0"/>
                <a:cs typeface="Arial" panose="020B0604020202020204" pitchFamily="34" charset="0"/>
              </a:rPr>
              <a:t>.</a:t>
            </a:r>
          </a:p>
          <a:p>
            <a:pPr algn="l"/>
            <a:r>
              <a:rPr lang="en-US" sz="3200" dirty="0">
                <a:solidFill>
                  <a:schemeClr val="tx1"/>
                </a:solidFill>
                <a:latin typeface="Arial" panose="020B0604020202020204" pitchFamily="34" charset="0"/>
                <a:cs typeface="Arial" panose="020B0604020202020204" pitchFamily="34" charset="0"/>
              </a:rPr>
              <a:t>	d. </a:t>
            </a:r>
            <a:r>
              <a:rPr lang="en-US" sz="3200" dirty="0" err="1">
                <a:solidFill>
                  <a:schemeClr val="tx1"/>
                </a:solidFill>
                <a:latin typeface="Arial" panose="020B0604020202020204" pitchFamily="34" charset="0"/>
                <a:cs typeface="Arial" panose="020B0604020202020204" pitchFamily="34" charset="0"/>
              </a:rPr>
              <a:t>Quyền</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về</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chính</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trị</a:t>
            </a:r>
            <a:r>
              <a:rPr lang="en-US" sz="3200" dirty="0">
                <a:solidFill>
                  <a:schemeClr val="tx1"/>
                </a:solidFill>
                <a:latin typeface="Arial" panose="020B0604020202020204" pitchFamily="34" charset="0"/>
                <a:cs typeface="Arial" panose="020B0604020202020204" pitchFamily="34" charset="0"/>
              </a:rPr>
              <a:t>.</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37572704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33. Xử lý nghiêm những tổ chức, cá nhân gây ô nhiễm môi trường.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Đây là chính sách văn hóa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Đây là chính sách giáo dục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Đây là chính sách khoa học và công nghệ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Đây là chính sách bảo vệ môi trường của Việt Nam.</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17105617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28600"/>
            <a:ext cx="8839200" cy="3048000"/>
          </a:xfrm>
        </p:spPr>
        <p:txBody>
          <a:bodyPr>
            <a:normAutofit fontScale="90000"/>
          </a:bodyPr>
          <a:lstStyle/>
          <a:p>
            <a:pPr algn="l"/>
            <a:r>
              <a:rPr lang="vi-VN" sz="4400" dirty="0"/>
              <a:t>34. Nhà nước ưu tiên đầu tư và khuyến khích tổ chức, cá nhân đầu tư nghiên cứu, phát triển, chuyển giao, ứng dụng có hiệu quả thành tựu khoa học và công nghệ.</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3276600"/>
            <a:ext cx="7620000" cy="3352800"/>
          </a:xfrm>
        </p:spPr>
        <p:txBody>
          <a:bodyPr>
            <a:normAutofit fontScale="92500" lnSpcReduction="20000"/>
          </a:bodyPr>
          <a:lstStyle/>
          <a:p>
            <a:pPr algn="l"/>
            <a:r>
              <a:rPr lang="vi-VN" sz="3200" dirty="0">
                <a:solidFill>
                  <a:schemeClr val="tx1"/>
                </a:solidFill>
              </a:rPr>
              <a:t>a. Đây là chính sách văn hóa của Việt Nam.</a:t>
            </a:r>
          </a:p>
          <a:p>
            <a:pPr algn="l"/>
            <a:r>
              <a:rPr lang="vi-VN" sz="3200" dirty="0">
                <a:solidFill>
                  <a:schemeClr val="tx1"/>
                </a:solidFill>
              </a:rPr>
              <a:t>b. Đây là chính sách giáo dục của Việt Nam.</a:t>
            </a:r>
          </a:p>
          <a:p>
            <a:pPr algn="l"/>
            <a:r>
              <a:rPr lang="vi-VN" sz="3200" dirty="0">
                <a:solidFill>
                  <a:schemeClr val="tx1"/>
                </a:solidFill>
              </a:rPr>
              <a:t>c. Đây là chính sách khoa học và công nghệ của Việt Nam.</a:t>
            </a:r>
          </a:p>
          <a:p>
            <a:pPr algn="l"/>
            <a:r>
              <a:rPr lang="vi-VN" sz="3200" dirty="0">
                <a:solidFill>
                  <a:schemeClr val="tx1"/>
                </a:solidFill>
              </a:rPr>
              <a:t>d. Đây là chính sách bảo vệ môi trường của Việt Nam.</a:t>
            </a:r>
          </a:p>
          <a:p>
            <a:pPr algn="l"/>
            <a:endParaRPr lang="en-US" sz="3200" dirty="0">
              <a:solidFill>
                <a:schemeClr val="tx1"/>
              </a:solidFill>
            </a:endParaRPr>
          </a:p>
        </p:txBody>
      </p:sp>
    </p:spTree>
    <p:extLst>
      <p:ext uri="{BB962C8B-B14F-4D97-AF65-F5344CB8AC3E}">
        <p14:creationId xmlns:p14="http://schemas.microsoft.com/office/powerpoint/2010/main" val="1052754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8288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35. Nhà nước phát triển giáo dục nhằm nâng cao dân trí, phát triển nguồn nhân lực, bồi dưỡng nhân tài.</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Đây là chính sách văn hóa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Đây là chính sách giáo dục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Đây là chính sách khoa học và công nghệ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Đây là chính sách bảo vệ môi trường của Việt Nam.</a:t>
            </a:r>
          </a:p>
        </p:txBody>
      </p:sp>
    </p:spTree>
    <p:extLst>
      <p:ext uri="{BB962C8B-B14F-4D97-AF65-F5344CB8AC3E}">
        <p14:creationId xmlns:p14="http://schemas.microsoft.com/office/powerpoint/2010/main" val="22936886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458200" cy="35814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36. Nhà nước, xã hội bảo tồn và phát triển nền văn hóa Việt Nam với phương châm: dân tộc, hiện đại, nhân văn, kế thừa và phát huy giá trị của nền văn hiến Việt Nam, tư tưởng đạo đức, phong cách Hồ Chí Minh, tiếp thu tinh hoa văn hóa nhân loại, phát huy mọi tài năng sáng tạo trong nhân dân.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762000" y="3810000"/>
            <a:ext cx="8229600" cy="3048000"/>
          </a:xfrm>
        </p:spPr>
        <p:txBody>
          <a:bodyPr>
            <a:normAutofit fontScale="92500" lnSpcReduction="10000"/>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Đây là chính sách văn hóa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Đây là chính sách giáo dục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Đây là chính sách khoa học và công nghệ của Việt Nam.</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Đây là chính sách bảo vệ môi trường của Việt Nam.</a:t>
            </a:r>
          </a:p>
        </p:txBody>
      </p:sp>
    </p:spTree>
    <p:extLst>
      <p:ext uri="{BB962C8B-B14F-4D97-AF65-F5344CB8AC3E}">
        <p14:creationId xmlns:p14="http://schemas.microsoft.com/office/powerpoint/2010/main" val="661270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37. Hiến pháp 2013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Được Quốc hội khóa X thông qua.</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Được Quốc hội khóa XI thông qua.</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Được Quốc hội khóa XII thông qua.</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Được Quốc hội khóa XIII thông qua.</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solidFill>
                <a:schemeClr val="tx1"/>
              </a:solidFill>
            </a:endParaRPr>
          </a:p>
        </p:txBody>
      </p:sp>
    </p:spTree>
    <p:extLst>
      <p:ext uri="{BB962C8B-B14F-4D97-AF65-F5344CB8AC3E}">
        <p14:creationId xmlns:p14="http://schemas.microsoft.com/office/powerpoint/2010/main" val="13969785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fontScale="90000"/>
          </a:bodyPr>
          <a:lstStyle/>
          <a:p>
            <a:pPr algn="l"/>
            <a:r>
              <a:rPr lang="vi-VN" sz="4400" dirty="0"/>
              <a:t>38. Bản chất Nhà nước Cộng hòa xã hội chủ nghĩa Việt Nam là nhà nước  </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3429000"/>
            <a:ext cx="7620000" cy="3200400"/>
          </a:xfrm>
        </p:spPr>
        <p:txBody>
          <a:bodyPr>
            <a:normAutofit/>
          </a:bodyPr>
          <a:lstStyle/>
          <a:p>
            <a:pPr algn="l"/>
            <a:r>
              <a:rPr lang="vi-VN" sz="3200" dirty="0">
                <a:solidFill>
                  <a:schemeClr val="tx1"/>
                </a:solidFill>
              </a:rPr>
              <a:t>a. “Của nhân dân và quần chúng lao động”.</a:t>
            </a:r>
          </a:p>
          <a:p>
            <a:pPr algn="l"/>
            <a:r>
              <a:rPr lang="vi-VN" sz="3200" dirty="0">
                <a:solidFill>
                  <a:schemeClr val="tx1"/>
                </a:solidFill>
              </a:rPr>
              <a:t>b. “Của dân, do dân và vì dân”.</a:t>
            </a:r>
          </a:p>
          <a:p>
            <a:pPr algn="l"/>
            <a:r>
              <a:rPr lang="vi-VN" sz="3200" dirty="0">
                <a:solidFill>
                  <a:schemeClr val="tx1"/>
                </a:solidFill>
              </a:rPr>
              <a:t>c. “Của nhân dân, và người lao động”.</a:t>
            </a:r>
          </a:p>
          <a:p>
            <a:pPr algn="l"/>
            <a:r>
              <a:rPr lang="vi-VN" sz="3200" dirty="0">
                <a:solidFill>
                  <a:schemeClr val="tx1"/>
                </a:solidFill>
              </a:rPr>
              <a:t>d. “Của tất cả mọi người”.</a:t>
            </a:r>
          </a:p>
        </p:txBody>
      </p:sp>
    </p:spTree>
    <p:extLst>
      <p:ext uri="{BB962C8B-B14F-4D97-AF65-F5344CB8AC3E}">
        <p14:creationId xmlns:p14="http://schemas.microsoft.com/office/powerpoint/2010/main" val="2274873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en-US" sz="4000" dirty="0">
                <a:latin typeface="Times New Roman" panose="02020603050405020304" pitchFamily="18" charset="0"/>
                <a:ea typeface="Calibri" panose="020F0502020204030204" pitchFamily="34" charset="0"/>
                <a:cs typeface="Times New Roman" panose="02020603050405020304" pitchFamily="18" charset="0"/>
              </a:rPr>
              <a:t>39.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Nhân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dân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sử</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dụng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quyền</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lực</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mình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Thông</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qua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Quốc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Hội</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đồng</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dân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cấp</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Thông</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qua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Chính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phủ</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Uỷ</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ban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dân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Thông</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qua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Toà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án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Viện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kiểm</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sát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cấp</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l">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Thông</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qua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Uỷ</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ban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dân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Toà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án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2822100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22098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40. Nhà nước thực hiện đường lối đối ngoại hòa bình, tôn trọng độc lập, chủ quyền và toàn vẹn lãnh thổ</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667000"/>
            <a:ext cx="7772400" cy="3429000"/>
          </a:xfrm>
        </p:spPr>
        <p:txBody>
          <a:bodyPr>
            <a:normAutofit fontScale="92500" lnSpcReduction="20000"/>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Can thiệp vào công việc nội bộ của nhau.</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Không can thiệp vào công việc nội bộ của nhau, đôi bên cùng có lợi.</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Không can thiệp vào công việc nội bộ của nhau, không cần lợi ích.</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Can thiệp vào công việc nội bộ của nhau để mang nhiều lợi ích về cho Việt Nam.</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4945214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620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41. Vai trò lãnh đạo của Đảng Cộng sản Việt Nam đối với nhà nước Việt Nam.</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819400"/>
            <a:ext cx="7772400" cy="32766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Được quy định tại Điều 2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Được quy định tại Điều 3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Được quy định tại Điều 4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Được quy định tại Điều 5 Hiến pháp 2013.</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32787015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pPr algn="l"/>
            <a:r>
              <a:rPr lang="vi-VN" sz="4400" dirty="0"/>
              <a:t>42. Quyền con người trong Hiến pháp 2013. </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fontScale="92500" lnSpcReduction="20000"/>
          </a:bodyPr>
          <a:lstStyle/>
          <a:p>
            <a:endParaRPr lang="en-US" dirty="0"/>
          </a:p>
          <a:p>
            <a:pPr algn="l"/>
            <a:r>
              <a:rPr lang="vi-VN" sz="3200" dirty="0">
                <a:solidFill>
                  <a:schemeClr val="tx1"/>
                </a:solidFill>
              </a:rPr>
              <a:t>a. Đây là nội dung mới mà Hiến pháp 1992 không có.</a:t>
            </a:r>
          </a:p>
          <a:p>
            <a:pPr algn="l"/>
            <a:r>
              <a:rPr lang="vi-VN" sz="3200" dirty="0">
                <a:solidFill>
                  <a:schemeClr val="tx1"/>
                </a:solidFill>
              </a:rPr>
              <a:t>b. Đây là nội dung cũ mà Hiến pháp 1992 đã có.</a:t>
            </a:r>
          </a:p>
          <a:p>
            <a:pPr algn="l"/>
            <a:r>
              <a:rPr lang="vi-VN" sz="3200" dirty="0">
                <a:solidFill>
                  <a:schemeClr val="tx1"/>
                </a:solidFill>
              </a:rPr>
              <a:t>c. Đây là nội dung cũ mà những Hiến pháp trước đây đã có.</a:t>
            </a:r>
          </a:p>
          <a:p>
            <a:pPr algn="l"/>
            <a:r>
              <a:rPr lang="vi-VN" sz="3200" dirty="0">
                <a:solidFill>
                  <a:schemeClr val="tx1"/>
                </a:solidFill>
              </a:rPr>
              <a:t>d. Đây là nội dung mới mà Hiến pháp 1992 đã có.</a:t>
            </a:r>
          </a:p>
          <a:p>
            <a:pPr algn="l"/>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43297" y="2307771"/>
            <a:ext cx="7772400" cy="369332"/>
          </a:xfrm>
          <a:prstGeom prst="rect">
            <a:avLst/>
          </a:prstGeom>
          <a:noFill/>
        </p:spPr>
        <p:txBody>
          <a:bodyPr wrap="square">
            <a:spAutoFit/>
          </a:bodyPr>
          <a:lstStyle/>
          <a:p>
            <a:r>
              <a:rPr lang="vi-VN" dirty="0"/>
              <a:t>	</a:t>
            </a:r>
            <a:endParaRPr lang="vi-VN" sz="3200" dirty="0"/>
          </a:p>
        </p:txBody>
      </p:sp>
    </p:spTree>
    <p:extLst>
      <p:ext uri="{BB962C8B-B14F-4D97-AF65-F5344CB8AC3E}">
        <p14:creationId xmlns:p14="http://schemas.microsoft.com/office/powerpoint/2010/main" val="10952655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43. Việc thực hiện quyền con người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fontScale="85000" lnSpcReduction="10000"/>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Tuỳ ý cá nhân lựa chọn không cần quan tâm đến lợi ích quốc gia, dân tộc.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Không được xâm phạm đến lợi ích quốc gia, dân tộc, quyền và lợi ích hợp pháp của người khác.</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Tuỳ ý cá nhân lựa chọn không quan tâm đến mọi người xung quanh.</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Việc thực hiện quyền con người tuỳ ý cá nhân lựa chọn không cần để ý xung quanh.</a:t>
            </a:r>
          </a:p>
          <a:p>
            <a:pPr marL="0" marR="0" algn="l">
              <a:lnSpc>
                <a:spcPct val="115000"/>
              </a:lnSpc>
              <a:spcBef>
                <a:spcPts val="0"/>
              </a:spcBef>
              <a:spcAft>
                <a:spcPts val="0"/>
              </a:spcAft>
            </a:pPr>
            <a:endParaRPr lang="en-US" sz="3200" dirty="0">
              <a:solidFill>
                <a:schemeClr val="tx1"/>
              </a:solidFill>
            </a:endParaRPr>
          </a:p>
        </p:txBody>
      </p:sp>
    </p:spTree>
    <p:extLst>
      <p:ext uri="{BB962C8B-B14F-4D97-AF65-F5344CB8AC3E}">
        <p14:creationId xmlns:p14="http://schemas.microsoft.com/office/powerpoint/2010/main" val="38851906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228600"/>
            <a:ext cx="7162800" cy="990600"/>
          </a:xfrm>
        </p:spPr>
        <p:txBody>
          <a:bodyPr>
            <a:normAutofit/>
          </a:bodyPr>
          <a:lstStyle/>
          <a:p>
            <a:pPr algn="l"/>
            <a:r>
              <a:rPr lang="vi-VN" sz="4400" dirty="0"/>
              <a:t>44. Nhà nước nghiêm cấm:</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1371600"/>
            <a:ext cx="7620000" cy="5257800"/>
          </a:xfrm>
        </p:spPr>
        <p:txBody>
          <a:bodyPr>
            <a:normAutofit fontScale="85000" lnSpcReduction="20000"/>
          </a:bodyPr>
          <a:lstStyle/>
          <a:p>
            <a:endParaRPr lang="en-US" dirty="0"/>
          </a:p>
          <a:p>
            <a:pPr algn="l"/>
            <a:r>
              <a:rPr lang="vi-VN" sz="3200" dirty="0">
                <a:solidFill>
                  <a:schemeClr val="tx1"/>
                </a:solidFill>
              </a:rPr>
              <a:t>a. Việc khiếu nại, tố cáo với cơ quan nhà nước có thẩm quyền về những việc làm trái pháp luật của cơ quan nhà nước.</a:t>
            </a:r>
          </a:p>
          <a:p>
            <a:pPr algn="l"/>
            <a:r>
              <a:rPr lang="vi-VN" sz="3200" dirty="0">
                <a:solidFill>
                  <a:schemeClr val="tx1"/>
                </a:solidFill>
              </a:rPr>
              <a:t>b. Việc trả thù người khiếu nại, tố cáo hoặc lợi dụng quyền khiếu nại, tố cáo để vu khống, vu cáo làm hại người khác.</a:t>
            </a:r>
          </a:p>
          <a:p>
            <a:pPr algn="l"/>
            <a:r>
              <a:rPr lang="vi-VN" sz="3200" dirty="0">
                <a:solidFill>
                  <a:schemeClr val="tx1"/>
                </a:solidFill>
              </a:rPr>
              <a:t>c. Việc khiếu nại, tố cáo với cơ quan nhà nước có thẩm quyền về những việc làm trái pháp luật của tổ chức kinh tế.</a:t>
            </a:r>
          </a:p>
          <a:p>
            <a:pPr algn="l"/>
            <a:r>
              <a:rPr lang="vi-VN" sz="3200" dirty="0">
                <a:solidFill>
                  <a:schemeClr val="tx1"/>
                </a:solidFill>
              </a:rPr>
              <a:t>d. Việc khiếu nại, tố cáo với cơ quan nhà nước có thẩm quyền về những việc làm trái pháp luật của tổ chức xã hội.</a:t>
            </a:r>
          </a:p>
        </p:txBody>
      </p:sp>
    </p:spTree>
    <p:extLst>
      <p:ext uri="{BB962C8B-B14F-4D97-AF65-F5344CB8AC3E}">
        <p14:creationId xmlns:p14="http://schemas.microsoft.com/office/powerpoint/2010/main" val="402239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752600"/>
          </a:xfrm>
        </p:spPr>
        <p:txBody>
          <a:bodyPr>
            <a:normAutofit fontScale="90000"/>
          </a:bodyPr>
          <a:lstStyle/>
          <a:p>
            <a:pPr algn="l"/>
            <a:r>
              <a:rPr lang="vi-VN" sz="4000" dirty="0">
                <a:latin typeface="Times New Roman" panose="02020603050405020304" pitchFamily="18" charset="0"/>
                <a:ea typeface="Calibri" panose="020F0502020204030204" pitchFamily="34" charset="0"/>
                <a:cs typeface="Times New Roman" panose="02020603050405020304" pitchFamily="18" charset="0"/>
              </a:rPr>
              <a:t>45. “Bảo vệ Tổ quốc là nghĩa vụ thiêng liêng và quyền cao quý của công dân”.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a. Được quy định tại Điều 42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b. Được quy định tại Điều 43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c. Được quy định tại Điều 44 Hiến pháp 2013.</a:t>
            </a:r>
          </a:p>
          <a:p>
            <a:pPr marL="0" marR="0" algn="l">
              <a:lnSpc>
                <a:spcPct val="115000"/>
              </a:lnSpc>
              <a:spcBef>
                <a:spcPts val="0"/>
              </a:spcBef>
              <a:spcAft>
                <a:spcPts val="0"/>
              </a:spcAft>
            </a:pPr>
            <a:r>
              <a:rPr lang="vi-VN" sz="3200" dirty="0">
                <a:effectLst/>
                <a:latin typeface="Times New Roman" panose="02020603050405020304" pitchFamily="18" charset="0"/>
                <a:ea typeface="Calibri" panose="020F0502020204030204" pitchFamily="34" charset="0"/>
                <a:cs typeface="Times New Roman" panose="02020603050405020304" pitchFamily="18" charset="0"/>
              </a:rPr>
              <a:t>d. Được quy định tại Điều 45 Hiến pháp 2013.</a:t>
            </a:r>
          </a:p>
        </p:txBody>
      </p:sp>
    </p:spTree>
    <p:extLst>
      <p:ext uri="{BB962C8B-B14F-4D97-AF65-F5344CB8AC3E}">
        <p14:creationId xmlns:p14="http://schemas.microsoft.com/office/powerpoint/2010/main" val="19955902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164</TotalTime>
  <Words>2729</Words>
  <Application>Microsoft Office PowerPoint</Application>
  <PresentationFormat>On-screen Show (4:3)</PresentationFormat>
  <Paragraphs>266</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Corbel</vt:lpstr>
      <vt:lpstr>Times New Roman</vt:lpstr>
      <vt:lpstr>Parallax</vt:lpstr>
      <vt:lpstr>BỘ CÂU HỎI TRẮC NGHIỆM</vt:lpstr>
      <vt:lpstr>1. Luật Nhà nước là biểu hiện tập trung nhất ý chí.</vt:lpstr>
      <vt:lpstr>2. Các văn bản quy phạm pháp luật do Quốc hội ban hành là</vt:lpstr>
      <vt:lpstr>3. Quyền tự do thân thể là </vt:lpstr>
      <vt:lpstr>4. Quyền tự do tín ngưỡng là</vt:lpstr>
      <vt:lpstr>5. Việc sửa đổi, bổ sung, ban hành Hiến pháp phải được?</vt:lpstr>
      <vt:lpstr>6. Hiến pháp mới nhất của Việt nam được Quốc hội thông qua ngày, tháng, năm nào?</vt:lpstr>
      <vt:lpstr>7. Hiến pháp năm 2013 có tất cả bao nhiêu chế định?</vt:lpstr>
      <vt:lpstr>8. Hiến pháp là ngành luật độc lập trong hệ thống pháp luật Việt Nam vì:</vt:lpstr>
      <vt:lpstr>9. Chủ thể đặc biệt trong quan hệ pháp luật của Hiến pháp là</vt:lpstr>
      <vt:lpstr>10. Phương pháp điều chỉnh của Hiến pháp là:</vt:lpstr>
      <vt:lpstr>11. Hiến pháp hiện hành của nước ta là:</vt:lpstr>
      <vt:lpstr>12. Hiến pháp hiện hành của nước ta bao gồm:</vt:lpstr>
      <vt:lpstr>13. Trong Hiến pháp năm 2013, chế định quan trọng nhất là:</vt:lpstr>
      <vt:lpstr>14. Độ tuổi của công dân có quyền bầu cử là:</vt:lpstr>
      <vt:lpstr>15. Độ tuổi của công dân có quyền ứng cử là:</vt:lpstr>
      <vt:lpstr>16. Độ tuổi của công dân có quyền biểu quyết khi Nhà nước trưng cầu dân ý là:</vt:lpstr>
      <vt:lpstr>17. Trong các nghĩa vụ của công dân, nghĩa vụ thiêng liêng cao quý nhất là</vt:lpstr>
      <vt:lpstr>18. Hiến pháp của nước Việt Nam được thể hiện dưới hình thức </vt:lpstr>
      <vt:lpstr>19.  Quyền con người được ghi nhận trong Hiến pháp nào:</vt:lpstr>
      <vt:lpstr>20. Làm thế nào để Hiến Pháp năm 2013 đi vào cuộc sống của người dân?</vt:lpstr>
      <vt:lpstr>21. Hiến pháp 2013 của Việt nam có hiệu lực từ ngày, tháng, năm:</vt:lpstr>
      <vt:lpstr>22. Hiến pháp 2013 của Việt nam được Quốc hội thông qua ngày, tháng, năm:</vt:lpstr>
      <vt:lpstr>23. Hiến pháp còn được gọi là:</vt:lpstr>
      <vt:lpstr>24. Quyền bầu cử, quyền ứng cử là</vt:lpstr>
      <vt:lpstr>25. Quyền hiến tặng mô, bộ phận cơ thể là</vt:lpstr>
      <vt:lpstr>26. Quyền bất khả xâm phạm về chỗ ở.</vt:lpstr>
      <vt:lpstr>27. Quyền tự do cá nhân là </vt:lpstr>
      <vt:lpstr>28. Quyền về dân chủ là </vt:lpstr>
      <vt:lpstr>29. Quyền chính trị là </vt:lpstr>
      <vt:lpstr>30. Công dân có quyền kinh doanh những ngành nghề mà pháp luật không cấm, đây chính là  </vt:lpstr>
      <vt:lpstr>31. Công dân có quyền làm việc và lựa chọn nghề nghiệp, đây chính là</vt:lpstr>
      <vt:lpstr>32. Công dân có quyền học tập và nghiên cứu khoa học, đây chính là</vt:lpstr>
      <vt:lpstr>33. Xử lý nghiêm những tổ chức, cá nhân gây ô nhiễm môi trường. </vt:lpstr>
      <vt:lpstr>34. Nhà nước ưu tiên đầu tư và khuyến khích tổ chức, cá nhân đầu tư nghiên cứu, phát triển, chuyển giao, ứng dụng có hiệu quả thành tựu khoa học và công nghệ.</vt:lpstr>
      <vt:lpstr>35. Nhà nước phát triển giáo dục nhằm nâng cao dân trí, phát triển nguồn nhân lực, bồi dưỡng nhân tài.</vt:lpstr>
      <vt:lpstr>36. Nhà nước, xã hội bảo tồn và phát triển nền văn hóa Việt Nam với phương châm: dân tộc, hiện đại, nhân văn, kế thừa và phát huy giá trị của nền văn hiến Việt Nam, tư tưởng đạo đức, phong cách Hồ Chí Minh, tiếp thu tinh hoa văn hóa nhân loại, phát huy mọi tài năng sáng tạo trong nhân dân.</vt:lpstr>
      <vt:lpstr>37. Hiến pháp 2013 </vt:lpstr>
      <vt:lpstr>38. Bản chất Nhà nước Cộng hòa xã hội chủ nghĩa Việt Nam là nhà nước  </vt:lpstr>
      <vt:lpstr>39. Nhân dân sử dụng quyền lực của mình </vt:lpstr>
      <vt:lpstr>40. Nhà nước thực hiện đường lối đối ngoại hòa bình, tôn trọng độc lập, chủ quyền và toàn vẹn lãnh thổ</vt:lpstr>
      <vt:lpstr>41. Vai trò lãnh đạo của Đảng Cộng sản Việt Nam đối với nhà nước Việt Nam.</vt:lpstr>
      <vt:lpstr>42. Quyền con người trong Hiến pháp 2013. </vt:lpstr>
      <vt:lpstr>43. Việc thực hiện quyền con người </vt:lpstr>
      <vt:lpstr>44. Nhà nước nghiêm cấm:</vt:lpstr>
      <vt:lpstr>45. “Bảo vệ Tổ quốc là nghĩa vụ thiêng liêng và quyền cao quý của công dân”.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BỘ CÂU HỎI TRẮC NGHIỆM</dc:title>
  <dc:creator>Windows User</dc:creator>
  <cp:lastModifiedBy>Zoom7</cp:lastModifiedBy>
  <cp:revision>21</cp:revision>
  <dcterms:created xsi:type="dcterms:W3CDTF">2021-03-25T14:18:22Z</dcterms:created>
  <dcterms:modified xsi:type="dcterms:W3CDTF">2021-04-04T06:52:10Z</dcterms:modified>
</cp:coreProperties>
</file>