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301" r:id="rId4"/>
    <p:sldId id="307" r:id="rId5"/>
    <p:sldId id="306" r:id="rId6"/>
    <p:sldId id="305" r:id="rId7"/>
    <p:sldId id="304" r:id="rId8"/>
    <p:sldId id="303" r:id="rId9"/>
    <p:sldId id="302" r:id="rId10"/>
    <p:sldId id="308" r:id="rId11"/>
    <p:sldId id="309" r:id="rId12"/>
    <p:sldId id="310" r:id="rId13"/>
    <p:sldId id="311" r:id="rId14"/>
    <p:sldId id="316" r:id="rId15"/>
    <p:sldId id="317" r:id="rId16"/>
    <p:sldId id="318" r:id="rId17"/>
    <p:sldId id="319" r:id="rId18"/>
    <p:sldId id="324" r:id="rId19"/>
    <p:sldId id="325" r:id="rId20"/>
    <p:sldId id="326" r:id="rId21"/>
    <p:sldId id="327" r:id="rId22"/>
    <p:sldId id="332" r:id="rId23"/>
    <p:sldId id="333" r:id="rId24"/>
    <p:sldId id="334" r:id="rId25"/>
    <p:sldId id="335" r:id="rId26"/>
    <p:sldId id="340" r:id="rId27"/>
    <p:sldId id="341" r:id="rId28"/>
    <p:sldId id="342" r:id="rId29"/>
    <p:sldId id="343" r:id="rId30"/>
    <p:sldId id="344" r:id="rId31"/>
    <p:sldId id="345" r:id="rId32"/>
    <p:sldId id="346" r:id="rId33"/>
    <p:sldId id="347" r:id="rId34"/>
    <p:sldId id="336" r:id="rId35"/>
    <p:sldId id="337" r:id="rId36"/>
    <p:sldId id="338" r:id="rId37"/>
    <p:sldId id="339" r:id="rId38"/>
    <p:sldId id="328" r:id="rId39"/>
    <p:sldId id="329" r:id="rId40"/>
    <p:sldId id="330" r:id="rId41"/>
    <p:sldId id="331" r:id="rId42"/>
    <p:sldId id="320" r:id="rId43"/>
    <p:sldId id="321" r:id="rId44"/>
    <p:sldId id="322" r:id="rId45"/>
    <p:sldId id="323" r:id="rId46"/>
    <p:sldId id="312" r:id="rId47"/>
    <p:sldId id="313" r:id="rId48"/>
    <p:sldId id="314" r:id="rId49"/>
    <p:sldId id="315" r:id="rId50"/>
    <p:sldId id="348" r:id="rId51"/>
    <p:sldId id="349" r:id="rId52"/>
    <p:sldId id="350" r:id="rId53"/>
    <p:sldId id="351" r:id="rId54"/>
    <p:sldId id="356" r:id="rId55"/>
    <p:sldId id="357" r:id="rId56"/>
    <p:sldId id="358" r:id="rId57"/>
    <p:sldId id="359" r:id="rId58"/>
    <p:sldId id="360" r:id="rId59"/>
    <p:sldId id="361" r:id="rId60"/>
    <p:sldId id="362" r:id="rId61"/>
    <p:sldId id="363" r:id="rId62"/>
    <p:sldId id="352" r:id="rId63"/>
    <p:sldId id="353" r:id="rId6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47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F912E95A-BB47-4E24-BDA5-EE132CA2A78C}" type="datetimeFigureOut">
              <a:rPr lang="en-US" smtClean="0"/>
              <a:t>4/4/2021</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0347775F-E43C-427E-A1A7-074DCC5CE668}" type="slidenum">
              <a:rPr lang="en-US" smtClean="0"/>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7775F-E43C-427E-A1A7-074DCC5CE66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7775F-E43C-427E-A1A7-074DCC5CE668}" type="slidenum">
              <a:rPr lang="en-US" smtClean="0"/>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912E95A-BB47-4E24-BDA5-EE132CA2A78C}" type="datetimeFigureOut">
              <a:rPr lang="en-US" smtClean="0"/>
              <a:t>4/4/2021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47775F-E43C-427E-A1A7-074DCC5CE66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F912E95A-BB47-4E24-BDA5-EE132CA2A78C}" type="datetimeFigureOut">
              <a:rPr lang="en-US" smtClean="0"/>
              <a:t>4/4/2021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47775F-E43C-427E-A1A7-074DCC5CE66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F912E95A-BB47-4E24-BDA5-EE132CA2A78C}" type="datetimeFigureOut">
              <a:rPr lang="en-US" smtClean="0"/>
              <a:t>4/4/2021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347775F-E43C-427E-A1A7-074DCC5CE66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F912E95A-BB47-4E24-BDA5-EE132CA2A78C}" type="datetimeFigureOut">
              <a:rPr lang="en-US" smtClean="0"/>
              <a:t>4/4/2021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47775F-E43C-427E-A1A7-074DCC5CE668}" type="slidenum">
              <a:rPr lang="en-US" smtClean="0"/>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912E95A-BB47-4E24-BDA5-EE132CA2A78C}" type="datetimeFigureOut">
              <a:rPr lang="en-US" smtClean="0"/>
              <a:t>4/4/2021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47775F-E43C-427E-A1A7-074DCC5CE66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F912E95A-BB47-4E24-BDA5-EE132CA2A78C}" type="datetimeFigureOut">
              <a:rPr lang="en-US" smtClean="0"/>
              <a:t>4/4/2021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47775F-E43C-427E-A1A7-074DCC5CE668}" type="slidenum">
              <a:rPr lang="en-US" smtClean="0"/>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7775F-E43C-427E-A1A7-074DCC5CE66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7775F-E43C-427E-A1A7-074DCC5CE66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F912E95A-BB47-4E24-BDA5-EE132CA2A78C}" type="datetimeFigureOut">
              <a:rPr lang="en-US" smtClean="0"/>
              <a:t>4/4/2021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0347775F-E43C-427E-A1A7-074DCC5CE668}" type="slidenum">
              <a:rPr lang="en-US" smtClean="0"/>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228600"/>
            <a:ext cx="7848600" cy="1143000"/>
          </a:xfrm>
        </p:spPr>
        <p:txBody>
          <a:bodyPr/>
          <a:lstStyle/>
          <a:p>
            <a:r>
              <a:rPr lang="en-US" sz="4400" b="1" dirty="0">
                <a:solidFill>
                  <a:schemeClr val="tx1"/>
                </a:solidFill>
                <a:latin typeface="Arial" pitchFamily="34" charset="0"/>
                <a:cs typeface="Arial" pitchFamily="34" charset="0"/>
              </a:rPr>
              <a:t>BỘ CÂU HỎI TRẮC NGHIỆM</a:t>
            </a:r>
            <a:endParaRPr lang="en-US" dirty="0"/>
          </a:p>
        </p:txBody>
      </p:sp>
      <p:sp>
        <p:nvSpPr>
          <p:cNvPr id="3" name="Subtitle 2"/>
          <p:cNvSpPr>
            <a:spLocks noGrp="1"/>
          </p:cNvSpPr>
          <p:nvPr>
            <p:ph type="subTitle" idx="1"/>
          </p:nvPr>
        </p:nvSpPr>
        <p:spPr>
          <a:xfrm>
            <a:off x="1409700" y="1600200"/>
            <a:ext cx="7162800" cy="3657600"/>
          </a:xfrm>
        </p:spPr>
        <p:txBody>
          <a:bodyPr>
            <a:noAutofit/>
          </a:bodyPr>
          <a:lstStyle/>
          <a:p>
            <a:pPr marL="0" marR="0" algn="ctr">
              <a:lnSpc>
                <a:spcPct val="115000"/>
              </a:lnSpc>
              <a:spcBef>
                <a:spcPts val="0"/>
              </a:spcBef>
              <a:spcAft>
                <a:spcPts val="0"/>
              </a:spcAft>
            </a:pPr>
            <a:r>
              <a:rPr lang="en-US" sz="4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BÀI 3</a:t>
            </a:r>
            <a:endParaRPr lang="en-US" sz="4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15000"/>
              </a:lnSpc>
              <a:spcBef>
                <a:spcPts val="0"/>
              </a:spcBef>
              <a:spcAft>
                <a:spcPts val="0"/>
              </a:spcAft>
            </a:pPr>
            <a:r>
              <a:rPr lang="en-US" sz="6600" b="1" dirty="0">
                <a:solidFill>
                  <a:schemeClr val="accent3"/>
                </a:solidFill>
                <a:effectLst/>
                <a:latin typeface="Times New Roman" panose="02020603050405020304" pitchFamily="18" charset="0"/>
                <a:ea typeface="Calibri" panose="020F0502020204030204" pitchFamily="34" charset="0"/>
                <a:cs typeface="Times New Roman" panose="02020603050405020304" pitchFamily="18" charset="0"/>
              </a:rPr>
              <a:t>PHÁP LUẬT </a:t>
            </a:r>
          </a:p>
          <a:p>
            <a:pPr marL="0" marR="0" algn="ctr">
              <a:lnSpc>
                <a:spcPct val="115000"/>
              </a:lnSpc>
              <a:spcBef>
                <a:spcPts val="0"/>
              </a:spcBef>
              <a:spcAft>
                <a:spcPts val="0"/>
              </a:spcAft>
            </a:pPr>
            <a:r>
              <a:rPr lang="en-US" sz="6600" b="1" dirty="0">
                <a:solidFill>
                  <a:schemeClr val="accent3"/>
                </a:solidFill>
                <a:effectLst/>
                <a:latin typeface="Times New Roman" panose="02020603050405020304" pitchFamily="18" charset="0"/>
                <a:ea typeface="Calibri" panose="020F0502020204030204" pitchFamily="34" charset="0"/>
                <a:cs typeface="Times New Roman" panose="02020603050405020304" pitchFamily="18" charset="0"/>
              </a:rPr>
              <a:t>LAO ĐỘNG</a:t>
            </a:r>
            <a:endParaRPr lang="en-US" sz="6600" b="1" dirty="0">
              <a:solidFill>
                <a:schemeClr val="accent3"/>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06869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1. Đối tượng điều chỉnh của Luật Lao động là:</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Các quan hệ vật chất.</a:t>
            </a:r>
          </a:p>
          <a:p>
            <a:r>
              <a:rPr lang="vi-VN" sz="3200" dirty="0">
                <a:solidFill>
                  <a:schemeClr val="tx1"/>
                </a:solidFill>
              </a:rPr>
              <a:t>b. Quan hệ lao động và các quan hệ xã hội khác có liên quan đến quan hệ lao động.</a:t>
            </a:r>
          </a:p>
          <a:p>
            <a:r>
              <a:rPr lang="vi-VN" sz="3200" dirty="0">
                <a:solidFill>
                  <a:schemeClr val="tx1"/>
                </a:solidFill>
              </a:rPr>
              <a:t>c. Các quan hệ nhân thân phi tài sản.</a:t>
            </a:r>
          </a:p>
          <a:p>
            <a:r>
              <a:rPr lang="vi-VN" sz="3200" dirty="0">
                <a:solidFill>
                  <a:schemeClr val="tx1"/>
                </a:solidFill>
              </a:rPr>
              <a:t>d. Các quan hệ nhân thân và tài sản.</a:t>
            </a:r>
          </a:p>
          <a:p>
            <a:endParaRPr lang="en-US" sz="3200" dirty="0">
              <a:solidFill>
                <a:schemeClr val="tx1"/>
              </a:solidFill>
            </a:endParaRPr>
          </a:p>
        </p:txBody>
      </p:sp>
    </p:spTree>
    <p:extLst>
      <p:ext uri="{BB962C8B-B14F-4D97-AF65-F5344CB8AC3E}">
        <p14:creationId xmlns:p14="http://schemas.microsoft.com/office/powerpoint/2010/main" val="24291257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2. Các chế độ bảo hiểm theo pháp luật lao động gồm:</a:t>
            </a:r>
            <a:endParaRPr lang="en-US" sz="4000" dirty="0">
              <a:solidFill>
                <a:schemeClr val="tx1"/>
              </a:solidFill>
            </a:endParaRPr>
          </a:p>
        </p:txBody>
      </p:sp>
      <p:sp>
        <p:nvSpPr>
          <p:cNvPr id="3" name="Subtitle 2"/>
          <p:cNvSpPr>
            <a:spLocks noGrp="1"/>
          </p:cNvSpPr>
          <p:nvPr>
            <p:ph type="subTitle" idx="1"/>
          </p:nvPr>
        </p:nvSpPr>
        <p:spPr>
          <a:xfrm>
            <a:off x="1295400" y="2133600"/>
            <a:ext cx="7696200" cy="3962400"/>
          </a:xfrm>
        </p:spPr>
        <p:txBody>
          <a:bodyPr>
            <a:normAutofit fontScale="92500"/>
          </a:bodyPr>
          <a:lstStyle/>
          <a:p>
            <a:r>
              <a:rPr lang="vi-VN" sz="3200" dirty="0">
                <a:solidFill>
                  <a:schemeClr val="tx1"/>
                </a:solidFill>
              </a:rPr>
              <a:t>a. Bảo hiểm xã hội bắt buộc, bảo hiểm nhân thọ.</a:t>
            </a:r>
          </a:p>
          <a:p>
            <a:r>
              <a:rPr lang="vi-VN" sz="3200" dirty="0">
                <a:solidFill>
                  <a:schemeClr val="tx1"/>
                </a:solidFill>
              </a:rPr>
              <a:t>b. Bảo hiểm xã hội bắt buộc, bảo hiểm xã hội tự nguyện và bảo hiểm thất nghiệp.</a:t>
            </a:r>
          </a:p>
          <a:p>
            <a:r>
              <a:rPr lang="vi-VN" sz="3200" dirty="0">
                <a:solidFill>
                  <a:schemeClr val="tx1"/>
                </a:solidFill>
              </a:rPr>
              <a:t>c. Bảo hiểm thất nghiệp, bảo hiểm xã hội bắt buộc, bảo hiểm nhân thọ.</a:t>
            </a:r>
          </a:p>
          <a:p>
            <a:r>
              <a:rPr lang="vi-VN" sz="3200" dirty="0">
                <a:solidFill>
                  <a:schemeClr val="tx1"/>
                </a:solidFill>
              </a:rPr>
              <a:t>d. Bảo hiểm xã hội bắt buộc, bảo hiểm nhân thọ, và bảo hiểm thất nghiệp.</a:t>
            </a:r>
          </a:p>
          <a:p>
            <a:endParaRPr lang="en-US" sz="3200" dirty="0">
              <a:solidFill>
                <a:schemeClr val="tx1"/>
              </a:solidFill>
            </a:endParaRPr>
          </a:p>
        </p:txBody>
      </p:sp>
    </p:spTree>
    <p:extLst>
      <p:ext uri="{BB962C8B-B14F-4D97-AF65-F5344CB8AC3E}">
        <p14:creationId xmlns:p14="http://schemas.microsoft.com/office/powerpoint/2010/main" val="3875791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3. Thỏa ước lao động tập thể là:  </a:t>
            </a:r>
            <a:endParaRPr lang="en-US" sz="4000" dirty="0">
              <a:solidFill>
                <a:schemeClr val="tx1"/>
              </a:solidFill>
            </a:endParaRPr>
          </a:p>
        </p:txBody>
      </p:sp>
      <p:sp>
        <p:nvSpPr>
          <p:cNvPr id="3" name="Subtitle 2"/>
          <p:cNvSpPr>
            <a:spLocks noGrp="1"/>
          </p:cNvSpPr>
          <p:nvPr>
            <p:ph type="subTitle" idx="1"/>
          </p:nvPr>
        </p:nvSpPr>
        <p:spPr>
          <a:xfrm>
            <a:off x="1371600" y="2057400"/>
            <a:ext cx="7620000" cy="4572000"/>
          </a:xfrm>
        </p:spPr>
        <p:txBody>
          <a:bodyPr>
            <a:normAutofit fontScale="92500"/>
          </a:bodyPr>
          <a:lstStyle/>
          <a:p>
            <a:r>
              <a:rPr lang="vi-VN" sz="3200" dirty="0">
                <a:solidFill>
                  <a:schemeClr val="tx1"/>
                </a:solidFill>
              </a:rPr>
              <a:t>a. Là văn bản thỏa thuận giữa tập thể người lao động với người sử dụng lao động. </a:t>
            </a:r>
          </a:p>
          <a:p>
            <a:r>
              <a:rPr lang="vi-VN" sz="3200" dirty="0">
                <a:solidFill>
                  <a:schemeClr val="tx1"/>
                </a:solidFill>
              </a:rPr>
              <a:t>b. Là giao kết bằng miệng giữa một người lao động với người sử dụng lao động.</a:t>
            </a:r>
          </a:p>
          <a:p>
            <a:r>
              <a:rPr lang="vi-VN" sz="3200" dirty="0">
                <a:solidFill>
                  <a:schemeClr val="tx1"/>
                </a:solidFill>
              </a:rPr>
              <a:t>c. Là giao kết bằng miệng giữa tập thể người lao động với người lao động. </a:t>
            </a:r>
          </a:p>
          <a:p>
            <a:r>
              <a:rPr lang="vi-VN" sz="3200" dirty="0">
                <a:solidFill>
                  <a:schemeClr val="tx1"/>
                </a:solidFill>
              </a:rPr>
              <a:t>d. Là giao kết bằng văn bản giữa tập thể người lao động với người lao động.</a:t>
            </a:r>
          </a:p>
          <a:p>
            <a:endParaRPr lang="en-US" sz="3200" dirty="0">
              <a:solidFill>
                <a:schemeClr val="tx1"/>
              </a:solidFill>
            </a:endParaRPr>
          </a:p>
        </p:txBody>
      </p:sp>
    </p:spTree>
    <p:extLst>
      <p:ext uri="{BB962C8B-B14F-4D97-AF65-F5344CB8AC3E}">
        <p14:creationId xmlns:p14="http://schemas.microsoft.com/office/powerpoint/2010/main" val="41776183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fontScale="90000"/>
          </a:bodyPr>
          <a:lstStyle/>
          <a:p>
            <a:r>
              <a:rPr lang="vi-VN" sz="4000" dirty="0">
                <a:solidFill>
                  <a:schemeClr val="tx1"/>
                </a:solidFill>
              </a:rPr>
              <a:t>4. Thỏa ước lao động tập thể là thỏa thuận giữa tập thể người lao động với người sử dụng lao động về điều kiện lao động và sử dụng lao động, quyền lợi và nghĩa vụ của hai bên trong quan hệ lao động.</a:t>
            </a:r>
            <a:endParaRPr lang="en-US" sz="4000" dirty="0">
              <a:solidFill>
                <a:schemeClr val="tx1"/>
              </a:solidFill>
            </a:endParaRPr>
          </a:p>
        </p:txBody>
      </p:sp>
      <p:sp>
        <p:nvSpPr>
          <p:cNvPr id="3" name="Subtitle 2"/>
          <p:cNvSpPr>
            <a:spLocks noGrp="1"/>
          </p:cNvSpPr>
          <p:nvPr>
            <p:ph type="subTitle" idx="1"/>
          </p:nvPr>
        </p:nvSpPr>
        <p:spPr>
          <a:xfrm>
            <a:off x="1371600" y="1828800"/>
            <a:ext cx="7620000" cy="4267200"/>
          </a:xfrm>
        </p:spPr>
        <p:txBody>
          <a:bodyPr>
            <a:normAutofit fontScale="92500" lnSpcReduction="20000"/>
          </a:bodyPr>
          <a:lstStyle/>
          <a:p>
            <a:r>
              <a:rPr lang="vi-VN" sz="3200" dirty="0">
                <a:solidFill>
                  <a:schemeClr val="tx1"/>
                </a:solidFill>
              </a:rPr>
              <a:t>a. Bắt buộc người lao động và người sử dụng lao động đều thực hiện.</a:t>
            </a:r>
          </a:p>
          <a:p>
            <a:r>
              <a:rPr lang="vi-VN" sz="3200" dirty="0">
                <a:solidFill>
                  <a:schemeClr val="tx1"/>
                </a:solidFill>
              </a:rPr>
              <a:t>b. Bắt buộc người lao động thực hiện và người sử dụng lao động không cần quan tâm. </a:t>
            </a:r>
          </a:p>
          <a:p>
            <a:r>
              <a:rPr lang="vi-VN" sz="3200" dirty="0">
                <a:solidFill>
                  <a:schemeClr val="tx1"/>
                </a:solidFill>
              </a:rPr>
              <a:t>c. Bắt buộc người sử dụng lao động thực hiện và người lao động không cần quan tâm.</a:t>
            </a:r>
          </a:p>
          <a:p>
            <a:r>
              <a:rPr lang="vi-VN" sz="3200" dirty="0">
                <a:solidFill>
                  <a:schemeClr val="tx1"/>
                </a:solidFill>
              </a:rPr>
              <a:t>d. Bắt buộc những người lao động mới vào nghề thực hiện nghiêm túc.</a:t>
            </a:r>
          </a:p>
          <a:p>
            <a:endParaRPr lang="en-US" sz="3200" dirty="0">
              <a:solidFill>
                <a:schemeClr val="tx1"/>
              </a:solidFill>
            </a:endParaRPr>
          </a:p>
        </p:txBody>
      </p:sp>
    </p:spTree>
    <p:extLst>
      <p:ext uri="{BB962C8B-B14F-4D97-AF65-F5344CB8AC3E}">
        <p14:creationId xmlns:p14="http://schemas.microsoft.com/office/powerpoint/2010/main" val="28912404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5. Phương pháp điều chỉnh của Luật Lao động là: </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Thỏa thuận, mệnh lệnh. </a:t>
            </a:r>
          </a:p>
          <a:p>
            <a:r>
              <a:rPr lang="vi-VN" sz="3200" dirty="0">
                <a:solidFill>
                  <a:schemeClr val="tx1"/>
                </a:solidFill>
              </a:rPr>
              <a:t>b. Quyền uy, thỏa thuận.</a:t>
            </a:r>
          </a:p>
          <a:p>
            <a:r>
              <a:rPr lang="vi-VN" sz="3200" dirty="0">
                <a:solidFill>
                  <a:schemeClr val="tx1"/>
                </a:solidFill>
              </a:rPr>
              <a:t>c. Quyền uy, mệnh lệnh.</a:t>
            </a:r>
          </a:p>
          <a:p>
            <a:r>
              <a:rPr lang="vi-VN" sz="3200" dirty="0">
                <a:solidFill>
                  <a:schemeClr val="tx1"/>
                </a:solidFill>
              </a:rPr>
              <a:t>d. Mệnh lệnh đơn phương.</a:t>
            </a:r>
          </a:p>
          <a:p>
            <a:endParaRPr lang="en-US" sz="3200" dirty="0">
              <a:solidFill>
                <a:schemeClr val="tx1"/>
              </a:solidFill>
            </a:endParaRPr>
          </a:p>
        </p:txBody>
      </p:sp>
    </p:spTree>
    <p:extLst>
      <p:ext uri="{BB962C8B-B14F-4D97-AF65-F5344CB8AC3E}">
        <p14:creationId xmlns:p14="http://schemas.microsoft.com/office/powerpoint/2010/main" val="3544990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5. Phương pháp điều chỉnh của Luật Lao động là: </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Thỏa thuận, mệnh lệnh. </a:t>
            </a:r>
          </a:p>
          <a:p>
            <a:r>
              <a:rPr lang="vi-VN" sz="3200" dirty="0">
                <a:solidFill>
                  <a:schemeClr val="tx1"/>
                </a:solidFill>
              </a:rPr>
              <a:t>b. Quyền uy, thỏa thuận.</a:t>
            </a:r>
          </a:p>
          <a:p>
            <a:r>
              <a:rPr lang="vi-VN" sz="3200" dirty="0">
                <a:solidFill>
                  <a:schemeClr val="tx1"/>
                </a:solidFill>
              </a:rPr>
              <a:t>c. Quyền uy, mệnh lệnh.</a:t>
            </a:r>
          </a:p>
          <a:p>
            <a:r>
              <a:rPr lang="vi-VN" sz="3200" dirty="0">
                <a:solidFill>
                  <a:schemeClr val="tx1"/>
                </a:solidFill>
              </a:rPr>
              <a:t>d. Mệnh lệnh đơn phương.</a:t>
            </a:r>
          </a:p>
          <a:p>
            <a:endParaRPr lang="en-US" sz="3200" dirty="0">
              <a:solidFill>
                <a:schemeClr val="tx1"/>
              </a:solidFill>
            </a:endParaRPr>
          </a:p>
        </p:txBody>
      </p:sp>
    </p:spTree>
    <p:extLst>
      <p:ext uri="{BB962C8B-B14F-4D97-AF65-F5344CB8AC3E}">
        <p14:creationId xmlns:p14="http://schemas.microsoft.com/office/powerpoint/2010/main" val="2626654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7. Người sử dụng lao động có nghiã vụ:</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fontScale="92500" lnSpcReduction="10000"/>
          </a:bodyPr>
          <a:lstStyle/>
          <a:p>
            <a:r>
              <a:rPr lang="vi-VN" sz="3200" dirty="0">
                <a:solidFill>
                  <a:schemeClr val="tx1"/>
                </a:solidFill>
              </a:rPr>
              <a:t>a. Tuân thủ sự điều động hợp pháp của người sử dụng lao động.</a:t>
            </a:r>
          </a:p>
          <a:p>
            <a:r>
              <a:rPr lang="vi-VN" sz="3200" dirty="0">
                <a:solidFill>
                  <a:schemeClr val="tx1"/>
                </a:solidFill>
              </a:rPr>
              <a:t>b. Lựa chọn nghề và nơi học nghề phù hợp.</a:t>
            </a:r>
          </a:p>
          <a:p>
            <a:r>
              <a:rPr lang="vi-VN" sz="3200" dirty="0">
                <a:solidFill>
                  <a:schemeClr val="tx1"/>
                </a:solidFill>
              </a:rPr>
              <a:t>c. Làm việc cho nhiều chủ sử dụng lao động nhưng phải đảm bảo các điều kiện đã thỏa thuận.</a:t>
            </a:r>
          </a:p>
          <a:p>
            <a:r>
              <a:rPr lang="vi-VN" sz="3200" dirty="0">
                <a:solidFill>
                  <a:schemeClr val="tx1"/>
                </a:solidFill>
              </a:rPr>
              <a:t>d. Tôn trọng danh dự, nhân phẩm của người lao động.</a:t>
            </a:r>
          </a:p>
          <a:p>
            <a:endParaRPr lang="en-US" sz="3200" dirty="0">
              <a:solidFill>
                <a:schemeClr val="tx1"/>
              </a:solidFill>
            </a:endParaRPr>
          </a:p>
        </p:txBody>
      </p:sp>
    </p:spTree>
    <p:extLst>
      <p:ext uri="{BB962C8B-B14F-4D97-AF65-F5344CB8AC3E}">
        <p14:creationId xmlns:p14="http://schemas.microsoft.com/office/powerpoint/2010/main" val="2337512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828800"/>
          </a:xfrm>
        </p:spPr>
        <p:txBody>
          <a:bodyPr>
            <a:normAutofit fontScale="90000"/>
          </a:bodyPr>
          <a:lstStyle/>
          <a:p>
            <a:r>
              <a:rPr lang="vi-VN" sz="4000" dirty="0">
                <a:solidFill>
                  <a:schemeClr val="tx1"/>
                </a:solidFill>
              </a:rPr>
              <a:t>8. Theo pháp luật lao động Việt Nam, quy định chung về độ tuổi bắt đầu được tham gia lao động là:</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Từ đủ 16 tuổi.</a:t>
            </a:r>
          </a:p>
          <a:p>
            <a:r>
              <a:rPr lang="vi-VN" sz="3200" dirty="0">
                <a:solidFill>
                  <a:schemeClr val="tx1"/>
                </a:solidFill>
              </a:rPr>
              <a:t>b. Từ đủ 15 tuổi.</a:t>
            </a:r>
          </a:p>
          <a:p>
            <a:r>
              <a:rPr lang="vi-VN" sz="3200" dirty="0">
                <a:solidFill>
                  <a:schemeClr val="tx1"/>
                </a:solidFill>
              </a:rPr>
              <a:t>c. Từ đủ 18 tuổi. </a:t>
            </a:r>
          </a:p>
          <a:p>
            <a:r>
              <a:rPr lang="vi-VN" sz="3200" dirty="0">
                <a:solidFill>
                  <a:schemeClr val="tx1"/>
                </a:solidFill>
              </a:rPr>
              <a:t>d. Từ đủ 21 tuổi.</a:t>
            </a:r>
          </a:p>
          <a:p>
            <a:endParaRPr lang="en-US" sz="3200" dirty="0">
              <a:solidFill>
                <a:schemeClr val="tx1"/>
              </a:solidFill>
            </a:endParaRPr>
          </a:p>
        </p:txBody>
      </p:sp>
    </p:spTree>
    <p:extLst>
      <p:ext uri="{BB962C8B-B14F-4D97-AF65-F5344CB8AC3E}">
        <p14:creationId xmlns:p14="http://schemas.microsoft.com/office/powerpoint/2010/main" val="15269433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fontScale="90000"/>
          </a:bodyPr>
          <a:lstStyle/>
          <a:p>
            <a:r>
              <a:rPr lang="vi-VN" sz="4000" dirty="0">
                <a:solidFill>
                  <a:schemeClr val="tx1"/>
                </a:solidFill>
              </a:rPr>
              <a:t>9. Theo quy định chung của pháp luật lao động Việt Nam, độ tuổi được phép thuê mướn lao động là:</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Từ đủ 16 tuổi.</a:t>
            </a:r>
          </a:p>
          <a:p>
            <a:r>
              <a:rPr lang="vi-VN" sz="3200" dirty="0">
                <a:solidFill>
                  <a:schemeClr val="tx1"/>
                </a:solidFill>
              </a:rPr>
              <a:t>b. Từ đủ 18 tuổi.</a:t>
            </a:r>
          </a:p>
          <a:p>
            <a:r>
              <a:rPr lang="vi-VN" sz="3200" dirty="0">
                <a:solidFill>
                  <a:schemeClr val="tx1"/>
                </a:solidFill>
              </a:rPr>
              <a:t>c. Từ đủ 21 tuổi.</a:t>
            </a:r>
          </a:p>
          <a:p>
            <a:r>
              <a:rPr lang="vi-VN" sz="3200" dirty="0">
                <a:solidFill>
                  <a:schemeClr val="tx1"/>
                </a:solidFill>
              </a:rPr>
              <a:t>d. Từ đủ 15 tuổi.</a:t>
            </a:r>
          </a:p>
          <a:p>
            <a:endParaRPr lang="en-US" sz="3200" dirty="0">
              <a:solidFill>
                <a:schemeClr val="tx1"/>
              </a:solidFill>
            </a:endParaRPr>
          </a:p>
        </p:txBody>
      </p:sp>
    </p:spTree>
    <p:extLst>
      <p:ext uri="{BB962C8B-B14F-4D97-AF65-F5344CB8AC3E}">
        <p14:creationId xmlns:p14="http://schemas.microsoft.com/office/powerpoint/2010/main" val="27549645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10. Người sử dụng lao động có nghĩa vụ:</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Đảm bảo các điều kiện lao động an toàn và vệ sinh cho người lao động.</a:t>
            </a:r>
          </a:p>
          <a:p>
            <a:r>
              <a:rPr lang="vi-VN" sz="3200" dirty="0">
                <a:solidFill>
                  <a:schemeClr val="tx1"/>
                </a:solidFill>
              </a:rPr>
              <a:t>b. Thành lập và gia nhập Công đoàn.</a:t>
            </a:r>
          </a:p>
          <a:p>
            <a:r>
              <a:rPr lang="vi-VN" sz="3200" dirty="0">
                <a:solidFill>
                  <a:schemeClr val="tx1"/>
                </a:solidFill>
              </a:rPr>
              <a:t>c. Được nhận lương theo thỏa thuận.</a:t>
            </a:r>
          </a:p>
          <a:p>
            <a:r>
              <a:rPr lang="vi-VN" sz="3200" dirty="0">
                <a:solidFill>
                  <a:schemeClr val="tx1"/>
                </a:solidFill>
              </a:rPr>
              <a:t>d. Tự do lựa chọn việc làm và nơi làm việc.</a:t>
            </a:r>
          </a:p>
          <a:p>
            <a:endParaRPr lang="en-US" sz="3200" dirty="0">
              <a:solidFill>
                <a:schemeClr val="tx1"/>
              </a:solidFill>
            </a:endParaRPr>
          </a:p>
        </p:txBody>
      </p:sp>
    </p:spTree>
    <p:extLst>
      <p:ext uri="{BB962C8B-B14F-4D97-AF65-F5344CB8AC3E}">
        <p14:creationId xmlns:p14="http://schemas.microsoft.com/office/powerpoint/2010/main" val="28078406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11. Đâu không phải đối tượng điều chỉnh của Luật Lao động là:</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Các quan hệ việc làm.</a:t>
            </a:r>
          </a:p>
          <a:p>
            <a:r>
              <a:rPr lang="vi-VN" sz="3200" dirty="0">
                <a:solidFill>
                  <a:schemeClr val="tx1"/>
                </a:solidFill>
              </a:rPr>
              <a:t>b. Các quan hệ lao động và quan hệ liên quan trực tiếp đến lao động.</a:t>
            </a:r>
          </a:p>
          <a:p>
            <a:r>
              <a:rPr lang="vi-VN" sz="3200" dirty="0">
                <a:solidFill>
                  <a:schemeClr val="tx1"/>
                </a:solidFill>
              </a:rPr>
              <a:t>c. Các quan hệ tài sản và quan hệ nhân thân.</a:t>
            </a:r>
          </a:p>
          <a:p>
            <a:r>
              <a:rPr lang="vi-VN" sz="3200" dirty="0">
                <a:solidFill>
                  <a:schemeClr val="tx1"/>
                </a:solidFill>
              </a:rPr>
              <a:t>d. Các quan hệ về học nghề.</a:t>
            </a:r>
          </a:p>
          <a:p>
            <a:endParaRPr lang="en-US" sz="3200" dirty="0">
              <a:solidFill>
                <a:schemeClr val="tx1"/>
              </a:solidFill>
            </a:endParaRPr>
          </a:p>
        </p:txBody>
      </p:sp>
    </p:spTree>
    <p:extLst>
      <p:ext uri="{BB962C8B-B14F-4D97-AF65-F5344CB8AC3E}">
        <p14:creationId xmlns:p14="http://schemas.microsoft.com/office/powerpoint/2010/main" val="577260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fontScale="90000"/>
          </a:bodyPr>
          <a:lstStyle/>
          <a:p>
            <a:r>
              <a:rPr lang="vi-VN" sz="4000" dirty="0">
                <a:solidFill>
                  <a:schemeClr val="tx1"/>
                </a:solidFill>
              </a:rPr>
              <a:t>12. Chế định “giải quyết tranh chấp lao động” thuộc ngành luật nào:</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Ngành luật kinh tế. </a:t>
            </a:r>
          </a:p>
          <a:p>
            <a:r>
              <a:rPr lang="vi-VN" sz="3200" dirty="0">
                <a:solidFill>
                  <a:schemeClr val="tx1"/>
                </a:solidFill>
              </a:rPr>
              <a:t>b. Ngành luật hôn nhân và gia đình.</a:t>
            </a:r>
          </a:p>
          <a:p>
            <a:r>
              <a:rPr lang="vi-VN" sz="3200" dirty="0">
                <a:solidFill>
                  <a:schemeClr val="tx1"/>
                </a:solidFill>
              </a:rPr>
              <a:t>c. Ngành luật lao động.</a:t>
            </a:r>
          </a:p>
          <a:p>
            <a:r>
              <a:rPr lang="vi-VN" sz="3200" dirty="0">
                <a:solidFill>
                  <a:schemeClr val="tx1"/>
                </a:solidFill>
              </a:rPr>
              <a:t>d. Ngành luật tố tụng dân sự.</a:t>
            </a:r>
          </a:p>
          <a:p>
            <a:endParaRPr lang="en-US" sz="3200" dirty="0">
              <a:solidFill>
                <a:schemeClr val="tx1"/>
              </a:solidFill>
            </a:endParaRPr>
          </a:p>
        </p:txBody>
      </p:sp>
    </p:spTree>
    <p:extLst>
      <p:ext uri="{BB962C8B-B14F-4D97-AF65-F5344CB8AC3E}">
        <p14:creationId xmlns:p14="http://schemas.microsoft.com/office/powerpoint/2010/main" val="33252262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13. Quyền của người lao động</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lnSpcReduction="10000"/>
          </a:bodyPr>
          <a:lstStyle/>
          <a:p>
            <a:r>
              <a:rPr lang="vi-VN" sz="3200" dirty="0">
                <a:solidFill>
                  <a:schemeClr val="tx1"/>
                </a:solidFill>
              </a:rPr>
              <a:t>a. Chấp hành sự điều động hợp pháp của người sử dụng lao động. </a:t>
            </a:r>
          </a:p>
          <a:p>
            <a:r>
              <a:rPr lang="vi-VN" sz="3200" dirty="0">
                <a:solidFill>
                  <a:schemeClr val="tx1"/>
                </a:solidFill>
              </a:rPr>
              <a:t>b. Thực hiện nghiêm túc các quy định về kỷ luật lao động.</a:t>
            </a:r>
          </a:p>
          <a:p>
            <a:r>
              <a:rPr lang="vi-VN" sz="3200" dirty="0">
                <a:solidFill>
                  <a:schemeClr val="tx1"/>
                </a:solidFill>
              </a:rPr>
              <a:t>c. Thành lập và gia nhập Công đoàn.</a:t>
            </a:r>
          </a:p>
          <a:p>
            <a:r>
              <a:rPr lang="vi-VN" sz="3200" dirty="0">
                <a:solidFill>
                  <a:schemeClr val="tx1"/>
                </a:solidFill>
              </a:rPr>
              <a:t>d. Thực hiện nghiêm túc những thỏa thuận trong hợp đồng lao động.</a:t>
            </a:r>
          </a:p>
          <a:p>
            <a:endParaRPr lang="en-US" sz="3200" dirty="0">
              <a:solidFill>
                <a:schemeClr val="tx1"/>
              </a:solidFill>
            </a:endParaRPr>
          </a:p>
        </p:txBody>
      </p:sp>
    </p:spTree>
    <p:extLst>
      <p:ext uri="{BB962C8B-B14F-4D97-AF65-F5344CB8AC3E}">
        <p14:creationId xmlns:p14="http://schemas.microsoft.com/office/powerpoint/2010/main" val="26973558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14. Nghĩa vụ của người lao động:</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Thực hiện đúng hợp đồng lao động.</a:t>
            </a:r>
          </a:p>
          <a:p>
            <a:r>
              <a:rPr lang="vi-VN" sz="3200" dirty="0">
                <a:solidFill>
                  <a:schemeClr val="tx1"/>
                </a:solidFill>
              </a:rPr>
              <a:t>b. Thành lập và gia nhập Công đoàn.</a:t>
            </a:r>
          </a:p>
          <a:p>
            <a:r>
              <a:rPr lang="vi-VN" sz="3200" dirty="0">
                <a:solidFill>
                  <a:schemeClr val="tx1"/>
                </a:solidFill>
              </a:rPr>
              <a:t>c. Được nhận lương theo thỏa thuận.</a:t>
            </a:r>
          </a:p>
          <a:p>
            <a:r>
              <a:rPr lang="vi-VN" sz="3200" dirty="0">
                <a:solidFill>
                  <a:schemeClr val="tx1"/>
                </a:solidFill>
              </a:rPr>
              <a:t>d. Tự do lựa chọn việc làm và nơi làm việc.</a:t>
            </a:r>
          </a:p>
          <a:p>
            <a:endParaRPr lang="en-US" sz="3200" dirty="0">
              <a:solidFill>
                <a:schemeClr val="tx1"/>
              </a:solidFill>
            </a:endParaRPr>
          </a:p>
        </p:txBody>
      </p:sp>
    </p:spTree>
    <p:extLst>
      <p:ext uri="{BB962C8B-B14F-4D97-AF65-F5344CB8AC3E}">
        <p14:creationId xmlns:p14="http://schemas.microsoft.com/office/powerpoint/2010/main" val="22598848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15. Quyền của người sử dụng lao động:</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fontScale="92500" lnSpcReduction="10000"/>
          </a:bodyPr>
          <a:lstStyle/>
          <a:p>
            <a:r>
              <a:rPr lang="vi-VN" sz="3200" dirty="0">
                <a:solidFill>
                  <a:schemeClr val="tx1"/>
                </a:solidFill>
              </a:rPr>
              <a:t>a. Tôn trọng danh dự, nhân phẩm của người lao động.</a:t>
            </a:r>
          </a:p>
          <a:p>
            <a:r>
              <a:rPr lang="vi-VN" sz="3200" dirty="0">
                <a:solidFill>
                  <a:schemeClr val="tx1"/>
                </a:solidFill>
              </a:rPr>
              <a:t>b. Khen thưởng và xử lý vi phạm kỷ luật lao động.</a:t>
            </a:r>
          </a:p>
          <a:p>
            <a:r>
              <a:rPr lang="vi-VN" sz="3200" dirty="0">
                <a:solidFill>
                  <a:schemeClr val="tx1"/>
                </a:solidFill>
              </a:rPr>
              <a:t>c. Tôn trọng và cộng tác với tổ chức công đoàn.</a:t>
            </a:r>
          </a:p>
          <a:p>
            <a:r>
              <a:rPr lang="vi-VN" sz="3200" dirty="0">
                <a:solidFill>
                  <a:schemeClr val="tx1"/>
                </a:solidFill>
              </a:rPr>
              <a:t>d. Đảm bảo các điều kiện lao động an toàn và vệ sinh cho người lao động.</a:t>
            </a:r>
          </a:p>
          <a:p>
            <a:endParaRPr lang="en-US" sz="3200" dirty="0">
              <a:solidFill>
                <a:schemeClr val="tx1"/>
              </a:solidFill>
            </a:endParaRPr>
          </a:p>
        </p:txBody>
      </p:sp>
    </p:spTree>
    <p:extLst>
      <p:ext uri="{BB962C8B-B14F-4D97-AF65-F5344CB8AC3E}">
        <p14:creationId xmlns:p14="http://schemas.microsoft.com/office/powerpoint/2010/main" val="9316729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en-US" sz="4000" dirty="0">
                <a:solidFill>
                  <a:schemeClr val="tx1"/>
                </a:solidFill>
              </a:rPr>
              <a:t>16. Quan </a:t>
            </a:r>
            <a:r>
              <a:rPr lang="en-US" sz="4000" dirty="0" err="1">
                <a:solidFill>
                  <a:schemeClr val="tx1"/>
                </a:solidFill>
              </a:rPr>
              <a:t>hệ</a:t>
            </a:r>
            <a:r>
              <a:rPr lang="en-US" sz="4000" dirty="0">
                <a:solidFill>
                  <a:schemeClr val="tx1"/>
                </a:solidFill>
              </a:rPr>
              <a:t> </a:t>
            </a:r>
            <a:r>
              <a:rPr lang="en-US" sz="4000" dirty="0" err="1">
                <a:solidFill>
                  <a:schemeClr val="tx1"/>
                </a:solidFill>
              </a:rPr>
              <a:t>học</a:t>
            </a:r>
            <a:r>
              <a:rPr lang="en-US" sz="4000" dirty="0">
                <a:solidFill>
                  <a:schemeClr val="tx1"/>
                </a:solidFill>
              </a:rPr>
              <a:t> </a:t>
            </a:r>
            <a:r>
              <a:rPr lang="en-US" sz="4000" dirty="0" err="1">
                <a:solidFill>
                  <a:schemeClr val="tx1"/>
                </a:solidFill>
              </a:rPr>
              <a:t>nghề</a:t>
            </a:r>
            <a:r>
              <a:rPr lang="en-US" sz="4000" dirty="0">
                <a:solidFill>
                  <a:schemeClr val="tx1"/>
                </a:solidFill>
              </a:rPr>
              <a:t> </a:t>
            </a:r>
            <a:r>
              <a:rPr lang="en-US" sz="4000" dirty="0" err="1">
                <a:solidFill>
                  <a:schemeClr val="tx1"/>
                </a:solidFill>
              </a:rPr>
              <a:t>là</a:t>
            </a:r>
            <a:r>
              <a:rPr lang="en-US" sz="4000" dirty="0">
                <a:solidFill>
                  <a:schemeClr val="tx1"/>
                </a:solidFill>
              </a:rPr>
              <a:t>?</a:t>
            </a:r>
          </a:p>
        </p:txBody>
      </p:sp>
      <p:sp>
        <p:nvSpPr>
          <p:cNvPr id="3" name="Subtitle 2"/>
          <p:cNvSpPr>
            <a:spLocks noGrp="1"/>
          </p:cNvSpPr>
          <p:nvPr>
            <p:ph type="subTitle" idx="1"/>
          </p:nvPr>
        </p:nvSpPr>
        <p:spPr>
          <a:xfrm>
            <a:off x="1371600" y="2438400"/>
            <a:ext cx="7620000" cy="3657600"/>
          </a:xfrm>
        </p:spPr>
        <p:txBody>
          <a:bodyPr>
            <a:normAutofit/>
          </a:bodyPr>
          <a:lstStyle/>
          <a:p>
            <a:r>
              <a:rPr lang="en-US" sz="3200" dirty="0">
                <a:solidFill>
                  <a:schemeClr val="tx1"/>
                </a:solidFill>
              </a:rPr>
              <a:t>a. Quan </a:t>
            </a:r>
            <a:r>
              <a:rPr lang="en-US" sz="3200" dirty="0" err="1">
                <a:solidFill>
                  <a:schemeClr val="tx1"/>
                </a:solidFill>
              </a:rPr>
              <a:t>hệ</a:t>
            </a:r>
            <a:r>
              <a:rPr lang="en-US" sz="3200" dirty="0">
                <a:solidFill>
                  <a:schemeClr val="tx1"/>
                </a:solidFill>
              </a:rPr>
              <a:t> lao </a:t>
            </a:r>
            <a:r>
              <a:rPr lang="en-US" sz="3200" dirty="0" err="1">
                <a:solidFill>
                  <a:schemeClr val="tx1"/>
                </a:solidFill>
              </a:rPr>
              <a:t>động</a:t>
            </a:r>
            <a:r>
              <a:rPr lang="en-US" sz="3200" dirty="0">
                <a:solidFill>
                  <a:schemeClr val="tx1"/>
                </a:solidFill>
              </a:rPr>
              <a:t>.</a:t>
            </a:r>
          </a:p>
          <a:p>
            <a:r>
              <a:rPr lang="en-US" sz="3200" dirty="0">
                <a:solidFill>
                  <a:schemeClr val="tx1"/>
                </a:solidFill>
              </a:rPr>
              <a:t>b. Quan </a:t>
            </a:r>
            <a:r>
              <a:rPr lang="en-US" sz="3200" dirty="0" err="1">
                <a:solidFill>
                  <a:schemeClr val="tx1"/>
                </a:solidFill>
              </a:rPr>
              <a:t>hệ</a:t>
            </a:r>
            <a:r>
              <a:rPr lang="en-US" sz="3200" dirty="0">
                <a:solidFill>
                  <a:schemeClr val="tx1"/>
                </a:solidFill>
              </a:rPr>
              <a:t> </a:t>
            </a:r>
            <a:r>
              <a:rPr lang="en-US" sz="3200" dirty="0" err="1">
                <a:solidFill>
                  <a:schemeClr val="tx1"/>
                </a:solidFill>
              </a:rPr>
              <a:t>về</a:t>
            </a:r>
            <a:r>
              <a:rPr lang="en-US" sz="3200" dirty="0">
                <a:solidFill>
                  <a:schemeClr val="tx1"/>
                </a:solidFill>
              </a:rPr>
              <a:t> </a:t>
            </a:r>
            <a:r>
              <a:rPr lang="en-US" sz="3200" dirty="0" err="1">
                <a:solidFill>
                  <a:schemeClr val="tx1"/>
                </a:solidFill>
              </a:rPr>
              <a:t>quản</a:t>
            </a:r>
            <a:r>
              <a:rPr lang="en-US" sz="3200" dirty="0">
                <a:solidFill>
                  <a:schemeClr val="tx1"/>
                </a:solidFill>
              </a:rPr>
              <a:t> </a:t>
            </a:r>
            <a:r>
              <a:rPr lang="en-US" sz="3200" dirty="0" err="1">
                <a:solidFill>
                  <a:schemeClr val="tx1"/>
                </a:solidFill>
              </a:rPr>
              <a:t>lý</a:t>
            </a:r>
            <a:r>
              <a:rPr lang="en-US" sz="3200" dirty="0">
                <a:solidFill>
                  <a:schemeClr val="tx1"/>
                </a:solidFill>
              </a:rPr>
              <a:t> lao </a:t>
            </a:r>
            <a:r>
              <a:rPr lang="en-US" sz="3200" dirty="0" err="1">
                <a:solidFill>
                  <a:schemeClr val="tx1"/>
                </a:solidFill>
              </a:rPr>
              <a:t>động</a:t>
            </a:r>
            <a:r>
              <a:rPr lang="en-US" sz="3200" dirty="0">
                <a:solidFill>
                  <a:schemeClr val="tx1"/>
                </a:solidFill>
              </a:rPr>
              <a:t>.</a:t>
            </a:r>
          </a:p>
          <a:p>
            <a:r>
              <a:rPr lang="en-US" sz="3200" dirty="0">
                <a:solidFill>
                  <a:schemeClr val="tx1"/>
                </a:solidFill>
              </a:rPr>
              <a:t>c. Quan </a:t>
            </a:r>
            <a:r>
              <a:rPr lang="en-US" sz="3200" dirty="0" err="1">
                <a:solidFill>
                  <a:schemeClr val="tx1"/>
                </a:solidFill>
              </a:rPr>
              <a:t>hệ</a:t>
            </a:r>
            <a:r>
              <a:rPr lang="en-US" sz="3200" dirty="0">
                <a:solidFill>
                  <a:schemeClr val="tx1"/>
                </a:solidFill>
              </a:rPr>
              <a:t> </a:t>
            </a:r>
            <a:r>
              <a:rPr lang="en-US" sz="3200" dirty="0" err="1">
                <a:solidFill>
                  <a:schemeClr val="tx1"/>
                </a:solidFill>
              </a:rPr>
              <a:t>liên</a:t>
            </a:r>
            <a:r>
              <a:rPr lang="en-US" sz="3200" dirty="0">
                <a:solidFill>
                  <a:schemeClr val="tx1"/>
                </a:solidFill>
              </a:rPr>
              <a:t> </a:t>
            </a:r>
            <a:r>
              <a:rPr lang="en-US" sz="3200" dirty="0" err="1">
                <a:solidFill>
                  <a:schemeClr val="tx1"/>
                </a:solidFill>
              </a:rPr>
              <a:t>quan</a:t>
            </a:r>
            <a:r>
              <a:rPr lang="en-US" sz="3200" dirty="0">
                <a:solidFill>
                  <a:schemeClr val="tx1"/>
                </a:solidFill>
              </a:rPr>
              <a:t> </a:t>
            </a:r>
            <a:r>
              <a:rPr lang="en-US" sz="3200" dirty="0" err="1">
                <a:solidFill>
                  <a:schemeClr val="tx1"/>
                </a:solidFill>
              </a:rPr>
              <a:t>đến</a:t>
            </a:r>
            <a:r>
              <a:rPr lang="en-US" sz="3200" dirty="0">
                <a:solidFill>
                  <a:schemeClr val="tx1"/>
                </a:solidFill>
              </a:rPr>
              <a:t> </a:t>
            </a:r>
            <a:r>
              <a:rPr lang="en-US" sz="3200" dirty="0" err="1">
                <a:solidFill>
                  <a:schemeClr val="tx1"/>
                </a:solidFill>
              </a:rPr>
              <a:t>quan</a:t>
            </a:r>
            <a:r>
              <a:rPr lang="en-US" sz="3200" dirty="0">
                <a:solidFill>
                  <a:schemeClr val="tx1"/>
                </a:solidFill>
              </a:rPr>
              <a:t> </a:t>
            </a:r>
            <a:r>
              <a:rPr lang="en-US" sz="3200" dirty="0" err="1">
                <a:solidFill>
                  <a:schemeClr val="tx1"/>
                </a:solidFill>
              </a:rPr>
              <a:t>hệ</a:t>
            </a:r>
            <a:r>
              <a:rPr lang="en-US" sz="3200" dirty="0">
                <a:solidFill>
                  <a:schemeClr val="tx1"/>
                </a:solidFill>
              </a:rPr>
              <a:t> lao </a:t>
            </a:r>
            <a:r>
              <a:rPr lang="en-US" sz="3200" dirty="0" err="1">
                <a:solidFill>
                  <a:schemeClr val="tx1"/>
                </a:solidFill>
              </a:rPr>
              <a:t>động</a:t>
            </a:r>
            <a:r>
              <a:rPr lang="en-US" sz="3200" dirty="0">
                <a:solidFill>
                  <a:schemeClr val="tx1"/>
                </a:solidFill>
              </a:rPr>
              <a:t>.</a:t>
            </a:r>
          </a:p>
          <a:p>
            <a:r>
              <a:rPr lang="en-US" sz="3200" dirty="0">
                <a:solidFill>
                  <a:schemeClr val="tx1"/>
                </a:solidFill>
              </a:rPr>
              <a:t>d. Quan </a:t>
            </a:r>
            <a:r>
              <a:rPr lang="en-US" sz="3200" dirty="0" err="1">
                <a:solidFill>
                  <a:schemeClr val="tx1"/>
                </a:solidFill>
              </a:rPr>
              <a:t>hệ</a:t>
            </a:r>
            <a:r>
              <a:rPr lang="en-US" sz="3200" dirty="0">
                <a:solidFill>
                  <a:schemeClr val="tx1"/>
                </a:solidFill>
              </a:rPr>
              <a:t> lao </a:t>
            </a:r>
            <a:r>
              <a:rPr lang="en-US" sz="3200" dirty="0" err="1">
                <a:solidFill>
                  <a:schemeClr val="tx1"/>
                </a:solidFill>
              </a:rPr>
              <a:t>động</a:t>
            </a:r>
            <a:r>
              <a:rPr lang="en-US" sz="3200" dirty="0">
                <a:solidFill>
                  <a:schemeClr val="tx1"/>
                </a:solidFill>
              </a:rPr>
              <a:t> </a:t>
            </a:r>
            <a:r>
              <a:rPr lang="en-US" sz="3200" dirty="0" err="1">
                <a:solidFill>
                  <a:schemeClr val="tx1"/>
                </a:solidFill>
              </a:rPr>
              <a:t>và</a:t>
            </a:r>
            <a:r>
              <a:rPr lang="en-US" sz="3200" dirty="0">
                <a:solidFill>
                  <a:schemeClr val="tx1"/>
                </a:solidFill>
              </a:rPr>
              <a:t> </a:t>
            </a:r>
            <a:r>
              <a:rPr lang="en-US" sz="3200" dirty="0" err="1">
                <a:solidFill>
                  <a:schemeClr val="tx1"/>
                </a:solidFill>
              </a:rPr>
              <a:t>quan</a:t>
            </a:r>
            <a:r>
              <a:rPr lang="en-US" sz="3200" dirty="0">
                <a:solidFill>
                  <a:schemeClr val="tx1"/>
                </a:solidFill>
              </a:rPr>
              <a:t> </a:t>
            </a:r>
            <a:r>
              <a:rPr lang="en-US" sz="3200" dirty="0" err="1">
                <a:solidFill>
                  <a:schemeClr val="tx1"/>
                </a:solidFill>
              </a:rPr>
              <a:t>hệ</a:t>
            </a:r>
            <a:r>
              <a:rPr lang="en-US" sz="3200" dirty="0">
                <a:solidFill>
                  <a:schemeClr val="tx1"/>
                </a:solidFill>
              </a:rPr>
              <a:t> </a:t>
            </a:r>
            <a:r>
              <a:rPr lang="en-US" sz="3200" dirty="0" err="1">
                <a:solidFill>
                  <a:schemeClr val="tx1"/>
                </a:solidFill>
              </a:rPr>
              <a:t>về</a:t>
            </a:r>
            <a:r>
              <a:rPr lang="en-US" sz="3200" dirty="0">
                <a:solidFill>
                  <a:schemeClr val="tx1"/>
                </a:solidFill>
              </a:rPr>
              <a:t> </a:t>
            </a:r>
            <a:r>
              <a:rPr lang="en-US" sz="3200" dirty="0" err="1">
                <a:solidFill>
                  <a:schemeClr val="tx1"/>
                </a:solidFill>
              </a:rPr>
              <a:t>quản</a:t>
            </a:r>
            <a:r>
              <a:rPr lang="en-US" sz="3200" dirty="0">
                <a:solidFill>
                  <a:schemeClr val="tx1"/>
                </a:solidFill>
              </a:rPr>
              <a:t> </a:t>
            </a:r>
            <a:r>
              <a:rPr lang="en-US" sz="3200" dirty="0" err="1">
                <a:solidFill>
                  <a:schemeClr val="tx1"/>
                </a:solidFill>
              </a:rPr>
              <a:t>lý</a:t>
            </a:r>
            <a:r>
              <a:rPr lang="en-US" sz="3200" dirty="0">
                <a:solidFill>
                  <a:schemeClr val="tx1"/>
                </a:solidFill>
              </a:rPr>
              <a:t> lao </a:t>
            </a:r>
            <a:r>
              <a:rPr lang="en-US" sz="3200" dirty="0" err="1">
                <a:solidFill>
                  <a:schemeClr val="tx1"/>
                </a:solidFill>
              </a:rPr>
              <a:t>động</a:t>
            </a:r>
            <a:r>
              <a:rPr lang="en-US" sz="3200" dirty="0">
                <a:solidFill>
                  <a:schemeClr val="tx1"/>
                </a:solidFill>
              </a:rPr>
              <a:t>.</a:t>
            </a:r>
          </a:p>
          <a:p>
            <a:endParaRPr lang="en-US" sz="3200" dirty="0">
              <a:solidFill>
                <a:schemeClr val="tx1"/>
              </a:solidFill>
            </a:endParaRPr>
          </a:p>
        </p:txBody>
      </p:sp>
    </p:spTree>
    <p:extLst>
      <p:ext uri="{BB962C8B-B14F-4D97-AF65-F5344CB8AC3E}">
        <p14:creationId xmlns:p14="http://schemas.microsoft.com/office/powerpoint/2010/main" val="3940641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17. Việc làm là:</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fontScale="92500"/>
          </a:bodyPr>
          <a:lstStyle/>
          <a:p>
            <a:r>
              <a:rPr lang="vi-VN" sz="3200" dirty="0">
                <a:solidFill>
                  <a:schemeClr val="tx1"/>
                </a:solidFill>
              </a:rPr>
              <a:t>a. Mọi hoạt động lao động trong cơ quan Nhà nước.</a:t>
            </a:r>
          </a:p>
          <a:p>
            <a:r>
              <a:rPr lang="vi-VN" sz="3200" dirty="0">
                <a:solidFill>
                  <a:schemeClr val="tx1"/>
                </a:solidFill>
              </a:rPr>
              <a:t>b. Mọi hoạt động lao động tạo ra thu nhập.</a:t>
            </a:r>
          </a:p>
          <a:p>
            <a:r>
              <a:rPr lang="vi-VN" sz="3200" dirty="0">
                <a:solidFill>
                  <a:schemeClr val="tx1"/>
                </a:solidFill>
              </a:rPr>
              <a:t>c. Mọi hoạt động lao động tạo ra nguồn thu nhập không bị pháp luật cấm.</a:t>
            </a:r>
          </a:p>
          <a:p>
            <a:r>
              <a:rPr lang="vi-VN" sz="3200" dirty="0">
                <a:solidFill>
                  <a:schemeClr val="tx1"/>
                </a:solidFill>
              </a:rPr>
              <a:t>d. Mọi hoạt động lao động trong cơ quan hành chính sự nghiệp.</a:t>
            </a:r>
          </a:p>
          <a:p>
            <a:endParaRPr lang="en-US" sz="3200" dirty="0">
              <a:solidFill>
                <a:schemeClr val="tx1"/>
              </a:solidFill>
            </a:endParaRPr>
          </a:p>
        </p:txBody>
      </p:sp>
    </p:spTree>
    <p:extLst>
      <p:ext uri="{BB962C8B-B14F-4D97-AF65-F5344CB8AC3E}">
        <p14:creationId xmlns:p14="http://schemas.microsoft.com/office/powerpoint/2010/main" val="10935008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18. Các chế định của Luật Lao động điều chỉnh là:</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fontScale="92500" lnSpcReduction="10000"/>
          </a:bodyPr>
          <a:lstStyle/>
          <a:p>
            <a:r>
              <a:rPr lang="vi-VN" sz="3200" dirty="0">
                <a:solidFill>
                  <a:schemeClr val="tx1"/>
                </a:solidFill>
              </a:rPr>
              <a:t>a. Các quan hệ lao động giữa người làm công ăn lương với người sử dụng lao động.</a:t>
            </a:r>
          </a:p>
          <a:p>
            <a:r>
              <a:rPr lang="vi-VN" sz="3200" dirty="0">
                <a:solidFill>
                  <a:schemeClr val="tx1"/>
                </a:solidFill>
              </a:rPr>
              <a:t>b. Các quan hệ liên quan đến kinh doanh mua bán.</a:t>
            </a:r>
          </a:p>
          <a:p>
            <a:r>
              <a:rPr lang="vi-VN" sz="3200" dirty="0">
                <a:solidFill>
                  <a:schemeClr val="tx1"/>
                </a:solidFill>
              </a:rPr>
              <a:t>c. Các quan hệ liên quan đến sự tăng trưởng kinh tế của xã hội.</a:t>
            </a:r>
          </a:p>
          <a:p>
            <a:r>
              <a:rPr lang="vi-VN" sz="3200" dirty="0">
                <a:solidFill>
                  <a:schemeClr val="tx1"/>
                </a:solidFill>
              </a:rPr>
              <a:t>d. Các quan hệ liên quan đến những giá trị văn hóa dân tộc.</a:t>
            </a:r>
          </a:p>
          <a:p>
            <a:endParaRPr lang="en-US" sz="3200" dirty="0">
              <a:solidFill>
                <a:schemeClr val="tx1"/>
              </a:solidFill>
            </a:endParaRPr>
          </a:p>
        </p:txBody>
      </p:sp>
    </p:spTree>
    <p:extLst>
      <p:ext uri="{BB962C8B-B14F-4D97-AF65-F5344CB8AC3E}">
        <p14:creationId xmlns:p14="http://schemas.microsoft.com/office/powerpoint/2010/main" val="38628649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19. Tiền lương lao động là một chế định của ngành luật:</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Ngành luật dân sự.</a:t>
            </a:r>
          </a:p>
          <a:p>
            <a:r>
              <a:rPr lang="vi-VN" sz="3200" dirty="0">
                <a:solidFill>
                  <a:schemeClr val="tx1"/>
                </a:solidFill>
              </a:rPr>
              <a:t>b. Ngành luật hành chính.</a:t>
            </a:r>
          </a:p>
          <a:p>
            <a:r>
              <a:rPr lang="vi-VN" sz="3200" dirty="0">
                <a:solidFill>
                  <a:schemeClr val="tx1"/>
                </a:solidFill>
              </a:rPr>
              <a:t>c. Ngành luật hình sự.</a:t>
            </a:r>
          </a:p>
          <a:p>
            <a:r>
              <a:rPr lang="vi-VN" sz="3200" dirty="0">
                <a:solidFill>
                  <a:schemeClr val="tx1"/>
                </a:solidFill>
              </a:rPr>
              <a:t>d. Ngành luật lao động.</a:t>
            </a:r>
          </a:p>
          <a:p>
            <a:endParaRPr lang="en-US" sz="3200" dirty="0">
              <a:solidFill>
                <a:schemeClr val="tx1"/>
              </a:solidFill>
            </a:endParaRPr>
          </a:p>
        </p:txBody>
      </p:sp>
    </p:spTree>
    <p:extLst>
      <p:ext uri="{BB962C8B-B14F-4D97-AF65-F5344CB8AC3E}">
        <p14:creationId xmlns:p14="http://schemas.microsoft.com/office/powerpoint/2010/main" val="41916820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en-US" sz="4000" dirty="0">
                <a:solidFill>
                  <a:schemeClr val="tx1"/>
                </a:solidFill>
              </a:rPr>
              <a:t>20. </a:t>
            </a:r>
            <a:r>
              <a:rPr lang="en-US" sz="4000" dirty="0" err="1">
                <a:solidFill>
                  <a:schemeClr val="tx1"/>
                </a:solidFill>
              </a:rPr>
              <a:t>Hợp</a:t>
            </a:r>
            <a:r>
              <a:rPr lang="en-US" sz="4000" dirty="0">
                <a:solidFill>
                  <a:schemeClr val="tx1"/>
                </a:solidFill>
              </a:rPr>
              <a:t> </a:t>
            </a:r>
            <a:r>
              <a:rPr lang="en-US" sz="4000" dirty="0" err="1">
                <a:solidFill>
                  <a:schemeClr val="tx1"/>
                </a:solidFill>
              </a:rPr>
              <a:t>đồng</a:t>
            </a:r>
            <a:r>
              <a:rPr lang="en-US" sz="4000" dirty="0">
                <a:solidFill>
                  <a:schemeClr val="tx1"/>
                </a:solidFill>
              </a:rPr>
              <a:t> lao </a:t>
            </a:r>
            <a:r>
              <a:rPr lang="en-US" sz="4000" dirty="0" err="1">
                <a:solidFill>
                  <a:schemeClr val="tx1"/>
                </a:solidFill>
              </a:rPr>
              <a:t>động</a:t>
            </a:r>
            <a:r>
              <a:rPr lang="en-US" sz="4000" dirty="0">
                <a:solidFill>
                  <a:schemeClr val="tx1"/>
                </a:solidFill>
              </a:rPr>
              <a:t> </a:t>
            </a:r>
            <a:r>
              <a:rPr lang="en-US" sz="4000" dirty="0" err="1">
                <a:solidFill>
                  <a:schemeClr val="tx1"/>
                </a:solidFill>
              </a:rPr>
              <a:t>có</a:t>
            </a:r>
            <a:r>
              <a:rPr lang="en-US" sz="4000" dirty="0">
                <a:solidFill>
                  <a:schemeClr val="tx1"/>
                </a:solidFill>
              </a:rPr>
              <a:t>:</a:t>
            </a:r>
          </a:p>
        </p:txBody>
      </p:sp>
      <p:sp>
        <p:nvSpPr>
          <p:cNvPr id="3" name="Subtitle 2"/>
          <p:cNvSpPr>
            <a:spLocks noGrp="1"/>
          </p:cNvSpPr>
          <p:nvPr>
            <p:ph type="subTitle" idx="1"/>
          </p:nvPr>
        </p:nvSpPr>
        <p:spPr>
          <a:xfrm>
            <a:off x="1371600" y="2438400"/>
            <a:ext cx="7620000" cy="3657600"/>
          </a:xfrm>
        </p:spPr>
        <p:txBody>
          <a:bodyPr>
            <a:normAutofit/>
          </a:bodyPr>
          <a:lstStyle/>
          <a:p>
            <a:r>
              <a:rPr lang="en-US" sz="3200" dirty="0">
                <a:solidFill>
                  <a:schemeClr val="tx1"/>
                </a:solidFill>
              </a:rPr>
              <a:t>a. Hai </a:t>
            </a:r>
            <a:r>
              <a:rPr lang="en-US" sz="3200" dirty="0" err="1">
                <a:solidFill>
                  <a:schemeClr val="tx1"/>
                </a:solidFill>
              </a:rPr>
              <a:t>loại</a:t>
            </a:r>
            <a:r>
              <a:rPr lang="en-US" sz="3200" dirty="0">
                <a:solidFill>
                  <a:schemeClr val="tx1"/>
                </a:solidFill>
              </a:rPr>
              <a:t>.</a:t>
            </a:r>
          </a:p>
          <a:p>
            <a:r>
              <a:rPr lang="en-US" sz="3200" dirty="0">
                <a:solidFill>
                  <a:schemeClr val="tx1"/>
                </a:solidFill>
              </a:rPr>
              <a:t>b. Ba </a:t>
            </a:r>
            <a:r>
              <a:rPr lang="en-US" sz="3200" dirty="0" err="1">
                <a:solidFill>
                  <a:schemeClr val="tx1"/>
                </a:solidFill>
              </a:rPr>
              <a:t>loại</a:t>
            </a:r>
            <a:r>
              <a:rPr lang="en-US" sz="3200" dirty="0">
                <a:solidFill>
                  <a:schemeClr val="tx1"/>
                </a:solidFill>
              </a:rPr>
              <a:t>.</a:t>
            </a:r>
          </a:p>
          <a:p>
            <a:r>
              <a:rPr lang="en-US" sz="3200" dirty="0">
                <a:solidFill>
                  <a:schemeClr val="tx1"/>
                </a:solidFill>
              </a:rPr>
              <a:t>c. </a:t>
            </a:r>
            <a:r>
              <a:rPr lang="en-US" sz="3200" dirty="0" err="1">
                <a:solidFill>
                  <a:schemeClr val="tx1"/>
                </a:solidFill>
              </a:rPr>
              <a:t>Bốn</a:t>
            </a:r>
            <a:r>
              <a:rPr lang="en-US" sz="3200" dirty="0">
                <a:solidFill>
                  <a:schemeClr val="tx1"/>
                </a:solidFill>
              </a:rPr>
              <a:t> </a:t>
            </a:r>
            <a:r>
              <a:rPr lang="en-US" sz="3200" dirty="0" err="1">
                <a:solidFill>
                  <a:schemeClr val="tx1"/>
                </a:solidFill>
              </a:rPr>
              <a:t>loại</a:t>
            </a:r>
            <a:r>
              <a:rPr lang="en-US" sz="3200" dirty="0">
                <a:solidFill>
                  <a:schemeClr val="tx1"/>
                </a:solidFill>
              </a:rPr>
              <a:t>.</a:t>
            </a:r>
          </a:p>
          <a:p>
            <a:r>
              <a:rPr lang="en-US" sz="3200" dirty="0">
                <a:solidFill>
                  <a:schemeClr val="tx1"/>
                </a:solidFill>
              </a:rPr>
              <a:t>d. </a:t>
            </a:r>
            <a:r>
              <a:rPr lang="en-US" sz="3200" dirty="0" err="1">
                <a:solidFill>
                  <a:schemeClr val="tx1"/>
                </a:solidFill>
              </a:rPr>
              <a:t>Năm</a:t>
            </a:r>
            <a:r>
              <a:rPr lang="en-US" sz="3200" dirty="0">
                <a:solidFill>
                  <a:schemeClr val="tx1"/>
                </a:solidFill>
              </a:rPr>
              <a:t> </a:t>
            </a:r>
            <a:r>
              <a:rPr lang="en-US" sz="3200" dirty="0" err="1">
                <a:solidFill>
                  <a:schemeClr val="tx1"/>
                </a:solidFill>
              </a:rPr>
              <a:t>loại</a:t>
            </a:r>
            <a:r>
              <a:rPr lang="en-US" sz="3200" dirty="0">
                <a:solidFill>
                  <a:schemeClr val="tx1"/>
                </a:solidFill>
              </a:rPr>
              <a:t>.</a:t>
            </a:r>
          </a:p>
          <a:p>
            <a:endParaRPr lang="en-US" sz="3200" dirty="0">
              <a:solidFill>
                <a:schemeClr val="tx1"/>
              </a:solidFill>
            </a:endParaRPr>
          </a:p>
        </p:txBody>
      </p:sp>
    </p:spTree>
    <p:extLst>
      <p:ext uri="{BB962C8B-B14F-4D97-AF65-F5344CB8AC3E}">
        <p14:creationId xmlns:p14="http://schemas.microsoft.com/office/powerpoint/2010/main" val="23447633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21. Hợp đồng lao động loại có lợi nhất cho người lao động là:</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Hợp đồng có xác định thời hạn.</a:t>
            </a:r>
          </a:p>
          <a:p>
            <a:r>
              <a:rPr lang="vi-VN" sz="3200" dirty="0">
                <a:solidFill>
                  <a:schemeClr val="tx1"/>
                </a:solidFill>
              </a:rPr>
              <a:t>b. Hợp đồng lao động không xác định thời hạn.</a:t>
            </a:r>
          </a:p>
          <a:p>
            <a:r>
              <a:rPr lang="vi-VN" sz="3200" dirty="0">
                <a:solidFill>
                  <a:schemeClr val="tx1"/>
                </a:solidFill>
              </a:rPr>
              <a:t>c. Hợp đồng theo mùa vụ.</a:t>
            </a:r>
          </a:p>
          <a:p>
            <a:r>
              <a:rPr lang="vi-VN" sz="3200" dirty="0">
                <a:solidFill>
                  <a:schemeClr val="tx1"/>
                </a:solidFill>
              </a:rPr>
              <a:t>d. Hợp đồng theo công việc nhất định có thời gian dưới 12 tháng.</a:t>
            </a:r>
          </a:p>
          <a:p>
            <a:endParaRPr lang="en-US" sz="3200" dirty="0">
              <a:solidFill>
                <a:schemeClr val="tx1"/>
              </a:solidFill>
            </a:endParaRPr>
          </a:p>
        </p:txBody>
      </p:sp>
    </p:spTree>
    <p:extLst>
      <p:ext uri="{BB962C8B-B14F-4D97-AF65-F5344CB8AC3E}">
        <p14:creationId xmlns:p14="http://schemas.microsoft.com/office/powerpoint/2010/main" val="4381328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en-US" sz="4000" dirty="0">
                <a:solidFill>
                  <a:schemeClr val="tx1"/>
                </a:solidFill>
              </a:rPr>
              <a:t>22. Giao </a:t>
            </a:r>
            <a:r>
              <a:rPr lang="en-US" sz="4000" dirty="0" err="1">
                <a:solidFill>
                  <a:schemeClr val="tx1"/>
                </a:solidFill>
              </a:rPr>
              <a:t>kết</a:t>
            </a:r>
            <a:r>
              <a:rPr lang="en-US" sz="4000" dirty="0">
                <a:solidFill>
                  <a:schemeClr val="tx1"/>
                </a:solidFill>
              </a:rPr>
              <a:t> </a:t>
            </a:r>
            <a:r>
              <a:rPr lang="en-US" sz="4000" dirty="0" err="1">
                <a:solidFill>
                  <a:schemeClr val="tx1"/>
                </a:solidFill>
              </a:rPr>
              <a:t>hợp</a:t>
            </a:r>
            <a:r>
              <a:rPr lang="en-US" sz="4000" dirty="0">
                <a:solidFill>
                  <a:schemeClr val="tx1"/>
                </a:solidFill>
              </a:rPr>
              <a:t> </a:t>
            </a:r>
            <a:r>
              <a:rPr lang="en-US" sz="4000" dirty="0" err="1">
                <a:solidFill>
                  <a:schemeClr val="tx1"/>
                </a:solidFill>
              </a:rPr>
              <a:t>đồng</a:t>
            </a:r>
            <a:r>
              <a:rPr lang="en-US" sz="4000" dirty="0">
                <a:solidFill>
                  <a:schemeClr val="tx1"/>
                </a:solidFill>
              </a:rPr>
              <a:t> lao </a:t>
            </a:r>
            <a:r>
              <a:rPr lang="en-US" sz="4000" dirty="0" err="1">
                <a:solidFill>
                  <a:schemeClr val="tx1"/>
                </a:solidFill>
              </a:rPr>
              <a:t>động</a:t>
            </a:r>
            <a:r>
              <a:rPr lang="en-US" sz="4000" dirty="0">
                <a:solidFill>
                  <a:schemeClr val="tx1"/>
                </a:solidFill>
              </a:rPr>
              <a:t> </a:t>
            </a:r>
            <a:r>
              <a:rPr lang="en-US" sz="4000" dirty="0" err="1">
                <a:solidFill>
                  <a:schemeClr val="tx1"/>
                </a:solidFill>
              </a:rPr>
              <a:t>có</a:t>
            </a:r>
            <a:r>
              <a:rPr lang="en-US" sz="4000" dirty="0">
                <a:solidFill>
                  <a:schemeClr val="tx1"/>
                </a:solidFill>
              </a:rPr>
              <a:t>:  </a:t>
            </a:r>
          </a:p>
        </p:txBody>
      </p:sp>
      <p:sp>
        <p:nvSpPr>
          <p:cNvPr id="3" name="Subtitle 2"/>
          <p:cNvSpPr>
            <a:spLocks noGrp="1"/>
          </p:cNvSpPr>
          <p:nvPr>
            <p:ph type="subTitle" idx="1"/>
          </p:nvPr>
        </p:nvSpPr>
        <p:spPr>
          <a:xfrm>
            <a:off x="1371600" y="2438400"/>
            <a:ext cx="7620000" cy="3657600"/>
          </a:xfrm>
        </p:spPr>
        <p:txBody>
          <a:bodyPr>
            <a:normAutofit/>
          </a:bodyPr>
          <a:lstStyle/>
          <a:p>
            <a:r>
              <a:rPr lang="en-US" sz="3200" dirty="0">
                <a:solidFill>
                  <a:schemeClr val="tx1"/>
                </a:solidFill>
              </a:rPr>
              <a:t>a. </a:t>
            </a:r>
            <a:r>
              <a:rPr lang="en-US" sz="3200" dirty="0" err="1">
                <a:solidFill>
                  <a:schemeClr val="tx1"/>
                </a:solidFill>
              </a:rPr>
              <a:t>Một</a:t>
            </a:r>
            <a:r>
              <a:rPr lang="en-US" sz="3200" dirty="0">
                <a:solidFill>
                  <a:schemeClr val="tx1"/>
                </a:solidFill>
              </a:rPr>
              <a:t> </a:t>
            </a:r>
            <a:r>
              <a:rPr lang="en-US" sz="3200" dirty="0" err="1">
                <a:solidFill>
                  <a:schemeClr val="tx1"/>
                </a:solidFill>
              </a:rPr>
              <a:t>hình</a:t>
            </a:r>
            <a:r>
              <a:rPr lang="en-US" sz="3200" dirty="0">
                <a:solidFill>
                  <a:schemeClr val="tx1"/>
                </a:solidFill>
              </a:rPr>
              <a:t> </a:t>
            </a:r>
            <a:r>
              <a:rPr lang="en-US" sz="3200" dirty="0" err="1">
                <a:solidFill>
                  <a:schemeClr val="tx1"/>
                </a:solidFill>
              </a:rPr>
              <a:t>thức</a:t>
            </a:r>
            <a:r>
              <a:rPr lang="en-US" sz="3200" dirty="0">
                <a:solidFill>
                  <a:schemeClr val="tx1"/>
                </a:solidFill>
              </a:rPr>
              <a:t>.</a:t>
            </a:r>
          </a:p>
          <a:p>
            <a:r>
              <a:rPr lang="en-US" sz="3200" dirty="0">
                <a:solidFill>
                  <a:schemeClr val="tx1"/>
                </a:solidFill>
              </a:rPr>
              <a:t>b. Hai </a:t>
            </a:r>
            <a:r>
              <a:rPr lang="en-US" sz="3200" dirty="0" err="1">
                <a:solidFill>
                  <a:schemeClr val="tx1"/>
                </a:solidFill>
              </a:rPr>
              <a:t>hình</a:t>
            </a:r>
            <a:r>
              <a:rPr lang="en-US" sz="3200" dirty="0">
                <a:solidFill>
                  <a:schemeClr val="tx1"/>
                </a:solidFill>
              </a:rPr>
              <a:t> </a:t>
            </a:r>
            <a:r>
              <a:rPr lang="en-US" sz="3200" dirty="0" err="1">
                <a:solidFill>
                  <a:schemeClr val="tx1"/>
                </a:solidFill>
              </a:rPr>
              <a:t>thức</a:t>
            </a:r>
            <a:r>
              <a:rPr lang="en-US" sz="3200" dirty="0">
                <a:solidFill>
                  <a:schemeClr val="tx1"/>
                </a:solidFill>
              </a:rPr>
              <a:t>.</a:t>
            </a:r>
          </a:p>
          <a:p>
            <a:r>
              <a:rPr lang="en-US" sz="3200" dirty="0">
                <a:solidFill>
                  <a:schemeClr val="tx1"/>
                </a:solidFill>
              </a:rPr>
              <a:t>c. Ba </a:t>
            </a:r>
            <a:r>
              <a:rPr lang="en-US" sz="3200" dirty="0" err="1">
                <a:solidFill>
                  <a:schemeClr val="tx1"/>
                </a:solidFill>
              </a:rPr>
              <a:t>hình</a:t>
            </a:r>
            <a:r>
              <a:rPr lang="en-US" sz="3200" dirty="0">
                <a:solidFill>
                  <a:schemeClr val="tx1"/>
                </a:solidFill>
              </a:rPr>
              <a:t> </a:t>
            </a:r>
            <a:r>
              <a:rPr lang="en-US" sz="3200" dirty="0" err="1">
                <a:solidFill>
                  <a:schemeClr val="tx1"/>
                </a:solidFill>
              </a:rPr>
              <a:t>thức</a:t>
            </a:r>
            <a:r>
              <a:rPr lang="en-US" sz="3200" dirty="0">
                <a:solidFill>
                  <a:schemeClr val="tx1"/>
                </a:solidFill>
              </a:rPr>
              <a:t>.</a:t>
            </a:r>
          </a:p>
          <a:p>
            <a:r>
              <a:rPr lang="en-US" sz="3200" dirty="0">
                <a:solidFill>
                  <a:schemeClr val="tx1"/>
                </a:solidFill>
              </a:rPr>
              <a:t>d. </a:t>
            </a:r>
            <a:r>
              <a:rPr lang="en-US" sz="3200" dirty="0" err="1">
                <a:solidFill>
                  <a:schemeClr val="tx1"/>
                </a:solidFill>
              </a:rPr>
              <a:t>Bốn</a:t>
            </a:r>
            <a:r>
              <a:rPr lang="en-US" sz="3200" dirty="0">
                <a:solidFill>
                  <a:schemeClr val="tx1"/>
                </a:solidFill>
              </a:rPr>
              <a:t> </a:t>
            </a:r>
            <a:r>
              <a:rPr lang="en-US" sz="3200" dirty="0" err="1">
                <a:solidFill>
                  <a:schemeClr val="tx1"/>
                </a:solidFill>
              </a:rPr>
              <a:t>hình</a:t>
            </a:r>
            <a:r>
              <a:rPr lang="en-US" sz="3200" dirty="0">
                <a:solidFill>
                  <a:schemeClr val="tx1"/>
                </a:solidFill>
              </a:rPr>
              <a:t> </a:t>
            </a:r>
            <a:r>
              <a:rPr lang="en-US" sz="3200" dirty="0" err="1">
                <a:solidFill>
                  <a:schemeClr val="tx1"/>
                </a:solidFill>
              </a:rPr>
              <a:t>thức</a:t>
            </a:r>
            <a:r>
              <a:rPr lang="en-US" sz="3200" dirty="0">
                <a:solidFill>
                  <a:schemeClr val="tx1"/>
                </a:solidFill>
              </a:rPr>
              <a:t>.</a:t>
            </a:r>
          </a:p>
          <a:p>
            <a:endParaRPr lang="en-US" sz="3200" dirty="0">
              <a:solidFill>
                <a:schemeClr val="tx1"/>
              </a:solidFill>
            </a:endParaRPr>
          </a:p>
        </p:txBody>
      </p:sp>
    </p:spTree>
    <p:extLst>
      <p:ext uri="{BB962C8B-B14F-4D97-AF65-F5344CB8AC3E}">
        <p14:creationId xmlns:p14="http://schemas.microsoft.com/office/powerpoint/2010/main" val="4087693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fontScale="90000"/>
          </a:bodyPr>
          <a:lstStyle/>
          <a:p>
            <a:r>
              <a:rPr lang="vi-VN" sz="4000" dirty="0">
                <a:solidFill>
                  <a:schemeClr val="tx1"/>
                </a:solidFill>
              </a:rPr>
              <a:t>23. Thời giờ làm việc tiêu chuẩn trong điều kiện lao động bình thường của Bộ luật Lao động quy định là:</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fontScale="92500" lnSpcReduction="10000"/>
          </a:bodyPr>
          <a:lstStyle/>
          <a:p>
            <a:r>
              <a:rPr lang="vi-VN" sz="3200" dirty="0">
                <a:solidFill>
                  <a:schemeClr val="tx1"/>
                </a:solidFill>
              </a:rPr>
              <a:t>a. Không quá 10 giờ trong một ngày hoặc 48 giờ trong một tuần.</a:t>
            </a:r>
          </a:p>
          <a:p>
            <a:r>
              <a:rPr lang="vi-VN" sz="3200" dirty="0">
                <a:solidFill>
                  <a:schemeClr val="tx1"/>
                </a:solidFill>
              </a:rPr>
              <a:t>b. Từ 8 đến 10 giờ trong một ngày hoặc 48 giờ trong một tuần.</a:t>
            </a:r>
          </a:p>
          <a:p>
            <a:r>
              <a:rPr lang="vi-VN" sz="3200" dirty="0">
                <a:solidFill>
                  <a:schemeClr val="tx1"/>
                </a:solidFill>
              </a:rPr>
              <a:t>c. Tùy thỏa thuận giữa người lao động và người sử dụng lao động.</a:t>
            </a:r>
          </a:p>
          <a:p>
            <a:r>
              <a:rPr lang="vi-VN" sz="3200" dirty="0">
                <a:solidFill>
                  <a:schemeClr val="tx1"/>
                </a:solidFill>
              </a:rPr>
              <a:t>d. Không quá 8 giờ trong một ngày hoặc 48 giờ trong một tuần.</a:t>
            </a:r>
          </a:p>
          <a:p>
            <a:endParaRPr lang="en-US" sz="3200" dirty="0">
              <a:solidFill>
                <a:schemeClr val="tx1"/>
              </a:solidFill>
            </a:endParaRPr>
          </a:p>
        </p:txBody>
      </p:sp>
    </p:spTree>
    <p:extLst>
      <p:ext uri="{BB962C8B-B14F-4D97-AF65-F5344CB8AC3E}">
        <p14:creationId xmlns:p14="http://schemas.microsoft.com/office/powerpoint/2010/main" val="28696332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fontScale="90000"/>
          </a:bodyPr>
          <a:lstStyle/>
          <a:p>
            <a:r>
              <a:rPr lang="vi-VN" sz="4000" dirty="0">
                <a:solidFill>
                  <a:schemeClr val="tx1"/>
                </a:solidFill>
              </a:rPr>
              <a:t>24. Thời giờ làm việc ban đêm theo quy định của Bộ luật Lao động được tính từ:</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fontScale="92500" lnSpcReduction="10000"/>
          </a:bodyPr>
          <a:lstStyle/>
          <a:p>
            <a:r>
              <a:rPr lang="vi-VN" sz="3200" dirty="0">
                <a:solidFill>
                  <a:schemeClr val="tx1"/>
                </a:solidFill>
              </a:rPr>
              <a:t>a. Từ 21 giờ đến 4 giờ sáng hoặc từ 21 giờ đến 5 giờ sáng tùy theo vùng khí hậu.</a:t>
            </a:r>
          </a:p>
          <a:p>
            <a:r>
              <a:rPr lang="vi-VN" sz="3200" dirty="0">
                <a:solidFill>
                  <a:schemeClr val="tx1"/>
                </a:solidFill>
              </a:rPr>
              <a:t>b. Từ 22 giờ đến 5 giờ sáng hoặc từ 21 giờ đến 5 giờ sáng tùy theo vùng khí hậu.</a:t>
            </a:r>
          </a:p>
          <a:p>
            <a:r>
              <a:rPr lang="vi-VN" sz="3200" dirty="0">
                <a:solidFill>
                  <a:schemeClr val="tx1"/>
                </a:solidFill>
              </a:rPr>
              <a:t>c. Từ 22 giờ đến 6 giờ sáng hoặc từ 21 giờ đến 5 giờ sáng tùy theo vùng khí hậu.</a:t>
            </a:r>
          </a:p>
          <a:p>
            <a:r>
              <a:rPr lang="vi-VN" sz="3200" dirty="0">
                <a:solidFill>
                  <a:schemeClr val="tx1"/>
                </a:solidFill>
              </a:rPr>
              <a:t>d. Tùy sự thỏa thuận giữa người lao động và người sử dụng lao động.</a:t>
            </a:r>
          </a:p>
          <a:p>
            <a:endParaRPr lang="en-US" sz="3200" dirty="0">
              <a:solidFill>
                <a:schemeClr val="tx1"/>
              </a:solidFill>
            </a:endParaRPr>
          </a:p>
        </p:txBody>
      </p:sp>
    </p:spTree>
    <p:extLst>
      <p:ext uri="{BB962C8B-B14F-4D97-AF65-F5344CB8AC3E}">
        <p14:creationId xmlns:p14="http://schemas.microsoft.com/office/powerpoint/2010/main" val="34586538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en-US" sz="4000" dirty="0">
                <a:solidFill>
                  <a:schemeClr val="tx1"/>
                </a:solidFill>
              </a:rPr>
              <a:t>25. </a:t>
            </a:r>
            <a:r>
              <a:rPr lang="en-US" sz="4000" dirty="0" err="1">
                <a:solidFill>
                  <a:schemeClr val="tx1"/>
                </a:solidFill>
              </a:rPr>
              <a:t>Ngành</a:t>
            </a:r>
            <a:r>
              <a:rPr lang="en-US" sz="4000" dirty="0">
                <a:solidFill>
                  <a:schemeClr val="tx1"/>
                </a:solidFill>
              </a:rPr>
              <a:t> </a:t>
            </a:r>
            <a:r>
              <a:rPr lang="en-US" sz="4000" dirty="0" err="1">
                <a:solidFill>
                  <a:schemeClr val="tx1"/>
                </a:solidFill>
              </a:rPr>
              <a:t>luật</a:t>
            </a:r>
            <a:r>
              <a:rPr lang="en-US" sz="4000" dirty="0">
                <a:solidFill>
                  <a:schemeClr val="tx1"/>
                </a:solidFill>
              </a:rPr>
              <a:t> </a:t>
            </a:r>
            <a:r>
              <a:rPr lang="en-US" sz="4000" dirty="0" err="1">
                <a:solidFill>
                  <a:schemeClr val="tx1"/>
                </a:solidFill>
              </a:rPr>
              <a:t>nào</a:t>
            </a:r>
            <a:r>
              <a:rPr lang="en-US" sz="4000" dirty="0">
                <a:solidFill>
                  <a:schemeClr val="tx1"/>
                </a:solidFill>
              </a:rPr>
              <a:t> </a:t>
            </a:r>
            <a:r>
              <a:rPr lang="en-US" sz="4000" dirty="0" err="1">
                <a:solidFill>
                  <a:schemeClr val="tx1"/>
                </a:solidFill>
              </a:rPr>
              <a:t>quy</a:t>
            </a:r>
            <a:r>
              <a:rPr lang="en-US" sz="4000" dirty="0">
                <a:solidFill>
                  <a:schemeClr val="tx1"/>
                </a:solidFill>
              </a:rPr>
              <a:t> </a:t>
            </a:r>
            <a:r>
              <a:rPr lang="en-US" sz="4000" dirty="0" err="1">
                <a:solidFill>
                  <a:schemeClr val="tx1"/>
                </a:solidFill>
              </a:rPr>
              <a:t>định</a:t>
            </a:r>
            <a:r>
              <a:rPr lang="en-US" sz="4000" dirty="0">
                <a:solidFill>
                  <a:schemeClr val="tx1"/>
                </a:solidFill>
              </a:rPr>
              <a:t> </a:t>
            </a:r>
            <a:r>
              <a:rPr lang="en-US" sz="4000" dirty="0" err="1">
                <a:solidFill>
                  <a:schemeClr val="tx1"/>
                </a:solidFill>
              </a:rPr>
              <a:t>về</a:t>
            </a:r>
            <a:r>
              <a:rPr lang="en-US" sz="4000" dirty="0">
                <a:solidFill>
                  <a:schemeClr val="tx1"/>
                </a:solidFill>
              </a:rPr>
              <a:t> </a:t>
            </a:r>
            <a:r>
              <a:rPr lang="en-US" sz="4000" dirty="0" err="1">
                <a:solidFill>
                  <a:schemeClr val="tx1"/>
                </a:solidFill>
              </a:rPr>
              <a:t>hợp</a:t>
            </a:r>
            <a:r>
              <a:rPr lang="en-US" sz="4000" dirty="0">
                <a:solidFill>
                  <a:schemeClr val="tx1"/>
                </a:solidFill>
              </a:rPr>
              <a:t> </a:t>
            </a:r>
            <a:r>
              <a:rPr lang="en-US" sz="4000" dirty="0" err="1">
                <a:solidFill>
                  <a:schemeClr val="tx1"/>
                </a:solidFill>
              </a:rPr>
              <a:t>đồng</a:t>
            </a:r>
            <a:r>
              <a:rPr lang="en-US" sz="4000" dirty="0">
                <a:solidFill>
                  <a:schemeClr val="tx1"/>
                </a:solidFill>
              </a:rPr>
              <a:t> lao </a:t>
            </a:r>
            <a:r>
              <a:rPr lang="en-US" sz="4000" dirty="0" err="1">
                <a:solidFill>
                  <a:schemeClr val="tx1"/>
                </a:solidFill>
              </a:rPr>
              <a:t>động</a:t>
            </a:r>
            <a:r>
              <a:rPr lang="en-US" sz="4000" dirty="0">
                <a:solidFill>
                  <a:schemeClr val="tx1"/>
                </a:solidFill>
              </a:rPr>
              <a:t>:</a:t>
            </a:r>
          </a:p>
        </p:txBody>
      </p:sp>
      <p:sp>
        <p:nvSpPr>
          <p:cNvPr id="3" name="Subtitle 2"/>
          <p:cNvSpPr>
            <a:spLocks noGrp="1"/>
          </p:cNvSpPr>
          <p:nvPr>
            <p:ph type="subTitle" idx="1"/>
          </p:nvPr>
        </p:nvSpPr>
        <p:spPr>
          <a:xfrm>
            <a:off x="1371600" y="2438400"/>
            <a:ext cx="7620000" cy="3657600"/>
          </a:xfrm>
        </p:spPr>
        <p:txBody>
          <a:bodyPr>
            <a:normAutofit/>
          </a:bodyPr>
          <a:lstStyle/>
          <a:p>
            <a:r>
              <a:rPr lang="en-US" sz="3200" dirty="0">
                <a:solidFill>
                  <a:schemeClr val="tx1"/>
                </a:solidFill>
              </a:rPr>
              <a:t>a. </a:t>
            </a:r>
            <a:r>
              <a:rPr lang="en-US" sz="3200" dirty="0" err="1">
                <a:solidFill>
                  <a:schemeClr val="tx1"/>
                </a:solidFill>
              </a:rPr>
              <a:t>Luật</a:t>
            </a:r>
            <a:r>
              <a:rPr lang="en-US" sz="3200" dirty="0">
                <a:solidFill>
                  <a:schemeClr val="tx1"/>
                </a:solidFill>
              </a:rPr>
              <a:t> </a:t>
            </a:r>
            <a:r>
              <a:rPr lang="en-US" sz="3200" dirty="0" err="1">
                <a:solidFill>
                  <a:schemeClr val="tx1"/>
                </a:solidFill>
              </a:rPr>
              <a:t>Dân</a:t>
            </a:r>
            <a:r>
              <a:rPr lang="en-US" sz="3200" dirty="0">
                <a:solidFill>
                  <a:schemeClr val="tx1"/>
                </a:solidFill>
              </a:rPr>
              <a:t> </a:t>
            </a:r>
            <a:r>
              <a:rPr lang="en-US" sz="3200" dirty="0" err="1">
                <a:solidFill>
                  <a:schemeClr val="tx1"/>
                </a:solidFill>
              </a:rPr>
              <a:t>sự</a:t>
            </a:r>
            <a:r>
              <a:rPr lang="en-US" sz="3200" dirty="0">
                <a:solidFill>
                  <a:schemeClr val="tx1"/>
                </a:solidFill>
              </a:rPr>
              <a:t>.</a:t>
            </a:r>
          </a:p>
          <a:p>
            <a:r>
              <a:rPr lang="en-US" sz="3200" dirty="0">
                <a:solidFill>
                  <a:schemeClr val="tx1"/>
                </a:solidFill>
              </a:rPr>
              <a:t>b. </a:t>
            </a:r>
            <a:r>
              <a:rPr lang="en-US" sz="3200" dirty="0" err="1">
                <a:solidFill>
                  <a:schemeClr val="tx1"/>
                </a:solidFill>
              </a:rPr>
              <a:t>Luật</a:t>
            </a:r>
            <a:r>
              <a:rPr lang="en-US" sz="3200" dirty="0">
                <a:solidFill>
                  <a:schemeClr val="tx1"/>
                </a:solidFill>
              </a:rPr>
              <a:t> Lao </a:t>
            </a:r>
            <a:r>
              <a:rPr lang="en-US" sz="3200" dirty="0" err="1">
                <a:solidFill>
                  <a:schemeClr val="tx1"/>
                </a:solidFill>
              </a:rPr>
              <a:t>động</a:t>
            </a:r>
            <a:r>
              <a:rPr lang="en-US" sz="3200" dirty="0">
                <a:solidFill>
                  <a:schemeClr val="tx1"/>
                </a:solidFill>
              </a:rPr>
              <a:t>.</a:t>
            </a:r>
          </a:p>
          <a:p>
            <a:r>
              <a:rPr lang="en-US" sz="3200" dirty="0">
                <a:solidFill>
                  <a:schemeClr val="tx1"/>
                </a:solidFill>
              </a:rPr>
              <a:t>c. </a:t>
            </a:r>
            <a:r>
              <a:rPr lang="en-US" sz="3200" dirty="0" err="1">
                <a:solidFill>
                  <a:schemeClr val="tx1"/>
                </a:solidFill>
              </a:rPr>
              <a:t>Luật</a:t>
            </a:r>
            <a:r>
              <a:rPr lang="en-US" sz="3200" dirty="0">
                <a:solidFill>
                  <a:schemeClr val="tx1"/>
                </a:solidFill>
              </a:rPr>
              <a:t> </a:t>
            </a:r>
            <a:r>
              <a:rPr lang="en-US" sz="3200" dirty="0" err="1">
                <a:solidFill>
                  <a:schemeClr val="tx1"/>
                </a:solidFill>
              </a:rPr>
              <a:t>Phòng</a:t>
            </a:r>
            <a:r>
              <a:rPr lang="en-US" sz="3200" dirty="0">
                <a:solidFill>
                  <a:schemeClr val="tx1"/>
                </a:solidFill>
              </a:rPr>
              <a:t>, </a:t>
            </a:r>
            <a:r>
              <a:rPr lang="en-US" sz="3200" dirty="0" err="1">
                <a:solidFill>
                  <a:schemeClr val="tx1"/>
                </a:solidFill>
              </a:rPr>
              <a:t>chống</a:t>
            </a:r>
            <a:r>
              <a:rPr lang="en-US" sz="3200" dirty="0">
                <a:solidFill>
                  <a:schemeClr val="tx1"/>
                </a:solidFill>
              </a:rPr>
              <a:t> </a:t>
            </a:r>
            <a:r>
              <a:rPr lang="en-US" sz="3200" dirty="0" err="1">
                <a:solidFill>
                  <a:schemeClr val="tx1"/>
                </a:solidFill>
              </a:rPr>
              <a:t>tham</a:t>
            </a:r>
            <a:r>
              <a:rPr lang="en-US" sz="3200" dirty="0">
                <a:solidFill>
                  <a:schemeClr val="tx1"/>
                </a:solidFill>
              </a:rPr>
              <a:t> </a:t>
            </a:r>
            <a:r>
              <a:rPr lang="en-US" sz="3200" dirty="0" err="1">
                <a:solidFill>
                  <a:schemeClr val="tx1"/>
                </a:solidFill>
              </a:rPr>
              <a:t>nhũng</a:t>
            </a:r>
            <a:r>
              <a:rPr lang="en-US" sz="3200" dirty="0">
                <a:solidFill>
                  <a:schemeClr val="tx1"/>
                </a:solidFill>
              </a:rPr>
              <a:t>.</a:t>
            </a:r>
          </a:p>
          <a:p>
            <a:r>
              <a:rPr lang="en-US" sz="3200" dirty="0">
                <a:solidFill>
                  <a:schemeClr val="tx1"/>
                </a:solidFill>
              </a:rPr>
              <a:t>d. </a:t>
            </a:r>
            <a:r>
              <a:rPr lang="en-US" sz="3200" dirty="0" err="1">
                <a:solidFill>
                  <a:schemeClr val="tx1"/>
                </a:solidFill>
              </a:rPr>
              <a:t>Luật</a:t>
            </a:r>
            <a:r>
              <a:rPr lang="en-US" sz="3200" dirty="0">
                <a:solidFill>
                  <a:schemeClr val="tx1"/>
                </a:solidFill>
              </a:rPr>
              <a:t> </a:t>
            </a:r>
            <a:r>
              <a:rPr lang="en-US" sz="3200" dirty="0" err="1">
                <a:solidFill>
                  <a:schemeClr val="tx1"/>
                </a:solidFill>
              </a:rPr>
              <a:t>Hình</a:t>
            </a:r>
            <a:r>
              <a:rPr lang="en-US" sz="3200" dirty="0">
                <a:solidFill>
                  <a:schemeClr val="tx1"/>
                </a:solidFill>
              </a:rPr>
              <a:t> </a:t>
            </a:r>
            <a:r>
              <a:rPr lang="en-US" sz="3200" dirty="0" err="1">
                <a:solidFill>
                  <a:schemeClr val="tx1"/>
                </a:solidFill>
              </a:rPr>
              <a:t>sự</a:t>
            </a:r>
            <a:r>
              <a:rPr lang="en-US" sz="3200" dirty="0">
                <a:solidFill>
                  <a:schemeClr val="tx1"/>
                </a:solidFill>
              </a:rPr>
              <a:t>.</a:t>
            </a:r>
          </a:p>
          <a:p>
            <a:endParaRPr lang="en-US" sz="3200" dirty="0">
              <a:solidFill>
                <a:schemeClr val="tx1"/>
              </a:solidFill>
            </a:endParaRPr>
          </a:p>
        </p:txBody>
      </p:sp>
    </p:spTree>
    <p:extLst>
      <p:ext uri="{BB962C8B-B14F-4D97-AF65-F5344CB8AC3E}">
        <p14:creationId xmlns:p14="http://schemas.microsoft.com/office/powerpoint/2010/main" val="4962777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fontScale="90000"/>
          </a:bodyPr>
          <a:lstStyle/>
          <a:p>
            <a:r>
              <a:rPr lang="vi-VN" sz="4000" dirty="0">
                <a:solidFill>
                  <a:schemeClr val="tx1"/>
                </a:solidFill>
              </a:rPr>
              <a:t>26. Đối với hợp đồng lao động không xác định thời hạn, người lao động có quyền đơn phương chấm dứt hợp đồng khi:</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fontScale="92500" lnSpcReduction="10000"/>
          </a:bodyPr>
          <a:lstStyle/>
          <a:p>
            <a:r>
              <a:rPr lang="vi-VN" sz="3200" dirty="0">
                <a:solidFill>
                  <a:schemeClr val="tx1"/>
                </a:solidFill>
              </a:rPr>
              <a:t>a. Báo cho người sử dụng lao động biết trước ít nhất 45 ngày.</a:t>
            </a:r>
          </a:p>
          <a:p>
            <a:r>
              <a:rPr lang="vi-VN" sz="3200" dirty="0">
                <a:solidFill>
                  <a:schemeClr val="tx1"/>
                </a:solidFill>
              </a:rPr>
              <a:t>b. Báo cho người sử dụng lao động biết trước ít nhất 30 ngày.</a:t>
            </a:r>
          </a:p>
          <a:p>
            <a:r>
              <a:rPr lang="vi-VN" sz="3200" dirty="0">
                <a:solidFill>
                  <a:schemeClr val="tx1"/>
                </a:solidFill>
              </a:rPr>
              <a:t>c. Báo cho người sử dụng lao động biết trước ít nhất 3 ngày.</a:t>
            </a:r>
          </a:p>
          <a:p>
            <a:r>
              <a:rPr lang="vi-VN" sz="3200" dirty="0">
                <a:solidFill>
                  <a:schemeClr val="tx1"/>
                </a:solidFill>
              </a:rPr>
              <a:t>d. Báo cho người sử dụng lao động biết trước ít nhất 6 tháng.</a:t>
            </a:r>
          </a:p>
          <a:p>
            <a:endParaRPr lang="en-US" sz="3200" dirty="0">
              <a:solidFill>
                <a:schemeClr val="tx1"/>
              </a:solidFill>
            </a:endParaRPr>
          </a:p>
        </p:txBody>
      </p:sp>
    </p:spTree>
    <p:extLst>
      <p:ext uri="{BB962C8B-B14F-4D97-AF65-F5344CB8AC3E}">
        <p14:creationId xmlns:p14="http://schemas.microsoft.com/office/powerpoint/2010/main" val="906129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fontScale="90000"/>
          </a:bodyPr>
          <a:lstStyle/>
          <a:p>
            <a:r>
              <a:rPr lang="vi-VN" sz="4000" dirty="0">
                <a:solidFill>
                  <a:schemeClr val="tx1"/>
                </a:solidFill>
              </a:rPr>
              <a:t>27. Tổng số ngày người lao động được nghỉ lễ - Tết trong 1 năm, theo quy định của pháp luật lao động là:</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Tám ngày.</a:t>
            </a:r>
          </a:p>
          <a:p>
            <a:r>
              <a:rPr lang="vi-VN" sz="3200" dirty="0">
                <a:solidFill>
                  <a:schemeClr val="tx1"/>
                </a:solidFill>
              </a:rPr>
              <a:t>b. Chín ngày.</a:t>
            </a:r>
          </a:p>
          <a:p>
            <a:r>
              <a:rPr lang="vi-VN" sz="3200" dirty="0">
                <a:solidFill>
                  <a:schemeClr val="tx1"/>
                </a:solidFill>
              </a:rPr>
              <a:t>c. Mười ngày.</a:t>
            </a:r>
          </a:p>
          <a:p>
            <a:r>
              <a:rPr lang="vi-VN" sz="3200" dirty="0">
                <a:solidFill>
                  <a:schemeClr val="tx1"/>
                </a:solidFill>
              </a:rPr>
              <a:t>d. Mười một ngày.</a:t>
            </a:r>
          </a:p>
          <a:p>
            <a:endParaRPr lang="en-US" sz="3200" dirty="0">
              <a:solidFill>
                <a:schemeClr val="tx1"/>
              </a:solidFill>
            </a:endParaRPr>
          </a:p>
        </p:txBody>
      </p:sp>
    </p:spTree>
    <p:extLst>
      <p:ext uri="{BB962C8B-B14F-4D97-AF65-F5344CB8AC3E}">
        <p14:creationId xmlns:p14="http://schemas.microsoft.com/office/powerpoint/2010/main" val="14829236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2057400"/>
          </a:xfrm>
        </p:spPr>
        <p:txBody>
          <a:bodyPr>
            <a:normAutofit fontScale="90000"/>
          </a:bodyPr>
          <a:lstStyle/>
          <a:p>
            <a:r>
              <a:rPr lang="vi-VN" sz="4000" dirty="0">
                <a:solidFill>
                  <a:schemeClr val="tx1"/>
                </a:solidFill>
              </a:rPr>
              <a:t>28. Tranh chấp lao động là tranh chấp về quyền, nghĩa vụ và lợi ích phát sinh trong quan hệ lao động giữa</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lnSpcReduction="10000"/>
          </a:bodyPr>
          <a:lstStyle/>
          <a:p>
            <a:r>
              <a:rPr lang="vi-VN" sz="3200" dirty="0">
                <a:solidFill>
                  <a:schemeClr val="tx1"/>
                </a:solidFill>
              </a:rPr>
              <a:t>a. Người lao động với tập thể lao động. </a:t>
            </a:r>
          </a:p>
          <a:p>
            <a:r>
              <a:rPr lang="vi-VN" sz="3200" dirty="0">
                <a:solidFill>
                  <a:schemeClr val="tx1"/>
                </a:solidFill>
              </a:rPr>
              <a:t>b. Tổ chức Công đoàn với người sử dụng lao động.</a:t>
            </a:r>
          </a:p>
          <a:p>
            <a:r>
              <a:rPr lang="vi-VN" sz="3200" dirty="0">
                <a:solidFill>
                  <a:schemeClr val="tx1"/>
                </a:solidFill>
              </a:rPr>
              <a:t>c. Người lao động, tập thể lao động với người sử dụng lao động.</a:t>
            </a:r>
          </a:p>
          <a:p>
            <a:r>
              <a:rPr lang="vi-VN" sz="3200" dirty="0">
                <a:solidFill>
                  <a:schemeClr val="tx1"/>
                </a:solidFill>
              </a:rPr>
              <a:t>d. Người lao động, tập thể lao động với tổ chức Công đoàn.</a:t>
            </a:r>
          </a:p>
          <a:p>
            <a:endParaRPr lang="en-US" sz="3200" dirty="0">
              <a:solidFill>
                <a:schemeClr val="tx1"/>
              </a:solidFill>
            </a:endParaRPr>
          </a:p>
        </p:txBody>
      </p:sp>
    </p:spTree>
    <p:extLst>
      <p:ext uri="{BB962C8B-B14F-4D97-AF65-F5344CB8AC3E}">
        <p14:creationId xmlns:p14="http://schemas.microsoft.com/office/powerpoint/2010/main" val="8771658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2057400"/>
          </a:xfrm>
        </p:spPr>
        <p:txBody>
          <a:bodyPr>
            <a:normAutofit/>
          </a:bodyPr>
          <a:lstStyle/>
          <a:p>
            <a:r>
              <a:rPr lang="en-US" sz="4000" dirty="0" err="1">
                <a:solidFill>
                  <a:schemeClr val="tx1"/>
                </a:solidFill>
                <a:latin typeface="Times New Roman" panose="02020603050405020304" pitchFamily="18" charset="0"/>
                <a:cs typeface="Times New Roman" panose="02020603050405020304" pitchFamily="18" charset="0"/>
              </a:rPr>
              <a:t>Bài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Kiểm</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tra</a:t>
            </a:r>
            <a:r>
              <a:rPr lang="en-US" sz="4000" dirty="0">
                <a:solidFill>
                  <a:schemeClr val="tx1"/>
                </a:solidFill>
                <a:latin typeface="Times New Roman" panose="02020603050405020304" pitchFamily="18" charset="0"/>
                <a:cs typeface="Times New Roman" panose="02020603050405020304" pitchFamily="18" charset="0"/>
              </a:rPr>
              <a:t> 1 </a:t>
            </a:r>
            <a:r>
              <a:rPr lang="en-US" sz="4000" dirty="0" err="1">
                <a:solidFill>
                  <a:schemeClr val="tx1"/>
                </a:solidFill>
                <a:latin typeface="Times New Roman" panose="02020603050405020304" pitchFamily="18" charset="0"/>
                <a:cs typeface="Times New Roman" panose="02020603050405020304" pitchFamily="18" charset="0"/>
              </a:rPr>
              <a:t>tiết</a:t>
            </a:r>
            <a:r>
              <a:rPr lang="en-US" sz="4000" dirty="0">
                <a:solidFill>
                  <a:schemeClr val="tx1"/>
                </a:solidFill>
                <a:latin typeface="Times New Roman" panose="02020603050405020304" pitchFamily="18" charset="0"/>
                <a:cs typeface="Times New Roman" panose="02020603050405020304" pitchFamily="18" charset="0"/>
              </a:rPr>
              <a:t> (1)</a:t>
            </a:r>
            <a:br>
              <a:rPr lang="en-US" sz="4000" dirty="0">
                <a:solidFill>
                  <a:schemeClr val="tx1"/>
                </a:solidFill>
                <a:latin typeface="Times New Roman" panose="02020603050405020304" pitchFamily="18" charset="0"/>
                <a:cs typeface="Times New Roman" panose="02020603050405020304" pitchFamily="18" charset="0"/>
              </a:rPr>
            </a:br>
            <a:r>
              <a:rPr lang="en-US" sz="4000" dirty="0" err="1">
                <a:solidFill>
                  <a:schemeClr val="tx1"/>
                </a:solidFill>
                <a:latin typeface="Times New Roman" panose="02020603050405020304" pitchFamily="18" charset="0"/>
                <a:cs typeface="Times New Roman" panose="02020603050405020304" pitchFamily="18" charset="0"/>
              </a:rPr>
              <a:t>mã</a:t>
            </a:r>
            <a:r>
              <a:rPr lang="en-US" sz="4000" dirty="0">
                <a:solidFill>
                  <a:schemeClr val="tx1"/>
                </a:solidFill>
                <a:latin typeface="Times New Roman" panose="02020603050405020304" pitchFamily="18" charset="0"/>
                <a:cs typeface="Times New Roman" panose="02020603050405020304" pitchFamily="18" charset="0"/>
              </a:rPr>
              <a:t>: X1IYSS</a:t>
            </a:r>
            <a:br>
              <a:rPr lang="en-US" sz="4000" dirty="0">
                <a:solidFill>
                  <a:schemeClr val="tx1"/>
                </a:solidFill>
                <a:latin typeface="Times New Roman" panose="02020603050405020304" pitchFamily="18" charset="0"/>
                <a:cs typeface="Times New Roman" panose="02020603050405020304" pitchFamily="18" charset="0"/>
              </a:rPr>
            </a:br>
            <a:r>
              <a:rPr lang="en-US" sz="4000" dirty="0" err="1">
                <a:solidFill>
                  <a:schemeClr val="tx1"/>
                </a:solidFill>
                <a:latin typeface="Times New Roman" panose="02020603050405020304" pitchFamily="18" charset="0"/>
                <a:cs typeface="Times New Roman" panose="02020603050405020304" pitchFamily="18" charset="0"/>
              </a:rPr>
              <a:t>ngày</a:t>
            </a:r>
            <a:r>
              <a:rPr lang="en-US" sz="4000" dirty="0">
                <a:solidFill>
                  <a:schemeClr val="tx1"/>
                </a:solidFill>
                <a:latin typeface="Times New Roman" panose="02020603050405020304" pitchFamily="18" charset="0"/>
                <a:cs typeface="Times New Roman" panose="02020603050405020304" pitchFamily="18" charset="0"/>
              </a:rPr>
              <a:t> 5/4/2021</a:t>
            </a:r>
          </a:p>
        </p:txBody>
      </p:sp>
      <p:sp>
        <p:nvSpPr>
          <p:cNvPr id="3" name="Subtitle 2"/>
          <p:cNvSpPr>
            <a:spLocks noGrp="1"/>
          </p:cNvSpPr>
          <p:nvPr>
            <p:ph type="subTitle" idx="1"/>
          </p:nvPr>
        </p:nvSpPr>
        <p:spPr>
          <a:xfrm>
            <a:off x="1371600" y="2819400"/>
            <a:ext cx="7620000" cy="3276600"/>
          </a:xfrm>
        </p:spPr>
        <p:txBody>
          <a:bodyPr>
            <a:normAutofit/>
          </a:bodyPr>
          <a:lstStyle/>
          <a:p>
            <a:r>
              <a:rPr lang="en-US" sz="4000" dirty="0" err="1">
                <a:solidFill>
                  <a:schemeClr val="tx1"/>
                </a:solidFill>
                <a:latin typeface="Times New Roman" panose="02020603050405020304" pitchFamily="18" charset="0"/>
                <a:cs typeface="Times New Roman" panose="02020603050405020304" pitchFamily="18" charset="0"/>
              </a:rPr>
              <a:t>Bài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Kiểm</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tra</a:t>
            </a:r>
            <a:r>
              <a:rPr lang="en-US" sz="4000" dirty="0">
                <a:solidFill>
                  <a:schemeClr val="tx1"/>
                </a:solidFill>
                <a:latin typeface="Times New Roman" panose="02020603050405020304" pitchFamily="18" charset="0"/>
                <a:cs typeface="Times New Roman" panose="02020603050405020304" pitchFamily="18" charset="0"/>
              </a:rPr>
              <a:t> 1 </a:t>
            </a:r>
            <a:r>
              <a:rPr lang="en-US" sz="4000" dirty="0" err="1">
                <a:solidFill>
                  <a:schemeClr val="tx1"/>
                </a:solidFill>
                <a:latin typeface="Times New Roman" panose="02020603050405020304" pitchFamily="18" charset="0"/>
                <a:cs typeface="Times New Roman" panose="02020603050405020304" pitchFamily="18" charset="0"/>
              </a:rPr>
              <a:t>tiết</a:t>
            </a:r>
            <a:r>
              <a:rPr lang="en-US" sz="4000" dirty="0">
                <a:solidFill>
                  <a:schemeClr val="tx1"/>
                </a:solidFill>
                <a:latin typeface="Times New Roman" panose="02020603050405020304" pitchFamily="18" charset="0"/>
                <a:cs typeface="Times New Roman" panose="02020603050405020304" pitchFamily="18" charset="0"/>
              </a:rPr>
              <a:t> (2)</a:t>
            </a:r>
            <a:br>
              <a:rPr lang="en-US" sz="4000" dirty="0">
                <a:solidFill>
                  <a:schemeClr val="tx1"/>
                </a:solidFill>
                <a:latin typeface="Times New Roman" panose="02020603050405020304" pitchFamily="18" charset="0"/>
                <a:cs typeface="Times New Roman" panose="02020603050405020304" pitchFamily="18" charset="0"/>
              </a:rPr>
            </a:br>
            <a:r>
              <a:rPr lang="en-US" sz="4000" dirty="0" err="1">
                <a:solidFill>
                  <a:schemeClr val="tx1"/>
                </a:solidFill>
                <a:latin typeface="Times New Roman" panose="02020603050405020304" pitchFamily="18" charset="0"/>
                <a:cs typeface="Times New Roman" panose="02020603050405020304" pitchFamily="18" charset="0"/>
              </a:rPr>
              <a:t>mã</a:t>
            </a:r>
            <a:r>
              <a:rPr lang="en-US" sz="4000" dirty="0">
                <a:solidFill>
                  <a:schemeClr val="tx1"/>
                </a:solidFill>
                <a:latin typeface="Times New Roman" panose="02020603050405020304" pitchFamily="18" charset="0"/>
                <a:cs typeface="Times New Roman" panose="02020603050405020304" pitchFamily="18" charset="0"/>
              </a:rPr>
              <a:t>: PJB9</a:t>
            </a:r>
            <a:endParaRPr lang="en-US" sz="4000" dirty="0">
              <a:solidFill>
                <a:schemeClr val="tx1"/>
              </a:solidFill>
            </a:endParaRPr>
          </a:p>
        </p:txBody>
      </p:sp>
    </p:spTree>
    <p:extLst>
      <p:ext uri="{BB962C8B-B14F-4D97-AF65-F5344CB8AC3E}">
        <p14:creationId xmlns:p14="http://schemas.microsoft.com/office/powerpoint/2010/main" val="12897947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676400"/>
          </a:xfrm>
        </p:spPr>
        <p:txBody>
          <a:bodyPr>
            <a:normAutofit fontScale="90000"/>
          </a:bodyPr>
          <a:lstStyle/>
          <a:p>
            <a:r>
              <a:rPr lang="vi-VN" sz="4000" dirty="0">
                <a:solidFill>
                  <a:schemeClr val="tx1"/>
                </a:solidFill>
              </a:rPr>
              <a:t>29. Khi nghiên cứu về quyền của người sử dụng lao động thì khẳng định nào sau đây là sai</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fontScale="92500" lnSpcReduction="20000"/>
          </a:bodyPr>
          <a:lstStyle/>
          <a:p>
            <a:r>
              <a:rPr lang="vi-VN" sz="3200" dirty="0">
                <a:solidFill>
                  <a:schemeClr val="tx1"/>
                </a:solidFill>
              </a:rPr>
              <a:t>a. Được tuyển chọn người lao động, bố trí công việc theo quy định của pháp luật.</a:t>
            </a:r>
          </a:p>
          <a:p>
            <a:r>
              <a:rPr lang="vi-VN" sz="3200" dirty="0">
                <a:solidFill>
                  <a:schemeClr val="tx1"/>
                </a:solidFill>
              </a:rPr>
              <a:t>b. Được khen thưởng, xử lí người lao động vi phạm kỉ luật theo quy định của pháp luật.</a:t>
            </a:r>
          </a:p>
          <a:p>
            <a:r>
              <a:rPr lang="vi-VN" sz="3200" dirty="0">
                <a:solidFill>
                  <a:schemeClr val="tx1"/>
                </a:solidFill>
              </a:rPr>
              <a:t>c. Được đơn phương chấm dứt hợp đồng lao động trong mọi trường hợp.</a:t>
            </a:r>
          </a:p>
          <a:p>
            <a:r>
              <a:rPr lang="vi-VN" sz="3200" dirty="0">
                <a:solidFill>
                  <a:schemeClr val="tx1"/>
                </a:solidFill>
              </a:rPr>
              <a:t>d. Được cử đại diện để kí kết thỏa ước lao động tập thể.</a:t>
            </a:r>
          </a:p>
          <a:p>
            <a:endParaRPr lang="en-US" sz="3200" dirty="0">
              <a:solidFill>
                <a:schemeClr val="tx1"/>
              </a:solidFill>
            </a:endParaRPr>
          </a:p>
        </p:txBody>
      </p:sp>
    </p:spTree>
    <p:extLst>
      <p:ext uri="{BB962C8B-B14F-4D97-AF65-F5344CB8AC3E}">
        <p14:creationId xmlns:p14="http://schemas.microsoft.com/office/powerpoint/2010/main" val="18758653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30. Người lao động có nghĩa vụ </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fontScale="92500" lnSpcReduction="20000"/>
          </a:bodyPr>
          <a:lstStyle/>
          <a:p>
            <a:r>
              <a:rPr lang="vi-VN" sz="3200" dirty="0">
                <a:solidFill>
                  <a:schemeClr val="tx1"/>
                </a:solidFill>
              </a:rPr>
              <a:t>a. Chấp hành đúng quy định về an toàn lao động.</a:t>
            </a:r>
          </a:p>
          <a:p>
            <a:r>
              <a:rPr lang="vi-VN" sz="3200" dirty="0">
                <a:solidFill>
                  <a:schemeClr val="tx1"/>
                </a:solidFill>
              </a:rPr>
              <a:t>b. Hoàn thành những công việc được giao, không quan tâm quy định về an toàn lao động.</a:t>
            </a:r>
          </a:p>
          <a:p>
            <a:r>
              <a:rPr lang="vi-VN" sz="3200" dirty="0">
                <a:solidFill>
                  <a:schemeClr val="tx1"/>
                </a:solidFill>
              </a:rPr>
              <a:t>c. Tuân theo sự điều động của người sử dụng lao động trong mọi trường hợp.</a:t>
            </a:r>
          </a:p>
          <a:p>
            <a:r>
              <a:rPr lang="vi-VN" sz="3200" dirty="0">
                <a:solidFill>
                  <a:schemeClr val="tx1"/>
                </a:solidFill>
              </a:rPr>
              <a:t>d. Hoàn thành những công việc được giao, không quan tâm đến môi trường. </a:t>
            </a:r>
          </a:p>
          <a:p>
            <a:endParaRPr lang="en-US" sz="3200" dirty="0">
              <a:solidFill>
                <a:schemeClr val="tx1"/>
              </a:solidFill>
            </a:endParaRPr>
          </a:p>
        </p:txBody>
      </p:sp>
    </p:spTree>
    <p:extLst>
      <p:ext uri="{BB962C8B-B14F-4D97-AF65-F5344CB8AC3E}">
        <p14:creationId xmlns:p14="http://schemas.microsoft.com/office/powerpoint/2010/main" val="1042782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31. Sự thỏa thuận làm phát sinh hợp đồng lao động là</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lnSpcReduction="10000"/>
          </a:bodyPr>
          <a:lstStyle/>
          <a:p>
            <a:r>
              <a:rPr lang="vi-VN" sz="3200" dirty="0">
                <a:solidFill>
                  <a:schemeClr val="tx1"/>
                </a:solidFill>
              </a:rPr>
              <a:t>a. Mọi sự thỏa thuận</a:t>
            </a:r>
          </a:p>
          <a:p>
            <a:r>
              <a:rPr lang="vi-VN" sz="3200" dirty="0">
                <a:solidFill>
                  <a:schemeClr val="tx1"/>
                </a:solidFill>
              </a:rPr>
              <a:t>b. Mọi sự thỏa thuận được lập thành văn bản</a:t>
            </a:r>
          </a:p>
          <a:p>
            <a:r>
              <a:rPr lang="vi-VN" sz="3200" dirty="0">
                <a:solidFill>
                  <a:schemeClr val="tx1"/>
                </a:solidFill>
              </a:rPr>
              <a:t>c. Mọi sự thỏa thuận nhằm làm phát sinh, thay đổi, chấm dứt quyền và nghĩa vụ trong lao động </a:t>
            </a:r>
          </a:p>
          <a:p>
            <a:r>
              <a:rPr lang="vi-VN" sz="3200" dirty="0">
                <a:solidFill>
                  <a:schemeClr val="tx1"/>
                </a:solidFill>
              </a:rPr>
              <a:t>d. Mọi sự thỏa thuận trong xã hội</a:t>
            </a:r>
          </a:p>
          <a:p>
            <a:endParaRPr lang="en-US" sz="3200" dirty="0">
              <a:solidFill>
                <a:schemeClr val="tx1"/>
              </a:solidFill>
            </a:endParaRPr>
          </a:p>
        </p:txBody>
      </p:sp>
    </p:spTree>
    <p:extLst>
      <p:ext uri="{BB962C8B-B14F-4D97-AF65-F5344CB8AC3E}">
        <p14:creationId xmlns:p14="http://schemas.microsoft.com/office/powerpoint/2010/main" val="11323066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676400"/>
          </a:xfrm>
        </p:spPr>
        <p:txBody>
          <a:bodyPr>
            <a:normAutofit fontScale="90000"/>
          </a:bodyPr>
          <a:lstStyle/>
          <a:p>
            <a:r>
              <a:rPr lang="vi-VN" sz="4000" dirty="0">
                <a:solidFill>
                  <a:schemeClr val="tx1"/>
                </a:solidFill>
              </a:rPr>
              <a:t>32. Những cá nhân, tổ chức có quyền khởi kiện vụ án tranh chấp lao động trước toà án</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lnSpcReduction="10000"/>
          </a:bodyPr>
          <a:lstStyle/>
          <a:p>
            <a:r>
              <a:rPr lang="vi-VN" sz="3200" dirty="0">
                <a:solidFill>
                  <a:schemeClr val="tx1"/>
                </a:solidFill>
              </a:rPr>
              <a:t>a. Người lao động, tập thể lao động, người sử dụng lao động.</a:t>
            </a:r>
          </a:p>
          <a:p>
            <a:r>
              <a:rPr lang="vi-VN" sz="3200" dirty="0">
                <a:solidFill>
                  <a:schemeClr val="tx1"/>
                </a:solidFill>
              </a:rPr>
              <a:t>b. Tập thể lao động, người sử dụng lao động.</a:t>
            </a:r>
          </a:p>
          <a:p>
            <a:r>
              <a:rPr lang="vi-VN" sz="3200" dirty="0">
                <a:solidFill>
                  <a:schemeClr val="tx1"/>
                </a:solidFill>
              </a:rPr>
              <a:t>c. Người lao động, người sử dụng lao động.</a:t>
            </a:r>
          </a:p>
          <a:p>
            <a:r>
              <a:rPr lang="vi-VN" sz="3200" dirty="0">
                <a:solidFill>
                  <a:schemeClr val="tx1"/>
                </a:solidFill>
              </a:rPr>
              <a:t>d. Người lao động, tập thể lao động.</a:t>
            </a:r>
          </a:p>
          <a:p>
            <a:endParaRPr lang="en-US" sz="3200" dirty="0">
              <a:solidFill>
                <a:schemeClr val="tx1"/>
              </a:solidFill>
            </a:endParaRPr>
          </a:p>
        </p:txBody>
      </p:sp>
    </p:spTree>
    <p:extLst>
      <p:ext uri="{BB962C8B-B14F-4D97-AF65-F5344CB8AC3E}">
        <p14:creationId xmlns:p14="http://schemas.microsoft.com/office/powerpoint/2010/main" val="32891521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0600" y="228600"/>
            <a:ext cx="8001000" cy="2057400"/>
          </a:xfrm>
        </p:spPr>
        <p:txBody>
          <a:bodyPr>
            <a:normAutofit fontScale="90000"/>
          </a:bodyPr>
          <a:lstStyle/>
          <a:p>
            <a:r>
              <a:rPr lang="vi-VN" sz="4000" dirty="0">
                <a:solidFill>
                  <a:schemeClr val="tx1"/>
                </a:solidFill>
              </a:rPr>
              <a:t>33. Theo quy định của pháp luật lao động, những ngày người lao động được nghỉ mà vẫn hưởng nguyên lương:</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fontScale="85000" lnSpcReduction="10000"/>
          </a:bodyPr>
          <a:lstStyle/>
          <a:p>
            <a:r>
              <a:rPr lang="vi-VN" sz="3200" dirty="0">
                <a:solidFill>
                  <a:schemeClr val="tx1"/>
                </a:solidFill>
              </a:rPr>
              <a:t>a. Ngày Giỗ tổ Hùng Vương (mùng 10 tháng 3) và ngày Quốc tế Phụ nữ (ngày 08 tháng 3).</a:t>
            </a:r>
          </a:p>
          <a:p>
            <a:r>
              <a:rPr lang="vi-VN" sz="3200" dirty="0">
                <a:solidFill>
                  <a:schemeClr val="tx1"/>
                </a:solidFill>
              </a:rPr>
              <a:t>b. Ngày Giỗ tổ Hùng Vương (mùng 10 tháng 3) và ngày Quốc tế lao động (ngày 01 tháng 5).</a:t>
            </a:r>
          </a:p>
          <a:p>
            <a:r>
              <a:rPr lang="vi-VN" sz="3200" dirty="0">
                <a:solidFill>
                  <a:schemeClr val="tx1"/>
                </a:solidFill>
              </a:rPr>
              <a:t>c. Ngày Chiến thắng  (ngày 30 tháng 4) và ngày Phụ nữ Việt Nam (ngày 20 tháng 10).</a:t>
            </a:r>
          </a:p>
          <a:p>
            <a:r>
              <a:rPr lang="vi-VN" sz="3200" dirty="0">
                <a:solidFill>
                  <a:schemeClr val="tx1"/>
                </a:solidFill>
              </a:rPr>
              <a:t>d. Ngày Quốc tế Phụ nữ (ngày 08 tháng 3) và ngày Phụ nữ Việt Nam (ngày 20 tháng 10).</a:t>
            </a:r>
          </a:p>
          <a:p>
            <a:endParaRPr lang="en-US" sz="3200" dirty="0">
              <a:solidFill>
                <a:schemeClr val="tx1"/>
              </a:solidFill>
            </a:endParaRPr>
          </a:p>
        </p:txBody>
      </p:sp>
    </p:spTree>
    <p:extLst>
      <p:ext uri="{BB962C8B-B14F-4D97-AF65-F5344CB8AC3E}">
        <p14:creationId xmlns:p14="http://schemas.microsoft.com/office/powerpoint/2010/main" val="35696643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981200"/>
          </a:xfrm>
        </p:spPr>
        <p:txBody>
          <a:bodyPr>
            <a:normAutofit fontScale="90000"/>
          </a:bodyPr>
          <a:lstStyle/>
          <a:p>
            <a:r>
              <a:rPr lang="vi-VN" sz="4000" dirty="0">
                <a:solidFill>
                  <a:schemeClr val="tx1"/>
                </a:solidFill>
              </a:rPr>
              <a:t>34. Luật Lao động bao gồm tổng thể các quy phạm pháp luật do nhà nước ban hành điều chỉnh các quan hệ xã hội phát sinh</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Liên quan trực tiếp đến con người.</a:t>
            </a:r>
          </a:p>
          <a:p>
            <a:r>
              <a:rPr lang="vi-VN" sz="3200" dirty="0">
                <a:solidFill>
                  <a:schemeClr val="tx1"/>
                </a:solidFill>
              </a:rPr>
              <a:t>b. Liên quan trực tiếp đến quan hệ lao động.</a:t>
            </a:r>
          </a:p>
          <a:p>
            <a:r>
              <a:rPr lang="vi-VN" sz="3200" dirty="0">
                <a:solidFill>
                  <a:schemeClr val="tx1"/>
                </a:solidFill>
              </a:rPr>
              <a:t>c. Liên quan trực tiếp đến môi trường.</a:t>
            </a:r>
          </a:p>
          <a:p>
            <a:r>
              <a:rPr lang="vi-VN" sz="3200" dirty="0">
                <a:solidFill>
                  <a:schemeClr val="tx1"/>
                </a:solidFill>
              </a:rPr>
              <a:t>d. Liên quan trực tiếp đến thực phẩm.</a:t>
            </a:r>
          </a:p>
          <a:p>
            <a:endParaRPr lang="en-US" sz="3200" dirty="0">
              <a:solidFill>
                <a:schemeClr val="tx1"/>
              </a:solidFill>
            </a:endParaRPr>
          </a:p>
        </p:txBody>
      </p:sp>
    </p:spTree>
    <p:extLst>
      <p:ext uri="{BB962C8B-B14F-4D97-AF65-F5344CB8AC3E}">
        <p14:creationId xmlns:p14="http://schemas.microsoft.com/office/powerpoint/2010/main" val="37004179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2209800"/>
          </a:xfrm>
        </p:spPr>
        <p:txBody>
          <a:bodyPr>
            <a:normAutofit fontScale="90000"/>
          </a:bodyPr>
          <a:lstStyle/>
          <a:p>
            <a:r>
              <a:rPr lang="vi-VN" sz="4000" dirty="0">
                <a:solidFill>
                  <a:schemeClr val="tx1"/>
                </a:solidFill>
              </a:rPr>
              <a:t>35. Luật Lao động bao gồm tổng thể các quy phạm pháp luật do nhà nước ban hành điều chỉnh các quan hệ xã hội phát sinh</a:t>
            </a:r>
            <a:endParaRPr lang="en-US" sz="4000" dirty="0">
              <a:solidFill>
                <a:schemeClr val="tx1"/>
              </a:solidFill>
            </a:endParaRPr>
          </a:p>
        </p:txBody>
      </p:sp>
      <p:sp>
        <p:nvSpPr>
          <p:cNvPr id="3" name="Subtitle 2"/>
          <p:cNvSpPr>
            <a:spLocks noGrp="1"/>
          </p:cNvSpPr>
          <p:nvPr>
            <p:ph type="subTitle" idx="1"/>
          </p:nvPr>
        </p:nvSpPr>
        <p:spPr>
          <a:xfrm>
            <a:off x="1371600" y="2590800"/>
            <a:ext cx="7620000" cy="3962400"/>
          </a:xfrm>
        </p:spPr>
        <p:txBody>
          <a:bodyPr>
            <a:normAutofit lnSpcReduction="10000"/>
          </a:bodyPr>
          <a:lstStyle/>
          <a:p>
            <a:r>
              <a:rPr lang="vi-VN" sz="3200" dirty="0">
                <a:solidFill>
                  <a:schemeClr val="tx1"/>
                </a:solidFill>
              </a:rPr>
              <a:t>a. Trong quá trình lao động giữa người lao động và người sử dụng lao động.</a:t>
            </a:r>
          </a:p>
          <a:p>
            <a:r>
              <a:rPr lang="vi-VN" sz="3200" dirty="0">
                <a:solidFill>
                  <a:schemeClr val="tx1"/>
                </a:solidFill>
              </a:rPr>
              <a:t>b. Trong quá trình lao động giữa người lao động với người lao động.</a:t>
            </a:r>
          </a:p>
          <a:p>
            <a:r>
              <a:rPr lang="vi-VN" sz="3200" dirty="0">
                <a:solidFill>
                  <a:schemeClr val="tx1"/>
                </a:solidFill>
              </a:rPr>
              <a:t>c. Trong quá trình lao động giữa người sử dụng lao động với nhau.</a:t>
            </a:r>
          </a:p>
          <a:p>
            <a:r>
              <a:rPr lang="vi-VN" sz="3200" dirty="0">
                <a:solidFill>
                  <a:schemeClr val="tx1"/>
                </a:solidFill>
              </a:rPr>
              <a:t>d. Trong quá trình lao động giữa người lao động với nhau.</a:t>
            </a:r>
          </a:p>
          <a:p>
            <a:endParaRPr lang="en-US" sz="3200" dirty="0">
              <a:solidFill>
                <a:schemeClr val="tx1"/>
              </a:solidFill>
            </a:endParaRPr>
          </a:p>
        </p:txBody>
      </p:sp>
    </p:spTree>
    <p:extLst>
      <p:ext uri="{BB962C8B-B14F-4D97-AF65-F5344CB8AC3E}">
        <p14:creationId xmlns:p14="http://schemas.microsoft.com/office/powerpoint/2010/main" val="32154945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36. Người lao động là:</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Người thuê mướn lao động.</a:t>
            </a:r>
          </a:p>
          <a:p>
            <a:r>
              <a:rPr lang="vi-VN" sz="3200" dirty="0">
                <a:solidFill>
                  <a:schemeClr val="tx1"/>
                </a:solidFill>
              </a:rPr>
              <a:t>b. Người làm công ăn lương.</a:t>
            </a:r>
          </a:p>
          <a:p>
            <a:r>
              <a:rPr lang="vi-VN" sz="3200" dirty="0">
                <a:solidFill>
                  <a:schemeClr val="tx1"/>
                </a:solidFill>
              </a:rPr>
              <a:t>c. Người chủ doanh nghiệp.</a:t>
            </a:r>
          </a:p>
          <a:p>
            <a:r>
              <a:rPr lang="vi-VN" sz="3200" dirty="0">
                <a:solidFill>
                  <a:schemeClr val="tx1"/>
                </a:solidFill>
              </a:rPr>
              <a:t>d. Người cho thuê lại lao động.</a:t>
            </a:r>
          </a:p>
          <a:p>
            <a:endParaRPr lang="en-US" sz="3200" dirty="0">
              <a:solidFill>
                <a:schemeClr val="tx1"/>
              </a:solidFill>
            </a:endParaRPr>
          </a:p>
        </p:txBody>
      </p:sp>
    </p:spTree>
    <p:extLst>
      <p:ext uri="{BB962C8B-B14F-4D97-AF65-F5344CB8AC3E}">
        <p14:creationId xmlns:p14="http://schemas.microsoft.com/office/powerpoint/2010/main" val="4866694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37. Người sử dụng lao động là:</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Người thuê mướn lao động.</a:t>
            </a:r>
          </a:p>
          <a:p>
            <a:r>
              <a:rPr lang="vi-VN" sz="3200" dirty="0">
                <a:solidFill>
                  <a:schemeClr val="tx1"/>
                </a:solidFill>
              </a:rPr>
              <a:t>b. Người làm công ăn lương.</a:t>
            </a:r>
          </a:p>
          <a:p>
            <a:r>
              <a:rPr lang="vi-VN" sz="3200" dirty="0">
                <a:solidFill>
                  <a:schemeClr val="tx1"/>
                </a:solidFill>
              </a:rPr>
              <a:t>c. Người đi làm thuê.</a:t>
            </a:r>
          </a:p>
          <a:p>
            <a:r>
              <a:rPr lang="vi-VN" sz="3200" dirty="0">
                <a:solidFill>
                  <a:schemeClr val="tx1"/>
                </a:solidFill>
              </a:rPr>
              <a:t>d. Người đi làm mướn</a:t>
            </a:r>
          </a:p>
          <a:p>
            <a:endParaRPr lang="en-US" sz="3200" dirty="0">
              <a:solidFill>
                <a:schemeClr val="tx1"/>
              </a:solidFill>
            </a:endParaRPr>
          </a:p>
        </p:txBody>
      </p:sp>
    </p:spTree>
    <p:extLst>
      <p:ext uri="{BB962C8B-B14F-4D97-AF65-F5344CB8AC3E}">
        <p14:creationId xmlns:p14="http://schemas.microsoft.com/office/powerpoint/2010/main" val="38603217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905000"/>
          </a:xfrm>
        </p:spPr>
        <p:txBody>
          <a:bodyPr>
            <a:normAutofit fontScale="90000"/>
          </a:bodyPr>
          <a:lstStyle/>
          <a:p>
            <a:r>
              <a:rPr lang="vi-VN" sz="4000" dirty="0">
                <a:solidFill>
                  <a:schemeClr val="tx1"/>
                </a:solidFill>
              </a:rPr>
              <a:t>38. Quan hệ lao động là quan hệ giữa người với người hình thành trong quá trình:</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Học tập.</a:t>
            </a:r>
          </a:p>
          <a:p>
            <a:r>
              <a:rPr lang="vi-VN" sz="3200" dirty="0">
                <a:solidFill>
                  <a:schemeClr val="tx1"/>
                </a:solidFill>
              </a:rPr>
              <a:t>b. Lao động.</a:t>
            </a:r>
          </a:p>
          <a:p>
            <a:r>
              <a:rPr lang="vi-VN" sz="3200" dirty="0">
                <a:solidFill>
                  <a:schemeClr val="tx1"/>
                </a:solidFill>
              </a:rPr>
              <a:t>c. Sinh hoạt đội nhóm.</a:t>
            </a:r>
          </a:p>
          <a:p>
            <a:r>
              <a:rPr lang="vi-VN" sz="3200" dirty="0">
                <a:solidFill>
                  <a:schemeClr val="tx1"/>
                </a:solidFill>
              </a:rPr>
              <a:t>d. Tham gia nghiên cứu khoa học.</a:t>
            </a:r>
          </a:p>
          <a:p>
            <a:endParaRPr lang="en-US" sz="3200" dirty="0">
              <a:solidFill>
                <a:schemeClr val="tx1"/>
              </a:solidFill>
            </a:endParaRPr>
          </a:p>
        </p:txBody>
      </p:sp>
    </p:spTree>
    <p:extLst>
      <p:ext uri="{BB962C8B-B14F-4D97-AF65-F5344CB8AC3E}">
        <p14:creationId xmlns:p14="http://schemas.microsoft.com/office/powerpoint/2010/main" val="12821025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39. Phương pháp điều chỉnh của luật Lao động:</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fontScale="92500" lnSpcReduction="10000"/>
          </a:bodyPr>
          <a:lstStyle/>
          <a:p>
            <a:r>
              <a:rPr lang="vi-VN" sz="3200" dirty="0">
                <a:solidFill>
                  <a:schemeClr val="tx1"/>
                </a:solidFill>
              </a:rPr>
              <a:t>a. Phương pháp thoả thuận và phương pháp cấm.</a:t>
            </a:r>
          </a:p>
          <a:p>
            <a:r>
              <a:rPr lang="vi-VN" sz="3200" dirty="0">
                <a:solidFill>
                  <a:schemeClr val="tx1"/>
                </a:solidFill>
              </a:rPr>
              <a:t>b. Phương pháp mệnh lệnh và phương pháp cấm.</a:t>
            </a:r>
          </a:p>
          <a:p>
            <a:r>
              <a:rPr lang="vi-VN" sz="3200" dirty="0">
                <a:solidFill>
                  <a:schemeClr val="tx1"/>
                </a:solidFill>
              </a:rPr>
              <a:t>c. Phương pháp cấm và phương pháp cho phép.</a:t>
            </a:r>
          </a:p>
          <a:p>
            <a:r>
              <a:rPr lang="vi-VN" sz="3200" dirty="0">
                <a:solidFill>
                  <a:schemeClr val="tx1"/>
                </a:solidFill>
              </a:rPr>
              <a:t>d. Phương pháp thoả thuận và phương pháp mệnh lệnh.</a:t>
            </a:r>
          </a:p>
          <a:p>
            <a:endParaRPr lang="en-US" sz="3200" dirty="0">
              <a:solidFill>
                <a:schemeClr val="tx1"/>
              </a:solidFill>
            </a:endParaRPr>
          </a:p>
        </p:txBody>
      </p:sp>
    </p:spTree>
    <p:extLst>
      <p:ext uri="{BB962C8B-B14F-4D97-AF65-F5344CB8AC3E}">
        <p14:creationId xmlns:p14="http://schemas.microsoft.com/office/powerpoint/2010/main" val="9468884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28600"/>
            <a:ext cx="8305800" cy="2895600"/>
          </a:xfrm>
        </p:spPr>
        <p:txBody>
          <a:bodyPr>
            <a:normAutofit fontScale="90000"/>
          </a:bodyPr>
          <a:lstStyle/>
          <a:p>
            <a:r>
              <a:rPr lang="vi-VN" sz="4000" dirty="0">
                <a:solidFill>
                  <a:schemeClr val="tx1"/>
                </a:solidFill>
              </a:rPr>
              <a:t>40. Công đoàn là tổ chức do những người lao động lập nên, là người đại diện hợp pháp của người lao động, có trách nhiệm tham gia cùng với người sử dụng </a:t>
            </a:r>
            <a:r>
              <a:rPr lang="en-US" sz="4000" dirty="0">
                <a:solidFill>
                  <a:schemeClr val="tx1"/>
                </a:solidFill>
              </a:rPr>
              <a:t>LĐ </a:t>
            </a:r>
            <a:r>
              <a:rPr lang="vi-VN" sz="4000" dirty="0">
                <a:solidFill>
                  <a:schemeClr val="tx1"/>
                </a:solidFill>
              </a:rPr>
              <a:t>trong quá trình lao động.</a:t>
            </a:r>
            <a:endParaRPr lang="en-US" sz="4000" dirty="0">
              <a:solidFill>
                <a:schemeClr val="tx1"/>
              </a:solidFill>
            </a:endParaRPr>
          </a:p>
        </p:txBody>
      </p:sp>
      <p:sp>
        <p:nvSpPr>
          <p:cNvPr id="3" name="Subtitle 2"/>
          <p:cNvSpPr>
            <a:spLocks noGrp="1"/>
          </p:cNvSpPr>
          <p:nvPr>
            <p:ph type="subTitle" idx="1"/>
          </p:nvPr>
        </p:nvSpPr>
        <p:spPr>
          <a:xfrm>
            <a:off x="1371600" y="3124200"/>
            <a:ext cx="7620000" cy="3657600"/>
          </a:xfrm>
        </p:spPr>
        <p:txBody>
          <a:bodyPr>
            <a:normAutofit fontScale="92500" lnSpcReduction="10000"/>
          </a:bodyPr>
          <a:lstStyle/>
          <a:p>
            <a:r>
              <a:rPr lang="vi-VN" sz="3200" dirty="0">
                <a:solidFill>
                  <a:schemeClr val="tx1"/>
                </a:solidFill>
              </a:rPr>
              <a:t>a. Để bảo vệ quyền và lợi ích chính đáng của người sử dụng lao động.</a:t>
            </a:r>
          </a:p>
          <a:p>
            <a:r>
              <a:rPr lang="vi-VN" sz="3200" dirty="0">
                <a:solidFill>
                  <a:schemeClr val="tx1"/>
                </a:solidFill>
              </a:rPr>
              <a:t>b. Để bảo vệ quyền và lợi ích chính đáng của người lao động. </a:t>
            </a:r>
          </a:p>
          <a:p>
            <a:r>
              <a:rPr lang="vi-VN" sz="3200" dirty="0">
                <a:solidFill>
                  <a:schemeClr val="tx1"/>
                </a:solidFill>
              </a:rPr>
              <a:t>c. Để bảo vệ lợi ích của người sử dụng lao động.</a:t>
            </a:r>
          </a:p>
          <a:p>
            <a:r>
              <a:rPr lang="vi-VN" sz="3200" dirty="0">
                <a:solidFill>
                  <a:schemeClr val="tx1"/>
                </a:solidFill>
              </a:rPr>
              <a:t>d. Để bảo vệ quyền của người sử dụng lao động.</a:t>
            </a:r>
          </a:p>
          <a:p>
            <a:endParaRPr lang="en-US" sz="3200" dirty="0">
              <a:solidFill>
                <a:schemeClr val="tx1"/>
              </a:solidFill>
            </a:endParaRPr>
          </a:p>
        </p:txBody>
      </p:sp>
    </p:spTree>
    <p:extLst>
      <p:ext uri="{BB962C8B-B14F-4D97-AF65-F5344CB8AC3E}">
        <p14:creationId xmlns:p14="http://schemas.microsoft.com/office/powerpoint/2010/main" val="24445037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41. Nguyên tắc cơ bản của pháp luật lao động là </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fontScale="92500" lnSpcReduction="10000"/>
          </a:bodyPr>
          <a:lstStyle/>
          <a:p>
            <a:r>
              <a:rPr lang="vi-VN" sz="3200" dirty="0">
                <a:solidFill>
                  <a:schemeClr val="tx1"/>
                </a:solidFill>
              </a:rPr>
              <a:t>a. Bảo vệ quyền và lợi ích hợp pháp của người lao động.</a:t>
            </a:r>
          </a:p>
          <a:p>
            <a:r>
              <a:rPr lang="vi-VN" sz="3200" dirty="0">
                <a:solidFill>
                  <a:schemeClr val="tx1"/>
                </a:solidFill>
              </a:rPr>
              <a:t>b. Bảo vệ quyền và lợi ích hợp pháp của người sử dụng lao động.</a:t>
            </a:r>
          </a:p>
          <a:p>
            <a:r>
              <a:rPr lang="vi-VN" sz="3200" dirty="0">
                <a:solidFill>
                  <a:schemeClr val="tx1"/>
                </a:solidFill>
              </a:rPr>
              <a:t>c. Không bảo vệ quyền và lợi ích hợp pháp của người sử dụng lao động.</a:t>
            </a:r>
          </a:p>
          <a:p>
            <a:r>
              <a:rPr lang="vi-VN" sz="3200" dirty="0">
                <a:solidFill>
                  <a:schemeClr val="tx1"/>
                </a:solidFill>
              </a:rPr>
              <a:t>d. Bảo vệ quyền và lợi ích hợp pháp của người lao động và người sử dụng lao động.</a:t>
            </a:r>
          </a:p>
          <a:p>
            <a:endParaRPr lang="en-US" sz="3200" dirty="0">
              <a:solidFill>
                <a:schemeClr val="tx1"/>
              </a:solidFill>
            </a:endParaRPr>
          </a:p>
        </p:txBody>
      </p:sp>
    </p:spTree>
    <p:extLst>
      <p:ext uri="{BB962C8B-B14F-4D97-AF65-F5344CB8AC3E}">
        <p14:creationId xmlns:p14="http://schemas.microsoft.com/office/powerpoint/2010/main" val="14336171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2057400"/>
          </a:xfrm>
        </p:spPr>
        <p:txBody>
          <a:bodyPr>
            <a:normAutofit fontScale="90000"/>
          </a:bodyPr>
          <a:lstStyle/>
          <a:p>
            <a:r>
              <a:rPr lang="vi-VN" sz="4000" dirty="0">
                <a:solidFill>
                  <a:schemeClr val="tx1"/>
                </a:solidFill>
              </a:rPr>
              <a:t>42. Nguyên tắc cơ bản của pháp luật lao động mang tính chỉ đạo xuyên suốt các quy định của pháp luật lao động là</a:t>
            </a:r>
            <a:endParaRPr lang="en-US" sz="4000" dirty="0">
              <a:solidFill>
                <a:schemeClr val="tx1"/>
              </a:solidFill>
            </a:endParaRPr>
          </a:p>
        </p:txBody>
      </p:sp>
      <p:sp>
        <p:nvSpPr>
          <p:cNvPr id="3" name="Subtitle 2"/>
          <p:cNvSpPr>
            <a:spLocks noGrp="1"/>
          </p:cNvSpPr>
          <p:nvPr>
            <p:ph type="subTitle" idx="1"/>
          </p:nvPr>
        </p:nvSpPr>
        <p:spPr>
          <a:xfrm>
            <a:off x="990600" y="2438400"/>
            <a:ext cx="8153400" cy="4191000"/>
          </a:xfrm>
        </p:spPr>
        <p:txBody>
          <a:bodyPr>
            <a:normAutofit fontScale="92500" lnSpcReduction="10000"/>
          </a:bodyPr>
          <a:lstStyle/>
          <a:p>
            <a:r>
              <a:rPr lang="vi-VN" sz="3200" dirty="0">
                <a:solidFill>
                  <a:schemeClr val="tx1"/>
                </a:solidFill>
              </a:rPr>
              <a:t>a. Quyền của người lao động luôn luôn được pháp luật lao động bảo vệ.</a:t>
            </a:r>
          </a:p>
          <a:p>
            <a:r>
              <a:rPr lang="vi-VN" sz="3200" dirty="0">
                <a:solidFill>
                  <a:schemeClr val="tx1"/>
                </a:solidFill>
              </a:rPr>
              <a:t>b. Quyền và lợi ích hợp pháp của người lao động và người sử dụng lao động đều được pháp luật lao động bảo vệ.</a:t>
            </a:r>
          </a:p>
          <a:p>
            <a:r>
              <a:rPr lang="vi-VN" sz="3200" dirty="0">
                <a:solidFill>
                  <a:schemeClr val="tx1"/>
                </a:solidFill>
              </a:rPr>
              <a:t>c. Quyền của người sử dụng lao động luôn luôn được pháp luật lao động bảo vệ.</a:t>
            </a:r>
          </a:p>
          <a:p>
            <a:r>
              <a:rPr lang="vi-VN" sz="3200" dirty="0">
                <a:solidFill>
                  <a:schemeClr val="tx1"/>
                </a:solidFill>
              </a:rPr>
              <a:t>d. Lợi ích của người sử dụng lao động luôn luôn được pháp luật lao động bảo vệ.</a:t>
            </a:r>
          </a:p>
          <a:p>
            <a:endParaRPr lang="en-US" sz="3200" dirty="0">
              <a:solidFill>
                <a:schemeClr val="tx1"/>
              </a:solidFill>
            </a:endParaRPr>
          </a:p>
        </p:txBody>
      </p:sp>
    </p:spTree>
    <p:extLst>
      <p:ext uri="{BB962C8B-B14F-4D97-AF65-F5344CB8AC3E}">
        <p14:creationId xmlns:p14="http://schemas.microsoft.com/office/powerpoint/2010/main" val="36033322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981200"/>
          </a:xfrm>
        </p:spPr>
        <p:txBody>
          <a:bodyPr>
            <a:normAutofit fontScale="90000"/>
          </a:bodyPr>
          <a:lstStyle/>
          <a:p>
            <a:r>
              <a:rPr lang="vi-VN" sz="4000" dirty="0">
                <a:solidFill>
                  <a:schemeClr val="tx1"/>
                </a:solidFill>
              </a:rPr>
              <a:t>43. Đối với hợp đồng lao động xác định thời hạn từ đủ 12 tháng đến 36 tháng , người lao động có quyền đơn phương chấm dứt hợp đồng khi:</a:t>
            </a:r>
            <a:endParaRPr lang="en-US" sz="4000" dirty="0">
              <a:solidFill>
                <a:schemeClr val="tx1"/>
              </a:solidFill>
            </a:endParaRPr>
          </a:p>
        </p:txBody>
      </p:sp>
      <p:sp>
        <p:nvSpPr>
          <p:cNvPr id="3" name="Subtitle 2"/>
          <p:cNvSpPr>
            <a:spLocks noGrp="1"/>
          </p:cNvSpPr>
          <p:nvPr>
            <p:ph type="subTitle" idx="1"/>
          </p:nvPr>
        </p:nvSpPr>
        <p:spPr>
          <a:xfrm>
            <a:off x="1371600" y="2438400"/>
            <a:ext cx="7620000" cy="4114800"/>
          </a:xfrm>
        </p:spPr>
        <p:txBody>
          <a:bodyPr>
            <a:normAutofit lnSpcReduction="10000"/>
          </a:bodyPr>
          <a:lstStyle/>
          <a:p>
            <a:r>
              <a:rPr lang="vi-VN" sz="3200" dirty="0">
                <a:solidFill>
                  <a:schemeClr val="tx1"/>
                </a:solidFill>
              </a:rPr>
              <a:t>a. Báo cho người sử dụng lao động biết trước ít nhất 45 ngày.</a:t>
            </a:r>
          </a:p>
          <a:p>
            <a:r>
              <a:rPr lang="vi-VN" sz="3200" dirty="0">
                <a:solidFill>
                  <a:schemeClr val="tx1"/>
                </a:solidFill>
              </a:rPr>
              <a:t>b. Báo cho người sử dụng lao động biết trước ít nhất 30 ngày.</a:t>
            </a:r>
          </a:p>
          <a:p>
            <a:r>
              <a:rPr lang="vi-VN" sz="3200" dirty="0">
                <a:solidFill>
                  <a:schemeClr val="tx1"/>
                </a:solidFill>
              </a:rPr>
              <a:t>c. Báo cho người sử dụng lao động biết trước ít nhất 3 ngày.</a:t>
            </a:r>
          </a:p>
          <a:p>
            <a:r>
              <a:rPr lang="vi-VN" sz="3200" dirty="0">
                <a:solidFill>
                  <a:schemeClr val="tx1"/>
                </a:solidFill>
              </a:rPr>
              <a:t>d. Báo cho người sử dụng lao động biết trước ít nhất 6 tháng.</a:t>
            </a:r>
          </a:p>
          <a:p>
            <a:endParaRPr lang="en-US" sz="3200" dirty="0">
              <a:solidFill>
                <a:schemeClr val="tx1"/>
              </a:solidFill>
            </a:endParaRPr>
          </a:p>
        </p:txBody>
      </p:sp>
    </p:spTree>
    <p:extLst>
      <p:ext uri="{BB962C8B-B14F-4D97-AF65-F5344CB8AC3E}">
        <p14:creationId xmlns:p14="http://schemas.microsoft.com/office/powerpoint/2010/main" val="11574459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752600"/>
          </a:xfrm>
        </p:spPr>
        <p:txBody>
          <a:bodyPr>
            <a:normAutofit fontScale="90000"/>
          </a:bodyPr>
          <a:lstStyle/>
          <a:p>
            <a:r>
              <a:rPr lang="vi-VN" sz="4000" dirty="0">
                <a:solidFill>
                  <a:schemeClr val="tx1"/>
                </a:solidFill>
              </a:rPr>
              <a:t>44. Đối với hợp đồng lao động mùa vụ, người lao động có quyền đơn phương chấm dứt hợp đồng khi:</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fontScale="92500" lnSpcReduction="10000"/>
          </a:bodyPr>
          <a:lstStyle/>
          <a:p>
            <a:r>
              <a:rPr lang="vi-VN" sz="3200" dirty="0">
                <a:solidFill>
                  <a:schemeClr val="tx1"/>
                </a:solidFill>
              </a:rPr>
              <a:t>a. Báo cho người sử dụng lao động biết trước ít nhất 45 ngày.</a:t>
            </a:r>
          </a:p>
          <a:p>
            <a:r>
              <a:rPr lang="vi-VN" sz="3200" dirty="0">
                <a:solidFill>
                  <a:schemeClr val="tx1"/>
                </a:solidFill>
              </a:rPr>
              <a:t>b. Báo cho người sử dụng lao động biết trước ít nhất 30 ngày.</a:t>
            </a:r>
          </a:p>
          <a:p>
            <a:r>
              <a:rPr lang="vi-VN" sz="3200" dirty="0">
                <a:solidFill>
                  <a:schemeClr val="tx1"/>
                </a:solidFill>
              </a:rPr>
              <a:t>c. Báo cho người sử dụng lao động biết trước ít nhất 3 ngày.</a:t>
            </a:r>
          </a:p>
          <a:p>
            <a:r>
              <a:rPr lang="vi-VN" sz="3200" dirty="0">
                <a:solidFill>
                  <a:schemeClr val="tx1"/>
                </a:solidFill>
              </a:rPr>
              <a:t>d. Báo cho người sử dụng lao động biết trước ít nhất 6 tháng.</a:t>
            </a:r>
          </a:p>
          <a:p>
            <a:endParaRPr lang="en-US" sz="3200" dirty="0">
              <a:solidFill>
                <a:schemeClr val="tx1"/>
              </a:solidFill>
            </a:endParaRPr>
          </a:p>
        </p:txBody>
      </p:sp>
    </p:spTree>
    <p:extLst>
      <p:ext uri="{BB962C8B-B14F-4D97-AF65-F5344CB8AC3E}">
        <p14:creationId xmlns:p14="http://schemas.microsoft.com/office/powerpoint/2010/main" val="12131243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45. Nghĩa vụ của người sử dụng lao động:</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Trả lương theo thỏa thuận.</a:t>
            </a:r>
          </a:p>
          <a:p>
            <a:r>
              <a:rPr lang="vi-VN" sz="3200" dirty="0">
                <a:solidFill>
                  <a:schemeClr val="tx1"/>
                </a:solidFill>
              </a:rPr>
              <a:t>b. Khen thưởng người lao động.</a:t>
            </a:r>
          </a:p>
          <a:p>
            <a:r>
              <a:rPr lang="vi-VN" sz="3200" dirty="0">
                <a:solidFill>
                  <a:schemeClr val="tx1"/>
                </a:solidFill>
              </a:rPr>
              <a:t>c. Xử lý vi phạm kỷ luật lao động.</a:t>
            </a:r>
          </a:p>
          <a:p>
            <a:r>
              <a:rPr lang="vi-VN" sz="3200" dirty="0">
                <a:solidFill>
                  <a:schemeClr val="tx1"/>
                </a:solidFill>
              </a:rPr>
              <a:t>d. Thành lập và gia nhập Công đoàn.</a:t>
            </a:r>
          </a:p>
          <a:p>
            <a:endParaRPr lang="en-US" sz="3200" dirty="0">
              <a:solidFill>
                <a:schemeClr val="tx1"/>
              </a:solidFill>
            </a:endParaRPr>
          </a:p>
        </p:txBody>
      </p:sp>
    </p:spTree>
    <p:extLst>
      <p:ext uri="{BB962C8B-B14F-4D97-AF65-F5344CB8AC3E}">
        <p14:creationId xmlns:p14="http://schemas.microsoft.com/office/powerpoint/2010/main" val="17447493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46. Người sử dụng lao động có nghiã vụ:</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fontScale="92500"/>
          </a:bodyPr>
          <a:lstStyle/>
          <a:p>
            <a:r>
              <a:rPr lang="vi-VN" sz="3200" dirty="0">
                <a:solidFill>
                  <a:schemeClr val="tx1"/>
                </a:solidFill>
              </a:rPr>
              <a:t>a. Đảm bảo điều kiện an toàn và vệ sinh cho người lao động.</a:t>
            </a:r>
          </a:p>
          <a:p>
            <a:r>
              <a:rPr lang="vi-VN" sz="3200" dirty="0">
                <a:solidFill>
                  <a:schemeClr val="tx1"/>
                </a:solidFill>
              </a:rPr>
              <a:t>b. Lựa chọn nghề và nơi học nghề phù hợp.</a:t>
            </a:r>
          </a:p>
          <a:p>
            <a:r>
              <a:rPr lang="vi-VN" sz="3200" dirty="0">
                <a:solidFill>
                  <a:schemeClr val="tx1"/>
                </a:solidFill>
              </a:rPr>
              <a:t>c. Làm việc cho nhiều chủ sử dụng lao động nhưng phải đảm bảo các điều kiện đã thỏa thuận.</a:t>
            </a:r>
          </a:p>
          <a:p>
            <a:r>
              <a:rPr lang="vi-VN" sz="3200" dirty="0">
                <a:solidFill>
                  <a:schemeClr val="tx1"/>
                </a:solidFill>
              </a:rPr>
              <a:t>d. Xử lý vi phạm kỷ luật lao động.</a:t>
            </a:r>
          </a:p>
          <a:p>
            <a:endParaRPr lang="en-US" sz="3200" dirty="0">
              <a:solidFill>
                <a:schemeClr val="tx1"/>
              </a:solidFill>
            </a:endParaRPr>
          </a:p>
        </p:txBody>
      </p:sp>
    </p:spTree>
    <p:extLst>
      <p:ext uri="{BB962C8B-B14F-4D97-AF65-F5344CB8AC3E}">
        <p14:creationId xmlns:p14="http://schemas.microsoft.com/office/powerpoint/2010/main" val="29174824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47. Người lao động có nghĩa vụ:</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fontScale="92500"/>
          </a:bodyPr>
          <a:lstStyle/>
          <a:p>
            <a:r>
              <a:rPr lang="vi-VN" sz="3200" dirty="0">
                <a:solidFill>
                  <a:schemeClr val="tx1"/>
                </a:solidFill>
              </a:rPr>
              <a:t>a. Tự do lựa chọn việc làm và nơi làm việc.</a:t>
            </a:r>
          </a:p>
          <a:p>
            <a:r>
              <a:rPr lang="vi-VN" sz="3200" dirty="0">
                <a:solidFill>
                  <a:schemeClr val="tx1"/>
                </a:solidFill>
              </a:rPr>
              <a:t>b. Lựa chọn nghề và nơi học nghề phù hợp.</a:t>
            </a:r>
          </a:p>
          <a:p>
            <a:r>
              <a:rPr lang="vi-VN" sz="3200" dirty="0">
                <a:solidFill>
                  <a:schemeClr val="tx1"/>
                </a:solidFill>
              </a:rPr>
              <a:t>c. Được đơn phương chấm dứt hợp đồng lao động.</a:t>
            </a:r>
          </a:p>
          <a:p>
            <a:r>
              <a:rPr lang="vi-VN" sz="3200" dirty="0">
                <a:solidFill>
                  <a:schemeClr val="tx1"/>
                </a:solidFill>
              </a:rPr>
              <a:t>d. Thực hiện nghiêm túc các quy định về thời giờ làm việc nghỉ ngơi.</a:t>
            </a:r>
          </a:p>
          <a:p>
            <a:endParaRPr lang="en-US" sz="3200" dirty="0">
              <a:solidFill>
                <a:schemeClr val="tx1"/>
              </a:solidFill>
            </a:endParaRPr>
          </a:p>
        </p:txBody>
      </p:sp>
    </p:spTree>
    <p:extLst>
      <p:ext uri="{BB962C8B-B14F-4D97-AF65-F5344CB8AC3E}">
        <p14:creationId xmlns:p14="http://schemas.microsoft.com/office/powerpoint/2010/main" val="2577745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676400"/>
          </a:xfrm>
        </p:spPr>
        <p:txBody>
          <a:bodyPr>
            <a:normAutofit fontScale="90000"/>
          </a:bodyPr>
          <a:lstStyle/>
          <a:p>
            <a:r>
              <a:rPr lang="vi-VN" sz="4000" dirty="0">
                <a:solidFill>
                  <a:schemeClr val="tx1"/>
                </a:solidFill>
              </a:rPr>
              <a:t>48. Theo pháp luật lao động Việt Nam, quy định chung về độ tuổi bắt đầu được tham gia lao động là:</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Từ đủ 18 tuổi.</a:t>
            </a:r>
          </a:p>
          <a:p>
            <a:r>
              <a:rPr lang="vi-VN" sz="3200" dirty="0">
                <a:solidFill>
                  <a:schemeClr val="tx1"/>
                </a:solidFill>
              </a:rPr>
              <a:t>b. Từ đủ 15 tuổi.</a:t>
            </a:r>
          </a:p>
          <a:p>
            <a:r>
              <a:rPr lang="vi-VN" sz="3200" dirty="0">
                <a:solidFill>
                  <a:schemeClr val="tx1"/>
                </a:solidFill>
              </a:rPr>
              <a:t>c. Từ 18 tuổi. </a:t>
            </a:r>
          </a:p>
          <a:p>
            <a:r>
              <a:rPr lang="vi-VN" sz="3200" dirty="0">
                <a:solidFill>
                  <a:schemeClr val="tx1"/>
                </a:solidFill>
              </a:rPr>
              <a:t>d. Từ 15 tuổi.</a:t>
            </a:r>
          </a:p>
          <a:p>
            <a:endParaRPr lang="en-US" sz="3200" dirty="0">
              <a:solidFill>
                <a:schemeClr val="tx1"/>
              </a:solidFill>
            </a:endParaRPr>
          </a:p>
        </p:txBody>
      </p:sp>
    </p:spTree>
    <p:extLst>
      <p:ext uri="{BB962C8B-B14F-4D97-AF65-F5344CB8AC3E}">
        <p14:creationId xmlns:p14="http://schemas.microsoft.com/office/powerpoint/2010/main" val="204143869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752600"/>
          </a:xfrm>
        </p:spPr>
        <p:txBody>
          <a:bodyPr>
            <a:normAutofit fontScale="90000"/>
          </a:bodyPr>
          <a:lstStyle/>
          <a:p>
            <a:r>
              <a:rPr lang="vi-VN" sz="4000" dirty="0">
                <a:solidFill>
                  <a:schemeClr val="tx1"/>
                </a:solidFill>
              </a:rPr>
              <a:t>49. Theo quy định chung của pháp luật lao động Việt Nam, độ tuổi được phép thuê mướn lao động là:</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Từ 18 tuổi.</a:t>
            </a:r>
          </a:p>
          <a:p>
            <a:r>
              <a:rPr lang="vi-VN" sz="3200" dirty="0">
                <a:solidFill>
                  <a:schemeClr val="tx1"/>
                </a:solidFill>
              </a:rPr>
              <a:t>b. Từ đủ 18 tuổi.</a:t>
            </a:r>
          </a:p>
          <a:p>
            <a:r>
              <a:rPr lang="vi-VN" sz="3200" dirty="0">
                <a:solidFill>
                  <a:schemeClr val="tx1"/>
                </a:solidFill>
              </a:rPr>
              <a:t>c. Từ đủ 21 tuổi.</a:t>
            </a:r>
          </a:p>
          <a:p>
            <a:r>
              <a:rPr lang="vi-VN" sz="3200" dirty="0">
                <a:solidFill>
                  <a:schemeClr val="tx1"/>
                </a:solidFill>
              </a:rPr>
              <a:t>d. Từ 21 tuổi.</a:t>
            </a:r>
          </a:p>
          <a:p>
            <a:endParaRPr lang="en-US" sz="3200" dirty="0">
              <a:solidFill>
                <a:schemeClr val="tx1"/>
              </a:solidFill>
            </a:endParaRPr>
          </a:p>
        </p:txBody>
      </p:sp>
    </p:spTree>
    <p:extLst>
      <p:ext uri="{BB962C8B-B14F-4D97-AF65-F5344CB8AC3E}">
        <p14:creationId xmlns:p14="http://schemas.microsoft.com/office/powerpoint/2010/main" val="29407021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50. Quyền của người lao động</a:t>
            </a:r>
            <a:endParaRPr lang="en-US" sz="4000" dirty="0">
              <a:solidFill>
                <a:schemeClr val="tx1"/>
              </a:solidFill>
            </a:endParaRPr>
          </a:p>
        </p:txBody>
      </p:sp>
      <p:sp>
        <p:nvSpPr>
          <p:cNvPr id="3" name="Subtitle 2"/>
          <p:cNvSpPr>
            <a:spLocks noGrp="1"/>
          </p:cNvSpPr>
          <p:nvPr>
            <p:ph type="subTitle" idx="1"/>
          </p:nvPr>
        </p:nvSpPr>
        <p:spPr>
          <a:xfrm>
            <a:off x="1143000" y="1981200"/>
            <a:ext cx="7848600" cy="4114800"/>
          </a:xfrm>
        </p:spPr>
        <p:txBody>
          <a:bodyPr>
            <a:normAutofit lnSpcReduction="10000"/>
          </a:bodyPr>
          <a:lstStyle/>
          <a:p>
            <a:r>
              <a:rPr lang="vi-VN" sz="3200" dirty="0">
                <a:solidFill>
                  <a:schemeClr val="tx1"/>
                </a:solidFill>
              </a:rPr>
              <a:t>a. Chấp hành sự điều động hợp pháp của người sử dụng lao động. </a:t>
            </a:r>
          </a:p>
          <a:p>
            <a:r>
              <a:rPr lang="vi-VN" sz="3200" dirty="0">
                <a:solidFill>
                  <a:schemeClr val="tx1"/>
                </a:solidFill>
              </a:rPr>
              <a:t>b. Thực hiện nghiêm túc các quy định về kỷ luật lao động.</a:t>
            </a:r>
          </a:p>
          <a:p>
            <a:r>
              <a:rPr lang="vi-VN" sz="3200" dirty="0">
                <a:solidFill>
                  <a:schemeClr val="tx1"/>
                </a:solidFill>
              </a:rPr>
              <a:t>c. Đơn phương chấm dứt hợp đồng lao động.</a:t>
            </a:r>
          </a:p>
          <a:p>
            <a:r>
              <a:rPr lang="vi-VN" sz="3200" dirty="0">
                <a:solidFill>
                  <a:schemeClr val="tx1"/>
                </a:solidFill>
              </a:rPr>
              <a:t>d. Thực hiện nghiêm túc những thỏa thuận trong hợp đồng lao động.</a:t>
            </a:r>
          </a:p>
          <a:p>
            <a:endParaRPr lang="en-US" sz="3200" dirty="0">
              <a:solidFill>
                <a:schemeClr val="tx1"/>
              </a:solidFill>
            </a:endParaRPr>
          </a:p>
        </p:txBody>
      </p:sp>
    </p:spTree>
    <p:extLst>
      <p:ext uri="{BB962C8B-B14F-4D97-AF65-F5344CB8AC3E}">
        <p14:creationId xmlns:p14="http://schemas.microsoft.com/office/powerpoint/2010/main" val="36771707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51. Quyền của người lao động</a:t>
            </a:r>
            <a:endParaRPr lang="en-US" sz="4000" dirty="0">
              <a:solidFill>
                <a:schemeClr val="tx1"/>
              </a:solidFill>
            </a:endParaRPr>
          </a:p>
        </p:txBody>
      </p:sp>
      <p:sp>
        <p:nvSpPr>
          <p:cNvPr id="3" name="Subtitle 2"/>
          <p:cNvSpPr>
            <a:spLocks noGrp="1"/>
          </p:cNvSpPr>
          <p:nvPr>
            <p:ph type="subTitle" idx="1"/>
          </p:nvPr>
        </p:nvSpPr>
        <p:spPr>
          <a:xfrm>
            <a:off x="1066800" y="2438400"/>
            <a:ext cx="7924800" cy="3657600"/>
          </a:xfrm>
        </p:spPr>
        <p:txBody>
          <a:bodyPr>
            <a:normAutofit fontScale="92500" lnSpcReduction="10000"/>
          </a:bodyPr>
          <a:lstStyle/>
          <a:p>
            <a:r>
              <a:rPr lang="vi-VN" sz="3200" dirty="0">
                <a:solidFill>
                  <a:schemeClr val="tx1"/>
                </a:solidFill>
              </a:rPr>
              <a:t>a. Chấp hành sự điều động hợp pháp của người sử dụng lao động. </a:t>
            </a:r>
          </a:p>
          <a:p>
            <a:r>
              <a:rPr lang="vi-VN" sz="3200" dirty="0">
                <a:solidFill>
                  <a:schemeClr val="tx1"/>
                </a:solidFill>
              </a:rPr>
              <a:t>b. Thực hiện nghiêm túc các quy định về kỷ luật lao động.</a:t>
            </a:r>
          </a:p>
          <a:p>
            <a:r>
              <a:rPr lang="vi-VN" sz="3200" dirty="0">
                <a:solidFill>
                  <a:schemeClr val="tx1"/>
                </a:solidFill>
              </a:rPr>
              <a:t>c. Tự do chọn lựa việc làm và nghề nghiệp phù hợp khả năng của mình.</a:t>
            </a:r>
          </a:p>
          <a:p>
            <a:r>
              <a:rPr lang="vi-VN" sz="3200" dirty="0">
                <a:solidFill>
                  <a:schemeClr val="tx1"/>
                </a:solidFill>
              </a:rPr>
              <a:t>d. Thực hiện nghiêm túc các quy định về an toàn lao động.</a:t>
            </a:r>
          </a:p>
          <a:p>
            <a:endParaRPr lang="en-US" sz="3200" dirty="0">
              <a:solidFill>
                <a:schemeClr val="tx1"/>
              </a:solidFill>
            </a:endParaRPr>
          </a:p>
        </p:txBody>
      </p:sp>
    </p:spTree>
    <p:extLst>
      <p:ext uri="{BB962C8B-B14F-4D97-AF65-F5344CB8AC3E}">
        <p14:creationId xmlns:p14="http://schemas.microsoft.com/office/powerpoint/2010/main" val="11379034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52. Quyền của người lao động</a:t>
            </a:r>
            <a:endParaRPr lang="en-US" sz="4000" dirty="0">
              <a:solidFill>
                <a:schemeClr val="tx1"/>
              </a:solidFill>
            </a:endParaRPr>
          </a:p>
        </p:txBody>
      </p:sp>
      <p:sp>
        <p:nvSpPr>
          <p:cNvPr id="3" name="Subtitle 2"/>
          <p:cNvSpPr>
            <a:spLocks noGrp="1"/>
          </p:cNvSpPr>
          <p:nvPr>
            <p:ph type="subTitle" idx="1"/>
          </p:nvPr>
        </p:nvSpPr>
        <p:spPr>
          <a:xfrm>
            <a:off x="1066800" y="1600200"/>
            <a:ext cx="7924800" cy="4724400"/>
          </a:xfrm>
        </p:spPr>
        <p:txBody>
          <a:bodyPr>
            <a:normAutofit/>
          </a:bodyPr>
          <a:lstStyle/>
          <a:p>
            <a:r>
              <a:rPr lang="vi-VN" sz="3200" dirty="0">
                <a:solidFill>
                  <a:schemeClr val="tx1"/>
                </a:solidFill>
              </a:rPr>
              <a:t>a. Thực hiện nghiêm túc các quy định về an toàn lao động. </a:t>
            </a:r>
          </a:p>
          <a:p>
            <a:r>
              <a:rPr lang="vi-VN" sz="3200" dirty="0">
                <a:solidFill>
                  <a:schemeClr val="tx1"/>
                </a:solidFill>
              </a:rPr>
              <a:t>b. Thực hiện nghiêm túc các quy định về kỷ luật lao động.</a:t>
            </a:r>
          </a:p>
          <a:p>
            <a:r>
              <a:rPr lang="vi-VN" sz="3200" dirty="0">
                <a:solidFill>
                  <a:schemeClr val="tx1"/>
                </a:solidFill>
              </a:rPr>
              <a:t>c. Được làm việc trong điều kiện đảm bảo an toàn lao động và vệ sinh lao động.</a:t>
            </a:r>
          </a:p>
          <a:p>
            <a:r>
              <a:rPr lang="vi-VN" sz="3200" dirty="0">
                <a:solidFill>
                  <a:schemeClr val="tx1"/>
                </a:solidFill>
              </a:rPr>
              <a:t>d. Thực hiện nghiêm túc những thỏa thuận trong hợp đồng lao động.</a:t>
            </a:r>
          </a:p>
          <a:p>
            <a:endParaRPr lang="en-US" sz="3200" dirty="0">
              <a:solidFill>
                <a:schemeClr val="tx1"/>
              </a:solidFill>
            </a:endParaRPr>
          </a:p>
        </p:txBody>
      </p:sp>
    </p:spTree>
    <p:extLst>
      <p:ext uri="{BB962C8B-B14F-4D97-AF65-F5344CB8AC3E}">
        <p14:creationId xmlns:p14="http://schemas.microsoft.com/office/powerpoint/2010/main" val="2572945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53. Quyền của người lao động</a:t>
            </a:r>
            <a:endParaRPr lang="en-US" sz="4000" dirty="0">
              <a:solidFill>
                <a:schemeClr val="tx1"/>
              </a:solidFill>
            </a:endParaRPr>
          </a:p>
        </p:txBody>
      </p:sp>
      <p:sp>
        <p:nvSpPr>
          <p:cNvPr id="3" name="Subtitle 2"/>
          <p:cNvSpPr>
            <a:spLocks noGrp="1"/>
          </p:cNvSpPr>
          <p:nvPr>
            <p:ph type="subTitle" idx="1"/>
          </p:nvPr>
        </p:nvSpPr>
        <p:spPr>
          <a:xfrm>
            <a:off x="1066800" y="1981200"/>
            <a:ext cx="7924800" cy="4572000"/>
          </a:xfrm>
        </p:spPr>
        <p:txBody>
          <a:bodyPr>
            <a:normAutofit/>
          </a:bodyPr>
          <a:lstStyle/>
          <a:p>
            <a:r>
              <a:rPr lang="vi-VN" sz="3200" dirty="0">
                <a:solidFill>
                  <a:schemeClr val="tx1"/>
                </a:solidFill>
              </a:rPr>
              <a:t>a. Chấp hành sự điều động hợp pháp của người sử dụng lao động. </a:t>
            </a:r>
          </a:p>
          <a:p>
            <a:r>
              <a:rPr lang="vi-VN" sz="3200" dirty="0">
                <a:solidFill>
                  <a:schemeClr val="tx1"/>
                </a:solidFill>
              </a:rPr>
              <a:t>b. Thực hiện nghiêm túc các quy định về an toàn lao động.</a:t>
            </a:r>
          </a:p>
          <a:p>
            <a:r>
              <a:rPr lang="vi-VN" sz="3200" dirty="0">
                <a:solidFill>
                  <a:schemeClr val="tx1"/>
                </a:solidFill>
              </a:rPr>
              <a:t>c. Được nghỉ ngơi theo chế độ quy định.</a:t>
            </a:r>
          </a:p>
          <a:p>
            <a:r>
              <a:rPr lang="vi-VN" sz="3200" dirty="0">
                <a:solidFill>
                  <a:schemeClr val="tx1"/>
                </a:solidFill>
              </a:rPr>
              <a:t>d. Thực hiện nghiêm túc những thỏa thuận trong hợp đồng lao động.</a:t>
            </a:r>
          </a:p>
          <a:p>
            <a:endParaRPr lang="en-US" sz="3200" dirty="0">
              <a:solidFill>
                <a:schemeClr val="tx1"/>
              </a:solidFill>
            </a:endParaRPr>
          </a:p>
        </p:txBody>
      </p:sp>
    </p:spTree>
    <p:extLst>
      <p:ext uri="{BB962C8B-B14F-4D97-AF65-F5344CB8AC3E}">
        <p14:creationId xmlns:p14="http://schemas.microsoft.com/office/powerpoint/2010/main" val="358376932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54. Quyền của người lao động</a:t>
            </a:r>
            <a:endParaRPr lang="en-US" sz="4000" dirty="0">
              <a:solidFill>
                <a:schemeClr val="tx1"/>
              </a:solidFill>
            </a:endParaRPr>
          </a:p>
        </p:txBody>
      </p:sp>
      <p:sp>
        <p:nvSpPr>
          <p:cNvPr id="3" name="Subtitle 2"/>
          <p:cNvSpPr>
            <a:spLocks noGrp="1"/>
          </p:cNvSpPr>
          <p:nvPr>
            <p:ph type="subTitle" idx="1"/>
          </p:nvPr>
        </p:nvSpPr>
        <p:spPr>
          <a:xfrm>
            <a:off x="1295400" y="2438400"/>
            <a:ext cx="7696200" cy="4191000"/>
          </a:xfrm>
        </p:spPr>
        <p:txBody>
          <a:bodyPr>
            <a:normAutofit/>
          </a:bodyPr>
          <a:lstStyle/>
          <a:p>
            <a:r>
              <a:rPr lang="vi-VN" sz="3200" dirty="0">
                <a:solidFill>
                  <a:schemeClr val="tx1"/>
                </a:solidFill>
              </a:rPr>
              <a:t>a. Nghiêm túc thực hiện những quy định trong thoả ước lao động tập thể. </a:t>
            </a:r>
          </a:p>
          <a:p>
            <a:r>
              <a:rPr lang="vi-VN" sz="3200" dirty="0">
                <a:solidFill>
                  <a:schemeClr val="tx1"/>
                </a:solidFill>
              </a:rPr>
              <a:t>b. Thực hiện nghiêm túc các quy định về kỷ luật lao động.</a:t>
            </a:r>
          </a:p>
          <a:p>
            <a:r>
              <a:rPr lang="vi-VN" sz="3200" dirty="0">
                <a:solidFill>
                  <a:schemeClr val="tx1"/>
                </a:solidFill>
              </a:rPr>
              <a:t>c. Được tham gia đóng bảo hiểm xã hội.</a:t>
            </a:r>
          </a:p>
          <a:p>
            <a:r>
              <a:rPr lang="vi-VN" sz="3200" dirty="0">
                <a:solidFill>
                  <a:schemeClr val="tx1"/>
                </a:solidFill>
              </a:rPr>
              <a:t>d. Thực hiện nghiêm túc những thỏa thuận trong hợp đồng lao động.</a:t>
            </a:r>
          </a:p>
          <a:p>
            <a:endParaRPr lang="en-US" sz="3200" dirty="0">
              <a:solidFill>
                <a:schemeClr val="tx1"/>
              </a:solidFill>
            </a:endParaRPr>
          </a:p>
        </p:txBody>
      </p:sp>
    </p:spTree>
    <p:extLst>
      <p:ext uri="{BB962C8B-B14F-4D97-AF65-F5344CB8AC3E}">
        <p14:creationId xmlns:p14="http://schemas.microsoft.com/office/powerpoint/2010/main" val="188238368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fontScale="90000"/>
          </a:bodyPr>
          <a:lstStyle/>
          <a:p>
            <a:r>
              <a:rPr lang="vi-VN" sz="4000" dirty="0">
                <a:solidFill>
                  <a:schemeClr val="tx1"/>
                </a:solidFill>
              </a:rPr>
              <a:t>55. Hợp đồng lao động xác định thời hạn (hợp đồng lao động loại 2) là:</a:t>
            </a:r>
            <a:endParaRPr lang="en-US" sz="4000" dirty="0">
              <a:solidFill>
                <a:schemeClr val="tx1"/>
              </a:solidFill>
            </a:endParaRPr>
          </a:p>
        </p:txBody>
      </p:sp>
      <p:sp>
        <p:nvSpPr>
          <p:cNvPr id="3" name="Subtitle 2"/>
          <p:cNvSpPr>
            <a:spLocks noGrp="1"/>
          </p:cNvSpPr>
          <p:nvPr>
            <p:ph type="subTitle" idx="1"/>
          </p:nvPr>
        </p:nvSpPr>
        <p:spPr>
          <a:xfrm>
            <a:off x="1371600" y="2438400"/>
            <a:ext cx="7620000" cy="4191000"/>
          </a:xfrm>
        </p:spPr>
        <p:txBody>
          <a:bodyPr>
            <a:normAutofit fontScale="92500" lnSpcReduction="10000"/>
          </a:bodyPr>
          <a:lstStyle/>
          <a:p>
            <a:r>
              <a:rPr lang="vi-VN" sz="3200" dirty="0">
                <a:solidFill>
                  <a:schemeClr val="tx1"/>
                </a:solidFill>
              </a:rPr>
              <a:t>a. Hợp đồng lao động có thời gian từ đủ 12 đến 36 tháng. </a:t>
            </a:r>
          </a:p>
          <a:p>
            <a:r>
              <a:rPr lang="vi-VN" sz="3200" dirty="0">
                <a:solidFill>
                  <a:schemeClr val="tx1"/>
                </a:solidFill>
              </a:rPr>
              <a:t>b. Hợp đồng lao động có thời hạn dưới 12 tháng.</a:t>
            </a:r>
          </a:p>
          <a:p>
            <a:r>
              <a:rPr lang="vi-VN" sz="3200" dirty="0">
                <a:solidFill>
                  <a:schemeClr val="tx1"/>
                </a:solidFill>
              </a:rPr>
              <a:t>c. Hợp đồng lao động không xác định thời hạn, thời điểm chấm dứt hiệu lực của hợp đồng.</a:t>
            </a:r>
          </a:p>
          <a:p>
            <a:r>
              <a:rPr lang="vi-VN" sz="3200" dirty="0">
                <a:solidFill>
                  <a:schemeClr val="tx1"/>
                </a:solidFill>
              </a:rPr>
              <a:t>d. Hợp đồng lao động có thời hạn dưới 36 tháng.</a:t>
            </a:r>
          </a:p>
          <a:p>
            <a:endParaRPr lang="en-US" sz="3200" dirty="0">
              <a:solidFill>
                <a:schemeClr val="tx1"/>
              </a:solidFill>
            </a:endParaRPr>
          </a:p>
        </p:txBody>
      </p:sp>
    </p:spTree>
    <p:extLst>
      <p:ext uri="{BB962C8B-B14F-4D97-AF65-F5344CB8AC3E}">
        <p14:creationId xmlns:p14="http://schemas.microsoft.com/office/powerpoint/2010/main" val="390542867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a:bodyPr>
          <a:lstStyle/>
          <a:p>
            <a:r>
              <a:rPr lang="vi-VN" sz="4000" dirty="0">
                <a:solidFill>
                  <a:schemeClr val="tx1"/>
                </a:solidFill>
              </a:rPr>
              <a:t>56. Hợp đồng lao động không xác định thời hạn là: </a:t>
            </a:r>
            <a:endParaRPr lang="en-US" sz="4000" dirty="0">
              <a:solidFill>
                <a:schemeClr val="tx1"/>
              </a:solidFill>
            </a:endParaRPr>
          </a:p>
        </p:txBody>
      </p:sp>
      <p:sp>
        <p:nvSpPr>
          <p:cNvPr id="3" name="Subtitle 2"/>
          <p:cNvSpPr>
            <a:spLocks noGrp="1"/>
          </p:cNvSpPr>
          <p:nvPr>
            <p:ph type="subTitle" idx="1"/>
          </p:nvPr>
        </p:nvSpPr>
        <p:spPr>
          <a:xfrm>
            <a:off x="1371600" y="2438400"/>
            <a:ext cx="7620000" cy="4191000"/>
          </a:xfrm>
        </p:spPr>
        <p:txBody>
          <a:bodyPr>
            <a:normAutofit fontScale="92500" lnSpcReduction="10000"/>
          </a:bodyPr>
          <a:lstStyle/>
          <a:p>
            <a:r>
              <a:rPr lang="vi-VN" sz="3200" dirty="0">
                <a:solidFill>
                  <a:schemeClr val="tx1"/>
                </a:solidFill>
              </a:rPr>
              <a:t>a. Hợp đồng lao động có thời gian từ đủ 12 đến 36 tháng. </a:t>
            </a:r>
          </a:p>
          <a:p>
            <a:r>
              <a:rPr lang="vi-VN" sz="3200" dirty="0">
                <a:solidFill>
                  <a:schemeClr val="tx1"/>
                </a:solidFill>
              </a:rPr>
              <a:t>b. Hợp đồng lao động có thời hạn dưới 12 tháng.</a:t>
            </a:r>
          </a:p>
          <a:p>
            <a:r>
              <a:rPr lang="vi-VN" sz="3200" dirty="0">
                <a:solidFill>
                  <a:schemeClr val="tx1"/>
                </a:solidFill>
              </a:rPr>
              <a:t>c. Hợp đồng lao động trong đó không xác định thời hạn, thời điểm chấm dứt hiệu lực của hợp đồng.</a:t>
            </a:r>
          </a:p>
          <a:p>
            <a:r>
              <a:rPr lang="vi-VN" sz="3200" dirty="0">
                <a:solidFill>
                  <a:schemeClr val="tx1"/>
                </a:solidFill>
              </a:rPr>
              <a:t>d. Hợp đồng lao động có thời hạn dưới 36 tháng.</a:t>
            </a:r>
          </a:p>
          <a:p>
            <a:endParaRPr lang="en-US" sz="3200" dirty="0">
              <a:solidFill>
                <a:schemeClr val="tx1"/>
              </a:solidFill>
            </a:endParaRPr>
          </a:p>
        </p:txBody>
      </p:sp>
    </p:spTree>
    <p:extLst>
      <p:ext uri="{BB962C8B-B14F-4D97-AF65-F5344CB8AC3E}">
        <p14:creationId xmlns:p14="http://schemas.microsoft.com/office/powerpoint/2010/main" val="207517320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1371600"/>
          </a:xfrm>
        </p:spPr>
        <p:txBody>
          <a:bodyPr>
            <a:normAutofit fontScale="90000"/>
          </a:bodyPr>
          <a:lstStyle/>
          <a:p>
            <a:r>
              <a:rPr lang="vi-VN" sz="4000" dirty="0">
                <a:solidFill>
                  <a:schemeClr val="tx1"/>
                </a:solidFill>
              </a:rPr>
              <a:t>57. Hợp đồng lao động theo mùa, vụ, hoặc theo công việc nhất định là:</a:t>
            </a:r>
            <a:endParaRPr lang="en-US" sz="4000" dirty="0">
              <a:solidFill>
                <a:schemeClr val="tx1"/>
              </a:solidFill>
            </a:endParaRPr>
          </a:p>
        </p:txBody>
      </p:sp>
      <p:sp>
        <p:nvSpPr>
          <p:cNvPr id="3" name="Subtitle 2"/>
          <p:cNvSpPr>
            <a:spLocks noGrp="1"/>
          </p:cNvSpPr>
          <p:nvPr>
            <p:ph type="subTitle" idx="1"/>
          </p:nvPr>
        </p:nvSpPr>
        <p:spPr>
          <a:xfrm>
            <a:off x="1066800" y="1828800"/>
            <a:ext cx="7924800" cy="4267200"/>
          </a:xfrm>
        </p:spPr>
        <p:txBody>
          <a:bodyPr>
            <a:normAutofit fontScale="92500" lnSpcReduction="10000"/>
          </a:bodyPr>
          <a:lstStyle/>
          <a:p>
            <a:r>
              <a:rPr lang="vi-VN" sz="3200" dirty="0">
                <a:solidFill>
                  <a:schemeClr val="tx1"/>
                </a:solidFill>
              </a:rPr>
              <a:t>a. Hợp đồng lao động có thời gian từ đủ 12 đến 36 tháng. </a:t>
            </a:r>
          </a:p>
          <a:p>
            <a:r>
              <a:rPr lang="vi-VN" sz="3200" dirty="0">
                <a:solidFill>
                  <a:schemeClr val="tx1"/>
                </a:solidFill>
              </a:rPr>
              <a:t>b. Hợp đồng lao động có thời hạn dưới 12 tháng.</a:t>
            </a:r>
          </a:p>
          <a:p>
            <a:r>
              <a:rPr lang="vi-VN" sz="3200" dirty="0">
                <a:solidFill>
                  <a:schemeClr val="tx1"/>
                </a:solidFill>
              </a:rPr>
              <a:t>c. Hợp đồng lao động không xác định thời hạn, thời điểm chấm dứt hiệu lực của hợp đồng.</a:t>
            </a:r>
          </a:p>
          <a:p>
            <a:r>
              <a:rPr lang="vi-VN" sz="3200" dirty="0">
                <a:solidFill>
                  <a:schemeClr val="tx1"/>
                </a:solidFill>
              </a:rPr>
              <a:t>d. Hợp đồng lao động có thời hạn dưới 36 tháng. </a:t>
            </a:r>
          </a:p>
          <a:p>
            <a:endParaRPr lang="en-US" sz="3200" dirty="0">
              <a:solidFill>
                <a:schemeClr val="tx1"/>
              </a:solidFill>
            </a:endParaRPr>
          </a:p>
        </p:txBody>
      </p:sp>
    </p:spTree>
    <p:extLst>
      <p:ext uri="{BB962C8B-B14F-4D97-AF65-F5344CB8AC3E}">
        <p14:creationId xmlns:p14="http://schemas.microsoft.com/office/powerpoint/2010/main" val="23791706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2209800"/>
          </a:xfrm>
        </p:spPr>
        <p:txBody>
          <a:bodyPr>
            <a:normAutofit fontScale="90000"/>
          </a:bodyPr>
          <a:lstStyle/>
          <a:p>
            <a:r>
              <a:rPr lang="vi-VN" sz="4000" dirty="0">
                <a:solidFill>
                  <a:schemeClr val="tx1"/>
                </a:solidFill>
              </a:rPr>
              <a:t>58. Theo quy định của pháp luật lao động, những ngày người lao động được nghỉ mà vẫn hưởng nguyên lương:</a:t>
            </a:r>
            <a:endParaRPr lang="en-US" sz="4000" dirty="0">
              <a:solidFill>
                <a:schemeClr val="tx1"/>
              </a:solidFill>
            </a:endParaRPr>
          </a:p>
        </p:txBody>
      </p:sp>
      <p:sp>
        <p:nvSpPr>
          <p:cNvPr id="3" name="Subtitle 2"/>
          <p:cNvSpPr>
            <a:spLocks noGrp="1"/>
          </p:cNvSpPr>
          <p:nvPr>
            <p:ph type="subTitle" idx="1"/>
          </p:nvPr>
        </p:nvSpPr>
        <p:spPr>
          <a:xfrm>
            <a:off x="1066800" y="2590800"/>
            <a:ext cx="7924800" cy="4038600"/>
          </a:xfrm>
        </p:spPr>
        <p:txBody>
          <a:bodyPr>
            <a:normAutofit fontScale="92500" lnSpcReduction="10000"/>
          </a:bodyPr>
          <a:lstStyle/>
          <a:p>
            <a:r>
              <a:rPr lang="vi-VN" sz="3200" dirty="0">
                <a:solidFill>
                  <a:schemeClr val="tx1"/>
                </a:solidFill>
              </a:rPr>
              <a:t>a. Ngày Quốc khánh  (ngày 02 tháng 9) và ngày Quốc tế Phụ nữ (ngày 8 tháng 3).</a:t>
            </a:r>
          </a:p>
          <a:p>
            <a:r>
              <a:rPr lang="vi-VN" sz="3200" dirty="0">
                <a:solidFill>
                  <a:schemeClr val="tx1"/>
                </a:solidFill>
              </a:rPr>
              <a:t>b. Ngày Giỗ tổ Hùng Vương (mùng 10 tháng 3) và ngày Quốc tế lao động (ngày 1 tháng 5).</a:t>
            </a:r>
          </a:p>
          <a:p>
            <a:r>
              <a:rPr lang="vi-VN" sz="3200" dirty="0">
                <a:solidFill>
                  <a:schemeClr val="tx1"/>
                </a:solidFill>
              </a:rPr>
              <a:t>c. Ngày Tết dương lịch (ngày 01 tháng 01) và ngày Phụ nữ Việt Nam (ngày 20 tháng 10).</a:t>
            </a:r>
          </a:p>
          <a:p>
            <a:r>
              <a:rPr lang="vi-VN" sz="3200" dirty="0">
                <a:solidFill>
                  <a:schemeClr val="tx1"/>
                </a:solidFill>
              </a:rPr>
              <a:t>d. Ngày Quốc tế Phụ nữ (ngày 8 tháng 3) và ngày Phụ nữ Việt Nam (ngày 20 tháng 10).</a:t>
            </a:r>
          </a:p>
          <a:p>
            <a:endParaRPr lang="en-US" sz="3200" dirty="0">
              <a:solidFill>
                <a:schemeClr val="tx1"/>
              </a:solidFill>
            </a:endParaRPr>
          </a:p>
        </p:txBody>
      </p:sp>
    </p:spTree>
    <p:extLst>
      <p:ext uri="{BB962C8B-B14F-4D97-AF65-F5344CB8AC3E}">
        <p14:creationId xmlns:p14="http://schemas.microsoft.com/office/powerpoint/2010/main" val="301078021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2209800"/>
          </a:xfrm>
        </p:spPr>
        <p:txBody>
          <a:bodyPr>
            <a:normAutofit fontScale="90000"/>
          </a:bodyPr>
          <a:lstStyle/>
          <a:p>
            <a:r>
              <a:rPr lang="vi-VN" sz="4000" dirty="0">
                <a:solidFill>
                  <a:schemeClr val="tx1"/>
                </a:solidFill>
              </a:rPr>
              <a:t>59. Theo quy định của pháp luật lao động, những ngày người lao động được nghỉ mà vẫn hưởng nguyên lương:</a:t>
            </a:r>
            <a:endParaRPr lang="en-US" sz="4000" dirty="0">
              <a:solidFill>
                <a:schemeClr val="tx1"/>
              </a:solidFill>
            </a:endParaRPr>
          </a:p>
        </p:txBody>
      </p:sp>
      <p:sp>
        <p:nvSpPr>
          <p:cNvPr id="3" name="Subtitle 2"/>
          <p:cNvSpPr>
            <a:spLocks noGrp="1"/>
          </p:cNvSpPr>
          <p:nvPr>
            <p:ph type="subTitle" idx="1"/>
          </p:nvPr>
        </p:nvSpPr>
        <p:spPr>
          <a:xfrm>
            <a:off x="1371600" y="2895600"/>
            <a:ext cx="7620000" cy="3200400"/>
          </a:xfrm>
        </p:spPr>
        <p:txBody>
          <a:bodyPr>
            <a:normAutofit/>
          </a:bodyPr>
          <a:lstStyle/>
          <a:p>
            <a:r>
              <a:rPr lang="vi-VN" sz="3200" dirty="0">
                <a:solidFill>
                  <a:schemeClr val="tx1"/>
                </a:solidFill>
              </a:rPr>
              <a:t>a. Bản thân kết hôn.</a:t>
            </a:r>
          </a:p>
          <a:p>
            <a:r>
              <a:rPr lang="vi-VN" sz="3200" dirty="0">
                <a:solidFill>
                  <a:schemeClr val="tx1"/>
                </a:solidFill>
              </a:rPr>
              <a:t>b. Cha hay mẹ kết hôn.</a:t>
            </a:r>
          </a:p>
          <a:p>
            <a:r>
              <a:rPr lang="vi-VN" sz="3200" dirty="0">
                <a:solidFill>
                  <a:schemeClr val="tx1"/>
                </a:solidFill>
              </a:rPr>
              <a:t>c. Cháu nội kết hôn.</a:t>
            </a:r>
          </a:p>
          <a:p>
            <a:r>
              <a:rPr lang="vi-VN" sz="3200" dirty="0">
                <a:solidFill>
                  <a:schemeClr val="tx1"/>
                </a:solidFill>
              </a:rPr>
              <a:t>d. Cháu ngoại kết hôn.</a:t>
            </a:r>
          </a:p>
          <a:p>
            <a:endParaRPr lang="en-US" sz="3200" dirty="0">
              <a:solidFill>
                <a:schemeClr val="tx1"/>
              </a:solidFill>
            </a:endParaRPr>
          </a:p>
        </p:txBody>
      </p:sp>
    </p:spTree>
    <p:extLst>
      <p:ext uri="{BB962C8B-B14F-4D97-AF65-F5344CB8AC3E}">
        <p14:creationId xmlns:p14="http://schemas.microsoft.com/office/powerpoint/2010/main" val="233975450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2057400"/>
          </a:xfrm>
        </p:spPr>
        <p:txBody>
          <a:bodyPr>
            <a:normAutofit fontScale="90000"/>
          </a:bodyPr>
          <a:lstStyle/>
          <a:p>
            <a:r>
              <a:rPr lang="vi-VN" sz="4000" dirty="0">
                <a:solidFill>
                  <a:schemeClr val="tx1"/>
                </a:solidFill>
              </a:rPr>
              <a:t>60. Theo quy định của pháp luật lao động, những ngày người lao động được nghỉ mà vẫn hưởng nguyên lương:</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Con kết hôn.</a:t>
            </a:r>
          </a:p>
          <a:p>
            <a:r>
              <a:rPr lang="vi-VN" sz="3200" dirty="0">
                <a:solidFill>
                  <a:schemeClr val="tx1"/>
                </a:solidFill>
              </a:rPr>
              <a:t>b. Cha hay mẹ kết hôn.</a:t>
            </a:r>
          </a:p>
          <a:p>
            <a:r>
              <a:rPr lang="vi-VN" sz="3200" dirty="0">
                <a:solidFill>
                  <a:schemeClr val="tx1"/>
                </a:solidFill>
              </a:rPr>
              <a:t>c. Cháu nội kết hôn.</a:t>
            </a:r>
          </a:p>
          <a:p>
            <a:r>
              <a:rPr lang="vi-VN" sz="3200" dirty="0">
                <a:solidFill>
                  <a:schemeClr val="tx1"/>
                </a:solidFill>
              </a:rPr>
              <a:t>d. Cháu ngoại kết hôn.</a:t>
            </a:r>
          </a:p>
          <a:p>
            <a:endParaRPr lang="en-US" sz="3200" dirty="0">
              <a:solidFill>
                <a:schemeClr val="tx1"/>
              </a:solidFill>
            </a:endParaRPr>
          </a:p>
        </p:txBody>
      </p:sp>
    </p:spTree>
    <p:extLst>
      <p:ext uri="{BB962C8B-B14F-4D97-AF65-F5344CB8AC3E}">
        <p14:creationId xmlns:p14="http://schemas.microsoft.com/office/powerpoint/2010/main" val="34034039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28600"/>
            <a:ext cx="7696200" cy="2057400"/>
          </a:xfrm>
        </p:spPr>
        <p:txBody>
          <a:bodyPr>
            <a:normAutofit fontScale="90000"/>
          </a:bodyPr>
          <a:lstStyle/>
          <a:p>
            <a:r>
              <a:rPr lang="vi-VN" sz="4000" dirty="0">
                <a:solidFill>
                  <a:schemeClr val="tx1"/>
                </a:solidFill>
              </a:rPr>
              <a:t>61. Theo quy định của pháp luật lao động, những ngày người lao động được nghỉ mà vẫn hưởng nguyên lương:</a:t>
            </a:r>
            <a:endParaRPr lang="en-US" sz="4000" dirty="0">
              <a:solidFill>
                <a:schemeClr val="tx1"/>
              </a:solidFill>
            </a:endParaRPr>
          </a:p>
        </p:txBody>
      </p:sp>
      <p:sp>
        <p:nvSpPr>
          <p:cNvPr id="3" name="Subtitle 2"/>
          <p:cNvSpPr>
            <a:spLocks noGrp="1"/>
          </p:cNvSpPr>
          <p:nvPr>
            <p:ph type="subTitle" idx="1"/>
          </p:nvPr>
        </p:nvSpPr>
        <p:spPr>
          <a:xfrm>
            <a:off x="1371600" y="2438400"/>
            <a:ext cx="7620000" cy="3657600"/>
          </a:xfrm>
        </p:spPr>
        <p:txBody>
          <a:bodyPr>
            <a:normAutofit/>
          </a:bodyPr>
          <a:lstStyle/>
          <a:p>
            <a:r>
              <a:rPr lang="vi-VN" sz="3200" dirty="0">
                <a:solidFill>
                  <a:schemeClr val="tx1"/>
                </a:solidFill>
              </a:rPr>
              <a:t>a. Cha hay mẹ chết.</a:t>
            </a:r>
          </a:p>
          <a:p>
            <a:r>
              <a:rPr lang="vi-VN" sz="3200" dirty="0">
                <a:solidFill>
                  <a:schemeClr val="tx1"/>
                </a:solidFill>
              </a:rPr>
              <a:t>b. Cha hay mẹ kết hôn.</a:t>
            </a:r>
          </a:p>
          <a:p>
            <a:r>
              <a:rPr lang="vi-VN" sz="3200" dirty="0">
                <a:solidFill>
                  <a:schemeClr val="tx1"/>
                </a:solidFill>
              </a:rPr>
              <a:t>c. Cháu nội kết hôn.</a:t>
            </a:r>
          </a:p>
          <a:p>
            <a:r>
              <a:rPr lang="vi-VN" sz="3200" dirty="0">
                <a:solidFill>
                  <a:schemeClr val="tx1"/>
                </a:solidFill>
              </a:rPr>
              <a:t>d. Cháu ngoại kết hôn.</a:t>
            </a:r>
          </a:p>
          <a:p>
            <a:endParaRPr lang="en-US" sz="3200" dirty="0">
              <a:solidFill>
                <a:schemeClr val="tx1"/>
              </a:solidFill>
            </a:endParaRPr>
          </a:p>
        </p:txBody>
      </p:sp>
    </p:spTree>
    <p:extLst>
      <p:ext uri="{BB962C8B-B14F-4D97-AF65-F5344CB8AC3E}">
        <p14:creationId xmlns:p14="http://schemas.microsoft.com/office/powerpoint/2010/main" val="12532132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101</TotalTime>
  <Words>4235</Words>
  <Application>Microsoft Office PowerPoint</Application>
  <PresentationFormat>On-screen Show (4:3)</PresentationFormat>
  <Paragraphs>311</Paragraphs>
  <Slides>63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63</vt:i4>
      </vt:variant>
    </vt:vector>
  </HeadingPairs>
  <TitlesOfParts>
    <vt:vector size="71" baseType="lpstr">
      <vt:lpstr>Arial</vt:lpstr>
      <vt:lpstr>Calibri</vt:lpstr>
      <vt:lpstr>Gill Sans MT</vt:lpstr>
      <vt:lpstr>Tahoma</vt:lpstr>
      <vt:lpstr>Times New Roman</vt:lpstr>
      <vt:lpstr>Verdana</vt:lpstr>
      <vt:lpstr>Wingdings 2</vt:lpstr>
      <vt:lpstr>Solstice</vt:lpstr>
      <vt:lpstr>BỘ CÂU HỎI TRẮC NGHIỆM</vt:lpstr>
      <vt:lpstr>1. Đối tượng điều chỉnh của Luật Lao động là:</vt:lpstr>
      <vt:lpstr>2. Các chế độ bảo hiểm theo pháp luật lao động gồm:</vt:lpstr>
      <vt:lpstr>3. Thỏa ước lao động tập thể là:  </vt:lpstr>
      <vt:lpstr>4. Thỏa ước lao động tập thể là thỏa thuận giữa tập thể người lao động với người sử dụng lao động về điều kiện lao động và sử dụng lao động, quyền lợi và nghĩa vụ của hai bên trong quan hệ lao động.</vt:lpstr>
      <vt:lpstr>5. Phương pháp điều chỉnh của Luật Lao động là: </vt:lpstr>
      <vt:lpstr>5. Phương pháp điều chỉnh của Luật Lao động là: </vt:lpstr>
      <vt:lpstr>7. Người sử dụng lao động có nghiã vụ:</vt:lpstr>
      <vt:lpstr>8. Theo pháp luật lao động Việt Nam, quy định chung về độ tuổi bắt đầu được tham gia lao động là:</vt:lpstr>
      <vt:lpstr>9. Theo quy định chung của pháp luật lao động Việt Nam, độ tuổi được phép thuê mướn lao động là:</vt:lpstr>
      <vt:lpstr>10. Người sử dụng lao động có nghĩa vụ:</vt:lpstr>
      <vt:lpstr>11. Đâu không phải đối tượng điều chỉnh của Luật Lao động là:</vt:lpstr>
      <vt:lpstr>12. Chế định “giải quyết tranh chấp lao động” thuộc ngành luật nào:</vt:lpstr>
      <vt:lpstr>13. Quyền của người lao động</vt:lpstr>
      <vt:lpstr>14. Nghĩa vụ của người lao động:</vt:lpstr>
      <vt:lpstr>15. Quyền của người sử dụng lao động:</vt:lpstr>
      <vt:lpstr>16. Quan hệ học nghề là?</vt:lpstr>
      <vt:lpstr>17. Việc làm là:</vt:lpstr>
      <vt:lpstr>18. Các chế định của Luật Lao động điều chỉnh là:</vt:lpstr>
      <vt:lpstr>19. Tiền lương lao động là một chế định của ngành luật:</vt:lpstr>
      <vt:lpstr>20. Hợp đồng lao động có:</vt:lpstr>
      <vt:lpstr>21. Hợp đồng lao động loại có lợi nhất cho người lao động là:</vt:lpstr>
      <vt:lpstr>22. Giao kết hợp đồng lao động có:  </vt:lpstr>
      <vt:lpstr>23. Thời giờ làm việc tiêu chuẩn trong điều kiện lao động bình thường của Bộ luật Lao động quy định là:</vt:lpstr>
      <vt:lpstr>24. Thời giờ làm việc ban đêm theo quy định của Bộ luật Lao động được tính từ:</vt:lpstr>
      <vt:lpstr>25. Ngành luật nào quy định về hợp đồng lao động:</vt:lpstr>
      <vt:lpstr>26. Đối với hợp đồng lao động không xác định thời hạn, người lao động có quyền đơn phương chấm dứt hợp đồng khi:</vt:lpstr>
      <vt:lpstr>27. Tổng số ngày người lao động được nghỉ lễ - Tết trong 1 năm, theo quy định của pháp luật lao động là:</vt:lpstr>
      <vt:lpstr>28. Tranh chấp lao động là tranh chấp về quyền, nghĩa vụ và lợi ích phát sinh trong quan hệ lao động giữa</vt:lpstr>
      <vt:lpstr>Bài Kiểm tra 1 tiết (1) mã: X1IYSS ngày 5/4/2021</vt:lpstr>
      <vt:lpstr>29. Khi nghiên cứu về quyền của người sử dụng lao động thì khẳng định nào sau đây là sai</vt:lpstr>
      <vt:lpstr>30. Người lao động có nghĩa vụ </vt:lpstr>
      <vt:lpstr>31. Sự thỏa thuận làm phát sinh hợp đồng lao động là</vt:lpstr>
      <vt:lpstr>32. Những cá nhân, tổ chức có quyền khởi kiện vụ án tranh chấp lao động trước toà án</vt:lpstr>
      <vt:lpstr>33. Theo quy định của pháp luật lao động, những ngày người lao động được nghỉ mà vẫn hưởng nguyên lương:</vt:lpstr>
      <vt:lpstr>34. Luật Lao động bao gồm tổng thể các quy phạm pháp luật do nhà nước ban hành điều chỉnh các quan hệ xã hội phát sinh</vt:lpstr>
      <vt:lpstr>35. Luật Lao động bao gồm tổng thể các quy phạm pháp luật do nhà nước ban hành điều chỉnh các quan hệ xã hội phát sinh</vt:lpstr>
      <vt:lpstr>36. Người lao động là:</vt:lpstr>
      <vt:lpstr>37. Người sử dụng lao động là:</vt:lpstr>
      <vt:lpstr>38. Quan hệ lao động là quan hệ giữa người với người hình thành trong quá trình:</vt:lpstr>
      <vt:lpstr>39. Phương pháp điều chỉnh của luật Lao động:</vt:lpstr>
      <vt:lpstr>40. Công đoàn là tổ chức do những người lao động lập nên, là người đại diện hợp pháp của người lao động, có trách nhiệm tham gia cùng với người sử dụng LĐ trong quá trình lao động.</vt:lpstr>
      <vt:lpstr>41. Nguyên tắc cơ bản của pháp luật lao động là </vt:lpstr>
      <vt:lpstr>42. Nguyên tắc cơ bản của pháp luật lao động mang tính chỉ đạo xuyên suốt các quy định của pháp luật lao động là</vt:lpstr>
      <vt:lpstr>43. Đối với hợp đồng lao động xác định thời hạn từ đủ 12 tháng đến 36 tháng , người lao động có quyền đơn phương chấm dứt hợp đồng khi:</vt:lpstr>
      <vt:lpstr>44. Đối với hợp đồng lao động mùa vụ, người lao động có quyền đơn phương chấm dứt hợp đồng khi:</vt:lpstr>
      <vt:lpstr>45. Nghĩa vụ của người sử dụng lao động:</vt:lpstr>
      <vt:lpstr>46. Người sử dụng lao động có nghiã vụ:</vt:lpstr>
      <vt:lpstr>47. Người lao động có nghĩa vụ:</vt:lpstr>
      <vt:lpstr>48. Theo pháp luật lao động Việt Nam, quy định chung về độ tuổi bắt đầu được tham gia lao động là:</vt:lpstr>
      <vt:lpstr>49. Theo quy định chung của pháp luật lao động Việt Nam, độ tuổi được phép thuê mướn lao động là:</vt:lpstr>
      <vt:lpstr>50. Quyền của người lao động</vt:lpstr>
      <vt:lpstr>51. Quyền của người lao động</vt:lpstr>
      <vt:lpstr>52. Quyền của người lao động</vt:lpstr>
      <vt:lpstr>53. Quyền của người lao động</vt:lpstr>
      <vt:lpstr>54. Quyền của người lao động</vt:lpstr>
      <vt:lpstr>55. Hợp đồng lao động xác định thời hạn (hợp đồng lao động loại 2) là:</vt:lpstr>
      <vt:lpstr>56. Hợp đồng lao động không xác định thời hạn là: </vt:lpstr>
      <vt:lpstr>57. Hợp đồng lao động theo mùa, vụ, hoặc theo công việc nhất định là:</vt:lpstr>
      <vt:lpstr>58. Theo quy định của pháp luật lao động, những ngày người lao động được nghỉ mà vẫn hưởng nguyên lương:</vt:lpstr>
      <vt:lpstr>59. Theo quy định của pháp luật lao động, những ngày người lao động được nghỉ mà vẫn hưởng nguyên lương:</vt:lpstr>
      <vt:lpstr>60. Theo quy định của pháp luật lao động, những ngày người lao động được nghỉ mà vẫn hưởng nguyên lương:</vt:lpstr>
      <vt:lpstr>61. Theo quy định của pháp luật lao động, những ngày người lao động được nghỉ mà vẫn hưởng nguyên lương: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BỘ CÂU HỎI TRẮC NGHIỆM</dc:title>
  <dc:creator>Windows User</dc:creator>
  <cp:lastModifiedBy>Zoom7</cp:lastModifiedBy>
  <cp:revision>13</cp:revision>
  <dcterms:created xsi:type="dcterms:W3CDTF">2021-03-25T14:18:22Z</dcterms:created>
  <dcterms:modified xsi:type="dcterms:W3CDTF">2021-04-04T07:47:12Z</dcterms:modified>
</cp:coreProperties>
</file>