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90" d="100"/>
          <a:sy n="90" d="100"/>
        </p:scale>
        <p:origin x="16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10737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58580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4/4/2021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5149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29467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47141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4/4/2021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81915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4/4/2021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78793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0678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4/4/2021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2546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10994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39357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758456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50298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264116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391583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267159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3311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smtClean="0"/>
              <a:pPr/>
              <a:t>4/4/2021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020024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1300786"/>
            <a:ext cx="8689976" cy="815094"/>
          </a:xfrm>
        </p:spPr>
        <p:txBody>
          <a:bodyPr/>
          <a:lstStyle/>
          <a:p>
            <a:r>
              <a:rPr lang="en-US" dirty="0">
                <a:latin typeface="Arial" panose="020B0604020202020204" pitchFamily="34" charset="0"/>
                <a:cs typeface="Arial" panose="020B0604020202020204" pitchFamily="34" charset="0"/>
              </a:rPr>
              <a:t>BỘ CÂU HỎI TRẮC NGHIỆM</a:t>
            </a: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r>
              <a:rPr lang="en-US" sz="4400" dirty="0">
                <a:solidFill>
                  <a:schemeClr val="tx1"/>
                </a:solidFill>
                <a:latin typeface="Arial" panose="020B0604020202020204" pitchFamily="34" charset="0"/>
                <a:cs typeface="Arial" panose="020B0604020202020204" pitchFamily="34" charset="0"/>
              </a:rPr>
              <a:t>BÀI 4</a:t>
            </a:r>
          </a:p>
          <a:p>
            <a:r>
              <a:rPr lang="en-US" sz="4400" dirty="0">
                <a:solidFill>
                  <a:schemeClr val="tx1"/>
                </a:solidFill>
                <a:latin typeface="Arial" panose="020B0604020202020204" pitchFamily="34" charset="0"/>
                <a:cs typeface="Arial" panose="020B0604020202020204" pitchFamily="34" charset="0"/>
              </a:rPr>
              <a:t>PHÁP LUẬT PHÒNG, </a:t>
            </a:r>
          </a:p>
          <a:p>
            <a:r>
              <a:rPr lang="en-US" sz="4400" dirty="0">
                <a:solidFill>
                  <a:schemeClr val="tx1"/>
                </a:solidFill>
                <a:latin typeface="Arial" panose="020B0604020202020204" pitchFamily="34" charset="0"/>
                <a:cs typeface="Arial" panose="020B0604020202020204" pitchFamily="34" charset="0"/>
              </a:rPr>
              <a:t>CHỐNG THAM NHŨNG</a:t>
            </a:r>
          </a:p>
          <a:p>
            <a:endParaRPr lang="en-US" dirty="0"/>
          </a:p>
        </p:txBody>
      </p:sp>
    </p:spTree>
    <p:extLst>
      <p:ext uri="{BB962C8B-B14F-4D97-AF65-F5344CB8AC3E}">
        <p14:creationId xmlns:p14="http://schemas.microsoft.com/office/powerpoint/2010/main" val="24950796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669311"/>
          </a:xfrm>
        </p:spPr>
        <p:txBody>
          <a:bodyPr>
            <a:noAutofit/>
          </a:bodyPr>
          <a:lstStyle/>
          <a:p>
            <a:pPr algn="l"/>
            <a:r>
              <a:rPr lang="vi-VN" sz="4000" dirty="0">
                <a:latin typeface="Arial" panose="020B0604020202020204" pitchFamily="34" charset="0"/>
                <a:cs typeface="Arial" panose="020B0604020202020204" pitchFamily="34" charset="0"/>
              </a:rPr>
              <a:t>1. Sự cần thiết xây dựng Luật Phòng, chống tham nhũng là:</a:t>
            </a:r>
            <a:endParaRPr lang="en-US" sz="40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509284"/>
            <a:ext cx="8689976" cy="3211032"/>
          </a:xfrm>
        </p:spPr>
        <p:txBody>
          <a:bodyPr>
            <a:normAutofit fontScale="47500" lnSpcReduction="20000"/>
          </a:bodyPr>
          <a:lstStyle/>
          <a:p>
            <a:pPr algn="l"/>
            <a:r>
              <a:rPr lang="vi-VN" sz="4400" dirty="0">
                <a:solidFill>
                  <a:schemeClr val="tx1"/>
                </a:solidFill>
                <a:latin typeface="Arial" panose="020B0604020202020204" pitchFamily="34" charset="0"/>
                <a:cs typeface="Arial" panose="020B0604020202020204" pitchFamily="34" charset="0"/>
              </a:rPr>
              <a:t>a. Không cần thiết xây dựng Luật Phòng, chống tham nhũng. </a:t>
            </a:r>
          </a:p>
          <a:p>
            <a:pPr algn="l"/>
            <a:r>
              <a:rPr lang="vi-VN" sz="4400" dirty="0">
                <a:solidFill>
                  <a:schemeClr val="tx1"/>
                </a:solidFill>
                <a:latin typeface="Arial" panose="020B0604020202020204" pitchFamily="34" charset="0"/>
                <a:cs typeface="Arial" panose="020B0604020202020204" pitchFamily="34" charset="0"/>
              </a:rPr>
              <a:t>b. Không có Luật Phòng, chống tham nhũng thì xã hội cũng không sao. </a:t>
            </a:r>
          </a:p>
          <a:p>
            <a:pPr algn="l"/>
            <a:r>
              <a:rPr lang="vi-VN" sz="4400" dirty="0">
                <a:solidFill>
                  <a:schemeClr val="tx1"/>
                </a:solidFill>
                <a:latin typeface="Arial" panose="020B0604020202020204" pitchFamily="34" charset="0"/>
                <a:cs typeface="Arial" panose="020B0604020202020204" pitchFamily="34" charset="0"/>
              </a:rPr>
              <a:t>c. Có cơ sở pháp lý để xử lý các cá nhân, tổ chức trong quá trình tổ chức quản lý, xây dựng nhà nước.</a:t>
            </a:r>
          </a:p>
          <a:p>
            <a:pPr algn="l"/>
            <a:r>
              <a:rPr lang="vi-VN" sz="4400" dirty="0">
                <a:solidFill>
                  <a:schemeClr val="tx1"/>
                </a:solidFill>
                <a:latin typeface="Arial" panose="020B0604020202020204" pitchFamily="34" charset="0"/>
                <a:cs typeface="Arial" panose="020B0604020202020204" pitchFamily="34" charset="0"/>
              </a:rPr>
              <a:t>d. Xây dựng Luật Phòng, chống tham nhũng là không cần thiết.</a:t>
            </a:r>
          </a:p>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944964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a:bodyPr>
          <a:lstStyle/>
          <a:p>
            <a:pPr algn="l"/>
            <a:r>
              <a:rPr lang="vi-VN" dirty="0"/>
              <a:t>2. Tham nhũng</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5EA483A2-5B5C-488B-BFEB-0768D22FF7F3}"/>
              </a:ext>
            </a:extLst>
          </p:cNvPr>
          <p:cNvSpPr txBox="1"/>
          <p:nvPr/>
        </p:nvSpPr>
        <p:spPr>
          <a:xfrm>
            <a:off x="1520456" y="2413337"/>
            <a:ext cx="8689976" cy="3539430"/>
          </a:xfrm>
          <a:prstGeom prst="rect">
            <a:avLst/>
          </a:prstGeom>
          <a:noFill/>
        </p:spPr>
        <p:txBody>
          <a:bodyPr wrap="square">
            <a:spAutoFit/>
          </a:bodyPr>
          <a:lstStyle/>
          <a:p>
            <a:r>
              <a:rPr lang="vi-VN" sz="3200" dirty="0"/>
              <a:t>a. Là hành vi của người có chức vụ, quyền hạn lợi dụng chức vụ, quyền hạn đó để vụ lợi.</a:t>
            </a:r>
          </a:p>
          <a:p>
            <a:r>
              <a:rPr lang="vi-VN" sz="3200" dirty="0"/>
              <a:t>b. Là hành vi của người có chức vụ.</a:t>
            </a:r>
          </a:p>
          <a:p>
            <a:r>
              <a:rPr lang="vi-VN" sz="3200" dirty="0"/>
              <a:t>c. Là hành vi của người có chức vụ, quyền hạn.</a:t>
            </a:r>
          </a:p>
          <a:p>
            <a:r>
              <a:rPr lang="vi-VN" sz="3200" dirty="0"/>
              <a:t>d. Là hành vi của người có chức vụ, quyền hạn đã lợi dụng chức vụ, quyền hạn.</a:t>
            </a:r>
          </a:p>
        </p:txBody>
      </p:sp>
    </p:spTree>
    <p:extLst>
      <p:ext uri="{BB962C8B-B14F-4D97-AF65-F5344CB8AC3E}">
        <p14:creationId xmlns:p14="http://schemas.microsoft.com/office/powerpoint/2010/main" val="3091529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latin typeface="Arial" panose="020B0604020202020204" pitchFamily="34" charset="0"/>
                <a:cs typeface="Arial" panose="020B0604020202020204" pitchFamily="34" charset="0"/>
              </a:rPr>
              <a:t>3.  Chủ thể tham nhũng là người:</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fontScale="55000" lnSpcReduction="20000"/>
          </a:bodyPr>
          <a:lstStyle/>
          <a:p>
            <a:pPr algn="l"/>
            <a:r>
              <a:rPr lang="vi-VN" sz="4400" dirty="0">
                <a:solidFill>
                  <a:schemeClr val="tx1"/>
                </a:solidFill>
                <a:latin typeface="Arial" panose="020B0604020202020204" pitchFamily="34" charset="0"/>
                <a:cs typeface="Arial" panose="020B0604020202020204" pitchFamily="34" charset="0"/>
              </a:rPr>
              <a:t>a. Là hành vi của người có chức vụ, quyền hạn đã lợi dụng chức vụ, quyền hạn đó vì vụ lợi.</a:t>
            </a:r>
          </a:p>
          <a:p>
            <a:pPr algn="l"/>
            <a:r>
              <a:rPr lang="vi-VN" sz="4400" dirty="0">
                <a:solidFill>
                  <a:schemeClr val="tx1"/>
                </a:solidFill>
                <a:latin typeface="Arial" panose="020B0604020202020204" pitchFamily="34" charset="0"/>
                <a:cs typeface="Arial" panose="020B0604020202020204" pitchFamily="34" charset="0"/>
              </a:rPr>
              <a:t>b. Là hành vi của người có chức vụ.</a:t>
            </a:r>
          </a:p>
          <a:p>
            <a:pPr algn="l"/>
            <a:r>
              <a:rPr lang="vi-VN" sz="4400" dirty="0">
                <a:solidFill>
                  <a:schemeClr val="tx1"/>
                </a:solidFill>
                <a:latin typeface="Arial" panose="020B0604020202020204" pitchFamily="34" charset="0"/>
                <a:cs typeface="Arial" panose="020B0604020202020204" pitchFamily="34" charset="0"/>
              </a:rPr>
              <a:t>c. Là người hay tổ chức được giao chức vụ, quyền hạn.</a:t>
            </a:r>
          </a:p>
          <a:p>
            <a:pPr algn="l"/>
            <a:r>
              <a:rPr lang="vi-VN" sz="4400" dirty="0">
                <a:solidFill>
                  <a:schemeClr val="tx1"/>
                </a:solidFill>
                <a:latin typeface="Arial" panose="020B0604020202020204" pitchFamily="34" charset="0"/>
                <a:cs typeface="Arial" panose="020B0604020202020204" pitchFamily="34" charset="0"/>
              </a:rPr>
              <a:t>d. Là hành vi của người có chức vụ, quyền hạn đã lợi dụng chức vụ, quyền hạn.</a:t>
            </a:r>
          </a:p>
        </p:txBody>
      </p:sp>
    </p:spTree>
    <p:extLst>
      <p:ext uri="{BB962C8B-B14F-4D97-AF65-F5344CB8AC3E}">
        <p14:creationId xmlns:p14="http://schemas.microsoft.com/office/powerpoint/2010/main" val="1011255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4. Chủ thể tham nhũng có thể là:</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C5678B14-A3AA-4056-B413-53B8EA83F8BA}"/>
              </a:ext>
            </a:extLst>
          </p:cNvPr>
          <p:cNvSpPr txBox="1"/>
          <p:nvPr/>
        </p:nvSpPr>
        <p:spPr>
          <a:xfrm>
            <a:off x="1307805" y="2690336"/>
            <a:ext cx="7838853" cy="3416320"/>
          </a:xfrm>
          <a:prstGeom prst="rect">
            <a:avLst/>
          </a:prstGeom>
          <a:noFill/>
        </p:spPr>
        <p:txBody>
          <a:bodyPr wrap="square">
            <a:spAutoFit/>
          </a:bodyPr>
          <a:lstStyle/>
          <a:p>
            <a:r>
              <a:rPr lang="vi-VN" sz="3600" dirty="0"/>
              <a:t>a. Chủ doanh nghiệp tư nhân.</a:t>
            </a:r>
          </a:p>
          <a:p>
            <a:r>
              <a:rPr lang="vi-VN" sz="3600" dirty="0"/>
              <a:t>b. Cán bộ, công chức, viên chức có chức vụ, quyền hạn.</a:t>
            </a:r>
          </a:p>
          <a:p>
            <a:r>
              <a:rPr lang="vi-VN" sz="3600" dirty="0"/>
              <a:t>c. Giám đốc công ty trách nhiệm hữu hạn một thành viên.</a:t>
            </a:r>
          </a:p>
          <a:p>
            <a:r>
              <a:rPr lang="vi-VN" sz="3600" dirty="0"/>
              <a:t>d. Học sinh và sinh viên.	</a:t>
            </a:r>
          </a:p>
        </p:txBody>
      </p:sp>
    </p:spTree>
    <p:extLst>
      <p:ext uri="{BB962C8B-B14F-4D97-AF65-F5344CB8AC3E}">
        <p14:creationId xmlns:p14="http://schemas.microsoft.com/office/powerpoint/2010/main" val="20523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5. Chủ thể tham nhũng có thể là:</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8EE0531D-F6BC-4322-AAD1-74543B79D082}"/>
              </a:ext>
            </a:extLst>
          </p:cNvPr>
          <p:cNvSpPr txBox="1"/>
          <p:nvPr/>
        </p:nvSpPr>
        <p:spPr>
          <a:xfrm>
            <a:off x="1307805" y="2551837"/>
            <a:ext cx="7838853" cy="4031873"/>
          </a:xfrm>
          <a:prstGeom prst="rect">
            <a:avLst/>
          </a:prstGeom>
          <a:noFill/>
        </p:spPr>
        <p:txBody>
          <a:bodyPr wrap="square">
            <a:spAutoFit/>
          </a:bodyPr>
          <a:lstStyle/>
          <a:p>
            <a:r>
              <a:rPr lang="vi-VN" sz="3200" dirty="0"/>
              <a:t>a. Trưởng phòng và phó phòng của công ty tư nhân.</a:t>
            </a:r>
          </a:p>
          <a:p>
            <a:r>
              <a:rPr lang="vi-VN" sz="3200" dirty="0"/>
              <a:t>b. Giám đốc công ty tư nhân.</a:t>
            </a:r>
          </a:p>
          <a:p>
            <a:r>
              <a:rPr lang="vi-VN" sz="3200" dirty="0"/>
              <a:t>c. Công nhân làm trong các công ty nhà nước.</a:t>
            </a:r>
          </a:p>
          <a:p>
            <a:r>
              <a:rPr lang="vi-VN" sz="3200" dirty="0"/>
              <a:t>d. Cán bộ lãnh đạo, quản lý là người đại diện phần vốn góp của nhà nước tại doanh nghiệp.</a:t>
            </a:r>
          </a:p>
        </p:txBody>
      </p:sp>
    </p:spTree>
    <p:extLst>
      <p:ext uri="{BB962C8B-B14F-4D97-AF65-F5344CB8AC3E}">
        <p14:creationId xmlns:p14="http://schemas.microsoft.com/office/powerpoint/2010/main" val="3636182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en-US" dirty="0">
                <a:latin typeface="Arial" panose="020B0604020202020204" pitchFamily="34" charset="0"/>
                <a:cs typeface="Arial" panose="020B0604020202020204" pitchFamily="34" charset="0"/>
              </a:rPr>
              <a:t>6. </a:t>
            </a:r>
            <a:r>
              <a:rPr lang="en-US" dirty="0" err="1">
                <a:latin typeface="Arial" panose="020B0604020202020204" pitchFamily="34" charset="0"/>
                <a:cs typeface="Arial" panose="020B0604020202020204" pitchFamily="34" charset="0"/>
              </a:rPr>
              <a:t>Đặc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điểm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nhũng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là</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318437" y="2222205"/>
            <a:ext cx="9122551" cy="3902147"/>
          </a:xfrm>
        </p:spPr>
        <p:txBody>
          <a:bodyPr>
            <a:normAutofit fontScale="62500" lnSpcReduction="20000"/>
          </a:bodyPr>
          <a:lstStyle/>
          <a:p>
            <a:pPr algn="l"/>
            <a:r>
              <a:rPr lang="en-US" sz="4400" dirty="0">
                <a:solidFill>
                  <a:schemeClr val="tx1"/>
                </a:solidFill>
                <a:latin typeface="Arial" panose="020B0604020202020204" pitchFamily="34" charset="0"/>
                <a:cs typeface="Arial" panose="020B0604020202020204" pitchFamily="34" charset="0"/>
              </a:rPr>
              <a:t>a. </a:t>
            </a:r>
            <a:r>
              <a:rPr lang="en-US" sz="4400" dirty="0" err="1">
                <a:solidFill>
                  <a:schemeClr val="tx1"/>
                </a:solidFill>
                <a:latin typeface="Arial" panose="020B0604020202020204" pitchFamily="34" charset="0"/>
                <a:cs typeface="Arial" panose="020B0604020202020204" pitchFamily="34" charset="0"/>
              </a:rPr>
              <a:t>Chủ</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thể</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tham</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nhũng</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cũng</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có</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thể</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là</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công</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nhân</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nhà</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máy</a:t>
            </a:r>
            <a:r>
              <a:rPr lang="en-US" sz="4400" dirty="0">
                <a:solidFill>
                  <a:schemeClr val="tx1"/>
                </a:solidFill>
                <a:latin typeface="Arial" panose="020B0604020202020204" pitchFamily="34" charset="0"/>
                <a:cs typeface="Arial" panose="020B0604020202020204" pitchFamily="34" charset="0"/>
              </a:rPr>
              <a:t>.</a:t>
            </a:r>
          </a:p>
          <a:p>
            <a:pPr algn="l"/>
            <a:r>
              <a:rPr lang="en-US" sz="4400" dirty="0">
                <a:solidFill>
                  <a:schemeClr val="tx1"/>
                </a:solidFill>
                <a:latin typeface="Arial" panose="020B0604020202020204" pitchFamily="34" charset="0"/>
                <a:cs typeface="Arial" panose="020B0604020202020204" pitchFamily="34" charset="0"/>
              </a:rPr>
              <a:t>b. </a:t>
            </a:r>
            <a:r>
              <a:rPr lang="en-US" sz="4400" dirty="0" err="1">
                <a:solidFill>
                  <a:schemeClr val="tx1"/>
                </a:solidFill>
                <a:latin typeface="Arial" panose="020B0604020202020204" pitchFamily="34" charset="0"/>
                <a:cs typeface="Arial" panose="020B0604020202020204" pitchFamily="34" charset="0"/>
              </a:rPr>
              <a:t>Bất</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kỳ</a:t>
            </a:r>
            <a:r>
              <a:rPr lang="en-US" sz="4400" dirty="0">
                <a:solidFill>
                  <a:schemeClr val="tx1"/>
                </a:solidFill>
                <a:latin typeface="Arial" panose="020B0604020202020204" pitchFamily="34" charset="0"/>
                <a:cs typeface="Arial" panose="020B0604020202020204" pitchFamily="34" charset="0"/>
              </a:rPr>
              <a:t> ai </a:t>
            </a:r>
            <a:r>
              <a:rPr lang="en-US" sz="4400" dirty="0" err="1">
                <a:solidFill>
                  <a:schemeClr val="tx1"/>
                </a:solidFill>
                <a:latin typeface="Arial" panose="020B0604020202020204" pitchFamily="34" charset="0"/>
                <a:cs typeface="Arial" panose="020B0604020202020204" pitchFamily="34" charset="0"/>
              </a:rPr>
              <a:t>cũng</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có</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thể</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trở</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thành</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chủ</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thể</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tham</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nhũng</a:t>
            </a:r>
            <a:r>
              <a:rPr lang="en-US" sz="4400" dirty="0">
                <a:solidFill>
                  <a:schemeClr val="tx1"/>
                </a:solidFill>
                <a:latin typeface="Arial" panose="020B0604020202020204" pitchFamily="34" charset="0"/>
                <a:cs typeface="Arial" panose="020B0604020202020204" pitchFamily="34" charset="0"/>
              </a:rPr>
              <a:t>.</a:t>
            </a:r>
          </a:p>
          <a:p>
            <a:pPr algn="l"/>
            <a:r>
              <a:rPr lang="en-US" sz="4400" dirty="0">
                <a:solidFill>
                  <a:schemeClr val="tx1"/>
                </a:solidFill>
                <a:latin typeface="Arial" panose="020B0604020202020204" pitchFamily="34" charset="0"/>
                <a:cs typeface="Arial" panose="020B0604020202020204" pitchFamily="34" charset="0"/>
              </a:rPr>
              <a:t>c. </a:t>
            </a:r>
            <a:r>
              <a:rPr lang="en-US" sz="4400" dirty="0" err="1">
                <a:solidFill>
                  <a:schemeClr val="tx1"/>
                </a:solidFill>
                <a:latin typeface="Arial" panose="020B0604020202020204" pitchFamily="34" charset="0"/>
                <a:cs typeface="Arial" panose="020B0604020202020204" pitchFamily="34" charset="0"/>
              </a:rPr>
              <a:t>Mục</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đích</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của</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hành</a:t>
            </a:r>
            <a:r>
              <a:rPr lang="en-US" sz="4400" dirty="0">
                <a:solidFill>
                  <a:schemeClr val="tx1"/>
                </a:solidFill>
                <a:latin typeface="Arial" panose="020B0604020202020204" pitchFamily="34" charset="0"/>
                <a:cs typeface="Arial" panose="020B0604020202020204" pitchFamily="34" charset="0"/>
              </a:rPr>
              <a:t> vi </a:t>
            </a:r>
            <a:r>
              <a:rPr lang="en-US" sz="4400" dirty="0" err="1">
                <a:solidFill>
                  <a:schemeClr val="tx1"/>
                </a:solidFill>
                <a:latin typeface="Arial" panose="020B0604020202020204" pitchFamily="34" charset="0"/>
                <a:cs typeface="Arial" panose="020B0604020202020204" pitchFamily="34" charset="0"/>
              </a:rPr>
              <a:t>tham</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nhũng</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là</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vụ</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lợi</a:t>
            </a:r>
            <a:r>
              <a:rPr lang="en-US" sz="4400" dirty="0">
                <a:solidFill>
                  <a:schemeClr val="tx1"/>
                </a:solidFill>
                <a:latin typeface="Arial" panose="020B0604020202020204" pitchFamily="34" charset="0"/>
                <a:cs typeface="Arial" panose="020B0604020202020204" pitchFamily="34" charset="0"/>
              </a:rPr>
              <a:t>.</a:t>
            </a:r>
          </a:p>
          <a:p>
            <a:pPr algn="l"/>
            <a:r>
              <a:rPr lang="en-US" sz="4400" dirty="0">
                <a:solidFill>
                  <a:schemeClr val="tx1"/>
                </a:solidFill>
                <a:latin typeface="Arial" panose="020B0604020202020204" pitchFamily="34" charset="0"/>
                <a:cs typeface="Arial" panose="020B0604020202020204" pitchFamily="34" charset="0"/>
              </a:rPr>
              <a:t>d. </a:t>
            </a:r>
            <a:r>
              <a:rPr lang="en-US" sz="4400" dirty="0" err="1">
                <a:solidFill>
                  <a:schemeClr val="tx1"/>
                </a:solidFill>
                <a:latin typeface="Arial" panose="020B0604020202020204" pitchFamily="34" charset="0"/>
                <a:cs typeface="Arial" panose="020B0604020202020204" pitchFamily="34" charset="0"/>
              </a:rPr>
              <a:t>Mục</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đích</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của</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hành</a:t>
            </a:r>
            <a:r>
              <a:rPr lang="en-US" sz="4400" dirty="0">
                <a:solidFill>
                  <a:schemeClr val="tx1"/>
                </a:solidFill>
                <a:latin typeface="Arial" panose="020B0604020202020204" pitchFamily="34" charset="0"/>
                <a:cs typeface="Arial" panose="020B0604020202020204" pitchFamily="34" charset="0"/>
              </a:rPr>
              <a:t> vi </a:t>
            </a:r>
            <a:r>
              <a:rPr lang="en-US" sz="4400" dirty="0" err="1">
                <a:solidFill>
                  <a:schemeClr val="tx1"/>
                </a:solidFill>
                <a:latin typeface="Arial" panose="020B0604020202020204" pitchFamily="34" charset="0"/>
                <a:cs typeface="Arial" panose="020B0604020202020204" pitchFamily="34" charset="0"/>
              </a:rPr>
              <a:t>tham</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nhũng</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là</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vì</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lợi</a:t>
            </a:r>
            <a:r>
              <a:rPr lang="en-US" sz="4400" dirty="0">
                <a:solidFill>
                  <a:schemeClr val="tx1"/>
                </a:solidFill>
                <a:latin typeface="Arial" panose="020B0604020202020204" pitchFamily="34" charset="0"/>
                <a:cs typeface="Arial" panose="020B0604020202020204" pitchFamily="34" charset="0"/>
              </a:rPr>
              <a:t> ich </a:t>
            </a:r>
            <a:r>
              <a:rPr lang="en-US" sz="4400" dirty="0" err="1">
                <a:solidFill>
                  <a:schemeClr val="tx1"/>
                </a:solidFill>
                <a:latin typeface="Arial" panose="020B0604020202020204" pitchFamily="34" charset="0"/>
                <a:cs typeface="Arial" panose="020B0604020202020204" pitchFamily="34" charset="0"/>
              </a:rPr>
              <a:t>của</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toàn</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dân</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tộc</a:t>
            </a:r>
            <a:r>
              <a:rPr lang="en-US" sz="4400" dirty="0">
                <a:solidFill>
                  <a:schemeClr val="tx1"/>
                </a:solidFill>
                <a:latin typeface="Arial" panose="020B0604020202020204" pitchFamily="34" charset="0"/>
                <a:cs typeface="Arial" panose="020B0604020202020204" pitchFamily="34" charset="0"/>
              </a:rPr>
              <a:t>.</a:t>
            </a:r>
          </a:p>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161691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latin typeface="Arial" panose="020B0604020202020204" pitchFamily="34" charset="0"/>
                <a:cs typeface="Arial" panose="020B0604020202020204" pitchFamily="34" charset="0"/>
              </a:rPr>
              <a:t>7. Đặc điểm của tham nhũng là</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520456" y="2222205"/>
            <a:ext cx="8920532" cy="3732027"/>
          </a:xfrm>
        </p:spPr>
        <p:txBody>
          <a:bodyPr>
            <a:normAutofit fontScale="55000" lnSpcReduction="20000"/>
          </a:bodyPr>
          <a:lstStyle/>
          <a:p>
            <a:pPr algn="l"/>
            <a:r>
              <a:rPr lang="vi-VN" sz="4400" dirty="0">
                <a:solidFill>
                  <a:schemeClr val="tx1"/>
                </a:solidFill>
                <a:latin typeface="Arial" panose="020B0604020202020204" pitchFamily="34" charset="0"/>
                <a:cs typeface="Arial" panose="020B0604020202020204" pitchFamily="34" charset="0"/>
              </a:rPr>
              <a:t>a. Chủ thể tham nhũng lợi dụng chức vụ, quyền hạn được giao.</a:t>
            </a:r>
          </a:p>
          <a:p>
            <a:pPr algn="l"/>
            <a:r>
              <a:rPr lang="vi-VN" sz="4400" dirty="0">
                <a:solidFill>
                  <a:schemeClr val="tx1"/>
                </a:solidFill>
                <a:latin typeface="Arial" panose="020B0604020202020204" pitchFamily="34" charset="0"/>
                <a:cs typeface="Arial" panose="020B0604020202020204" pitchFamily="34" charset="0"/>
              </a:rPr>
              <a:t>b. Là người có chức vụ, quyền hạn trong công ty tư nhân.</a:t>
            </a:r>
          </a:p>
          <a:p>
            <a:pPr algn="l"/>
            <a:r>
              <a:rPr lang="vi-VN" sz="4400" dirty="0">
                <a:solidFill>
                  <a:schemeClr val="tx1"/>
                </a:solidFill>
                <a:latin typeface="Arial" panose="020B0604020202020204" pitchFamily="34" charset="0"/>
                <a:cs typeface="Arial" panose="020B0604020202020204" pitchFamily="34" charset="0"/>
              </a:rPr>
              <a:t>c. Chủ thể tham nhũng lợi dụng chức vụ, quyền hạn để chống thất thoát tài sản của nhân dân.</a:t>
            </a:r>
          </a:p>
          <a:p>
            <a:pPr algn="l"/>
            <a:r>
              <a:rPr lang="vi-VN" sz="4400" dirty="0">
                <a:solidFill>
                  <a:schemeClr val="tx1"/>
                </a:solidFill>
                <a:latin typeface="Arial" panose="020B0604020202020204" pitchFamily="34" charset="0"/>
                <a:cs typeface="Arial" panose="020B0604020202020204" pitchFamily="34" charset="0"/>
              </a:rPr>
              <a:t>d. Mục đích của hành vi tham nhũng là vì lợi ich của toàn dân tộc.</a:t>
            </a:r>
          </a:p>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989178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en-US" dirty="0">
                <a:latin typeface="Arial" panose="020B0604020202020204" pitchFamily="34" charset="0"/>
                <a:cs typeface="Arial" panose="020B0604020202020204" pitchFamily="34" charset="0"/>
              </a:rPr>
              <a:t>8. </a:t>
            </a:r>
            <a:r>
              <a:rPr lang="en-US" dirty="0" err="1">
                <a:latin typeface="Arial" panose="020B0604020202020204" pitchFamily="34" charset="0"/>
                <a:cs typeface="Arial" panose="020B0604020202020204" pitchFamily="34" charset="0"/>
              </a:rPr>
              <a:t>Tham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nhũng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có</a:t>
            </a:r>
            <a:r>
              <a:rPr lang="en-US" dirty="0">
                <a:latin typeface="Arial" panose="020B0604020202020204" pitchFamily="34" charset="0"/>
                <a:cs typeface="Arial" panose="020B0604020202020204" pitchFamily="34" charset="0"/>
              </a:rPr>
              <a:t> bao </a:t>
            </a:r>
            <a:r>
              <a:rPr lang="en-US" dirty="0" err="1">
                <a:latin typeface="Arial" panose="020B0604020202020204" pitchFamily="34" charset="0"/>
                <a:cs typeface="Arial" panose="020B0604020202020204" pitchFamily="34" charset="0"/>
              </a:rPr>
              <a:t>nhiêu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đặc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điểm</a:t>
            </a:r>
            <a:r>
              <a:rPr lang="en-US" dirty="0">
                <a:latin typeface="Arial" panose="020B0604020202020204" pitchFamily="34" charset="0"/>
                <a:cs typeface="Arial" panose="020B0604020202020204" pitchFamily="34" charset="0"/>
              </a:rPr>
              <a:t>?</a:t>
            </a: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fontScale="92500" lnSpcReduction="20000"/>
          </a:bodyPr>
          <a:lstStyle/>
          <a:p>
            <a:pPr algn="l"/>
            <a:r>
              <a:rPr lang="en-US" sz="4400" dirty="0">
                <a:solidFill>
                  <a:schemeClr val="tx1"/>
                </a:solidFill>
                <a:latin typeface="Arial" panose="020B0604020202020204" pitchFamily="34" charset="0"/>
                <a:cs typeface="Arial" panose="020B0604020202020204" pitchFamily="34" charset="0"/>
              </a:rPr>
              <a:t>a. </a:t>
            </a:r>
            <a:r>
              <a:rPr lang="en-US" sz="4400" dirty="0" err="1">
                <a:solidFill>
                  <a:schemeClr val="tx1"/>
                </a:solidFill>
                <a:latin typeface="Arial" panose="020B0604020202020204" pitchFamily="34" charset="0"/>
                <a:cs typeface="Arial" panose="020B0604020202020204" pitchFamily="34" charset="0"/>
              </a:rPr>
              <a:t>Có</a:t>
            </a:r>
            <a:r>
              <a:rPr lang="en-US" sz="4400" dirty="0">
                <a:solidFill>
                  <a:schemeClr val="tx1"/>
                </a:solidFill>
                <a:latin typeface="Arial" panose="020B0604020202020204" pitchFamily="34" charset="0"/>
                <a:cs typeface="Arial" panose="020B0604020202020204" pitchFamily="34" charset="0"/>
              </a:rPr>
              <a:t> 1 </a:t>
            </a:r>
            <a:r>
              <a:rPr lang="en-US" sz="4400" dirty="0" err="1">
                <a:solidFill>
                  <a:schemeClr val="tx1"/>
                </a:solidFill>
                <a:latin typeface="Arial" panose="020B0604020202020204" pitchFamily="34" charset="0"/>
                <a:cs typeface="Arial" panose="020B0604020202020204" pitchFamily="34" charset="0"/>
              </a:rPr>
              <a:t>đặc</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điểm</a:t>
            </a:r>
            <a:r>
              <a:rPr lang="en-US" sz="4400" dirty="0">
                <a:solidFill>
                  <a:schemeClr val="tx1"/>
                </a:solidFill>
                <a:latin typeface="Arial" panose="020B0604020202020204" pitchFamily="34" charset="0"/>
                <a:cs typeface="Arial" panose="020B0604020202020204" pitchFamily="34" charset="0"/>
              </a:rPr>
              <a:t>.</a:t>
            </a:r>
          </a:p>
          <a:p>
            <a:pPr algn="l"/>
            <a:r>
              <a:rPr lang="en-US" sz="4400" dirty="0">
                <a:solidFill>
                  <a:schemeClr val="tx1"/>
                </a:solidFill>
                <a:latin typeface="Arial" panose="020B0604020202020204" pitchFamily="34" charset="0"/>
                <a:cs typeface="Arial" panose="020B0604020202020204" pitchFamily="34" charset="0"/>
              </a:rPr>
              <a:t>b. </a:t>
            </a:r>
            <a:r>
              <a:rPr lang="en-US" sz="4400" dirty="0" err="1">
                <a:solidFill>
                  <a:schemeClr val="tx1"/>
                </a:solidFill>
                <a:latin typeface="Arial" panose="020B0604020202020204" pitchFamily="34" charset="0"/>
                <a:cs typeface="Arial" panose="020B0604020202020204" pitchFamily="34" charset="0"/>
              </a:rPr>
              <a:t>Có</a:t>
            </a:r>
            <a:r>
              <a:rPr lang="en-US" sz="4400" dirty="0">
                <a:solidFill>
                  <a:schemeClr val="tx1"/>
                </a:solidFill>
                <a:latin typeface="Arial" panose="020B0604020202020204" pitchFamily="34" charset="0"/>
                <a:cs typeface="Arial" panose="020B0604020202020204" pitchFamily="34" charset="0"/>
              </a:rPr>
              <a:t> 2 </a:t>
            </a:r>
            <a:r>
              <a:rPr lang="en-US" sz="4400" dirty="0" err="1">
                <a:solidFill>
                  <a:schemeClr val="tx1"/>
                </a:solidFill>
                <a:latin typeface="Arial" panose="020B0604020202020204" pitchFamily="34" charset="0"/>
                <a:cs typeface="Arial" panose="020B0604020202020204" pitchFamily="34" charset="0"/>
              </a:rPr>
              <a:t>đặc</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điểm</a:t>
            </a:r>
            <a:r>
              <a:rPr lang="en-US" sz="4400" dirty="0">
                <a:solidFill>
                  <a:schemeClr val="tx1"/>
                </a:solidFill>
                <a:latin typeface="Arial" panose="020B0604020202020204" pitchFamily="34" charset="0"/>
                <a:cs typeface="Arial" panose="020B0604020202020204" pitchFamily="34" charset="0"/>
              </a:rPr>
              <a:t>.</a:t>
            </a:r>
          </a:p>
          <a:p>
            <a:pPr algn="l"/>
            <a:r>
              <a:rPr lang="en-US" sz="4400" dirty="0">
                <a:solidFill>
                  <a:schemeClr val="tx1"/>
                </a:solidFill>
                <a:latin typeface="Arial" panose="020B0604020202020204" pitchFamily="34" charset="0"/>
                <a:cs typeface="Arial" panose="020B0604020202020204" pitchFamily="34" charset="0"/>
              </a:rPr>
              <a:t>c. </a:t>
            </a:r>
            <a:r>
              <a:rPr lang="en-US" sz="4400" dirty="0" err="1">
                <a:solidFill>
                  <a:schemeClr val="tx1"/>
                </a:solidFill>
                <a:latin typeface="Arial" panose="020B0604020202020204" pitchFamily="34" charset="0"/>
                <a:cs typeface="Arial" panose="020B0604020202020204" pitchFamily="34" charset="0"/>
              </a:rPr>
              <a:t>Có</a:t>
            </a:r>
            <a:r>
              <a:rPr lang="en-US" sz="4400" dirty="0">
                <a:solidFill>
                  <a:schemeClr val="tx1"/>
                </a:solidFill>
                <a:latin typeface="Arial" panose="020B0604020202020204" pitchFamily="34" charset="0"/>
                <a:cs typeface="Arial" panose="020B0604020202020204" pitchFamily="34" charset="0"/>
              </a:rPr>
              <a:t> 3 </a:t>
            </a:r>
            <a:r>
              <a:rPr lang="en-US" sz="4400" dirty="0" err="1">
                <a:solidFill>
                  <a:schemeClr val="tx1"/>
                </a:solidFill>
                <a:latin typeface="Arial" panose="020B0604020202020204" pitchFamily="34" charset="0"/>
                <a:cs typeface="Arial" panose="020B0604020202020204" pitchFamily="34" charset="0"/>
              </a:rPr>
              <a:t>đặc</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điểm</a:t>
            </a:r>
            <a:r>
              <a:rPr lang="en-US" sz="4400" dirty="0">
                <a:solidFill>
                  <a:schemeClr val="tx1"/>
                </a:solidFill>
                <a:latin typeface="Arial" panose="020B0604020202020204" pitchFamily="34" charset="0"/>
                <a:cs typeface="Arial" panose="020B0604020202020204" pitchFamily="34" charset="0"/>
              </a:rPr>
              <a:t>.</a:t>
            </a:r>
          </a:p>
          <a:p>
            <a:pPr algn="l"/>
            <a:r>
              <a:rPr lang="en-US" sz="4400" dirty="0">
                <a:solidFill>
                  <a:schemeClr val="tx1"/>
                </a:solidFill>
                <a:latin typeface="Arial" panose="020B0604020202020204" pitchFamily="34" charset="0"/>
                <a:cs typeface="Arial" panose="020B0604020202020204" pitchFamily="34" charset="0"/>
              </a:rPr>
              <a:t>d. </a:t>
            </a:r>
            <a:r>
              <a:rPr lang="en-US" sz="4400" dirty="0" err="1">
                <a:solidFill>
                  <a:schemeClr val="tx1"/>
                </a:solidFill>
                <a:latin typeface="Arial" panose="020B0604020202020204" pitchFamily="34" charset="0"/>
                <a:cs typeface="Arial" panose="020B0604020202020204" pitchFamily="34" charset="0"/>
              </a:rPr>
              <a:t>Có</a:t>
            </a:r>
            <a:r>
              <a:rPr lang="en-US" sz="4400" dirty="0">
                <a:solidFill>
                  <a:schemeClr val="tx1"/>
                </a:solidFill>
                <a:latin typeface="Arial" panose="020B0604020202020204" pitchFamily="34" charset="0"/>
                <a:cs typeface="Arial" panose="020B0604020202020204" pitchFamily="34" charset="0"/>
              </a:rPr>
              <a:t> 4 </a:t>
            </a:r>
            <a:r>
              <a:rPr lang="en-US" sz="4400" dirty="0" err="1">
                <a:solidFill>
                  <a:schemeClr val="tx1"/>
                </a:solidFill>
                <a:latin typeface="Arial" panose="020B0604020202020204" pitchFamily="34" charset="0"/>
                <a:cs typeface="Arial" panose="020B0604020202020204" pitchFamily="34" charset="0"/>
              </a:rPr>
              <a:t>đặc</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điểm</a:t>
            </a:r>
            <a:r>
              <a:rPr lang="en-US" sz="4400" dirty="0">
                <a:solidFill>
                  <a:schemeClr val="tx1"/>
                </a:solidFill>
                <a:latin typeface="Arial" panose="020B0604020202020204" pitchFamily="34" charset="0"/>
                <a:cs typeface="Arial" panose="020B0604020202020204" pitchFamily="34" charset="0"/>
              </a:rPr>
              <a:t>.</a:t>
            </a:r>
          </a:p>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857878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en-US" dirty="0"/>
              <a:t>9. </a:t>
            </a:r>
            <a:r>
              <a:rPr lang="en-US" dirty="0" err="1"/>
              <a:t>Luật</a:t>
            </a:r>
            <a:r>
              <a:rPr lang="en-US" dirty="0"/>
              <a:t> </a:t>
            </a:r>
            <a:r>
              <a:rPr lang="en-US" dirty="0" err="1"/>
              <a:t>Phòng</a:t>
            </a:r>
            <a:r>
              <a:rPr lang="en-US" dirty="0"/>
              <a:t>, </a:t>
            </a:r>
            <a:r>
              <a:rPr lang="en-US" dirty="0" err="1"/>
              <a:t>chống</a:t>
            </a:r>
            <a:r>
              <a:rPr lang="en-US" dirty="0"/>
              <a:t> </a:t>
            </a:r>
            <a:r>
              <a:rPr lang="en-US" dirty="0" err="1"/>
              <a:t>tham</a:t>
            </a:r>
            <a:r>
              <a:rPr lang="en-US" dirty="0"/>
              <a:t> </a:t>
            </a:r>
            <a:r>
              <a:rPr lang="en-US" dirty="0" err="1"/>
              <a:t>nhũng</a:t>
            </a:r>
            <a:r>
              <a:rPr lang="en-US" dirty="0"/>
              <a:t> </a:t>
            </a:r>
            <a:r>
              <a:rPr lang="en-US" dirty="0" err="1"/>
              <a:t>hiện</a:t>
            </a:r>
            <a:r>
              <a:rPr lang="en-US" dirty="0"/>
              <a:t> </a:t>
            </a:r>
            <a:r>
              <a:rPr lang="en-US" dirty="0" err="1"/>
              <a:t>hành</a:t>
            </a:r>
            <a:r>
              <a:rPr lang="en-US" dirty="0"/>
              <a:t> </a:t>
            </a:r>
            <a:r>
              <a:rPr lang="en-US" dirty="0" err="1"/>
              <a:t>là</a:t>
            </a:r>
            <a:r>
              <a:rPr lang="en-US" dirty="0"/>
              <a:t>:</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EB0A97AE-736F-4E6D-A090-1403D410EAFD}"/>
              </a:ext>
            </a:extLst>
          </p:cNvPr>
          <p:cNvSpPr txBox="1"/>
          <p:nvPr/>
        </p:nvSpPr>
        <p:spPr>
          <a:xfrm>
            <a:off x="1329069" y="2722234"/>
            <a:ext cx="9367283" cy="2308324"/>
          </a:xfrm>
          <a:prstGeom prst="rect">
            <a:avLst/>
          </a:prstGeom>
          <a:noFill/>
        </p:spPr>
        <p:txBody>
          <a:bodyPr wrap="square">
            <a:spAutoFit/>
          </a:bodyPr>
          <a:lstStyle/>
          <a:p>
            <a:r>
              <a:rPr lang="en-US" sz="3600" dirty="0"/>
              <a:t>a. </a:t>
            </a:r>
            <a:r>
              <a:rPr lang="en-US" sz="3600" dirty="0" err="1"/>
              <a:t>Luật</a:t>
            </a:r>
            <a:r>
              <a:rPr lang="en-US" sz="3600" dirty="0"/>
              <a:t> </a:t>
            </a:r>
            <a:r>
              <a:rPr lang="en-US" sz="3600" dirty="0" err="1"/>
              <a:t>Phòng</a:t>
            </a:r>
            <a:r>
              <a:rPr lang="en-US" sz="3600" dirty="0"/>
              <a:t>, </a:t>
            </a:r>
            <a:r>
              <a:rPr lang="en-US" sz="3600" dirty="0" err="1"/>
              <a:t>chống</a:t>
            </a:r>
            <a:r>
              <a:rPr lang="en-US" sz="3600" dirty="0"/>
              <a:t> </a:t>
            </a:r>
            <a:r>
              <a:rPr lang="en-US" sz="3600" dirty="0" err="1"/>
              <a:t>tham</a:t>
            </a:r>
            <a:r>
              <a:rPr lang="en-US" sz="3600" dirty="0"/>
              <a:t> </a:t>
            </a:r>
            <a:r>
              <a:rPr lang="en-US" sz="3600" dirty="0" err="1"/>
              <a:t>nhũng</a:t>
            </a:r>
            <a:r>
              <a:rPr lang="en-US" sz="3600" dirty="0"/>
              <a:t> 2019.</a:t>
            </a:r>
          </a:p>
          <a:p>
            <a:r>
              <a:rPr lang="en-US" sz="3600" dirty="0"/>
              <a:t>b. </a:t>
            </a:r>
            <a:r>
              <a:rPr lang="en-US" sz="3600" dirty="0" err="1"/>
              <a:t>Luật</a:t>
            </a:r>
            <a:r>
              <a:rPr lang="en-US" sz="3600" dirty="0"/>
              <a:t> </a:t>
            </a:r>
            <a:r>
              <a:rPr lang="en-US" sz="3600" dirty="0" err="1"/>
              <a:t>Phòng</a:t>
            </a:r>
            <a:r>
              <a:rPr lang="en-US" sz="3600" dirty="0"/>
              <a:t>, </a:t>
            </a:r>
            <a:r>
              <a:rPr lang="en-US" sz="3600" dirty="0" err="1"/>
              <a:t>chống</a:t>
            </a:r>
            <a:r>
              <a:rPr lang="en-US" sz="3600" dirty="0"/>
              <a:t> </a:t>
            </a:r>
            <a:r>
              <a:rPr lang="en-US" sz="3600" dirty="0" err="1"/>
              <a:t>tham</a:t>
            </a:r>
            <a:r>
              <a:rPr lang="en-US" sz="3600" dirty="0"/>
              <a:t> </a:t>
            </a:r>
            <a:r>
              <a:rPr lang="en-US" sz="3600" dirty="0" err="1"/>
              <a:t>nhũng</a:t>
            </a:r>
            <a:r>
              <a:rPr lang="en-US" sz="3600" dirty="0"/>
              <a:t> 2007.</a:t>
            </a:r>
          </a:p>
          <a:p>
            <a:r>
              <a:rPr lang="en-US" sz="3600" dirty="0"/>
              <a:t>c. </a:t>
            </a:r>
            <a:r>
              <a:rPr lang="en-US" sz="3600" dirty="0" err="1"/>
              <a:t>Luật</a:t>
            </a:r>
            <a:r>
              <a:rPr lang="en-US" sz="3600" dirty="0"/>
              <a:t> </a:t>
            </a:r>
            <a:r>
              <a:rPr lang="en-US" sz="3600" dirty="0" err="1"/>
              <a:t>Phòng</a:t>
            </a:r>
            <a:r>
              <a:rPr lang="en-US" sz="3600" dirty="0"/>
              <a:t>, </a:t>
            </a:r>
            <a:r>
              <a:rPr lang="en-US" sz="3600" dirty="0" err="1"/>
              <a:t>chống</a:t>
            </a:r>
            <a:r>
              <a:rPr lang="en-US" sz="3600" dirty="0"/>
              <a:t> </a:t>
            </a:r>
            <a:r>
              <a:rPr lang="en-US" sz="3600" dirty="0" err="1"/>
              <a:t>tham</a:t>
            </a:r>
            <a:r>
              <a:rPr lang="en-US" sz="3600" dirty="0"/>
              <a:t> </a:t>
            </a:r>
            <a:r>
              <a:rPr lang="en-US" sz="3600" dirty="0" err="1"/>
              <a:t>nhũng</a:t>
            </a:r>
            <a:r>
              <a:rPr lang="en-US" sz="3600" dirty="0"/>
              <a:t> 2012.</a:t>
            </a:r>
          </a:p>
          <a:p>
            <a:r>
              <a:rPr lang="en-US" sz="3600" dirty="0"/>
              <a:t>d. </a:t>
            </a:r>
            <a:r>
              <a:rPr lang="en-US" sz="3600" dirty="0" err="1"/>
              <a:t>Luật</a:t>
            </a:r>
            <a:r>
              <a:rPr lang="en-US" sz="3600" dirty="0"/>
              <a:t> </a:t>
            </a:r>
            <a:r>
              <a:rPr lang="en-US" sz="3600" dirty="0" err="1"/>
              <a:t>Phòng</a:t>
            </a:r>
            <a:r>
              <a:rPr lang="en-US" sz="3600" dirty="0"/>
              <a:t>, </a:t>
            </a:r>
            <a:r>
              <a:rPr lang="en-US" sz="3600" dirty="0" err="1"/>
              <a:t>chống</a:t>
            </a:r>
            <a:r>
              <a:rPr lang="en-US" sz="3600" dirty="0"/>
              <a:t> </a:t>
            </a:r>
            <a:r>
              <a:rPr lang="en-US" sz="3600" dirty="0" err="1"/>
              <a:t>tham</a:t>
            </a:r>
            <a:r>
              <a:rPr lang="en-US" sz="3600" dirty="0"/>
              <a:t> </a:t>
            </a:r>
            <a:r>
              <a:rPr lang="en-US" sz="3600" dirty="0" err="1"/>
              <a:t>nhũng</a:t>
            </a:r>
            <a:r>
              <a:rPr lang="en-US" sz="3600" dirty="0"/>
              <a:t> 2018.</a:t>
            </a:r>
          </a:p>
        </p:txBody>
      </p:sp>
    </p:spTree>
    <p:extLst>
      <p:ext uri="{BB962C8B-B14F-4D97-AF65-F5344CB8AC3E}">
        <p14:creationId xmlns:p14="http://schemas.microsoft.com/office/powerpoint/2010/main" val="1554561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en-US" dirty="0"/>
              <a:t>10. </a:t>
            </a:r>
            <a:r>
              <a:rPr lang="en-US" dirty="0" err="1"/>
              <a:t>Mục</a:t>
            </a:r>
            <a:r>
              <a:rPr lang="en-US" dirty="0"/>
              <a:t> </a:t>
            </a:r>
            <a:r>
              <a:rPr lang="en-US" dirty="0" err="1"/>
              <a:t>đích</a:t>
            </a:r>
            <a:r>
              <a:rPr lang="en-US" dirty="0"/>
              <a:t> </a:t>
            </a:r>
            <a:r>
              <a:rPr lang="en-US" dirty="0" err="1"/>
              <a:t>của</a:t>
            </a:r>
            <a:r>
              <a:rPr lang="en-US" dirty="0"/>
              <a:t> </a:t>
            </a:r>
            <a:r>
              <a:rPr lang="en-US" dirty="0" err="1"/>
              <a:t>hành</a:t>
            </a:r>
            <a:r>
              <a:rPr lang="en-US" dirty="0"/>
              <a:t> vi </a:t>
            </a:r>
            <a:r>
              <a:rPr lang="en-US" dirty="0" err="1"/>
              <a:t>tham</a:t>
            </a:r>
            <a:r>
              <a:rPr lang="en-US" dirty="0"/>
              <a:t> </a:t>
            </a:r>
            <a:r>
              <a:rPr lang="en-US" dirty="0" err="1"/>
              <a:t>nhũng</a:t>
            </a:r>
            <a:r>
              <a:rPr lang="en-US" dirty="0"/>
              <a:t> </a:t>
            </a:r>
            <a:r>
              <a:rPr lang="en-US" dirty="0" err="1"/>
              <a:t>là</a:t>
            </a:r>
            <a:r>
              <a:rPr lang="en-US" dirty="0"/>
              <a:t>:</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B1FDD415-72F1-4BC2-A7BE-C9EEFCFB24D3}"/>
              </a:ext>
            </a:extLst>
          </p:cNvPr>
          <p:cNvSpPr txBox="1"/>
          <p:nvPr/>
        </p:nvSpPr>
        <p:spPr>
          <a:xfrm>
            <a:off x="1318437" y="2690336"/>
            <a:ext cx="7828221" cy="3046988"/>
          </a:xfrm>
          <a:prstGeom prst="rect">
            <a:avLst/>
          </a:prstGeom>
          <a:noFill/>
        </p:spPr>
        <p:txBody>
          <a:bodyPr wrap="square">
            <a:spAutoFit/>
          </a:bodyPr>
          <a:lstStyle/>
          <a:p>
            <a:r>
              <a:rPr lang="en-US" sz="3200" dirty="0"/>
              <a:t>a. </a:t>
            </a:r>
            <a:r>
              <a:rPr lang="en-US" sz="3200" dirty="0" err="1"/>
              <a:t>Nhằm</a:t>
            </a:r>
            <a:r>
              <a:rPr lang="en-US" sz="3200" dirty="0"/>
              <a:t> </a:t>
            </a:r>
            <a:r>
              <a:rPr lang="en-US" sz="3200" dirty="0" err="1"/>
              <a:t>thỏa</a:t>
            </a:r>
            <a:r>
              <a:rPr lang="en-US" sz="3200" dirty="0"/>
              <a:t> </a:t>
            </a:r>
            <a:r>
              <a:rPr lang="en-US" sz="3200" dirty="0" err="1"/>
              <a:t>mãn</a:t>
            </a:r>
            <a:r>
              <a:rPr lang="en-US" sz="3200" dirty="0"/>
              <a:t> </a:t>
            </a:r>
            <a:r>
              <a:rPr lang="en-US" sz="3200" dirty="0" err="1"/>
              <a:t>lợi</a:t>
            </a:r>
            <a:r>
              <a:rPr lang="en-US" sz="3200" dirty="0"/>
              <a:t> </a:t>
            </a:r>
            <a:r>
              <a:rPr lang="en-US" sz="3200" dirty="0" err="1"/>
              <a:t>ích</a:t>
            </a:r>
            <a:r>
              <a:rPr lang="en-US" sz="3200" dirty="0"/>
              <a:t> </a:t>
            </a:r>
            <a:r>
              <a:rPr lang="en-US" sz="3200" dirty="0" err="1"/>
              <a:t>vật</a:t>
            </a:r>
            <a:r>
              <a:rPr lang="en-US" sz="3200" dirty="0"/>
              <a:t> </a:t>
            </a:r>
            <a:r>
              <a:rPr lang="en-US" sz="3200" dirty="0" err="1"/>
              <a:t>chất</a:t>
            </a:r>
            <a:r>
              <a:rPr lang="en-US" sz="3200" dirty="0"/>
              <a:t> </a:t>
            </a:r>
            <a:r>
              <a:rPr lang="en-US" sz="3200" dirty="0" err="1"/>
              <a:t>hoặc</a:t>
            </a:r>
            <a:r>
              <a:rPr lang="en-US" sz="3200" dirty="0"/>
              <a:t> </a:t>
            </a:r>
            <a:r>
              <a:rPr lang="en-US" sz="3200" dirty="0" err="1"/>
              <a:t>lợi</a:t>
            </a:r>
            <a:r>
              <a:rPr lang="en-US" sz="3200" dirty="0"/>
              <a:t> </a:t>
            </a:r>
            <a:r>
              <a:rPr lang="en-US" sz="3200" dirty="0" err="1"/>
              <a:t>ích</a:t>
            </a:r>
            <a:r>
              <a:rPr lang="en-US" sz="3200" dirty="0"/>
              <a:t> </a:t>
            </a:r>
            <a:r>
              <a:rPr lang="en-US" sz="3200" dirty="0" err="1"/>
              <a:t>tinh</a:t>
            </a:r>
            <a:r>
              <a:rPr lang="en-US" sz="3200" dirty="0"/>
              <a:t> </a:t>
            </a:r>
            <a:r>
              <a:rPr lang="en-US" sz="3200" dirty="0" err="1"/>
              <a:t>thần</a:t>
            </a:r>
            <a:r>
              <a:rPr lang="en-US" sz="3200" dirty="0"/>
              <a:t>.</a:t>
            </a:r>
          </a:p>
          <a:p>
            <a:r>
              <a:rPr lang="en-US" sz="3200" dirty="0"/>
              <a:t>b. </a:t>
            </a:r>
            <a:r>
              <a:rPr lang="en-US" sz="3200" dirty="0" err="1"/>
              <a:t>Chỉ</a:t>
            </a:r>
            <a:r>
              <a:rPr lang="en-US" sz="3200" dirty="0"/>
              <a:t> </a:t>
            </a:r>
            <a:r>
              <a:rPr lang="en-US" sz="3200" dirty="0" err="1"/>
              <a:t>là</a:t>
            </a:r>
            <a:r>
              <a:rPr lang="en-US" sz="3200" dirty="0"/>
              <a:t> </a:t>
            </a:r>
            <a:r>
              <a:rPr lang="en-US" sz="3200" dirty="0" err="1"/>
              <a:t>lợi</a:t>
            </a:r>
            <a:r>
              <a:rPr lang="en-US" sz="3200" dirty="0"/>
              <a:t> </a:t>
            </a:r>
            <a:r>
              <a:rPr lang="en-US" sz="3200" dirty="0" err="1"/>
              <a:t>ích</a:t>
            </a:r>
            <a:r>
              <a:rPr lang="en-US" sz="3200" dirty="0"/>
              <a:t> </a:t>
            </a:r>
            <a:r>
              <a:rPr lang="en-US" sz="3200" dirty="0" err="1"/>
              <a:t>vật</a:t>
            </a:r>
            <a:r>
              <a:rPr lang="en-US" sz="3200" dirty="0"/>
              <a:t> </a:t>
            </a:r>
            <a:r>
              <a:rPr lang="en-US" sz="3200" dirty="0" err="1"/>
              <a:t>chất</a:t>
            </a:r>
            <a:r>
              <a:rPr lang="en-US" sz="3200" dirty="0"/>
              <a:t>.</a:t>
            </a:r>
          </a:p>
          <a:p>
            <a:r>
              <a:rPr lang="en-US" sz="3200" dirty="0"/>
              <a:t>c. </a:t>
            </a:r>
            <a:r>
              <a:rPr lang="en-US" sz="3200" dirty="0" err="1"/>
              <a:t>Chỉ</a:t>
            </a:r>
            <a:r>
              <a:rPr lang="en-US" sz="3200" dirty="0"/>
              <a:t> </a:t>
            </a:r>
            <a:r>
              <a:rPr lang="en-US" sz="3200" dirty="0" err="1"/>
              <a:t>là</a:t>
            </a:r>
            <a:r>
              <a:rPr lang="en-US" sz="3200" dirty="0"/>
              <a:t> </a:t>
            </a:r>
            <a:r>
              <a:rPr lang="en-US" sz="3200" dirty="0" err="1"/>
              <a:t>lợi</a:t>
            </a:r>
            <a:r>
              <a:rPr lang="en-US" sz="3200" dirty="0"/>
              <a:t> </a:t>
            </a:r>
            <a:r>
              <a:rPr lang="en-US" sz="3200" dirty="0" err="1"/>
              <a:t>ích</a:t>
            </a:r>
            <a:r>
              <a:rPr lang="en-US" sz="3200" dirty="0"/>
              <a:t> </a:t>
            </a:r>
            <a:r>
              <a:rPr lang="en-US" sz="3200" dirty="0" err="1"/>
              <a:t>tinh</a:t>
            </a:r>
            <a:r>
              <a:rPr lang="en-US" sz="3200" dirty="0"/>
              <a:t> </a:t>
            </a:r>
            <a:r>
              <a:rPr lang="en-US" sz="3200" dirty="0" err="1"/>
              <a:t>thần</a:t>
            </a:r>
            <a:r>
              <a:rPr lang="en-US" sz="3200" dirty="0"/>
              <a:t>.</a:t>
            </a:r>
          </a:p>
          <a:p>
            <a:r>
              <a:rPr lang="en-US" sz="3200" dirty="0"/>
              <a:t>d. </a:t>
            </a:r>
            <a:r>
              <a:rPr lang="en-US" sz="3200" dirty="0" err="1"/>
              <a:t>Vừa</a:t>
            </a:r>
            <a:r>
              <a:rPr lang="en-US" sz="3200" dirty="0"/>
              <a:t> </a:t>
            </a:r>
            <a:r>
              <a:rPr lang="en-US" sz="3200" dirty="0" err="1"/>
              <a:t>là</a:t>
            </a:r>
            <a:r>
              <a:rPr lang="en-US" sz="3200" dirty="0"/>
              <a:t> </a:t>
            </a:r>
            <a:r>
              <a:rPr lang="en-US" sz="3200" dirty="0" err="1"/>
              <a:t>lợi</a:t>
            </a:r>
            <a:r>
              <a:rPr lang="en-US" sz="3200" dirty="0"/>
              <a:t> </a:t>
            </a:r>
            <a:r>
              <a:rPr lang="en-US" sz="3200" dirty="0" err="1"/>
              <a:t>ích</a:t>
            </a:r>
            <a:r>
              <a:rPr lang="en-US" sz="3200" dirty="0"/>
              <a:t> </a:t>
            </a:r>
            <a:r>
              <a:rPr lang="en-US" sz="3200" dirty="0" err="1"/>
              <a:t>vật</a:t>
            </a:r>
            <a:r>
              <a:rPr lang="en-US" sz="3200" dirty="0"/>
              <a:t> </a:t>
            </a:r>
            <a:r>
              <a:rPr lang="en-US" sz="3200" dirty="0" err="1"/>
              <a:t>chất</a:t>
            </a:r>
            <a:r>
              <a:rPr lang="en-US" sz="3200" dirty="0"/>
              <a:t>, </a:t>
            </a:r>
            <a:r>
              <a:rPr lang="en-US" sz="3200" dirty="0" err="1"/>
              <a:t>vừa</a:t>
            </a:r>
            <a:r>
              <a:rPr lang="en-US" sz="3200" dirty="0"/>
              <a:t> </a:t>
            </a:r>
            <a:r>
              <a:rPr lang="en-US" sz="3200" dirty="0" err="1"/>
              <a:t>là</a:t>
            </a:r>
            <a:r>
              <a:rPr lang="en-US" sz="3200" dirty="0"/>
              <a:t> </a:t>
            </a:r>
            <a:r>
              <a:rPr lang="en-US" sz="3200" dirty="0" err="1"/>
              <a:t>lợi</a:t>
            </a:r>
            <a:r>
              <a:rPr lang="en-US" sz="3200" dirty="0"/>
              <a:t> </a:t>
            </a:r>
            <a:r>
              <a:rPr lang="en-US" sz="3200" dirty="0" err="1"/>
              <a:t>ích</a:t>
            </a:r>
            <a:r>
              <a:rPr lang="en-US" sz="3200" dirty="0"/>
              <a:t> </a:t>
            </a:r>
            <a:r>
              <a:rPr lang="en-US" sz="3200" dirty="0" err="1"/>
              <a:t>tinh</a:t>
            </a:r>
            <a:r>
              <a:rPr lang="en-US" sz="3200" dirty="0"/>
              <a:t> </a:t>
            </a:r>
            <a:r>
              <a:rPr lang="en-US" sz="3200" dirty="0" err="1"/>
              <a:t>thần</a:t>
            </a:r>
            <a:r>
              <a:rPr lang="en-US" sz="3200" dirty="0"/>
              <a:t> </a:t>
            </a:r>
            <a:r>
              <a:rPr lang="en-US" sz="3200" dirty="0" err="1"/>
              <a:t>của</a:t>
            </a:r>
            <a:r>
              <a:rPr lang="en-US" sz="3200" dirty="0"/>
              <a:t> </a:t>
            </a:r>
            <a:r>
              <a:rPr lang="en-US" sz="3200" dirty="0" err="1"/>
              <a:t>toàn</a:t>
            </a:r>
            <a:r>
              <a:rPr lang="en-US" sz="3200" dirty="0"/>
              <a:t> </a:t>
            </a:r>
            <a:r>
              <a:rPr lang="en-US" sz="3200" dirty="0" err="1"/>
              <a:t>dân</a:t>
            </a:r>
            <a:r>
              <a:rPr lang="en-US" sz="3200" dirty="0"/>
              <a:t>.</a:t>
            </a:r>
          </a:p>
        </p:txBody>
      </p:sp>
    </p:spTree>
    <p:extLst>
      <p:ext uri="{BB962C8B-B14F-4D97-AF65-F5344CB8AC3E}">
        <p14:creationId xmlns:p14="http://schemas.microsoft.com/office/powerpoint/2010/main" val="1460428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744279" y="733647"/>
            <a:ext cx="10675088" cy="2308324"/>
          </a:xfrm>
        </p:spPr>
        <p:txBody>
          <a:bodyPr>
            <a:normAutofit fontScale="90000"/>
          </a:bodyPr>
          <a:lstStyle/>
          <a:p>
            <a:pPr algn="l"/>
            <a:r>
              <a:rPr lang="vi-VN" dirty="0"/>
              <a:t>11. Pháp luật Việt Nam hiện nay quy định việc đánh giá tính chất và mức độ nguy hiểm của hành vi tham nhũng chủ yếu dựa trên: </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708A6747-6E2B-4B53-88D3-3C67F7427AAB}"/>
              </a:ext>
            </a:extLst>
          </p:cNvPr>
          <p:cNvSpPr txBox="1"/>
          <p:nvPr/>
        </p:nvSpPr>
        <p:spPr>
          <a:xfrm>
            <a:off x="441250" y="2954494"/>
            <a:ext cx="11281145" cy="4031873"/>
          </a:xfrm>
          <a:prstGeom prst="rect">
            <a:avLst/>
          </a:prstGeom>
          <a:noFill/>
        </p:spPr>
        <p:txBody>
          <a:bodyPr wrap="square">
            <a:spAutoFit/>
          </a:bodyPr>
          <a:lstStyle/>
          <a:p>
            <a:r>
              <a:rPr lang="vi-VN" sz="3200" dirty="0"/>
              <a:t>a. Căn cứ những lợi ích tinh thần mà kẻ tham nhũng đạt được để quyết định mức độ xử lý.</a:t>
            </a:r>
          </a:p>
          <a:p>
            <a:r>
              <a:rPr lang="vi-VN" sz="3200" dirty="0"/>
              <a:t>b. Căn cứ những lợi ích vật chất hoặc tinh thần mà kẻ tham nhũng đạt được để quyết định mức độ xử lý.</a:t>
            </a:r>
          </a:p>
          <a:p>
            <a:r>
              <a:rPr lang="vi-VN" sz="3200" dirty="0"/>
              <a:t>c. Cứ xác định có hành vi tham nhũng thì ra quyết định mức độ xử lý.</a:t>
            </a:r>
          </a:p>
          <a:p>
            <a:r>
              <a:rPr lang="vi-VN" sz="3200" dirty="0"/>
              <a:t>d. Để quyết định mức độ xử lý, căn cứ vào lợi ích tinh thần mà kẻ tham nhũng đạt được. </a:t>
            </a:r>
          </a:p>
        </p:txBody>
      </p:sp>
    </p:spTree>
    <p:extLst>
      <p:ext uri="{BB962C8B-B14F-4D97-AF65-F5344CB8AC3E}">
        <p14:creationId xmlns:p14="http://schemas.microsoft.com/office/powerpoint/2010/main" val="2981971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606056" y="733647"/>
            <a:ext cx="10909004" cy="1818190"/>
          </a:xfrm>
        </p:spPr>
        <p:txBody>
          <a:bodyPr>
            <a:normAutofit fontScale="90000"/>
          </a:bodyPr>
          <a:lstStyle/>
          <a:p>
            <a:pPr algn="l"/>
            <a:r>
              <a:rPr lang="vi-VN" dirty="0"/>
              <a:t>12. Để đánh giá chính xác những lợi ích mà kẻ tham nhũng đạt được, thường dựa vào:</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B4775AE4-54E5-4E3A-82B0-D0E87BBB759A}"/>
              </a:ext>
            </a:extLst>
          </p:cNvPr>
          <p:cNvSpPr txBox="1"/>
          <p:nvPr/>
        </p:nvSpPr>
        <p:spPr>
          <a:xfrm>
            <a:off x="1605516" y="2551837"/>
            <a:ext cx="7541142" cy="2062103"/>
          </a:xfrm>
          <a:prstGeom prst="rect">
            <a:avLst/>
          </a:prstGeom>
          <a:noFill/>
        </p:spPr>
        <p:txBody>
          <a:bodyPr wrap="square">
            <a:spAutoFit/>
          </a:bodyPr>
          <a:lstStyle/>
          <a:p>
            <a:r>
              <a:rPr lang="vi-VN" sz="3200" dirty="0"/>
              <a:t>a. Lợi ích vật chất.</a:t>
            </a:r>
          </a:p>
          <a:p>
            <a:r>
              <a:rPr lang="vi-VN" sz="3200" dirty="0"/>
              <a:t>b. Lợi ích tinh thần.</a:t>
            </a:r>
          </a:p>
          <a:p>
            <a:r>
              <a:rPr lang="vi-VN" sz="3200" dirty="0"/>
              <a:t>c. Lợi ích vật chất hoặc tinh thần.</a:t>
            </a:r>
          </a:p>
          <a:p>
            <a:r>
              <a:rPr lang="vi-VN" sz="3200" dirty="0"/>
              <a:t>d. Lợi ích vật chất là chủ yếu.</a:t>
            </a:r>
          </a:p>
        </p:txBody>
      </p:sp>
    </p:spTree>
    <p:extLst>
      <p:ext uri="{BB962C8B-B14F-4D97-AF65-F5344CB8AC3E}">
        <p14:creationId xmlns:p14="http://schemas.microsoft.com/office/powerpoint/2010/main" val="2617507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499729" y="733646"/>
            <a:ext cx="11291777" cy="2083981"/>
          </a:xfrm>
        </p:spPr>
        <p:txBody>
          <a:bodyPr>
            <a:normAutofit fontScale="90000"/>
          </a:bodyPr>
          <a:lstStyle/>
          <a:p>
            <a:pPr algn="l"/>
            <a:r>
              <a:rPr lang="vi-VN" dirty="0"/>
              <a:t>13. Việt Nam là nước đang phát triển, trình độ quản lý còn lạc hậu, mức sống thấp, pháp luật chưa hoàn thiện.</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CAAAE7D0-9866-4DAF-B536-CE704EA5E6C9}"/>
              </a:ext>
            </a:extLst>
          </p:cNvPr>
          <p:cNvSpPr txBox="1"/>
          <p:nvPr/>
        </p:nvSpPr>
        <p:spPr>
          <a:xfrm>
            <a:off x="499729" y="3317382"/>
            <a:ext cx="8391748" cy="3539430"/>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1357468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14. Ảnh hưởng của mặt trái của cơ chế thị trường.</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F8E899EC-CB10-4A51-BB2F-5521E95AA4F2}"/>
              </a:ext>
            </a:extLst>
          </p:cNvPr>
          <p:cNvSpPr txBox="1"/>
          <p:nvPr/>
        </p:nvSpPr>
        <p:spPr>
          <a:xfrm>
            <a:off x="1297172" y="2743499"/>
            <a:ext cx="7847714" cy="4031873"/>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1933276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15. Do ảnh hưởng của tập quán văn hóa.</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474565" y="2203590"/>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917D530F-A061-42AC-8476-B58CD71AF179}"/>
              </a:ext>
            </a:extLst>
          </p:cNvPr>
          <p:cNvSpPr txBox="1"/>
          <p:nvPr/>
        </p:nvSpPr>
        <p:spPr>
          <a:xfrm>
            <a:off x="956929" y="2690336"/>
            <a:ext cx="10643191" cy="2062103"/>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3651930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276447" y="733647"/>
            <a:ext cx="11695813" cy="2052083"/>
          </a:xfrm>
        </p:spPr>
        <p:txBody>
          <a:bodyPr>
            <a:normAutofit fontScale="90000"/>
          </a:bodyPr>
          <a:lstStyle/>
          <a:p>
            <a:pPr algn="l"/>
            <a:r>
              <a:rPr lang="en-US" dirty="0"/>
              <a:t>16. </a:t>
            </a:r>
            <a:r>
              <a:rPr lang="en-US" dirty="0" err="1"/>
              <a:t>Phẩm</a:t>
            </a:r>
            <a:r>
              <a:rPr lang="en-US" dirty="0"/>
              <a:t> </a:t>
            </a:r>
            <a:r>
              <a:rPr lang="en-US" dirty="0" err="1"/>
              <a:t>chất</a:t>
            </a:r>
            <a:r>
              <a:rPr lang="en-US" dirty="0"/>
              <a:t> </a:t>
            </a:r>
            <a:r>
              <a:rPr lang="en-US" dirty="0" err="1"/>
              <a:t>đạo</a:t>
            </a:r>
            <a:r>
              <a:rPr lang="en-US" dirty="0"/>
              <a:t> </a:t>
            </a:r>
            <a:r>
              <a:rPr lang="en-US" dirty="0" err="1"/>
              <a:t>đức</a:t>
            </a:r>
            <a:r>
              <a:rPr lang="en-US" dirty="0"/>
              <a:t> </a:t>
            </a:r>
            <a:r>
              <a:rPr lang="en-US" dirty="0" err="1"/>
              <a:t>của</a:t>
            </a:r>
            <a:r>
              <a:rPr lang="en-US" dirty="0"/>
              <a:t> </a:t>
            </a:r>
            <a:r>
              <a:rPr lang="en-US" dirty="0" err="1"/>
              <a:t>một</a:t>
            </a:r>
            <a:r>
              <a:rPr lang="en-US" dirty="0"/>
              <a:t> </a:t>
            </a:r>
            <a:r>
              <a:rPr lang="en-US" dirty="0" err="1"/>
              <a:t>bộ</a:t>
            </a:r>
            <a:r>
              <a:rPr lang="en-US" dirty="0"/>
              <a:t> </a:t>
            </a:r>
            <a:r>
              <a:rPr lang="en-US" dirty="0" err="1"/>
              <a:t>phận</a:t>
            </a:r>
            <a:r>
              <a:rPr lang="en-US" dirty="0"/>
              <a:t> </a:t>
            </a:r>
            <a:r>
              <a:rPr lang="en-US" dirty="0" err="1"/>
              <a:t>cán</a:t>
            </a:r>
            <a:r>
              <a:rPr lang="en-US" dirty="0"/>
              <a:t> </a:t>
            </a:r>
            <a:r>
              <a:rPr lang="en-US" dirty="0" err="1"/>
              <a:t>bộ</a:t>
            </a:r>
            <a:r>
              <a:rPr lang="en-US" dirty="0"/>
              <a:t>, </a:t>
            </a:r>
            <a:r>
              <a:rPr lang="en-US" dirty="0" err="1"/>
              <a:t>đảng</a:t>
            </a:r>
            <a:r>
              <a:rPr lang="en-US" dirty="0"/>
              <a:t> </a:t>
            </a:r>
            <a:r>
              <a:rPr lang="en-US" dirty="0" err="1"/>
              <a:t>viên</a:t>
            </a:r>
            <a:r>
              <a:rPr lang="en-US" dirty="0"/>
              <a:t> </a:t>
            </a:r>
            <a:r>
              <a:rPr lang="en-US" dirty="0" err="1"/>
              <a:t>bị</a:t>
            </a:r>
            <a:r>
              <a:rPr lang="en-US" dirty="0"/>
              <a:t> </a:t>
            </a:r>
            <a:r>
              <a:rPr lang="en-US" dirty="0" err="1"/>
              <a:t>suy</a:t>
            </a:r>
            <a:r>
              <a:rPr lang="en-US" dirty="0"/>
              <a:t> </a:t>
            </a:r>
            <a:r>
              <a:rPr lang="en-US" dirty="0" err="1"/>
              <a:t>thoái</a:t>
            </a:r>
            <a:r>
              <a:rPr lang="en-US" dirty="0"/>
              <a:t>; </a:t>
            </a:r>
            <a:r>
              <a:rPr lang="en-US" dirty="0" err="1"/>
              <a:t>công</a:t>
            </a:r>
            <a:r>
              <a:rPr lang="en-US" dirty="0"/>
              <a:t> </a:t>
            </a:r>
            <a:r>
              <a:rPr lang="en-US" dirty="0" err="1"/>
              <a:t>tác</a:t>
            </a:r>
            <a:r>
              <a:rPr lang="en-US" dirty="0"/>
              <a:t> </a:t>
            </a:r>
            <a:r>
              <a:rPr lang="en-US" dirty="0" err="1"/>
              <a:t>quản</a:t>
            </a:r>
            <a:r>
              <a:rPr lang="en-US" dirty="0"/>
              <a:t> </a:t>
            </a:r>
            <a:r>
              <a:rPr lang="en-US" dirty="0" err="1"/>
              <a:t>lý</a:t>
            </a:r>
            <a:r>
              <a:rPr lang="en-US" dirty="0"/>
              <a:t>, </a:t>
            </a:r>
            <a:r>
              <a:rPr lang="en-US" dirty="0" err="1"/>
              <a:t>giáo</a:t>
            </a:r>
            <a:r>
              <a:rPr lang="en-US" dirty="0"/>
              <a:t> </a:t>
            </a:r>
            <a:r>
              <a:rPr lang="en-US" dirty="0" err="1"/>
              <a:t>dục</a:t>
            </a:r>
            <a:r>
              <a:rPr lang="en-US" dirty="0"/>
              <a:t> </a:t>
            </a:r>
            <a:r>
              <a:rPr lang="en-US" dirty="0" err="1"/>
              <a:t>cán</a:t>
            </a:r>
            <a:r>
              <a:rPr lang="en-US" dirty="0"/>
              <a:t> </a:t>
            </a:r>
            <a:r>
              <a:rPr lang="en-US" dirty="0" err="1"/>
              <a:t>bộ</a:t>
            </a:r>
            <a:r>
              <a:rPr lang="en-US" dirty="0"/>
              <a:t>, </a:t>
            </a:r>
            <a:r>
              <a:rPr lang="en-US" dirty="0" err="1"/>
              <a:t>đảng</a:t>
            </a:r>
            <a:r>
              <a:rPr lang="en-US" dirty="0"/>
              <a:t> </a:t>
            </a:r>
            <a:r>
              <a:rPr lang="en-US" dirty="0" err="1"/>
              <a:t>viên</a:t>
            </a:r>
            <a:r>
              <a:rPr lang="en-US" dirty="0"/>
              <a:t> </a:t>
            </a:r>
            <a:r>
              <a:rPr lang="en-US" dirty="0" err="1"/>
              <a:t>còn</a:t>
            </a:r>
            <a:r>
              <a:rPr lang="en-US" dirty="0"/>
              <a:t> </a:t>
            </a:r>
            <a:r>
              <a:rPr lang="en-US" dirty="0" err="1"/>
              <a:t>yếu</a:t>
            </a:r>
            <a:r>
              <a:rPr lang="en-US" dirty="0"/>
              <a:t> </a:t>
            </a:r>
            <a:r>
              <a:rPr lang="en-US" dirty="0" err="1"/>
              <a:t>kém</a:t>
            </a:r>
            <a:r>
              <a:rPr lang="en-US" dirty="0"/>
              <a:t>.</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7C202504-5497-4D87-A5DE-0FF1C8AE2B56}"/>
              </a:ext>
            </a:extLst>
          </p:cNvPr>
          <p:cNvSpPr txBox="1"/>
          <p:nvPr/>
        </p:nvSpPr>
        <p:spPr>
          <a:xfrm>
            <a:off x="1063256" y="3421600"/>
            <a:ext cx="8081630" cy="3046988"/>
          </a:xfrm>
          <a:prstGeom prst="rect">
            <a:avLst/>
          </a:prstGeom>
          <a:noFill/>
        </p:spPr>
        <p:txBody>
          <a:bodyPr wrap="square">
            <a:spAutoFit/>
          </a:bodyPr>
          <a:lstStyle/>
          <a:p>
            <a:r>
              <a:rPr lang="en-US" sz="3200" dirty="0"/>
              <a:t>a.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khách</a:t>
            </a:r>
            <a:r>
              <a:rPr lang="en-US" sz="3200" dirty="0"/>
              <a:t> </a:t>
            </a:r>
            <a:r>
              <a:rPr lang="en-US" sz="3200" dirty="0" err="1"/>
              <a:t>quan</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b.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chủ</a:t>
            </a:r>
            <a:r>
              <a:rPr lang="en-US" sz="3200" dirty="0"/>
              <a:t> </a:t>
            </a:r>
            <a:r>
              <a:rPr lang="en-US" sz="3200" dirty="0" err="1"/>
              <a:t>quan</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c.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chính</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d.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phụ</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p:txBody>
      </p:sp>
    </p:spTree>
    <p:extLst>
      <p:ext uri="{BB962C8B-B14F-4D97-AF65-F5344CB8AC3E}">
        <p14:creationId xmlns:p14="http://schemas.microsoft.com/office/powerpoint/2010/main" val="3422474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17. Chính sách pháp luật chưa đầy đủ, thiếu đồng bộ, thiếu nhất quán.</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0BDC4C20-1760-4D8D-A973-1D596F17D8E1}"/>
              </a:ext>
            </a:extLst>
          </p:cNvPr>
          <p:cNvSpPr txBox="1"/>
          <p:nvPr/>
        </p:nvSpPr>
        <p:spPr>
          <a:xfrm>
            <a:off x="1467293" y="2573102"/>
            <a:ext cx="7677593" cy="4031873"/>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89081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829341" y="733647"/>
            <a:ext cx="10877106" cy="1818190"/>
          </a:xfrm>
        </p:spPr>
        <p:txBody>
          <a:bodyPr>
            <a:normAutofit fontScale="90000"/>
          </a:bodyPr>
          <a:lstStyle/>
          <a:p>
            <a:pPr algn="l"/>
            <a:r>
              <a:rPr lang="vi-VN" dirty="0"/>
              <a:t>18. Cải cách hành chính vẫn còn chậm và lúng túng, cơ chế "xin - cho" trong hoạt động công vụ còn phổ biến</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69B79543-8505-4996-BFA0-9749C86DA010}"/>
              </a:ext>
            </a:extLst>
          </p:cNvPr>
          <p:cNvSpPr txBox="1"/>
          <p:nvPr/>
        </p:nvSpPr>
        <p:spPr>
          <a:xfrm>
            <a:off x="1552353" y="2551837"/>
            <a:ext cx="7594305" cy="4031873"/>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37506886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en-US" dirty="0"/>
              <a:t>19. </a:t>
            </a:r>
            <a:r>
              <a:rPr lang="en-US" dirty="0" err="1"/>
              <a:t>Thủ</a:t>
            </a:r>
            <a:r>
              <a:rPr lang="en-US" dirty="0"/>
              <a:t> </a:t>
            </a:r>
            <a:r>
              <a:rPr lang="en-US" dirty="0" err="1"/>
              <a:t>tục</a:t>
            </a:r>
            <a:r>
              <a:rPr lang="en-US" dirty="0"/>
              <a:t> </a:t>
            </a:r>
            <a:r>
              <a:rPr lang="en-US" dirty="0" err="1"/>
              <a:t>hành</a:t>
            </a:r>
            <a:r>
              <a:rPr lang="en-US" dirty="0"/>
              <a:t> </a:t>
            </a:r>
            <a:r>
              <a:rPr lang="en-US" dirty="0" err="1"/>
              <a:t>chính</a:t>
            </a:r>
            <a:r>
              <a:rPr lang="en-US" dirty="0"/>
              <a:t> </a:t>
            </a:r>
            <a:r>
              <a:rPr lang="en-US" dirty="0" err="1"/>
              <a:t>phiền</a:t>
            </a:r>
            <a:r>
              <a:rPr lang="en-US" dirty="0"/>
              <a:t> </a:t>
            </a:r>
            <a:r>
              <a:rPr lang="en-US" dirty="0" err="1"/>
              <a:t>hà</a:t>
            </a:r>
            <a:r>
              <a:rPr lang="en-US" dirty="0"/>
              <a:t>, </a:t>
            </a:r>
            <a:r>
              <a:rPr lang="en-US" dirty="0" err="1"/>
              <a:t>nặng</a:t>
            </a:r>
            <a:r>
              <a:rPr lang="en-US" dirty="0"/>
              <a:t> </a:t>
            </a:r>
            <a:r>
              <a:rPr lang="en-US" dirty="0" err="1"/>
              <a:t>nề</a:t>
            </a:r>
            <a:r>
              <a:rPr lang="en-US" dirty="0"/>
              <a:t>, </a:t>
            </a:r>
            <a:r>
              <a:rPr lang="en-US" dirty="0" err="1"/>
              <a:t>bất</a:t>
            </a:r>
            <a:r>
              <a:rPr lang="en-US" dirty="0"/>
              <a:t> </a:t>
            </a:r>
            <a:r>
              <a:rPr lang="en-US" dirty="0" err="1"/>
              <a:t>hợp</a:t>
            </a:r>
            <a:r>
              <a:rPr lang="en-US" dirty="0"/>
              <a:t> </a:t>
            </a:r>
            <a:r>
              <a:rPr lang="en-US" dirty="0" err="1"/>
              <a:t>lý</a:t>
            </a:r>
            <a:r>
              <a:rPr lang="en-US" dirty="0"/>
              <a:t>.</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C644BDFC-F72B-4F42-AB58-6491D946DB49}"/>
              </a:ext>
            </a:extLst>
          </p:cNvPr>
          <p:cNvSpPr txBox="1"/>
          <p:nvPr/>
        </p:nvSpPr>
        <p:spPr>
          <a:xfrm>
            <a:off x="1956391" y="2690336"/>
            <a:ext cx="7190267" cy="4031873"/>
          </a:xfrm>
          <a:prstGeom prst="rect">
            <a:avLst/>
          </a:prstGeom>
          <a:noFill/>
        </p:spPr>
        <p:txBody>
          <a:bodyPr wrap="square">
            <a:spAutoFit/>
          </a:bodyPr>
          <a:lstStyle/>
          <a:p>
            <a:r>
              <a:rPr lang="en-US" sz="3200" dirty="0"/>
              <a:t>a.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khách</a:t>
            </a:r>
            <a:r>
              <a:rPr lang="en-US" sz="3200" dirty="0"/>
              <a:t> </a:t>
            </a:r>
            <a:r>
              <a:rPr lang="en-US" sz="3200" dirty="0" err="1"/>
              <a:t>quan</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b.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chủ</a:t>
            </a:r>
            <a:r>
              <a:rPr lang="en-US" sz="3200" dirty="0"/>
              <a:t> </a:t>
            </a:r>
            <a:r>
              <a:rPr lang="en-US" sz="3200" dirty="0" err="1"/>
              <a:t>quan</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c.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chính</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d.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phụ</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p:txBody>
      </p:sp>
    </p:spTree>
    <p:extLst>
      <p:ext uri="{BB962C8B-B14F-4D97-AF65-F5344CB8AC3E}">
        <p14:creationId xmlns:p14="http://schemas.microsoft.com/office/powerpoint/2010/main" val="35671355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en-US" dirty="0"/>
              <a:t>20. </a:t>
            </a:r>
            <a:r>
              <a:rPr lang="en-US" dirty="0" err="1"/>
              <a:t>Công</a:t>
            </a:r>
            <a:r>
              <a:rPr lang="en-US" dirty="0"/>
              <a:t> </a:t>
            </a:r>
            <a:r>
              <a:rPr lang="en-US" dirty="0" err="1"/>
              <a:t>tác</a:t>
            </a:r>
            <a:r>
              <a:rPr lang="en-US" dirty="0"/>
              <a:t> </a:t>
            </a:r>
            <a:r>
              <a:rPr lang="en-US" dirty="0" err="1"/>
              <a:t>quản</a:t>
            </a:r>
            <a:r>
              <a:rPr lang="en-US" dirty="0"/>
              <a:t> </a:t>
            </a:r>
            <a:r>
              <a:rPr lang="en-US" dirty="0" err="1"/>
              <a:t>lý</a:t>
            </a:r>
            <a:r>
              <a:rPr lang="en-US" dirty="0"/>
              <a:t> </a:t>
            </a:r>
            <a:r>
              <a:rPr lang="en-US" dirty="0" err="1"/>
              <a:t>đất</a:t>
            </a:r>
            <a:r>
              <a:rPr lang="en-US" dirty="0"/>
              <a:t> </a:t>
            </a:r>
            <a:r>
              <a:rPr lang="en-US" dirty="0" err="1"/>
              <a:t>đai</a:t>
            </a:r>
            <a:r>
              <a:rPr lang="en-US" dirty="0"/>
              <a:t> </a:t>
            </a:r>
            <a:r>
              <a:rPr lang="en-US" dirty="0" err="1"/>
              <a:t>còn</a:t>
            </a:r>
            <a:r>
              <a:rPr lang="en-US" dirty="0"/>
              <a:t> </a:t>
            </a:r>
            <a:r>
              <a:rPr lang="en-US" dirty="0" err="1"/>
              <a:t>nhiều</a:t>
            </a:r>
            <a:r>
              <a:rPr lang="en-US" dirty="0"/>
              <a:t> </a:t>
            </a:r>
            <a:r>
              <a:rPr lang="en-US" dirty="0" err="1"/>
              <a:t>yếu</a:t>
            </a:r>
            <a:r>
              <a:rPr lang="en-US" dirty="0"/>
              <a:t> </a:t>
            </a:r>
            <a:r>
              <a:rPr lang="en-US" dirty="0" err="1"/>
              <a:t>kém</a:t>
            </a:r>
            <a:r>
              <a:rPr lang="en-US" dirty="0"/>
              <a:t>.</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427361B2-FB5D-4F5D-95E7-FC420DA6D2E2}"/>
              </a:ext>
            </a:extLst>
          </p:cNvPr>
          <p:cNvSpPr txBox="1"/>
          <p:nvPr/>
        </p:nvSpPr>
        <p:spPr>
          <a:xfrm>
            <a:off x="1956391" y="2690336"/>
            <a:ext cx="7190267" cy="4031873"/>
          </a:xfrm>
          <a:prstGeom prst="rect">
            <a:avLst/>
          </a:prstGeom>
          <a:noFill/>
        </p:spPr>
        <p:txBody>
          <a:bodyPr wrap="square">
            <a:spAutoFit/>
          </a:bodyPr>
          <a:lstStyle/>
          <a:p>
            <a:r>
              <a:rPr lang="en-US" sz="3200" dirty="0"/>
              <a:t>a.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khách</a:t>
            </a:r>
            <a:r>
              <a:rPr lang="en-US" sz="3200" dirty="0"/>
              <a:t> </a:t>
            </a:r>
            <a:r>
              <a:rPr lang="en-US" sz="3200" dirty="0" err="1"/>
              <a:t>quan</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b.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chủ</a:t>
            </a:r>
            <a:r>
              <a:rPr lang="en-US" sz="3200" dirty="0"/>
              <a:t> </a:t>
            </a:r>
            <a:r>
              <a:rPr lang="en-US" sz="3200" dirty="0" err="1"/>
              <a:t>quan</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c.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chính</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a:p>
            <a:r>
              <a:rPr lang="en-US" sz="3200" dirty="0"/>
              <a:t>d.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phụ</a:t>
            </a:r>
            <a:r>
              <a:rPr lang="en-US" sz="3200" dirty="0"/>
              <a:t> </a:t>
            </a:r>
            <a:r>
              <a:rPr lang="en-US" sz="3200" dirty="0" err="1"/>
              <a:t>của</a:t>
            </a:r>
            <a:r>
              <a:rPr lang="en-US" sz="3200" dirty="0"/>
              <a:t> </a:t>
            </a:r>
            <a:r>
              <a:rPr lang="en-US" sz="3200" dirty="0" err="1"/>
              <a:t>nạn</a:t>
            </a:r>
            <a:r>
              <a:rPr lang="en-US" sz="3200" dirty="0"/>
              <a:t> </a:t>
            </a:r>
            <a:r>
              <a:rPr lang="en-US" sz="3200" dirty="0" err="1"/>
              <a:t>tham</a:t>
            </a:r>
            <a:r>
              <a:rPr lang="en-US" sz="3200" dirty="0"/>
              <a:t> </a:t>
            </a:r>
            <a:r>
              <a:rPr lang="en-US" sz="3200" dirty="0" err="1"/>
              <a:t>nhũng</a:t>
            </a:r>
            <a:r>
              <a:rPr lang="en-US" sz="3200" dirty="0"/>
              <a:t>.</a:t>
            </a:r>
          </a:p>
        </p:txBody>
      </p:sp>
    </p:spTree>
    <p:extLst>
      <p:ext uri="{BB962C8B-B14F-4D97-AF65-F5344CB8AC3E}">
        <p14:creationId xmlns:p14="http://schemas.microsoft.com/office/powerpoint/2010/main" val="4239195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712381" y="733647"/>
            <a:ext cx="10909005" cy="1382233"/>
          </a:xfrm>
        </p:spPr>
        <p:txBody>
          <a:bodyPr>
            <a:normAutofit fontScale="90000"/>
          </a:bodyPr>
          <a:lstStyle/>
          <a:p>
            <a:pPr algn="l"/>
            <a:r>
              <a:rPr lang="vi-VN" dirty="0"/>
              <a:t>21. Chế độ tiền lương đối với đội ngũ cán bộ, công chức còn bất hợp lý, chậm được cải cách</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82956E91-4261-4F62-AD6A-0AE4E059C69B}"/>
              </a:ext>
            </a:extLst>
          </p:cNvPr>
          <p:cNvSpPr txBox="1"/>
          <p:nvPr/>
        </p:nvSpPr>
        <p:spPr>
          <a:xfrm>
            <a:off x="2083981" y="2551837"/>
            <a:ext cx="7062677" cy="4031873"/>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647919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22. Lương không đủ đảm bảo nhu cầu của cuộc sống cho cán bộ, công chức.</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9B579D1F-F31C-41F5-9982-0AA1C5FD0939}"/>
              </a:ext>
            </a:extLst>
          </p:cNvPr>
          <p:cNvSpPr txBox="1"/>
          <p:nvPr/>
        </p:nvSpPr>
        <p:spPr>
          <a:xfrm>
            <a:off x="1626781" y="2551837"/>
            <a:ext cx="7519877" cy="4031873"/>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10621686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276447" y="733647"/>
            <a:ext cx="11610753" cy="2695353"/>
          </a:xfrm>
        </p:spPr>
        <p:txBody>
          <a:bodyPr>
            <a:normAutofit fontScale="90000"/>
          </a:bodyPr>
          <a:lstStyle/>
          <a:p>
            <a:pPr algn="l"/>
            <a:r>
              <a:rPr lang="vi-VN" dirty="0"/>
              <a:t>23. Chế độ, trách nhiệm của cán bộ, công chức chưa rõ ràng, cụ thể, đặc biệt là đối với những sai phạm, tiêu cực xảy ra trong cơ quan, đơn vị mình.</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2340F1DB-FB4F-42B5-8332-F5AC34667792}"/>
              </a:ext>
            </a:extLst>
          </p:cNvPr>
          <p:cNvSpPr txBox="1"/>
          <p:nvPr/>
        </p:nvSpPr>
        <p:spPr>
          <a:xfrm>
            <a:off x="893134" y="3429000"/>
            <a:ext cx="9547853" cy="2554545"/>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2570476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24. Xử lý chưa nghiêm đối với hành vi tham nhũng.</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83704165-3F3F-4812-860C-A0F8B4E7D902}"/>
              </a:ext>
            </a:extLst>
          </p:cNvPr>
          <p:cNvSpPr txBox="1"/>
          <p:nvPr/>
        </p:nvSpPr>
        <p:spPr>
          <a:xfrm>
            <a:off x="1751012" y="2690336"/>
            <a:ext cx="7395646" cy="4031873"/>
          </a:xfrm>
          <a:prstGeom prst="rect">
            <a:avLst/>
          </a:prstGeom>
          <a:noFill/>
        </p:spPr>
        <p:txBody>
          <a:bodyPr wrap="square">
            <a:spAutoFit/>
          </a:bodyPr>
          <a:lstStyle/>
          <a:p>
            <a:r>
              <a:rPr lang="vi-VN" sz="3200" dirty="0"/>
              <a:t>a. Là nguyên nhân khách quan của nạn tham nhũng.</a:t>
            </a:r>
          </a:p>
          <a:p>
            <a:r>
              <a:rPr lang="vi-VN" sz="3200" dirty="0"/>
              <a:t>b. Là nguyên nhân chủ quan của nạn tham nhũng.</a:t>
            </a:r>
          </a:p>
          <a:p>
            <a:r>
              <a:rPr lang="vi-VN" sz="3200" dirty="0"/>
              <a:t>c. Là nguyên nhân chính của nạn tham nhũng.</a:t>
            </a:r>
          </a:p>
          <a:p>
            <a:r>
              <a:rPr lang="vi-VN" sz="3200" dirty="0"/>
              <a:t>d. Là nguyên nhân phụ của nạn tham nhũng.</a:t>
            </a:r>
          </a:p>
        </p:txBody>
      </p:sp>
    </p:spTree>
    <p:extLst>
      <p:ext uri="{BB962C8B-B14F-4D97-AF65-F5344CB8AC3E}">
        <p14:creationId xmlns:p14="http://schemas.microsoft.com/office/powerpoint/2010/main" val="3506973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861237" y="733647"/>
            <a:ext cx="10483703" cy="1382233"/>
          </a:xfrm>
        </p:spPr>
        <p:txBody>
          <a:bodyPr>
            <a:normAutofit fontScale="90000"/>
          </a:bodyPr>
          <a:lstStyle/>
          <a:p>
            <a:pPr algn="l"/>
            <a:r>
              <a:rPr lang="en-US" dirty="0">
                <a:latin typeface="Arial" panose="020B0604020202020204" pitchFamily="34" charset="0"/>
                <a:cs typeface="Arial" panose="020B0604020202020204" pitchFamily="34" charset="0"/>
              </a:rPr>
              <a:t>25. </a:t>
            </a:r>
            <a:r>
              <a:rPr lang="en-US" dirty="0" err="1">
                <a:latin typeface="Arial" panose="020B0604020202020204" pitchFamily="34" charset="0"/>
                <a:cs typeface="Arial" panose="020B0604020202020204" pitchFamily="34" charset="0"/>
              </a:rPr>
              <a:t>Thiếu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công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cụ</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phát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hiện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xử</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nhũng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hữu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hiệu</a:t>
            </a:r>
            <a:r>
              <a:rPr lang="en-US" dirty="0">
                <a:latin typeface="Arial" panose="020B0604020202020204" pitchFamily="34" charset="0"/>
                <a:cs typeface="Arial" panose="020B0604020202020204" pitchFamily="34" charset="0"/>
              </a:rPr>
              <a:t>.</a:t>
            </a: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755F120F-A813-42E9-89FF-F0B9B8223A05}"/>
              </a:ext>
            </a:extLst>
          </p:cNvPr>
          <p:cNvSpPr txBox="1"/>
          <p:nvPr/>
        </p:nvSpPr>
        <p:spPr>
          <a:xfrm>
            <a:off x="1488558" y="2690336"/>
            <a:ext cx="7658100" cy="4031873"/>
          </a:xfrm>
          <a:prstGeom prst="rect">
            <a:avLst/>
          </a:prstGeom>
          <a:noFill/>
        </p:spPr>
        <p:txBody>
          <a:bodyPr wrap="square">
            <a:spAutoFit/>
          </a:bodyPr>
          <a:lstStyle/>
          <a:p>
            <a:r>
              <a:rPr lang="en-US" sz="3200" dirty="0">
                <a:latin typeface="Arial" panose="020B0604020202020204" pitchFamily="34" charset="0"/>
                <a:cs typeface="Arial" panose="020B0604020202020204" pitchFamily="34" charset="0"/>
              </a:rPr>
              <a:t>a. </a:t>
            </a:r>
            <a:r>
              <a:rPr lang="en-US" sz="3200" dirty="0" err="1">
                <a:latin typeface="Arial" panose="020B0604020202020204" pitchFamily="34" charset="0"/>
                <a:cs typeface="Arial" panose="020B0604020202020204" pitchFamily="34" charset="0"/>
              </a:rPr>
              <a:t>Là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nguyên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nhân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khách</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quan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của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nạn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tham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nhũng</a:t>
            </a:r>
            <a:r>
              <a:rPr lang="en-US" sz="3200" dirty="0">
                <a:latin typeface="Arial" panose="020B0604020202020204" pitchFamily="34" charset="0"/>
                <a:cs typeface="Arial" panose="020B0604020202020204" pitchFamily="34" charset="0"/>
              </a:rPr>
              <a:t>.</a:t>
            </a:r>
          </a:p>
          <a:p>
            <a:r>
              <a:rPr lang="en-US" sz="3200" dirty="0">
                <a:latin typeface="Arial" panose="020B0604020202020204" pitchFamily="34" charset="0"/>
                <a:cs typeface="Arial" panose="020B0604020202020204" pitchFamily="34" charset="0"/>
              </a:rPr>
              <a:t>b. </a:t>
            </a:r>
            <a:r>
              <a:rPr lang="en-US" sz="3200" dirty="0" err="1">
                <a:latin typeface="Arial" panose="020B0604020202020204" pitchFamily="34" charset="0"/>
                <a:cs typeface="Arial" panose="020B0604020202020204" pitchFamily="34" charset="0"/>
              </a:rPr>
              <a:t>Là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nguyên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nhân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chủ</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quan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của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nạn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tham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nhũng</a:t>
            </a:r>
            <a:r>
              <a:rPr lang="en-US" sz="3200" dirty="0">
                <a:latin typeface="Arial" panose="020B0604020202020204" pitchFamily="34" charset="0"/>
                <a:cs typeface="Arial" panose="020B0604020202020204" pitchFamily="34" charset="0"/>
              </a:rPr>
              <a:t>.</a:t>
            </a:r>
          </a:p>
          <a:p>
            <a:r>
              <a:rPr lang="en-US" sz="3200" dirty="0">
                <a:latin typeface="Arial" panose="020B0604020202020204" pitchFamily="34" charset="0"/>
                <a:cs typeface="Arial" panose="020B0604020202020204" pitchFamily="34" charset="0"/>
              </a:rPr>
              <a:t>c. </a:t>
            </a:r>
            <a:r>
              <a:rPr lang="en-US" sz="3200" dirty="0" err="1">
                <a:latin typeface="Arial" panose="020B0604020202020204" pitchFamily="34" charset="0"/>
                <a:cs typeface="Arial" panose="020B0604020202020204" pitchFamily="34" charset="0"/>
              </a:rPr>
              <a:t>Là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nguyên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nhân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chính</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của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nạn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tham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nhũng</a:t>
            </a:r>
            <a:r>
              <a:rPr lang="en-US" sz="3200" dirty="0">
                <a:latin typeface="Arial" panose="020B0604020202020204" pitchFamily="34" charset="0"/>
                <a:cs typeface="Arial" panose="020B0604020202020204" pitchFamily="34" charset="0"/>
              </a:rPr>
              <a:t>.</a:t>
            </a:r>
          </a:p>
          <a:p>
            <a:r>
              <a:rPr lang="en-US" sz="3200" dirty="0">
                <a:latin typeface="Arial" panose="020B0604020202020204" pitchFamily="34" charset="0"/>
                <a:cs typeface="Arial" panose="020B0604020202020204" pitchFamily="34" charset="0"/>
              </a:rPr>
              <a:t>d. </a:t>
            </a:r>
            <a:r>
              <a:rPr lang="en-US" sz="3200" dirty="0" err="1">
                <a:latin typeface="Arial" panose="020B0604020202020204" pitchFamily="34" charset="0"/>
                <a:cs typeface="Arial" panose="020B0604020202020204" pitchFamily="34" charset="0"/>
              </a:rPr>
              <a:t>Là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nguyên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nhân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phụ</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của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nạn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tham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nhũng</a:t>
            </a:r>
            <a:r>
              <a:rPr lang="en-US" sz="32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920714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26. Việc thu thập chứng cứ để chứng minh hành vi phạm tội tham nhũng là:</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D4C9C6C4-EBB3-49F6-942B-8858DEEC38EA}"/>
              </a:ext>
            </a:extLst>
          </p:cNvPr>
          <p:cNvSpPr txBox="1"/>
          <p:nvPr/>
        </p:nvSpPr>
        <p:spPr>
          <a:xfrm>
            <a:off x="2062716" y="2551837"/>
            <a:ext cx="7083942" cy="2062103"/>
          </a:xfrm>
          <a:prstGeom prst="rect">
            <a:avLst/>
          </a:prstGeom>
          <a:noFill/>
        </p:spPr>
        <p:txBody>
          <a:bodyPr wrap="square">
            <a:spAutoFit/>
          </a:bodyPr>
          <a:lstStyle/>
          <a:p>
            <a:r>
              <a:rPr lang="vi-VN" sz="3200" dirty="0"/>
              <a:t>a. Rất dễ dàng. </a:t>
            </a:r>
          </a:p>
          <a:p>
            <a:r>
              <a:rPr lang="vi-VN" sz="3200" dirty="0"/>
              <a:t>b. Rất thoải mái.</a:t>
            </a:r>
          </a:p>
          <a:p>
            <a:r>
              <a:rPr lang="vi-VN" sz="3200" dirty="0"/>
              <a:t>c. Rất khó khăn.</a:t>
            </a:r>
          </a:p>
          <a:p>
            <a:r>
              <a:rPr lang="vi-VN" sz="3200" dirty="0"/>
              <a:t>d. Dễ dàng thu thập được chứng cứ.</a:t>
            </a:r>
          </a:p>
        </p:txBody>
      </p:sp>
    </p:spTree>
    <p:extLst>
      <p:ext uri="{BB962C8B-B14F-4D97-AF65-F5344CB8AC3E}">
        <p14:creationId xmlns:p14="http://schemas.microsoft.com/office/powerpoint/2010/main" val="11362787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27. Trong công tác phát hiện và đấu tranh chống tham nhũng thì:</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BEB49562-FB66-40AE-AFBD-51312AC6FCBF}"/>
              </a:ext>
            </a:extLst>
          </p:cNvPr>
          <p:cNvSpPr txBox="1"/>
          <p:nvPr/>
        </p:nvSpPr>
        <p:spPr>
          <a:xfrm>
            <a:off x="1244009" y="2136339"/>
            <a:ext cx="7902649" cy="3539430"/>
          </a:xfrm>
          <a:prstGeom prst="rect">
            <a:avLst/>
          </a:prstGeom>
          <a:noFill/>
        </p:spPr>
        <p:txBody>
          <a:bodyPr wrap="square">
            <a:spAutoFit/>
          </a:bodyPr>
          <a:lstStyle/>
          <a:p>
            <a:r>
              <a:rPr lang="vi-VN" sz="3200" dirty="0"/>
              <a:t>a. Báo chí đóng một vai trò rất quan trọng.</a:t>
            </a:r>
          </a:p>
          <a:p>
            <a:r>
              <a:rPr lang="vi-VN" sz="3200" dirty="0"/>
              <a:t>b. Các phương tiện thông tin đại chúng đóng một vai trò rất quan trọng.</a:t>
            </a:r>
          </a:p>
          <a:p>
            <a:r>
              <a:rPr lang="vi-VN" sz="3200" dirty="0"/>
              <a:t>c. Báo chí và các phương tiện thông tin đại chúng đóng một vai trò rất quan trọng.</a:t>
            </a:r>
          </a:p>
          <a:p>
            <a:r>
              <a:rPr lang="vi-VN" sz="3200" dirty="0"/>
              <a:t>d. Báo chí và các phương tiện thông tin đại chúng không mang lại hiệu quả cao.</a:t>
            </a:r>
          </a:p>
        </p:txBody>
      </p:sp>
    </p:spTree>
    <p:extLst>
      <p:ext uri="{BB962C8B-B14F-4D97-AF65-F5344CB8AC3E}">
        <p14:creationId xmlns:p14="http://schemas.microsoft.com/office/powerpoint/2010/main" val="9198572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normAutofit fontScale="90000"/>
          </a:bodyPr>
          <a:lstStyle/>
          <a:p>
            <a:pPr algn="l"/>
            <a:r>
              <a:rPr lang="vi-VN" dirty="0"/>
              <a:t>28. Báo chí có tác dụng cảnh báo những nơi có nguy cơ tham nhũng. </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B746D521-EE2A-42F1-8F2F-C284ED4F30F5}"/>
              </a:ext>
            </a:extLst>
          </p:cNvPr>
          <p:cNvSpPr txBox="1"/>
          <p:nvPr/>
        </p:nvSpPr>
        <p:spPr>
          <a:xfrm>
            <a:off x="1626781" y="2413338"/>
            <a:ext cx="7519877" cy="4031873"/>
          </a:xfrm>
          <a:prstGeom prst="rect">
            <a:avLst/>
          </a:prstGeom>
          <a:noFill/>
        </p:spPr>
        <p:txBody>
          <a:bodyPr wrap="square">
            <a:spAutoFit/>
          </a:bodyPr>
          <a:lstStyle/>
          <a:p>
            <a:r>
              <a:rPr lang="vi-VN" sz="3200" dirty="0"/>
              <a:t>a. Đây là kinh nghiệm chung của các hộ gia đình.</a:t>
            </a:r>
          </a:p>
          <a:p>
            <a:r>
              <a:rPr lang="vi-VN" sz="3200" dirty="0"/>
              <a:t>b. Đây là kinh nghiệm chung của các địa phương Việt Nam.</a:t>
            </a:r>
          </a:p>
          <a:p>
            <a:r>
              <a:rPr lang="vi-VN" sz="3200" dirty="0"/>
              <a:t>c. Đây là kinh nghiệm chung của các Doanh nghiệp.</a:t>
            </a:r>
          </a:p>
          <a:p>
            <a:r>
              <a:rPr lang="vi-VN" sz="3200" dirty="0"/>
              <a:t>d. Đây là kinh nghiệm chung của các nước trên thế giới.</a:t>
            </a:r>
          </a:p>
        </p:txBody>
      </p:sp>
    </p:spTree>
    <p:extLst>
      <p:ext uri="{BB962C8B-B14F-4D97-AF65-F5344CB8AC3E}">
        <p14:creationId xmlns:p14="http://schemas.microsoft.com/office/powerpoint/2010/main" val="33566913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361507" y="733647"/>
            <a:ext cx="11291777" cy="1382233"/>
          </a:xfrm>
        </p:spPr>
        <p:txBody>
          <a:bodyPr>
            <a:normAutofit fontScale="90000"/>
          </a:bodyPr>
          <a:lstStyle/>
          <a:p>
            <a:pPr algn="l"/>
            <a:r>
              <a:rPr lang="vi-VN" dirty="0"/>
              <a:t>29. Sự đóng góp của báo chí đối với công tác đấu tranh chống tham nhũng vẫn còn nhiều hạn chế.</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7" name="TextBox 6">
            <a:extLst>
              <a:ext uri="{FF2B5EF4-FFF2-40B4-BE49-F238E27FC236}">
                <a16:creationId xmlns:a16="http://schemas.microsoft.com/office/drawing/2014/main" id="{6B71371C-4EE1-4A36-8081-4AFD0A0B4D37}"/>
              </a:ext>
            </a:extLst>
          </p:cNvPr>
          <p:cNvSpPr txBox="1"/>
          <p:nvPr/>
        </p:nvSpPr>
        <p:spPr>
          <a:xfrm>
            <a:off x="659219" y="2274838"/>
            <a:ext cx="8487439" cy="3539430"/>
          </a:xfrm>
          <a:prstGeom prst="rect">
            <a:avLst/>
          </a:prstGeom>
          <a:noFill/>
        </p:spPr>
        <p:txBody>
          <a:bodyPr wrap="square">
            <a:spAutoFit/>
          </a:bodyPr>
          <a:lstStyle/>
          <a:p>
            <a:r>
              <a:rPr lang="vi-VN" sz="3200" dirty="0"/>
              <a:t>a. Tại vì: Một số cơ quan nhà nước còn e ngại trước sự tham gia của báo chí.</a:t>
            </a:r>
          </a:p>
          <a:p>
            <a:r>
              <a:rPr lang="vi-VN" sz="3200" dirty="0"/>
              <a:t>b. Tại vì: Cung cấp thông tin quá chính xác.</a:t>
            </a:r>
          </a:p>
          <a:p>
            <a:r>
              <a:rPr lang="vi-VN" sz="3200" dirty="0"/>
              <a:t>c. Tại vì: Truyền đạt kịp thời những gương người tốt, việc tốt, sáng kiến hay…</a:t>
            </a:r>
          </a:p>
          <a:p>
            <a:r>
              <a:rPr lang="vi-VN" sz="3200" dirty="0"/>
              <a:t>d. Tại vì: Không phê phán những hành vi tiêu cực.</a:t>
            </a:r>
          </a:p>
        </p:txBody>
      </p:sp>
    </p:spTree>
    <p:extLst>
      <p:ext uri="{BB962C8B-B14F-4D97-AF65-F5344CB8AC3E}">
        <p14:creationId xmlns:p14="http://schemas.microsoft.com/office/powerpoint/2010/main" val="3337058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552893" y="733646"/>
            <a:ext cx="11323674" cy="3035593"/>
          </a:xfrm>
        </p:spPr>
        <p:txBody>
          <a:bodyPr>
            <a:normAutofit fontScale="90000"/>
          </a:bodyPr>
          <a:lstStyle/>
          <a:p>
            <a:pPr algn="l"/>
            <a:r>
              <a:rPr lang="vi-VN" dirty="0"/>
              <a:t>30. Tham nhũng là trở lực lớn đối với quá trình đổi mới đất nước và làm xói mòn lòng tin của nhân dân đối với Đảng, Nhà nước, đối với sự nghiệp xây dựng đất nước, tiến lên chủ nghĩa xã hội.</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
        <p:nvSpPr>
          <p:cNvPr id="5" name="TextBox 4">
            <a:extLst>
              <a:ext uri="{FF2B5EF4-FFF2-40B4-BE49-F238E27FC236}">
                <a16:creationId xmlns:a16="http://schemas.microsoft.com/office/drawing/2014/main" id="{386AE87A-31D1-4B63-864B-B68E461BB08E}"/>
              </a:ext>
            </a:extLst>
          </p:cNvPr>
          <p:cNvSpPr txBox="1"/>
          <p:nvPr/>
        </p:nvSpPr>
        <p:spPr>
          <a:xfrm>
            <a:off x="669851" y="4057470"/>
            <a:ext cx="11323674" cy="2062103"/>
          </a:xfrm>
          <a:prstGeom prst="rect">
            <a:avLst/>
          </a:prstGeom>
          <a:noFill/>
        </p:spPr>
        <p:txBody>
          <a:bodyPr wrap="square">
            <a:spAutoFit/>
          </a:bodyPr>
          <a:lstStyle/>
          <a:p>
            <a:r>
              <a:rPr lang="vi-VN" sz="3200" dirty="0"/>
              <a:t>a. Đây là tác hại của tham nhũng đối với chính trị.</a:t>
            </a:r>
          </a:p>
          <a:p>
            <a:r>
              <a:rPr lang="vi-VN" sz="3200" dirty="0"/>
              <a:t>b. Đây là tác hại của tham nhũng đối với kinh tế.</a:t>
            </a:r>
          </a:p>
          <a:p>
            <a:r>
              <a:rPr lang="vi-VN" sz="3200" dirty="0"/>
              <a:t>c. Đây là tác hại của tham nhũng đối với xã hội.</a:t>
            </a:r>
          </a:p>
          <a:p>
            <a:r>
              <a:rPr lang="vi-VN" sz="3200" dirty="0"/>
              <a:t>d. Đây là tác hại của tham nhũng đối với văn hoá.</a:t>
            </a:r>
          </a:p>
        </p:txBody>
      </p:sp>
    </p:spTree>
    <p:extLst>
      <p:ext uri="{BB962C8B-B14F-4D97-AF65-F5344CB8AC3E}">
        <p14:creationId xmlns:p14="http://schemas.microsoft.com/office/powerpoint/2010/main" val="36018095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5595594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1055952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6813253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7618752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620097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8794346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42503904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709380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662501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8057655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2789991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19981568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18399018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7407948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7863424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8218959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4037302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0158428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5231665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41711782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0946669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6079331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19215062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7766795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4011645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299073382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4034593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8006184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8350765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71B9C-0A29-4DD9-BD8F-78E40EC11ACE}"/>
              </a:ext>
            </a:extLst>
          </p:cNvPr>
          <p:cNvSpPr>
            <a:spLocks noGrp="1"/>
          </p:cNvSpPr>
          <p:nvPr>
            <p:ph type="ctrTitle"/>
          </p:nvPr>
        </p:nvSpPr>
        <p:spPr>
          <a:xfrm>
            <a:off x="1751012" y="733647"/>
            <a:ext cx="8689976" cy="1382233"/>
          </a:xfrm>
        </p:spPr>
        <p:txBody>
          <a:bodyPr/>
          <a:lstStyle/>
          <a:p>
            <a:pPr algn="l"/>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27BC54A-4039-44BB-821A-EEF0CA25E4F7}"/>
              </a:ext>
            </a:extLst>
          </p:cNvPr>
          <p:cNvSpPr>
            <a:spLocks noGrp="1"/>
          </p:cNvSpPr>
          <p:nvPr>
            <p:ph type="subTitle" idx="1"/>
          </p:nvPr>
        </p:nvSpPr>
        <p:spPr>
          <a:xfrm>
            <a:off x="1751012" y="2222206"/>
            <a:ext cx="8689976" cy="3035594"/>
          </a:xfrm>
        </p:spPr>
        <p:txBody>
          <a:bodyPr>
            <a:normAutofit/>
          </a:bodyPr>
          <a:lstStyle/>
          <a:p>
            <a:pPr algn="l"/>
            <a:endParaRPr lang="en-US" sz="4400" dirty="0">
              <a:solidFill>
                <a:schemeClr val="tx1"/>
              </a:solidFill>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939488767"/>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TM04033925[[fn=Droplet]]</Template>
  <TotalTime>153</TotalTime>
  <Words>2137</Words>
  <Application>Microsoft Office PowerPoint</Application>
  <PresentationFormat>Widescreen</PresentationFormat>
  <Paragraphs>154</Paragraphs>
  <Slides>61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61</vt:i4>
      </vt:variant>
    </vt:vector>
  </HeadingPairs>
  <TitlesOfParts>
    <vt:vector size="65" baseType="lpstr">
      <vt:lpstr>Arial</vt:lpstr>
      <vt:lpstr>Times New Roman</vt:lpstr>
      <vt:lpstr>Tw Cen MT</vt:lpstr>
      <vt:lpstr>Droplet</vt:lpstr>
      <vt:lpstr>BỘ CÂU HỎI TRẮC NGHIỆM</vt:lpstr>
      <vt:lpstr>1. Sự cần thiết xây dựng Luật Phòng, chống tham nhũng là:</vt:lpstr>
      <vt:lpstr>2. Tham nhũng</vt:lpstr>
      <vt:lpstr>3.  Chủ thể tham nhũng là người:</vt:lpstr>
      <vt:lpstr>4. Chủ thể tham nhũng có thể là:</vt:lpstr>
      <vt:lpstr>5. Chủ thể tham nhũng có thể là:</vt:lpstr>
      <vt:lpstr>6. Đặc điểm của tham nhũng là</vt:lpstr>
      <vt:lpstr>7. Đặc điểm của tham nhũng là</vt:lpstr>
      <vt:lpstr>8. Tham nhũng có bao nhiêu đặc điểm?</vt:lpstr>
      <vt:lpstr>9. Luật Phòng, chống tham nhũng hiện hành là:</vt:lpstr>
      <vt:lpstr>10. Mục đích của hành vi tham nhũng là:</vt:lpstr>
      <vt:lpstr>11. Pháp luật Việt Nam hiện nay quy định việc đánh giá tính chất và mức độ nguy hiểm của hành vi tham nhũng chủ yếu dựa trên: </vt:lpstr>
      <vt:lpstr>12. Để đánh giá chính xác những lợi ích mà kẻ tham nhũng đạt được, thường dựa vào:</vt:lpstr>
      <vt:lpstr>13. Việt Nam là nước đang phát triển, trình độ quản lý còn lạc hậu, mức sống thấp, pháp luật chưa hoàn thiện.</vt:lpstr>
      <vt:lpstr>14. Ảnh hưởng của mặt trái của cơ chế thị trường.</vt:lpstr>
      <vt:lpstr>15. Do ảnh hưởng của tập quán văn hóa.</vt:lpstr>
      <vt:lpstr>16. Phẩm chất đạo đức của một bộ phận cán bộ, đảng viên bị suy thoái; công tác quản lý, giáo dục cán bộ, đảng viên còn yếu kém.</vt:lpstr>
      <vt:lpstr>17. Chính sách pháp luật chưa đầy đủ, thiếu đồng bộ, thiếu nhất quán.</vt:lpstr>
      <vt:lpstr>18. Cải cách hành chính vẫn còn chậm và lúng túng, cơ chế "xin - cho" trong hoạt động công vụ còn phổ biến</vt:lpstr>
      <vt:lpstr>19. Thủ tục hành chính phiền hà, nặng nề, bất hợp lý.</vt:lpstr>
      <vt:lpstr>20. Công tác quản lý đất đai còn nhiều yếu kém.</vt:lpstr>
      <vt:lpstr>21. Chế độ tiền lương đối với đội ngũ cán bộ, công chức còn bất hợp lý, chậm được cải cách</vt:lpstr>
      <vt:lpstr>22. Lương không đủ đảm bảo nhu cầu của cuộc sống cho cán bộ, công chức.</vt:lpstr>
      <vt:lpstr>23. Chế độ, trách nhiệm của cán bộ, công chức chưa rõ ràng, cụ thể, đặc biệt là đối với những sai phạm, tiêu cực xảy ra trong cơ quan, đơn vị mình.</vt:lpstr>
      <vt:lpstr>24. Xử lý chưa nghiêm đối với hành vi tham nhũng.</vt:lpstr>
      <vt:lpstr>25. Thiếu các công cụ phát hiện và xử lý tham nhũng hữu hiệu.</vt:lpstr>
      <vt:lpstr>26. Việc thu thập chứng cứ để chứng minh hành vi phạm tội tham nhũng là:</vt:lpstr>
      <vt:lpstr>27. Trong công tác phát hiện và đấu tranh chống tham nhũng thì:</vt:lpstr>
      <vt:lpstr>28. Báo chí có tác dụng cảnh báo những nơi có nguy cơ tham nhũng. </vt:lpstr>
      <vt:lpstr>29. Sự đóng góp của báo chí đối với công tác đấu tranh chống tham nhũng vẫn còn nhiều hạn chế.</vt:lpstr>
      <vt:lpstr>30. Tham nhũng là trở lực lớn đối với quá trình đổi mới đất nước và làm xói mòn lòng tin của nhân dân đối với Đảng, Nhà nước, đối với sự nghiệp xây dựng đất nước, tiến lên chủ nghĩa xã hội.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BỘ CÂU HỎI TRẮC NGHIỆM</dc:title>
  <dc:creator>Zoom7</dc:creator>
  <cp:lastModifiedBy>Zoom7</cp:lastModifiedBy>
  <cp:revision>5</cp:revision>
  <dcterms:created xsi:type="dcterms:W3CDTF">2021-04-04T07:49:26Z</dcterms:created>
  <dcterms:modified xsi:type="dcterms:W3CDTF">2021-04-04T10:22:53Z</dcterms:modified>
</cp:coreProperties>
</file>