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3" r:id="rId1"/>
  </p:sldMasterIdLst>
  <p:notesMasterIdLst>
    <p:notesMasterId r:id="rId40"/>
  </p:notesMasterIdLst>
  <p:sldIdLst>
    <p:sldId id="256" r:id="rId2"/>
    <p:sldId id="270" r:id="rId3"/>
    <p:sldId id="271" r:id="rId4"/>
    <p:sldId id="280" r:id="rId5"/>
    <p:sldId id="281" r:id="rId6"/>
    <p:sldId id="282" r:id="rId7"/>
    <p:sldId id="283" r:id="rId8"/>
    <p:sldId id="285" r:id="rId9"/>
    <p:sldId id="286" r:id="rId10"/>
    <p:sldId id="313" r:id="rId11"/>
    <p:sldId id="272" r:id="rId12"/>
    <p:sldId id="287" r:id="rId13"/>
    <p:sldId id="279" r:id="rId14"/>
    <p:sldId id="288" r:id="rId15"/>
    <p:sldId id="314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1" r:id="rId29"/>
    <p:sldId id="302" r:id="rId30"/>
    <p:sldId id="305" r:id="rId31"/>
    <p:sldId id="306" r:id="rId32"/>
    <p:sldId id="307" r:id="rId33"/>
    <p:sldId id="304" r:id="rId34"/>
    <p:sldId id="308" r:id="rId35"/>
    <p:sldId id="311" r:id="rId36"/>
    <p:sldId id="309" r:id="rId37"/>
    <p:sldId id="310" r:id="rId38"/>
    <p:sldId id="312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00"/>
    <a:srgbClr val="FFFF66"/>
    <a:srgbClr val="FFFF00"/>
    <a:srgbClr val="FF00FF"/>
    <a:srgbClr val="00FF00"/>
    <a:srgbClr val="FF0000"/>
    <a:srgbClr val="8AFB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29" autoAdjust="0"/>
    <p:restoredTop sz="99218" autoAdjust="0"/>
  </p:normalViewPr>
  <p:slideViewPr>
    <p:cSldViewPr>
      <p:cViewPr varScale="1">
        <p:scale>
          <a:sx n="73" d="100"/>
          <a:sy n="73" d="100"/>
        </p:scale>
        <p:origin x="127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2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image" Target="../media/image25.emf"/><Relationship Id="rId6" Type="http://schemas.openxmlformats.org/officeDocument/2006/relationships/image" Target="../media/image30.emf"/><Relationship Id="rId5" Type="http://schemas.openxmlformats.org/officeDocument/2006/relationships/image" Target="../media/image29.emf"/><Relationship Id="rId4" Type="http://schemas.openxmlformats.org/officeDocument/2006/relationships/image" Target="../media/image2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9.emf"/><Relationship Id="rId3" Type="http://schemas.openxmlformats.org/officeDocument/2006/relationships/image" Target="../media/image44.emf"/><Relationship Id="rId7" Type="http://schemas.openxmlformats.org/officeDocument/2006/relationships/image" Target="../media/image48.emf"/><Relationship Id="rId2" Type="http://schemas.openxmlformats.org/officeDocument/2006/relationships/image" Target="../media/image43.emf"/><Relationship Id="rId1" Type="http://schemas.openxmlformats.org/officeDocument/2006/relationships/image" Target="../media/image42.emf"/><Relationship Id="rId6" Type="http://schemas.openxmlformats.org/officeDocument/2006/relationships/image" Target="../media/image47.emf"/><Relationship Id="rId5" Type="http://schemas.openxmlformats.org/officeDocument/2006/relationships/image" Target="../media/image46.emf"/><Relationship Id="rId10" Type="http://schemas.openxmlformats.org/officeDocument/2006/relationships/image" Target="../media/image51.emf"/><Relationship Id="rId4" Type="http://schemas.openxmlformats.org/officeDocument/2006/relationships/image" Target="../media/image45.emf"/><Relationship Id="rId9" Type="http://schemas.openxmlformats.org/officeDocument/2006/relationships/image" Target="../media/image50.e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60.emf"/><Relationship Id="rId3" Type="http://schemas.openxmlformats.org/officeDocument/2006/relationships/image" Target="../media/image55.emf"/><Relationship Id="rId7" Type="http://schemas.openxmlformats.org/officeDocument/2006/relationships/image" Target="../media/image59.emf"/><Relationship Id="rId2" Type="http://schemas.openxmlformats.org/officeDocument/2006/relationships/image" Target="../media/image54.emf"/><Relationship Id="rId1" Type="http://schemas.openxmlformats.org/officeDocument/2006/relationships/image" Target="../media/image53.emf"/><Relationship Id="rId6" Type="http://schemas.openxmlformats.org/officeDocument/2006/relationships/image" Target="../media/image58.emf"/><Relationship Id="rId5" Type="http://schemas.openxmlformats.org/officeDocument/2006/relationships/image" Target="../media/image57.emf"/><Relationship Id="rId10" Type="http://schemas.openxmlformats.org/officeDocument/2006/relationships/image" Target="../media/image62.emf"/><Relationship Id="rId4" Type="http://schemas.openxmlformats.org/officeDocument/2006/relationships/image" Target="../media/image56.emf"/><Relationship Id="rId9" Type="http://schemas.openxmlformats.org/officeDocument/2006/relationships/image" Target="../media/image6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4B4D7BA-59CC-49F8-8E11-0A37462AAF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6553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5F51F4-E433-4F36-BC72-A9AFA61506A0}" type="slidenum">
              <a:rPr lang="en-US" smtClean="0"/>
              <a:pPr eaLnBrk="1" hangingPunct="1"/>
              <a:t>1</a:t>
            </a:fld>
            <a:endParaRPr lang="en-US" dirty="0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10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248893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15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809164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23</a:t>
            </a:fld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25</a:t>
            </a:fld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26</a:t>
            </a:fld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28</a:t>
            </a:fld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29</a:t>
            </a:fld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30</a:t>
            </a:fld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31</a:t>
            </a:fld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32</a:t>
            </a:fld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33</a:t>
            </a:fld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34</a:t>
            </a:fld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35</a:t>
            </a:fld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36</a:t>
            </a:fld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37</a:t>
            </a:fld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196E5A-3A5E-4C01-AF31-C7354CE51B8B}" type="slidenum">
              <a:rPr lang="en-US" smtClean="0"/>
              <a:pPr eaLnBrk="1" hangingPunct="1"/>
              <a:t>38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51E47F-F2C3-4C21-8CBF-7632549E264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809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FF6F44-89E4-4CD6-B2FD-2CC0C0BBB06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725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58EA6-4251-4D70-B761-CD009FC79F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939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56A23-A00E-4C9D-B9EC-3B32664928F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251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96FCB9-52E2-4569-A5E5-AFF5B1C621E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681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2FE65F-04DA-488F-B7C6-86DFC7F0D57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054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4B2DB0-691D-4396-BD99-C7BCF6D53C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596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58BDD1-8DA7-4693-BA30-AE1AD8362A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517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6D6BE7-2D01-4C3F-8024-1C42F072559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837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FCDF84-41B9-439D-BE4A-E6800927E95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323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DEB199-0A63-4A84-BE27-857F16ECE09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606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FB371A7-8DF1-4167-94AF-39E2F39A415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951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4" r:id="rId1"/>
    <p:sldLayoutId id="2147484105" r:id="rId2"/>
    <p:sldLayoutId id="2147484106" r:id="rId3"/>
    <p:sldLayoutId id="2147484107" r:id="rId4"/>
    <p:sldLayoutId id="2147484108" r:id="rId5"/>
    <p:sldLayoutId id="2147484109" r:id="rId6"/>
    <p:sldLayoutId id="2147484110" r:id="rId7"/>
    <p:sldLayoutId id="2147484111" r:id="rId8"/>
    <p:sldLayoutId id="2147484112" r:id="rId9"/>
    <p:sldLayoutId id="2147484113" r:id="rId10"/>
    <p:sldLayoutId id="214748411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8.emf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5.e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7.emf"/><Relationship Id="rId5" Type="http://schemas.openxmlformats.org/officeDocument/2006/relationships/image" Target="../media/image4.emf"/><Relationship Id="rId15" Type="http://schemas.openxmlformats.org/officeDocument/2006/relationships/image" Target="../media/image9.e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emf"/><Relationship Id="rId14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16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0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atgia.com/raovat/8937/11309982/ro-le-trung-gian.html" TargetMode="External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13" Type="http://schemas.openxmlformats.org/officeDocument/2006/relationships/image" Target="../media/image29.emf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26.emf"/><Relationship Id="rId12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28.emf"/><Relationship Id="rId5" Type="http://schemas.openxmlformats.org/officeDocument/2006/relationships/image" Target="../media/image25.emf"/><Relationship Id="rId15" Type="http://schemas.openxmlformats.org/officeDocument/2006/relationships/image" Target="../media/image30.emf"/><Relationship Id="rId10" Type="http://schemas.openxmlformats.org/officeDocument/2006/relationships/oleObject" Target="../embeddings/oleObject15.bin"/><Relationship Id="rId4" Type="http://schemas.openxmlformats.org/officeDocument/2006/relationships/oleObject" Target="../embeddings/oleObject12.bin"/><Relationship Id="rId9" Type="http://schemas.openxmlformats.org/officeDocument/2006/relationships/image" Target="../media/image27.emf"/><Relationship Id="rId14" Type="http://schemas.openxmlformats.org/officeDocument/2006/relationships/oleObject" Target="../embeddings/oleObject17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3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31.emf"/><Relationship Id="rId4" Type="http://schemas.openxmlformats.org/officeDocument/2006/relationships/oleObject" Target="../embeddings/oleObject18.bin"/><Relationship Id="rId9" Type="http://schemas.openxmlformats.org/officeDocument/2006/relationships/image" Target="../media/image33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image" Target="../media/image46.emf"/><Relationship Id="rId18" Type="http://schemas.openxmlformats.org/officeDocument/2006/relationships/oleObject" Target="../embeddings/oleObject28.bin"/><Relationship Id="rId3" Type="http://schemas.openxmlformats.org/officeDocument/2006/relationships/notesSlide" Target="../notesSlides/notesSlide35.xml"/><Relationship Id="rId21" Type="http://schemas.openxmlformats.org/officeDocument/2006/relationships/image" Target="../media/image50.emf"/><Relationship Id="rId7" Type="http://schemas.openxmlformats.org/officeDocument/2006/relationships/image" Target="../media/image43.emf"/><Relationship Id="rId12" Type="http://schemas.openxmlformats.org/officeDocument/2006/relationships/oleObject" Target="../embeddings/oleObject25.bin"/><Relationship Id="rId17" Type="http://schemas.openxmlformats.org/officeDocument/2006/relationships/image" Target="../media/image48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7.bin"/><Relationship Id="rId20" Type="http://schemas.openxmlformats.org/officeDocument/2006/relationships/oleObject" Target="../embeddings/oleObject29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2.bin"/><Relationship Id="rId11" Type="http://schemas.openxmlformats.org/officeDocument/2006/relationships/image" Target="../media/image45.emf"/><Relationship Id="rId5" Type="http://schemas.openxmlformats.org/officeDocument/2006/relationships/image" Target="../media/image42.emf"/><Relationship Id="rId15" Type="http://schemas.openxmlformats.org/officeDocument/2006/relationships/image" Target="../media/image47.emf"/><Relationship Id="rId23" Type="http://schemas.openxmlformats.org/officeDocument/2006/relationships/image" Target="../media/image51.emf"/><Relationship Id="rId10" Type="http://schemas.openxmlformats.org/officeDocument/2006/relationships/oleObject" Target="../embeddings/oleObject24.bin"/><Relationship Id="rId19" Type="http://schemas.openxmlformats.org/officeDocument/2006/relationships/image" Target="../media/image49.emf"/><Relationship Id="rId4" Type="http://schemas.openxmlformats.org/officeDocument/2006/relationships/oleObject" Target="../embeddings/oleObject21.bin"/><Relationship Id="rId9" Type="http://schemas.openxmlformats.org/officeDocument/2006/relationships/image" Target="../media/image44.emf"/><Relationship Id="rId14" Type="http://schemas.openxmlformats.org/officeDocument/2006/relationships/oleObject" Target="../embeddings/oleObject26.bin"/><Relationship Id="rId22" Type="http://schemas.openxmlformats.org/officeDocument/2006/relationships/oleObject" Target="../embeddings/oleObject30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13" Type="http://schemas.openxmlformats.org/officeDocument/2006/relationships/image" Target="../media/image57.emf"/><Relationship Id="rId18" Type="http://schemas.openxmlformats.org/officeDocument/2006/relationships/oleObject" Target="../embeddings/oleObject38.bin"/><Relationship Id="rId3" Type="http://schemas.openxmlformats.org/officeDocument/2006/relationships/notesSlide" Target="../notesSlides/notesSlide38.xml"/><Relationship Id="rId21" Type="http://schemas.openxmlformats.org/officeDocument/2006/relationships/image" Target="../media/image61.emf"/><Relationship Id="rId7" Type="http://schemas.openxmlformats.org/officeDocument/2006/relationships/image" Target="../media/image54.emf"/><Relationship Id="rId12" Type="http://schemas.openxmlformats.org/officeDocument/2006/relationships/oleObject" Target="../embeddings/oleObject35.bin"/><Relationship Id="rId17" Type="http://schemas.openxmlformats.org/officeDocument/2006/relationships/image" Target="../media/image59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7.bin"/><Relationship Id="rId20" Type="http://schemas.openxmlformats.org/officeDocument/2006/relationships/oleObject" Target="../embeddings/oleObject39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2.bin"/><Relationship Id="rId11" Type="http://schemas.openxmlformats.org/officeDocument/2006/relationships/image" Target="../media/image56.emf"/><Relationship Id="rId5" Type="http://schemas.openxmlformats.org/officeDocument/2006/relationships/image" Target="../media/image53.emf"/><Relationship Id="rId15" Type="http://schemas.openxmlformats.org/officeDocument/2006/relationships/image" Target="../media/image58.emf"/><Relationship Id="rId23" Type="http://schemas.openxmlformats.org/officeDocument/2006/relationships/image" Target="../media/image62.emf"/><Relationship Id="rId10" Type="http://schemas.openxmlformats.org/officeDocument/2006/relationships/oleObject" Target="../embeddings/oleObject34.bin"/><Relationship Id="rId19" Type="http://schemas.openxmlformats.org/officeDocument/2006/relationships/image" Target="../media/image60.emf"/><Relationship Id="rId4" Type="http://schemas.openxmlformats.org/officeDocument/2006/relationships/oleObject" Target="../embeddings/oleObject31.bin"/><Relationship Id="rId9" Type="http://schemas.openxmlformats.org/officeDocument/2006/relationships/image" Target="../media/image55.emf"/><Relationship Id="rId14" Type="http://schemas.openxmlformats.org/officeDocument/2006/relationships/oleObject" Target="../embeddings/oleObject36.bin"/><Relationship Id="rId22" Type="http://schemas.openxmlformats.org/officeDocument/2006/relationships/oleObject" Target="../embeddings/oleObject40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76200" y="1752600"/>
            <a:ext cx="8915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4800" b="1" dirty="0"/>
              <a:t>CHƯƠNG 4</a:t>
            </a:r>
            <a:r>
              <a:rPr lang="en-US" sz="4800" b="1" dirty="0" smtClean="0"/>
              <a:t>: </a:t>
            </a:r>
          </a:p>
          <a:p>
            <a:pPr algn="ctr"/>
            <a:r>
              <a:rPr lang="en-US" sz="4800" b="1" dirty="0" smtClean="0"/>
              <a:t>KHÍ CỤ ĐIỆN ĐIỀU KHIỂN </a:t>
            </a:r>
            <a:endParaRPr lang="en-US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316231" y="4586406"/>
            <a:ext cx="875157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tơ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là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KCĐ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kết hợp với một số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KCĐ k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hác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như nút nhấn, công tắc dùng để đóng cắt mạch điện từ xa, thao tác bằng tay hay tự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16231" y="5874603"/>
            <a:ext cx="87477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tơ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có hai vị trí (hai trạng thái) đóng và cắt, được chế tạo có số lần đóng cắt lớn, tần số đóng, cắt có thể đến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1500lần/1giờ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009650"/>
            <a:ext cx="3079470" cy="340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002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550" y="997803"/>
            <a:ext cx="3067050" cy="340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4.1.1.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6" grpId="0"/>
      <p:bldP spid="12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.1.2.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9600" y="1626274"/>
            <a:ext cx="274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09600" y="2167353"/>
            <a:ext cx="27089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09600" y="2705218"/>
            <a:ext cx="327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09600" y="3272135"/>
            <a:ext cx="3124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4: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09600" y="3810000"/>
            <a:ext cx="388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5: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09600" y="4419600"/>
            <a:ext cx="3962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6: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09600" y="5029200"/>
            <a:ext cx="3962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7: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09600" y="5638800"/>
            <a:ext cx="39216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Lo xo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0" y="609600"/>
            <a:ext cx="45339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333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  <p:bldP spid="15" grpId="0"/>
      <p:bldP spid="16" grpId="0"/>
      <p:bldP spid="22" grpId="0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.1.3.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9600" y="1626274"/>
            <a:ext cx="38809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(CT)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09600" y="2773740"/>
            <a:ext cx="373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==&gt;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09600" y="3581400"/>
            <a:ext cx="396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==&gt;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lõi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thép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tĩnh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09600" y="4495800"/>
            <a:ext cx="3962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==&gt;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Hút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lõi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thép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xuống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9600" y="5029200"/>
            <a:ext cx="38809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==&gt;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316230" y="6024989"/>
            <a:ext cx="40271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==&gt;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/>
          </a:p>
        </p:txBody>
      </p:sp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0" y="609600"/>
            <a:ext cx="45339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6682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  <p:bldP spid="15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.1.3.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9600" y="1626274"/>
            <a:ext cx="388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(CT)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09600" y="2217003"/>
            <a:ext cx="373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==&gt;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09600" y="3124200"/>
            <a:ext cx="396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==&gt;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lõi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thép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09600" y="4038600"/>
            <a:ext cx="3962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==&gt;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lõi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thép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9600" y="4572000"/>
            <a:ext cx="38809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==&gt;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hồi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316230" y="5874603"/>
            <a:ext cx="41795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cậy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U = (0,85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  <a:sym typeface="Symbol"/>
              </a:rPr>
              <a:t>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1,05)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i="1" baseline="-25000" dirty="0" err="1">
                <a:latin typeface="Times New Roman" pitchFamily="18" charset="0"/>
                <a:cs typeface="Times New Roman" pitchFamily="18" charset="0"/>
              </a:rPr>
              <a:t>đm</a:t>
            </a:r>
            <a:endParaRPr lang="en-US" i="1" dirty="0"/>
          </a:p>
        </p:txBody>
      </p:sp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0" y="609600"/>
            <a:ext cx="45339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5605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  <p:bldP spid="15" grpId="0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.1.4.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9600" y="1626274"/>
            <a:ext cx="48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v"/>
            </a:pPr>
            <a:r>
              <a:rPr lang="vi-VN" sz="2400" b="1" dirty="0" smtClean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nguyên lý truyền </a:t>
            </a:r>
            <a:r>
              <a:rPr lang="vi-VN" sz="2400" b="1" dirty="0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200" y="4419600"/>
            <a:ext cx="8458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Theo kết cấu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: </a:t>
            </a:r>
          </a:p>
        </p:txBody>
      </p:sp>
      <p:sp>
        <p:nvSpPr>
          <p:cNvPr id="4" name="Rectangle 3"/>
          <p:cNvSpPr/>
          <p:nvPr/>
        </p:nvSpPr>
        <p:spPr>
          <a:xfrm>
            <a:off x="1219200" y="2209800"/>
            <a:ext cx="64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đóng cắt tiếp điểm bằng điện từ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219200" y="2814935"/>
            <a:ext cx="7315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đóng cắt tiếp điểm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bằng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thủy lực, </a:t>
            </a:r>
          </a:p>
        </p:txBody>
      </p:sp>
      <p:sp>
        <p:nvSpPr>
          <p:cNvPr id="7" name="Rectangle 6"/>
          <p:cNvSpPr/>
          <p:nvPr/>
        </p:nvSpPr>
        <p:spPr>
          <a:xfrm>
            <a:off x="1219200" y="3352800"/>
            <a:ext cx="708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đóng cắt tiếp điểm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bằng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khí nén </a:t>
            </a:r>
          </a:p>
        </p:txBody>
      </p:sp>
      <p:sp>
        <p:nvSpPr>
          <p:cNvPr id="8" name="Rectangle 7"/>
          <p:cNvSpPr/>
          <p:nvPr/>
        </p:nvSpPr>
        <p:spPr>
          <a:xfrm>
            <a:off x="1219200" y="3886200"/>
            <a:ext cx="7391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tắc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tơ không tiếp điểm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19200" y="5562600"/>
            <a:ext cx="7391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tắc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tơ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và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nơi hạn chế chiều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g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1219200" y="5024735"/>
            <a:ext cx="579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ùng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ở nơi hạn chế chiều cao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237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3" grpId="0"/>
      <p:bldP spid="4" grpId="0"/>
      <p:bldP spid="6" grpId="0"/>
      <p:bldP spid="7" grpId="0"/>
      <p:bldP spid="8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.1.4.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9600" y="1626274"/>
            <a:ext cx="48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v"/>
            </a:pPr>
            <a:r>
              <a:rPr lang="vi-VN" sz="2400" b="1" dirty="0" smtClean="0">
                <a:latin typeface="Times New Roman" pitchFamily="18" charset="0"/>
                <a:cs typeface="Times New Roman" pitchFamily="18" charset="0"/>
              </a:rPr>
              <a:t>Theo dạng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dòng điện đóng </a:t>
            </a:r>
            <a:r>
              <a:rPr lang="vi-VN" sz="2400" b="1" dirty="0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2209800"/>
            <a:ext cx="64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xoay c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(AC):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142999" y="2743200"/>
            <a:ext cx="79247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loại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AC1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xoay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Cos</a:t>
            </a:r>
            <a:r>
              <a:rPr lang="en-US" sz="2400" dirty="0">
                <a:latin typeface="Times New Roman" pitchFamily="18" charset="0"/>
                <a:cs typeface="Times New Roman" pitchFamily="18" charset="0"/>
                <a:sym typeface="Symbol"/>
              </a:rPr>
              <a:t>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&gt;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0,95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143000" y="3657600"/>
            <a:ext cx="79247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loại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AC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rôto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lồng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sóc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600200" y="5791200"/>
            <a:ext cx="73875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Loại AC4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động cơ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KĐB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ba pha rôto lồng sóc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147665" y="4572000"/>
            <a:ext cx="78439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loại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AC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2, AC4: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được dùng để ngắt trong chế độ nặng nề như: ngắt trong thời gian khởi động, thời gian h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ãm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, chế độ dòng điện ngược, chế độ vận hành theo xung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1600200" y="6324600"/>
            <a:ext cx="746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Loại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AC2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động cơ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KĐB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ba pha rôto dây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quấn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19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4" grpId="0"/>
      <p:bldP spid="13" grpId="0"/>
      <p:bldP spid="20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.1.4.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9600" y="1626274"/>
            <a:ext cx="48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v"/>
            </a:pPr>
            <a:r>
              <a:rPr lang="vi-VN" sz="2400" b="1" dirty="0" smtClean="0">
                <a:latin typeface="Times New Roman" pitchFamily="18" charset="0"/>
                <a:cs typeface="Times New Roman" pitchFamily="18" charset="0"/>
              </a:rPr>
              <a:t>Theo dạng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dòng điện đóng </a:t>
            </a:r>
            <a:r>
              <a:rPr lang="vi-VN" sz="2400" b="1" dirty="0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143000" y="2743200"/>
            <a:ext cx="807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L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oại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Được dùng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cho tất cả thiết bị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, hoặc các hộ tiêu thụ sử dụng dòng điện một chiều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bé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R)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143000" y="3657600"/>
            <a:ext cx="784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Loại DC2: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Được  sử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dụng đối với động cơ một chiều kích thích song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song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7,5ms.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1143000" y="4572000"/>
            <a:ext cx="8001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Loại DC3: loại này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ỉ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phối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khởi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động,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ãm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dòng điện ngược hay có phụ tải làm việc gián đoạn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 2,5ms.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38200" y="2209800"/>
            <a:ext cx="64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(DC):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143000" y="5791200"/>
            <a:ext cx="784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Loại DC4: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Dùng khởi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động động động cơ kích từ nối tiếp, hằng số thời gian 10ms. </a:t>
            </a:r>
          </a:p>
        </p:txBody>
      </p:sp>
    </p:spTree>
    <p:extLst>
      <p:ext uri="{BB962C8B-B14F-4D97-AF65-F5344CB8AC3E}">
        <p14:creationId xmlns:p14="http://schemas.microsoft.com/office/powerpoint/2010/main" val="151532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6" grpId="0"/>
      <p:bldP spid="7" grpId="0"/>
      <p:bldP spid="15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.1.4.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9600" y="1626274"/>
            <a:ext cx="48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v"/>
            </a:pPr>
            <a:r>
              <a:rPr lang="vi-VN" sz="2400" b="1" dirty="0" smtClean="0">
                <a:latin typeface="Times New Roman" pitchFamily="18" charset="0"/>
                <a:cs typeface="Times New Roman" pitchFamily="18" charset="0"/>
              </a:rPr>
              <a:t>Theo dạng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dòng điện đóng </a:t>
            </a:r>
            <a:r>
              <a:rPr lang="vi-VN" sz="2400" b="1" dirty="0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19200" y="2743200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Loại DC5: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Dùng khởi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động động cơ kích từ nối tiếp, phụ tải làm việc gián đoạn hoặc phanh dòng điện ngược. Hằng số thời gian </a:t>
            </a:r>
            <a:r>
              <a:rPr lang="vi-VN" sz="2400" dirty="0">
                <a:latin typeface="Times New Roman" pitchFamily="18" charset="0"/>
                <a:cs typeface="Times New Roman" pitchFamily="18" charset="0"/>
                <a:sym typeface="Symbol"/>
              </a:rPr>
              <a:t> 7,5ms. </a:t>
            </a:r>
            <a:endParaRPr lang="en-US" sz="2400" dirty="0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316230" y="4038600"/>
            <a:ext cx="45605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4.1.5.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1029111"/>
              </p:ext>
            </p:extLst>
          </p:nvPr>
        </p:nvGraphicFramePr>
        <p:xfrm>
          <a:off x="4043362" y="5334000"/>
          <a:ext cx="18859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83" name="Visio" r:id="rId4" imgW="1885617" imgH="686194" progId="Visio.Drawing.11">
                  <p:embed/>
                </p:oleObj>
              </mc:Choice>
              <mc:Fallback>
                <p:oleObj name="Visio" r:id="rId4" imgW="1885617" imgH="686194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43362" y="5334000"/>
                        <a:ext cx="188595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378135"/>
              </p:ext>
            </p:extLst>
          </p:nvPr>
        </p:nvGraphicFramePr>
        <p:xfrm>
          <a:off x="4043362" y="6096000"/>
          <a:ext cx="18859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84" name="Visio" r:id="rId6" imgW="1885617" imgH="686194" progId="Visio.Drawing.11">
                  <p:embed/>
                </p:oleObj>
              </mc:Choice>
              <mc:Fallback>
                <p:oleObj name="Visio" r:id="rId6" imgW="1885617" imgH="686194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43362" y="6096000"/>
                        <a:ext cx="188595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4960196"/>
              </p:ext>
            </p:extLst>
          </p:nvPr>
        </p:nvGraphicFramePr>
        <p:xfrm>
          <a:off x="4057650" y="4684713"/>
          <a:ext cx="1885950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85" name="Visio" r:id="rId8" imgW="1885617" imgH="445770" progId="Visio.Drawing.11">
                  <p:embed/>
                </p:oleObj>
              </mc:Choice>
              <mc:Fallback>
                <p:oleObj name="Visio" r:id="rId8" imgW="1885617" imgH="445770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57650" y="4684713"/>
                        <a:ext cx="1885950" cy="44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1967584"/>
              </p:ext>
            </p:extLst>
          </p:nvPr>
        </p:nvGraphicFramePr>
        <p:xfrm>
          <a:off x="6296025" y="4511675"/>
          <a:ext cx="1885950" cy="804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86" name="Visio" r:id="rId10" imgW="1885617" imgH="805618" progId="Visio.Drawing.11">
                  <p:embed/>
                </p:oleObj>
              </mc:Choice>
              <mc:Fallback>
                <p:oleObj name="Visio" r:id="rId10" imgW="1885617" imgH="805618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296025" y="4511675"/>
                        <a:ext cx="1885950" cy="804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5446284"/>
              </p:ext>
            </p:extLst>
          </p:nvPr>
        </p:nvGraphicFramePr>
        <p:xfrm>
          <a:off x="6269038" y="5507038"/>
          <a:ext cx="1884362" cy="28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87" name="Visio" r:id="rId12" imgW="1884433" imgH="284962" progId="Visio.Drawing.11">
                  <p:embed/>
                </p:oleObj>
              </mc:Choice>
              <mc:Fallback>
                <p:oleObj name="Visio" r:id="rId12" imgW="1884433" imgH="284962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269038" y="5507038"/>
                        <a:ext cx="1884362" cy="285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8085778"/>
              </p:ext>
            </p:extLst>
          </p:nvPr>
        </p:nvGraphicFramePr>
        <p:xfrm>
          <a:off x="6267450" y="6330950"/>
          <a:ext cx="1885950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288" name="Visio" r:id="rId14" imgW="1885617" imgH="374825" progId="Visio.Drawing.11">
                  <p:embed/>
                </p:oleObj>
              </mc:Choice>
              <mc:Fallback>
                <p:oleObj name="Visio" r:id="rId14" imgW="1885617" imgH="374825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267450" y="6330950"/>
                        <a:ext cx="1885950" cy="374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9"/>
          <p:cNvSpPr/>
          <p:nvPr/>
        </p:nvSpPr>
        <p:spPr>
          <a:xfrm>
            <a:off x="838200" y="2209800"/>
            <a:ext cx="64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(DC):</a:t>
            </a:r>
            <a:endParaRPr lang="en-US" dirty="0"/>
          </a:p>
        </p:txBody>
      </p:sp>
      <p:sp>
        <p:nvSpPr>
          <p:cNvPr id="22" name="Rectangle 11"/>
          <p:cNvSpPr>
            <a:spLocks noChangeArrowheads="1"/>
          </p:cNvSpPr>
          <p:nvPr/>
        </p:nvSpPr>
        <p:spPr bwMode="auto">
          <a:xfrm>
            <a:off x="705485" y="4684713"/>
            <a:ext cx="17468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685800" y="5370513"/>
            <a:ext cx="31438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11"/>
          <p:cNvSpPr>
            <a:spLocks noChangeArrowheads="1"/>
          </p:cNvSpPr>
          <p:nvPr/>
        </p:nvSpPr>
        <p:spPr bwMode="auto">
          <a:xfrm>
            <a:off x="705485" y="6056313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50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6" grpId="0"/>
      <p:bldP spid="11" grpId="0"/>
      <p:bldP spid="20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1694814" y="6168727"/>
            <a:ext cx="31438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Tiếp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11"/>
          <p:cNvSpPr>
            <a:spLocks noChangeArrowheads="1"/>
          </p:cNvSpPr>
          <p:nvPr/>
        </p:nvSpPr>
        <p:spPr bwMode="auto">
          <a:xfrm>
            <a:off x="5630091" y="6186139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Tiếp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9568" r="22460"/>
          <a:stretch/>
        </p:blipFill>
        <p:spPr>
          <a:xfrm>
            <a:off x="6096000" y="1697037"/>
            <a:ext cx="2971800" cy="34845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13397" t="5226" r="8134" b="5204"/>
          <a:stretch/>
        </p:blipFill>
        <p:spPr>
          <a:xfrm>
            <a:off x="1447800" y="1366226"/>
            <a:ext cx="3637915" cy="3815374"/>
          </a:xfrm>
          <a:prstGeom prst="rect">
            <a:avLst/>
          </a:prstGeom>
        </p:spPr>
      </p:pic>
      <p:sp>
        <p:nvSpPr>
          <p:cNvPr id="25" name="Rectangle 11"/>
          <p:cNvSpPr>
            <a:spLocks noChangeArrowheads="1"/>
          </p:cNvSpPr>
          <p:nvPr/>
        </p:nvSpPr>
        <p:spPr bwMode="auto">
          <a:xfrm>
            <a:off x="2825841" y="813684"/>
            <a:ext cx="16960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cuộn dây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10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4.1.6.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8630" y="1626274"/>
            <a:ext cx="86753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(A):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dài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hỏng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8630" y="3955089"/>
            <a:ext cx="82067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V)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68630" y="2971800"/>
            <a:ext cx="867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(V):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dài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hỏng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8630" y="4590089"/>
            <a:ext cx="867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thọ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68630" y="5214203"/>
            <a:ext cx="867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228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6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4.1.7.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8630" y="1626274"/>
            <a:ext cx="867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8630" y="3352800"/>
            <a:ext cx="78371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cđ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cđ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&gt;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68630" y="2764185"/>
            <a:ext cx="69989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đm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đm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68630" y="4343400"/>
            <a:ext cx="867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8630" y="2209800"/>
            <a:ext cx="73037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đm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đm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≥ I 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122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6" grpId="0"/>
      <p:bldP spid="22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4.1.8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Hư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hỏng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Straight Connector 13"/>
          <p:cNvCxnSpPr/>
          <p:nvPr/>
        </p:nvCxnSpPr>
        <p:spPr bwMode="auto">
          <a:xfrm>
            <a:off x="4953000" y="1600200"/>
            <a:ext cx="0" cy="51054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" name="Rectangle 14"/>
          <p:cNvSpPr/>
          <p:nvPr/>
        </p:nvSpPr>
        <p:spPr>
          <a:xfrm>
            <a:off x="1752600" y="1600200"/>
            <a:ext cx="220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172199" y="1600200"/>
            <a:ext cx="20574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16230" y="2133600"/>
            <a:ext cx="46367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105400" y="2139771"/>
            <a:ext cx="388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đứt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16230" y="3436203"/>
            <a:ext cx="46367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168900" y="3429000"/>
            <a:ext cx="3975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dính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17500" y="4648200"/>
            <a:ext cx="44183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106670" y="4730571"/>
            <a:ext cx="40373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127171" y="2590800"/>
            <a:ext cx="38644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168900" y="4188767"/>
            <a:ext cx="39091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kẹt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17500" y="5562600"/>
            <a:ext cx="44183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CTT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106670" y="5671403"/>
            <a:ext cx="40373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hỏng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kẹt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….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9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3" grpId="0"/>
      <p:bldP spid="26" grpId="0"/>
      <p:bldP spid="30" grpId="0"/>
      <p:bldP spid="32" grpId="0"/>
      <p:bldP spid="33" grpId="0"/>
      <p:bldP spid="22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4.1.9.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Khởi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73430" y="1626274"/>
            <a:ext cx="82181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Khởi động từ là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KCĐ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dùng để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việc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đóng, ngắt, đảo chiều và bảo vệ quá tải các động cơ không đồng bộ ba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pha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3430" y="3962400"/>
            <a:ext cx="83705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Khởi động từ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kép là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khởi động từ  có hai công tắc tơ và một rơle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73430" y="3048000"/>
            <a:ext cx="83705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Khởi động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từ đơn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khởi động từ có một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tơ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và một rơle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73430" y="4960203"/>
            <a:ext cx="8294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Đối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với khởi động từ kép ngoài 2 công-tắc-tơ có có kết cấu khoá cơ khí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74700" y="5874603"/>
            <a:ext cx="83693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Khởi động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từ kép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sử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dụng trong mạch đảo chiều quay, mạch khởi động đổi nối Y/</a:t>
            </a:r>
            <a:r>
              <a:rPr lang="vi-VN" sz="2400" dirty="0">
                <a:latin typeface="Times New Roman" pitchFamily="18" charset="0"/>
                <a:cs typeface="Times New Roman" pitchFamily="18" charset="0"/>
                <a:sym typeface="Symbol"/>
              </a:rPr>
              <a:t>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…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73430" y="2510135"/>
            <a:ext cx="82181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hởi động 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tơ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rơle nhiệt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9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6" grpId="0"/>
      <p:bldP spid="2" grpId="0"/>
      <p:bldP spid="4" grpId="0"/>
      <p:bldP spid="5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4.1.9.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Khởi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9201" r="12833"/>
          <a:stretch/>
        </p:blipFill>
        <p:spPr>
          <a:xfrm>
            <a:off x="3549919" y="1590379"/>
            <a:ext cx="5594081" cy="41246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87" y="1800471"/>
            <a:ext cx="2770959" cy="391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373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25031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87400" y="6243935"/>
            <a:ext cx="8128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Chế độ kiểm tra xem xét: một năm một lần. </a:t>
            </a:r>
          </a:p>
        </p:txBody>
      </p:sp>
      <p:sp>
        <p:nvSpPr>
          <p:cNvPr id="6" name="Rectangle 5"/>
          <p:cNvSpPr/>
          <p:nvPr/>
        </p:nvSpPr>
        <p:spPr>
          <a:xfrm>
            <a:off x="558800" y="1607403"/>
            <a:ext cx="8356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Hãy chọn công tắc tơ điều khiển động cơ có các đặc tính và số liệu như sau: </a:t>
            </a:r>
          </a:p>
        </p:txBody>
      </p:sp>
      <p:sp>
        <p:nvSpPr>
          <p:cNvPr id="7" name="Rectangle 6"/>
          <p:cNvSpPr/>
          <p:nvPr/>
        </p:nvSpPr>
        <p:spPr>
          <a:xfrm>
            <a:off x="787400" y="2433935"/>
            <a:ext cx="607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Động cơ ba pha rôto lồng sóc.</a:t>
            </a:r>
          </a:p>
        </p:txBody>
      </p:sp>
      <p:sp>
        <p:nvSpPr>
          <p:cNvPr id="8" name="Rectangle 7"/>
          <p:cNvSpPr/>
          <p:nvPr/>
        </p:nvSpPr>
        <p:spPr>
          <a:xfrm>
            <a:off x="787400" y="3015089"/>
            <a:ext cx="4318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Điện áp 3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= 380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V.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7400" y="3576935"/>
            <a:ext cx="8128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Công suất có ích đối với trục cơ (động cơ)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baseline="-25000" dirty="0" err="1" smtClean="0">
                <a:latin typeface="Times New Roman" pitchFamily="18" charset="0"/>
                <a:cs typeface="Times New Roman" pitchFamily="18" charset="0"/>
              </a:rPr>
              <a:t>đm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= 3KW.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787400" y="4114800"/>
            <a:ext cx="5930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Cos</a:t>
            </a:r>
            <a:r>
              <a:rPr lang="el-GR" sz="2400" dirty="0">
                <a:latin typeface="Times New Roman" pitchFamily="18" charset="0"/>
                <a:cs typeface="Times New Roman" pitchFamily="18" charset="0"/>
              </a:rPr>
              <a:t>φ = 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0,79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400" dirty="0">
                <a:latin typeface="Times New Roman" pitchFamily="18" charset="0"/>
                <a:cs typeface="Times New Roman" pitchFamily="18" charset="0"/>
              </a:rPr>
              <a:t>η = 0,81.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87400" y="4643735"/>
            <a:ext cx="8128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 200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87400" y="5177135"/>
            <a:ext cx="7747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- 230 ngày làm việc trong một năm.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87400" y="5715000"/>
            <a:ext cx="568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Ngắt động cơ theo đồ thị loại AC3. </a:t>
            </a:r>
          </a:p>
        </p:txBody>
      </p:sp>
    </p:spTree>
    <p:extLst>
      <p:ext uri="{BB962C8B-B14F-4D97-AF65-F5344CB8AC3E}">
        <p14:creationId xmlns:p14="http://schemas.microsoft.com/office/powerpoint/2010/main" val="3360461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3429000"/>
            <a:ext cx="8686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Khi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ngắt tiến hành đối với động cơ, cường độ dòng điện được ngắt là cường độ dòng điện định mức: </a:t>
            </a:r>
          </a:p>
        </p:txBody>
      </p:sp>
      <p:sp>
        <p:nvSpPr>
          <p:cNvPr id="4" name="Rectangle 3"/>
          <p:cNvSpPr/>
          <p:nvPr/>
        </p:nvSpPr>
        <p:spPr>
          <a:xfrm>
            <a:off x="435678" y="1555750"/>
            <a:ext cx="86003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Động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cơ ba pha rôto lồng sóc và sử dụng ngắt theo đồ thị loại AC3, do đó dùng công tắc tơ loại AC3. </a:t>
            </a:r>
          </a:p>
        </p:txBody>
      </p:sp>
      <p:sp>
        <p:nvSpPr>
          <p:cNvPr id="5" name="Rectangle 4"/>
          <p:cNvSpPr/>
          <p:nvPr/>
        </p:nvSpPr>
        <p:spPr>
          <a:xfrm>
            <a:off x="498674" y="2438400"/>
            <a:ext cx="71107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Số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lượng lần thao tác trong năm: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33378" y="2971800"/>
            <a:ext cx="53246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200 x 16 x 230 = 736.000 lần thao tác. </a:t>
            </a: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9856479"/>
              </p:ext>
            </p:extLst>
          </p:nvPr>
        </p:nvGraphicFramePr>
        <p:xfrm>
          <a:off x="1885950" y="4191000"/>
          <a:ext cx="308610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99" name="Equation" r:id="rId4" imgW="1714320" imgH="419040" progId="Equation.DSMT4">
                  <p:embed/>
                </p:oleObj>
              </mc:Choice>
              <mc:Fallback>
                <p:oleObj name="Equation" r:id="rId4" imgW="1714320" imgH="4190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5950" y="4191000"/>
                        <a:ext cx="308610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1189085"/>
              </p:ext>
            </p:extLst>
          </p:nvPr>
        </p:nvGraphicFramePr>
        <p:xfrm>
          <a:off x="1830909" y="4984750"/>
          <a:ext cx="5103291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200" name="Equation" r:id="rId6" imgW="2806560" imgH="444240" progId="Equation.DSMT4">
                  <p:embed/>
                </p:oleObj>
              </mc:Choice>
              <mc:Fallback>
                <p:oleObj name="Equation" r:id="rId6" imgW="2806560" imgH="4442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0909" y="4984750"/>
                        <a:ext cx="5103291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11"/>
          <p:cNvSpPr>
            <a:spLocks noChangeArrowheads="1"/>
          </p:cNvSpPr>
          <p:nvPr/>
        </p:nvSpPr>
        <p:spPr bwMode="auto">
          <a:xfrm>
            <a:off x="316230" y="1062038"/>
            <a:ext cx="25031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6693570"/>
              </p:ext>
            </p:extLst>
          </p:nvPr>
        </p:nvGraphicFramePr>
        <p:xfrm>
          <a:off x="1946474" y="5964525"/>
          <a:ext cx="4606726" cy="817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201" name="Equation" r:id="rId8" imgW="2425680" imgH="431640" progId="Equation.DSMT4">
                  <p:embed/>
                </p:oleObj>
              </mc:Choice>
              <mc:Fallback>
                <p:oleObj name="Equation" r:id="rId8" imgW="242568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6474" y="5964525"/>
                        <a:ext cx="4606726" cy="817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ight Arrow 23"/>
          <p:cNvSpPr/>
          <p:nvPr/>
        </p:nvSpPr>
        <p:spPr bwMode="auto">
          <a:xfrm>
            <a:off x="1364982" y="5257800"/>
            <a:ext cx="396463" cy="152400"/>
          </a:xfrm>
          <a:prstGeom prst="rightArrow">
            <a:avLst/>
          </a:prstGeom>
          <a:solidFill>
            <a:srgbClr val="00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398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10" grpId="0"/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11"/>
          <p:cNvSpPr>
            <a:spLocks noChangeArrowheads="1"/>
          </p:cNvSpPr>
          <p:nvPr/>
        </p:nvSpPr>
        <p:spPr bwMode="auto">
          <a:xfrm>
            <a:off x="316230" y="1062038"/>
            <a:ext cx="25031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2133600" y="381001"/>
            <a:ext cx="6885549" cy="5033664"/>
            <a:chOff x="2133600" y="381001"/>
            <a:chExt cx="6885549" cy="5033664"/>
          </a:xfrm>
        </p:grpSpPr>
        <p:pic>
          <p:nvPicPr>
            <p:cNvPr id="96257" name="Picture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2249" y="609600"/>
              <a:ext cx="5676900" cy="39156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3"/>
            <p:cNvSpPr>
              <a:spLocks noChangeArrowheads="1"/>
            </p:cNvSpPr>
            <p:nvPr/>
          </p:nvSpPr>
          <p:spPr bwMode="auto">
            <a:xfrm>
              <a:off x="2133600" y="4953000"/>
              <a:ext cx="305808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vi-VN" sz="2400" i="1" dirty="0" smtClean="0">
                  <a:latin typeface="Times New Roman" pitchFamily="18" charset="0"/>
                  <a:cs typeface="Times New Roman" pitchFamily="18" charset="0"/>
                </a:rPr>
                <a:t>Công tắc tơ loại AC3. </a:t>
              </a:r>
              <a:endParaRPr lang="vi-VN" sz="2400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 rot="16200000">
              <a:off x="1046375" y="2230226"/>
              <a:ext cx="4129338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200" i="1" dirty="0" err="1" smtClean="0">
                  <a:latin typeface="Times New Roman" pitchFamily="18" charset="0"/>
                  <a:cs typeface="Times New Roman" pitchFamily="18" charset="0"/>
                </a:rPr>
                <a:t>Số</a:t>
              </a:r>
              <a:r>
                <a:rPr lang="en-US" sz="2200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 smtClean="0">
                  <a:latin typeface="Times New Roman" pitchFamily="18" charset="0"/>
                  <a:cs typeface="Times New Roman" pitchFamily="18" charset="0"/>
                </a:rPr>
                <a:t>lần</a:t>
              </a:r>
              <a:r>
                <a:rPr lang="en-US" sz="2200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thao</a:t>
              </a:r>
              <a:r>
                <a:rPr lang="en-US" sz="22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tác</a:t>
              </a:r>
              <a:r>
                <a:rPr lang="en-US" sz="2200" i="1" dirty="0">
                  <a:latin typeface="Times New Roman" pitchFamily="18" charset="0"/>
                  <a:cs typeface="Times New Roman" pitchFamily="18" charset="0"/>
                </a:rPr>
                <a:t> (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triệu</a:t>
              </a:r>
              <a:r>
                <a:rPr lang="en-US" sz="22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lần</a:t>
              </a:r>
              <a:r>
                <a:rPr lang="en-US" sz="22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thao</a:t>
              </a:r>
              <a:r>
                <a:rPr lang="en-US" sz="22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tác</a:t>
              </a:r>
              <a:r>
                <a:rPr lang="en-US" sz="2200" i="1" dirty="0" smtClean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en-US" sz="2200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4343400" y="4495800"/>
              <a:ext cx="3568700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vi-VN" sz="2200" i="1" dirty="0" smtClean="0">
                  <a:latin typeface="Times New Roman" pitchFamily="18" charset="0"/>
                  <a:cs typeface="Times New Roman" pitchFamily="18" charset="0"/>
                </a:rPr>
                <a:t>Dòng điện </a:t>
              </a:r>
              <a:r>
                <a:rPr lang="vi-VN" sz="2200" i="1" dirty="0">
                  <a:latin typeface="Times New Roman" pitchFamily="18" charset="0"/>
                  <a:cs typeface="Times New Roman" pitchFamily="18" charset="0"/>
                </a:rPr>
                <a:t>cắt (A). </a:t>
              </a:r>
              <a:endParaRPr lang="en-US" sz="2200" dirty="0"/>
            </a:p>
          </p:txBody>
        </p:sp>
      </p:grpSp>
      <p:sp>
        <p:nvSpPr>
          <p:cNvPr id="7" name="Rectangle 6"/>
          <p:cNvSpPr/>
          <p:nvPr/>
        </p:nvSpPr>
        <p:spPr>
          <a:xfrm>
            <a:off x="723900" y="5729406"/>
            <a:ext cx="800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Dựa vào các thông số như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cường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độ dòng điện ngắt, số lần thao tác nên ta chọn công tắc tơ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loại AC3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, mã hiệu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LC1-LP1-DO9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2400" y="1752600"/>
            <a:ext cx="26276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Chọn 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61611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25031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2: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5801" y="5638800"/>
            <a:ext cx="838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Chế độ kiểm tra xem xét: làm việc trong 4 năm mà không cần kiểm tra. </a:t>
            </a:r>
          </a:p>
        </p:txBody>
      </p:sp>
      <p:sp>
        <p:nvSpPr>
          <p:cNvPr id="6" name="Rectangle 5"/>
          <p:cNvSpPr/>
          <p:nvPr/>
        </p:nvSpPr>
        <p:spPr>
          <a:xfrm>
            <a:off x="558800" y="1607403"/>
            <a:ext cx="8585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Hãy chọn công tắc tơ điều khiển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máy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nén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có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các đặc tính và số liệu như sau: </a:t>
            </a:r>
          </a:p>
        </p:txBody>
      </p:sp>
      <p:sp>
        <p:nvSpPr>
          <p:cNvPr id="7" name="Rectangle 6"/>
          <p:cNvSpPr/>
          <p:nvPr/>
        </p:nvSpPr>
        <p:spPr>
          <a:xfrm>
            <a:off x="737208" y="2433935"/>
            <a:ext cx="62934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Động cơ ba pha rôto lồng sóc.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0" y="2895600"/>
            <a:ext cx="46743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Điện áp 3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baseline="-25000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= 380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V.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5800" y="3352800"/>
            <a:ext cx="8305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Công suất có ích đối với trục cơ (động cơ)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baseline="-25000" dirty="0" err="1" smtClean="0">
                <a:latin typeface="Times New Roman" pitchFamily="18" charset="0"/>
                <a:cs typeface="Times New Roman" pitchFamily="18" charset="0"/>
              </a:rPr>
              <a:t>đm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KW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85801" y="3810000"/>
            <a:ext cx="62116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Cos</a:t>
            </a:r>
            <a:r>
              <a:rPr lang="el-GR" sz="2400" dirty="0">
                <a:latin typeface="Times New Roman" pitchFamily="18" charset="0"/>
                <a:cs typeface="Times New Roman" pitchFamily="18" charset="0"/>
              </a:rPr>
              <a:t>φ = 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0,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400" dirty="0">
                <a:latin typeface="Times New Roman" pitchFamily="18" charset="0"/>
                <a:cs typeface="Times New Roman" pitchFamily="18" charset="0"/>
              </a:rPr>
              <a:t>η = 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0,8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l-G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85801" y="4267200"/>
            <a:ext cx="8305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24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120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85800" y="4724400"/>
            <a:ext cx="79426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ngày làm việc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một năm.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85800" y="5181600"/>
            <a:ext cx="8305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Khoảng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thời gian khởi động 3 giây, thừa số vận hành 80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%.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74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5678" y="1627485"/>
            <a:ext cx="86003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Động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cơ ba pha rôto lồng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sóc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11"/>
          <p:cNvSpPr>
            <a:spLocks noChangeArrowheads="1"/>
          </p:cNvSpPr>
          <p:nvPr/>
        </p:nvSpPr>
        <p:spPr bwMode="auto">
          <a:xfrm>
            <a:off x="316230" y="1062038"/>
            <a:ext cx="25031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2: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35678" y="3424535"/>
            <a:ext cx="84035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Việc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ngắt xảy ra ở đầu mỗi lần 24 giây, thời gian này lớn hơn nhiều so với khoảng thời gian khởi động 3 giây. Ta thấy việc ngắt thực hiện với động cơ thuộc công tắc tơ loại AC3. </a:t>
            </a:r>
          </a:p>
        </p:txBody>
      </p:sp>
      <p:sp>
        <p:nvSpPr>
          <p:cNvPr id="6" name="Rectangle 5"/>
          <p:cNvSpPr/>
          <p:nvPr/>
        </p:nvSpPr>
        <p:spPr>
          <a:xfrm>
            <a:off x="435678" y="2200870"/>
            <a:ext cx="84035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 3600giây / 120 = 30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giây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35678" y="2814935"/>
            <a:ext cx="548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 30 x 0,8 = 24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giây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422474" y="4719935"/>
            <a:ext cx="71107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Số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lượng lần thao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tác: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457178" y="5253335"/>
            <a:ext cx="70010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120 </a:t>
            </a:r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24 </a:t>
            </a:r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330 x 4 </a:t>
            </a:r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3.801.600 </a:t>
            </a:r>
            <a:r>
              <a:rPr lang="pt-BR" sz="2400" dirty="0">
                <a:latin typeface="Times New Roman" pitchFamily="18" charset="0"/>
                <a:cs typeface="Times New Roman" pitchFamily="18" charset="0"/>
              </a:rPr>
              <a:t>lần thao tác. </a:t>
            </a:r>
          </a:p>
        </p:txBody>
      </p:sp>
    </p:spTree>
    <p:extLst>
      <p:ext uri="{BB962C8B-B14F-4D97-AF65-F5344CB8AC3E}">
        <p14:creationId xmlns:p14="http://schemas.microsoft.com/office/powerpoint/2010/main" val="177886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/>
      <p:bldP spid="7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11"/>
          <p:cNvSpPr>
            <a:spLocks noChangeArrowheads="1"/>
          </p:cNvSpPr>
          <p:nvPr/>
        </p:nvSpPr>
        <p:spPr bwMode="auto">
          <a:xfrm>
            <a:off x="316230" y="1062038"/>
            <a:ext cx="25031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2: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81000" y="1676400"/>
            <a:ext cx="8686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Cường độ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dòng điện được ngắt là cường độ dòng điện định mức: </a:t>
            </a:r>
          </a:p>
        </p:txBody>
      </p:sp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695338"/>
              </p:ext>
            </p:extLst>
          </p:nvPr>
        </p:nvGraphicFramePr>
        <p:xfrm>
          <a:off x="1809750" y="2286000"/>
          <a:ext cx="308610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403" name="Equation" r:id="rId4" imgW="1714320" imgH="419040" progId="Equation.DSMT4">
                  <p:embed/>
                </p:oleObj>
              </mc:Choice>
              <mc:Fallback>
                <p:oleObj name="Equation" r:id="rId4" imgW="171432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0" y="2286000"/>
                        <a:ext cx="308610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4235824"/>
              </p:ext>
            </p:extLst>
          </p:nvPr>
        </p:nvGraphicFramePr>
        <p:xfrm>
          <a:off x="1809750" y="3352800"/>
          <a:ext cx="5103291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404" name="Equation" r:id="rId6" imgW="2806560" imgH="444240" progId="Equation.DSMT4">
                  <p:embed/>
                </p:oleObj>
              </mc:Choice>
              <mc:Fallback>
                <p:oleObj name="Equation" r:id="rId6" imgW="280656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0" y="3352800"/>
                        <a:ext cx="5103291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ight Arrow 27"/>
          <p:cNvSpPr/>
          <p:nvPr/>
        </p:nvSpPr>
        <p:spPr bwMode="auto">
          <a:xfrm>
            <a:off x="1288782" y="3581400"/>
            <a:ext cx="396463" cy="152400"/>
          </a:xfrm>
          <a:prstGeom prst="rightArrow">
            <a:avLst/>
          </a:prstGeom>
          <a:solidFill>
            <a:srgbClr val="00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102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11"/>
          <p:cNvSpPr>
            <a:spLocks noChangeArrowheads="1"/>
          </p:cNvSpPr>
          <p:nvPr/>
        </p:nvSpPr>
        <p:spPr bwMode="auto">
          <a:xfrm>
            <a:off x="316230" y="1062038"/>
            <a:ext cx="25031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2: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2133600" y="381001"/>
            <a:ext cx="6885549" cy="5033664"/>
            <a:chOff x="2133600" y="381001"/>
            <a:chExt cx="6885549" cy="5033664"/>
          </a:xfrm>
        </p:grpSpPr>
        <p:pic>
          <p:nvPicPr>
            <p:cNvPr id="96257" name="Picture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2249" y="609600"/>
              <a:ext cx="5676900" cy="39156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3"/>
            <p:cNvSpPr>
              <a:spLocks noChangeArrowheads="1"/>
            </p:cNvSpPr>
            <p:nvPr/>
          </p:nvSpPr>
          <p:spPr bwMode="auto">
            <a:xfrm>
              <a:off x="2133600" y="4953000"/>
              <a:ext cx="2955489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vi-VN" sz="2400" i="1" dirty="0" smtClean="0">
                  <a:latin typeface="Times New Roman" pitchFamily="18" charset="0"/>
                  <a:cs typeface="Times New Roman" pitchFamily="18" charset="0"/>
                </a:rPr>
                <a:t>Công tắc </a:t>
              </a:r>
              <a:r>
                <a:rPr lang="vi-VN" sz="2400" i="1" dirty="0">
                  <a:latin typeface="Times New Roman" pitchFamily="18" charset="0"/>
                  <a:cs typeface="Times New Roman" pitchFamily="18" charset="0"/>
                </a:rPr>
                <a:t>tơ </a:t>
              </a:r>
              <a:r>
                <a:rPr lang="vi-VN" sz="2400" i="1" dirty="0" smtClean="0">
                  <a:latin typeface="Times New Roman" pitchFamily="18" charset="0"/>
                  <a:cs typeface="Times New Roman" pitchFamily="18" charset="0"/>
                </a:rPr>
                <a:t>loại AC3. </a:t>
              </a:r>
              <a:endParaRPr lang="vi-VN" sz="2400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 rot="16200000">
              <a:off x="1046375" y="2230226"/>
              <a:ext cx="4129338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200" i="1" dirty="0" err="1" smtClean="0">
                  <a:latin typeface="Times New Roman" pitchFamily="18" charset="0"/>
                  <a:cs typeface="Times New Roman" pitchFamily="18" charset="0"/>
                </a:rPr>
                <a:t>Số</a:t>
              </a:r>
              <a:r>
                <a:rPr lang="en-US" sz="2200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 smtClean="0">
                  <a:latin typeface="Times New Roman" pitchFamily="18" charset="0"/>
                  <a:cs typeface="Times New Roman" pitchFamily="18" charset="0"/>
                </a:rPr>
                <a:t>lần</a:t>
              </a:r>
              <a:r>
                <a:rPr lang="en-US" sz="2200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thao</a:t>
              </a:r>
              <a:r>
                <a:rPr lang="en-US" sz="22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tác</a:t>
              </a:r>
              <a:r>
                <a:rPr lang="en-US" sz="2200" i="1" dirty="0">
                  <a:latin typeface="Times New Roman" pitchFamily="18" charset="0"/>
                  <a:cs typeface="Times New Roman" pitchFamily="18" charset="0"/>
                </a:rPr>
                <a:t> (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triệu</a:t>
              </a:r>
              <a:r>
                <a:rPr lang="en-US" sz="22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lần</a:t>
              </a:r>
              <a:r>
                <a:rPr lang="en-US" sz="22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thao</a:t>
              </a:r>
              <a:r>
                <a:rPr lang="en-US" sz="22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200" i="1" dirty="0" err="1">
                  <a:latin typeface="Times New Roman" pitchFamily="18" charset="0"/>
                  <a:cs typeface="Times New Roman" pitchFamily="18" charset="0"/>
                </a:rPr>
                <a:t>tác</a:t>
              </a:r>
              <a:r>
                <a:rPr lang="en-US" sz="2200" i="1" dirty="0" smtClean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en-US" sz="2200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4343400" y="4495800"/>
              <a:ext cx="3568700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vi-VN" sz="2200" i="1" dirty="0" smtClean="0">
                  <a:latin typeface="Times New Roman" pitchFamily="18" charset="0"/>
                  <a:cs typeface="Times New Roman" pitchFamily="18" charset="0"/>
                </a:rPr>
                <a:t>Dòng điện </a:t>
              </a:r>
              <a:r>
                <a:rPr lang="vi-VN" sz="2200" i="1" dirty="0">
                  <a:latin typeface="Times New Roman" pitchFamily="18" charset="0"/>
                  <a:cs typeface="Times New Roman" pitchFamily="18" charset="0"/>
                </a:rPr>
                <a:t>cắt (A). </a:t>
              </a:r>
              <a:endParaRPr lang="en-US" sz="2200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33400" y="5562600"/>
            <a:ext cx="8458200" cy="830997"/>
            <a:chOff x="533400" y="5562600"/>
            <a:chExt cx="8458200" cy="830997"/>
          </a:xfrm>
        </p:grpSpPr>
        <p:sp>
          <p:nvSpPr>
            <p:cNvPr id="7" name="Rectangle 6"/>
            <p:cNvSpPr/>
            <p:nvPr/>
          </p:nvSpPr>
          <p:spPr>
            <a:xfrm>
              <a:off x="990600" y="5562600"/>
              <a:ext cx="80010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vi-VN" sz="2400" dirty="0">
                  <a:latin typeface="Times New Roman" pitchFamily="18" charset="0"/>
                  <a:cs typeface="Times New Roman" pitchFamily="18" charset="0"/>
                </a:rPr>
                <a:t>Dựa vào các thông số như </a:t>
              </a:r>
              <a:r>
                <a:rPr lang="vi-VN" sz="2400" dirty="0" smtClean="0">
                  <a:latin typeface="Times New Roman" pitchFamily="18" charset="0"/>
                  <a:cs typeface="Times New Roman" pitchFamily="18" charset="0"/>
                </a:rPr>
                <a:t>cường </a:t>
              </a:r>
              <a:r>
                <a:rPr lang="vi-VN" sz="2400" dirty="0">
                  <a:latin typeface="Times New Roman" pitchFamily="18" charset="0"/>
                  <a:cs typeface="Times New Roman" pitchFamily="18" charset="0"/>
                </a:rPr>
                <a:t>độ dòng điện ngắt, số lần thao tác nên ta chọn công tắc tơ </a:t>
              </a:r>
              <a:r>
                <a:rPr lang="vi-VN" sz="2400" b="1" dirty="0">
                  <a:latin typeface="Times New Roman" pitchFamily="18" charset="0"/>
                  <a:cs typeface="Times New Roman" pitchFamily="18" charset="0"/>
                </a:rPr>
                <a:t>loại AC3</a:t>
              </a:r>
              <a:r>
                <a:rPr lang="vi-VN" sz="2400" dirty="0">
                  <a:latin typeface="Times New Roman" pitchFamily="18" charset="0"/>
                  <a:cs typeface="Times New Roman" pitchFamily="18" charset="0"/>
                </a:rPr>
                <a:t>, mã hiệu </a:t>
              </a:r>
              <a:r>
                <a:rPr lang="vi-VN" sz="2400" b="1" dirty="0" smtClean="0">
                  <a:latin typeface="Times New Roman" pitchFamily="18" charset="0"/>
                  <a:cs typeface="Times New Roman" pitchFamily="18" charset="0"/>
                </a:rPr>
                <a:t>LC1-LP1-D</a:t>
              </a:r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25</a:t>
              </a:r>
              <a:endParaRPr lang="vi-VN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Right Arrow 24"/>
            <p:cNvSpPr/>
            <p:nvPr/>
          </p:nvSpPr>
          <p:spPr bwMode="auto">
            <a:xfrm>
              <a:off x="533400" y="5772329"/>
              <a:ext cx="396463" cy="152400"/>
            </a:xfrm>
            <a:prstGeom prst="rightArrow">
              <a:avLst/>
            </a:prstGeom>
            <a:solidFill>
              <a:srgbClr val="000000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152400" y="1752600"/>
            <a:ext cx="26276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Chọn công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tắc tơ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6533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le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380999" y="1607403"/>
            <a:ext cx="4038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le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4.2.1.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9338" name="Picture 10" descr="http://s1.123raovat.com/2014/12/30/57180-1419923540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948032"/>
            <a:ext cx="2520926" cy="200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41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172413"/>
            <a:ext cx="2520926" cy="1569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381000" y="2895600"/>
            <a:ext cx="4038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8630" y="3776008"/>
            <a:ext cx="37985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le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8630" y="5715000"/>
            <a:ext cx="85229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le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chia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/>
          </a:p>
        </p:txBody>
      </p:sp>
      <p:pic>
        <p:nvPicPr>
          <p:cNvPr id="99342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049" y="504825"/>
            <a:ext cx="196215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9343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49" y="2990850"/>
            <a:ext cx="1952625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333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6" grpId="0"/>
      <p:bldP spid="14" grpId="0"/>
      <p:bldP spid="16" grpId="0"/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4.2.2.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400" y="1626274"/>
            <a:ext cx="274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95400" y="2167353"/>
            <a:ext cx="27089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295400" y="2705218"/>
            <a:ext cx="27089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95400" y="3272135"/>
            <a:ext cx="3124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4: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295400" y="3810000"/>
            <a:ext cx="3124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5: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Lò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xo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317500" y="4419600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4.2.3.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85800" y="5096470"/>
            <a:ext cx="44905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08910" y="5786735"/>
            <a:ext cx="4320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267325" y="838200"/>
            <a:ext cx="3724275" cy="5033665"/>
            <a:chOff x="5267325" y="838200"/>
            <a:chExt cx="3724275" cy="5033665"/>
          </a:xfrm>
        </p:grpSpPr>
        <p:pic>
          <p:nvPicPr>
            <p:cNvPr id="10240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7325" y="838200"/>
              <a:ext cx="3724275" cy="4600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9" name="Rectangle 18"/>
            <p:cNvSpPr/>
            <p:nvPr/>
          </p:nvSpPr>
          <p:spPr>
            <a:xfrm>
              <a:off x="5267325" y="5410200"/>
              <a:ext cx="372427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US" sz="2400" dirty="0" err="1" smtClean="0">
                  <a:latin typeface="Times New Roman" pitchFamily="18" charset="0"/>
                  <a:cs typeface="Times New Roman" pitchFamily="18" charset="0"/>
                </a:rPr>
                <a:t>Nguyên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latin typeface="Times New Roman" pitchFamily="18" charset="0"/>
                  <a:cs typeface="Times New Roman" pitchFamily="18" charset="0"/>
                </a:rPr>
                <a:t>lý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latin typeface="Times New Roman" pitchFamily="18" charset="0"/>
                  <a:cs typeface="Times New Roman" pitchFamily="18" charset="0"/>
                </a:rPr>
                <a:t>cấu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latin typeface="Times New Roman" pitchFamily="18" charset="0"/>
                  <a:cs typeface="Times New Roman" pitchFamily="18" charset="0"/>
                </a:rPr>
                <a:t>tạo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endParaRPr lang="vi-VN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372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  <p:bldP spid="15" grpId="0"/>
      <p:bldP spid="16" grpId="0"/>
      <p:bldP spid="17" grpId="0"/>
      <p:bldP spid="18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4.2.4.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8630" y="1626274"/>
            <a:ext cx="867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le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8630" y="2667000"/>
            <a:ext cx="82067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(V)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68630" y="2133600"/>
            <a:ext cx="867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V)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8630" y="3187700"/>
            <a:ext cx="867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thọ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68630" y="3670300"/>
            <a:ext cx="867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316230" y="4262735"/>
            <a:ext cx="45605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4.2.5.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5780020"/>
              </p:ext>
            </p:extLst>
          </p:nvPr>
        </p:nvGraphicFramePr>
        <p:xfrm>
          <a:off x="4043362" y="5334000"/>
          <a:ext cx="18859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56" name="Visio" r:id="rId4" imgW="1885714" imgH="686340" progId="Visio.Drawing.11">
                  <p:embed/>
                </p:oleObj>
              </mc:Choice>
              <mc:Fallback>
                <p:oleObj name="Visio" r:id="rId4" imgW="1885714" imgH="686340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43362" y="5334000"/>
                        <a:ext cx="188595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0099806"/>
              </p:ext>
            </p:extLst>
          </p:nvPr>
        </p:nvGraphicFramePr>
        <p:xfrm>
          <a:off x="4043362" y="6096000"/>
          <a:ext cx="18859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57" name="Visio" r:id="rId6" imgW="1885714" imgH="686340" progId="Visio.Drawing.11">
                  <p:embed/>
                </p:oleObj>
              </mc:Choice>
              <mc:Fallback>
                <p:oleObj name="Visio" r:id="rId6" imgW="1885714" imgH="686340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43362" y="6096000"/>
                        <a:ext cx="188595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3603971"/>
              </p:ext>
            </p:extLst>
          </p:nvPr>
        </p:nvGraphicFramePr>
        <p:xfrm>
          <a:off x="4057650" y="4684713"/>
          <a:ext cx="1885950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58" name="Visio" r:id="rId8" imgW="1885714" imgH="445851" progId="Visio.Drawing.11">
                  <p:embed/>
                </p:oleObj>
              </mc:Choice>
              <mc:Fallback>
                <p:oleObj name="Visio" r:id="rId8" imgW="1885714" imgH="445851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57650" y="4684713"/>
                        <a:ext cx="1885950" cy="44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7528403"/>
              </p:ext>
            </p:extLst>
          </p:nvPr>
        </p:nvGraphicFramePr>
        <p:xfrm>
          <a:off x="6234113" y="4527550"/>
          <a:ext cx="1885950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59" name="Visio" r:id="rId10" imgW="1885714" imgH="805774" progId="Visio.Drawing.11">
                  <p:embed/>
                </p:oleObj>
              </mc:Choice>
              <mc:Fallback>
                <p:oleObj name="Visio" r:id="rId10" imgW="1885714" imgH="805774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234113" y="4527550"/>
                        <a:ext cx="1885950" cy="806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8783295"/>
              </p:ext>
            </p:extLst>
          </p:nvPr>
        </p:nvGraphicFramePr>
        <p:xfrm>
          <a:off x="6269037" y="5507037"/>
          <a:ext cx="1884363" cy="284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60" name="Visio" r:id="rId12" imgW="1884635" imgH="284804" progId="Visio.Drawing.11">
                  <p:embed/>
                </p:oleObj>
              </mc:Choice>
              <mc:Fallback>
                <p:oleObj name="Visio" r:id="rId12" imgW="1884635" imgH="284804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269037" y="5507037"/>
                        <a:ext cx="1884363" cy="284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4125297"/>
              </p:ext>
            </p:extLst>
          </p:nvPr>
        </p:nvGraphicFramePr>
        <p:xfrm>
          <a:off x="6267450" y="6330950"/>
          <a:ext cx="1885950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61" name="Visio" r:id="rId14" imgW="1885714" imgH="375055" progId="Visio.Drawing.11">
                  <p:embed/>
                </p:oleObj>
              </mc:Choice>
              <mc:Fallback>
                <p:oleObj name="Visio" r:id="rId14" imgW="1885714" imgH="375055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267450" y="6330950"/>
                        <a:ext cx="1885950" cy="374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705485" y="4719935"/>
            <a:ext cx="17468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Rectangle 11"/>
          <p:cNvSpPr>
            <a:spLocks noChangeArrowheads="1"/>
          </p:cNvSpPr>
          <p:nvPr/>
        </p:nvSpPr>
        <p:spPr bwMode="auto">
          <a:xfrm>
            <a:off x="685800" y="5370513"/>
            <a:ext cx="31438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Rectangle 11"/>
          <p:cNvSpPr>
            <a:spLocks noChangeArrowheads="1"/>
          </p:cNvSpPr>
          <p:nvPr/>
        </p:nvSpPr>
        <p:spPr bwMode="auto">
          <a:xfrm>
            <a:off x="705485" y="6056313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1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6" grpId="0"/>
      <p:bldP spid="21" grpId="0"/>
      <p:bldP spid="22" grpId="0"/>
      <p:bldP spid="17" grpId="0"/>
      <p:bldP spid="26" grpId="0"/>
      <p:bldP spid="27" grpId="0"/>
      <p:bldP spid="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4.2.6.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441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9853082"/>
              </p:ext>
            </p:extLst>
          </p:nvPr>
        </p:nvGraphicFramePr>
        <p:xfrm>
          <a:off x="457200" y="2274794"/>
          <a:ext cx="2362200" cy="3821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59" name="Visio" r:id="rId4" imgW="1996575" imgH="3230664" progId="Visio.Drawing.11">
                  <p:embed/>
                </p:oleObj>
              </mc:Choice>
              <mc:Fallback>
                <p:oleObj name="Visio" r:id="rId4" imgW="1996575" imgH="3230664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7200" y="2274794"/>
                        <a:ext cx="2362200" cy="38212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7785124"/>
              </p:ext>
            </p:extLst>
          </p:nvPr>
        </p:nvGraphicFramePr>
        <p:xfrm>
          <a:off x="3352800" y="1262674"/>
          <a:ext cx="2590800" cy="48285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60" name="Visio" r:id="rId6" imgW="2202382" imgH="4104262" progId="Visio.Drawing.11">
                  <p:embed/>
                </p:oleObj>
              </mc:Choice>
              <mc:Fallback>
                <p:oleObj name="Visio" r:id="rId6" imgW="2202382" imgH="4104262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52800" y="1262674"/>
                        <a:ext cx="2590800" cy="48285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7420417"/>
              </p:ext>
            </p:extLst>
          </p:nvPr>
        </p:nvGraphicFramePr>
        <p:xfrm>
          <a:off x="6188074" y="2209800"/>
          <a:ext cx="2782113" cy="387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61" name="Visio" r:id="rId8" imgW="2387690" imgH="3324968" progId="Visio.Drawing.11">
                  <p:embed/>
                </p:oleObj>
              </mc:Choice>
              <mc:Fallback>
                <p:oleObj name="Visio" r:id="rId8" imgW="2387690" imgH="3324968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188074" y="2209800"/>
                        <a:ext cx="2782113" cy="3873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909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4.3.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/>
              <a:t>(</a:t>
            </a:r>
            <a:r>
              <a:rPr lang="en-US" sz="2400" dirty="0"/>
              <a:t>Solid-State </a:t>
            </a:r>
            <a:r>
              <a:rPr lang="en-US" sz="2400" dirty="0" smtClean="0"/>
              <a:t>Relay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548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395" y="1219200"/>
            <a:ext cx="3128205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482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219200"/>
            <a:ext cx="2057400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6230" y="4038600"/>
            <a:ext cx="85991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Khi cấp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nguồn một chiều vào hai đầu 3, 4 thì hai chân 1, 2 được nối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cung cấp điện cho phụ tải. </a:t>
            </a:r>
          </a:p>
        </p:txBody>
      </p:sp>
      <p:sp>
        <p:nvSpPr>
          <p:cNvPr id="6" name="Rectangle 5"/>
          <p:cNvSpPr/>
          <p:nvPr/>
        </p:nvSpPr>
        <p:spPr>
          <a:xfrm>
            <a:off x="316230" y="4960203"/>
            <a:ext cx="867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Ngắt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điện một chiều vào hai đầu 3,4 thì hai chân 1,2 hở mạch, ngắt mạch điện qua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16230" y="5874603"/>
            <a:ext cx="867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rơle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bán dẫn có dòng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từ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5A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 40A</a:t>
            </a:r>
            <a:endParaRPr lang="vi-VN" sz="2400" dirty="0">
              <a:latin typeface="Times New Roman" pitchFamily="18" charset="0"/>
              <a:cs typeface="Times New Roman" pitchFamily="18" charset="0"/>
              <a:sym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423695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5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5801" y="3664803"/>
            <a:ext cx="8458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Rơle thời gian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KCĐ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tạo nên một khoảng thời gian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cần thiết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để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đóng mở các tiếp điểm của các mạch điện tương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4.4.1.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1" y="4604603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Trong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sơ đồ điều khiển và bảo vệ rơle thời gian dùng để giới hạn thời gian quá tải của thiết bị, khởi động đổi nối Y/</a:t>
            </a:r>
            <a:r>
              <a:rPr lang="vi-VN" sz="2400" dirty="0">
                <a:latin typeface="Times New Roman" pitchFamily="18" charset="0"/>
                <a:cs typeface="Times New Roman" pitchFamily="18" charset="0"/>
                <a:sym typeface="Symbol"/>
              </a:rPr>
              <a:t> động cơ ba pha, tự động mở máy động cơ nhiều cấp biến trở mở máy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15949" y="5867400"/>
            <a:ext cx="84518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Trong máy </a:t>
            </a:r>
            <a:r>
              <a:rPr lang="vi-VN" sz="2400" dirty="0">
                <a:latin typeface="Times New Roman" pitchFamily="18" charset="0"/>
                <a:cs typeface="Times New Roman" pitchFamily="18" charset="0"/>
                <a:sym typeface="Symbol"/>
              </a:rPr>
              <a:t>cắt gọt kim loại rơle thời gian được dùng rộng rãi trong các mạch điều khiển tự động truyền động điện.</a:t>
            </a:r>
          </a:p>
        </p:txBody>
      </p:sp>
      <p:pic>
        <p:nvPicPr>
          <p:cNvPr id="1085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91083"/>
            <a:ext cx="2895600" cy="299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825" y="533401"/>
            <a:ext cx="2806775" cy="294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889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8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5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230" y="1062038"/>
            <a:ext cx="4419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600200"/>
            <a:ext cx="22797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438275" y="2145030"/>
            <a:ext cx="36131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gian điện từ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438275" y="3780958"/>
            <a:ext cx="6235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gian con lắc cơ khí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438275" y="3229163"/>
            <a:ext cx="45053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gian dùng khí nén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438275" y="2684333"/>
            <a:ext cx="38957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gian điện tử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990600" y="4338935"/>
            <a:ext cx="40751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438275" y="4953000"/>
            <a:ext cx="62280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(On delay timer)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438275" y="5481935"/>
            <a:ext cx="62052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(Off delay timer)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48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6" grpId="0"/>
      <p:bldP spid="7" grpId="0"/>
      <p:bldP spid="10" grpId="0"/>
      <p:bldP spid="14" grpId="0"/>
      <p:bldP spid="15" grpId="0"/>
      <p:bldP spid="16" grpId="0"/>
      <p:bldP spid="1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229" y="1062038"/>
            <a:ext cx="73272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4.4.3.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(On delay timer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200" y="1595735"/>
            <a:ext cx="5384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le thời gian ON DELAY có hai loại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143000" y="2200870"/>
            <a:ext cx="7924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Rơle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thời gian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ơle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thời gian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chỉ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có một giá trị thời gian tác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143000" y="3119735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Rơle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thời gian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đôi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rơle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thời gian đôi mạch điện tích hợp từ hai rơle thời gian đơn do đó trên giản đồ thời gian có ít nhất hai giá trị thời gian tác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9792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229" y="1062038"/>
            <a:ext cx="73272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4.4.3.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(On delay timer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600200"/>
            <a:ext cx="21643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b="1" dirty="0"/>
          </a:p>
        </p:txBody>
      </p:sp>
      <p:pic>
        <p:nvPicPr>
          <p:cNvPr id="1054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652" y="1600200"/>
            <a:ext cx="5050748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228600" y="5874603"/>
            <a:ext cx="859155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Chân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3)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 – 6):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Tiếp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điểm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thường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hở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đóng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chậm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có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trì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hoãn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thời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28600" y="3429000"/>
            <a:ext cx="36385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7: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8600" y="4976446"/>
            <a:ext cx="85915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(1 – 4)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(8 – 5):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chậm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64525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5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6" grpId="0"/>
      <p:bldP spid="8" grpId="0"/>
      <p:bldP spid="1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229" y="1062038"/>
            <a:ext cx="73272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4.4.3.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(On delay timer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600200"/>
            <a:ext cx="21643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b="1" dirty="0"/>
          </a:p>
        </p:txBody>
      </p:sp>
      <p:pic>
        <p:nvPicPr>
          <p:cNvPr id="10547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688901"/>
            <a:ext cx="4800686" cy="317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952999" y="5593195"/>
            <a:ext cx="4191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Chân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8 – 6: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Tiếp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điểm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thường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hở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đóng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chậm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có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trì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hoãn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thời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952999" y="1607403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7: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952999" y="3430287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3: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nhanh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952999" y="2520462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4: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nhanh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953000" y="4321241"/>
            <a:ext cx="4190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5: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chậm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98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5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15" grpId="0"/>
      <p:bldP spid="16" grpId="0"/>
      <p:bldP spid="17" grpId="0"/>
      <p:bldP spid="18" grpId="0"/>
      <p:bldP spid="1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229" y="1062038"/>
            <a:ext cx="73272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4.4.3.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(On delay timer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600200"/>
            <a:ext cx="34227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b="1" dirty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4755056" y="2290465"/>
            <a:ext cx="0" cy="419100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Straight Connector 17"/>
          <p:cNvCxnSpPr/>
          <p:nvPr/>
        </p:nvCxnSpPr>
        <p:spPr bwMode="auto">
          <a:xfrm>
            <a:off x="3498130" y="2135832"/>
            <a:ext cx="13686" cy="4345633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Straight Connector 18"/>
          <p:cNvCxnSpPr/>
          <p:nvPr/>
        </p:nvCxnSpPr>
        <p:spPr bwMode="auto">
          <a:xfrm>
            <a:off x="5555530" y="2135832"/>
            <a:ext cx="986" cy="4345633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Straight Connector 20"/>
          <p:cNvCxnSpPr/>
          <p:nvPr/>
        </p:nvCxnSpPr>
        <p:spPr bwMode="auto">
          <a:xfrm>
            <a:off x="7689130" y="2290465"/>
            <a:ext cx="0" cy="419100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Straight Connector 21"/>
          <p:cNvCxnSpPr/>
          <p:nvPr/>
        </p:nvCxnSpPr>
        <p:spPr bwMode="auto">
          <a:xfrm flipH="1">
            <a:off x="6421102" y="2135832"/>
            <a:ext cx="11104" cy="4345633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Straight Connector 22"/>
          <p:cNvCxnSpPr/>
          <p:nvPr/>
        </p:nvCxnSpPr>
        <p:spPr bwMode="auto">
          <a:xfrm>
            <a:off x="8489605" y="2135832"/>
            <a:ext cx="4392" cy="4345633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4" name="Rectangle 23"/>
          <p:cNvSpPr/>
          <p:nvPr/>
        </p:nvSpPr>
        <p:spPr bwMode="auto">
          <a:xfrm>
            <a:off x="3498130" y="2602468"/>
            <a:ext cx="2057400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6432205" y="2602468"/>
            <a:ext cx="2057400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3175908" y="3440668"/>
            <a:ext cx="1579148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31" name="Rectangle 30"/>
          <p:cNvSpPr/>
          <p:nvPr/>
        </p:nvSpPr>
        <p:spPr bwMode="auto">
          <a:xfrm>
            <a:off x="5555530" y="3440668"/>
            <a:ext cx="2133600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32" name="Rectangle 31"/>
          <p:cNvSpPr/>
          <p:nvPr/>
        </p:nvSpPr>
        <p:spPr bwMode="auto">
          <a:xfrm>
            <a:off x="4755055" y="4196499"/>
            <a:ext cx="800475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35" name="Rectangle 34"/>
          <p:cNvSpPr/>
          <p:nvPr/>
        </p:nvSpPr>
        <p:spPr bwMode="auto">
          <a:xfrm>
            <a:off x="3187199" y="4964668"/>
            <a:ext cx="310932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5555530" y="4964668"/>
            <a:ext cx="876675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3499116" y="5802868"/>
            <a:ext cx="2057400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38" name="Rectangle 37"/>
          <p:cNvSpPr/>
          <p:nvPr/>
        </p:nvSpPr>
        <p:spPr bwMode="auto">
          <a:xfrm>
            <a:off x="6432205" y="5802868"/>
            <a:ext cx="2071086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cxnSp>
        <p:nvCxnSpPr>
          <p:cNvPr id="46" name="Straight Connector 45"/>
          <p:cNvCxnSpPr/>
          <p:nvPr/>
        </p:nvCxnSpPr>
        <p:spPr bwMode="auto">
          <a:xfrm>
            <a:off x="5555530" y="2976265"/>
            <a:ext cx="865572" cy="446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9" name="Straight Connector 48"/>
          <p:cNvCxnSpPr/>
          <p:nvPr/>
        </p:nvCxnSpPr>
        <p:spPr bwMode="auto">
          <a:xfrm flipH="1">
            <a:off x="3175907" y="2976265"/>
            <a:ext cx="33590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4" name="Straight Connector 53"/>
          <p:cNvCxnSpPr/>
          <p:nvPr/>
        </p:nvCxnSpPr>
        <p:spPr bwMode="auto">
          <a:xfrm flipH="1">
            <a:off x="8503291" y="2976265"/>
            <a:ext cx="33590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5" name="Straight Connector 54"/>
          <p:cNvCxnSpPr/>
          <p:nvPr/>
        </p:nvCxnSpPr>
        <p:spPr bwMode="auto">
          <a:xfrm>
            <a:off x="4755055" y="3814465"/>
            <a:ext cx="788455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6" name="Straight Connector 55"/>
          <p:cNvCxnSpPr/>
          <p:nvPr/>
        </p:nvCxnSpPr>
        <p:spPr bwMode="auto">
          <a:xfrm>
            <a:off x="7689130" y="3814465"/>
            <a:ext cx="81416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9" name="Straight Connector 58"/>
          <p:cNvCxnSpPr/>
          <p:nvPr/>
        </p:nvCxnSpPr>
        <p:spPr bwMode="auto">
          <a:xfrm>
            <a:off x="3175908" y="4585536"/>
            <a:ext cx="1579147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4" name="Straight Connector 63"/>
          <p:cNvCxnSpPr/>
          <p:nvPr/>
        </p:nvCxnSpPr>
        <p:spPr bwMode="auto">
          <a:xfrm>
            <a:off x="5543510" y="4585536"/>
            <a:ext cx="215477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6" name="Straight Connector 65"/>
          <p:cNvCxnSpPr/>
          <p:nvPr/>
        </p:nvCxnSpPr>
        <p:spPr bwMode="auto">
          <a:xfrm flipH="1">
            <a:off x="8503291" y="4585536"/>
            <a:ext cx="33590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7" name="Straight Connector 66"/>
          <p:cNvCxnSpPr/>
          <p:nvPr/>
        </p:nvCxnSpPr>
        <p:spPr bwMode="auto">
          <a:xfrm>
            <a:off x="3498130" y="5338465"/>
            <a:ext cx="206447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8" name="Straight Connector 67"/>
          <p:cNvCxnSpPr/>
          <p:nvPr/>
        </p:nvCxnSpPr>
        <p:spPr bwMode="auto">
          <a:xfrm>
            <a:off x="6432206" y="5338465"/>
            <a:ext cx="205739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0" name="Straight Connector 69"/>
          <p:cNvCxnSpPr/>
          <p:nvPr/>
        </p:nvCxnSpPr>
        <p:spPr bwMode="auto">
          <a:xfrm flipH="1">
            <a:off x="3175907" y="6176665"/>
            <a:ext cx="33590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" name="Straight Connector 70"/>
          <p:cNvCxnSpPr/>
          <p:nvPr/>
        </p:nvCxnSpPr>
        <p:spPr bwMode="auto">
          <a:xfrm>
            <a:off x="5541844" y="6176665"/>
            <a:ext cx="89036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2" name="Straight Connector 71"/>
          <p:cNvCxnSpPr/>
          <p:nvPr/>
        </p:nvCxnSpPr>
        <p:spPr bwMode="auto">
          <a:xfrm flipH="1">
            <a:off x="8489605" y="6176665"/>
            <a:ext cx="33590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3" name="Rectangle 72"/>
          <p:cNvSpPr/>
          <p:nvPr/>
        </p:nvSpPr>
        <p:spPr>
          <a:xfrm>
            <a:off x="1452148" y="2519065"/>
            <a:ext cx="17411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Power 2 – 7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738340" y="3121354"/>
            <a:ext cx="24404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Time limit contact</a:t>
            </a: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NC 8 – 5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1405696" y="4645354"/>
            <a:ext cx="17556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Intantancous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NC 1 – 4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677373" y="3883354"/>
            <a:ext cx="24404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Time limit contact</a:t>
            </a: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NO 8 – 6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1405696" y="5532566"/>
            <a:ext cx="17556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Intantancous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NO 1 – 3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0" name="Straight Arrow Connector 79"/>
          <p:cNvCxnSpPr/>
          <p:nvPr/>
        </p:nvCxnSpPr>
        <p:spPr bwMode="auto">
          <a:xfrm>
            <a:off x="3511816" y="2366665"/>
            <a:ext cx="2030028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5" name="Straight Arrow Connector 84"/>
          <p:cNvCxnSpPr/>
          <p:nvPr/>
        </p:nvCxnSpPr>
        <p:spPr bwMode="auto">
          <a:xfrm>
            <a:off x="3511816" y="3966865"/>
            <a:ext cx="1243239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7" name="Rectangle 86"/>
          <p:cNvSpPr/>
          <p:nvPr/>
        </p:nvSpPr>
        <p:spPr>
          <a:xfrm>
            <a:off x="3879130" y="3962400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371504" y="1981200"/>
            <a:ext cx="269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2" name="Straight Arrow Connector 91"/>
          <p:cNvCxnSpPr/>
          <p:nvPr/>
        </p:nvCxnSpPr>
        <p:spPr bwMode="auto">
          <a:xfrm>
            <a:off x="6421102" y="2364284"/>
            <a:ext cx="2030028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3" name="Straight Arrow Connector 92"/>
          <p:cNvCxnSpPr/>
          <p:nvPr/>
        </p:nvCxnSpPr>
        <p:spPr bwMode="auto">
          <a:xfrm>
            <a:off x="6421102" y="3962400"/>
            <a:ext cx="1243239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4" name="Rectangle 93"/>
          <p:cNvSpPr/>
          <p:nvPr/>
        </p:nvSpPr>
        <p:spPr>
          <a:xfrm>
            <a:off x="6788416" y="3962400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7280790" y="1978819"/>
            <a:ext cx="269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6" name="Rectangle 95"/>
          <p:cNvSpPr/>
          <p:nvPr/>
        </p:nvSpPr>
        <p:spPr bwMode="auto">
          <a:xfrm>
            <a:off x="7689130" y="4202668"/>
            <a:ext cx="800475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cxnSp>
        <p:nvCxnSpPr>
          <p:cNvPr id="113" name="Straight Arrow Connector 112"/>
          <p:cNvCxnSpPr/>
          <p:nvPr/>
        </p:nvCxnSpPr>
        <p:spPr bwMode="auto">
          <a:xfrm>
            <a:off x="5541844" y="2362200"/>
            <a:ext cx="904047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4" name="Rectangle 113"/>
          <p:cNvSpPr/>
          <p:nvPr/>
        </p:nvSpPr>
        <p:spPr>
          <a:xfrm>
            <a:off x="5869112" y="1905000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8489605" y="3440977"/>
            <a:ext cx="310932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8503920" y="4964668"/>
            <a:ext cx="310932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287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000"/>
                            </p:stCondLst>
                            <p:childTnLst>
                              <p:par>
                                <p:cTn id="1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50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500"/>
                            </p:stCondLst>
                            <p:childTnLst>
                              <p:par>
                                <p:cTn id="1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"/>
                            </p:stCondLst>
                            <p:childTnLst>
                              <p:par>
                                <p:cTn id="1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5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5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0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500"/>
                            </p:stCondLst>
                            <p:childTnLst>
                              <p:par>
                                <p:cTn id="1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0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2500"/>
                            </p:stCondLst>
                            <p:childTnLst>
                              <p:par>
                                <p:cTn id="1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24" grpId="0" animBg="1"/>
      <p:bldP spid="28" grpId="0" animBg="1"/>
      <p:bldP spid="30" grpId="0" animBg="1"/>
      <p:bldP spid="31" grpId="0" animBg="1"/>
      <p:bldP spid="32" grpId="0" animBg="1"/>
      <p:bldP spid="35" grpId="0" animBg="1"/>
      <p:bldP spid="36" grpId="0" animBg="1"/>
      <p:bldP spid="37" grpId="0" animBg="1"/>
      <p:bldP spid="38" grpId="0" animBg="1"/>
      <p:bldP spid="73" grpId="0"/>
      <p:bldP spid="74" grpId="0"/>
      <p:bldP spid="75" grpId="0"/>
      <p:bldP spid="78" grpId="0"/>
      <p:bldP spid="79" grpId="0"/>
      <p:bldP spid="87" grpId="0"/>
      <p:bldP spid="89" grpId="0"/>
      <p:bldP spid="94" grpId="0"/>
      <p:bldP spid="95" grpId="0"/>
      <p:bldP spid="96" grpId="0" animBg="1"/>
      <p:bldP spid="114" grpId="0"/>
      <p:bldP spid="50" grpId="0" animBg="1"/>
      <p:bldP spid="5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229" y="1062038"/>
            <a:ext cx="73272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4.4.3.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(On delay timer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600200"/>
            <a:ext cx="33438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Y -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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b="1" dirty="0"/>
          </a:p>
        </p:txBody>
      </p:sp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055" y="2135832"/>
            <a:ext cx="3575308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4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35833"/>
            <a:ext cx="4581525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4" name="Straight Connector 63"/>
          <p:cNvCxnSpPr/>
          <p:nvPr/>
        </p:nvCxnSpPr>
        <p:spPr bwMode="auto">
          <a:xfrm>
            <a:off x="5136055" y="5024735"/>
            <a:ext cx="0" cy="162082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5" name="Straight Connector 64"/>
          <p:cNvCxnSpPr/>
          <p:nvPr/>
        </p:nvCxnSpPr>
        <p:spPr bwMode="auto">
          <a:xfrm>
            <a:off x="3885973" y="5024735"/>
            <a:ext cx="0" cy="162082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6" name="Straight Connector 65"/>
          <p:cNvCxnSpPr/>
          <p:nvPr/>
        </p:nvCxnSpPr>
        <p:spPr bwMode="auto">
          <a:xfrm>
            <a:off x="5934076" y="5024735"/>
            <a:ext cx="3809" cy="162082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8" name="Straight Connector 67"/>
          <p:cNvCxnSpPr/>
          <p:nvPr/>
        </p:nvCxnSpPr>
        <p:spPr bwMode="auto">
          <a:xfrm flipH="1">
            <a:off x="7307906" y="5024735"/>
            <a:ext cx="6027" cy="162082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0" name="Straight Connector 79"/>
          <p:cNvCxnSpPr/>
          <p:nvPr/>
        </p:nvCxnSpPr>
        <p:spPr bwMode="auto">
          <a:xfrm flipH="1">
            <a:off x="3556907" y="5479703"/>
            <a:ext cx="33590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2" name="Straight Connector 81"/>
          <p:cNvCxnSpPr/>
          <p:nvPr/>
        </p:nvCxnSpPr>
        <p:spPr bwMode="auto">
          <a:xfrm>
            <a:off x="5136055" y="5929284"/>
            <a:ext cx="2179145" cy="30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4" name="Straight Connector 83"/>
          <p:cNvCxnSpPr/>
          <p:nvPr/>
        </p:nvCxnSpPr>
        <p:spPr bwMode="auto">
          <a:xfrm>
            <a:off x="3556908" y="6484452"/>
            <a:ext cx="2396217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2" name="Rectangle 91"/>
          <p:cNvSpPr/>
          <p:nvPr/>
        </p:nvSpPr>
        <p:spPr>
          <a:xfrm>
            <a:off x="1833148" y="5022503"/>
            <a:ext cx="17411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Power 2 – 7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1219200" y="5545746"/>
            <a:ext cx="2340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Y contact 8 – 5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1219200" y="6243935"/>
            <a:ext cx="22770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Symbol"/>
              </a:rPr>
              <a:t>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contact 8 – 6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7" name="Straight Arrow Connector 96"/>
          <p:cNvCxnSpPr/>
          <p:nvPr/>
        </p:nvCxnSpPr>
        <p:spPr bwMode="auto">
          <a:xfrm>
            <a:off x="3892816" y="5098703"/>
            <a:ext cx="3411280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8" name="Straight Arrow Connector 97"/>
          <p:cNvCxnSpPr/>
          <p:nvPr/>
        </p:nvCxnSpPr>
        <p:spPr bwMode="auto">
          <a:xfrm>
            <a:off x="3892816" y="6091535"/>
            <a:ext cx="1243239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9" name="Rectangle 98"/>
          <p:cNvSpPr/>
          <p:nvPr/>
        </p:nvSpPr>
        <p:spPr>
          <a:xfrm>
            <a:off x="4260130" y="6010870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4904904" y="4650432"/>
            <a:ext cx="269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6" name="Straight Arrow Connector 105"/>
          <p:cNvCxnSpPr/>
          <p:nvPr/>
        </p:nvCxnSpPr>
        <p:spPr bwMode="auto">
          <a:xfrm>
            <a:off x="5136055" y="6096000"/>
            <a:ext cx="798021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7" name="Rectangle 106"/>
          <p:cNvSpPr/>
          <p:nvPr/>
        </p:nvSpPr>
        <p:spPr>
          <a:xfrm>
            <a:off x="5357297" y="6015335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3892816" y="5105400"/>
            <a:ext cx="3416832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110" name="Rectangle 109"/>
          <p:cNvSpPr/>
          <p:nvPr/>
        </p:nvSpPr>
        <p:spPr bwMode="auto">
          <a:xfrm>
            <a:off x="3581400" y="5555289"/>
            <a:ext cx="1554655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111" name="Rectangle 110"/>
          <p:cNvSpPr/>
          <p:nvPr/>
        </p:nvSpPr>
        <p:spPr bwMode="auto">
          <a:xfrm>
            <a:off x="5937885" y="6116627"/>
            <a:ext cx="1370021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cxnSp>
        <p:nvCxnSpPr>
          <p:cNvPr id="128" name="Straight Connector 127"/>
          <p:cNvCxnSpPr/>
          <p:nvPr/>
        </p:nvCxnSpPr>
        <p:spPr bwMode="auto">
          <a:xfrm flipH="1">
            <a:off x="7304096" y="5479703"/>
            <a:ext cx="33590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9" name="Rectangle 128"/>
          <p:cNvSpPr/>
          <p:nvPr/>
        </p:nvSpPr>
        <p:spPr bwMode="auto">
          <a:xfrm>
            <a:off x="7309648" y="5563870"/>
            <a:ext cx="330357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cxnSp>
        <p:nvCxnSpPr>
          <p:cNvPr id="130" name="Straight Connector 129"/>
          <p:cNvCxnSpPr/>
          <p:nvPr/>
        </p:nvCxnSpPr>
        <p:spPr bwMode="auto">
          <a:xfrm flipH="1">
            <a:off x="7304095" y="6474767"/>
            <a:ext cx="33590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61825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50"/>
                            </p:stCondLst>
                            <p:childTnLst>
                              <p:par>
                                <p:cTn id="9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750"/>
                            </p:stCondLst>
                            <p:childTnLst>
                              <p:par>
                                <p:cTn id="10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25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75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92" grpId="0"/>
      <p:bldP spid="93" grpId="0"/>
      <p:bldP spid="95" grpId="0"/>
      <p:bldP spid="99" grpId="0"/>
      <p:bldP spid="100" grpId="0"/>
      <p:bldP spid="107" grpId="0"/>
      <p:bldP spid="3" grpId="0" animBg="1"/>
      <p:bldP spid="110" grpId="0" animBg="1"/>
      <p:bldP spid="111" grpId="0" animBg="1"/>
      <p:bldP spid="12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229" y="1062038"/>
            <a:ext cx="73272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4.4.3.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(On delay timer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600200"/>
            <a:ext cx="17443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b="1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1001467"/>
              </p:ext>
            </p:extLst>
          </p:nvPr>
        </p:nvGraphicFramePr>
        <p:xfrm>
          <a:off x="4462463" y="5836233"/>
          <a:ext cx="18859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30" name="Visio" r:id="rId4" imgW="1885714" imgH="751732" progId="Visio.Drawing.11">
                  <p:embed/>
                </p:oleObj>
              </mc:Choice>
              <mc:Fallback>
                <p:oleObj name="Visio" r:id="rId4" imgW="1885714" imgH="751732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462463" y="5836233"/>
                        <a:ext cx="1885950" cy="752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9654000"/>
              </p:ext>
            </p:extLst>
          </p:nvPr>
        </p:nvGraphicFramePr>
        <p:xfrm>
          <a:off x="4438650" y="4835525"/>
          <a:ext cx="1885950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31" name="Visio" r:id="rId6" imgW="1885714" imgH="716874" progId="Visio.Drawing.11">
                  <p:embed/>
                </p:oleObj>
              </mc:Choice>
              <mc:Fallback>
                <p:oleObj name="Visio" r:id="rId6" imgW="1885714" imgH="716874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38650" y="4835525"/>
                        <a:ext cx="1885950" cy="717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6208619"/>
              </p:ext>
            </p:extLst>
          </p:nvPr>
        </p:nvGraphicFramePr>
        <p:xfrm>
          <a:off x="6648450" y="1727200"/>
          <a:ext cx="1885950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32" name="Visio" r:id="rId8" imgW="1885714" imgH="1075717" progId="Visio.Drawing.11">
                  <p:embed/>
                </p:oleObj>
              </mc:Choice>
              <mc:Fallback>
                <p:oleObj name="Visio" r:id="rId8" imgW="1885714" imgH="1075717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648450" y="1727200"/>
                        <a:ext cx="1885950" cy="1076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6855679"/>
              </p:ext>
            </p:extLst>
          </p:nvPr>
        </p:nvGraphicFramePr>
        <p:xfrm>
          <a:off x="6650038" y="5791200"/>
          <a:ext cx="1884362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33" name="Visio" r:id="rId10" imgW="1884635" imgH="799019" progId="Visio.Drawing.11">
                  <p:embed/>
                </p:oleObj>
              </mc:Choice>
              <mc:Fallback>
                <p:oleObj name="Visio" r:id="rId10" imgW="1884635" imgH="799019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650038" y="5791200"/>
                        <a:ext cx="1884362" cy="798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5270950"/>
              </p:ext>
            </p:extLst>
          </p:nvPr>
        </p:nvGraphicFramePr>
        <p:xfrm>
          <a:off x="6648450" y="4800600"/>
          <a:ext cx="188595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34" name="Visio" r:id="rId12" imgW="1885714" imgH="787670" progId="Visio.Drawing.11">
                  <p:embed/>
                </p:oleObj>
              </mc:Choice>
              <mc:Fallback>
                <p:oleObj name="Visio" r:id="rId12" imgW="1885714" imgH="787670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648450" y="4800600"/>
                        <a:ext cx="188595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685799" y="5874603"/>
            <a:ext cx="373380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Tiếp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điểm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thường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hở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đóng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chậm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có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trì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hoãn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thời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85800" y="2161345"/>
            <a:ext cx="26904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85800" y="3865045"/>
            <a:ext cx="34290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nhanh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85800" y="2819400"/>
            <a:ext cx="35052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nhanh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85802" y="4833203"/>
            <a:ext cx="37337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chậm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442252"/>
              </p:ext>
            </p:extLst>
          </p:nvPr>
        </p:nvGraphicFramePr>
        <p:xfrm>
          <a:off x="4462463" y="3778250"/>
          <a:ext cx="18859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35" name="Visio" r:id="rId14" imgW="1885714" imgH="751732" progId="Visio.Drawing.11">
                  <p:embed/>
                </p:oleObj>
              </mc:Choice>
              <mc:Fallback>
                <p:oleObj name="Visio" r:id="rId14" imgW="1885714" imgH="751732" progId="Visio.Drawing.11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2463" y="3778250"/>
                        <a:ext cx="188595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4729947"/>
              </p:ext>
            </p:extLst>
          </p:nvPr>
        </p:nvGraphicFramePr>
        <p:xfrm>
          <a:off x="4438650" y="2854325"/>
          <a:ext cx="1885950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36" name="Visio" r:id="rId16" imgW="1885714" imgH="716874" progId="Visio.Drawing.11">
                  <p:embed/>
                </p:oleObj>
              </mc:Choice>
              <mc:Fallback>
                <p:oleObj name="Visio" r:id="rId16" imgW="1885714" imgH="716874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8650" y="2854325"/>
                        <a:ext cx="1885950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3408759"/>
              </p:ext>
            </p:extLst>
          </p:nvPr>
        </p:nvGraphicFramePr>
        <p:xfrm>
          <a:off x="6650038" y="3733800"/>
          <a:ext cx="1884362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37" name="Visio" r:id="rId18" imgW="1884635" imgH="799019" progId="Visio.Drawing.11">
                  <p:embed/>
                </p:oleObj>
              </mc:Choice>
              <mc:Fallback>
                <p:oleObj name="Visio" r:id="rId18" imgW="1884635" imgH="799019" progId="Visio.Drawing.11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0038" y="3733800"/>
                        <a:ext cx="1884362" cy="79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277751"/>
              </p:ext>
            </p:extLst>
          </p:nvPr>
        </p:nvGraphicFramePr>
        <p:xfrm>
          <a:off x="6648450" y="2819400"/>
          <a:ext cx="188595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38" name="Visio" r:id="rId20" imgW="1885714" imgH="787670" progId="Visio.Drawing.11">
                  <p:embed/>
                </p:oleObj>
              </mc:Choice>
              <mc:Fallback>
                <p:oleObj name="Visio" r:id="rId20" imgW="1885714" imgH="787670" progId="Visio.Drawing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8450" y="2819400"/>
                        <a:ext cx="188595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2050170"/>
              </p:ext>
            </p:extLst>
          </p:nvPr>
        </p:nvGraphicFramePr>
        <p:xfrm>
          <a:off x="4486275" y="2168525"/>
          <a:ext cx="1885950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39" name="Visio" r:id="rId22" imgW="1885714" imgH="445851" progId="Visio.Drawing.11">
                  <p:embed/>
                </p:oleObj>
              </mc:Choice>
              <mc:Fallback>
                <p:oleObj name="Visio" r:id="rId22" imgW="1885714" imgH="445851" progId="Visio.Drawing.11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6275" y="2168525"/>
                        <a:ext cx="1885950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6435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14" grpId="0"/>
      <p:bldP spid="15" grpId="0"/>
      <p:bldP spid="16" grpId="0"/>
      <p:bldP spid="17" grpId="0"/>
      <p:bldP spid="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229" y="1062038"/>
            <a:ext cx="73272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4.4.3.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(Off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delay timer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600200"/>
            <a:ext cx="21643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b="1" dirty="0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952999" y="5569803"/>
            <a:ext cx="4191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Chân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8 – 6: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Tiếp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điểm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thường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hở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đóng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nhanh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mở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chậm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952999" y="1607403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7: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952999" y="3563540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3: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952999" y="2571599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4: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953000" y="4554140"/>
            <a:ext cx="4190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5: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chậm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27" y="2479430"/>
            <a:ext cx="4681473" cy="2778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4099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15" grpId="0"/>
      <p:bldP spid="16" grpId="0"/>
      <p:bldP spid="17" grpId="0"/>
      <p:bldP spid="18" grpId="0"/>
      <p:bldP spid="1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71735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605135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229" y="1133773"/>
            <a:ext cx="73272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4.4.3.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(Off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delay timer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671935"/>
            <a:ext cx="34227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b="1" dirty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6023508" y="2362200"/>
            <a:ext cx="0" cy="419100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Straight Connector 17"/>
          <p:cNvCxnSpPr/>
          <p:nvPr/>
        </p:nvCxnSpPr>
        <p:spPr bwMode="auto">
          <a:xfrm>
            <a:off x="4766582" y="2357735"/>
            <a:ext cx="13686" cy="419546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Straight Connector 18"/>
          <p:cNvCxnSpPr/>
          <p:nvPr/>
        </p:nvCxnSpPr>
        <p:spPr bwMode="auto">
          <a:xfrm>
            <a:off x="7278001" y="2357735"/>
            <a:ext cx="986" cy="4195465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lg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4" name="Rectangle 23"/>
          <p:cNvSpPr/>
          <p:nvPr/>
        </p:nvSpPr>
        <p:spPr bwMode="auto">
          <a:xfrm>
            <a:off x="4766582" y="2668844"/>
            <a:ext cx="1256926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4444360" y="3507044"/>
            <a:ext cx="335908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32" name="Rectangle 31"/>
          <p:cNvSpPr/>
          <p:nvPr/>
        </p:nvSpPr>
        <p:spPr bwMode="auto">
          <a:xfrm>
            <a:off x="4780268" y="4278115"/>
            <a:ext cx="2503823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35" name="Rectangle 34"/>
          <p:cNvSpPr/>
          <p:nvPr/>
        </p:nvSpPr>
        <p:spPr bwMode="auto">
          <a:xfrm>
            <a:off x="4455651" y="5031044"/>
            <a:ext cx="310932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4767568" y="5879068"/>
            <a:ext cx="1264611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cxnSp>
        <p:nvCxnSpPr>
          <p:cNvPr id="46" name="Straight Connector 45"/>
          <p:cNvCxnSpPr/>
          <p:nvPr/>
        </p:nvCxnSpPr>
        <p:spPr bwMode="auto">
          <a:xfrm>
            <a:off x="6023507" y="3048000"/>
            <a:ext cx="159649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9" name="Straight Connector 48"/>
          <p:cNvCxnSpPr/>
          <p:nvPr/>
        </p:nvCxnSpPr>
        <p:spPr bwMode="auto">
          <a:xfrm flipH="1">
            <a:off x="4444360" y="3048000"/>
            <a:ext cx="323208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5" name="Straight Connector 54"/>
          <p:cNvCxnSpPr/>
          <p:nvPr/>
        </p:nvCxnSpPr>
        <p:spPr bwMode="auto">
          <a:xfrm>
            <a:off x="4780268" y="3886200"/>
            <a:ext cx="249871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9" name="Straight Connector 58"/>
          <p:cNvCxnSpPr/>
          <p:nvPr/>
        </p:nvCxnSpPr>
        <p:spPr bwMode="auto">
          <a:xfrm>
            <a:off x="4444360" y="4657271"/>
            <a:ext cx="33590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7" name="Straight Connector 66"/>
          <p:cNvCxnSpPr/>
          <p:nvPr/>
        </p:nvCxnSpPr>
        <p:spPr bwMode="auto">
          <a:xfrm>
            <a:off x="4766582" y="5410200"/>
            <a:ext cx="1265597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0" name="Straight Connector 69"/>
          <p:cNvCxnSpPr/>
          <p:nvPr/>
        </p:nvCxnSpPr>
        <p:spPr bwMode="auto">
          <a:xfrm flipH="1">
            <a:off x="4444359" y="6248400"/>
            <a:ext cx="33590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" name="Straight Connector 70"/>
          <p:cNvCxnSpPr/>
          <p:nvPr/>
        </p:nvCxnSpPr>
        <p:spPr bwMode="auto">
          <a:xfrm flipV="1">
            <a:off x="6023507" y="6248401"/>
            <a:ext cx="1584005" cy="570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3" name="Rectangle 72"/>
          <p:cNvSpPr/>
          <p:nvPr/>
        </p:nvSpPr>
        <p:spPr>
          <a:xfrm>
            <a:off x="2678418" y="2590800"/>
            <a:ext cx="17411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Power 2 – 7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762000" y="3420070"/>
            <a:ext cx="365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Time limit contact NC 8 – 5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1333500" y="4944070"/>
            <a:ext cx="3009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Intantancous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NC 1 – 4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762000" y="4186535"/>
            <a:ext cx="365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Time limit contact NO 8 – 6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1371600" y="5782270"/>
            <a:ext cx="29706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Intantancous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NO 1 – 3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0" name="Straight Arrow Connector 79"/>
          <p:cNvCxnSpPr/>
          <p:nvPr/>
        </p:nvCxnSpPr>
        <p:spPr bwMode="auto">
          <a:xfrm>
            <a:off x="6023508" y="2438400"/>
            <a:ext cx="1244515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9" name="Rectangle 88"/>
          <p:cNvSpPr/>
          <p:nvPr/>
        </p:nvSpPr>
        <p:spPr>
          <a:xfrm>
            <a:off x="6526252" y="1976735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7284092" y="3507044"/>
            <a:ext cx="335908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6032179" y="5031044"/>
            <a:ext cx="1575333" cy="369332"/>
          </a:xfrm>
          <a:prstGeom prst="rect">
            <a:avLst/>
          </a:prstGeom>
          <a:solidFill>
            <a:srgbClr val="0000FF"/>
          </a:solidFill>
          <a:ln w="9525" cap="flat" cmpd="sng" algn="ctr">
            <a:solidFill>
              <a:srgbClr val="FFFF66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cs typeface="Arial" charset="0"/>
            </a:endParaRPr>
          </a:p>
        </p:txBody>
      </p:sp>
      <p:cxnSp>
        <p:nvCxnSpPr>
          <p:cNvPr id="69" name="Straight Connector 68"/>
          <p:cNvCxnSpPr/>
          <p:nvPr/>
        </p:nvCxnSpPr>
        <p:spPr bwMode="auto">
          <a:xfrm>
            <a:off x="7271603" y="4654932"/>
            <a:ext cx="33590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6" name="Straight Arrow Connector 75"/>
          <p:cNvCxnSpPr/>
          <p:nvPr/>
        </p:nvCxnSpPr>
        <p:spPr bwMode="auto">
          <a:xfrm>
            <a:off x="4787664" y="2438400"/>
            <a:ext cx="1244515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7" name="Rectangle 76"/>
          <p:cNvSpPr/>
          <p:nvPr/>
        </p:nvSpPr>
        <p:spPr>
          <a:xfrm>
            <a:off x="5290408" y="1976735"/>
            <a:ext cx="269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87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24" grpId="0" animBg="1"/>
      <p:bldP spid="30" grpId="0" animBg="1"/>
      <p:bldP spid="32" grpId="0" animBg="1"/>
      <p:bldP spid="35" grpId="0" animBg="1"/>
      <p:bldP spid="37" grpId="0" animBg="1"/>
      <p:bldP spid="73" grpId="0"/>
      <p:bldP spid="74" grpId="0"/>
      <p:bldP spid="75" grpId="0"/>
      <p:bldP spid="78" grpId="0"/>
      <p:bldP spid="79" grpId="0"/>
      <p:bldP spid="89" grpId="0"/>
      <p:bldP spid="58" grpId="0" animBg="1"/>
      <p:bldP spid="60" grpId="0" animBg="1"/>
      <p:bldP spid="7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85800" y="0"/>
            <a:ext cx="7772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4: KHÍ CỤ ĐIỆN ĐIỀU KHIỂN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76200" y="533400"/>
            <a:ext cx="7696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Rơle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229" y="1062038"/>
            <a:ext cx="73272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4.4.3.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Rơle thời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Off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delay timer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600200"/>
            <a:ext cx="17443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b="1" dirty="0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838200" y="5798403"/>
            <a:ext cx="4191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Tiếp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điểm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thường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hở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đóng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nhanh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mở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chậm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200" y="2217003"/>
            <a:ext cx="419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3792140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8200" y="2800199"/>
            <a:ext cx="419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333375" algn="l"/>
              </a:tabLst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38201" y="4782740"/>
            <a:ext cx="4190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chậm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6942591"/>
              </p:ext>
            </p:extLst>
          </p:nvPr>
        </p:nvGraphicFramePr>
        <p:xfrm>
          <a:off x="4486275" y="2168525"/>
          <a:ext cx="1885950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19" name="Visio" r:id="rId4" imgW="1885714" imgH="445851" progId="Visio.Drawing.11">
                  <p:embed/>
                </p:oleObj>
              </mc:Choice>
              <mc:Fallback>
                <p:oleObj name="Visio" r:id="rId4" imgW="1885714" imgH="445851" progId="Visio.Drawing.11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6275" y="2168525"/>
                        <a:ext cx="1885950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3480906"/>
              </p:ext>
            </p:extLst>
          </p:nvPr>
        </p:nvGraphicFramePr>
        <p:xfrm>
          <a:off x="6648450" y="1727200"/>
          <a:ext cx="1885950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20" name="Visio" r:id="rId6" imgW="1885714" imgH="1075717" progId="Visio.Drawing.11">
                  <p:embed/>
                </p:oleObj>
              </mc:Choice>
              <mc:Fallback>
                <p:oleObj name="Visio" r:id="rId6" imgW="1885714" imgH="1075717" progId="Visio.Drawing.11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8450" y="1727200"/>
                        <a:ext cx="1885950" cy="1076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5613208"/>
              </p:ext>
            </p:extLst>
          </p:nvPr>
        </p:nvGraphicFramePr>
        <p:xfrm>
          <a:off x="4438650" y="2854325"/>
          <a:ext cx="1885950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21" name="Visio" r:id="rId8" imgW="1885714" imgH="716874" progId="Visio.Drawing.11">
                  <p:embed/>
                </p:oleObj>
              </mc:Choice>
              <mc:Fallback>
                <p:oleObj name="Visio" r:id="rId8" imgW="1885714" imgH="716874" progId="Visio.Drawing.11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8650" y="2854325"/>
                        <a:ext cx="1885950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4333374"/>
              </p:ext>
            </p:extLst>
          </p:nvPr>
        </p:nvGraphicFramePr>
        <p:xfrm>
          <a:off x="6648450" y="2819400"/>
          <a:ext cx="188595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22" name="Visio" r:id="rId10" imgW="1885714" imgH="787670" progId="Visio.Drawing.11">
                  <p:embed/>
                </p:oleObj>
              </mc:Choice>
              <mc:Fallback>
                <p:oleObj name="Visio" r:id="rId10" imgW="1885714" imgH="787670" progId="Visio.Drawing.11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8450" y="2819400"/>
                        <a:ext cx="188595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316943"/>
              </p:ext>
            </p:extLst>
          </p:nvPr>
        </p:nvGraphicFramePr>
        <p:xfrm>
          <a:off x="4462463" y="3778250"/>
          <a:ext cx="18859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23" name="Visio" r:id="rId12" imgW="1885714" imgH="751732" progId="Visio.Drawing.11">
                  <p:embed/>
                </p:oleObj>
              </mc:Choice>
              <mc:Fallback>
                <p:oleObj name="Visio" r:id="rId12" imgW="1885714" imgH="751732" progId="Visio.Drawing.11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2463" y="3778250"/>
                        <a:ext cx="188595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0128018"/>
              </p:ext>
            </p:extLst>
          </p:nvPr>
        </p:nvGraphicFramePr>
        <p:xfrm>
          <a:off x="6650038" y="3733800"/>
          <a:ext cx="1884362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24" name="Visio" r:id="rId14" imgW="1884635" imgH="799019" progId="Visio.Drawing.11">
                  <p:embed/>
                </p:oleObj>
              </mc:Choice>
              <mc:Fallback>
                <p:oleObj name="Visio" r:id="rId14" imgW="1884635" imgH="799019" progId="Visio.Drawing.11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0038" y="3733800"/>
                        <a:ext cx="1884362" cy="79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3580113"/>
              </p:ext>
            </p:extLst>
          </p:nvPr>
        </p:nvGraphicFramePr>
        <p:xfrm>
          <a:off x="4438650" y="4835525"/>
          <a:ext cx="1885950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25" name="Visio" r:id="rId16" imgW="1885714" imgH="716874" progId="Visio.Drawing.11">
                  <p:embed/>
                </p:oleObj>
              </mc:Choice>
              <mc:Fallback>
                <p:oleObj name="Visio" r:id="rId16" imgW="1885714" imgH="716874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8650" y="4835525"/>
                        <a:ext cx="1885950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5455710"/>
              </p:ext>
            </p:extLst>
          </p:nvPr>
        </p:nvGraphicFramePr>
        <p:xfrm>
          <a:off x="6648450" y="4800600"/>
          <a:ext cx="188595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26" name="Visio" r:id="rId18" imgW="1885714" imgH="787670" progId="Visio.Drawing.11">
                  <p:embed/>
                </p:oleObj>
              </mc:Choice>
              <mc:Fallback>
                <p:oleObj name="Visio" r:id="rId18" imgW="1885714" imgH="787670" progId="Visio.Drawing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8450" y="4800600"/>
                        <a:ext cx="188595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5364096"/>
              </p:ext>
            </p:extLst>
          </p:nvPr>
        </p:nvGraphicFramePr>
        <p:xfrm>
          <a:off x="6650038" y="5791200"/>
          <a:ext cx="1884362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27" name="Visio" r:id="rId20" imgW="1884433" imgH="798918" progId="Visio.Drawing.11">
                  <p:embed/>
                </p:oleObj>
              </mc:Choice>
              <mc:Fallback>
                <p:oleObj name="Visio" r:id="rId20" imgW="1884433" imgH="798918" progId="Visio.Drawing.11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0038" y="5791200"/>
                        <a:ext cx="1884362" cy="79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4719917"/>
              </p:ext>
            </p:extLst>
          </p:nvPr>
        </p:nvGraphicFramePr>
        <p:xfrm>
          <a:off x="4462463" y="5835650"/>
          <a:ext cx="18859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28" name="Visio" r:id="rId22" imgW="1885714" imgH="751732" progId="Visio.Drawing.11">
                  <p:embed/>
                </p:oleObj>
              </mc:Choice>
              <mc:Fallback>
                <p:oleObj name="Visio" r:id="rId22" imgW="1885714" imgH="751732" progId="Visio.Drawing.11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2463" y="5835650"/>
                        <a:ext cx="188595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9437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6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71648</TotalTime>
  <Words>3422</Words>
  <Application>Microsoft Office PowerPoint</Application>
  <PresentationFormat>On-screen Show (4:3)</PresentationFormat>
  <Paragraphs>366</Paragraphs>
  <Slides>38</Slides>
  <Notes>38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Symbol</vt:lpstr>
      <vt:lpstr>Times New Roman</vt:lpstr>
      <vt:lpstr>Wingdings</vt:lpstr>
      <vt:lpstr>Office Theme</vt:lpstr>
      <vt:lpstr>Visio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nguyen</dc:creator>
  <cp:lastModifiedBy>Admin</cp:lastModifiedBy>
  <cp:revision>693</cp:revision>
  <dcterms:created xsi:type="dcterms:W3CDTF">2009-09-29T03:39:46Z</dcterms:created>
  <dcterms:modified xsi:type="dcterms:W3CDTF">2021-04-09T03:50:20Z</dcterms:modified>
</cp:coreProperties>
</file>