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8" r:id="rId2"/>
    <p:sldId id="256" r:id="rId3"/>
    <p:sldId id="259" r:id="rId4"/>
    <p:sldId id="260" r:id="rId5"/>
    <p:sldId id="261" r:id="rId6"/>
    <p:sldId id="262" r:id="rId7"/>
    <p:sldId id="296" r:id="rId8"/>
    <p:sldId id="295" r:id="rId9"/>
    <p:sldId id="263" r:id="rId10"/>
    <p:sldId id="300" r:id="rId11"/>
    <p:sldId id="299" r:id="rId12"/>
    <p:sldId id="298" r:id="rId13"/>
    <p:sldId id="297" r:id="rId14"/>
    <p:sldId id="265" r:id="rId15"/>
    <p:sldId id="266" r:id="rId16"/>
    <p:sldId id="289" r:id="rId17"/>
    <p:sldId id="290" r:id="rId18"/>
    <p:sldId id="291" r:id="rId19"/>
    <p:sldId id="292" r:id="rId20"/>
    <p:sldId id="293" r:id="rId21"/>
    <p:sldId id="294"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3CB"/>
    <a:srgbClr val="FFFFCC"/>
    <a:srgbClr val="FF99CC"/>
    <a:srgbClr val="E8D6E4"/>
    <a:srgbClr val="CFEAEF"/>
    <a:srgbClr val="D5E9E9"/>
    <a:srgbClr val="FFCCFF"/>
    <a:srgbClr val="E7E1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p:scale>
          <a:sx n="77" d="100"/>
          <a:sy n="77" d="100"/>
        </p:scale>
        <p:origin x="-1176" y="24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071223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42826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726264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CD7188-AC81-4668-9508-6E2E8AE04705}" type="datetimeFigureOut">
              <a:rPr lang="en-US" smtClean="0"/>
              <a:t>4/1/2021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2170722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CD7188-AC81-4668-9508-6E2E8AE04705}" type="datetimeFigureOut">
              <a:rPr lang="en-US" smtClean="0"/>
              <a:t>4/1/2021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248817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CD7188-AC81-4668-9508-6E2E8AE04705}" type="datetimeFigureOut">
              <a:rPr lang="en-US" smtClean="0"/>
              <a:t>4/1/2021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602832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CD7188-AC81-4668-9508-6E2E8AE04705}" type="datetimeFigureOut">
              <a:rPr lang="en-US" smtClean="0"/>
              <a:t>4/1/2021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500191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4/1/2021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4151108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4/1/2021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325066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949508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6540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52578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30417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808892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1554700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4/1/2021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extLst>
      <p:ext uri="{BB962C8B-B14F-4D97-AF65-F5344CB8AC3E}">
        <p14:creationId xmlns:p14="http://schemas.microsoft.com/office/powerpoint/2010/main" val="3279363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7CD7188-AC81-4668-9508-6E2E8AE04705}" type="datetimeFigureOut">
              <a:rPr lang="en-US" smtClean="0"/>
              <a:t>4/1/2021</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3742FD8-D01F-4BA9-B983-F2260425B2D6}" type="slidenum">
              <a:rPr lang="en-US" smtClean="0"/>
              <a:t>‹#›</a:t>
            </a:fld>
            <a:endParaRPr lang="en-US"/>
          </a:p>
        </p:txBody>
      </p:sp>
    </p:spTree>
    <p:extLst>
      <p:ext uri="{BB962C8B-B14F-4D97-AF65-F5344CB8AC3E}">
        <p14:creationId xmlns:p14="http://schemas.microsoft.com/office/powerpoint/2010/main" val="2402065244"/>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EM HỌC SINH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spc="50" noProof="0" dirty="0">
                <a:ln w="11430"/>
                <a:solidFill>
                  <a:srgbClr val="C00000"/>
                </a:solidFill>
                <a:latin typeface="Constantia"/>
              </a:rPr>
              <a:t>DINH DƯỠNG LÝ THUYẾT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
        <p:nvSpPr>
          <p:cNvPr id="6" name="Rectangle 1"/>
          <p:cNvSpPr>
            <a:spLocks noChangeArrowheads="1"/>
          </p:cNvSpPr>
          <p:nvPr/>
        </p:nvSpPr>
        <p:spPr bwMode="auto">
          <a:xfrm>
            <a:off x="5410200" y="5954857"/>
            <a:ext cx="372687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Giảng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viên</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Đặng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Thị</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Nhật</a:t>
            </a:r>
            <a:r>
              <a:rPr kumimoji="0" lang="en-US" sz="1800" b="1" i="0" u="none" strike="noStrike" kern="0" cap="none" spc="0" normalizeH="0" baseline="0" noProof="0" dirty="0">
                <a:ln>
                  <a:noFill/>
                </a:ln>
                <a:solidFill>
                  <a:sysClr val="windowText" lastClr="000000"/>
                </a:solidFill>
                <a:effectLst/>
                <a:uLnTx/>
                <a:uFillTx/>
              </a:rPr>
              <a:t> Minh</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Số</a:t>
            </a:r>
            <a:r>
              <a:rPr kumimoji="0" lang="en-US" sz="1800" b="1" i="0" u="none" strike="noStrike" kern="0" cap="none" spc="0" normalizeH="0" baseline="0" noProof="0" dirty="0">
                <a:ln>
                  <a:noFill/>
                </a:ln>
                <a:solidFill>
                  <a:sysClr val="windowText" lastClr="000000"/>
                </a:solidFill>
                <a:effectLst/>
                <a:uLnTx/>
                <a:uFillTx/>
              </a:rPr>
              <a:t> ĐT: 0918 704 826</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rPr>
              <a:t>Mail: dangminh4377@gmail.com</a:t>
            </a:r>
          </a:p>
        </p:txBody>
      </p:sp>
    </p:spTree>
    <p:extLst>
      <p:ext uri="{BB962C8B-B14F-4D97-AF65-F5344CB8AC3E}">
        <p14:creationId xmlns:p14="http://schemas.microsoft.com/office/powerpoint/2010/main" val="18208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00024" y="757238"/>
            <a:ext cx="8715375" cy="5343525"/>
          </a:xfrm>
          <a:prstGeom prst="rect">
            <a:avLst/>
          </a:prstGeom>
        </p:spPr>
        <p:txBody>
          <a:bodyPr vert="horz" lIns="91440" tIns="45720" rIns="91440" bIns="45720" rtlCol="0">
            <a:normAutofit fontScale="55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a:ln>
                <a:noFill/>
              </a:ln>
              <a:solidFill>
                <a:schemeClr val="tx1"/>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Chương</a:t>
            </a:r>
            <a:r>
              <a:rPr kumimoji="0" lang="en-US" sz="4400" b="1" i="0" u="none" strike="noStrike" kern="1200" cap="none" spc="0" normalizeH="0" noProof="0" dirty="0">
                <a:ln>
                  <a:noFill/>
                </a:ln>
                <a:solidFill>
                  <a:schemeClr val="tx1"/>
                </a:solidFill>
                <a:effectLst/>
                <a:uLnTx/>
                <a:uFillTx/>
                <a:latin typeface="Times New Roman" pitchFamily="18" charset="0"/>
                <a:ea typeface="+mn-ea"/>
                <a:cs typeface="Times New Roman" pitchFamily="18" charset="0"/>
              </a:rPr>
              <a:t> 3</a:t>
            </a:r>
            <a:endParaRPr kumimoji="0" lang="vi-VN" sz="44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a:p>
            <a:pPr marL="34290" lvl="0">
              <a:buClr>
                <a:sysClr val="windowText" lastClr="000000">
                  <a:lumMod val="75000"/>
                  <a:lumOff val="25000"/>
                </a:sysClr>
              </a:buClr>
              <a:defRPr/>
            </a:pPr>
            <a:r>
              <a:rPr lang="vi-VN" sz="8800" b="1" dirty="0">
                <a:solidFill>
                  <a:schemeClr val="tx1"/>
                </a:solidFill>
                <a:latin typeface="Times New Roman" pitchFamily="18" charset="0"/>
                <a:cs typeface="Times New Roman" pitchFamily="18" charset="0"/>
              </a:rPr>
              <a:t>NGUỒN DINH DƯỠNG KHÔNG SINH NĂNG LƯỢNG VÀ NHU CẦU CỦA CƠ THỂ ĐỐI VỚI CÁC CHẤT  DINH DƯỠNG KHÔNG SINH NĂNG LƯỢNG</a:t>
            </a:r>
            <a:endParaRPr lang="en-US" sz="8800" b="1" dirty="0">
              <a:solidFill>
                <a:schemeClr val="tx1"/>
              </a:solidFill>
              <a:latin typeface="Times New Roman" pitchFamily="18" charset="0"/>
              <a:cs typeface="Times New Roman" pitchFamily="18" charset="0"/>
            </a:endParaRPr>
          </a:p>
          <a:p>
            <a:pPr marL="34290" lvl="0">
              <a:buClr>
                <a:sysClr val="windowText" lastClr="000000">
                  <a:lumMod val="75000"/>
                  <a:lumOff val="25000"/>
                </a:sysClr>
              </a:buClr>
              <a:defRPr/>
            </a:pP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(5 </a:t>
            </a:r>
            <a:r>
              <a:rPr kumimoji="0" lang="en-US" sz="5100" b="1" i="0" u="none" strike="noStrike" kern="1200" cap="none" spc="0" normalizeH="0" baseline="0" noProof="0" dirty="0" err="1">
                <a:ln>
                  <a:noFill/>
                </a:ln>
                <a:solidFill>
                  <a:schemeClr val="tx1"/>
                </a:solidFill>
                <a:effectLst/>
                <a:uLnTx/>
                <a:uFillTx/>
                <a:latin typeface="Times New Roman" pitchFamily="18" charset="0"/>
                <a:ea typeface="+mn-ea"/>
                <a:cs typeface="Times New Roman" pitchFamily="18" charset="0"/>
              </a:rPr>
              <a:t>tiết</a:t>
            </a:r>
            <a:r>
              <a:rPr kumimoji="0" lang="en-US" sz="5100" b="1"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948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91/ </a:t>
            </a:r>
            <a:r>
              <a:rPr lang="en-US" sz="3200" dirty="0"/>
              <a:t>Theo </a:t>
            </a:r>
            <a:r>
              <a:rPr lang="en-US" sz="3200" dirty="0" err="1"/>
              <a:t>khuyến</a:t>
            </a:r>
            <a:r>
              <a:rPr lang="en-US" sz="3200" dirty="0"/>
              <a:t> </a:t>
            </a:r>
            <a:r>
              <a:rPr lang="en-US" sz="3200" dirty="0" err="1"/>
              <a:t>nghị</a:t>
            </a:r>
            <a:r>
              <a:rPr lang="en-US" sz="3200" dirty="0"/>
              <a:t> </a:t>
            </a:r>
            <a:r>
              <a:rPr lang="en-US" sz="3200" dirty="0" err="1"/>
              <a:t>cho</a:t>
            </a:r>
            <a:r>
              <a:rPr lang="en-US" sz="3200" dirty="0"/>
              <a:t> </a:t>
            </a:r>
            <a:r>
              <a:rPr lang="en-US" sz="3200" dirty="0" err="1"/>
              <a:t>người</a:t>
            </a:r>
            <a:r>
              <a:rPr lang="en-US" sz="3200" dirty="0"/>
              <a:t> </a:t>
            </a:r>
            <a:r>
              <a:rPr lang="en-US" sz="3200" dirty="0" err="1"/>
              <a:t>Việt</a:t>
            </a:r>
            <a:r>
              <a:rPr lang="en-US" sz="3200" dirty="0"/>
              <a:t> </a:t>
            </a:r>
            <a:r>
              <a:rPr lang="en-US" sz="3200" dirty="0" err="1"/>
              <a:t>nam</a:t>
            </a:r>
            <a:r>
              <a:rPr lang="en-US" sz="3200" dirty="0"/>
              <a:t>, </a:t>
            </a:r>
            <a:r>
              <a:rPr lang="en-US" sz="3200" dirty="0" err="1"/>
              <a:t>năng</a:t>
            </a:r>
            <a:r>
              <a:rPr lang="en-US" sz="3200" dirty="0"/>
              <a:t> </a:t>
            </a:r>
            <a:r>
              <a:rPr lang="en-US" sz="3200" dirty="0" err="1"/>
              <a:t>lượng</a:t>
            </a:r>
            <a:r>
              <a:rPr lang="en-US" sz="3200" dirty="0"/>
              <a:t> do lipid </a:t>
            </a:r>
            <a:r>
              <a:rPr lang="en-US" sz="3200" dirty="0" err="1"/>
              <a:t>cung</a:t>
            </a:r>
            <a:r>
              <a:rPr lang="en-US" sz="3200" dirty="0"/>
              <a:t> </a:t>
            </a:r>
            <a:r>
              <a:rPr lang="en-US" sz="3200" dirty="0" err="1"/>
              <a:t>cấp</a:t>
            </a:r>
            <a:r>
              <a:rPr lang="en-US" sz="3200" dirty="0"/>
              <a:t> </a:t>
            </a:r>
            <a:r>
              <a:rPr lang="en-US" sz="3200" dirty="0" err="1"/>
              <a:t>hằng</a:t>
            </a:r>
            <a:r>
              <a:rPr lang="en-US" sz="3200" dirty="0"/>
              <a:t> </a:t>
            </a:r>
            <a:r>
              <a:rPr lang="en-US" sz="3200" dirty="0" err="1"/>
              <a:t>ngày</a:t>
            </a:r>
            <a:r>
              <a:rPr lang="en-US" sz="3200" dirty="0"/>
              <a:t> </a:t>
            </a:r>
            <a:endParaRPr kumimoji="0" lang="en-US" sz="3200" b="0" i="0" u="none" strike="noStrike" kern="0" cap="none" spc="0" normalizeH="0" baseline="0" noProof="0" dirty="0">
              <a:ln>
                <a:noFill/>
              </a:ln>
              <a:effectLst/>
              <a:uLnTx/>
              <a:uFillTx/>
              <a:latin typeface="Arial" pitchFamily="34" charset="0"/>
              <a:cs typeface="Arial" pitchFamily="34" charset="0"/>
            </a:endParaRPr>
          </a:p>
        </p:txBody>
      </p:sp>
      <p:sp>
        <p:nvSpPr>
          <p:cNvPr id="5" name="Rounded Rectangle 4"/>
          <p:cNvSpPr/>
          <p:nvPr/>
        </p:nvSpPr>
        <p:spPr>
          <a:xfrm>
            <a:off x="35538" y="5232718"/>
            <a:ext cx="4572000" cy="1044576"/>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40 – 60%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kumimoji="0" lang="vi-VN" sz="2800" b="0" i="0" u="none" strike="noStrike" kern="0" cap="none" spc="0" normalizeH="0" baseline="0" noProof="0" dirty="0">
              <a:ln>
                <a:noFill/>
              </a:ln>
              <a:effectLst/>
              <a:uLnTx/>
              <a:uFillTx/>
              <a:latin typeface="Arial"/>
              <a:cs typeface="Arial" pitchFamily="34" charset="0"/>
            </a:endParaRPr>
          </a:p>
        </p:txBody>
      </p:sp>
      <p:sp>
        <p:nvSpPr>
          <p:cNvPr id="6" name="Rounded Rectangle 5"/>
          <p:cNvSpPr/>
          <p:nvPr/>
        </p:nvSpPr>
        <p:spPr>
          <a:xfrm>
            <a:off x="0" y="4009231"/>
            <a:ext cx="4572000"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lang="en-US" sz="2800" dirty="0" err="1"/>
              <a:t>Khoảng</a:t>
            </a:r>
            <a:r>
              <a:rPr lang="en-US" sz="2800" dirty="0"/>
              <a:t> 65 –75%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7" name="Rounded Rectangle 6"/>
          <p:cNvSpPr/>
          <p:nvPr/>
        </p:nvSpPr>
        <p:spPr>
          <a:xfrm>
            <a:off x="4662670" y="4009230"/>
            <a:ext cx="4481330"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2800" dirty="0" err="1"/>
              <a:t>Khoảng</a:t>
            </a:r>
            <a:r>
              <a:rPr lang="en-US" sz="2800" dirty="0"/>
              <a:t> 15 – 20%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de-DE" sz="2800" dirty="0"/>
              <a:t>.</a:t>
            </a:r>
            <a:endParaRPr lang="en-US" sz="2800" dirty="0"/>
          </a:p>
        </p:txBody>
      </p:sp>
      <p:sp>
        <p:nvSpPr>
          <p:cNvPr id="8" name="Rounded Rectangle 7"/>
          <p:cNvSpPr/>
          <p:nvPr/>
        </p:nvSpPr>
        <p:spPr>
          <a:xfrm>
            <a:off x="4662671" y="5232718"/>
            <a:ext cx="4445792" cy="1032669"/>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2800" dirty="0" err="1"/>
              <a:t>Khoảng</a:t>
            </a:r>
            <a:r>
              <a:rPr lang="en-US" sz="2800" dirty="0"/>
              <a:t> 12 – 14% </a:t>
            </a:r>
            <a:r>
              <a:rPr lang="en-US" sz="2800" dirty="0" err="1"/>
              <a:t>tổng</a:t>
            </a:r>
            <a:r>
              <a:rPr lang="en-US" sz="2800" dirty="0"/>
              <a:t> </a:t>
            </a:r>
            <a:r>
              <a:rPr lang="en-US" sz="2800" dirty="0" err="1"/>
              <a:t>nhu</a:t>
            </a:r>
            <a:r>
              <a:rPr lang="en-US" sz="2800" dirty="0"/>
              <a:t> </a:t>
            </a:r>
            <a:r>
              <a:rPr lang="en-US" sz="2800" dirty="0" err="1"/>
              <a:t>cầu</a:t>
            </a:r>
            <a:r>
              <a:rPr lang="en-US" sz="2800" dirty="0"/>
              <a:t> </a:t>
            </a:r>
            <a:r>
              <a:rPr lang="en-US" sz="2800" dirty="0" err="1"/>
              <a:t>năng</a:t>
            </a:r>
            <a:r>
              <a:rPr lang="en-US" sz="2800" dirty="0"/>
              <a:t> </a:t>
            </a:r>
            <a:r>
              <a:rPr lang="en-US" sz="2800" dirty="0" err="1"/>
              <a:t>lượng</a:t>
            </a:r>
            <a:r>
              <a:rPr lang="en-US" sz="28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82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14300" y="2276475"/>
            <a:ext cx="9029700" cy="8477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en-US" sz="3200" dirty="0"/>
              <a:t>126/ Acid amin </a:t>
            </a:r>
            <a:r>
              <a:rPr lang="en-US" sz="3200" dirty="0" err="1"/>
              <a:t>không</a:t>
            </a:r>
            <a:r>
              <a:rPr lang="en-US" sz="3200" dirty="0"/>
              <a:t> </a:t>
            </a:r>
            <a:r>
              <a:rPr lang="en-US" sz="3200" dirty="0" err="1"/>
              <a:t>thay</a:t>
            </a:r>
            <a:r>
              <a:rPr lang="en-US" sz="3200" dirty="0"/>
              <a:t> </a:t>
            </a:r>
            <a:r>
              <a:rPr lang="en-US" sz="3200" dirty="0" err="1"/>
              <a:t>thế</a:t>
            </a:r>
            <a:r>
              <a:rPr lang="en-US" sz="3200" dirty="0"/>
              <a:t> </a:t>
            </a:r>
            <a:r>
              <a:rPr lang="en-US" sz="3200" dirty="0" err="1"/>
              <a:t>được</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191703" y="3429000"/>
            <a:ext cx="450539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thay</a:t>
            </a:r>
            <a:r>
              <a:rPr lang="en-US" sz="3200" dirty="0"/>
              <a:t> </a:t>
            </a:r>
            <a:r>
              <a:rPr lang="en-US" sz="3200" dirty="0" err="1"/>
              <a:t>thế</a:t>
            </a:r>
            <a:r>
              <a:rPr lang="en-US" sz="3200" dirty="0"/>
              <a:t> </a:t>
            </a:r>
            <a:r>
              <a:rPr lang="en-US" sz="3200" dirty="0" err="1"/>
              <a:t>được</a:t>
            </a:r>
            <a:r>
              <a:rPr lang="en-US" sz="3200" dirty="0"/>
              <a:t>.</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196057" y="5357814"/>
            <a:ext cx="4505392" cy="134778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cơ</a:t>
            </a:r>
            <a:r>
              <a:rPr lang="en-US" sz="3200" dirty="0"/>
              <a:t> </a:t>
            </a:r>
            <a:r>
              <a:rPr lang="en-US" sz="3200" dirty="0" err="1"/>
              <a:t>thể</a:t>
            </a:r>
            <a:r>
              <a:rPr lang="en-US" sz="3200" dirty="0"/>
              <a:t> </a:t>
            </a:r>
            <a:r>
              <a:rPr lang="en-US" sz="3200" dirty="0" err="1"/>
              <a:t>tổng</a:t>
            </a:r>
            <a:r>
              <a:rPr lang="en-US" sz="3200" dirty="0"/>
              <a:t> </a:t>
            </a:r>
            <a:r>
              <a:rPr lang="en-US" sz="3200" dirty="0" err="1"/>
              <a:t>hợp</a:t>
            </a:r>
            <a:r>
              <a:rPr lang="en-US" sz="3200" dirty="0"/>
              <a:t> </a:t>
            </a:r>
            <a:r>
              <a:rPr lang="en-US" sz="3200" dirty="0" err="1"/>
              <a:t>được</a:t>
            </a:r>
            <a:r>
              <a:rPr lang="en-US" sz="3200" dirty="0"/>
              <a: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4855778" y="3429000"/>
            <a:ext cx="4288222"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cần</a:t>
            </a:r>
            <a:r>
              <a:rPr lang="en-US" sz="3200" dirty="0"/>
              <a:t> </a:t>
            </a:r>
            <a:r>
              <a:rPr lang="en-US" sz="3200" dirty="0" err="1"/>
              <a:t>thiết</a:t>
            </a:r>
            <a:r>
              <a:rPr lang="en-US" sz="3200" dirty="0"/>
              <a:t>.</a:t>
            </a: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a:t>Hay </a:t>
            </a:r>
            <a:r>
              <a:rPr lang="en-US" sz="3200" dirty="0" err="1"/>
              <a:t>còn</a:t>
            </a:r>
            <a:r>
              <a:rPr lang="en-US" sz="3200" dirty="0"/>
              <a:t> </a:t>
            </a:r>
            <a:r>
              <a:rPr lang="en-US" sz="3200" dirty="0" err="1"/>
              <a:t>gọi</a:t>
            </a:r>
            <a:r>
              <a:rPr lang="en-US" sz="3200" dirty="0"/>
              <a:t> </a:t>
            </a:r>
            <a:r>
              <a:rPr lang="en-US" sz="3200" dirty="0" err="1"/>
              <a:t>là</a:t>
            </a:r>
            <a:r>
              <a:rPr lang="en-US" sz="3200" dirty="0"/>
              <a:t> acid amin </a:t>
            </a:r>
            <a:r>
              <a:rPr lang="en-US" sz="3200" dirty="0" err="1"/>
              <a:t>không</a:t>
            </a:r>
            <a:r>
              <a:rPr lang="en-US" sz="3200" dirty="0"/>
              <a:t> </a:t>
            </a:r>
            <a:r>
              <a:rPr lang="en-US" sz="3200" dirty="0" err="1"/>
              <a:t>cần</a:t>
            </a:r>
            <a:r>
              <a:rPr lang="en-US" sz="3200" dirty="0"/>
              <a:t> </a:t>
            </a:r>
            <a:r>
              <a:rPr lang="en-US" sz="3200" dirty="0" err="1"/>
              <a:t>thiết</a:t>
            </a:r>
            <a:r>
              <a:rPr lang="en-US" sz="3200" dirty="0"/>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21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952625"/>
            <a:ext cx="9144000" cy="1023938"/>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defTabSz="914400">
              <a:defRPr/>
            </a:pPr>
            <a:r>
              <a:rPr lang="de-DE" sz="3200" dirty="0"/>
              <a:t>118/ </a:t>
            </a:r>
            <a:r>
              <a:rPr lang="en-US" sz="3200" dirty="0" err="1"/>
              <a:t>Tuổi</a:t>
            </a:r>
            <a:r>
              <a:rPr lang="en-US" sz="3200" dirty="0"/>
              <a:t> </a:t>
            </a:r>
            <a:r>
              <a:rPr lang="en-US" sz="3200" dirty="0" err="1"/>
              <a:t>chưa</a:t>
            </a:r>
            <a:r>
              <a:rPr lang="en-US" sz="3200" dirty="0"/>
              <a:t> </a:t>
            </a:r>
            <a:r>
              <a:rPr lang="en-US" sz="3200" dirty="0" err="1"/>
              <a:t>trưởng</a:t>
            </a:r>
            <a:r>
              <a:rPr lang="en-US" sz="3200" dirty="0"/>
              <a:t> </a:t>
            </a:r>
            <a:r>
              <a:rPr lang="en-US" sz="3200" dirty="0" err="1"/>
              <a:t>thành</a:t>
            </a:r>
            <a:r>
              <a:rPr lang="en-US" sz="3200" dirty="0"/>
              <a:t> </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82550" y="3303588"/>
            <a:ext cx="4506913"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ít</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4" name="Rounded Rectangle 3"/>
          <p:cNvSpPr/>
          <p:nvPr/>
        </p:nvSpPr>
        <p:spPr>
          <a:xfrm>
            <a:off x="4665390" y="3303588"/>
            <a:ext cx="4329385" cy="12684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sp>
        <p:nvSpPr>
          <p:cNvPr id="5" name="Rounded Rectangle 4"/>
          <p:cNvSpPr/>
          <p:nvPr/>
        </p:nvSpPr>
        <p:spPr>
          <a:xfrm>
            <a:off x="149226" y="4929188"/>
            <a:ext cx="4422774"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nhiều</a:t>
            </a:r>
            <a:r>
              <a:rPr lang="en-US" sz="3200" dirty="0"/>
              <a:t> </a:t>
            </a:r>
            <a:r>
              <a:rPr lang="en-US" sz="3200" dirty="0" err="1"/>
              <a:t>hơn</a:t>
            </a:r>
            <a:r>
              <a:rPr lang="en-US" sz="3200" dirty="0"/>
              <a:t> </a:t>
            </a:r>
            <a:r>
              <a:rPr lang="en-US" sz="3200" dirty="0" err="1"/>
              <a:t>người</a:t>
            </a:r>
            <a:r>
              <a:rPr lang="en-US" sz="3200" dirty="0"/>
              <a:t> </a:t>
            </a:r>
            <a:r>
              <a:rPr lang="en-US" sz="3200" dirty="0" err="1"/>
              <a:t>già</a:t>
            </a:r>
            <a:r>
              <a:rPr lang="en-US" sz="3200" dirty="0"/>
              <a:t>.</a:t>
            </a:r>
          </a:p>
        </p:txBody>
      </p:sp>
      <p:sp>
        <p:nvSpPr>
          <p:cNvPr id="6" name="Rounded Rectangle 5"/>
          <p:cNvSpPr/>
          <p:nvPr/>
        </p:nvSpPr>
        <p:spPr>
          <a:xfrm>
            <a:off x="4665390" y="4929188"/>
            <a:ext cx="4329385" cy="138906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defTabSz="91440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Nên</a:t>
            </a:r>
            <a:r>
              <a:rPr lang="en-US" sz="3200" dirty="0"/>
              <a:t> </a:t>
            </a:r>
            <a:r>
              <a:rPr lang="en-US" sz="3200" dirty="0" err="1"/>
              <a:t>cung</a:t>
            </a:r>
            <a:r>
              <a:rPr lang="en-US" sz="3200" dirty="0"/>
              <a:t> </a:t>
            </a:r>
            <a:r>
              <a:rPr lang="en-US" sz="3200" dirty="0" err="1"/>
              <a:t>cấp</a:t>
            </a:r>
            <a:r>
              <a:rPr lang="en-US" sz="3200" dirty="0"/>
              <a:t> lipid </a:t>
            </a:r>
            <a:r>
              <a:rPr lang="en-US" sz="3200" dirty="0" err="1"/>
              <a:t>không</a:t>
            </a:r>
            <a:r>
              <a:rPr lang="en-US" sz="3200" dirty="0"/>
              <a:t> </a:t>
            </a:r>
            <a:r>
              <a:rPr lang="en-US" sz="3200" dirty="0" err="1"/>
              <a:t>nên</a:t>
            </a:r>
            <a:r>
              <a:rPr lang="en-US" sz="3200" dirty="0"/>
              <a:t> </a:t>
            </a:r>
            <a:r>
              <a:rPr lang="en-US" sz="3200" dirty="0" err="1"/>
              <a:t>bằng</a:t>
            </a:r>
            <a:r>
              <a:rPr lang="en-US" sz="3200" dirty="0"/>
              <a:t> </a:t>
            </a:r>
            <a:r>
              <a:rPr lang="en-US" sz="3200" dirty="0" err="1"/>
              <a:t>người</a:t>
            </a:r>
            <a:r>
              <a:rPr lang="en-US" sz="3200" dirty="0"/>
              <a:t> </a:t>
            </a:r>
            <a:r>
              <a:rPr lang="en-US" sz="3200" dirty="0" err="1"/>
              <a:t>già</a:t>
            </a:r>
            <a:r>
              <a:rPr lang="en-US" sz="3200" dirty="0"/>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87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r>
              <a:rPr lang="en-US" sz="3200" b="1" dirty="0" err="1"/>
              <a:t>Kiến</a:t>
            </a:r>
            <a:r>
              <a:rPr lang="en-US" sz="3200" b="1" dirty="0"/>
              <a:t> </a:t>
            </a:r>
            <a:r>
              <a:rPr lang="en-US" sz="3200" b="1" dirty="0" err="1"/>
              <a:t>thức</a:t>
            </a:r>
            <a:r>
              <a:rPr lang="en-US" sz="3200" b="1" dirty="0"/>
              <a:t>: </a:t>
            </a:r>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nguồn</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endParaRPr lang="en-US" sz="3200" dirty="0"/>
          </a:p>
          <a:p>
            <a:pPr lvl="0"/>
            <a:r>
              <a:rPr lang="en-US" sz="3200" dirty="0"/>
              <a:t>-</a:t>
            </a:r>
            <a:r>
              <a:rPr lang="en-US" sz="3200" dirty="0" err="1"/>
              <a:t>Trình</a:t>
            </a:r>
            <a:r>
              <a:rPr lang="en-US" sz="3200" dirty="0"/>
              <a:t> </a:t>
            </a:r>
            <a:r>
              <a:rPr lang="en-US" sz="3200" dirty="0" err="1"/>
              <a:t>bày</a:t>
            </a:r>
            <a:r>
              <a:rPr lang="en-US" sz="3200" dirty="0"/>
              <a:t> </a:t>
            </a:r>
            <a:r>
              <a:rPr lang="en-US" sz="3200" dirty="0" err="1"/>
              <a:t>được</a:t>
            </a:r>
            <a:r>
              <a:rPr lang="en-US" sz="3200" dirty="0"/>
              <a:t> </a:t>
            </a:r>
            <a:r>
              <a:rPr lang="en-US" sz="3200" dirty="0" err="1"/>
              <a:t>nhu</a:t>
            </a:r>
            <a:r>
              <a:rPr lang="en-US" sz="3200" dirty="0"/>
              <a:t> </a:t>
            </a:r>
            <a:r>
              <a:rPr lang="en-US" sz="3200" dirty="0" err="1"/>
              <a:t>cầu</a:t>
            </a:r>
            <a:r>
              <a:rPr lang="en-US" sz="3200" dirty="0"/>
              <a:t> </a:t>
            </a:r>
            <a:r>
              <a:rPr lang="en-US" sz="3200" dirty="0" err="1"/>
              <a:t>của</a:t>
            </a:r>
            <a:r>
              <a:rPr lang="en-US" sz="3200" dirty="0"/>
              <a:t> </a:t>
            </a:r>
            <a:r>
              <a:rPr lang="en-US" sz="3200" dirty="0" err="1"/>
              <a:t>cơ</a:t>
            </a:r>
            <a:r>
              <a:rPr lang="en-US" sz="3200" dirty="0"/>
              <a:t> </a:t>
            </a:r>
            <a:r>
              <a:rPr lang="en-US" sz="3200" dirty="0" err="1"/>
              <a:t>thế</a:t>
            </a:r>
            <a:r>
              <a:rPr lang="en-US" sz="3200" dirty="0"/>
              <a:t> </a:t>
            </a:r>
            <a:r>
              <a:rPr lang="en-US" sz="3200" dirty="0" err="1"/>
              <a:t>đối</a:t>
            </a:r>
            <a:r>
              <a:rPr lang="en-US" sz="3200" dirty="0"/>
              <a:t> </a:t>
            </a:r>
            <a:r>
              <a:rPr lang="en-US" sz="3200" dirty="0" err="1"/>
              <a:t>với</a:t>
            </a:r>
            <a:r>
              <a:rPr lang="en-US" sz="3200" dirty="0"/>
              <a:t> </a:t>
            </a:r>
            <a:r>
              <a:rPr lang="en-US" sz="3200" dirty="0" err="1"/>
              <a:t>các</a:t>
            </a:r>
            <a:r>
              <a:rPr lang="en-US" sz="3200" dirty="0"/>
              <a:t> </a:t>
            </a:r>
            <a:r>
              <a:rPr lang="en-US" sz="3200" dirty="0" err="1"/>
              <a:t>chất</a:t>
            </a:r>
            <a:r>
              <a:rPr lang="en-US" sz="3200" dirty="0"/>
              <a:t> </a:t>
            </a:r>
            <a:r>
              <a:rPr lang="en-US" sz="3200" dirty="0" err="1"/>
              <a:t>dinh</a:t>
            </a:r>
            <a:r>
              <a:rPr lang="en-US" sz="3200" dirty="0"/>
              <a:t> </a:t>
            </a:r>
            <a:r>
              <a:rPr lang="en-US" sz="3200" dirty="0" err="1"/>
              <a:t>dưỡng</a:t>
            </a:r>
            <a:r>
              <a:rPr lang="en-US" sz="3200" dirty="0"/>
              <a:t> </a:t>
            </a:r>
            <a:r>
              <a:rPr lang="en-US" sz="3200" dirty="0" err="1"/>
              <a:t>không</a:t>
            </a:r>
            <a:r>
              <a:rPr lang="en-US" sz="3200" dirty="0"/>
              <a:t> </a:t>
            </a:r>
            <a:r>
              <a:rPr lang="en-US" sz="3200" dirty="0" err="1"/>
              <a:t>sinh</a:t>
            </a:r>
            <a:r>
              <a:rPr lang="en-US" sz="3200" dirty="0"/>
              <a:t> </a:t>
            </a:r>
            <a:r>
              <a:rPr lang="en-US" sz="3200" dirty="0" err="1"/>
              <a:t>năng</a:t>
            </a:r>
            <a:r>
              <a:rPr lang="en-US" sz="3200" dirty="0"/>
              <a:t> </a:t>
            </a:r>
            <a:r>
              <a:rPr lang="en-US" sz="3200" dirty="0" err="1"/>
              <a:t>lượng</a:t>
            </a:r>
            <a:r>
              <a:rPr lang="en-US" sz="3200" dirty="0"/>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238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3711576"/>
          </a:xfrm>
          <a:prstGeom prst="rect">
            <a:avLst/>
          </a:prstGeom>
          <a:solidFill>
            <a:schemeClr val="accent4">
              <a:lumMod val="40000"/>
              <a:lumOff val="60000"/>
            </a:scheme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Kỹ</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năng</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giá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trị</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của</a:t>
            </a:r>
            <a:r>
              <a:rPr lang="en-US" sz="3200" dirty="0">
                <a:effectLst/>
                <a:latin typeface="Times New Roman" panose="02020603050405020304" pitchFamily="18" charset="0"/>
                <a:ea typeface="Calibri" panose="020F0502020204030204" pitchFamily="34" charset="0"/>
              </a:rPr>
              <a:t> vitamin,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nước</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Xác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định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được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hàm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tỉ</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lệ</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nhằm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thoả</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mãn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p>
          <a:p>
            <a:pPr lvl="0">
              <a:defRPr/>
            </a:pPr>
            <a:endParaRPr lang="vi-VN" sz="3600" kern="0" dirty="0">
              <a:solidFill>
                <a:sysClr val="windowText" lastClr="000000"/>
              </a:solidFill>
              <a:latin typeface="Arial"/>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937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dirty="0">
                <a:cs typeface="Arial" pitchFamily="34" charset="0"/>
              </a:rPr>
              <a:t>Mục tiêu</a:t>
            </a:r>
            <a:endParaRPr lang="en-US" sz="4400" b="1" dirty="0">
              <a:latin typeface="Arial" pitchFamily="34" charset="0"/>
              <a:cs typeface="Arial" pitchFamily="34" charset="0"/>
            </a:endParaRPr>
          </a:p>
        </p:txBody>
      </p:sp>
      <p:sp>
        <p:nvSpPr>
          <p:cNvPr id="7" name="Rectangle 6"/>
          <p:cNvSpPr/>
          <p:nvPr/>
        </p:nvSpPr>
        <p:spPr>
          <a:xfrm>
            <a:off x="0" y="1546224"/>
            <a:ext cx="9144000" cy="4681538"/>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marL="360045" marR="0" indent="360045" algn="just">
              <a:lnSpc>
                <a:spcPct val="110000"/>
              </a:lnSpc>
              <a:spcBef>
                <a:spcPts val="200"/>
              </a:spcBef>
              <a:spcAft>
                <a:spcPts val="200"/>
              </a:spcAft>
            </a:pPr>
            <a:r>
              <a:rPr lang="en-US" sz="3200" b="1" dirty="0" err="1">
                <a:effectLst/>
                <a:latin typeface="Times New Roman" panose="02020603050405020304" pitchFamily="18" charset="0"/>
                <a:ea typeface="Calibri" panose="020F0502020204030204" pitchFamily="34" charset="0"/>
              </a:rPr>
              <a:t>Thái</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độ</a:t>
            </a:r>
            <a:r>
              <a:rPr lang="en-US" sz="3200" b="1"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Biết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cách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bổ</a:t>
            </a:r>
            <a:r>
              <a:rPr lang="en-US" sz="3200" dirty="0">
                <a:effectLst/>
                <a:latin typeface="Times New Roman" panose="02020603050405020304" pitchFamily="18" charset="0"/>
                <a:ea typeface="Calibri" panose="020F0502020204030204" pitchFamily="34" charset="0"/>
              </a:rPr>
              <a:t> sung </a:t>
            </a:r>
            <a:r>
              <a:rPr lang="en-US" sz="3200" dirty="0" err="1">
                <a:effectLst/>
                <a:latin typeface="Times New Roman" panose="02020603050405020304" pitchFamily="18" charset="0"/>
                <a:ea typeface="Calibri" panose="020F0502020204030204" pitchFamily="34" charset="0"/>
              </a:rPr>
              <a:t>các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chất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dưỡng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theo</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cầu</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cơ</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chế</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độ</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ăn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lý</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để</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một</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có</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sức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khoẻ</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tốt</a:t>
            </a:r>
            <a:r>
              <a:rPr lang="en-US" sz="3200" dirty="0">
                <a:effectLst/>
                <a:latin typeface="Times New Roman" panose="02020603050405020304" pitchFamily="18" charset="0"/>
                <a:ea typeface="Calibri" panose="020F0502020204030204" pitchFamily="34" charset="0"/>
              </a:rPr>
              <a:t>. </a:t>
            </a:r>
          </a:p>
          <a:p>
            <a:pPr marL="342900" marR="0" lvl="0" indent="-342900" algn="just">
              <a:lnSpc>
                <a:spcPct val="110000"/>
              </a:lnSpc>
              <a:spcBef>
                <a:spcPts val="200"/>
              </a:spcBef>
              <a:spcAft>
                <a:spcPts val="200"/>
              </a:spcAft>
              <a:buFont typeface="Courier New" panose="02070309020205020404" pitchFamily="49" charset="0"/>
              <a:buChar char="o"/>
            </a:pPr>
            <a:r>
              <a:rPr lang="en-US" sz="3200" dirty="0" err="1">
                <a:effectLst/>
                <a:latin typeface="Times New Roman" panose="02020603050405020304" pitchFamily="18" charset="0"/>
                <a:ea typeface="Calibri" panose="020F0502020204030204" pitchFamily="34" charset="0"/>
              </a:rPr>
              <a:t>Chọn</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lựa</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những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thực</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phẩm</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không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sinh</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năng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lượng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phù</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hợp</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với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từng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đối</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tượng</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cụ</a:t>
            </a:r>
            <a:r>
              <a:rPr lang="en-US" sz="3200" dirty="0">
                <a:effectLst/>
                <a:latin typeface="Times New Roman" panose="02020603050405020304" pitchFamily="18" charset="0"/>
                <a:ea typeface="Calibri" panose="020F0502020204030204" pitchFamily="34" charset="0"/>
              </a:rPr>
              <a:t> </a:t>
            </a:r>
            <a:r>
              <a:rPr lang="en-US" sz="3200" dirty="0" err="1">
                <a:effectLst/>
                <a:latin typeface="Times New Roman" panose="02020603050405020304" pitchFamily="18" charset="0"/>
                <a:ea typeface="Calibri" panose="020F0502020204030204" pitchFamily="34" charset="0"/>
              </a:rPr>
              <a:t>thể</a:t>
            </a:r>
            <a:r>
              <a:rPr lang="en-US" sz="3200" dirty="0">
                <a:effectLst/>
                <a:latin typeface="Times New Roman" panose="02020603050405020304" pitchFamily="18" charset="0"/>
                <a:ea typeface="Calibri" panose="020F0502020204030204"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4431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339566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0" y="2057401"/>
            <a:ext cx="8991599" cy="46482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Vitamin là những </a:t>
            </a:r>
            <a:r>
              <a:rPr lang="vi-VN" sz="3600" b="1" kern="0" dirty="0">
                <a:solidFill>
                  <a:sysClr val="windowText" lastClr="000000"/>
                </a:solidFill>
                <a:latin typeface="Arial"/>
                <a:cs typeface="Arial" pitchFamily="34" charset="0"/>
              </a:rPr>
              <a:t>chất hữu cơ </a:t>
            </a:r>
            <a:r>
              <a:rPr lang="vi-VN" sz="3600" kern="0" dirty="0">
                <a:solidFill>
                  <a:sysClr val="windowText" lastClr="000000"/>
                </a:solidFill>
                <a:latin typeface="Arial"/>
                <a:cs typeface="Arial" pitchFamily="34" charset="0"/>
              </a:rPr>
              <a:t>cần thiết đối với cơ thể,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tuy nhu cầu đòi hỏi với </a:t>
            </a:r>
            <a:r>
              <a:rPr lang="vi-VN" sz="3600" b="1" kern="0" dirty="0">
                <a:solidFill>
                  <a:sysClr val="windowText" lastClr="000000"/>
                </a:solidFill>
                <a:latin typeface="Arial"/>
                <a:cs typeface="Arial" pitchFamily="34" charset="0"/>
              </a:rPr>
              <a:t>số lượng ít </a:t>
            </a:r>
            <a:r>
              <a:rPr lang="vi-VN" sz="3600" kern="0" dirty="0">
                <a:solidFill>
                  <a:sysClr val="windowText" lastClr="000000"/>
                </a:solidFill>
                <a:latin typeface="Arial"/>
                <a:cs typeface="Arial" pitchFamily="34" charset="0"/>
              </a:rPr>
              <a:t>nhưng chúng bắt buộc </a:t>
            </a:r>
            <a:r>
              <a:rPr lang="vi-VN" sz="3600" b="1" kern="0" dirty="0">
                <a:solidFill>
                  <a:sysClr val="windowText" lastClr="000000"/>
                </a:solidFill>
                <a:latin typeface="Arial"/>
                <a:cs typeface="Arial" pitchFamily="34" charset="0"/>
              </a:rPr>
              <a:t>phải có </a:t>
            </a:r>
            <a:r>
              <a:rPr lang="vi-VN" sz="3600" kern="0" dirty="0">
                <a:solidFill>
                  <a:sysClr val="windowText" lastClr="000000"/>
                </a:solidFill>
                <a:latin typeface="Arial"/>
                <a:cs typeface="Arial" pitchFamily="34" charset="0"/>
              </a:rPr>
              <a:t>trong thức ăn hàng ngày, </a:t>
            </a:r>
            <a:endParaRPr lang="en-US" sz="3600" kern="0" dirty="0">
              <a:solidFill>
                <a:sysClr val="windowText" lastClr="000000"/>
              </a:solidFill>
              <a:latin typeface="Arial"/>
              <a:cs typeface="Arial" pitchFamily="34" charset="0"/>
            </a:endParaRPr>
          </a:p>
          <a:p>
            <a:pPr lvl="0" defTabSz="914400">
              <a:defRPr/>
            </a:pPr>
            <a:r>
              <a:rPr lang="vi-VN" sz="3600" kern="0" dirty="0">
                <a:solidFill>
                  <a:sysClr val="windowText" lastClr="000000"/>
                </a:solidFill>
                <a:latin typeface="Arial"/>
                <a:cs typeface="Arial" pitchFamily="34" charset="0"/>
              </a:rPr>
              <a:t>nếu thiếu thì sự </a:t>
            </a:r>
            <a:r>
              <a:rPr lang="vi-VN" sz="3600" b="1" kern="0" dirty="0">
                <a:solidFill>
                  <a:sysClr val="windowText" lastClr="000000"/>
                </a:solidFill>
                <a:latin typeface="Arial"/>
                <a:cs typeface="Arial" pitchFamily="34" charset="0"/>
              </a:rPr>
              <a:t>biến dưỡng </a:t>
            </a:r>
            <a:r>
              <a:rPr lang="vi-VN" sz="3600" kern="0" dirty="0">
                <a:solidFill>
                  <a:sysClr val="windowText" lastClr="000000"/>
                </a:solidFill>
                <a:latin typeface="Arial"/>
                <a:cs typeface="Arial" pitchFamily="34" charset="0"/>
              </a:rPr>
              <a:t>trong cơ thể sẽ </a:t>
            </a:r>
            <a:r>
              <a:rPr lang="vi-VN" sz="3600" b="1" kern="0" dirty="0">
                <a:solidFill>
                  <a:sysClr val="windowText" lastClr="000000"/>
                </a:solidFill>
                <a:latin typeface="Arial"/>
                <a:cs typeface="Arial" pitchFamily="34" charset="0"/>
              </a:rPr>
              <a:t>bị xáo trộn</a:t>
            </a:r>
            <a:r>
              <a:rPr lang="vi-VN" sz="3600" kern="0" dirty="0">
                <a:solidFill>
                  <a:sysClr val="windowText" lastClr="000000"/>
                </a:solidFill>
                <a:latin typeface="Arial"/>
                <a:cs typeface="Arial" pitchFamily="34" charset="0"/>
              </a:rPr>
              <a:t>. </a:t>
            </a:r>
            <a:endParaRPr kumimoji="0" lang="en-US" sz="360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776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0" y="2676525"/>
            <a:ext cx="9144000"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Từ lâu, vitamin được chia thành hai nhóm: </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28600" y="3962400"/>
            <a:ext cx="866933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algn="ctr" defTabSz="914400">
              <a:defRPr/>
            </a:pPr>
            <a:r>
              <a:rPr lang="vi-VN" sz="3600" b="1" kern="0" dirty="0">
                <a:solidFill>
                  <a:sysClr val="windowText" lastClr="000000"/>
                </a:solidFill>
                <a:latin typeface="Arial"/>
                <a:cs typeface="Arial" pitchFamily="34" charset="0"/>
              </a:rPr>
              <a:t>Vitamin tan trong nước: B, C, P..</a:t>
            </a:r>
          </a:p>
        </p:txBody>
      </p:sp>
      <p:sp>
        <p:nvSpPr>
          <p:cNvPr id="16" name="Rounded Rectangle 15"/>
          <p:cNvSpPr/>
          <p:nvPr/>
        </p:nvSpPr>
        <p:spPr>
          <a:xfrm>
            <a:off x="228601" y="5335588"/>
            <a:ext cx="8669338"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a:solidFill>
                  <a:sysClr val="windowText" lastClr="000000"/>
                </a:solidFill>
                <a:latin typeface="Arial"/>
                <a:cs typeface="Arial" pitchFamily="34" charset="0"/>
              </a:rPr>
              <a:t>Vitamin tan trong chất béo: A, D, E, K.</a:t>
            </a:r>
          </a:p>
        </p:txBody>
      </p:sp>
    </p:spTree>
    <p:extLst>
      <p:ext uri="{BB962C8B-B14F-4D97-AF65-F5344CB8AC3E}">
        <p14:creationId xmlns:p14="http://schemas.microsoft.com/office/powerpoint/2010/main" val="3138122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DUNG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76201" y="1849438"/>
            <a:ext cx="8821738" cy="247967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defTabSz="914400">
              <a:defRPr/>
            </a:pPr>
            <a:r>
              <a:rPr lang="vi-VN" sz="3600" kern="0" dirty="0">
                <a:solidFill>
                  <a:sysClr val="windowText" lastClr="000000"/>
                </a:solidFill>
                <a:latin typeface="Arial"/>
                <a:cs typeface="Arial" pitchFamily="34" charset="0"/>
              </a:rPr>
              <a:t>Các vitamin </a:t>
            </a:r>
            <a:r>
              <a:rPr lang="vi-VN" sz="3600" b="1" kern="0" dirty="0">
                <a:solidFill>
                  <a:sysClr val="windowText" lastClr="000000"/>
                </a:solidFill>
                <a:latin typeface="Arial"/>
                <a:cs typeface="Arial" pitchFamily="34" charset="0"/>
              </a:rPr>
              <a:t>tan trong nước </a:t>
            </a:r>
            <a:r>
              <a:rPr lang="vi-VN" sz="3600" kern="0" dirty="0">
                <a:solidFill>
                  <a:sysClr val="windowText" lastClr="000000"/>
                </a:solidFill>
                <a:latin typeface="Arial"/>
                <a:cs typeface="Arial" pitchFamily="34" charset="0"/>
              </a:rPr>
              <a:t>khi thừa thì sẽ bài </a:t>
            </a:r>
            <a:r>
              <a:rPr lang="vi-VN" sz="3600" b="1" kern="0" dirty="0">
                <a:solidFill>
                  <a:sysClr val="windowText" lastClr="000000"/>
                </a:solidFill>
                <a:latin typeface="Arial"/>
                <a:cs typeface="Arial" pitchFamily="34" charset="0"/>
              </a:rPr>
              <a:t>tiết theo nước tiểu</a:t>
            </a:r>
            <a:r>
              <a:rPr lang="vi-VN" sz="3600" kern="0" dirty="0">
                <a:solidFill>
                  <a:sysClr val="windowText" lastClr="000000"/>
                </a:solidFill>
                <a:latin typeface="Arial"/>
                <a:cs typeface="Arial" pitchFamily="34" charset="0"/>
              </a:rPr>
              <a:t>, </a:t>
            </a:r>
            <a:endParaRPr lang="en-US" sz="3600" kern="0" dirty="0">
              <a:solidFill>
                <a:sysClr val="windowText" lastClr="000000"/>
              </a:solidFill>
              <a:latin typeface="Arial"/>
              <a:cs typeface="Arial" pitchFamily="34" charset="0"/>
            </a:endParaRPr>
          </a:p>
          <a:p>
            <a:pPr lvl="0" defTabSz="914400">
              <a:defRPr/>
            </a:pPr>
            <a:r>
              <a:rPr lang="vi-VN" sz="3600" b="1" kern="0" dirty="0">
                <a:solidFill>
                  <a:sysClr val="windowText" lastClr="000000"/>
                </a:solidFill>
                <a:latin typeface="Arial"/>
                <a:cs typeface="Arial" pitchFamily="34" charset="0"/>
              </a:rPr>
              <a:t>ít bị đe doạ </a:t>
            </a:r>
            <a:r>
              <a:rPr lang="vi-VN" sz="3600" kern="0" dirty="0">
                <a:solidFill>
                  <a:sysClr val="windowText" lastClr="000000"/>
                </a:solidFill>
                <a:latin typeface="Arial"/>
                <a:cs typeface="Arial" pitchFamily="34" charset="0"/>
              </a:rPr>
              <a:t>hay xảy ra </a:t>
            </a:r>
            <a:r>
              <a:rPr lang="vi-VN" sz="3600" b="1" kern="0" dirty="0">
                <a:solidFill>
                  <a:sysClr val="windowText" lastClr="000000"/>
                </a:solidFill>
                <a:latin typeface="Arial"/>
                <a:cs typeface="Arial" pitchFamily="34" charset="0"/>
              </a:rPr>
              <a:t>tình trạng nhiễm độc </a:t>
            </a:r>
            <a:r>
              <a:rPr lang="vi-VN" sz="3600" kern="0" dirty="0">
                <a:solidFill>
                  <a:sysClr val="windowText" lastClr="000000"/>
                </a:solidFill>
                <a:latin typeface="Arial"/>
                <a:cs typeface="Arial" pitchFamily="34" charset="0"/>
              </a:rPr>
              <a:t>vitamin.</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4378325"/>
            <a:ext cx="8821738" cy="2479675"/>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defTabSz="914400">
              <a:defRPr/>
            </a:pPr>
            <a:r>
              <a:rPr lang="vi-VN" sz="3600" kern="0" dirty="0">
                <a:solidFill>
                  <a:sysClr val="windowText" lastClr="000000"/>
                </a:solidFill>
                <a:latin typeface="Arial"/>
                <a:cs typeface="Arial" pitchFamily="34" charset="0"/>
              </a:rPr>
              <a:t>Đối với vitamin </a:t>
            </a:r>
            <a:r>
              <a:rPr lang="vi-VN" sz="3600" b="1" kern="0" dirty="0">
                <a:solidFill>
                  <a:sysClr val="windowText" lastClr="000000"/>
                </a:solidFill>
                <a:latin typeface="Arial"/>
                <a:cs typeface="Arial" pitchFamily="34" charset="0"/>
              </a:rPr>
              <a:t>tan trong chất béo </a:t>
            </a:r>
            <a:r>
              <a:rPr lang="vi-VN" sz="3600" kern="0" dirty="0">
                <a:solidFill>
                  <a:sysClr val="windowText" lastClr="000000"/>
                </a:solidFill>
                <a:latin typeface="Arial"/>
                <a:cs typeface="Arial" pitchFamily="34" charset="0"/>
              </a:rPr>
              <a:t>nếu sử dụng dư thừa với một lượng quá cao vitamin A và D có thể </a:t>
            </a:r>
            <a:r>
              <a:rPr lang="vi-VN" sz="3600" b="1" kern="0" dirty="0">
                <a:solidFill>
                  <a:sysClr val="windowText" lastClr="000000"/>
                </a:solidFill>
                <a:latin typeface="Arial"/>
                <a:cs typeface="Arial" pitchFamily="34" charset="0"/>
              </a:rPr>
              <a:t>gây ngộ độc</a:t>
            </a:r>
            <a:r>
              <a:rPr lang="vi-VN" sz="3600" kern="0" dirty="0">
                <a:solidFill>
                  <a:sysClr val="windowText" lastClr="000000"/>
                </a:solidFill>
                <a:latin typeface="Arial"/>
                <a:cs typeface="Arial" pitchFamily="34" charset="0"/>
              </a:rPr>
              <a:t>...</a:t>
            </a:r>
          </a:p>
        </p:txBody>
      </p:sp>
    </p:spTree>
    <p:extLst>
      <p:ext uri="{BB962C8B-B14F-4D97-AF65-F5344CB8AC3E}">
        <p14:creationId xmlns:p14="http://schemas.microsoft.com/office/powerpoint/2010/main" val="241809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2347913" y="2676525"/>
            <a:ext cx="6550025"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Vitamin là những chất hữu cơ cần thiết đối với cơ thể, tuy nhu cầu đòi hỏi với số lượng ít nhưng chúng bắt buộc phải có trong thức ăn hàng ngày, nếu thiếu thì sự biến dưỡng trong cơ thể sẽ bị xáo trộn. Từ lâu, vitamin được chia thành hai nhóm: </a:t>
            </a:r>
          </a:p>
          <a:p>
            <a:pPr lvl="0" algn="ctr" defTabSz="914400">
              <a:defRPr/>
            </a:pPr>
            <a:r>
              <a:rPr lang="vi-VN" sz="3600" b="1" kern="0" dirty="0">
                <a:solidFill>
                  <a:sysClr val="windowText" lastClr="000000"/>
                </a:solidFill>
                <a:latin typeface="Arial"/>
                <a:cs typeface="Arial" pitchFamily="34" charset="0"/>
              </a:rPr>
              <a:t>Vitamin tan trong nước: B, C, P..</a:t>
            </a:r>
          </a:p>
          <a:p>
            <a:pPr lvl="0" algn="ctr" defTabSz="914400">
              <a:defRPr/>
            </a:pPr>
            <a:r>
              <a:rPr lang="vi-VN" sz="3600" b="1" kern="0" dirty="0">
                <a:solidFill>
                  <a:sysClr val="windowText" lastClr="000000"/>
                </a:solidFill>
                <a:latin typeface="Arial"/>
                <a:cs typeface="Arial" pitchFamily="34" charset="0"/>
              </a:rPr>
              <a:t>Vitamin tan trong chất béo: A, D, E, K.</a:t>
            </a:r>
          </a:p>
          <a:p>
            <a:pPr lvl="0" algn="ctr" defTabSz="914400">
              <a:defRPr/>
            </a:pPr>
            <a:r>
              <a:rPr lang="vi-VN" sz="3600" b="1" kern="0" dirty="0">
                <a:solidFill>
                  <a:sysClr val="windowText" lastClr="000000"/>
                </a:solidFill>
                <a:latin typeface="Arial"/>
                <a:cs typeface="Arial" pitchFamily="34" charset="0"/>
              </a:rPr>
              <a:t>Các vitamin tan trong nước khi thừa thì sẽ bài tiết theo nước tiểu, như vậy ít bị đe doạ hay xảy ra tình trạng nhiễm độc vitamin.</a:t>
            </a:r>
          </a:p>
          <a:p>
            <a:pPr lvl="0" algn="ctr" defTabSz="914400">
              <a:defRPr/>
            </a:pPr>
            <a:r>
              <a:rPr lang="vi-VN" sz="3600" b="1" kern="0" dirty="0">
                <a:solidFill>
                  <a:sysClr val="windowText" lastClr="000000"/>
                </a:solidFill>
                <a:latin typeface="Arial"/>
                <a:cs typeface="Arial" pitchFamily="34" charset="0"/>
              </a:rPr>
              <a:t>Đối với vitamin tan trong chất béo nếu sử dụng dư thừa với một lượng quá cao vitamin A và D có thể gây ngộ độc...</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346325" y="3962400"/>
            <a:ext cx="6551613"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4" name="Straight Arrow Connector 13"/>
          <p:cNvCxnSpPr>
            <a:endCxn id="11" idx="1"/>
          </p:cNvCxnSpPr>
          <p:nvPr/>
        </p:nvCxnSpPr>
        <p:spPr>
          <a:xfrm flipV="1">
            <a:off x="336550" y="3208338"/>
            <a:ext cx="2011363" cy="1130300"/>
          </a:xfrm>
          <a:prstGeom prst="straightConnector1">
            <a:avLst/>
          </a:prstGeom>
          <a:noFill/>
          <a:ln w="76200" cap="flat" cmpd="sng" algn="ctr">
            <a:solidFill>
              <a:srgbClr val="4F81BD"/>
            </a:solidFill>
            <a:prstDash val="solid"/>
            <a:miter lim="800000"/>
            <a:tailEnd type="arrow"/>
          </a:ln>
          <a:effectLst/>
        </p:spPr>
      </p:cxnSp>
      <p:cxnSp>
        <p:nvCxnSpPr>
          <p:cNvPr id="15" name="Straight Arrow Connector 14"/>
          <p:cNvCxnSpPr>
            <a:endCxn id="13" idx="1"/>
          </p:cNvCxnSpPr>
          <p:nvPr/>
        </p:nvCxnSpPr>
        <p:spPr>
          <a:xfrm>
            <a:off x="336550" y="4338638"/>
            <a:ext cx="2009775" cy="156369"/>
          </a:xfrm>
          <a:prstGeom prst="straightConnector1">
            <a:avLst/>
          </a:prstGeom>
          <a:noFill/>
          <a:ln w="76200" cap="flat" cmpd="sng" algn="ctr">
            <a:solidFill>
              <a:srgbClr val="4F81BD"/>
            </a:solidFill>
            <a:prstDash val="solid"/>
            <a:miter lim="800000"/>
            <a:tailEnd type="arrow"/>
          </a:ln>
          <a:effectLst/>
        </p:spPr>
      </p:cxnSp>
      <p:sp>
        <p:nvSpPr>
          <p:cNvPr id="16" name="Rounded Rectangle 15"/>
          <p:cNvSpPr/>
          <p:nvPr/>
        </p:nvSpPr>
        <p:spPr>
          <a:xfrm>
            <a:off x="2346325" y="5335588"/>
            <a:ext cx="6551613"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8" name="Straight Arrow Connector 17"/>
          <p:cNvCxnSpPr>
            <a:endCxn id="16" idx="1"/>
          </p:cNvCxnSpPr>
          <p:nvPr/>
        </p:nvCxnSpPr>
        <p:spPr>
          <a:xfrm>
            <a:off x="319088" y="4416426"/>
            <a:ext cx="2027237" cy="145176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3971388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878137"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60000" lnSpcReduction="2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dirty="0">
                <a:latin typeface="Arial" pitchFamily="34" charset="0"/>
                <a:cs typeface="Arial" pitchFamily="34" charset="0"/>
              </a:rPr>
              <a:t>NỘI UNG</a:t>
            </a:r>
          </a:p>
        </p:txBody>
      </p:sp>
      <p:sp>
        <p:nvSpPr>
          <p:cNvPr id="10" name="Rectangle 9"/>
          <p:cNvSpPr/>
          <p:nvPr/>
        </p:nvSpPr>
        <p:spPr>
          <a:xfrm>
            <a:off x="76200" y="1114425"/>
            <a:ext cx="3733800" cy="720725"/>
          </a:xfrm>
          <a:prstGeom prst="rect">
            <a:avLst/>
          </a:prstGeom>
          <a:solidFill>
            <a:srgbClr val="E4F41A"/>
          </a:solidFill>
          <a:ln w="6350" cap="flat" cmpd="sng" algn="ctr">
            <a:solidFill>
              <a:sysClr val="windowText" lastClr="000000"/>
            </a:solidFill>
            <a:prstDash val="solid"/>
            <a:miter lim="800000"/>
          </a:ln>
          <a:effectLst/>
        </p:spPr>
        <p:txBody>
          <a:bodyPr anchor="ctr"/>
          <a:lstStyle/>
          <a:p>
            <a:r>
              <a:rPr lang="en-US" sz="3200" b="1" dirty="0">
                <a:latin typeface="Times New Roman" panose="02020603050405020304" pitchFamily="18" charset="0"/>
                <a:cs typeface="Times New Roman" panose="02020603050405020304" pitchFamily="18" charset="0"/>
              </a:rPr>
              <a:t>2.1.Các </a:t>
            </a:r>
            <a:r>
              <a:rPr lang="en-US" sz="3200" b="1" dirty="0" err="1">
                <a:latin typeface="Times New Roman" panose="02020603050405020304" pitchFamily="18" charset="0"/>
                <a:cs typeface="Times New Roman" panose="02020603050405020304" pitchFamily="18" charset="0"/>
              </a:rPr>
              <a:t>loại</a:t>
            </a:r>
            <a:r>
              <a:rPr lang="en-US" sz="3200" b="1" dirty="0">
                <a:latin typeface="Times New Roman" panose="02020603050405020304" pitchFamily="18" charset="0"/>
                <a:cs typeface="Times New Roman" panose="02020603050405020304" pitchFamily="18" charset="0"/>
              </a:rPr>
              <a:t> Vitamin</a:t>
            </a:r>
            <a:endParaRPr lang="en-US" sz="3200" dirty="0">
              <a:latin typeface="Times New Roman" panose="02020603050405020304" pitchFamily="18" charset="0"/>
              <a:cs typeface="Times New Roman" panose="02020603050405020304" pitchFamily="18" charset="0"/>
            </a:endParaRPr>
          </a:p>
        </p:txBody>
      </p:sp>
      <p:sp>
        <p:nvSpPr>
          <p:cNvPr id="11" name="Rounded Rectangle 10"/>
          <p:cNvSpPr/>
          <p:nvPr/>
        </p:nvSpPr>
        <p:spPr>
          <a:xfrm>
            <a:off x="2347913" y="2676525"/>
            <a:ext cx="6550025"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defTabSz="914400">
              <a:defRPr/>
            </a:pPr>
            <a:r>
              <a:rPr lang="vi-VN" sz="3600" b="1" kern="0" dirty="0">
                <a:solidFill>
                  <a:sysClr val="windowText" lastClr="000000"/>
                </a:solidFill>
                <a:latin typeface="Arial"/>
                <a:cs typeface="Arial" pitchFamily="34" charset="0"/>
              </a:rPr>
              <a:t>Vitamin là những chất hữu cơ cần thiết đối với cơ thể, tuy nhu cầu đòi hỏi với số lượng ít nhưng chúng bắt buộc phải có trong thức ăn hàng ngày, nếu thiếu thì sự biến dưỡng trong cơ thể sẽ bị xáo trộn. Từ lâu, vitamin được chia thành hai nhóm: </a:t>
            </a:r>
          </a:p>
          <a:p>
            <a:pPr lvl="0" algn="ctr" defTabSz="914400">
              <a:defRPr/>
            </a:pPr>
            <a:r>
              <a:rPr lang="vi-VN" sz="3600" b="1" kern="0" dirty="0">
                <a:solidFill>
                  <a:sysClr val="windowText" lastClr="000000"/>
                </a:solidFill>
                <a:latin typeface="Arial"/>
                <a:cs typeface="Arial" pitchFamily="34" charset="0"/>
              </a:rPr>
              <a:t>Vitamin tan trong nước: B, C, P..</a:t>
            </a:r>
          </a:p>
          <a:p>
            <a:pPr lvl="0" algn="ctr" defTabSz="914400">
              <a:defRPr/>
            </a:pPr>
            <a:r>
              <a:rPr lang="vi-VN" sz="3600" b="1" kern="0" dirty="0">
                <a:solidFill>
                  <a:sysClr val="windowText" lastClr="000000"/>
                </a:solidFill>
                <a:latin typeface="Arial"/>
                <a:cs typeface="Arial" pitchFamily="34" charset="0"/>
              </a:rPr>
              <a:t>Vitamin tan trong chất béo: A, D, E, K.</a:t>
            </a:r>
          </a:p>
          <a:p>
            <a:pPr lvl="0" algn="ctr" defTabSz="914400">
              <a:defRPr/>
            </a:pPr>
            <a:r>
              <a:rPr lang="vi-VN" sz="3600" b="1" kern="0" dirty="0">
                <a:solidFill>
                  <a:sysClr val="windowText" lastClr="000000"/>
                </a:solidFill>
                <a:latin typeface="Arial"/>
                <a:cs typeface="Arial" pitchFamily="34" charset="0"/>
              </a:rPr>
              <a:t>Các vitamin tan trong nước khi thừa thì sẽ bài tiết theo nước tiểu, như vậy ít bị đe doạ hay xảy ra tình trạng nhiễm độc vitamin.</a:t>
            </a:r>
          </a:p>
          <a:p>
            <a:pPr lvl="0" algn="ctr" defTabSz="914400">
              <a:defRPr/>
            </a:pPr>
            <a:r>
              <a:rPr lang="vi-VN" sz="3600" b="1" kern="0" dirty="0">
                <a:solidFill>
                  <a:sysClr val="windowText" lastClr="000000"/>
                </a:solidFill>
                <a:latin typeface="Arial"/>
                <a:cs typeface="Arial" pitchFamily="34" charset="0"/>
              </a:rPr>
              <a:t>Đối với vitamin tan trong chất béo nếu sử dụng dư thừa với một lượng quá cao vitamin A và D có thể gây ngộ độc...</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346325" y="3962400"/>
            <a:ext cx="6551613"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4" name="Straight Arrow Connector 13"/>
          <p:cNvCxnSpPr>
            <a:endCxn id="11" idx="1"/>
          </p:cNvCxnSpPr>
          <p:nvPr/>
        </p:nvCxnSpPr>
        <p:spPr>
          <a:xfrm flipV="1">
            <a:off x="336550" y="3208338"/>
            <a:ext cx="2011363" cy="1130300"/>
          </a:xfrm>
          <a:prstGeom prst="straightConnector1">
            <a:avLst/>
          </a:prstGeom>
          <a:noFill/>
          <a:ln w="76200" cap="flat" cmpd="sng" algn="ctr">
            <a:solidFill>
              <a:srgbClr val="4F81BD"/>
            </a:solidFill>
            <a:prstDash val="solid"/>
            <a:miter lim="800000"/>
            <a:tailEnd type="arrow"/>
          </a:ln>
          <a:effectLst/>
        </p:spPr>
      </p:cxnSp>
      <p:cxnSp>
        <p:nvCxnSpPr>
          <p:cNvPr id="15" name="Straight Arrow Connector 14"/>
          <p:cNvCxnSpPr>
            <a:endCxn id="13" idx="1"/>
          </p:cNvCxnSpPr>
          <p:nvPr/>
        </p:nvCxnSpPr>
        <p:spPr>
          <a:xfrm>
            <a:off x="336550" y="4338638"/>
            <a:ext cx="2009775" cy="156369"/>
          </a:xfrm>
          <a:prstGeom prst="straightConnector1">
            <a:avLst/>
          </a:prstGeom>
          <a:noFill/>
          <a:ln w="76200" cap="flat" cmpd="sng" algn="ctr">
            <a:solidFill>
              <a:srgbClr val="4F81BD"/>
            </a:solidFill>
            <a:prstDash val="solid"/>
            <a:miter lim="800000"/>
            <a:tailEnd type="arrow"/>
          </a:ln>
          <a:effectLst/>
        </p:spPr>
      </p:cxnSp>
      <p:sp>
        <p:nvSpPr>
          <p:cNvPr id="16" name="Rounded Rectangle 15"/>
          <p:cNvSpPr/>
          <p:nvPr/>
        </p:nvSpPr>
        <p:spPr>
          <a:xfrm>
            <a:off x="2346325" y="5335588"/>
            <a:ext cx="6551613"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8" name="Straight Arrow Connector 17"/>
          <p:cNvCxnSpPr>
            <a:endCxn id="16" idx="1"/>
          </p:cNvCxnSpPr>
          <p:nvPr/>
        </p:nvCxnSpPr>
        <p:spPr>
          <a:xfrm>
            <a:off x="319088" y="4416426"/>
            <a:ext cx="2027237" cy="145176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72524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Mã</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làm</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bài</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1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tiết</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       X1IYSS</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201" y="2362201"/>
            <a:ext cx="2913062"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3276601"/>
            <a:ext cx="9067799"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nước</a:t>
            </a:r>
            <a:endParaRPr lang="en-US" sz="3200" b="1" kern="0" dirty="0">
              <a:solidFill>
                <a:sysClr val="windowText" lastClr="000000"/>
              </a:solidFill>
              <a:latin typeface="Arial" pitchFamily="34" charset="0"/>
              <a:cs typeface="Arial" pitchFamily="34" charset="0"/>
            </a:endParaRPr>
          </a:p>
        </p:txBody>
      </p:sp>
      <p:sp>
        <p:nvSpPr>
          <p:cNvPr id="17" name="Rounded Rectangle 16"/>
          <p:cNvSpPr/>
          <p:nvPr/>
        </p:nvSpPr>
        <p:spPr>
          <a:xfrm>
            <a:off x="76201" y="4191001"/>
            <a:ext cx="9067799" cy="762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lgn="ctr">
              <a:defRPr/>
            </a:pPr>
            <a:r>
              <a:rPr lang="vi-VN" sz="3200" kern="0" dirty="0">
                <a:solidFill>
                  <a:sysClr val="windowText" lastClr="000000"/>
                </a:solidFill>
                <a:latin typeface="Arial" pitchFamily="34" charset="0"/>
                <a:cs typeface="Arial" pitchFamily="34" charset="0"/>
              </a:rPr>
              <a:t>pháp</a:t>
            </a:r>
            <a:endParaRPr lang="en-US" sz="3200" kern="0" dirty="0">
              <a:solidFill>
                <a:sysClr val="windowText" lastClr="000000"/>
              </a:solidFill>
              <a:latin typeface="Arial" pitchFamily="34" charset="0"/>
              <a:cs typeface="Arial" pitchFamily="34" charset="0"/>
            </a:endParaRPr>
          </a:p>
        </p:txBody>
      </p:sp>
      <p:sp>
        <p:nvSpPr>
          <p:cNvPr id="18" name="Rounded Rectangle 17"/>
          <p:cNvSpPr/>
          <p:nvPr/>
        </p:nvSpPr>
        <p:spPr>
          <a:xfrm>
            <a:off x="76201" y="5225030"/>
            <a:ext cx="906779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200" kern="0" dirty="0">
                <a:solidFill>
                  <a:sysClr val="windowText" lastClr="000000"/>
                </a:solidFill>
                <a:latin typeface="Arial" pitchFamily="34" charset="0"/>
                <a:cs typeface="Arial" pitchFamily="34" charset="0"/>
              </a:rPr>
              <a:t>hoạt động</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506913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rgbClr val="FF0000"/>
                </a:solidFill>
                <a:latin typeface="Arial" pitchFamily="34" charset="0"/>
                <a:cs typeface="Arial" pitchFamily="34" charset="0"/>
              </a:rPr>
              <a:t>- điều hành </a:t>
            </a:r>
            <a:endParaRPr kumimoji="0" lang="en-US" sz="32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1413188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a:latin typeface="Arial" pitchFamily="34" charset="0"/>
                <a:cs typeface="Arial" pitchFamily="34" charset="0"/>
              </a:rPr>
              <a:t>NỘI DUNG</a:t>
            </a:r>
            <a:endParaRPr lang="en-US" sz="4400" b="1" dirty="0">
              <a:latin typeface="Arial" pitchFamily="34" charset="0"/>
              <a:cs typeface="Arial" pitchFamily="34" charset="0"/>
            </a:endParaRPr>
          </a:p>
        </p:txBody>
      </p:sp>
      <p:sp>
        <p:nvSpPr>
          <p:cNvPr id="10" name="Rectangle 9"/>
          <p:cNvSpPr/>
          <p:nvPr/>
        </p:nvSpPr>
        <p:spPr>
          <a:xfrm>
            <a:off x="76200" y="1114425"/>
            <a:ext cx="7086600" cy="638175"/>
          </a:xfrm>
          <a:prstGeom prst="rect">
            <a:avLst/>
          </a:prstGeom>
          <a:solidFill>
            <a:srgbClr val="E8F3CB"/>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Thời hiệu xử lý vi phạm hành 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304800" y="2057400"/>
            <a:ext cx="8382000" cy="457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a:solidFill>
                  <a:schemeClr val="tx1"/>
                </a:solidFill>
                <a:latin typeface="Arial" pitchFamily="34" charset="0"/>
                <a:cs typeface="Arial" pitchFamily="34" charset="0"/>
              </a:rPr>
              <a:t>Từ 12 tháng </a:t>
            </a:r>
          </a:p>
          <a:p>
            <a:pPr algn="ctr"/>
            <a:r>
              <a:rPr lang="vi-VN" sz="3600" b="1" dirty="0">
                <a:solidFill>
                  <a:schemeClr val="tx1"/>
                </a:solidFill>
                <a:latin typeface="Arial" pitchFamily="34" charset="0"/>
                <a:cs typeface="Arial" pitchFamily="34" charset="0"/>
              </a:rPr>
              <a:t>hoặc hơn 12 tháng tùy theo trường hợp vi phạm</a:t>
            </a:r>
          </a:p>
        </p:txBody>
      </p:sp>
    </p:spTree>
    <p:extLst>
      <p:ext uri="{BB962C8B-B14F-4D97-AF65-F5344CB8AC3E}">
        <p14:creationId xmlns:p14="http://schemas.microsoft.com/office/powerpoint/2010/main" val="2907278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vi-VN" sz="3200" kern="0" dirty="0">
                <a:solidFill>
                  <a:sysClr val="windowText" lastClr="000000"/>
                </a:solidFill>
                <a:latin typeface="Arial" pitchFamily="34" charset="0"/>
                <a:cs typeface="Arial" pitchFamily="34" charset="0"/>
              </a:rPr>
              <a:t>Đối tượng điều chỉnh của pháp luật hành chính mang tính đặc thù 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4267202" y="4006850"/>
            <a:ext cx="4727574" cy="10382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Mọi</a:t>
            </a:r>
            <a:r>
              <a:rPr lang="en-US" sz="3200" dirty="0"/>
              <a:t> </a:t>
            </a:r>
            <a:r>
              <a:rPr lang="en-US" sz="3200" dirty="0" err="1"/>
              <a:t>công</a:t>
            </a:r>
            <a:r>
              <a:rPr lang="en-US" sz="3200" dirty="0"/>
              <a:t> </a:t>
            </a:r>
            <a:r>
              <a:rPr lang="en-US" sz="3200" dirty="0" err="1"/>
              <a:t>dân</a:t>
            </a:r>
            <a:r>
              <a:rPr lang="en-US" sz="3200" dirty="0"/>
              <a:t> </a:t>
            </a:r>
            <a:r>
              <a:rPr lang="en-US" sz="3200" dirty="0" err="1"/>
              <a:t>đều</a:t>
            </a:r>
            <a:r>
              <a:rPr lang="en-US" sz="3200" dirty="0"/>
              <a:t> </a:t>
            </a:r>
            <a:r>
              <a:rPr lang="en-US" sz="3200" dirty="0" err="1"/>
              <a:t>bình</a:t>
            </a:r>
            <a:r>
              <a:rPr lang="en-US" sz="3200" dirty="0"/>
              <a:t> </a:t>
            </a:r>
            <a:r>
              <a:rPr lang="en-US" sz="3200" dirty="0" err="1"/>
              <a:t>đẳng</a:t>
            </a:r>
            <a:r>
              <a:rPr lang="en-US" sz="3200" dirty="0"/>
              <a:t> </a:t>
            </a:r>
            <a:r>
              <a:rPr lang="en-US" sz="3200" dirty="0" err="1"/>
              <a:t>trước</a:t>
            </a:r>
            <a:r>
              <a:rPr lang="en-US" sz="3200" dirty="0"/>
              <a:t> </a:t>
            </a:r>
            <a:r>
              <a:rPr lang="en-US" sz="3200" dirty="0" err="1"/>
              <a:t>pháp</a:t>
            </a:r>
            <a:r>
              <a:rPr lang="en-US" sz="3200" dirty="0"/>
              <a:t> </a:t>
            </a:r>
            <a:r>
              <a:rPr lang="en-US" sz="3200" dirty="0" err="1"/>
              <a:t>luật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237509" y="5459934"/>
            <a:ext cx="3877291"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b.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237509" y="4006850"/>
            <a:ext cx="387729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Không</a:t>
            </a:r>
            <a:r>
              <a:rPr lang="en-US" sz="3200" dirty="0"/>
              <a:t> </a:t>
            </a:r>
            <a:r>
              <a:rPr lang="en-US" sz="3200" dirty="0" err="1"/>
              <a:t>bình</a:t>
            </a:r>
            <a:r>
              <a:rPr lang="en-US" sz="3200" dirty="0"/>
              <a:t> </a:t>
            </a:r>
            <a:r>
              <a:rPr lang="en-US" sz="3200" dirty="0" err="1"/>
              <a:t>đẳng</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8" name="Rounded Rectangle 7"/>
          <p:cNvSpPr/>
          <p:nvPr/>
        </p:nvSpPr>
        <p:spPr>
          <a:xfrm>
            <a:off x="4267202" y="5395913"/>
            <a:ext cx="4748211"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Luôn</a:t>
            </a:r>
            <a:r>
              <a:rPr lang="en-US" sz="3200" dirty="0"/>
              <a:t> </a:t>
            </a:r>
            <a:r>
              <a:rPr lang="en-US" sz="3200" dirty="0" err="1"/>
              <a:t>luôn</a:t>
            </a:r>
            <a:r>
              <a:rPr lang="en-US" sz="3200" dirty="0"/>
              <a:t> </a:t>
            </a:r>
            <a:r>
              <a:rPr lang="en-US" sz="3200" dirty="0" err="1"/>
              <a:t>bình</a:t>
            </a:r>
            <a:r>
              <a:rPr lang="en-US" sz="3200" dirty="0"/>
              <a:t> </a:t>
            </a:r>
            <a:r>
              <a:rPr lang="en-US" sz="3200" dirty="0" err="1"/>
              <a:t>đẳng</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1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7"/>
                                        </p:tgtEl>
                                        <p:attrNameLst>
                                          <p:attrName>fillcolor</p:attrName>
                                        </p:attrNameLst>
                                      </p:cBhvr>
                                      <p:to>
                                        <a:srgbClr val="FF0000"/>
                                      </p:to>
                                    </p:animClr>
                                    <p:set>
                                      <p:cBhvr>
                                        <p:cTn id="39" dur="2000" fill="hold"/>
                                        <p:tgtEl>
                                          <p:spTgt spid="7"/>
                                        </p:tgtEl>
                                        <p:attrNameLst>
                                          <p:attrName>fill.type</p:attrName>
                                        </p:attrNameLst>
                                      </p:cBhvr>
                                      <p:to>
                                        <p:strVal val="solid"/>
                                      </p:to>
                                    </p:set>
                                    <p:set>
                                      <p:cBhvr>
                                        <p:cTn id="40"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Phòng</a:t>
            </a:r>
            <a:r>
              <a:rPr lang="en-US" sz="3200" dirty="0"/>
              <a:t> </a:t>
            </a:r>
            <a:r>
              <a:rPr lang="en-US" sz="3200" dirty="0" err="1"/>
              <a:t>ngừa</a:t>
            </a:r>
            <a:r>
              <a:rPr lang="en-US" sz="3200" dirty="0"/>
              <a:t>, </a:t>
            </a:r>
            <a:r>
              <a:rPr lang="en-US" sz="3200" dirty="0" err="1"/>
              <a:t>ngăn</a:t>
            </a:r>
            <a:r>
              <a:rPr lang="en-US" sz="3200" dirty="0"/>
              <a:t> </a:t>
            </a:r>
            <a:r>
              <a:rPr lang="en-US" sz="3200" dirty="0" err="1"/>
              <a:t>chặn</a:t>
            </a:r>
            <a:r>
              <a:rPr lang="en-US" sz="3200" dirty="0"/>
              <a:t>, </a:t>
            </a:r>
            <a:r>
              <a:rPr lang="en-US" sz="3200" dirty="0" err="1"/>
              <a:t>xử</a:t>
            </a:r>
            <a:r>
              <a:rPr lang="en-US" sz="3200" dirty="0"/>
              <a:t> </a:t>
            </a:r>
            <a:r>
              <a:rPr lang="en-US" sz="3200" dirty="0" err="1"/>
              <a:t>lý</a:t>
            </a:r>
            <a:r>
              <a:rPr lang="en-US" sz="3200" dirty="0"/>
              <a:t> </a:t>
            </a:r>
            <a:r>
              <a:rPr lang="en-US" sz="3200" dirty="0" err="1"/>
              <a:t>đối</a:t>
            </a:r>
            <a:r>
              <a:rPr lang="en-US" sz="3200" dirty="0"/>
              <a:t> </a:t>
            </a:r>
            <a:r>
              <a:rPr lang="en-US" sz="3200" dirty="0" err="1"/>
              <a:t>với</a:t>
            </a:r>
            <a:r>
              <a:rPr lang="en-US" sz="3200" dirty="0"/>
              <a:t> </a:t>
            </a:r>
            <a:r>
              <a:rPr lang="en-US" sz="3200" dirty="0" err="1"/>
              <a:t>những</a:t>
            </a:r>
            <a:r>
              <a:rPr lang="en-US" sz="3200" dirty="0"/>
              <a:t> vi </a:t>
            </a:r>
            <a:r>
              <a:rPr lang="en-US" sz="3200" dirty="0" err="1"/>
              <a:t>phạm</a:t>
            </a:r>
            <a:r>
              <a:rPr lang="en-US" sz="3200" dirty="0"/>
              <a:t> </a:t>
            </a:r>
            <a:r>
              <a:rPr lang="en-US" sz="3200" dirty="0" err="1"/>
              <a:t>hành</a:t>
            </a:r>
            <a:r>
              <a:rPr lang="en-US" sz="3200" dirty="0"/>
              <a:t> </a:t>
            </a:r>
            <a:r>
              <a:rPr lang="en-US" sz="3200" dirty="0" err="1"/>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94303" y="4014454"/>
            <a:ext cx="4660900" cy="96394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Cha hay mẹ kết 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cần</a:t>
            </a:r>
            <a:r>
              <a:rPr lang="en-US" sz="3200" dirty="0"/>
              <a:t> </a:t>
            </a:r>
            <a:r>
              <a:rPr lang="en-US" sz="3200" dirty="0" err="1"/>
              <a:t>thiết</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7" name="Rounded Rectangle 6"/>
          <p:cNvSpPr/>
          <p:nvPr/>
        </p:nvSpPr>
        <p:spPr>
          <a:xfrm>
            <a:off x="131763" y="5506243"/>
            <a:ext cx="4660900"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cần</a:t>
            </a:r>
            <a:r>
              <a:rPr lang="en-US" sz="3200" dirty="0"/>
              <a:t> </a:t>
            </a:r>
            <a:r>
              <a:rPr lang="en-US" sz="3200" dirty="0" err="1"/>
              <a:t>thiết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Là</a:t>
            </a:r>
            <a:r>
              <a:rPr lang="en-US" sz="3200" dirty="0"/>
              <a:t> </a:t>
            </a:r>
            <a:r>
              <a:rPr lang="en-US" sz="3200" dirty="0" err="1"/>
              <a:t>một</a:t>
            </a:r>
            <a:r>
              <a:rPr lang="en-US" sz="3200" dirty="0"/>
              <a:t> </a:t>
            </a:r>
            <a:r>
              <a:rPr lang="en-US" sz="3200" dirty="0" err="1"/>
              <a:t>việc</a:t>
            </a:r>
            <a:r>
              <a:rPr lang="en-US" sz="3200" dirty="0"/>
              <a:t> </a:t>
            </a:r>
            <a:r>
              <a:rPr lang="en-US" sz="3200" dirty="0" err="1"/>
              <a:t>làm</a:t>
            </a:r>
            <a:r>
              <a:rPr lang="en-US" sz="3200" dirty="0"/>
              <a:t> </a:t>
            </a:r>
            <a:r>
              <a:rPr lang="en-US" sz="3200" dirty="0" err="1"/>
              <a:t>không</a:t>
            </a:r>
            <a:r>
              <a:rPr lang="en-US" sz="3200" dirty="0"/>
              <a:t> </a:t>
            </a:r>
            <a:r>
              <a:rPr lang="en-US" sz="3200" dirty="0" err="1"/>
              <a:t>nên</a:t>
            </a:r>
            <a:r>
              <a:rPr lang="en-US" sz="3200" dirty="0"/>
              <a:t> </a:t>
            </a:r>
            <a:r>
              <a:rPr lang="en-US" sz="3200" dirty="0" err="1"/>
              <a:t>làm</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49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441450"/>
            <a:ext cx="9144000" cy="153511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err="1"/>
              <a:t>Nguyên</a:t>
            </a:r>
            <a:r>
              <a:rPr lang="en-US" sz="3200" dirty="0"/>
              <a:t> </a:t>
            </a:r>
            <a:r>
              <a:rPr lang="en-US" sz="3200" dirty="0" err="1"/>
              <a:t>tắc</a:t>
            </a:r>
            <a:r>
              <a:rPr lang="en-US" sz="3200" dirty="0"/>
              <a:t> </a:t>
            </a:r>
            <a:r>
              <a:rPr lang="en-US" sz="3200" dirty="0" err="1"/>
              <a:t>xử</a:t>
            </a:r>
            <a:r>
              <a:rPr lang="en-US" sz="3200" dirty="0"/>
              <a:t> </a:t>
            </a:r>
            <a:r>
              <a:rPr lang="en-US" sz="3200" dirty="0" err="1"/>
              <a:t>phạt</a:t>
            </a:r>
            <a:r>
              <a:rPr lang="en-US" sz="3200" dirty="0"/>
              <a:t> vi </a:t>
            </a:r>
            <a:r>
              <a:rPr lang="en-US" sz="3200" dirty="0" err="1"/>
              <a:t>phạm</a:t>
            </a:r>
            <a:r>
              <a:rPr lang="en-US" sz="3200" dirty="0"/>
              <a:t> </a:t>
            </a:r>
            <a:r>
              <a:rPr lang="en-US" sz="3200" dirty="0" err="1"/>
              <a:t>hành</a:t>
            </a:r>
            <a:r>
              <a:rPr lang="en-US" sz="3200" dirty="0"/>
              <a:t> </a:t>
            </a:r>
            <a:r>
              <a:rPr lang="en-US" sz="3200" dirty="0" err="1"/>
              <a:t>chính</a:t>
            </a:r>
            <a:r>
              <a:rPr lang="en-US" sz="3200" dirty="0"/>
              <a:t> </a:t>
            </a:r>
            <a:r>
              <a:rPr lang="en-US" sz="3200" dirty="0" err="1"/>
              <a:t>là</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3" name="Rounded Rectangle 2"/>
          <p:cNvSpPr/>
          <p:nvPr/>
        </p:nvSpPr>
        <p:spPr>
          <a:xfrm>
            <a:off x="4727575" y="3290545"/>
            <a:ext cx="4321768"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Tổ</a:t>
            </a:r>
            <a:r>
              <a:rPr lang="en-US" sz="3200" dirty="0"/>
              <a:t> </a:t>
            </a:r>
            <a:r>
              <a:rPr lang="en-US" sz="3200" dirty="0" err="1"/>
              <a:t>chức</a:t>
            </a:r>
            <a:r>
              <a:rPr lang="en-US" sz="3200" dirty="0"/>
              <a:t> </a:t>
            </a:r>
            <a:r>
              <a:rPr lang="en-US" sz="3200" dirty="0" err="1"/>
              <a:t>không</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4" name="Rounded Rectangle 3"/>
          <p:cNvSpPr/>
          <p:nvPr/>
        </p:nvSpPr>
        <p:spPr>
          <a:xfrm>
            <a:off x="82550" y="4905375"/>
            <a:ext cx="4506913"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a:t>
            </a:r>
            <a:r>
              <a:rPr lang="en-US" sz="3200" dirty="0" err="1"/>
              <a:t>Cá</a:t>
            </a:r>
            <a:r>
              <a:rPr lang="en-US" sz="3200" dirty="0"/>
              <a:t> </a:t>
            </a:r>
            <a:r>
              <a:rPr lang="en-US" sz="3200" dirty="0" err="1"/>
              <a:t>nhân</a:t>
            </a:r>
            <a:r>
              <a:rPr lang="en-US" sz="3200" dirty="0"/>
              <a:t> </a:t>
            </a:r>
            <a:r>
              <a:rPr lang="en-US" sz="3200" dirty="0" err="1"/>
              <a:t>và</a:t>
            </a:r>
            <a:r>
              <a:rPr lang="en-US" sz="3200" dirty="0"/>
              <a:t> </a:t>
            </a:r>
            <a:r>
              <a:rPr lang="en-US" sz="3200" dirty="0" err="1"/>
              <a:t>tổ</a:t>
            </a:r>
            <a:r>
              <a:rPr lang="en-US" sz="3200" dirty="0"/>
              <a:t> </a:t>
            </a:r>
            <a:r>
              <a:rPr lang="en-US" sz="3200" dirty="0" err="1"/>
              <a:t>chức</a:t>
            </a:r>
            <a:r>
              <a:rPr lang="en-US" sz="3200" dirty="0"/>
              <a:t> </a:t>
            </a:r>
            <a:r>
              <a:rPr lang="en-US" sz="3200" dirty="0" err="1"/>
              <a:t>đều</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5" name="Rounded Rectangle 4"/>
          <p:cNvSpPr/>
          <p:nvPr/>
        </p:nvSpPr>
        <p:spPr>
          <a:xfrm>
            <a:off x="82550" y="3334758"/>
            <a:ext cx="4459880"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a:solidFill>
                  <a:sysClr val="windowText" lastClr="000000"/>
                </a:solidFill>
                <a:latin typeface="Arial"/>
                <a:cs typeface="Arial" pitchFamily="34" charset="0"/>
              </a:rPr>
              <a:t>a</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 </a:t>
            </a:r>
            <a:r>
              <a:rPr lang="en-US" sz="3200" dirty="0" err="1"/>
              <a:t>Cá</a:t>
            </a:r>
            <a:r>
              <a:rPr lang="en-US" sz="3200" dirty="0"/>
              <a:t> </a:t>
            </a:r>
            <a:r>
              <a:rPr lang="en-US" sz="3200" dirty="0" err="1"/>
              <a:t>nhân</a:t>
            </a:r>
            <a:r>
              <a:rPr lang="en-US" sz="3200" dirty="0"/>
              <a:t>, </a:t>
            </a:r>
            <a:r>
              <a:rPr lang="en-US" sz="3200" dirty="0" err="1"/>
              <a:t>tổ</a:t>
            </a:r>
            <a:r>
              <a:rPr lang="en-US" sz="3200" dirty="0"/>
              <a:t> </a:t>
            </a:r>
            <a:r>
              <a:rPr lang="en-US" sz="3200" dirty="0" err="1"/>
              <a:t>chức</a:t>
            </a:r>
            <a:r>
              <a:rPr lang="en-US" sz="3200" dirty="0"/>
              <a:t> </a:t>
            </a:r>
            <a:r>
              <a:rPr lang="en-US" sz="3200" dirty="0" err="1"/>
              <a:t>chỉ</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sp>
        <p:nvSpPr>
          <p:cNvPr id="6" name="Rounded Rectangle 5"/>
          <p:cNvSpPr/>
          <p:nvPr/>
        </p:nvSpPr>
        <p:spPr>
          <a:xfrm>
            <a:off x="4727575" y="4870450"/>
            <a:ext cx="4267200" cy="14478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t>Chỉ</a:t>
            </a:r>
            <a:r>
              <a:rPr lang="en-US" sz="3200" dirty="0"/>
              <a:t> </a:t>
            </a:r>
            <a:r>
              <a:rPr lang="en-US" sz="3200" dirty="0" err="1"/>
              <a:t>có</a:t>
            </a:r>
            <a:r>
              <a:rPr lang="en-US" sz="3200" dirty="0"/>
              <a:t> </a:t>
            </a:r>
            <a:r>
              <a:rPr lang="en-US" sz="3200" dirty="0" err="1"/>
              <a:t>cá</a:t>
            </a:r>
            <a:r>
              <a:rPr lang="en-US" sz="3200" dirty="0"/>
              <a:t> </a:t>
            </a:r>
            <a:r>
              <a:rPr lang="en-US" sz="3200" dirty="0" err="1"/>
              <a:t>nhân</a:t>
            </a:r>
            <a:r>
              <a:rPr lang="en-US" sz="3200" dirty="0"/>
              <a:t> </a:t>
            </a:r>
            <a:r>
              <a:rPr lang="en-US" sz="3200" dirty="0" err="1"/>
              <a:t>mới</a:t>
            </a:r>
            <a:r>
              <a:rPr lang="en-US" sz="3200" dirty="0"/>
              <a:t> </a:t>
            </a:r>
            <a:r>
              <a:rPr lang="en-US" sz="3200" dirty="0" err="1"/>
              <a:t>bị</a:t>
            </a:r>
            <a:r>
              <a:rPr lang="en-US" sz="3200" dirty="0"/>
              <a:t> </a:t>
            </a:r>
            <a:r>
              <a:rPr lang="en-US" sz="3200" dirty="0" err="1"/>
              <a:t>xử</a:t>
            </a:r>
            <a:r>
              <a:rPr lang="en-US" sz="3200" dirty="0"/>
              <a:t> </a:t>
            </a:r>
            <a:r>
              <a:rPr lang="en-US" sz="3200" dirty="0" err="1"/>
              <a:t>phạt</a:t>
            </a:r>
            <a:r>
              <a:rPr lang="en-US" sz="3200" dirty="0"/>
              <a:t> </a:t>
            </a:r>
            <a:r>
              <a:rPr lang="en-US" sz="3200" dirty="0" err="1"/>
              <a:t>khi</a:t>
            </a:r>
            <a:r>
              <a:rPr lang="en-US" sz="3200" dirty="0"/>
              <a:t> </a:t>
            </a:r>
            <a:r>
              <a:rPr lang="en-US" sz="3200" dirty="0" err="1"/>
              <a:t>có</a:t>
            </a:r>
            <a:r>
              <a:rPr lang="en-US" sz="3200" dirty="0"/>
              <a:t> </a:t>
            </a:r>
            <a:r>
              <a:rPr lang="en-US" sz="3200" dirty="0" err="1"/>
              <a:t>hành</a:t>
            </a:r>
            <a:r>
              <a:rPr lang="en-US" sz="3200" dirty="0"/>
              <a:t> vi </a:t>
            </a:r>
            <a:r>
              <a:rPr lang="en-US" sz="3200" dirty="0" err="1"/>
              <a:t>vi</a:t>
            </a:r>
            <a:r>
              <a:rPr lang="en-US" sz="3200" dirty="0"/>
              <a:t> </a:t>
            </a:r>
            <a:r>
              <a:rPr lang="en-US" sz="3200" dirty="0" err="1"/>
              <a:t>phạm</a:t>
            </a:r>
            <a:r>
              <a:rPr lang="en-US" sz="3200" dirty="0"/>
              <a:t> </a:t>
            </a:r>
            <a:r>
              <a:rPr lang="en-US" sz="3200" dirty="0" err="1"/>
              <a:t>hành</a:t>
            </a:r>
            <a:r>
              <a:rPr lang="en-US" sz="3200" dirty="0"/>
              <a:t> </a:t>
            </a:r>
            <a:r>
              <a:rPr lang="en-US" sz="3200" dirty="0" err="1"/>
              <a:t>chính</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CỦNG CỐ BÀI</a:t>
            </a:r>
          </a:p>
        </p:txBody>
      </p:sp>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646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11999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a:solidFill>
                  <a:schemeClr val="tx1"/>
                </a:solidFill>
                <a:latin typeface="Times New Roman" pitchFamily="18" charset="0"/>
                <a:cs typeface="Times New Roman" pitchFamily="18" charset="0"/>
              </a:rPr>
              <a:t>CẢM ƠN </a:t>
            </a:r>
          </a:p>
          <a:p>
            <a:pPr marL="33338"/>
            <a:r>
              <a:rPr lang="vi-VN" sz="4000" b="1" dirty="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9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241</TotalTime>
  <Words>1074</Words>
  <Application>Microsoft Office PowerPoint</Application>
  <PresentationFormat>On-screen Show (4:3)</PresentationFormat>
  <Paragraphs>112</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27</cp:revision>
  <dcterms:created xsi:type="dcterms:W3CDTF">2021-02-20T15:01:03Z</dcterms:created>
  <dcterms:modified xsi:type="dcterms:W3CDTF">2021-04-01T11:24:40Z</dcterms:modified>
</cp:coreProperties>
</file>