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9" r:id="rId1"/>
  </p:sldMasterIdLst>
  <p:sldIdLst>
    <p:sldId id="258" r:id="rId2"/>
    <p:sldId id="256" r:id="rId3"/>
    <p:sldId id="259" r:id="rId4"/>
    <p:sldId id="260" r:id="rId5"/>
    <p:sldId id="261" r:id="rId6"/>
    <p:sldId id="262" r:id="rId7"/>
    <p:sldId id="296" r:id="rId8"/>
    <p:sldId id="295" r:id="rId9"/>
    <p:sldId id="263" r:id="rId10"/>
    <p:sldId id="300" r:id="rId11"/>
    <p:sldId id="299" r:id="rId12"/>
    <p:sldId id="265" r:id="rId13"/>
    <p:sldId id="301" r:id="rId14"/>
    <p:sldId id="302" r:id="rId15"/>
    <p:sldId id="303" r:id="rId16"/>
    <p:sldId id="304" r:id="rId17"/>
    <p:sldId id="305" r:id="rId18"/>
    <p:sldId id="266" r:id="rId19"/>
    <p:sldId id="306" r:id="rId20"/>
    <p:sldId id="308" r:id="rId21"/>
    <p:sldId id="307" r:id="rId22"/>
    <p:sldId id="309" r:id="rId23"/>
    <p:sldId id="312" r:id="rId24"/>
    <p:sldId id="313" r:id="rId25"/>
    <p:sldId id="317" r:id="rId26"/>
    <p:sldId id="316" r:id="rId27"/>
    <p:sldId id="318" r:id="rId28"/>
    <p:sldId id="315" r:id="rId29"/>
    <p:sldId id="319" r:id="rId30"/>
    <p:sldId id="320" r:id="rId31"/>
    <p:sldId id="321" r:id="rId32"/>
    <p:sldId id="314" r:id="rId33"/>
    <p:sldId id="322" r:id="rId34"/>
    <p:sldId id="323" r:id="rId35"/>
    <p:sldId id="324" r:id="rId36"/>
    <p:sldId id="325" r:id="rId37"/>
    <p:sldId id="326" r:id="rId38"/>
    <p:sldId id="327" r:id="rId39"/>
    <p:sldId id="328" r:id="rId40"/>
    <p:sldId id="329" r:id="rId41"/>
    <p:sldId id="330" r:id="rId42"/>
    <p:sldId id="331" r:id="rId43"/>
    <p:sldId id="332" r:id="rId44"/>
    <p:sldId id="333" r:id="rId45"/>
    <p:sldId id="334" r:id="rId46"/>
    <p:sldId id="335" r:id="rId47"/>
    <p:sldId id="311" r:id="rId48"/>
    <p:sldId id="336" r:id="rId49"/>
    <p:sldId id="337" r:id="rId50"/>
    <p:sldId id="338" r:id="rId51"/>
    <p:sldId id="339" r:id="rId52"/>
    <p:sldId id="341" r:id="rId53"/>
    <p:sldId id="340" r:id="rId54"/>
    <p:sldId id="310" r:id="rId55"/>
    <p:sldId id="342" r:id="rId56"/>
    <p:sldId id="343" r:id="rId57"/>
    <p:sldId id="344" r:id="rId58"/>
    <p:sldId id="345" r:id="rId59"/>
    <p:sldId id="346" r:id="rId60"/>
    <p:sldId id="347" r:id="rId61"/>
    <p:sldId id="348" r:id="rId62"/>
    <p:sldId id="349" r:id="rId63"/>
    <p:sldId id="350" r:id="rId64"/>
    <p:sldId id="351" r:id="rId65"/>
    <p:sldId id="352" r:id="rId66"/>
    <p:sldId id="353" r:id="rId67"/>
    <p:sldId id="354" r:id="rId68"/>
    <p:sldId id="355" r:id="rId69"/>
    <p:sldId id="356" r:id="rId70"/>
    <p:sldId id="357" r:id="rId71"/>
    <p:sldId id="358" r:id="rId72"/>
    <p:sldId id="359" r:id="rId73"/>
    <p:sldId id="360" r:id="rId74"/>
    <p:sldId id="361" r:id="rId75"/>
    <p:sldId id="362" r:id="rId76"/>
    <p:sldId id="363" r:id="rId77"/>
    <p:sldId id="364" r:id="rId78"/>
    <p:sldId id="365" r:id="rId79"/>
    <p:sldId id="366" r:id="rId80"/>
    <p:sldId id="289" r:id="rId81"/>
    <p:sldId id="290" r:id="rId82"/>
    <p:sldId id="291" r:id="rId83"/>
    <p:sldId id="292" r:id="rId84"/>
    <p:sldId id="293" r:id="rId85"/>
    <p:sldId id="294" r:id="rId8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CC"/>
    <a:srgbClr val="FFCCFF"/>
    <a:srgbClr val="E8F3CB"/>
    <a:srgbClr val="FFFFCC"/>
    <a:srgbClr val="E8D6E4"/>
    <a:srgbClr val="CFEAEF"/>
    <a:srgbClr val="D5E9E9"/>
    <a:srgbClr val="E7E1D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71" autoAdjust="0"/>
  </p:normalViewPr>
  <p:slideViewPr>
    <p:cSldViewPr>
      <p:cViewPr varScale="1">
        <p:scale>
          <a:sx n="88" d="100"/>
          <a:sy n="88" d="100"/>
        </p:scale>
        <p:origin x="504" y="78"/>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tableStyles" Target="tableStyles.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7CD7188-AC81-4668-9508-6E2E8AE04705}" type="datetimeFigureOut">
              <a:rPr lang="en-US" smtClean="0"/>
              <a:t>15/4/2021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10712236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7CD7188-AC81-4668-9508-6E2E8AE04705}" type="datetimeFigureOut">
              <a:rPr lang="en-US" smtClean="0"/>
              <a:t>15/4/2021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34282647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CD7188-AC81-4668-9508-6E2E8AE04705}" type="datetimeFigureOut">
              <a:rPr lang="en-US" smtClean="0"/>
              <a:t>15/4/2021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17262644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7CD7188-AC81-4668-9508-6E2E8AE04705}" type="datetimeFigureOut">
              <a:rPr lang="en-US" smtClean="0"/>
              <a:t>15/4/2021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21707228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7CD7188-AC81-4668-9508-6E2E8AE04705}" type="datetimeFigureOut">
              <a:rPr lang="en-US" smtClean="0"/>
              <a:t>15/4/2021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42488175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7CD7188-AC81-4668-9508-6E2E8AE04705}" type="datetimeFigureOut">
              <a:rPr lang="en-US" smtClean="0"/>
              <a:t>15/4/2021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36028322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7CD7188-AC81-4668-9508-6E2E8AE04705}" type="datetimeFigureOut">
              <a:rPr lang="en-US" smtClean="0"/>
              <a:t>15/4/2021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35001919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57CD7188-AC81-4668-9508-6E2E8AE04705}" type="datetimeFigureOut">
              <a:rPr lang="en-US" smtClean="0"/>
              <a:t>15/4/2021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41511081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7CD7188-AC81-4668-9508-6E2E8AE04705}" type="datetimeFigureOut">
              <a:rPr lang="en-US" smtClean="0"/>
              <a:t>15/4/2021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13250667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CD7188-AC81-4668-9508-6E2E8AE04705}" type="datetimeFigureOut">
              <a:rPr lang="en-US" smtClean="0"/>
              <a:t>15/4/2021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19495084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CD7188-AC81-4668-9508-6E2E8AE04705}" type="datetimeFigureOut">
              <a:rPr lang="en-US" smtClean="0"/>
              <a:t>15/4/2021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2565404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CD7188-AC81-4668-9508-6E2E8AE04705}" type="datetimeFigureOut">
              <a:rPr lang="en-US" smtClean="0"/>
              <a:t>15/4/2021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852578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CD7188-AC81-4668-9508-6E2E8AE04705}" type="datetimeFigureOut">
              <a:rPr lang="en-US" smtClean="0"/>
              <a:t>15/4/2021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1304173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CD7188-AC81-4668-9508-6E2E8AE04705}" type="datetimeFigureOut">
              <a:rPr lang="en-US" smtClean="0"/>
              <a:t>15/4/2021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8088921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7CD7188-AC81-4668-9508-6E2E8AE04705}" type="datetimeFigureOut">
              <a:rPr lang="en-US" smtClean="0"/>
              <a:t>15/4/2021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15547007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7CD7188-AC81-4668-9508-6E2E8AE04705}" type="datetimeFigureOut">
              <a:rPr lang="en-US" smtClean="0"/>
              <a:t>15/4/2021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32793638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7CD7188-AC81-4668-9508-6E2E8AE04705}" type="datetimeFigureOut">
              <a:rPr lang="en-US" smtClean="0"/>
              <a:t>15/4/2021</a:t>
            </a:fld>
            <a:endParaRPr lang="en-US"/>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D3742FD8-D01F-4BA9-B983-F2260425B2D6}" type="slidenum">
              <a:rPr lang="en-US" smtClean="0"/>
              <a:t>‹#›</a:t>
            </a:fld>
            <a:endParaRPr lang="en-US"/>
          </a:p>
        </p:txBody>
      </p:sp>
    </p:spTree>
    <p:extLst>
      <p:ext uri="{BB962C8B-B14F-4D97-AF65-F5344CB8AC3E}">
        <p14:creationId xmlns:p14="http://schemas.microsoft.com/office/powerpoint/2010/main" val="2402065244"/>
      </p:ext>
    </p:extLst>
  </p:cSld>
  <p:clrMap bg1="lt1" tx1="dk1" bg2="lt2" tx2="dk2" accent1="accent1" accent2="accent2" accent3="accent3" accent4="accent4" accent5="accent5" accent6="accent6" hlink="hlink" folHlink="folHlink"/>
  <p:sldLayoutIdLst>
    <p:sldLayoutId id="2147483760" r:id="rId1"/>
    <p:sldLayoutId id="2147483761" r:id="rId2"/>
    <p:sldLayoutId id="2147483762" r:id="rId3"/>
    <p:sldLayoutId id="2147483763" r:id="rId4"/>
    <p:sldLayoutId id="2147483764" r:id="rId5"/>
    <p:sldLayoutId id="2147483765" r:id="rId6"/>
    <p:sldLayoutId id="2147483766" r:id="rId7"/>
    <p:sldLayoutId id="2147483767" r:id="rId8"/>
    <p:sldLayoutId id="2147483768" r:id="rId9"/>
    <p:sldLayoutId id="2147483769" r:id="rId10"/>
    <p:sldLayoutId id="2147483770" r:id="rId11"/>
    <p:sldLayoutId id="2147483771" r:id="rId12"/>
    <p:sldLayoutId id="2147483772" r:id="rId13"/>
    <p:sldLayoutId id="2147483773" r:id="rId14"/>
    <p:sldLayoutId id="2147483774" r:id="rId15"/>
    <p:sldLayoutId id="214748377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92313" y="201613"/>
            <a:ext cx="5445125"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re 1"/>
          <p:cNvSpPr txBox="1">
            <a:spLocks/>
          </p:cNvSpPr>
          <p:nvPr/>
        </p:nvSpPr>
        <p:spPr bwMode="auto">
          <a:xfrm>
            <a:off x="304800" y="2344188"/>
            <a:ext cx="8548687" cy="2543696"/>
          </a:xfrm>
          <a:prstGeom prst="rect">
            <a:avLst/>
          </a:prstGeom>
          <a:solidFill>
            <a:sysClr val="window" lastClr="FFFFFF"/>
          </a:solidFill>
          <a:ln w="25400" cap="flat" cmpd="sng" algn="ctr">
            <a:solidFill>
              <a:srgbClr val="4BACC6"/>
            </a:solidFill>
            <a:prstDash val="solid"/>
            <a:miter lim="800000"/>
            <a:headEnd/>
            <a:tailEnd/>
          </a:ln>
          <a:effectLst>
            <a:innerShdw blurRad="63500" dist="50800" dir="16200000">
              <a:prstClr val="black">
                <a:alpha val="50000"/>
              </a:prstClr>
            </a:inn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50" normalizeH="0" baseline="0" noProof="0" dirty="0">
                <a:ln w="11430"/>
                <a:solidFill>
                  <a:srgbClr val="C00000"/>
                </a:solidFill>
                <a:effectLst/>
                <a:uLnTx/>
                <a:uFillTx/>
                <a:latin typeface="Constantia"/>
                <a:ea typeface="+mn-ea"/>
                <a:cs typeface="+mn-cs"/>
              </a:rPr>
              <a:t>CHÀO MỪNG CÁC EM HỌC SINH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50" normalizeH="0" baseline="0" noProof="0" dirty="0">
                <a:ln w="11430"/>
                <a:solidFill>
                  <a:srgbClr val="C00000"/>
                </a:solidFill>
                <a:effectLst/>
                <a:uLnTx/>
                <a:uFillTx/>
                <a:latin typeface="Constantia"/>
                <a:ea typeface="+mn-ea"/>
                <a:cs typeface="+mn-cs"/>
              </a:rPr>
              <a:t>ĐẾN VỚI MÔN HỌC </a:t>
            </a:r>
          </a:p>
          <a:p>
            <a:pPr marL="0" marR="0" lvl="0" indent="0" algn="ctr" defTabSz="914400" eaLnBrk="1" fontAlgn="auto" latinLnBrk="0" hangingPunct="1">
              <a:lnSpc>
                <a:spcPct val="100000"/>
              </a:lnSpc>
              <a:spcBef>
                <a:spcPts val="0"/>
              </a:spcBef>
              <a:spcAft>
                <a:spcPts val="0"/>
              </a:spcAft>
              <a:buClrTx/>
              <a:buSzTx/>
              <a:buFontTx/>
              <a:buNone/>
              <a:tabLst/>
              <a:defRPr/>
            </a:pPr>
            <a:r>
              <a:rPr lang="en-US" sz="3600" b="1" kern="0" spc="50" noProof="0" dirty="0">
                <a:ln w="11430"/>
                <a:solidFill>
                  <a:srgbClr val="C00000"/>
                </a:solidFill>
                <a:latin typeface="Constantia"/>
              </a:rPr>
              <a:t>DINH DƯỠNG LÝ THUYẾT</a:t>
            </a:r>
            <a:endParaRPr kumimoji="0" lang="fr-CA" altLang="zh-CN" sz="3200" b="1" i="0" u="none" strike="noStrike" kern="0" cap="none" spc="0" normalizeH="0" baseline="0" noProof="0" dirty="0">
              <a:ln>
                <a:noFill/>
              </a:ln>
              <a:solidFill>
                <a:srgbClr val="07389B"/>
              </a:solidFill>
              <a:effectLst/>
              <a:uLnTx/>
              <a:uFillTx/>
              <a:latin typeface="Arial" pitchFamily="34" charset="0"/>
              <a:ea typeface="宋体"/>
              <a:cs typeface="Arial" pitchFamily="34" charset="0"/>
            </a:endParaRPr>
          </a:p>
        </p:txBody>
      </p:sp>
      <p:sp>
        <p:nvSpPr>
          <p:cNvPr id="6" name="Rectangle 1"/>
          <p:cNvSpPr>
            <a:spLocks noChangeArrowheads="1"/>
          </p:cNvSpPr>
          <p:nvPr/>
        </p:nvSpPr>
        <p:spPr bwMode="auto">
          <a:xfrm>
            <a:off x="5410200" y="5954857"/>
            <a:ext cx="372687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err="1">
                <a:ln>
                  <a:noFill/>
                </a:ln>
                <a:solidFill>
                  <a:sysClr val="windowText" lastClr="000000"/>
                </a:solidFill>
                <a:effectLst/>
                <a:uLnTx/>
                <a:uFillTx/>
              </a:rPr>
              <a:t>Giảng</a:t>
            </a:r>
            <a:r>
              <a:rPr kumimoji="0" lang="en-US" sz="1800" b="1" i="0" u="none" strike="noStrike" kern="0" cap="none" spc="0" normalizeH="0" baseline="0" noProof="0" dirty="0">
                <a:ln>
                  <a:noFill/>
                </a:ln>
                <a:solidFill>
                  <a:sysClr val="windowText" lastClr="000000"/>
                </a:solidFill>
                <a:effectLst/>
                <a:uLnTx/>
                <a:uFillTx/>
              </a:rPr>
              <a:t> </a:t>
            </a:r>
            <a:r>
              <a:rPr kumimoji="0" lang="en-US" sz="1800" b="1" i="0" u="none" strike="noStrike" kern="0" cap="none" spc="0" normalizeH="0" baseline="0" noProof="0" dirty="0" err="1">
                <a:ln>
                  <a:noFill/>
                </a:ln>
                <a:solidFill>
                  <a:sysClr val="windowText" lastClr="000000"/>
                </a:solidFill>
                <a:effectLst/>
                <a:uLnTx/>
                <a:uFillTx/>
              </a:rPr>
              <a:t>viên</a:t>
            </a:r>
            <a:r>
              <a:rPr kumimoji="0" lang="en-US" sz="1800" b="1" i="0" u="none" strike="noStrike" kern="0" cap="none" spc="0" normalizeH="0" baseline="0" noProof="0" dirty="0">
                <a:ln>
                  <a:noFill/>
                </a:ln>
                <a:solidFill>
                  <a:sysClr val="windowText" lastClr="000000"/>
                </a:solidFill>
                <a:effectLst/>
                <a:uLnTx/>
                <a:uFillTx/>
              </a:rPr>
              <a:t>: </a:t>
            </a:r>
            <a:r>
              <a:rPr kumimoji="0" lang="en-US" sz="1800" b="1" i="0" u="none" strike="noStrike" kern="0" cap="none" spc="0" normalizeH="0" baseline="0" noProof="0" dirty="0" err="1">
                <a:ln>
                  <a:noFill/>
                </a:ln>
                <a:solidFill>
                  <a:sysClr val="windowText" lastClr="000000"/>
                </a:solidFill>
                <a:effectLst/>
                <a:uLnTx/>
                <a:uFillTx/>
              </a:rPr>
              <a:t>Đặng</a:t>
            </a:r>
            <a:r>
              <a:rPr kumimoji="0" lang="en-US" sz="1800" b="1" i="0" u="none" strike="noStrike" kern="0" cap="none" spc="0" normalizeH="0" baseline="0" noProof="0" dirty="0">
                <a:ln>
                  <a:noFill/>
                </a:ln>
                <a:solidFill>
                  <a:sysClr val="windowText" lastClr="000000"/>
                </a:solidFill>
                <a:effectLst/>
                <a:uLnTx/>
                <a:uFillTx/>
              </a:rPr>
              <a:t> </a:t>
            </a:r>
            <a:r>
              <a:rPr kumimoji="0" lang="en-US" sz="1800" b="1" i="0" u="none" strike="noStrike" kern="0" cap="none" spc="0" normalizeH="0" baseline="0" noProof="0" dirty="0" err="1">
                <a:ln>
                  <a:noFill/>
                </a:ln>
                <a:solidFill>
                  <a:sysClr val="windowText" lastClr="000000"/>
                </a:solidFill>
                <a:effectLst/>
                <a:uLnTx/>
                <a:uFillTx/>
              </a:rPr>
              <a:t>Thị</a:t>
            </a:r>
            <a:r>
              <a:rPr kumimoji="0" lang="en-US" sz="1800" b="1" i="0" u="none" strike="noStrike" kern="0" cap="none" spc="0" normalizeH="0" baseline="0" noProof="0" dirty="0">
                <a:ln>
                  <a:noFill/>
                </a:ln>
                <a:solidFill>
                  <a:sysClr val="windowText" lastClr="000000"/>
                </a:solidFill>
                <a:effectLst/>
                <a:uLnTx/>
                <a:uFillTx/>
              </a:rPr>
              <a:t> </a:t>
            </a:r>
            <a:r>
              <a:rPr kumimoji="0" lang="en-US" sz="1800" b="1" i="0" u="none" strike="noStrike" kern="0" cap="none" spc="0" normalizeH="0" baseline="0" noProof="0" dirty="0" err="1">
                <a:ln>
                  <a:noFill/>
                </a:ln>
                <a:solidFill>
                  <a:sysClr val="windowText" lastClr="000000"/>
                </a:solidFill>
                <a:effectLst/>
                <a:uLnTx/>
                <a:uFillTx/>
              </a:rPr>
              <a:t>Nhật</a:t>
            </a:r>
            <a:r>
              <a:rPr kumimoji="0" lang="en-US" sz="1800" b="1" i="0" u="none" strike="noStrike" kern="0" cap="none" spc="0" normalizeH="0" baseline="0" noProof="0" dirty="0">
                <a:ln>
                  <a:noFill/>
                </a:ln>
                <a:solidFill>
                  <a:sysClr val="windowText" lastClr="000000"/>
                </a:solidFill>
                <a:effectLst/>
                <a:uLnTx/>
                <a:uFillTx/>
              </a:rPr>
              <a:t> Minh</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err="1">
                <a:ln>
                  <a:noFill/>
                </a:ln>
                <a:solidFill>
                  <a:sysClr val="windowText" lastClr="000000"/>
                </a:solidFill>
                <a:effectLst/>
                <a:uLnTx/>
                <a:uFillTx/>
              </a:rPr>
              <a:t>Số</a:t>
            </a:r>
            <a:r>
              <a:rPr kumimoji="0" lang="en-US" sz="1800" b="1" i="0" u="none" strike="noStrike" kern="0" cap="none" spc="0" normalizeH="0" baseline="0" noProof="0" dirty="0">
                <a:ln>
                  <a:noFill/>
                </a:ln>
                <a:solidFill>
                  <a:sysClr val="windowText" lastClr="000000"/>
                </a:solidFill>
                <a:effectLst/>
                <a:uLnTx/>
                <a:uFillTx/>
              </a:rPr>
              <a:t> ĐT: 0918 704 826</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ysClr val="windowText" lastClr="000000"/>
                </a:solidFill>
                <a:effectLst/>
                <a:uLnTx/>
                <a:uFillTx/>
              </a:rPr>
              <a:t>Mail: dangminh4377@gmail.com</a:t>
            </a:r>
          </a:p>
        </p:txBody>
      </p:sp>
    </p:spTree>
    <p:extLst>
      <p:ext uri="{BB962C8B-B14F-4D97-AF65-F5344CB8AC3E}">
        <p14:creationId xmlns:p14="http://schemas.microsoft.com/office/powerpoint/2010/main" val="1820890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txBox="1">
            <a:spLocks/>
          </p:cNvSpPr>
          <p:nvPr/>
        </p:nvSpPr>
        <p:spPr>
          <a:xfrm>
            <a:off x="200024" y="757238"/>
            <a:ext cx="8715375" cy="5343525"/>
          </a:xfrm>
          <a:prstGeom prst="rect">
            <a:avLst/>
          </a:prstGeom>
        </p:spPr>
        <p:txBody>
          <a:bodyPr vert="horz" lIns="91440" tIns="45720" rIns="91440" bIns="45720" rtlCol="0">
            <a:normAutofit fontScale="55000" lnSpcReduction="20000"/>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34290" marR="0" lvl="0" indent="0" algn="ctr" defTabSz="914400" rtl="0" eaLnBrk="1" fontAlgn="auto" latinLnBrk="0" hangingPunct="1">
              <a:lnSpc>
                <a:spcPct val="100000"/>
              </a:lnSpc>
              <a:spcBef>
                <a:spcPct val="20000"/>
              </a:spcBef>
              <a:spcAft>
                <a:spcPts val="0"/>
              </a:spcAft>
              <a:buClr>
                <a:sysClr val="windowText" lastClr="000000">
                  <a:lumMod val="75000"/>
                  <a:lumOff val="25000"/>
                </a:sysClr>
              </a:buClr>
              <a:buSzTx/>
              <a:buFont typeface="Arial" pitchFamily="34" charset="0"/>
              <a:buNone/>
              <a:tabLst/>
              <a:defRPr/>
            </a:pPr>
            <a:endParaRPr kumimoji="0" lang="en-US" sz="1000" b="1" i="0" u="none" strike="noStrike" kern="1200" cap="none" spc="0" normalizeH="0" baseline="0" noProof="0" dirty="0">
              <a:ln>
                <a:noFill/>
              </a:ln>
              <a:solidFill>
                <a:schemeClr val="tx1"/>
              </a:solidFill>
              <a:effectLst/>
              <a:uLnTx/>
              <a:uFillTx/>
              <a:latin typeface="Calibri"/>
              <a:ea typeface="+mn-ea"/>
              <a:cs typeface="+mn-cs"/>
            </a:endParaRPr>
          </a:p>
          <a:p>
            <a:pPr marL="34290" marR="0" lvl="0" indent="0" algn="ctr" defTabSz="914400" rtl="0" eaLnBrk="1" fontAlgn="auto" latinLnBrk="0" hangingPunct="1">
              <a:lnSpc>
                <a:spcPct val="100000"/>
              </a:lnSpc>
              <a:spcBef>
                <a:spcPct val="20000"/>
              </a:spcBef>
              <a:spcAft>
                <a:spcPts val="0"/>
              </a:spcAft>
              <a:buClr>
                <a:sysClr val="windowText" lastClr="000000">
                  <a:lumMod val="75000"/>
                  <a:lumOff val="25000"/>
                </a:sysClr>
              </a:buClr>
              <a:buSzTx/>
              <a:buFont typeface="Arial" pitchFamily="34" charset="0"/>
              <a:buNone/>
              <a:tabLst/>
              <a:defRPr/>
            </a:pPr>
            <a:r>
              <a:rPr kumimoji="0" lang="vi-VN" sz="4400" b="1" i="0" u="none" strike="noStrike" kern="1200" cap="none" spc="0" normalizeH="0" baseline="0" noProof="0" dirty="0">
                <a:ln>
                  <a:noFill/>
                </a:ln>
                <a:solidFill>
                  <a:schemeClr val="tx1"/>
                </a:solidFill>
                <a:effectLst/>
                <a:uLnTx/>
                <a:uFillTx/>
                <a:latin typeface="Times New Roman" pitchFamily="18" charset="0"/>
                <a:ea typeface="+mn-ea"/>
                <a:cs typeface="Times New Roman" pitchFamily="18" charset="0"/>
              </a:rPr>
              <a:t>Chương</a:t>
            </a:r>
            <a:r>
              <a:rPr kumimoji="0" lang="en-US" sz="4400" b="1" i="0" u="none" strike="noStrike" kern="1200" cap="none" spc="0" normalizeH="0" noProof="0" dirty="0">
                <a:ln>
                  <a:noFill/>
                </a:ln>
                <a:solidFill>
                  <a:schemeClr val="tx1"/>
                </a:solidFill>
                <a:effectLst/>
                <a:uLnTx/>
                <a:uFillTx/>
                <a:latin typeface="Times New Roman" pitchFamily="18" charset="0"/>
                <a:ea typeface="+mn-ea"/>
                <a:cs typeface="Times New Roman" pitchFamily="18" charset="0"/>
              </a:rPr>
              <a:t> 3</a:t>
            </a:r>
            <a:endParaRPr kumimoji="0" lang="vi-VN" sz="4400" b="1" i="0" u="none" strike="noStrike" kern="1200" cap="none" spc="0" normalizeH="0" baseline="0" noProof="0" dirty="0">
              <a:ln>
                <a:noFill/>
              </a:ln>
              <a:solidFill>
                <a:schemeClr val="tx1"/>
              </a:solidFill>
              <a:effectLst/>
              <a:uLnTx/>
              <a:uFillTx/>
              <a:latin typeface="Times New Roman" pitchFamily="18" charset="0"/>
              <a:ea typeface="+mn-ea"/>
              <a:cs typeface="Times New Roman" pitchFamily="18" charset="0"/>
            </a:endParaRPr>
          </a:p>
          <a:p>
            <a:pPr marL="34290" lvl="0">
              <a:buClr>
                <a:sysClr val="windowText" lastClr="000000">
                  <a:lumMod val="75000"/>
                  <a:lumOff val="25000"/>
                </a:sysClr>
              </a:buClr>
              <a:defRPr/>
            </a:pPr>
            <a:r>
              <a:rPr lang="vi-VN" sz="8800" b="1" dirty="0">
                <a:solidFill>
                  <a:schemeClr val="tx1"/>
                </a:solidFill>
                <a:latin typeface="Times New Roman" pitchFamily="18" charset="0"/>
                <a:cs typeface="Times New Roman" pitchFamily="18" charset="0"/>
              </a:rPr>
              <a:t>NGUỒN DINH DƯỠNG KHÔNG SINH NĂNG LƯỢNG VÀ NHU CẦU CỦA CƠ THỂ ĐỐI VỚI CÁC CHẤT  DINH DƯỠNG KHÔNG SINH NĂNG LƯỢNG</a:t>
            </a:r>
            <a:endParaRPr lang="en-US" sz="8800" b="1" dirty="0">
              <a:solidFill>
                <a:schemeClr val="tx1"/>
              </a:solidFill>
              <a:latin typeface="Times New Roman" pitchFamily="18" charset="0"/>
              <a:cs typeface="Times New Roman" pitchFamily="18" charset="0"/>
            </a:endParaRPr>
          </a:p>
          <a:p>
            <a:pPr marL="34290" lvl="0">
              <a:buClr>
                <a:sysClr val="windowText" lastClr="000000">
                  <a:lumMod val="75000"/>
                  <a:lumOff val="25000"/>
                </a:sysClr>
              </a:buClr>
              <a:defRPr/>
            </a:pPr>
            <a:r>
              <a:rPr kumimoji="0" lang="en-US" sz="5100" b="1" i="0" u="none" strike="noStrike" kern="1200" cap="none" spc="0" normalizeH="0" baseline="0" noProof="0" dirty="0">
                <a:ln>
                  <a:noFill/>
                </a:ln>
                <a:solidFill>
                  <a:schemeClr val="tx1"/>
                </a:solidFill>
                <a:effectLst/>
                <a:uLnTx/>
                <a:uFillTx/>
                <a:latin typeface="Times New Roman" pitchFamily="18" charset="0"/>
                <a:ea typeface="+mn-ea"/>
                <a:cs typeface="Times New Roman" pitchFamily="18" charset="0"/>
              </a:rPr>
              <a:t>(5 </a:t>
            </a:r>
            <a:r>
              <a:rPr kumimoji="0" lang="en-US" sz="5100" b="1" i="0" u="none" strike="noStrike" kern="1200" cap="none" spc="0" normalizeH="0" baseline="0" noProof="0" dirty="0" err="1">
                <a:ln>
                  <a:noFill/>
                </a:ln>
                <a:solidFill>
                  <a:schemeClr val="tx1"/>
                </a:solidFill>
                <a:effectLst/>
                <a:uLnTx/>
                <a:uFillTx/>
                <a:latin typeface="Times New Roman" pitchFamily="18" charset="0"/>
                <a:ea typeface="+mn-ea"/>
                <a:cs typeface="Times New Roman" pitchFamily="18" charset="0"/>
              </a:rPr>
              <a:t>tiết</a:t>
            </a:r>
            <a:r>
              <a:rPr kumimoji="0" lang="en-US" sz="5100" b="1" i="0" u="none" strike="noStrike" kern="1200" cap="none" spc="0" normalizeH="0" baseline="0" noProof="0" dirty="0">
                <a:ln>
                  <a:noFill/>
                </a:ln>
                <a:solidFill>
                  <a:schemeClr val="tx1"/>
                </a:solidFill>
                <a:effectLst/>
                <a:uLnTx/>
                <a:uFillTx/>
                <a:latin typeface="Times New Roman" pitchFamily="18" charset="0"/>
                <a:ea typeface="+mn-ea"/>
                <a:cs typeface="Times New Roman" pitchFamily="18" charset="0"/>
              </a:rPr>
              <a:t>)</a:t>
            </a:r>
          </a:p>
        </p:txBody>
      </p:sp>
      <p:pic>
        <p:nvPicPr>
          <p:cNvPr id="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919483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0" y="2157413"/>
            <a:ext cx="9144000" cy="1484312"/>
          </a:xfrm>
          <a:prstGeom prst="roundRect">
            <a:avLst/>
          </a:prstGeom>
          <a:solidFill>
            <a:srgbClr val="1F497D">
              <a:lumMod val="20000"/>
              <a:lumOff val="80000"/>
            </a:srgbClr>
          </a:solidFill>
          <a:ln w="28575" cap="flat" cmpd="sng" algn="ctr">
            <a:solidFill>
              <a:sysClr val="windowText" lastClr="000000"/>
            </a:solidFill>
            <a:prstDash val="solid"/>
            <a:miter lim="800000"/>
          </a:ln>
          <a:effectLst/>
        </p:spPr>
        <p:txBody>
          <a:bodyPr anchor="ctr"/>
          <a:lstStyle/>
          <a:p>
            <a:pPr lvl="0" defTabSz="914400">
              <a:defRPr/>
            </a:pPr>
            <a:r>
              <a:rPr lang="de-DE" sz="3200" dirty="0"/>
              <a:t>91/ </a:t>
            </a:r>
            <a:r>
              <a:rPr lang="en-US" sz="3200" dirty="0"/>
              <a:t>Theo </a:t>
            </a:r>
            <a:r>
              <a:rPr lang="en-US" sz="3200" dirty="0" err="1"/>
              <a:t>khuyến</a:t>
            </a:r>
            <a:r>
              <a:rPr lang="en-US" sz="3200" dirty="0"/>
              <a:t> </a:t>
            </a:r>
            <a:r>
              <a:rPr lang="en-US" sz="3200" dirty="0" err="1"/>
              <a:t>nghị</a:t>
            </a:r>
            <a:r>
              <a:rPr lang="en-US" sz="3200" dirty="0"/>
              <a:t> </a:t>
            </a:r>
            <a:r>
              <a:rPr lang="en-US" sz="3200" dirty="0" err="1"/>
              <a:t>cho</a:t>
            </a:r>
            <a:r>
              <a:rPr lang="en-US" sz="3200" dirty="0"/>
              <a:t> </a:t>
            </a:r>
            <a:r>
              <a:rPr lang="en-US" sz="3200" dirty="0" err="1"/>
              <a:t>người</a:t>
            </a:r>
            <a:r>
              <a:rPr lang="en-US" sz="3200" dirty="0"/>
              <a:t> </a:t>
            </a:r>
            <a:r>
              <a:rPr lang="en-US" sz="3200" dirty="0" err="1"/>
              <a:t>Việt</a:t>
            </a:r>
            <a:r>
              <a:rPr lang="en-US" sz="3200" dirty="0"/>
              <a:t> </a:t>
            </a:r>
            <a:r>
              <a:rPr lang="en-US" sz="3200" dirty="0" err="1"/>
              <a:t>nam</a:t>
            </a:r>
            <a:r>
              <a:rPr lang="en-US" sz="3200" dirty="0"/>
              <a:t>, </a:t>
            </a:r>
            <a:r>
              <a:rPr lang="en-US" sz="3200" dirty="0" err="1"/>
              <a:t>năng</a:t>
            </a:r>
            <a:r>
              <a:rPr lang="en-US" sz="3200" dirty="0"/>
              <a:t> </a:t>
            </a:r>
            <a:r>
              <a:rPr lang="en-US" sz="3200" dirty="0" err="1"/>
              <a:t>lượng</a:t>
            </a:r>
            <a:r>
              <a:rPr lang="en-US" sz="3200" dirty="0"/>
              <a:t> do lipid </a:t>
            </a:r>
            <a:r>
              <a:rPr lang="en-US" sz="3200" dirty="0" err="1"/>
              <a:t>cung</a:t>
            </a:r>
            <a:r>
              <a:rPr lang="en-US" sz="3200" dirty="0"/>
              <a:t> </a:t>
            </a:r>
            <a:r>
              <a:rPr lang="en-US" sz="3200" dirty="0" err="1"/>
              <a:t>cấp</a:t>
            </a:r>
            <a:r>
              <a:rPr lang="en-US" sz="3200" dirty="0"/>
              <a:t> </a:t>
            </a:r>
            <a:r>
              <a:rPr lang="en-US" sz="3200" dirty="0" err="1"/>
              <a:t>hằng</a:t>
            </a:r>
            <a:r>
              <a:rPr lang="en-US" sz="3200" dirty="0"/>
              <a:t> </a:t>
            </a:r>
            <a:r>
              <a:rPr lang="en-US" sz="3200" dirty="0" err="1"/>
              <a:t>ngày</a:t>
            </a:r>
            <a:r>
              <a:rPr lang="en-US" sz="3200" dirty="0"/>
              <a:t> </a:t>
            </a:r>
            <a:endParaRPr kumimoji="0" lang="en-US" sz="3200" b="0" i="0" u="none" strike="noStrike" kern="0" cap="none" spc="0" normalizeH="0" baseline="0" noProof="0" dirty="0">
              <a:ln>
                <a:noFill/>
              </a:ln>
              <a:effectLst/>
              <a:uLnTx/>
              <a:uFillTx/>
              <a:latin typeface="Arial" pitchFamily="34" charset="0"/>
              <a:cs typeface="Arial" pitchFamily="34" charset="0"/>
            </a:endParaRPr>
          </a:p>
        </p:txBody>
      </p:sp>
      <p:sp>
        <p:nvSpPr>
          <p:cNvPr id="5" name="Rounded Rectangle 4"/>
          <p:cNvSpPr/>
          <p:nvPr/>
        </p:nvSpPr>
        <p:spPr>
          <a:xfrm>
            <a:off x="35538" y="5232718"/>
            <a:ext cx="4572000" cy="1044576"/>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defTabSz="914400">
              <a:defRPr/>
            </a:pPr>
            <a:r>
              <a:rPr kumimoji="0" lang="en-US" sz="3200" b="0" i="0" u="none" strike="noStrike" kern="0" cap="none" spc="0" normalizeH="0" baseline="0" noProof="0" dirty="0">
                <a:ln>
                  <a:noFill/>
                </a:ln>
                <a:solidFill>
                  <a:sysClr val="windowText" lastClr="000000"/>
                </a:solidFill>
                <a:effectLst/>
                <a:uLnTx/>
                <a:uFillTx/>
                <a:latin typeface="Arial"/>
                <a:ea typeface="+mn-ea"/>
                <a:cs typeface="Arial" pitchFamily="34" charset="0"/>
              </a:rPr>
              <a:t>b</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 </a:t>
            </a:r>
            <a:r>
              <a:rPr lang="en-US" sz="2800" dirty="0" err="1"/>
              <a:t>Khoảng</a:t>
            </a:r>
            <a:r>
              <a:rPr lang="en-US" sz="2800" dirty="0"/>
              <a:t> 40 – 60% </a:t>
            </a:r>
            <a:r>
              <a:rPr lang="en-US" sz="2800" dirty="0" err="1"/>
              <a:t>tổng</a:t>
            </a:r>
            <a:r>
              <a:rPr lang="en-US" sz="2800" dirty="0"/>
              <a:t> </a:t>
            </a:r>
            <a:r>
              <a:rPr lang="en-US" sz="2800" dirty="0" err="1"/>
              <a:t>nhu</a:t>
            </a:r>
            <a:r>
              <a:rPr lang="en-US" sz="2800" dirty="0"/>
              <a:t> </a:t>
            </a:r>
            <a:r>
              <a:rPr lang="en-US" sz="2800" dirty="0" err="1"/>
              <a:t>cầu</a:t>
            </a:r>
            <a:r>
              <a:rPr lang="en-US" sz="2800" dirty="0"/>
              <a:t> </a:t>
            </a:r>
            <a:r>
              <a:rPr lang="en-US" sz="2800" dirty="0" err="1"/>
              <a:t>năng</a:t>
            </a:r>
            <a:r>
              <a:rPr lang="en-US" sz="2800" dirty="0"/>
              <a:t> </a:t>
            </a:r>
            <a:r>
              <a:rPr lang="en-US" sz="2800" dirty="0" err="1"/>
              <a:t>lượng</a:t>
            </a:r>
            <a:r>
              <a:rPr lang="de-DE" sz="2800" dirty="0"/>
              <a:t>.</a:t>
            </a:r>
            <a:endParaRPr kumimoji="0" lang="vi-VN" sz="2800" b="0" i="0" u="none" strike="noStrike" kern="0" cap="none" spc="0" normalizeH="0" baseline="0" noProof="0" dirty="0">
              <a:ln>
                <a:noFill/>
              </a:ln>
              <a:effectLst/>
              <a:uLnTx/>
              <a:uFillTx/>
              <a:latin typeface="Arial"/>
              <a:cs typeface="Arial" pitchFamily="34" charset="0"/>
            </a:endParaRPr>
          </a:p>
        </p:txBody>
      </p:sp>
      <p:sp>
        <p:nvSpPr>
          <p:cNvPr id="6" name="Rounded Rectangle 5"/>
          <p:cNvSpPr/>
          <p:nvPr/>
        </p:nvSpPr>
        <p:spPr>
          <a:xfrm>
            <a:off x="0" y="4009231"/>
            <a:ext cx="4572000" cy="1044575"/>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defTabSz="914400">
              <a:defRPr/>
            </a:pPr>
            <a:r>
              <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rPr>
              <a:t>a. </a:t>
            </a:r>
            <a:r>
              <a:rPr lang="en-US" sz="2800" dirty="0" err="1"/>
              <a:t>Khoảng</a:t>
            </a:r>
            <a:r>
              <a:rPr lang="en-US" sz="2800" dirty="0"/>
              <a:t> 65 –75% </a:t>
            </a:r>
            <a:r>
              <a:rPr lang="en-US" sz="2800" dirty="0" err="1"/>
              <a:t>tổng</a:t>
            </a:r>
            <a:r>
              <a:rPr lang="en-US" sz="2800" dirty="0"/>
              <a:t> </a:t>
            </a:r>
            <a:r>
              <a:rPr lang="en-US" sz="2800" dirty="0" err="1"/>
              <a:t>nhu</a:t>
            </a:r>
            <a:r>
              <a:rPr lang="en-US" sz="2800" dirty="0"/>
              <a:t> </a:t>
            </a:r>
            <a:r>
              <a:rPr lang="en-US" sz="2800" dirty="0" err="1"/>
              <a:t>cầu</a:t>
            </a:r>
            <a:r>
              <a:rPr lang="en-US" sz="2800" dirty="0"/>
              <a:t> </a:t>
            </a:r>
            <a:r>
              <a:rPr lang="en-US" sz="2800" dirty="0" err="1"/>
              <a:t>năng</a:t>
            </a:r>
            <a:r>
              <a:rPr lang="en-US" sz="2800" dirty="0"/>
              <a:t> </a:t>
            </a:r>
            <a:r>
              <a:rPr lang="en-US" sz="2800" dirty="0" err="1"/>
              <a:t>lượng</a:t>
            </a:r>
            <a:r>
              <a:rPr lang="de-DE" sz="2800" dirty="0"/>
              <a:t>.</a:t>
            </a:r>
            <a:endParaRPr lang="en-US" sz="2800" dirty="0"/>
          </a:p>
        </p:txBody>
      </p:sp>
      <p:sp>
        <p:nvSpPr>
          <p:cNvPr id="7" name="Rounded Rectangle 6"/>
          <p:cNvSpPr/>
          <p:nvPr/>
        </p:nvSpPr>
        <p:spPr>
          <a:xfrm>
            <a:off x="4662670" y="4009230"/>
            <a:ext cx="4481330" cy="1032669"/>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defTabSz="914400">
              <a:defRPr/>
            </a:pPr>
            <a:r>
              <a:rPr kumimoji="0" lang="en-US" sz="3200" b="0" i="0" u="none" strike="noStrike" kern="0" cap="none" spc="0" normalizeH="0" baseline="0" noProof="0" dirty="0">
                <a:ln>
                  <a:noFill/>
                </a:ln>
                <a:solidFill>
                  <a:sysClr val="windowText" lastClr="000000"/>
                </a:solidFill>
                <a:effectLst/>
                <a:uLnTx/>
                <a:uFillTx/>
                <a:latin typeface="Arial"/>
                <a:ea typeface="+mn-ea"/>
                <a:cs typeface="Arial" pitchFamily="34" charset="0"/>
              </a:rPr>
              <a:t>c</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 </a:t>
            </a:r>
            <a:r>
              <a:rPr lang="en-US" sz="2800" dirty="0" err="1"/>
              <a:t>Khoảng</a:t>
            </a:r>
            <a:r>
              <a:rPr lang="en-US" sz="2800" dirty="0"/>
              <a:t> 15 – 20% </a:t>
            </a:r>
            <a:r>
              <a:rPr lang="en-US" sz="2800" dirty="0" err="1"/>
              <a:t>tổng</a:t>
            </a:r>
            <a:r>
              <a:rPr lang="en-US" sz="2800" dirty="0"/>
              <a:t> </a:t>
            </a:r>
            <a:r>
              <a:rPr lang="en-US" sz="2800" dirty="0" err="1"/>
              <a:t>nhu</a:t>
            </a:r>
            <a:r>
              <a:rPr lang="en-US" sz="2800" dirty="0"/>
              <a:t> </a:t>
            </a:r>
            <a:r>
              <a:rPr lang="en-US" sz="2800" dirty="0" err="1"/>
              <a:t>cầu</a:t>
            </a:r>
            <a:r>
              <a:rPr lang="en-US" sz="2800" dirty="0"/>
              <a:t> </a:t>
            </a:r>
            <a:r>
              <a:rPr lang="en-US" sz="2800" dirty="0" err="1"/>
              <a:t>năng</a:t>
            </a:r>
            <a:r>
              <a:rPr lang="en-US" sz="2800" dirty="0"/>
              <a:t> </a:t>
            </a:r>
            <a:r>
              <a:rPr lang="en-US" sz="2800" dirty="0" err="1"/>
              <a:t>lượng</a:t>
            </a:r>
            <a:r>
              <a:rPr lang="de-DE" sz="2800" dirty="0"/>
              <a:t>.</a:t>
            </a:r>
            <a:endParaRPr lang="en-US" sz="2800" dirty="0"/>
          </a:p>
        </p:txBody>
      </p:sp>
      <p:sp>
        <p:nvSpPr>
          <p:cNvPr id="8" name="Rounded Rectangle 7"/>
          <p:cNvSpPr/>
          <p:nvPr/>
        </p:nvSpPr>
        <p:spPr>
          <a:xfrm>
            <a:off x="4662671" y="5232718"/>
            <a:ext cx="4445792" cy="1032669"/>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d. </a:t>
            </a:r>
            <a:r>
              <a:rPr lang="en-US" sz="2800" dirty="0" err="1"/>
              <a:t>Khoảng</a:t>
            </a:r>
            <a:r>
              <a:rPr lang="en-US" sz="2800" dirty="0"/>
              <a:t> 12 – 14% </a:t>
            </a:r>
            <a:r>
              <a:rPr lang="en-US" sz="2800" dirty="0" err="1"/>
              <a:t>tổng</a:t>
            </a:r>
            <a:r>
              <a:rPr lang="en-US" sz="2800" dirty="0"/>
              <a:t> </a:t>
            </a:r>
            <a:r>
              <a:rPr lang="en-US" sz="2800" dirty="0" err="1"/>
              <a:t>nhu</a:t>
            </a:r>
            <a:r>
              <a:rPr lang="en-US" sz="2800" dirty="0"/>
              <a:t> </a:t>
            </a:r>
            <a:r>
              <a:rPr lang="en-US" sz="2800" dirty="0" err="1"/>
              <a:t>cầu</a:t>
            </a:r>
            <a:r>
              <a:rPr lang="en-US" sz="2800" dirty="0"/>
              <a:t> </a:t>
            </a:r>
            <a:r>
              <a:rPr lang="en-US" sz="2800" dirty="0" err="1"/>
              <a:t>năng</a:t>
            </a:r>
            <a:r>
              <a:rPr lang="en-US" sz="2800" dirty="0"/>
              <a:t> </a:t>
            </a:r>
            <a:r>
              <a:rPr lang="en-US" sz="2800" dirty="0" err="1"/>
              <a:t>lượng</a:t>
            </a:r>
            <a:r>
              <a:rPr lang="en-US" sz="2800" dirty="0"/>
              <a:t>.</a:t>
            </a:r>
          </a:p>
        </p:txBody>
      </p:sp>
      <p:pic>
        <p:nvPicPr>
          <p:cNvPr id="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2759075" y="382588"/>
            <a:ext cx="3937000"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Kiểm</a:t>
            </a:r>
            <a:r>
              <a:rPr lang="en-US" sz="3200" b="1" dirty="0">
                <a:latin typeface="Arial" pitchFamily="34" charset="0"/>
                <a:cs typeface="Arial" pitchFamily="34" charset="0"/>
              </a:rPr>
              <a:t> </a:t>
            </a:r>
            <a:r>
              <a:rPr lang="en-US" sz="3200" b="1" dirty="0" err="1">
                <a:latin typeface="Arial" pitchFamily="34" charset="0"/>
                <a:cs typeface="Arial" pitchFamily="34" charset="0"/>
              </a:rPr>
              <a:t>tra</a:t>
            </a:r>
            <a:r>
              <a:rPr lang="en-US" sz="3200" b="1" dirty="0">
                <a:latin typeface="Arial" pitchFamily="34" charset="0"/>
                <a:cs typeface="Arial" pitchFamily="34" charset="0"/>
              </a:rPr>
              <a:t> </a:t>
            </a:r>
            <a:r>
              <a:rPr lang="en-US" sz="3200" b="1" dirty="0" err="1">
                <a:latin typeface="Arial" pitchFamily="34" charset="0"/>
                <a:cs typeface="Arial" pitchFamily="34" charset="0"/>
              </a:rPr>
              <a:t>bài</a:t>
            </a:r>
            <a:r>
              <a:rPr lang="en-US" sz="3200" b="1" dirty="0">
                <a:latin typeface="Arial" pitchFamily="34" charset="0"/>
                <a:cs typeface="Arial" pitchFamily="34" charset="0"/>
              </a:rPr>
              <a:t> </a:t>
            </a:r>
            <a:r>
              <a:rPr lang="en-US" sz="3200" b="1" dirty="0" err="1">
                <a:latin typeface="Arial" pitchFamily="34" charset="0"/>
                <a:cs typeface="Arial" pitchFamily="34" charset="0"/>
              </a:rPr>
              <a:t>cũ</a:t>
            </a:r>
            <a:r>
              <a:rPr lang="en-US" sz="3200" b="1" dirty="0">
                <a:latin typeface="Arial" pitchFamily="34" charset="0"/>
                <a:cs typeface="Arial" pitchFamily="34" charset="0"/>
              </a:rPr>
              <a:t> </a:t>
            </a:r>
          </a:p>
        </p:txBody>
      </p:sp>
      <p:pic>
        <p:nvPicPr>
          <p:cNvPr id="11"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16725" y="0"/>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98208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fill="hold"/>
                                        <p:tgtEl>
                                          <p:spTgt spid="7"/>
                                        </p:tgtEl>
                                        <p:attrNameLst>
                                          <p:attrName>ppt_x</p:attrName>
                                        </p:attrNameLst>
                                      </p:cBhvr>
                                      <p:tavLst>
                                        <p:tav tm="0">
                                          <p:val>
                                            <p:strVal val="#ppt_x"/>
                                          </p:val>
                                        </p:tav>
                                        <p:tav tm="100000">
                                          <p:val>
                                            <p:strVal val="#ppt_x"/>
                                          </p:val>
                                        </p:tav>
                                      </p:tavLst>
                                    </p:anim>
                                    <p:anim calcmode="lin" valueType="num">
                                      <p:cBhvr additive="base">
                                        <p:cTn id="3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1" presetClass="emph" presetSubtype="2" fill="hold" nodeType="clickEffect">
                                  <p:stCondLst>
                                    <p:cond delay="0"/>
                                  </p:stCondLst>
                                  <p:childTnLst>
                                    <p:animClr clrSpc="rgb" dir="cw">
                                      <p:cBhvr>
                                        <p:cTn id="38" dur="2000" fill="hold"/>
                                        <p:tgtEl>
                                          <p:spTgt spid="7"/>
                                        </p:tgtEl>
                                        <p:attrNameLst>
                                          <p:attrName>fillcolor</p:attrName>
                                        </p:attrNameLst>
                                      </p:cBhvr>
                                      <p:to>
                                        <a:srgbClr val="FF0000"/>
                                      </p:to>
                                    </p:animClr>
                                    <p:set>
                                      <p:cBhvr>
                                        <p:cTn id="39" dur="2000" fill="hold"/>
                                        <p:tgtEl>
                                          <p:spTgt spid="7"/>
                                        </p:tgtEl>
                                        <p:attrNameLst>
                                          <p:attrName>fill.type</p:attrName>
                                        </p:attrNameLst>
                                      </p:cBhvr>
                                      <p:to>
                                        <p:strVal val="solid"/>
                                      </p:to>
                                    </p:set>
                                    <p:set>
                                      <p:cBhvr>
                                        <p:cTn id="40"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114300" y="2276475"/>
            <a:ext cx="9029700" cy="847725"/>
          </a:xfrm>
          <a:prstGeom prst="roundRect">
            <a:avLst/>
          </a:prstGeom>
          <a:solidFill>
            <a:srgbClr val="F79646">
              <a:lumMod val="20000"/>
              <a:lumOff val="80000"/>
            </a:srgbClr>
          </a:solidFill>
          <a:ln w="28575" cap="flat" cmpd="sng" algn="ctr">
            <a:solidFill>
              <a:sysClr val="windowText" lastClr="000000"/>
            </a:solidFill>
            <a:prstDash val="solid"/>
            <a:miter lim="800000"/>
          </a:ln>
          <a:effectLst/>
        </p:spPr>
        <p:txBody>
          <a:bodyPr anchor="ctr"/>
          <a:lstStyle/>
          <a:p>
            <a:pPr lvl="0" defTabSz="914400">
              <a:defRPr/>
            </a:pPr>
            <a:r>
              <a:rPr lang="en-US" sz="3200" dirty="0"/>
              <a:t>126/ Acid amin </a:t>
            </a:r>
            <a:r>
              <a:rPr lang="en-US" sz="3200" dirty="0" err="1"/>
              <a:t>không</a:t>
            </a:r>
            <a:r>
              <a:rPr lang="en-US" sz="3200" dirty="0"/>
              <a:t> </a:t>
            </a:r>
            <a:r>
              <a:rPr lang="en-US" sz="3200" dirty="0" err="1"/>
              <a:t>thay</a:t>
            </a:r>
            <a:r>
              <a:rPr lang="en-US" sz="3200" dirty="0"/>
              <a:t> </a:t>
            </a:r>
            <a:r>
              <a:rPr lang="en-US" sz="3200" dirty="0" err="1"/>
              <a:t>thế</a:t>
            </a:r>
            <a:r>
              <a:rPr lang="en-US" sz="3200" dirty="0"/>
              <a:t> </a:t>
            </a:r>
            <a:r>
              <a:rPr lang="en-US" sz="3200" dirty="0" err="1"/>
              <a:t>được</a:t>
            </a:r>
            <a:endPar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sp>
        <p:nvSpPr>
          <p:cNvPr id="5" name="Rounded Rectangle 4"/>
          <p:cNvSpPr/>
          <p:nvPr/>
        </p:nvSpPr>
        <p:spPr>
          <a:xfrm>
            <a:off x="191703" y="3429000"/>
            <a:ext cx="4505392" cy="1271587"/>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defTabSz="914400">
              <a:defRPr/>
            </a:pPr>
            <a:r>
              <a:rPr kumimoji="0" lang="en-US"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 </a:t>
            </a:r>
            <a:r>
              <a:rPr lang="en-US" sz="3200" dirty="0"/>
              <a:t>Hay </a:t>
            </a:r>
            <a:r>
              <a:rPr lang="en-US" sz="3200" dirty="0" err="1"/>
              <a:t>còn</a:t>
            </a:r>
            <a:r>
              <a:rPr lang="en-US" sz="3200" dirty="0"/>
              <a:t> </a:t>
            </a:r>
            <a:r>
              <a:rPr lang="en-US" sz="3200" dirty="0" err="1"/>
              <a:t>gọi</a:t>
            </a:r>
            <a:r>
              <a:rPr lang="en-US" sz="3200" dirty="0"/>
              <a:t> </a:t>
            </a:r>
            <a:r>
              <a:rPr lang="en-US" sz="3200" dirty="0" err="1"/>
              <a:t>là</a:t>
            </a:r>
            <a:r>
              <a:rPr lang="en-US" sz="3200" dirty="0"/>
              <a:t> acid amin </a:t>
            </a:r>
            <a:r>
              <a:rPr lang="en-US" sz="3200" dirty="0" err="1"/>
              <a:t>thay</a:t>
            </a:r>
            <a:r>
              <a:rPr lang="en-US" sz="3200" dirty="0"/>
              <a:t> </a:t>
            </a:r>
            <a:r>
              <a:rPr lang="en-US" sz="3200" dirty="0" err="1"/>
              <a:t>thế</a:t>
            </a:r>
            <a:r>
              <a:rPr lang="en-US" sz="3200" dirty="0"/>
              <a:t> </a:t>
            </a:r>
            <a:r>
              <a:rPr lang="en-US" sz="3200" dirty="0" err="1"/>
              <a:t>được</a:t>
            </a:r>
            <a:r>
              <a:rPr lang="en-US" sz="3200" dirty="0"/>
              <a:t>.</a:t>
            </a:r>
            <a:r>
              <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rPr>
              <a:t>.</a:t>
            </a:r>
            <a:endPar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endParaRPr>
          </a:p>
        </p:txBody>
      </p:sp>
      <p:sp>
        <p:nvSpPr>
          <p:cNvPr id="6" name="Rounded Rectangle 5"/>
          <p:cNvSpPr/>
          <p:nvPr/>
        </p:nvSpPr>
        <p:spPr>
          <a:xfrm>
            <a:off x="196057" y="5357814"/>
            <a:ext cx="4505392" cy="1347786"/>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defTabSz="914400">
              <a:defRPr/>
            </a:pPr>
            <a:r>
              <a:rPr kumimoji="0" lang="en-US" sz="3200" b="0" i="0" u="none" strike="noStrike" kern="0" cap="none" spc="0" normalizeH="0" baseline="0" noProof="0" dirty="0">
                <a:ln>
                  <a:noFill/>
                </a:ln>
                <a:solidFill>
                  <a:sysClr val="windowText" lastClr="000000"/>
                </a:solidFill>
                <a:effectLst/>
                <a:uLnTx/>
                <a:uFillTx/>
                <a:latin typeface="Arial"/>
                <a:ea typeface="+mn-ea"/>
                <a:cs typeface="Arial" pitchFamily="34" charset="0"/>
              </a:rPr>
              <a:t>b</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 </a:t>
            </a:r>
            <a:r>
              <a:rPr lang="en-US" sz="3200" dirty="0"/>
              <a:t>Hay </a:t>
            </a:r>
            <a:r>
              <a:rPr lang="en-US" sz="3200" dirty="0" err="1"/>
              <a:t>còn</a:t>
            </a:r>
            <a:r>
              <a:rPr lang="en-US" sz="3200" dirty="0"/>
              <a:t> </a:t>
            </a:r>
            <a:r>
              <a:rPr lang="en-US" sz="3200" dirty="0" err="1"/>
              <a:t>gọi</a:t>
            </a:r>
            <a:r>
              <a:rPr lang="en-US" sz="3200" dirty="0"/>
              <a:t> </a:t>
            </a:r>
            <a:r>
              <a:rPr lang="en-US" sz="3200" dirty="0" err="1"/>
              <a:t>là</a:t>
            </a:r>
            <a:r>
              <a:rPr lang="en-US" sz="3200" dirty="0"/>
              <a:t> acid amin </a:t>
            </a:r>
            <a:r>
              <a:rPr lang="en-US" sz="3200" dirty="0" err="1"/>
              <a:t>cơ</a:t>
            </a:r>
            <a:r>
              <a:rPr lang="en-US" sz="3200" dirty="0"/>
              <a:t> </a:t>
            </a:r>
            <a:r>
              <a:rPr lang="en-US" sz="3200" dirty="0" err="1"/>
              <a:t>thể</a:t>
            </a:r>
            <a:r>
              <a:rPr lang="en-US" sz="3200" dirty="0"/>
              <a:t> </a:t>
            </a:r>
            <a:r>
              <a:rPr lang="en-US" sz="3200" dirty="0" err="1"/>
              <a:t>tổng</a:t>
            </a:r>
            <a:r>
              <a:rPr lang="en-US" sz="3200" dirty="0"/>
              <a:t> </a:t>
            </a:r>
            <a:r>
              <a:rPr lang="en-US" sz="3200" dirty="0" err="1"/>
              <a:t>hợp</a:t>
            </a:r>
            <a:r>
              <a:rPr lang="en-US" sz="3200" dirty="0"/>
              <a:t> </a:t>
            </a:r>
            <a:r>
              <a:rPr lang="en-US" sz="3200" dirty="0" err="1"/>
              <a:t>được</a:t>
            </a:r>
            <a:r>
              <a:rPr lang="en-US" sz="3200" dirty="0"/>
              <a:t>.</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t>
            </a:r>
          </a:p>
        </p:txBody>
      </p:sp>
      <p:sp>
        <p:nvSpPr>
          <p:cNvPr id="7" name="Rounded Rectangle 6"/>
          <p:cNvSpPr/>
          <p:nvPr/>
        </p:nvSpPr>
        <p:spPr>
          <a:xfrm>
            <a:off x="4855778" y="3429000"/>
            <a:ext cx="4288222" cy="1271587"/>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defTabSz="914400">
              <a:defRPr/>
            </a:pPr>
            <a:r>
              <a:rPr kumimoji="0" lang="en-US" sz="3200" b="0" i="0" u="none" strike="noStrike" kern="0" cap="none" spc="0" normalizeH="0" baseline="0" noProof="0" dirty="0">
                <a:ln>
                  <a:noFill/>
                </a:ln>
                <a:solidFill>
                  <a:sysClr val="windowText" lastClr="000000"/>
                </a:solidFill>
                <a:effectLst/>
                <a:uLnTx/>
                <a:uFillTx/>
                <a:latin typeface="Arial"/>
                <a:ea typeface="+mn-ea"/>
                <a:cs typeface="Arial" pitchFamily="34" charset="0"/>
              </a:rPr>
              <a:t>c</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 </a:t>
            </a:r>
            <a:r>
              <a:rPr lang="en-US" sz="3200" dirty="0"/>
              <a:t>Hay </a:t>
            </a:r>
            <a:r>
              <a:rPr lang="en-US" sz="3200" dirty="0" err="1"/>
              <a:t>còn</a:t>
            </a:r>
            <a:r>
              <a:rPr lang="en-US" sz="3200" dirty="0"/>
              <a:t> </a:t>
            </a:r>
            <a:r>
              <a:rPr lang="en-US" sz="3200" dirty="0" err="1"/>
              <a:t>gọi</a:t>
            </a:r>
            <a:r>
              <a:rPr lang="en-US" sz="3200" dirty="0"/>
              <a:t> </a:t>
            </a:r>
            <a:r>
              <a:rPr lang="en-US" sz="3200" dirty="0" err="1"/>
              <a:t>là</a:t>
            </a:r>
            <a:r>
              <a:rPr lang="en-US" sz="3200" dirty="0"/>
              <a:t> acid amin </a:t>
            </a:r>
            <a:r>
              <a:rPr lang="en-US" sz="3200" dirty="0" err="1"/>
              <a:t>cần</a:t>
            </a:r>
            <a:r>
              <a:rPr lang="en-US" sz="3200" dirty="0"/>
              <a:t> </a:t>
            </a:r>
            <a:r>
              <a:rPr lang="en-US" sz="3200" dirty="0" err="1"/>
              <a:t>thiết</a:t>
            </a:r>
            <a:r>
              <a:rPr lang="en-US" sz="3200" dirty="0"/>
              <a:t>.</a:t>
            </a:r>
          </a:p>
        </p:txBody>
      </p:sp>
      <p:sp>
        <p:nvSpPr>
          <p:cNvPr id="8" name="Rounded Rectangle 7"/>
          <p:cNvSpPr/>
          <p:nvPr/>
        </p:nvSpPr>
        <p:spPr>
          <a:xfrm>
            <a:off x="4938713" y="5357813"/>
            <a:ext cx="4205287" cy="1271587"/>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defTabSz="91440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d. </a:t>
            </a:r>
            <a:r>
              <a:rPr lang="en-US" sz="3200" dirty="0"/>
              <a:t>Hay </a:t>
            </a:r>
            <a:r>
              <a:rPr lang="en-US" sz="3200" dirty="0" err="1"/>
              <a:t>còn</a:t>
            </a:r>
            <a:r>
              <a:rPr lang="en-US" sz="3200" dirty="0"/>
              <a:t> </a:t>
            </a:r>
            <a:r>
              <a:rPr lang="en-US" sz="3200" dirty="0" err="1"/>
              <a:t>gọi</a:t>
            </a:r>
            <a:r>
              <a:rPr lang="en-US" sz="3200" dirty="0"/>
              <a:t> </a:t>
            </a:r>
            <a:r>
              <a:rPr lang="en-US" sz="3200" dirty="0" err="1"/>
              <a:t>là</a:t>
            </a:r>
            <a:r>
              <a:rPr lang="en-US" sz="3200" dirty="0"/>
              <a:t> acid amin </a:t>
            </a:r>
            <a:r>
              <a:rPr lang="en-US" sz="3200" dirty="0" err="1"/>
              <a:t>không</a:t>
            </a:r>
            <a:r>
              <a:rPr lang="en-US" sz="3200" dirty="0"/>
              <a:t> </a:t>
            </a:r>
            <a:r>
              <a:rPr lang="en-US" sz="3200" dirty="0" err="1"/>
              <a:t>cần</a:t>
            </a:r>
            <a:r>
              <a:rPr lang="en-US" sz="3200" dirty="0"/>
              <a:t> </a:t>
            </a:r>
            <a:r>
              <a:rPr lang="en-US" sz="3200" dirty="0" err="1"/>
              <a:t>thiết</a:t>
            </a:r>
            <a:r>
              <a:rPr lang="en-US" sz="3200" dirty="0"/>
              <a:t>.</a:t>
            </a:r>
          </a:p>
        </p:txBody>
      </p:sp>
      <p:pic>
        <p:nvPicPr>
          <p:cNvPr id="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2759075" y="382588"/>
            <a:ext cx="3937000"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Kiểm</a:t>
            </a:r>
            <a:r>
              <a:rPr lang="en-US" sz="3200" b="1" dirty="0">
                <a:latin typeface="Arial" pitchFamily="34" charset="0"/>
                <a:cs typeface="Arial" pitchFamily="34" charset="0"/>
              </a:rPr>
              <a:t> </a:t>
            </a:r>
            <a:r>
              <a:rPr lang="en-US" sz="3200" b="1" dirty="0" err="1">
                <a:latin typeface="Arial" pitchFamily="34" charset="0"/>
                <a:cs typeface="Arial" pitchFamily="34" charset="0"/>
              </a:rPr>
              <a:t>tra</a:t>
            </a:r>
            <a:r>
              <a:rPr lang="en-US" sz="3200" b="1" dirty="0">
                <a:latin typeface="Arial" pitchFamily="34" charset="0"/>
                <a:cs typeface="Arial" pitchFamily="34" charset="0"/>
              </a:rPr>
              <a:t> </a:t>
            </a:r>
            <a:r>
              <a:rPr lang="en-US" sz="3200" b="1" dirty="0" err="1">
                <a:latin typeface="Arial" pitchFamily="34" charset="0"/>
                <a:cs typeface="Arial" pitchFamily="34" charset="0"/>
              </a:rPr>
              <a:t>bài</a:t>
            </a:r>
            <a:r>
              <a:rPr lang="en-US" sz="3200" b="1" dirty="0">
                <a:latin typeface="Arial" pitchFamily="34" charset="0"/>
                <a:cs typeface="Arial" pitchFamily="34" charset="0"/>
              </a:rPr>
              <a:t> </a:t>
            </a:r>
            <a:r>
              <a:rPr lang="en-US" sz="3200" b="1" dirty="0" err="1">
                <a:latin typeface="Arial" pitchFamily="34" charset="0"/>
                <a:cs typeface="Arial" pitchFamily="34" charset="0"/>
              </a:rPr>
              <a:t>cũ</a:t>
            </a:r>
            <a:r>
              <a:rPr lang="en-US" sz="3200" b="1" dirty="0">
                <a:latin typeface="Arial" pitchFamily="34" charset="0"/>
                <a:cs typeface="Arial" pitchFamily="34" charset="0"/>
              </a:rPr>
              <a:t> </a:t>
            </a:r>
          </a:p>
        </p:txBody>
      </p:sp>
      <p:pic>
        <p:nvPicPr>
          <p:cNvPr id="11"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16725" y="0"/>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17219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0" y="1952625"/>
            <a:ext cx="9144000" cy="1023938"/>
          </a:xfrm>
          <a:prstGeom prst="roundRect">
            <a:avLst/>
          </a:prstGeom>
          <a:solidFill>
            <a:srgbClr val="4BACC6">
              <a:lumMod val="20000"/>
              <a:lumOff val="80000"/>
            </a:srgbClr>
          </a:solidFill>
          <a:ln w="28575" cap="flat" cmpd="sng" algn="ctr">
            <a:solidFill>
              <a:sysClr val="windowText" lastClr="000000"/>
            </a:solidFill>
            <a:prstDash val="solid"/>
            <a:miter lim="800000"/>
          </a:ln>
          <a:effectLst/>
        </p:spPr>
        <p:txBody>
          <a:bodyPr anchor="ctr"/>
          <a:lstStyle/>
          <a:p>
            <a:pPr lvl="0" defTabSz="914400">
              <a:defRPr/>
            </a:pPr>
            <a:r>
              <a:rPr lang="de-DE" sz="3200" dirty="0"/>
              <a:t>118/ </a:t>
            </a:r>
            <a:r>
              <a:rPr lang="en-US" sz="3200" dirty="0" err="1"/>
              <a:t>Tuổi</a:t>
            </a:r>
            <a:r>
              <a:rPr lang="en-US" sz="3200" dirty="0"/>
              <a:t> </a:t>
            </a:r>
            <a:r>
              <a:rPr lang="en-US" sz="3200" dirty="0" err="1"/>
              <a:t>chưa</a:t>
            </a:r>
            <a:r>
              <a:rPr lang="en-US" sz="3200" dirty="0"/>
              <a:t> </a:t>
            </a:r>
            <a:r>
              <a:rPr lang="en-US" sz="3200" dirty="0" err="1"/>
              <a:t>trưởng</a:t>
            </a:r>
            <a:r>
              <a:rPr lang="en-US" sz="3200" dirty="0"/>
              <a:t> </a:t>
            </a:r>
            <a:r>
              <a:rPr lang="en-US" sz="3200" dirty="0" err="1"/>
              <a:t>thành</a:t>
            </a:r>
            <a:r>
              <a:rPr lang="en-US" sz="3200" dirty="0"/>
              <a:t> </a:t>
            </a:r>
            <a:endPar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endParaRPr>
          </a:p>
        </p:txBody>
      </p:sp>
      <p:sp>
        <p:nvSpPr>
          <p:cNvPr id="3" name="Rounded Rectangle 2"/>
          <p:cNvSpPr/>
          <p:nvPr/>
        </p:nvSpPr>
        <p:spPr>
          <a:xfrm>
            <a:off x="82550" y="3303588"/>
            <a:ext cx="4506913" cy="1268412"/>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defTabSz="91440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 </a:t>
            </a:r>
            <a:r>
              <a:rPr lang="en-US" sz="3200" dirty="0" err="1"/>
              <a:t>Nên</a:t>
            </a:r>
            <a:r>
              <a:rPr lang="en-US" sz="3200" dirty="0"/>
              <a:t> </a:t>
            </a:r>
            <a:r>
              <a:rPr lang="en-US" sz="3200" dirty="0" err="1"/>
              <a:t>cung</a:t>
            </a:r>
            <a:r>
              <a:rPr lang="en-US" sz="3200" dirty="0"/>
              <a:t> </a:t>
            </a:r>
            <a:r>
              <a:rPr lang="en-US" sz="3200" dirty="0" err="1"/>
              <a:t>cấp</a:t>
            </a:r>
            <a:r>
              <a:rPr lang="en-US" sz="3200" dirty="0"/>
              <a:t> lipid </a:t>
            </a:r>
            <a:r>
              <a:rPr lang="en-US" sz="3200" dirty="0" err="1"/>
              <a:t>ít</a:t>
            </a:r>
            <a:r>
              <a:rPr lang="en-US" sz="3200" dirty="0"/>
              <a:t> </a:t>
            </a:r>
            <a:r>
              <a:rPr lang="en-US" sz="3200" dirty="0" err="1"/>
              <a:t>hơn</a:t>
            </a:r>
            <a:r>
              <a:rPr lang="en-US" sz="3200" dirty="0"/>
              <a:t> </a:t>
            </a:r>
            <a:r>
              <a:rPr lang="en-US" sz="3200" dirty="0" err="1"/>
              <a:t>người</a:t>
            </a:r>
            <a:r>
              <a:rPr lang="en-US" sz="3200" dirty="0"/>
              <a:t> </a:t>
            </a:r>
            <a:r>
              <a:rPr lang="en-US" sz="3200" dirty="0" err="1"/>
              <a:t>già</a:t>
            </a:r>
            <a:r>
              <a:rPr lang="en-US" sz="3200" dirty="0"/>
              <a:t>.</a:t>
            </a:r>
          </a:p>
        </p:txBody>
      </p:sp>
      <p:sp>
        <p:nvSpPr>
          <p:cNvPr id="4" name="Rounded Rectangle 3"/>
          <p:cNvSpPr/>
          <p:nvPr/>
        </p:nvSpPr>
        <p:spPr>
          <a:xfrm>
            <a:off x="4665390" y="3303588"/>
            <a:ext cx="4329385" cy="1268412"/>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defTabSz="91440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b. </a:t>
            </a:r>
            <a:r>
              <a:rPr lang="en-US" sz="3200" dirty="0" err="1"/>
              <a:t>Nên</a:t>
            </a:r>
            <a:r>
              <a:rPr lang="en-US" sz="3200" dirty="0"/>
              <a:t> </a:t>
            </a:r>
            <a:r>
              <a:rPr lang="en-US" sz="3200" dirty="0" err="1"/>
              <a:t>cung</a:t>
            </a:r>
            <a:r>
              <a:rPr lang="en-US" sz="3200" dirty="0"/>
              <a:t> </a:t>
            </a:r>
            <a:r>
              <a:rPr lang="en-US" sz="3200" dirty="0" err="1"/>
              <a:t>cấp</a:t>
            </a:r>
            <a:r>
              <a:rPr lang="en-US" sz="3200" dirty="0"/>
              <a:t> lipid </a:t>
            </a:r>
            <a:r>
              <a:rPr lang="en-US" sz="3200" dirty="0" err="1"/>
              <a:t>bằng</a:t>
            </a:r>
            <a:r>
              <a:rPr lang="en-US" sz="3200" dirty="0"/>
              <a:t> </a:t>
            </a:r>
            <a:r>
              <a:rPr lang="en-US" sz="3200" dirty="0" err="1"/>
              <a:t>người</a:t>
            </a:r>
            <a:r>
              <a:rPr lang="en-US" sz="3200" dirty="0"/>
              <a:t> </a:t>
            </a:r>
            <a:r>
              <a:rPr lang="en-US" sz="3200" dirty="0" err="1"/>
              <a:t>già</a:t>
            </a:r>
            <a:r>
              <a:rPr lang="en-US" sz="3200" dirty="0"/>
              <a:t>.</a:t>
            </a:r>
          </a:p>
        </p:txBody>
      </p:sp>
      <p:sp>
        <p:nvSpPr>
          <p:cNvPr id="5" name="Rounded Rectangle 4"/>
          <p:cNvSpPr/>
          <p:nvPr/>
        </p:nvSpPr>
        <p:spPr>
          <a:xfrm>
            <a:off x="149226" y="4929188"/>
            <a:ext cx="4422774" cy="1389062"/>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defTabSz="914400">
              <a:defRPr/>
            </a:pPr>
            <a:r>
              <a:rPr kumimoji="0" lang="en-US" sz="3200" b="0" i="0" u="none" strike="noStrike" kern="0" cap="none" spc="0" normalizeH="0" baseline="0" noProof="0" dirty="0">
                <a:ln>
                  <a:noFill/>
                </a:ln>
                <a:solidFill>
                  <a:sysClr val="windowText" lastClr="000000"/>
                </a:solidFill>
                <a:effectLst/>
                <a:uLnTx/>
                <a:uFillTx/>
                <a:latin typeface="Arial"/>
                <a:ea typeface="+mn-ea"/>
                <a:cs typeface="Arial" pitchFamily="34" charset="0"/>
              </a:rPr>
              <a:t>b</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 </a:t>
            </a:r>
            <a:r>
              <a:rPr lang="en-US" sz="3200" dirty="0" err="1"/>
              <a:t>Nên</a:t>
            </a:r>
            <a:r>
              <a:rPr lang="en-US" sz="3200" dirty="0"/>
              <a:t> </a:t>
            </a:r>
            <a:r>
              <a:rPr lang="en-US" sz="3200" dirty="0" err="1"/>
              <a:t>cung</a:t>
            </a:r>
            <a:r>
              <a:rPr lang="en-US" sz="3200" dirty="0"/>
              <a:t> </a:t>
            </a:r>
            <a:r>
              <a:rPr lang="en-US" sz="3200" dirty="0" err="1"/>
              <a:t>cấp</a:t>
            </a:r>
            <a:r>
              <a:rPr lang="en-US" sz="3200" dirty="0"/>
              <a:t> lipid </a:t>
            </a:r>
            <a:r>
              <a:rPr lang="en-US" sz="3200" dirty="0" err="1"/>
              <a:t>nhiều</a:t>
            </a:r>
            <a:r>
              <a:rPr lang="en-US" sz="3200" dirty="0"/>
              <a:t> </a:t>
            </a:r>
            <a:r>
              <a:rPr lang="en-US" sz="3200" dirty="0" err="1"/>
              <a:t>hơn</a:t>
            </a:r>
            <a:r>
              <a:rPr lang="en-US" sz="3200" dirty="0"/>
              <a:t> </a:t>
            </a:r>
            <a:r>
              <a:rPr lang="en-US" sz="3200" dirty="0" err="1"/>
              <a:t>người</a:t>
            </a:r>
            <a:r>
              <a:rPr lang="en-US" sz="3200" dirty="0"/>
              <a:t> </a:t>
            </a:r>
            <a:r>
              <a:rPr lang="en-US" sz="3200" dirty="0" err="1"/>
              <a:t>già</a:t>
            </a:r>
            <a:r>
              <a:rPr lang="en-US" sz="3200" dirty="0"/>
              <a:t>.</a:t>
            </a:r>
          </a:p>
        </p:txBody>
      </p:sp>
      <p:sp>
        <p:nvSpPr>
          <p:cNvPr id="6" name="Rounded Rectangle 5"/>
          <p:cNvSpPr/>
          <p:nvPr/>
        </p:nvSpPr>
        <p:spPr>
          <a:xfrm>
            <a:off x="4665390" y="4929188"/>
            <a:ext cx="4329385" cy="1389062"/>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defTabSz="91440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d. </a:t>
            </a:r>
            <a:r>
              <a:rPr lang="en-US" sz="3200" dirty="0" err="1"/>
              <a:t>Nên</a:t>
            </a:r>
            <a:r>
              <a:rPr lang="en-US" sz="3200" dirty="0"/>
              <a:t> </a:t>
            </a:r>
            <a:r>
              <a:rPr lang="en-US" sz="3200" dirty="0" err="1"/>
              <a:t>cung</a:t>
            </a:r>
            <a:r>
              <a:rPr lang="en-US" sz="3200" dirty="0"/>
              <a:t> </a:t>
            </a:r>
            <a:r>
              <a:rPr lang="en-US" sz="3200" dirty="0" err="1"/>
              <a:t>cấp</a:t>
            </a:r>
            <a:r>
              <a:rPr lang="en-US" sz="3200" dirty="0"/>
              <a:t> lipid </a:t>
            </a:r>
            <a:r>
              <a:rPr lang="en-US" sz="3200" dirty="0" err="1"/>
              <a:t>không</a:t>
            </a:r>
            <a:r>
              <a:rPr lang="en-US" sz="3200" dirty="0"/>
              <a:t> </a:t>
            </a:r>
            <a:r>
              <a:rPr lang="en-US" sz="3200" dirty="0" err="1"/>
              <a:t>nên</a:t>
            </a:r>
            <a:r>
              <a:rPr lang="en-US" sz="3200" dirty="0"/>
              <a:t> </a:t>
            </a:r>
            <a:r>
              <a:rPr lang="en-US" sz="3200" dirty="0" err="1"/>
              <a:t>bằng</a:t>
            </a:r>
            <a:r>
              <a:rPr lang="en-US" sz="3200" dirty="0"/>
              <a:t> </a:t>
            </a:r>
            <a:r>
              <a:rPr lang="en-US" sz="3200" dirty="0" err="1"/>
              <a:t>người</a:t>
            </a:r>
            <a:r>
              <a:rPr lang="en-US" sz="3200" dirty="0"/>
              <a:t> </a:t>
            </a:r>
            <a:r>
              <a:rPr lang="en-US" sz="3200" dirty="0" err="1"/>
              <a:t>già</a:t>
            </a:r>
            <a:r>
              <a:rPr lang="en-US" sz="3200" dirty="0"/>
              <a:t>.</a:t>
            </a:r>
          </a:p>
        </p:txBody>
      </p:sp>
      <p:pic>
        <p:nvPicPr>
          <p:cNvPr id="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2759075" y="382588"/>
            <a:ext cx="3937000"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Kiểm</a:t>
            </a:r>
            <a:r>
              <a:rPr lang="en-US" sz="3200" b="1" dirty="0">
                <a:latin typeface="Arial" pitchFamily="34" charset="0"/>
                <a:cs typeface="Arial" pitchFamily="34" charset="0"/>
              </a:rPr>
              <a:t> </a:t>
            </a:r>
            <a:r>
              <a:rPr lang="en-US" sz="3200" b="1" dirty="0" err="1">
                <a:latin typeface="Arial" pitchFamily="34" charset="0"/>
                <a:cs typeface="Arial" pitchFamily="34" charset="0"/>
              </a:rPr>
              <a:t>tra</a:t>
            </a:r>
            <a:r>
              <a:rPr lang="en-US" sz="3200" b="1" dirty="0">
                <a:latin typeface="Arial" pitchFamily="34" charset="0"/>
                <a:cs typeface="Arial" pitchFamily="34" charset="0"/>
              </a:rPr>
              <a:t> </a:t>
            </a:r>
            <a:r>
              <a:rPr lang="en-US" sz="3200" b="1" dirty="0" err="1">
                <a:latin typeface="Arial" pitchFamily="34" charset="0"/>
                <a:cs typeface="Arial" pitchFamily="34" charset="0"/>
              </a:rPr>
              <a:t>bài</a:t>
            </a:r>
            <a:r>
              <a:rPr lang="en-US" sz="3200" b="1" dirty="0">
                <a:latin typeface="Arial" pitchFamily="34" charset="0"/>
                <a:cs typeface="Arial" pitchFamily="34" charset="0"/>
              </a:rPr>
              <a:t> </a:t>
            </a:r>
            <a:r>
              <a:rPr lang="en-US" sz="3200" b="1" dirty="0" err="1">
                <a:latin typeface="Arial" pitchFamily="34" charset="0"/>
                <a:cs typeface="Arial" pitchFamily="34" charset="0"/>
              </a:rPr>
              <a:t>cũ</a:t>
            </a:r>
            <a:r>
              <a:rPr lang="en-US" sz="3200" b="1" dirty="0">
                <a:latin typeface="Arial" pitchFamily="34" charset="0"/>
                <a:cs typeface="Arial" pitchFamily="34" charset="0"/>
              </a:rPr>
              <a:t> </a:t>
            </a:r>
          </a:p>
        </p:txBody>
      </p:sp>
      <p:pic>
        <p:nvPicPr>
          <p:cNvPr id="9"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16725" y="0"/>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48785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 fill="hold"/>
                                        <p:tgtEl>
                                          <p:spTgt spid="5"/>
                                        </p:tgtEl>
                                        <p:attrNameLst>
                                          <p:attrName>ppt_x</p:attrName>
                                        </p:attrNameLst>
                                      </p:cBhvr>
                                      <p:tavLst>
                                        <p:tav tm="0">
                                          <p:val>
                                            <p:strVal val="#ppt_x"/>
                                          </p:val>
                                        </p:tav>
                                        <p:tav tm="100000">
                                          <p:val>
                                            <p:strVal val="#ppt_x"/>
                                          </p:val>
                                        </p:tav>
                                      </p:tavLst>
                                    </p:anim>
                                    <p:anim calcmode="lin" valueType="num">
                                      <p:cBhvr additive="base">
                                        <p:cTn id="2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5"/>
                                        </p:tgtEl>
                                        <p:attrNameLst>
                                          <p:attrName>fillcolor</p:attrName>
                                        </p:attrNameLst>
                                      </p:cBhvr>
                                      <p:to>
                                        <a:srgbClr val="FF0000"/>
                                      </p:to>
                                    </p:animClr>
                                    <p:set>
                                      <p:cBhvr>
                                        <p:cTn id="32" dur="2000" fill="hold"/>
                                        <p:tgtEl>
                                          <p:spTgt spid="5"/>
                                        </p:tgtEl>
                                        <p:attrNameLst>
                                          <p:attrName>fill.type</p:attrName>
                                        </p:attrNameLst>
                                      </p:cBhvr>
                                      <p:to>
                                        <p:strVal val="solid"/>
                                      </p:to>
                                    </p:set>
                                    <p:set>
                                      <p:cBhvr>
                                        <p:cTn id="33" dur="2000" fill="hold"/>
                                        <p:tgtEl>
                                          <p:spTgt spid="5"/>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bwMode="auto">
          <a:xfrm>
            <a:off x="2154238" y="630238"/>
            <a:ext cx="4329112"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vi-VN" sz="4400" b="1" dirty="0">
                <a:cs typeface="Arial" pitchFamily="34" charset="0"/>
              </a:rPr>
              <a:t>Mục tiêu</a:t>
            </a:r>
            <a:endParaRPr lang="en-US" sz="4400" b="1" dirty="0">
              <a:latin typeface="Arial" pitchFamily="34" charset="0"/>
              <a:cs typeface="Arial" pitchFamily="34" charset="0"/>
            </a:endParaRPr>
          </a:p>
        </p:txBody>
      </p:sp>
      <p:sp>
        <p:nvSpPr>
          <p:cNvPr id="7" name="Rectangle 6"/>
          <p:cNvSpPr/>
          <p:nvPr/>
        </p:nvSpPr>
        <p:spPr>
          <a:xfrm>
            <a:off x="0" y="1546224"/>
            <a:ext cx="9144000" cy="3711576"/>
          </a:xfrm>
          <a:prstGeom prst="rect">
            <a:avLst/>
          </a:prstGeom>
          <a:solidFill>
            <a:srgbClr val="8064A2">
              <a:lumMod val="20000"/>
              <a:lumOff val="80000"/>
            </a:srgbClr>
          </a:solidFill>
          <a:ln w="6350" cap="flat" cmpd="sng" algn="ctr">
            <a:solidFill>
              <a:sysClr val="windowText" lastClr="000000"/>
            </a:solidFill>
            <a:prstDash val="solid"/>
            <a:miter lim="800000"/>
          </a:ln>
          <a:effectLst/>
        </p:spPr>
        <p:txBody>
          <a:bodyPr anchor="ctr"/>
          <a:lstStyle/>
          <a:p>
            <a:r>
              <a:rPr lang="en-US" sz="3200" b="1" dirty="0" err="1"/>
              <a:t>Kiến</a:t>
            </a:r>
            <a:r>
              <a:rPr lang="en-US" sz="3200" b="1" dirty="0"/>
              <a:t> </a:t>
            </a:r>
            <a:r>
              <a:rPr lang="en-US" sz="3200" b="1" dirty="0" err="1"/>
              <a:t>thức</a:t>
            </a:r>
            <a:r>
              <a:rPr lang="en-US" sz="3200" b="1" dirty="0"/>
              <a:t>: </a:t>
            </a:r>
          </a:p>
          <a:p>
            <a:pPr lvl="0"/>
            <a:r>
              <a:rPr lang="en-US" sz="3200" dirty="0"/>
              <a:t>-</a:t>
            </a:r>
            <a:r>
              <a:rPr lang="en-US" sz="3200" dirty="0" err="1"/>
              <a:t>Trình</a:t>
            </a:r>
            <a:r>
              <a:rPr lang="en-US" sz="3200" dirty="0"/>
              <a:t> </a:t>
            </a:r>
            <a:r>
              <a:rPr lang="en-US" sz="3200" dirty="0" err="1"/>
              <a:t>bày</a:t>
            </a:r>
            <a:r>
              <a:rPr lang="en-US" sz="3200" dirty="0"/>
              <a:t> </a:t>
            </a:r>
            <a:r>
              <a:rPr lang="en-US" sz="3200" dirty="0" err="1"/>
              <a:t>được</a:t>
            </a:r>
            <a:r>
              <a:rPr lang="en-US" sz="3200" dirty="0"/>
              <a:t> </a:t>
            </a:r>
            <a:r>
              <a:rPr lang="en-US" sz="3200" dirty="0" err="1"/>
              <a:t>nguồn</a:t>
            </a:r>
            <a:r>
              <a:rPr lang="en-US" sz="3200" dirty="0"/>
              <a:t> </a:t>
            </a:r>
            <a:r>
              <a:rPr lang="en-US" sz="3200" dirty="0" err="1"/>
              <a:t>dinh</a:t>
            </a:r>
            <a:r>
              <a:rPr lang="en-US" sz="3200" dirty="0"/>
              <a:t> </a:t>
            </a:r>
            <a:r>
              <a:rPr lang="en-US" sz="3200" dirty="0" err="1"/>
              <a:t>dưỡng</a:t>
            </a:r>
            <a:r>
              <a:rPr lang="en-US" sz="3200" dirty="0"/>
              <a:t> </a:t>
            </a:r>
            <a:r>
              <a:rPr lang="en-US" sz="3200" dirty="0" err="1"/>
              <a:t>không</a:t>
            </a:r>
            <a:r>
              <a:rPr lang="en-US" sz="3200" dirty="0"/>
              <a:t> </a:t>
            </a:r>
            <a:r>
              <a:rPr lang="en-US" sz="3200" dirty="0" err="1"/>
              <a:t>sinh</a:t>
            </a:r>
            <a:r>
              <a:rPr lang="en-US" sz="3200" dirty="0"/>
              <a:t> </a:t>
            </a:r>
            <a:r>
              <a:rPr lang="en-US" sz="3200" dirty="0" err="1"/>
              <a:t>năng</a:t>
            </a:r>
            <a:r>
              <a:rPr lang="en-US" sz="3200" dirty="0"/>
              <a:t> </a:t>
            </a:r>
            <a:r>
              <a:rPr lang="en-US" sz="3200" dirty="0" err="1"/>
              <a:t>lượng</a:t>
            </a:r>
            <a:r>
              <a:rPr lang="en-US" sz="3200" dirty="0"/>
              <a:t>; </a:t>
            </a:r>
          </a:p>
          <a:p>
            <a:pPr lvl="0"/>
            <a:endParaRPr lang="en-US" sz="3200" dirty="0"/>
          </a:p>
          <a:p>
            <a:pPr lvl="0"/>
            <a:r>
              <a:rPr lang="en-US" sz="3200" dirty="0"/>
              <a:t>-</a:t>
            </a:r>
            <a:r>
              <a:rPr lang="en-US" sz="3200" dirty="0" err="1"/>
              <a:t>Trình</a:t>
            </a:r>
            <a:r>
              <a:rPr lang="en-US" sz="3200" dirty="0"/>
              <a:t> </a:t>
            </a:r>
            <a:r>
              <a:rPr lang="en-US" sz="3200" dirty="0" err="1"/>
              <a:t>bày</a:t>
            </a:r>
            <a:r>
              <a:rPr lang="en-US" sz="3200" dirty="0"/>
              <a:t> </a:t>
            </a:r>
            <a:r>
              <a:rPr lang="en-US" sz="3200" dirty="0" err="1"/>
              <a:t>được</a:t>
            </a:r>
            <a:r>
              <a:rPr lang="en-US" sz="3200" dirty="0"/>
              <a:t> </a:t>
            </a:r>
            <a:r>
              <a:rPr lang="en-US" sz="3200" dirty="0" err="1"/>
              <a:t>nhu</a:t>
            </a:r>
            <a:r>
              <a:rPr lang="en-US" sz="3200" dirty="0"/>
              <a:t> </a:t>
            </a:r>
            <a:r>
              <a:rPr lang="en-US" sz="3200" dirty="0" err="1"/>
              <a:t>cầu</a:t>
            </a:r>
            <a:r>
              <a:rPr lang="en-US" sz="3200" dirty="0"/>
              <a:t> </a:t>
            </a:r>
            <a:r>
              <a:rPr lang="en-US" sz="3200" dirty="0" err="1"/>
              <a:t>của</a:t>
            </a:r>
            <a:r>
              <a:rPr lang="en-US" sz="3200" dirty="0"/>
              <a:t> </a:t>
            </a:r>
            <a:r>
              <a:rPr lang="en-US" sz="3200" dirty="0" err="1"/>
              <a:t>cơ</a:t>
            </a:r>
            <a:r>
              <a:rPr lang="en-US" sz="3200" dirty="0"/>
              <a:t> </a:t>
            </a:r>
            <a:r>
              <a:rPr lang="en-US" sz="3200" dirty="0" err="1"/>
              <a:t>thế</a:t>
            </a:r>
            <a:r>
              <a:rPr lang="en-US" sz="3200" dirty="0"/>
              <a:t> </a:t>
            </a:r>
            <a:r>
              <a:rPr lang="en-US" sz="3200" dirty="0" err="1"/>
              <a:t>đối</a:t>
            </a:r>
            <a:r>
              <a:rPr lang="en-US" sz="3200" dirty="0"/>
              <a:t> </a:t>
            </a:r>
            <a:r>
              <a:rPr lang="en-US" sz="3200" dirty="0" err="1"/>
              <a:t>với</a:t>
            </a:r>
            <a:r>
              <a:rPr lang="en-US" sz="3200" dirty="0"/>
              <a:t> </a:t>
            </a:r>
            <a:r>
              <a:rPr lang="en-US" sz="3200" dirty="0" err="1"/>
              <a:t>các</a:t>
            </a:r>
            <a:r>
              <a:rPr lang="en-US" sz="3200" dirty="0"/>
              <a:t> </a:t>
            </a:r>
            <a:r>
              <a:rPr lang="en-US" sz="3200" dirty="0" err="1"/>
              <a:t>chất</a:t>
            </a:r>
            <a:r>
              <a:rPr lang="en-US" sz="3200" dirty="0"/>
              <a:t> </a:t>
            </a:r>
            <a:r>
              <a:rPr lang="en-US" sz="3200" dirty="0" err="1"/>
              <a:t>dinh</a:t>
            </a:r>
            <a:r>
              <a:rPr lang="en-US" sz="3200" dirty="0"/>
              <a:t> </a:t>
            </a:r>
            <a:r>
              <a:rPr lang="en-US" sz="3200" dirty="0" err="1"/>
              <a:t>dưỡng</a:t>
            </a:r>
            <a:r>
              <a:rPr lang="en-US" sz="3200" dirty="0"/>
              <a:t> </a:t>
            </a:r>
            <a:r>
              <a:rPr lang="en-US" sz="3200" dirty="0" err="1"/>
              <a:t>không</a:t>
            </a:r>
            <a:r>
              <a:rPr lang="en-US" sz="3200" dirty="0"/>
              <a:t> </a:t>
            </a:r>
            <a:r>
              <a:rPr lang="en-US" sz="3200" dirty="0" err="1"/>
              <a:t>sinh</a:t>
            </a:r>
            <a:r>
              <a:rPr lang="en-US" sz="3200" dirty="0"/>
              <a:t> </a:t>
            </a:r>
            <a:r>
              <a:rPr lang="en-US" sz="3200" dirty="0" err="1"/>
              <a:t>năng</a:t>
            </a:r>
            <a:r>
              <a:rPr lang="en-US" sz="3200" dirty="0"/>
              <a:t> </a:t>
            </a:r>
            <a:r>
              <a:rPr lang="en-US" sz="3200" dirty="0" err="1"/>
              <a:t>lượng</a:t>
            </a:r>
            <a:r>
              <a:rPr lang="en-US" sz="3200" dirty="0"/>
              <a:t>. </a:t>
            </a:r>
          </a:p>
          <a:p>
            <a:pPr lvl="0">
              <a:defRPr/>
            </a:pPr>
            <a:endParaRPr lang="vi-VN" sz="3600" kern="0" dirty="0">
              <a:solidFill>
                <a:sysClr val="windowText" lastClr="000000"/>
              </a:solidFill>
              <a:latin typeface="Arial"/>
              <a:cs typeface="Arial" pitchFamily="34" charset="0"/>
            </a:endParaRPr>
          </a:p>
        </p:txBody>
      </p:sp>
      <p:pic>
        <p:nvPicPr>
          <p:cNvPr id="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322383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bwMode="auto">
          <a:xfrm>
            <a:off x="2154238" y="630238"/>
            <a:ext cx="4329112"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vi-VN" sz="4400" b="1" dirty="0">
                <a:cs typeface="Arial" pitchFamily="34" charset="0"/>
              </a:rPr>
              <a:t>Mục tiêu</a:t>
            </a:r>
            <a:endParaRPr lang="en-US" sz="4400" b="1" dirty="0">
              <a:latin typeface="Arial" pitchFamily="34" charset="0"/>
              <a:cs typeface="Arial" pitchFamily="34" charset="0"/>
            </a:endParaRPr>
          </a:p>
        </p:txBody>
      </p:sp>
      <p:sp>
        <p:nvSpPr>
          <p:cNvPr id="7" name="Rectangle 6"/>
          <p:cNvSpPr/>
          <p:nvPr/>
        </p:nvSpPr>
        <p:spPr>
          <a:xfrm>
            <a:off x="0" y="1546224"/>
            <a:ext cx="9144000" cy="3711576"/>
          </a:xfrm>
          <a:prstGeom prst="rect">
            <a:avLst/>
          </a:prstGeom>
          <a:solidFill>
            <a:schemeClr val="accent4">
              <a:lumMod val="40000"/>
              <a:lumOff val="60000"/>
            </a:schemeClr>
          </a:solidFill>
          <a:ln w="6350" cap="flat" cmpd="sng" algn="ctr">
            <a:solidFill>
              <a:sysClr val="windowText" lastClr="000000"/>
            </a:solidFill>
            <a:prstDash val="solid"/>
            <a:miter lim="800000"/>
          </a:ln>
          <a:effectLst/>
        </p:spPr>
        <p:txBody>
          <a:bodyPr anchor="ctr"/>
          <a:lstStyle/>
          <a:p>
            <a:pPr marL="360045" marR="0" indent="360045" algn="just">
              <a:lnSpc>
                <a:spcPct val="110000"/>
              </a:lnSpc>
              <a:spcBef>
                <a:spcPts val="200"/>
              </a:spcBef>
              <a:spcAft>
                <a:spcPts val="200"/>
              </a:spcAft>
            </a:pPr>
            <a:r>
              <a:rPr lang="en-US" sz="3200" b="1" dirty="0" err="1">
                <a:effectLst/>
                <a:latin typeface="Times New Roman" panose="02020603050405020304" pitchFamily="18" charset="0"/>
                <a:ea typeface="Calibri" panose="020F0502020204030204" pitchFamily="34" charset="0"/>
              </a:rPr>
              <a:t>Kỹ</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năng</a:t>
            </a:r>
            <a:r>
              <a:rPr lang="en-US" sz="3200" b="1" dirty="0">
                <a:effectLst/>
                <a:latin typeface="Times New Roman" panose="02020603050405020304" pitchFamily="18" charset="0"/>
                <a:ea typeface="Calibri" panose="020F0502020204030204" pitchFamily="34" charset="0"/>
              </a:rPr>
              <a:t>: </a:t>
            </a:r>
          </a:p>
          <a:p>
            <a:pPr marL="342900" marR="0" lvl="0" indent="-342900" algn="just">
              <a:lnSpc>
                <a:spcPct val="110000"/>
              </a:lnSpc>
              <a:spcBef>
                <a:spcPts val="200"/>
              </a:spcBef>
              <a:spcAft>
                <a:spcPts val="200"/>
              </a:spcAft>
              <a:buFont typeface="Courier New" panose="02070309020205020404" pitchFamily="49" charset="0"/>
              <a:buChar char="o"/>
            </a:pPr>
            <a:r>
              <a:rPr lang="en-US" sz="3200" dirty="0" err="1">
                <a:effectLst/>
                <a:latin typeface="Times New Roman" panose="02020603050405020304" pitchFamily="18" charset="0"/>
                <a:ea typeface="Calibri" panose="020F0502020204030204" pitchFamily="34" charset="0"/>
              </a:rPr>
              <a:t>Xác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định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được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giá</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trị</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dinh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dưỡng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của</a:t>
            </a:r>
            <a:r>
              <a:rPr lang="en-US" sz="3200" dirty="0">
                <a:effectLst/>
                <a:latin typeface="Times New Roman" panose="02020603050405020304" pitchFamily="18" charset="0"/>
                <a:ea typeface="Calibri" panose="020F0502020204030204" pitchFamily="34" charset="0"/>
              </a:rPr>
              <a:t> vitamin, </a:t>
            </a:r>
            <a:r>
              <a:rPr lang="en-US" sz="3200" dirty="0" err="1">
                <a:effectLst/>
                <a:latin typeface="Times New Roman" panose="02020603050405020304" pitchFamily="18" charset="0"/>
                <a:ea typeface="Calibri" panose="020F0502020204030204" pitchFamily="34" charset="0"/>
              </a:rPr>
              <a:t>chất</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khoáng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nước</a:t>
            </a:r>
            <a:r>
              <a:rPr lang="en-US" sz="3200" dirty="0">
                <a:effectLst/>
                <a:latin typeface="Times New Roman" panose="02020603050405020304" pitchFamily="18" charset="0"/>
                <a:ea typeface="Calibri" panose="020F0502020204030204" pitchFamily="34" charset="0"/>
              </a:rPr>
              <a:t>;</a:t>
            </a:r>
          </a:p>
          <a:p>
            <a:pPr marL="342900" marR="0" lvl="0" indent="-342900" algn="just">
              <a:lnSpc>
                <a:spcPct val="110000"/>
              </a:lnSpc>
              <a:spcBef>
                <a:spcPts val="200"/>
              </a:spcBef>
              <a:spcAft>
                <a:spcPts val="200"/>
              </a:spcAft>
              <a:buFont typeface="Courier New" panose="02070309020205020404" pitchFamily="49" charset="0"/>
              <a:buChar char="o"/>
            </a:pPr>
            <a:r>
              <a:rPr lang="en-US" sz="3200" dirty="0" err="1">
                <a:effectLst/>
                <a:latin typeface="Times New Roman" panose="02020603050405020304" pitchFamily="18" charset="0"/>
                <a:ea typeface="Calibri" panose="020F0502020204030204" pitchFamily="34" charset="0"/>
              </a:rPr>
              <a:t>Xác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định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được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hàm</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lượng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tỉ</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lệ</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các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chất</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dinh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dưỡng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không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sinh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năng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lượng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nhằm</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thoả</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mãn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nhu</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cầu</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dinh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dưỡng</a:t>
            </a:r>
            <a:r>
              <a:rPr lang="en-US" sz="3200" dirty="0">
                <a:effectLst/>
                <a:latin typeface="Times New Roman" panose="02020603050405020304" pitchFamily="18" charset="0"/>
                <a:ea typeface="Calibri" panose="020F0502020204030204" pitchFamily="34" charset="0"/>
              </a:rPr>
              <a:t> .</a:t>
            </a:r>
          </a:p>
          <a:p>
            <a:pPr lvl="0">
              <a:defRPr/>
            </a:pPr>
            <a:endParaRPr lang="vi-VN" sz="3600" kern="0" dirty="0">
              <a:solidFill>
                <a:sysClr val="windowText" lastClr="000000"/>
              </a:solidFill>
              <a:latin typeface="Arial"/>
              <a:cs typeface="Arial" pitchFamily="34" charset="0"/>
            </a:endParaRPr>
          </a:p>
        </p:txBody>
      </p:sp>
      <p:pic>
        <p:nvPicPr>
          <p:cNvPr id="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419371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bwMode="auto">
          <a:xfrm>
            <a:off x="2154238" y="630238"/>
            <a:ext cx="4329112"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vi-VN" sz="4400" b="1" dirty="0">
                <a:cs typeface="Arial" pitchFamily="34" charset="0"/>
              </a:rPr>
              <a:t>Mục tiêu</a:t>
            </a:r>
            <a:endParaRPr lang="en-US" sz="4400" b="1" dirty="0">
              <a:latin typeface="Arial" pitchFamily="34" charset="0"/>
              <a:cs typeface="Arial" pitchFamily="34" charset="0"/>
            </a:endParaRPr>
          </a:p>
        </p:txBody>
      </p:sp>
      <p:sp>
        <p:nvSpPr>
          <p:cNvPr id="7" name="Rectangle 6"/>
          <p:cNvSpPr/>
          <p:nvPr/>
        </p:nvSpPr>
        <p:spPr>
          <a:xfrm>
            <a:off x="0" y="1546224"/>
            <a:ext cx="9144000" cy="4681538"/>
          </a:xfrm>
          <a:prstGeom prst="rect">
            <a:avLst/>
          </a:prstGeom>
          <a:solidFill>
            <a:srgbClr val="8064A2">
              <a:lumMod val="20000"/>
              <a:lumOff val="80000"/>
            </a:srgbClr>
          </a:solidFill>
          <a:ln w="6350" cap="flat" cmpd="sng" algn="ctr">
            <a:solidFill>
              <a:sysClr val="windowText" lastClr="000000"/>
            </a:solidFill>
            <a:prstDash val="solid"/>
            <a:miter lim="800000"/>
          </a:ln>
          <a:effectLst/>
        </p:spPr>
        <p:txBody>
          <a:bodyPr anchor="ctr"/>
          <a:lstStyle/>
          <a:p>
            <a:pPr marL="360045" marR="0" indent="360045" algn="just">
              <a:lnSpc>
                <a:spcPct val="110000"/>
              </a:lnSpc>
              <a:spcBef>
                <a:spcPts val="200"/>
              </a:spcBef>
              <a:spcAft>
                <a:spcPts val="200"/>
              </a:spcAft>
            </a:pPr>
            <a:r>
              <a:rPr lang="en-US" sz="3200" b="1" dirty="0" err="1">
                <a:effectLst/>
                <a:latin typeface="Times New Roman" panose="02020603050405020304" pitchFamily="18" charset="0"/>
                <a:ea typeface="Calibri" panose="020F0502020204030204" pitchFamily="34" charset="0"/>
              </a:rPr>
              <a:t>Thái</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độ</a:t>
            </a:r>
            <a:r>
              <a:rPr lang="en-US" sz="3200" b="1" dirty="0">
                <a:effectLst/>
                <a:latin typeface="Times New Roman" panose="02020603050405020304" pitchFamily="18" charset="0"/>
                <a:ea typeface="Calibri" panose="020F0502020204030204" pitchFamily="34" charset="0"/>
              </a:rPr>
              <a:t>: </a:t>
            </a:r>
          </a:p>
          <a:p>
            <a:pPr marL="342900" marR="0" lvl="0" indent="-342900" algn="just">
              <a:lnSpc>
                <a:spcPct val="110000"/>
              </a:lnSpc>
              <a:spcBef>
                <a:spcPts val="200"/>
              </a:spcBef>
              <a:spcAft>
                <a:spcPts val="200"/>
              </a:spcAft>
              <a:buFont typeface="Courier New" panose="02070309020205020404" pitchFamily="49" charset="0"/>
              <a:buChar char="o"/>
            </a:pPr>
            <a:r>
              <a:rPr lang="en-US" sz="3200" dirty="0" err="1">
                <a:effectLst/>
                <a:latin typeface="Times New Roman" panose="02020603050405020304" pitchFamily="18" charset="0"/>
                <a:ea typeface="Calibri" panose="020F0502020204030204" pitchFamily="34" charset="0"/>
              </a:rPr>
              <a:t>Biết</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cách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bổ</a:t>
            </a:r>
            <a:r>
              <a:rPr lang="en-US" sz="3200" dirty="0">
                <a:effectLst/>
                <a:latin typeface="Times New Roman" panose="02020603050405020304" pitchFamily="18" charset="0"/>
                <a:ea typeface="Calibri" panose="020F0502020204030204" pitchFamily="34" charset="0"/>
              </a:rPr>
              <a:t> sung </a:t>
            </a:r>
            <a:r>
              <a:rPr lang="en-US" sz="3200" dirty="0" err="1">
                <a:effectLst/>
                <a:latin typeface="Times New Roman" panose="02020603050405020304" pitchFamily="18" charset="0"/>
                <a:ea typeface="Calibri" panose="020F0502020204030204" pitchFamily="34" charset="0"/>
              </a:rPr>
              <a:t>các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chất</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dinh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dưỡng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không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sinh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năng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lượng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theo</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nhu</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cầu</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cơ</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thể</a:t>
            </a:r>
            <a:r>
              <a:rPr lang="en-US" sz="3200" dirty="0">
                <a:effectLst/>
                <a:latin typeface="Times New Roman" panose="02020603050405020304" pitchFamily="18" charset="0"/>
                <a:ea typeface="Calibri" panose="020F0502020204030204" pitchFamily="34" charset="0"/>
              </a:rPr>
              <a:t>.</a:t>
            </a:r>
          </a:p>
          <a:p>
            <a:pPr marL="342900" marR="0" lvl="0" indent="-342900" algn="just">
              <a:lnSpc>
                <a:spcPct val="110000"/>
              </a:lnSpc>
              <a:spcBef>
                <a:spcPts val="200"/>
              </a:spcBef>
              <a:spcAft>
                <a:spcPts val="200"/>
              </a:spcAft>
              <a:buFont typeface="Courier New" panose="02070309020205020404" pitchFamily="49" charset="0"/>
              <a:buChar char="o"/>
            </a:pPr>
            <a:r>
              <a:rPr lang="en-US" sz="3200" dirty="0" err="1">
                <a:effectLst/>
                <a:latin typeface="Times New Roman" panose="02020603050405020304" pitchFamily="18" charset="0"/>
                <a:ea typeface="Calibri" panose="020F0502020204030204" pitchFamily="34" charset="0"/>
              </a:rPr>
              <a:t>Có</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chế</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độ</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ăn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hợp</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lý</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để</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có</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một</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có</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sức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khoẻ</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tốt</a:t>
            </a:r>
            <a:r>
              <a:rPr lang="en-US" sz="3200" dirty="0">
                <a:effectLst/>
                <a:latin typeface="Times New Roman" panose="02020603050405020304" pitchFamily="18" charset="0"/>
                <a:ea typeface="Calibri" panose="020F0502020204030204" pitchFamily="34" charset="0"/>
              </a:rPr>
              <a:t>. </a:t>
            </a:r>
          </a:p>
          <a:p>
            <a:pPr marL="342900" marR="0" lvl="0" indent="-342900" algn="just">
              <a:lnSpc>
                <a:spcPct val="110000"/>
              </a:lnSpc>
              <a:spcBef>
                <a:spcPts val="200"/>
              </a:spcBef>
              <a:spcAft>
                <a:spcPts val="200"/>
              </a:spcAft>
              <a:buFont typeface="Courier New" panose="02070309020205020404" pitchFamily="49" charset="0"/>
              <a:buChar char="o"/>
            </a:pPr>
            <a:r>
              <a:rPr lang="en-US" sz="3200" dirty="0" err="1">
                <a:effectLst/>
                <a:latin typeface="Times New Roman" panose="02020603050405020304" pitchFamily="18" charset="0"/>
                <a:ea typeface="Calibri" panose="020F0502020204030204" pitchFamily="34" charset="0"/>
              </a:rPr>
              <a:t>Chọn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lựa</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những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thực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phẩm</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không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sinh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năng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lượng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phù</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hợp</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với</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từng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đối</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tượng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cụ</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thể</a:t>
            </a:r>
            <a:r>
              <a:rPr lang="en-US" sz="3200" dirty="0">
                <a:effectLst/>
                <a:latin typeface="Times New Roman" panose="02020603050405020304" pitchFamily="18" charset="0"/>
                <a:ea typeface="Calibri" panose="020F0502020204030204" pitchFamily="34" charset="0"/>
              </a:rPr>
              <a:t>.</a:t>
            </a:r>
          </a:p>
        </p:txBody>
      </p:sp>
      <p:pic>
        <p:nvPicPr>
          <p:cNvPr id="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644313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3395664"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60000" lnSpcReduction="200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dirty="0">
                <a:latin typeface="Arial" pitchFamily="34" charset="0"/>
                <a:cs typeface="Arial" pitchFamily="34" charset="0"/>
              </a:rPr>
              <a:t>NỘI DUNG</a:t>
            </a:r>
          </a:p>
        </p:txBody>
      </p:sp>
      <p:sp>
        <p:nvSpPr>
          <p:cNvPr id="10" name="Rectangle 9"/>
          <p:cNvSpPr/>
          <p:nvPr/>
        </p:nvSpPr>
        <p:spPr>
          <a:xfrm>
            <a:off x="76200" y="1114425"/>
            <a:ext cx="3733800" cy="720725"/>
          </a:xfrm>
          <a:prstGeom prst="rect">
            <a:avLst/>
          </a:prstGeom>
          <a:solidFill>
            <a:srgbClr val="E4F41A"/>
          </a:solidFill>
          <a:ln w="6350" cap="flat" cmpd="sng" algn="ctr">
            <a:solidFill>
              <a:sysClr val="windowText" lastClr="000000"/>
            </a:solidFill>
            <a:prstDash val="solid"/>
            <a:miter lim="800000"/>
          </a:ln>
          <a:effectLst/>
        </p:spPr>
        <p:txBody>
          <a:bodyPr anchor="ctr"/>
          <a:lstStyle/>
          <a:p>
            <a:r>
              <a:rPr lang="en-US" sz="3200" b="1" dirty="0">
                <a:latin typeface="Times New Roman" panose="02020603050405020304" pitchFamily="18" charset="0"/>
                <a:cs typeface="Times New Roman" panose="02020603050405020304" pitchFamily="18" charset="0"/>
              </a:rPr>
              <a:t>2.1.Các </a:t>
            </a:r>
            <a:r>
              <a:rPr lang="en-US" sz="3200" b="1" dirty="0" err="1">
                <a:latin typeface="Times New Roman" panose="02020603050405020304" pitchFamily="18" charset="0"/>
                <a:cs typeface="Times New Roman" panose="02020603050405020304" pitchFamily="18" charset="0"/>
              </a:rPr>
              <a:t>loại</a:t>
            </a:r>
            <a:r>
              <a:rPr lang="en-US" sz="3200" b="1" dirty="0">
                <a:latin typeface="Times New Roman" panose="02020603050405020304" pitchFamily="18" charset="0"/>
                <a:cs typeface="Times New Roman" panose="02020603050405020304" pitchFamily="18" charset="0"/>
              </a:rPr>
              <a:t> Vitamin</a:t>
            </a:r>
            <a:endParaRPr lang="en-US" sz="3200" dirty="0">
              <a:latin typeface="Times New Roman" panose="02020603050405020304" pitchFamily="18" charset="0"/>
              <a:cs typeface="Times New Roman" panose="02020603050405020304" pitchFamily="18" charset="0"/>
            </a:endParaRPr>
          </a:p>
        </p:txBody>
      </p:sp>
      <p:sp>
        <p:nvSpPr>
          <p:cNvPr id="11" name="Rounded Rectangle 10"/>
          <p:cNvSpPr/>
          <p:nvPr/>
        </p:nvSpPr>
        <p:spPr>
          <a:xfrm>
            <a:off x="76200" y="2057401"/>
            <a:ext cx="8991599" cy="464820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lvl="0" defTabSz="914400">
              <a:defRPr/>
            </a:pPr>
            <a:r>
              <a:rPr lang="vi-VN" sz="3600" kern="0" dirty="0">
                <a:solidFill>
                  <a:sysClr val="windowText" lastClr="000000"/>
                </a:solidFill>
                <a:latin typeface="Arial"/>
                <a:cs typeface="Arial" pitchFamily="34" charset="0"/>
              </a:rPr>
              <a:t>Vitamin là những </a:t>
            </a:r>
            <a:r>
              <a:rPr lang="vi-VN" sz="3600" b="1" kern="0" dirty="0">
                <a:solidFill>
                  <a:sysClr val="windowText" lastClr="000000"/>
                </a:solidFill>
                <a:latin typeface="Arial"/>
                <a:cs typeface="Arial" pitchFamily="34" charset="0"/>
              </a:rPr>
              <a:t>chất hữu cơ </a:t>
            </a:r>
            <a:r>
              <a:rPr lang="vi-VN" sz="3600" kern="0" dirty="0">
                <a:solidFill>
                  <a:sysClr val="windowText" lastClr="000000"/>
                </a:solidFill>
                <a:latin typeface="Arial"/>
                <a:cs typeface="Arial" pitchFamily="34" charset="0"/>
              </a:rPr>
              <a:t>cần thiết đối với cơ thể, </a:t>
            </a:r>
            <a:endParaRPr lang="en-US" sz="3600" kern="0" dirty="0">
              <a:solidFill>
                <a:sysClr val="windowText" lastClr="000000"/>
              </a:solidFill>
              <a:latin typeface="Arial"/>
              <a:cs typeface="Arial" pitchFamily="34" charset="0"/>
            </a:endParaRPr>
          </a:p>
          <a:p>
            <a:pPr lvl="0" defTabSz="914400">
              <a:defRPr/>
            </a:pPr>
            <a:r>
              <a:rPr lang="vi-VN" sz="3600" kern="0" dirty="0">
                <a:solidFill>
                  <a:sysClr val="windowText" lastClr="000000"/>
                </a:solidFill>
                <a:latin typeface="Arial"/>
                <a:cs typeface="Arial" pitchFamily="34" charset="0"/>
              </a:rPr>
              <a:t>tuy nhu cầu đòi hỏi với </a:t>
            </a:r>
            <a:r>
              <a:rPr lang="vi-VN" sz="3600" b="1" kern="0" dirty="0">
                <a:solidFill>
                  <a:sysClr val="windowText" lastClr="000000"/>
                </a:solidFill>
                <a:latin typeface="Arial"/>
                <a:cs typeface="Arial" pitchFamily="34" charset="0"/>
              </a:rPr>
              <a:t>số lượng ít </a:t>
            </a:r>
            <a:r>
              <a:rPr lang="vi-VN" sz="3600" kern="0" dirty="0">
                <a:solidFill>
                  <a:sysClr val="windowText" lastClr="000000"/>
                </a:solidFill>
                <a:latin typeface="Arial"/>
                <a:cs typeface="Arial" pitchFamily="34" charset="0"/>
              </a:rPr>
              <a:t>nhưng chúng bắt buộc </a:t>
            </a:r>
            <a:r>
              <a:rPr lang="vi-VN" sz="3600" b="1" kern="0" dirty="0">
                <a:solidFill>
                  <a:sysClr val="windowText" lastClr="000000"/>
                </a:solidFill>
                <a:latin typeface="Arial"/>
                <a:cs typeface="Arial" pitchFamily="34" charset="0"/>
              </a:rPr>
              <a:t>phải có </a:t>
            </a:r>
            <a:r>
              <a:rPr lang="vi-VN" sz="3600" kern="0" dirty="0">
                <a:solidFill>
                  <a:sysClr val="windowText" lastClr="000000"/>
                </a:solidFill>
                <a:latin typeface="Arial"/>
                <a:cs typeface="Arial" pitchFamily="34" charset="0"/>
              </a:rPr>
              <a:t>trong thức ăn hàng ngày, </a:t>
            </a:r>
            <a:endParaRPr lang="en-US" sz="3600" kern="0" dirty="0">
              <a:solidFill>
                <a:sysClr val="windowText" lastClr="000000"/>
              </a:solidFill>
              <a:latin typeface="Arial"/>
              <a:cs typeface="Arial" pitchFamily="34" charset="0"/>
            </a:endParaRPr>
          </a:p>
          <a:p>
            <a:pPr lvl="0" defTabSz="914400">
              <a:defRPr/>
            </a:pPr>
            <a:r>
              <a:rPr lang="vi-VN" sz="3600" kern="0" dirty="0">
                <a:solidFill>
                  <a:sysClr val="windowText" lastClr="000000"/>
                </a:solidFill>
                <a:latin typeface="Arial"/>
                <a:cs typeface="Arial" pitchFamily="34" charset="0"/>
              </a:rPr>
              <a:t>nếu thiếu thì sự </a:t>
            </a:r>
            <a:r>
              <a:rPr lang="vi-VN" sz="3600" b="1" kern="0" dirty="0">
                <a:solidFill>
                  <a:sysClr val="windowText" lastClr="000000"/>
                </a:solidFill>
                <a:latin typeface="Arial"/>
                <a:cs typeface="Arial" pitchFamily="34" charset="0"/>
              </a:rPr>
              <a:t>biến dưỡng </a:t>
            </a:r>
            <a:r>
              <a:rPr lang="vi-VN" sz="3600" kern="0" dirty="0">
                <a:solidFill>
                  <a:sysClr val="windowText" lastClr="000000"/>
                </a:solidFill>
                <a:latin typeface="Arial"/>
                <a:cs typeface="Arial" pitchFamily="34" charset="0"/>
              </a:rPr>
              <a:t>trong cơ thể sẽ </a:t>
            </a:r>
            <a:r>
              <a:rPr lang="vi-VN" sz="3600" b="1" kern="0" dirty="0">
                <a:solidFill>
                  <a:sysClr val="windowText" lastClr="000000"/>
                </a:solidFill>
                <a:latin typeface="Arial"/>
                <a:cs typeface="Arial" pitchFamily="34" charset="0"/>
              </a:rPr>
              <a:t>bị xáo trộn</a:t>
            </a:r>
            <a:r>
              <a:rPr lang="vi-VN" sz="3600" kern="0" dirty="0">
                <a:solidFill>
                  <a:sysClr val="windowText" lastClr="000000"/>
                </a:solidFill>
                <a:latin typeface="Arial"/>
                <a:cs typeface="Arial" pitchFamily="34" charset="0"/>
              </a:rPr>
              <a:t>. </a:t>
            </a:r>
            <a:endParaRPr kumimoji="0" lang="en-US" sz="360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657768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878137"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60000" lnSpcReduction="200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dirty="0">
                <a:latin typeface="Arial" pitchFamily="34" charset="0"/>
                <a:cs typeface="Arial" pitchFamily="34" charset="0"/>
              </a:rPr>
              <a:t>NỘI DUNG</a:t>
            </a:r>
          </a:p>
        </p:txBody>
      </p:sp>
      <p:sp>
        <p:nvSpPr>
          <p:cNvPr id="10" name="Rectangle 9"/>
          <p:cNvSpPr/>
          <p:nvPr/>
        </p:nvSpPr>
        <p:spPr>
          <a:xfrm>
            <a:off x="76200" y="1114425"/>
            <a:ext cx="3733800" cy="720725"/>
          </a:xfrm>
          <a:prstGeom prst="rect">
            <a:avLst/>
          </a:prstGeom>
          <a:solidFill>
            <a:srgbClr val="E4F41A"/>
          </a:solidFill>
          <a:ln w="6350" cap="flat" cmpd="sng" algn="ctr">
            <a:solidFill>
              <a:sysClr val="windowText" lastClr="000000"/>
            </a:solidFill>
            <a:prstDash val="solid"/>
            <a:miter lim="800000"/>
          </a:ln>
          <a:effectLst/>
        </p:spPr>
        <p:txBody>
          <a:bodyPr anchor="ctr"/>
          <a:lstStyle/>
          <a:p>
            <a:r>
              <a:rPr lang="en-US" sz="3200" b="1" dirty="0">
                <a:latin typeface="Times New Roman" panose="02020603050405020304" pitchFamily="18" charset="0"/>
                <a:cs typeface="Times New Roman" panose="02020603050405020304" pitchFamily="18" charset="0"/>
              </a:rPr>
              <a:t>2.1.Các </a:t>
            </a:r>
            <a:r>
              <a:rPr lang="en-US" sz="3200" b="1" dirty="0" err="1">
                <a:latin typeface="Times New Roman" panose="02020603050405020304" pitchFamily="18" charset="0"/>
                <a:cs typeface="Times New Roman" panose="02020603050405020304" pitchFamily="18" charset="0"/>
              </a:rPr>
              <a:t>loại</a:t>
            </a:r>
            <a:r>
              <a:rPr lang="en-US" sz="3200" b="1" dirty="0">
                <a:latin typeface="Times New Roman" panose="02020603050405020304" pitchFamily="18" charset="0"/>
                <a:cs typeface="Times New Roman" panose="02020603050405020304" pitchFamily="18" charset="0"/>
              </a:rPr>
              <a:t> Vitamin</a:t>
            </a:r>
            <a:endParaRPr lang="en-US" sz="3200" dirty="0">
              <a:latin typeface="Times New Roman" panose="02020603050405020304" pitchFamily="18" charset="0"/>
              <a:cs typeface="Times New Roman" panose="02020603050405020304" pitchFamily="18" charset="0"/>
            </a:endParaRPr>
          </a:p>
        </p:txBody>
      </p:sp>
      <p:sp>
        <p:nvSpPr>
          <p:cNvPr id="11" name="Rounded Rectangle 10"/>
          <p:cNvSpPr/>
          <p:nvPr/>
        </p:nvSpPr>
        <p:spPr>
          <a:xfrm>
            <a:off x="0" y="2676525"/>
            <a:ext cx="9144000" cy="1063625"/>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lvl="0" algn="ctr" defTabSz="914400">
              <a:defRPr/>
            </a:pPr>
            <a:r>
              <a:rPr lang="vi-VN" sz="3600" b="1" kern="0" dirty="0">
                <a:solidFill>
                  <a:sysClr val="windowText" lastClr="000000"/>
                </a:solidFill>
                <a:latin typeface="Arial"/>
                <a:cs typeface="Arial" pitchFamily="34" charset="0"/>
              </a:rPr>
              <a:t>Từ lâu, vitamin được chia thành hai nhóm: </a:t>
            </a: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228600" y="3962400"/>
            <a:ext cx="8669339" cy="1065213"/>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algn="ctr" defTabSz="914400">
              <a:defRPr/>
            </a:pPr>
            <a:r>
              <a:rPr lang="vi-VN" sz="3600" b="1" kern="0" dirty="0">
                <a:solidFill>
                  <a:sysClr val="windowText" lastClr="000000"/>
                </a:solidFill>
                <a:latin typeface="Arial"/>
                <a:cs typeface="Arial" pitchFamily="34" charset="0"/>
              </a:rPr>
              <a:t>Vitamin tan trong nước: B, C, P..</a:t>
            </a:r>
          </a:p>
        </p:txBody>
      </p:sp>
      <p:sp>
        <p:nvSpPr>
          <p:cNvPr id="16" name="Rounded Rectangle 15"/>
          <p:cNvSpPr/>
          <p:nvPr/>
        </p:nvSpPr>
        <p:spPr>
          <a:xfrm>
            <a:off x="228601" y="5335588"/>
            <a:ext cx="8669338" cy="1065213"/>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algn="ctr">
              <a:defRPr/>
            </a:pPr>
            <a:r>
              <a:rPr lang="vi-VN" sz="3600" b="1" kern="0" dirty="0">
                <a:solidFill>
                  <a:sysClr val="windowText" lastClr="000000"/>
                </a:solidFill>
                <a:latin typeface="Arial"/>
                <a:cs typeface="Arial" pitchFamily="34" charset="0"/>
              </a:rPr>
              <a:t>Vitamin tan trong chất béo: A, D, E, K.</a:t>
            </a:r>
          </a:p>
        </p:txBody>
      </p:sp>
    </p:spTree>
    <p:extLst>
      <p:ext uri="{BB962C8B-B14F-4D97-AF65-F5344CB8AC3E}">
        <p14:creationId xmlns:p14="http://schemas.microsoft.com/office/powerpoint/2010/main" val="31381227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878137"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60000" lnSpcReduction="200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dirty="0">
                <a:latin typeface="Arial" pitchFamily="34" charset="0"/>
                <a:cs typeface="Arial" pitchFamily="34" charset="0"/>
              </a:rPr>
              <a:t>NỘI DUNG</a:t>
            </a:r>
          </a:p>
        </p:txBody>
      </p:sp>
      <p:sp>
        <p:nvSpPr>
          <p:cNvPr id="10" name="Rectangle 9"/>
          <p:cNvSpPr/>
          <p:nvPr/>
        </p:nvSpPr>
        <p:spPr>
          <a:xfrm>
            <a:off x="76200" y="1114425"/>
            <a:ext cx="3733800" cy="720725"/>
          </a:xfrm>
          <a:prstGeom prst="rect">
            <a:avLst/>
          </a:prstGeom>
          <a:solidFill>
            <a:srgbClr val="E4F41A"/>
          </a:solidFill>
          <a:ln w="6350" cap="flat" cmpd="sng" algn="ctr">
            <a:solidFill>
              <a:sysClr val="windowText" lastClr="000000"/>
            </a:solidFill>
            <a:prstDash val="solid"/>
            <a:miter lim="800000"/>
          </a:ln>
          <a:effectLst/>
        </p:spPr>
        <p:txBody>
          <a:bodyPr anchor="ctr"/>
          <a:lstStyle/>
          <a:p>
            <a:r>
              <a:rPr lang="en-US" sz="3200" b="1" dirty="0">
                <a:latin typeface="Times New Roman" panose="02020603050405020304" pitchFamily="18" charset="0"/>
                <a:cs typeface="Times New Roman" panose="02020603050405020304" pitchFamily="18" charset="0"/>
              </a:rPr>
              <a:t>2.1.Các </a:t>
            </a:r>
            <a:r>
              <a:rPr lang="en-US" sz="3200" b="1" dirty="0" err="1">
                <a:latin typeface="Times New Roman" panose="02020603050405020304" pitchFamily="18" charset="0"/>
                <a:cs typeface="Times New Roman" panose="02020603050405020304" pitchFamily="18" charset="0"/>
              </a:rPr>
              <a:t>loại</a:t>
            </a:r>
            <a:r>
              <a:rPr lang="en-US" sz="3200" b="1" dirty="0">
                <a:latin typeface="Times New Roman" panose="02020603050405020304" pitchFamily="18" charset="0"/>
                <a:cs typeface="Times New Roman" panose="02020603050405020304" pitchFamily="18" charset="0"/>
              </a:rPr>
              <a:t> Vitamin</a:t>
            </a:r>
            <a:endParaRPr lang="en-US" sz="3200" dirty="0">
              <a:latin typeface="Times New Roman" panose="02020603050405020304" pitchFamily="18" charset="0"/>
              <a:cs typeface="Times New Roman" panose="02020603050405020304" pitchFamily="18" charset="0"/>
            </a:endParaRPr>
          </a:p>
        </p:txBody>
      </p:sp>
      <p:sp>
        <p:nvSpPr>
          <p:cNvPr id="11" name="Rounded Rectangle 10"/>
          <p:cNvSpPr/>
          <p:nvPr/>
        </p:nvSpPr>
        <p:spPr>
          <a:xfrm>
            <a:off x="76201" y="1849438"/>
            <a:ext cx="8821738" cy="2479675"/>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lvl="0" defTabSz="914400">
              <a:defRPr/>
            </a:pPr>
            <a:r>
              <a:rPr lang="vi-VN" sz="3600" kern="0" dirty="0">
                <a:solidFill>
                  <a:sysClr val="windowText" lastClr="000000"/>
                </a:solidFill>
                <a:latin typeface="Arial"/>
                <a:cs typeface="Arial" pitchFamily="34" charset="0"/>
              </a:rPr>
              <a:t>Các vitamin </a:t>
            </a:r>
            <a:r>
              <a:rPr lang="vi-VN" sz="3600" b="1" kern="0" dirty="0">
                <a:solidFill>
                  <a:sysClr val="windowText" lastClr="000000"/>
                </a:solidFill>
                <a:latin typeface="Arial"/>
                <a:cs typeface="Arial" pitchFamily="34" charset="0"/>
              </a:rPr>
              <a:t>tan trong nước </a:t>
            </a:r>
            <a:r>
              <a:rPr lang="vi-VN" sz="3600" kern="0" dirty="0">
                <a:solidFill>
                  <a:sysClr val="windowText" lastClr="000000"/>
                </a:solidFill>
                <a:latin typeface="Arial"/>
                <a:cs typeface="Arial" pitchFamily="34" charset="0"/>
              </a:rPr>
              <a:t>khi thừa thì sẽ bài </a:t>
            </a:r>
            <a:r>
              <a:rPr lang="vi-VN" sz="3600" b="1" kern="0" dirty="0">
                <a:solidFill>
                  <a:sysClr val="windowText" lastClr="000000"/>
                </a:solidFill>
                <a:latin typeface="Arial"/>
                <a:cs typeface="Arial" pitchFamily="34" charset="0"/>
              </a:rPr>
              <a:t>tiết theo nước tiểu</a:t>
            </a:r>
            <a:r>
              <a:rPr lang="vi-VN" sz="3600" kern="0" dirty="0">
                <a:solidFill>
                  <a:sysClr val="windowText" lastClr="000000"/>
                </a:solidFill>
                <a:latin typeface="Arial"/>
                <a:cs typeface="Arial" pitchFamily="34" charset="0"/>
              </a:rPr>
              <a:t>, </a:t>
            </a:r>
            <a:endParaRPr lang="en-US" sz="3600" kern="0" dirty="0">
              <a:solidFill>
                <a:sysClr val="windowText" lastClr="000000"/>
              </a:solidFill>
              <a:latin typeface="Arial"/>
              <a:cs typeface="Arial" pitchFamily="34" charset="0"/>
            </a:endParaRPr>
          </a:p>
          <a:p>
            <a:pPr lvl="0" defTabSz="914400">
              <a:defRPr/>
            </a:pPr>
            <a:r>
              <a:rPr lang="vi-VN" sz="3600" b="1" kern="0" dirty="0">
                <a:solidFill>
                  <a:sysClr val="windowText" lastClr="000000"/>
                </a:solidFill>
                <a:latin typeface="Arial"/>
                <a:cs typeface="Arial" pitchFamily="34" charset="0"/>
              </a:rPr>
              <a:t>ít bị đe doạ </a:t>
            </a:r>
            <a:r>
              <a:rPr lang="vi-VN" sz="3600" kern="0" dirty="0">
                <a:solidFill>
                  <a:sysClr val="windowText" lastClr="000000"/>
                </a:solidFill>
                <a:latin typeface="Arial"/>
                <a:cs typeface="Arial" pitchFamily="34" charset="0"/>
              </a:rPr>
              <a:t>hay xảy ra </a:t>
            </a:r>
            <a:r>
              <a:rPr lang="vi-VN" sz="3600" b="1" kern="0" dirty="0">
                <a:solidFill>
                  <a:sysClr val="windowText" lastClr="000000"/>
                </a:solidFill>
                <a:latin typeface="Arial"/>
                <a:cs typeface="Arial" pitchFamily="34" charset="0"/>
              </a:rPr>
              <a:t>tình trạng nhiễm độc </a:t>
            </a:r>
            <a:r>
              <a:rPr lang="vi-VN" sz="3600" kern="0" dirty="0">
                <a:solidFill>
                  <a:sysClr val="windowText" lastClr="000000"/>
                </a:solidFill>
                <a:latin typeface="Arial"/>
                <a:cs typeface="Arial" pitchFamily="34" charset="0"/>
              </a:rPr>
              <a:t>vitamin.</a:t>
            </a: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1" y="4378325"/>
            <a:ext cx="8821738" cy="2479675"/>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defTabSz="914400">
              <a:defRPr/>
            </a:pPr>
            <a:r>
              <a:rPr lang="vi-VN" sz="3600" kern="0" dirty="0">
                <a:solidFill>
                  <a:sysClr val="windowText" lastClr="000000"/>
                </a:solidFill>
                <a:latin typeface="Arial"/>
                <a:cs typeface="Arial" pitchFamily="34" charset="0"/>
              </a:rPr>
              <a:t>Đối với vitamin </a:t>
            </a:r>
            <a:r>
              <a:rPr lang="vi-VN" sz="3600" b="1" kern="0" dirty="0">
                <a:solidFill>
                  <a:sysClr val="windowText" lastClr="000000"/>
                </a:solidFill>
                <a:latin typeface="Arial"/>
                <a:cs typeface="Arial" pitchFamily="34" charset="0"/>
              </a:rPr>
              <a:t>tan trong chất béo </a:t>
            </a:r>
            <a:r>
              <a:rPr lang="vi-VN" sz="3600" kern="0" dirty="0">
                <a:solidFill>
                  <a:sysClr val="windowText" lastClr="000000"/>
                </a:solidFill>
                <a:latin typeface="Arial"/>
                <a:cs typeface="Arial" pitchFamily="34" charset="0"/>
              </a:rPr>
              <a:t>nếu sử dụng dư thừa với một lượng quá cao vitamin A và D có thể </a:t>
            </a:r>
            <a:r>
              <a:rPr lang="vi-VN" sz="3600" b="1" kern="0" dirty="0">
                <a:solidFill>
                  <a:sysClr val="windowText" lastClr="000000"/>
                </a:solidFill>
                <a:latin typeface="Arial"/>
                <a:cs typeface="Arial" pitchFamily="34" charset="0"/>
              </a:rPr>
              <a:t>gây ngộ độc</a:t>
            </a:r>
            <a:r>
              <a:rPr lang="vi-VN" sz="3600" kern="0" dirty="0">
                <a:solidFill>
                  <a:sysClr val="windowText" lastClr="000000"/>
                </a:solidFill>
                <a:latin typeface="Arial"/>
                <a:cs typeface="Arial" pitchFamily="34" charset="0"/>
              </a:rPr>
              <a:t>...</a:t>
            </a:r>
          </a:p>
        </p:txBody>
      </p:sp>
    </p:spTree>
    <p:extLst>
      <p:ext uri="{BB962C8B-B14F-4D97-AF65-F5344CB8AC3E}">
        <p14:creationId xmlns:p14="http://schemas.microsoft.com/office/powerpoint/2010/main" val="24180939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sp>
        <p:nvSpPr>
          <p:cNvPr id="10" name="Rectangle 9"/>
          <p:cNvSpPr/>
          <p:nvPr/>
        </p:nvSpPr>
        <p:spPr>
          <a:xfrm>
            <a:off x="76199" y="1114425"/>
            <a:ext cx="9067799" cy="682625"/>
          </a:xfrm>
          <a:prstGeom prst="rect">
            <a:avLst/>
          </a:prstGeom>
          <a:solidFill>
            <a:srgbClr val="E4F41A"/>
          </a:solidFill>
          <a:ln w="6350"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lang="en-US" sz="3200" b="1" dirty="0">
                <a:effectLst/>
                <a:latin typeface="Times New Roman" panose="02020603050405020304" pitchFamily="18" charset="0"/>
                <a:ea typeface="Calibri" panose="020F0502020204030204" pitchFamily="34" charset="0"/>
              </a:rPr>
              <a:t>2.1.1. </a:t>
            </a:r>
            <a:r>
              <a:rPr lang="en-US" sz="3200" b="1" dirty="0" err="1">
                <a:effectLst/>
                <a:latin typeface="Times New Roman" panose="02020603050405020304" pitchFamily="18" charset="0"/>
                <a:ea typeface="Calibri" panose="020F0502020204030204" pitchFamily="34" charset="0"/>
              </a:rPr>
              <a:t>Các</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loại</a:t>
            </a:r>
            <a:r>
              <a:rPr lang="en-US" sz="3200" b="1" dirty="0">
                <a:effectLst/>
                <a:latin typeface="Times New Roman" panose="02020603050405020304" pitchFamily="18" charset="0"/>
                <a:ea typeface="Calibri" panose="020F0502020204030204" pitchFamily="34" charset="0"/>
              </a:rPr>
              <a:t> Vitamin tan </a:t>
            </a:r>
            <a:r>
              <a:rPr lang="en-US" sz="3200" b="1" dirty="0" err="1">
                <a:effectLst/>
                <a:latin typeface="Times New Roman" panose="02020603050405020304" pitchFamily="18" charset="0"/>
                <a:ea typeface="Calibri" panose="020F0502020204030204" pitchFamily="34" charset="0"/>
              </a:rPr>
              <a:t>trong</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nước</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nhóm</a:t>
            </a:r>
            <a:r>
              <a:rPr lang="en-US" sz="3200" b="1" dirty="0">
                <a:effectLst/>
                <a:latin typeface="Times New Roman" panose="02020603050405020304" pitchFamily="18" charset="0"/>
                <a:ea typeface="Calibri" panose="020F0502020204030204" pitchFamily="34" charset="0"/>
              </a:rPr>
              <a:t> B,C)</a:t>
            </a:r>
            <a:endParaRPr kumimoji="0" lang="vi-VN" sz="3200" b="1" i="0" u="none" strike="noStrike" kern="0" cap="none" spc="0" normalizeH="0" baseline="0" noProof="0" dirty="0">
              <a:ln>
                <a:noFill/>
              </a:ln>
              <a:solidFill>
                <a:srgbClr val="C00000"/>
              </a:solidFill>
              <a:effectLst/>
              <a:uLnTx/>
              <a:uFillTx/>
              <a:latin typeface="Arial" pitchFamily="34" charset="0"/>
              <a:cs typeface="Arial" pitchFamily="34" charset="0"/>
            </a:endParaRPr>
          </a:p>
        </p:txBody>
      </p:sp>
      <p:sp>
        <p:nvSpPr>
          <p:cNvPr id="11" name="Rounded Rectangle 10"/>
          <p:cNvSpPr/>
          <p:nvPr/>
        </p:nvSpPr>
        <p:spPr>
          <a:xfrm>
            <a:off x="76199" y="1969285"/>
            <a:ext cx="4267199" cy="76200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sysClr val="windowText" lastClr="000000"/>
                </a:solidFill>
                <a:effectLst/>
                <a:uLnTx/>
                <a:uFillTx/>
                <a:latin typeface="Arial" pitchFamily="34" charset="0"/>
                <a:ea typeface="+mn-ea"/>
                <a:cs typeface="Arial" pitchFamily="34" charset="0"/>
              </a:rPr>
              <a:t>a. Vitamin nhóm B</a:t>
            </a:r>
            <a:endParaRPr kumimoji="0" lang="en-US" sz="36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ounded Rectangle 15"/>
          <p:cNvSpPr/>
          <p:nvPr/>
        </p:nvSpPr>
        <p:spPr>
          <a:xfrm>
            <a:off x="102327" y="2901320"/>
            <a:ext cx="4622073" cy="685800"/>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marL="0" marR="0" indent="360045" algn="just">
              <a:lnSpc>
                <a:spcPct val="110000"/>
              </a:lnSpc>
              <a:spcBef>
                <a:spcPts val="200"/>
              </a:spcBef>
              <a:spcAft>
                <a:spcPts val="200"/>
              </a:spcAft>
            </a:pPr>
            <a:r>
              <a:rPr lang="en-US" sz="3200" b="1" dirty="0">
                <a:latin typeface="Times New Roman" panose="02020603050405020304" pitchFamily="18" charset="0"/>
                <a:ea typeface="Calibri" panose="020F0502020204030204" pitchFamily="34" charset="0"/>
              </a:rPr>
              <a:t>-</a:t>
            </a:r>
            <a:r>
              <a:rPr lang="en-US" sz="3200" b="1" dirty="0">
                <a:effectLst/>
                <a:latin typeface="Times New Roman" panose="02020603050405020304" pitchFamily="18" charset="0"/>
                <a:ea typeface="Calibri" panose="020F0502020204030204" pitchFamily="34" charset="0"/>
              </a:rPr>
              <a:t>Vitamin B1 (Thiamin) </a:t>
            </a:r>
            <a:endParaRPr lang="en-US" sz="3200" dirty="0">
              <a:effectLst/>
              <a:latin typeface="Times New Roman" panose="02020603050405020304" pitchFamily="18" charset="0"/>
              <a:ea typeface="Calibri" panose="020F0502020204030204" pitchFamily="34" charset="0"/>
            </a:endParaRPr>
          </a:p>
        </p:txBody>
      </p:sp>
      <p:sp>
        <p:nvSpPr>
          <p:cNvPr id="17" name="Rounded Rectangle 16"/>
          <p:cNvSpPr/>
          <p:nvPr/>
        </p:nvSpPr>
        <p:spPr>
          <a:xfrm>
            <a:off x="76201" y="3757155"/>
            <a:ext cx="9067799" cy="2948445"/>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lvl="0">
              <a:defRPr/>
            </a:pPr>
            <a:r>
              <a:rPr lang="vi-VN" sz="3200" kern="0" dirty="0">
                <a:solidFill>
                  <a:sysClr val="windowText" lastClr="000000"/>
                </a:solidFill>
                <a:latin typeface="Arial" pitchFamily="34" charset="0"/>
                <a:cs typeface="Arial" pitchFamily="34" charset="0"/>
              </a:rPr>
              <a:t>Nguồn cung cấp: Vitamin B1 có nhiều trong cám, men bia, mầm lúa các ngũ cốc và đậu hạt...</a:t>
            </a:r>
          </a:p>
          <a:p>
            <a:pPr lvl="0">
              <a:defRPr/>
            </a:pPr>
            <a:r>
              <a:rPr lang="vi-VN" sz="3200" kern="0" dirty="0">
                <a:solidFill>
                  <a:sysClr val="windowText" lastClr="000000"/>
                </a:solidFill>
                <a:latin typeface="Arial" pitchFamily="34" charset="0"/>
                <a:cs typeface="Arial" pitchFamily="34" charset="0"/>
              </a:rPr>
              <a:t>Vitamin B1dễ dàng bị phá huỷ trong điều kiện nhiệt độ, ánh sáng, hơi nước, môi trường kiềm...</a:t>
            </a:r>
          </a:p>
        </p:txBody>
      </p:sp>
    </p:spTree>
    <p:extLst>
      <p:ext uri="{BB962C8B-B14F-4D97-AF65-F5344CB8AC3E}">
        <p14:creationId xmlns:p14="http://schemas.microsoft.com/office/powerpoint/2010/main" val="5069131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sp>
        <p:nvSpPr>
          <p:cNvPr id="10" name="Rectangle 9"/>
          <p:cNvSpPr/>
          <p:nvPr/>
        </p:nvSpPr>
        <p:spPr>
          <a:xfrm>
            <a:off x="76199" y="1114425"/>
            <a:ext cx="9067799" cy="682625"/>
          </a:xfrm>
          <a:prstGeom prst="rect">
            <a:avLst/>
          </a:prstGeom>
          <a:solidFill>
            <a:srgbClr val="E4F41A"/>
          </a:solidFill>
          <a:ln w="6350"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lang="en-US" sz="3200" b="1" dirty="0">
                <a:effectLst/>
                <a:latin typeface="Times New Roman" panose="02020603050405020304" pitchFamily="18" charset="0"/>
                <a:ea typeface="Calibri" panose="020F0502020204030204" pitchFamily="34" charset="0"/>
              </a:rPr>
              <a:t>2.1.1. </a:t>
            </a:r>
            <a:r>
              <a:rPr lang="en-US" sz="3200" b="1" dirty="0" err="1">
                <a:effectLst/>
                <a:latin typeface="Times New Roman" panose="02020603050405020304" pitchFamily="18" charset="0"/>
                <a:ea typeface="Calibri" panose="020F0502020204030204" pitchFamily="34" charset="0"/>
              </a:rPr>
              <a:t>Các</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loại</a:t>
            </a:r>
            <a:r>
              <a:rPr lang="en-US" sz="3200" b="1" dirty="0">
                <a:effectLst/>
                <a:latin typeface="Times New Roman" panose="02020603050405020304" pitchFamily="18" charset="0"/>
                <a:ea typeface="Calibri" panose="020F0502020204030204" pitchFamily="34" charset="0"/>
              </a:rPr>
              <a:t> Vitamin tan </a:t>
            </a:r>
            <a:r>
              <a:rPr lang="en-US" sz="3200" b="1" dirty="0" err="1">
                <a:effectLst/>
                <a:latin typeface="Times New Roman" panose="02020603050405020304" pitchFamily="18" charset="0"/>
                <a:ea typeface="Calibri" panose="020F0502020204030204" pitchFamily="34" charset="0"/>
              </a:rPr>
              <a:t>trong</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nước</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nhóm</a:t>
            </a:r>
            <a:r>
              <a:rPr lang="en-US" sz="3200" b="1" dirty="0">
                <a:effectLst/>
                <a:latin typeface="Times New Roman" panose="02020603050405020304" pitchFamily="18" charset="0"/>
                <a:ea typeface="Calibri" panose="020F0502020204030204" pitchFamily="34" charset="0"/>
              </a:rPr>
              <a:t> B,C)</a:t>
            </a:r>
            <a:endParaRPr kumimoji="0" lang="vi-VN" sz="3200" b="1" i="0" u="none" strike="noStrike" kern="0" cap="none" spc="0" normalizeH="0" baseline="0" noProof="0" dirty="0">
              <a:ln>
                <a:noFill/>
              </a:ln>
              <a:solidFill>
                <a:srgbClr val="C00000"/>
              </a:solidFill>
              <a:effectLst/>
              <a:uLnTx/>
              <a:uFillTx/>
              <a:latin typeface="Arial" pitchFamily="34" charset="0"/>
              <a:cs typeface="Arial" pitchFamily="34" charset="0"/>
            </a:endParaRPr>
          </a:p>
        </p:txBody>
      </p:sp>
      <p:sp>
        <p:nvSpPr>
          <p:cNvPr id="11" name="Rounded Rectangle 10"/>
          <p:cNvSpPr/>
          <p:nvPr/>
        </p:nvSpPr>
        <p:spPr>
          <a:xfrm>
            <a:off x="76199" y="1969285"/>
            <a:ext cx="4267199" cy="76200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sysClr val="windowText" lastClr="000000"/>
                </a:solidFill>
                <a:effectLst/>
                <a:uLnTx/>
                <a:uFillTx/>
                <a:latin typeface="Arial" pitchFamily="34" charset="0"/>
                <a:ea typeface="+mn-ea"/>
                <a:cs typeface="Arial" pitchFamily="34" charset="0"/>
              </a:rPr>
              <a:t>a. Vitamin nhóm B</a:t>
            </a:r>
            <a:endParaRPr kumimoji="0" lang="en-US" sz="36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ounded Rectangle 15"/>
          <p:cNvSpPr/>
          <p:nvPr/>
        </p:nvSpPr>
        <p:spPr>
          <a:xfrm>
            <a:off x="102327" y="2901320"/>
            <a:ext cx="4622073" cy="685800"/>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marL="0" marR="0" indent="360045" algn="just">
              <a:lnSpc>
                <a:spcPct val="110000"/>
              </a:lnSpc>
              <a:spcBef>
                <a:spcPts val="200"/>
              </a:spcBef>
              <a:spcAft>
                <a:spcPts val="200"/>
              </a:spcAft>
            </a:pPr>
            <a:r>
              <a:rPr lang="en-US" sz="3200" b="1" dirty="0">
                <a:latin typeface="Times New Roman" panose="02020603050405020304" pitchFamily="18" charset="0"/>
                <a:ea typeface="Calibri" panose="020F0502020204030204" pitchFamily="34" charset="0"/>
              </a:rPr>
              <a:t>-</a:t>
            </a:r>
            <a:r>
              <a:rPr lang="en-US" sz="3200" b="1" dirty="0">
                <a:effectLst/>
                <a:latin typeface="Times New Roman" panose="02020603050405020304" pitchFamily="18" charset="0"/>
                <a:ea typeface="Calibri" panose="020F0502020204030204" pitchFamily="34" charset="0"/>
              </a:rPr>
              <a:t>Vitamin B1 (Thiamin) </a:t>
            </a:r>
            <a:endParaRPr lang="en-US" sz="3200" dirty="0">
              <a:effectLst/>
              <a:latin typeface="Times New Roman" panose="02020603050405020304" pitchFamily="18" charset="0"/>
              <a:ea typeface="Calibri" panose="020F0502020204030204" pitchFamily="34" charset="0"/>
            </a:endParaRPr>
          </a:p>
        </p:txBody>
      </p:sp>
      <p:sp>
        <p:nvSpPr>
          <p:cNvPr id="17" name="Rounded Rectangle 16"/>
          <p:cNvSpPr/>
          <p:nvPr/>
        </p:nvSpPr>
        <p:spPr>
          <a:xfrm>
            <a:off x="38100" y="4038600"/>
            <a:ext cx="9067799" cy="2133600"/>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lvl="0">
              <a:defRPr/>
            </a:pPr>
            <a:r>
              <a:rPr lang="vi-VN" sz="3200" kern="0" dirty="0">
                <a:solidFill>
                  <a:sysClr val="windowText" lastClr="000000"/>
                </a:solidFill>
                <a:latin typeface="Arial" pitchFamily="34" charset="0"/>
                <a:cs typeface="Arial" pitchFamily="34" charset="0"/>
              </a:rPr>
              <a:t>Những thức ăn thiếu B1 là các thực phẩm đã qua chế biến như gạo chà xát quá kỹ, dầu mỡ tinh chế...</a:t>
            </a:r>
          </a:p>
        </p:txBody>
      </p:sp>
    </p:spTree>
    <p:extLst>
      <p:ext uri="{BB962C8B-B14F-4D97-AF65-F5344CB8AC3E}">
        <p14:creationId xmlns:p14="http://schemas.microsoft.com/office/powerpoint/2010/main" val="24125160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ounded Rectangle 15"/>
          <p:cNvSpPr/>
          <p:nvPr/>
        </p:nvSpPr>
        <p:spPr>
          <a:xfrm>
            <a:off x="152400" y="1098550"/>
            <a:ext cx="4622073" cy="685800"/>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marL="0" marR="0" indent="360045" algn="just">
              <a:lnSpc>
                <a:spcPct val="110000"/>
              </a:lnSpc>
              <a:spcBef>
                <a:spcPts val="200"/>
              </a:spcBef>
              <a:spcAft>
                <a:spcPts val="200"/>
              </a:spcAft>
            </a:pPr>
            <a:r>
              <a:rPr lang="en-US" sz="3200" b="1" dirty="0">
                <a:latin typeface="Times New Roman" panose="02020603050405020304" pitchFamily="18" charset="0"/>
                <a:ea typeface="Calibri" panose="020F0502020204030204" pitchFamily="34" charset="0"/>
              </a:rPr>
              <a:t>-</a:t>
            </a:r>
            <a:r>
              <a:rPr lang="en-US" sz="3200" b="1" dirty="0">
                <a:effectLst/>
                <a:latin typeface="Times New Roman" panose="02020603050405020304" pitchFamily="18" charset="0"/>
                <a:ea typeface="Calibri" panose="020F0502020204030204" pitchFamily="34" charset="0"/>
              </a:rPr>
              <a:t>Vitamin B1 (Thiamin) </a:t>
            </a:r>
            <a:endParaRPr lang="en-US" sz="3200" dirty="0">
              <a:effectLst/>
              <a:latin typeface="Times New Roman" panose="02020603050405020304" pitchFamily="18" charset="0"/>
              <a:ea typeface="Calibri" panose="020F0502020204030204" pitchFamily="34" charset="0"/>
            </a:endParaRPr>
          </a:p>
        </p:txBody>
      </p:sp>
      <p:sp>
        <p:nvSpPr>
          <p:cNvPr id="17" name="Rounded Rectangle 16"/>
          <p:cNvSpPr/>
          <p:nvPr/>
        </p:nvSpPr>
        <p:spPr>
          <a:xfrm>
            <a:off x="76201" y="2667000"/>
            <a:ext cx="9067799" cy="3352800"/>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lvl="0">
              <a:defRPr/>
            </a:pPr>
            <a:r>
              <a:rPr lang="vi-VN" sz="3200" kern="0" dirty="0">
                <a:solidFill>
                  <a:sysClr val="windowText" lastClr="000000"/>
                </a:solidFill>
                <a:latin typeface="Arial" pitchFamily="34" charset="0"/>
                <a:cs typeface="Arial" pitchFamily="34" charset="0"/>
              </a:rPr>
              <a:t>Nhu cầu trung bình là 0,7mg/ ngày.</a:t>
            </a:r>
          </a:p>
          <a:p>
            <a:pPr lvl="0">
              <a:defRPr/>
            </a:pPr>
            <a:r>
              <a:rPr lang="vi-VN" sz="3200" kern="0" dirty="0">
                <a:solidFill>
                  <a:sysClr val="windowText" lastClr="000000"/>
                </a:solidFill>
                <a:latin typeface="Arial" pitchFamily="34" charset="0"/>
                <a:cs typeface="Arial" pitchFamily="34" charset="0"/>
              </a:rPr>
              <a:t>Nhu cầu cần đạt là 0,4mg/1.000Kcal, khi lượng đó thấp hơn 0,25mg/1000Kcal bệnh tê phù có thể xẩy ra.</a:t>
            </a:r>
          </a:p>
          <a:p>
            <a:pPr lvl="0">
              <a:defRPr/>
            </a:pPr>
            <a:endParaRPr lang="vi-VN" sz="3200" kern="0" dirty="0">
              <a:solidFill>
                <a:sysClr val="windowText" lastClr="000000"/>
              </a:solidFill>
              <a:latin typeface="Arial" pitchFamily="34" charset="0"/>
              <a:cs typeface="Arial" pitchFamily="34" charset="0"/>
            </a:endParaRPr>
          </a:p>
        </p:txBody>
      </p:sp>
    </p:spTree>
    <p:extLst>
      <p:ext uri="{BB962C8B-B14F-4D97-AF65-F5344CB8AC3E}">
        <p14:creationId xmlns:p14="http://schemas.microsoft.com/office/powerpoint/2010/main" val="18411001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ounded Rectangle 15"/>
          <p:cNvSpPr/>
          <p:nvPr/>
        </p:nvSpPr>
        <p:spPr>
          <a:xfrm>
            <a:off x="152400" y="1098550"/>
            <a:ext cx="4622073" cy="685800"/>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marL="0" marR="0" indent="360045" algn="just">
              <a:lnSpc>
                <a:spcPct val="110000"/>
              </a:lnSpc>
              <a:spcBef>
                <a:spcPts val="200"/>
              </a:spcBef>
              <a:spcAft>
                <a:spcPts val="200"/>
              </a:spcAft>
            </a:pPr>
            <a:r>
              <a:rPr lang="en-US" sz="3200" b="1" dirty="0">
                <a:latin typeface="Times New Roman" panose="02020603050405020304" pitchFamily="18" charset="0"/>
                <a:ea typeface="Calibri" panose="020F0502020204030204" pitchFamily="34" charset="0"/>
              </a:rPr>
              <a:t>-</a:t>
            </a:r>
            <a:r>
              <a:rPr lang="en-US" sz="3200" b="1" dirty="0">
                <a:effectLst/>
                <a:latin typeface="Times New Roman" panose="02020603050405020304" pitchFamily="18" charset="0"/>
                <a:ea typeface="Calibri" panose="020F0502020204030204" pitchFamily="34" charset="0"/>
              </a:rPr>
              <a:t>Vitamin B1 (Thiamin) </a:t>
            </a:r>
            <a:endParaRPr lang="en-US" sz="3200" dirty="0">
              <a:effectLst/>
              <a:latin typeface="Times New Roman" panose="02020603050405020304" pitchFamily="18" charset="0"/>
              <a:ea typeface="Calibri" panose="020F0502020204030204" pitchFamily="34" charset="0"/>
            </a:endParaRPr>
          </a:p>
        </p:txBody>
      </p:sp>
      <p:sp>
        <p:nvSpPr>
          <p:cNvPr id="17" name="Rounded Rectangle 16"/>
          <p:cNvSpPr/>
          <p:nvPr/>
        </p:nvSpPr>
        <p:spPr>
          <a:xfrm>
            <a:off x="76201" y="2466975"/>
            <a:ext cx="9067799" cy="3975100"/>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lvl="0">
              <a:defRPr/>
            </a:pPr>
            <a:r>
              <a:rPr lang="vi-VN" sz="3200" kern="0" dirty="0">
                <a:solidFill>
                  <a:sysClr val="windowText" lastClr="000000"/>
                </a:solidFill>
                <a:latin typeface="Arial" pitchFamily="34" charset="0"/>
                <a:cs typeface="Arial" pitchFamily="34" charset="0"/>
              </a:rPr>
              <a:t>Nhu cầu B1 phụ thuộc vào nhiều yếu tố nhất là chế độ ăn uống, khi lao động nặng nhọc nhu cầu B1 tăng.</a:t>
            </a:r>
            <a:endParaRPr lang="en-US" sz="3200" kern="0" dirty="0">
              <a:solidFill>
                <a:sysClr val="windowText" lastClr="000000"/>
              </a:solidFill>
              <a:latin typeface="Arial" pitchFamily="34" charset="0"/>
              <a:cs typeface="Arial" pitchFamily="34" charset="0"/>
            </a:endParaRPr>
          </a:p>
          <a:p>
            <a:pPr lvl="0">
              <a:defRPr/>
            </a:pPr>
            <a:endParaRPr lang="en-US" sz="3200" kern="0" dirty="0">
              <a:solidFill>
                <a:sysClr val="windowText" lastClr="000000"/>
              </a:solidFill>
              <a:latin typeface="Arial" pitchFamily="34" charset="0"/>
              <a:cs typeface="Arial" pitchFamily="34" charset="0"/>
            </a:endParaRPr>
          </a:p>
          <a:p>
            <a:pPr lvl="0">
              <a:defRPr/>
            </a:pPr>
            <a:r>
              <a:rPr lang="vi-VN" sz="3200" kern="0" dirty="0">
                <a:solidFill>
                  <a:sysClr val="windowText" lastClr="000000"/>
                </a:solidFill>
                <a:latin typeface="Arial" pitchFamily="34" charset="0"/>
                <a:cs typeface="Arial" pitchFamily="34" charset="0"/>
              </a:rPr>
              <a:t>Nhu cầu B1 thay đổi khi: trong khẩu phần ăn nhiều tinh bột; làm việc trong môi trường nhiệt độ quá cao hay quá thấp, nhu cầu 3mg/ ngày.</a:t>
            </a:r>
          </a:p>
        </p:txBody>
      </p:sp>
    </p:spTree>
    <p:extLst>
      <p:ext uri="{BB962C8B-B14F-4D97-AF65-F5344CB8AC3E}">
        <p14:creationId xmlns:p14="http://schemas.microsoft.com/office/powerpoint/2010/main" val="24535240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ounded Rectangle 15"/>
          <p:cNvSpPr/>
          <p:nvPr/>
        </p:nvSpPr>
        <p:spPr>
          <a:xfrm>
            <a:off x="152400" y="1098550"/>
            <a:ext cx="4622073" cy="685800"/>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marL="0" marR="0" indent="360045" algn="just">
              <a:lnSpc>
                <a:spcPct val="110000"/>
              </a:lnSpc>
              <a:spcBef>
                <a:spcPts val="200"/>
              </a:spcBef>
              <a:spcAft>
                <a:spcPts val="200"/>
              </a:spcAft>
            </a:pPr>
            <a:r>
              <a:rPr lang="en-US" sz="3200" b="1" dirty="0">
                <a:latin typeface="Times New Roman" panose="02020603050405020304" pitchFamily="18" charset="0"/>
                <a:ea typeface="Calibri" panose="020F0502020204030204" pitchFamily="34" charset="0"/>
              </a:rPr>
              <a:t>-</a:t>
            </a:r>
            <a:r>
              <a:rPr lang="en-US" sz="3200" b="1" dirty="0">
                <a:effectLst/>
                <a:latin typeface="Times New Roman" panose="02020603050405020304" pitchFamily="18" charset="0"/>
                <a:ea typeface="Calibri" panose="020F0502020204030204" pitchFamily="34" charset="0"/>
              </a:rPr>
              <a:t>Vitamin B1 (Thiamin) </a:t>
            </a:r>
            <a:endParaRPr lang="en-US" sz="3200" dirty="0">
              <a:effectLst/>
              <a:latin typeface="Times New Roman" panose="02020603050405020304" pitchFamily="18" charset="0"/>
              <a:ea typeface="Calibri" panose="020F0502020204030204" pitchFamily="34" charset="0"/>
            </a:endParaRPr>
          </a:p>
        </p:txBody>
      </p:sp>
      <p:sp>
        <p:nvSpPr>
          <p:cNvPr id="17" name="Rounded Rectangle 16"/>
          <p:cNvSpPr/>
          <p:nvPr/>
        </p:nvSpPr>
        <p:spPr>
          <a:xfrm>
            <a:off x="76201" y="1905000"/>
            <a:ext cx="9067799" cy="4953000"/>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lvl="0">
              <a:defRPr/>
            </a:pPr>
            <a:r>
              <a:rPr lang="vi-VN" sz="3200" b="1" kern="0" dirty="0">
                <a:solidFill>
                  <a:sysClr val="windowText" lastClr="000000"/>
                </a:solidFill>
                <a:latin typeface="Arial" pitchFamily="34" charset="0"/>
                <a:cs typeface="Arial" pitchFamily="34" charset="0"/>
              </a:rPr>
              <a:t>Đề phòng thiếu B1</a:t>
            </a:r>
            <a:endParaRPr lang="en-US" sz="3200" b="1" kern="0" dirty="0">
              <a:solidFill>
                <a:sysClr val="windowText" lastClr="000000"/>
              </a:solidFill>
              <a:latin typeface="Arial" pitchFamily="34" charset="0"/>
              <a:cs typeface="Arial" pitchFamily="34" charset="0"/>
            </a:endParaRPr>
          </a:p>
          <a:p>
            <a:pPr lvl="0">
              <a:defRPr/>
            </a:pPr>
            <a:endParaRPr lang="vi-VN" sz="3200" b="1" kern="0" dirty="0">
              <a:solidFill>
                <a:sysClr val="windowText" lastClr="000000"/>
              </a:solidFill>
              <a:latin typeface="Arial" pitchFamily="34" charset="0"/>
              <a:cs typeface="Arial" pitchFamily="34" charset="0"/>
            </a:endParaRPr>
          </a:p>
          <a:p>
            <a:pPr lvl="0">
              <a:defRPr/>
            </a:pPr>
            <a:r>
              <a:rPr lang="vi-VN" sz="3200" kern="0" dirty="0">
                <a:solidFill>
                  <a:sysClr val="windowText" lastClr="000000"/>
                </a:solidFill>
                <a:latin typeface="Arial" pitchFamily="34" charset="0"/>
                <a:cs typeface="Arial" pitchFamily="34" charset="0"/>
              </a:rPr>
              <a:t>Vitamin B1 tham gia vào việc chuyển hoá glucid, protid và lipid do đó nếu thiếu B1 sẽ bị bệnh tim và thần kinh. Để phòng tránh thiếu vitamin B1, biện pháp tốt nhất là vitamin hoá một số thực phẩm ngũ cốc và tinh bột (trộn vitamin B1 vào thực phẩm). </a:t>
            </a:r>
          </a:p>
        </p:txBody>
      </p:sp>
    </p:spTree>
    <p:extLst>
      <p:ext uri="{BB962C8B-B14F-4D97-AF65-F5344CB8AC3E}">
        <p14:creationId xmlns:p14="http://schemas.microsoft.com/office/powerpoint/2010/main" val="30016127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ounded Rectangle 15"/>
          <p:cNvSpPr/>
          <p:nvPr/>
        </p:nvSpPr>
        <p:spPr>
          <a:xfrm>
            <a:off x="152400" y="1098550"/>
            <a:ext cx="4622073" cy="685800"/>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marL="0" marR="0" indent="360045" algn="just">
              <a:lnSpc>
                <a:spcPct val="110000"/>
              </a:lnSpc>
              <a:spcBef>
                <a:spcPts val="200"/>
              </a:spcBef>
              <a:spcAft>
                <a:spcPts val="200"/>
              </a:spcAft>
            </a:pPr>
            <a:r>
              <a:rPr lang="en-US" sz="3200" b="1" dirty="0">
                <a:latin typeface="Times New Roman" panose="02020603050405020304" pitchFamily="18" charset="0"/>
                <a:ea typeface="Calibri" panose="020F0502020204030204" pitchFamily="34" charset="0"/>
              </a:rPr>
              <a:t>-</a:t>
            </a:r>
            <a:r>
              <a:rPr lang="en-US" sz="3200" b="1" dirty="0">
                <a:effectLst/>
                <a:latin typeface="Times New Roman" panose="02020603050405020304" pitchFamily="18" charset="0"/>
                <a:ea typeface="Calibri" panose="020F0502020204030204" pitchFamily="34" charset="0"/>
              </a:rPr>
              <a:t>Vitamin B1 (Thiamin) </a:t>
            </a:r>
            <a:endParaRPr lang="en-US" sz="3200" dirty="0">
              <a:effectLst/>
              <a:latin typeface="Times New Roman" panose="02020603050405020304" pitchFamily="18" charset="0"/>
              <a:ea typeface="Calibri" panose="020F0502020204030204" pitchFamily="34" charset="0"/>
            </a:endParaRPr>
          </a:p>
        </p:txBody>
      </p:sp>
      <p:sp>
        <p:nvSpPr>
          <p:cNvPr id="17" name="Rounded Rectangle 16"/>
          <p:cNvSpPr/>
          <p:nvPr/>
        </p:nvSpPr>
        <p:spPr>
          <a:xfrm>
            <a:off x="76201" y="2895600"/>
            <a:ext cx="9067799" cy="2863850"/>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lvl="0">
              <a:defRPr/>
            </a:pPr>
            <a:r>
              <a:rPr lang="vi-VN" sz="3200" b="1" kern="0" dirty="0">
                <a:solidFill>
                  <a:sysClr val="windowText" lastClr="000000"/>
                </a:solidFill>
                <a:latin typeface="Arial" pitchFamily="34" charset="0"/>
                <a:cs typeface="Arial" pitchFamily="34" charset="0"/>
              </a:rPr>
              <a:t>Đề phòng thiếu B1</a:t>
            </a:r>
            <a:endParaRPr lang="en-US" sz="3200" b="1" kern="0" dirty="0">
              <a:solidFill>
                <a:sysClr val="windowText" lastClr="000000"/>
              </a:solidFill>
              <a:latin typeface="Arial" pitchFamily="34" charset="0"/>
              <a:cs typeface="Arial" pitchFamily="34" charset="0"/>
            </a:endParaRPr>
          </a:p>
          <a:p>
            <a:pPr lvl="0">
              <a:defRPr/>
            </a:pPr>
            <a:endParaRPr lang="vi-VN" sz="3200" b="1" kern="0" dirty="0">
              <a:solidFill>
                <a:sysClr val="windowText" lastClr="000000"/>
              </a:solidFill>
              <a:latin typeface="Arial" pitchFamily="34" charset="0"/>
              <a:cs typeface="Arial" pitchFamily="34" charset="0"/>
            </a:endParaRPr>
          </a:p>
          <a:p>
            <a:pPr lvl="0">
              <a:defRPr/>
            </a:pPr>
            <a:r>
              <a:rPr lang="vi-VN" sz="3200" kern="0" dirty="0">
                <a:solidFill>
                  <a:sysClr val="windowText" lastClr="000000"/>
                </a:solidFill>
                <a:latin typeface="Arial" pitchFamily="34" charset="0"/>
                <a:cs typeface="Arial" pitchFamily="34" charset="0"/>
              </a:rPr>
              <a:t>Một số triệu chứng thiếu B: Nhức đầu, mất ngủ, ra mồ hôi, tim đập nhanh, và hay ngáp... sau đó mới bị tê phù.</a:t>
            </a:r>
          </a:p>
        </p:txBody>
      </p:sp>
    </p:spTree>
    <p:extLst>
      <p:ext uri="{BB962C8B-B14F-4D97-AF65-F5344CB8AC3E}">
        <p14:creationId xmlns:p14="http://schemas.microsoft.com/office/powerpoint/2010/main" val="6540553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0" y="1098550"/>
            <a:ext cx="5337411" cy="533401"/>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en-US" sz="3600" b="1" dirty="0">
                <a:latin typeface="Times New Roman" panose="02020603050405020304" pitchFamily="18" charset="0"/>
                <a:ea typeface="Calibri" panose="020F0502020204030204" pitchFamily="34" charset="0"/>
              </a:rPr>
              <a:t>Vitamin B2 (Riboflavin)</a:t>
            </a:r>
            <a:endParaRPr lang="en-US" sz="3600" dirty="0">
              <a:latin typeface="Times New Roman" panose="02020603050405020304" pitchFamily="18" charset="0"/>
              <a:ea typeface="Calibri" panose="020F0502020204030204" pitchFamily="34" charset="0"/>
            </a:endParaRPr>
          </a:p>
        </p:txBody>
      </p:sp>
      <p:sp>
        <p:nvSpPr>
          <p:cNvPr id="16" name="Rounded Rectangle 15"/>
          <p:cNvSpPr/>
          <p:nvPr/>
        </p:nvSpPr>
        <p:spPr>
          <a:xfrm>
            <a:off x="58093" y="2133600"/>
            <a:ext cx="9067800" cy="3429000"/>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algn="ctr">
              <a:defRPr/>
            </a:pPr>
            <a:r>
              <a:rPr lang="en-US" sz="3200" dirty="0">
                <a:latin typeface="Times New Roman" panose="02020603050405020304" pitchFamily="18" charset="0"/>
                <a:ea typeface="Calibri" panose="020F0502020204030204" pitchFamily="34" charset="0"/>
              </a:rPr>
              <a:t>Vitamin B2 </a:t>
            </a:r>
            <a:r>
              <a:rPr lang="en-US" sz="3200" dirty="0" err="1">
                <a:latin typeface="Times New Roman" panose="02020603050405020304" pitchFamily="18" charset="0"/>
                <a:ea typeface="Calibri" panose="020F0502020204030204" pitchFamily="34" charset="0"/>
              </a:rPr>
              <a:t>giữ</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vai</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trò</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chủ</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yếu</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trong</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các</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phản</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ứng</a:t>
            </a:r>
            <a:r>
              <a:rPr lang="en-US" sz="3200" dirty="0">
                <a:latin typeface="Times New Roman" panose="02020603050405020304" pitchFamily="18" charset="0"/>
                <a:ea typeface="Calibri" panose="020F0502020204030204" pitchFamily="34" charset="0"/>
              </a:rPr>
              <a:t> oxy </a:t>
            </a:r>
            <a:r>
              <a:rPr lang="en-US" sz="3200" dirty="0" err="1">
                <a:latin typeface="Times New Roman" panose="02020603050405020304" pitchFamily="18" charset="0"/>
                <a:ea typeface="Calibri" panose="020F0502020204030204" pitchFamily="34" charset="0"/>
              </a:rPr>
              <a:t>hoá</a:t>
            </a:r>
            <a:r>
              <a:rPr lang="en-US" sz="3200" dirty="0">
                <a:latin typeface="Times New Roman" panose="02020603050405020304" pitchFamily="18" charset="0"/>
                <a:ea typeface="Calibri" panose="020F0502020204030204" pitchFamily="34" charset="0"/>
              </a:rPr>
              <a:t> ở </a:t>
            </a:r>
            <a:r>
              <a:rPr lang="en-US" sz="3200" dirty="0" err="1">
                <a:latin typeface="Times New Roman" panose="02020603050405020304" pitchFamily="18" charset="0"/>
                <a:ea typeface="Calibri" panose="020F0502020204030204" pitchFamily="34" charset="0"/>
              </a:rPr>
              <a:t>tế</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bào</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trong</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tất</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cả</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các</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mô</a:t>
            </a:r>
            <a:r>
              <a:rPr lang="en-US" sz="3200" dirty="0">
                <a:latin typeface="Times New Roman" panose="02020603050405020304" pitchFamily="18" charset="0"/>
                <a:ea typeface="Calibri" panose="020F0502020204030204" pitchFamily="34" charset="0"/>
              </a:rPr>
              <a:t> ở </a:t>
            </a:r>
            <a:r>
              <a:rPr lang="en-US" sz="3200" dirty="0" err="1">
                <a:latin typeface="Times New Roman" panose="02020603050405020304" pitchFamily="18" charset="0"/>
                <a:ea typeface="Calibri" panose="020F0502020204030204" pitchFamily="34" charset="0"/>
              </a:rPr>
              <a:t>cơ</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thể</a:t>
            </a:r>
            <a:r>
              <a:rPr lang="en-US" sz="3200" dirty="0">
                <a:latin typeface="Times New Roman" panose="02020603050405020304" pitchFamily="18" charset="0"/>
                <a:ea typeface="Calibri" panose="020F0502020204030204" pitchFamily="34" charset="0"/>
              </a:rPr>
              <a:t>.</a:t>
            </a:r>
          </a:p>
        </p:txBody>
      </p:sp>
    </p:spTree>
    <p:extLst>
      <p:ext uri="{BB962C8B-B14F-4D97-AF65-F5344CB8AC3E}">
        <p14:creationId xmlns:p14="http://schemas.microsoft.com/office/powerpoint/2010/main" val="14131880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0" y="1098550"/>
            <a:ext cx="5337411" cy="533401"/>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en-US" sz="3600" b="1" dirty="0">
                <a:latin typeface="Times New Roman" panose="02020603050405020304" pitchFamily="18" charset="0"/>
                <a:ea typeface="Calibri" panose="020F0502020204030204" pitchFamily="34" charset="0"/>
              </a:rPr>
              <a:t>Vitamin B2 (Riboflavin)</a:t>
            </a:r>
            <a:endParaRPr lang="en-US" sz="3600" dirty="0">
              <a:latin typeface="Times New Roman" panose="02020603050405020304" pitchFamily="18" charset="0"/>
              <a:ea typeface="Calibri" panose="020F0502020204030204" pitchFamily="34" charset="0"/>
            </a:endParaRPr>
          </a:p>
        </p:txBody>
      </p:sp>
      <p:sp>
        <p:nvSpPr>
          <p:cNvPr id="7" name="Rounded Rectangle 15">
            <a:extLst>
              <a:ext uri="{FF2B5EF4-FFF2-40B4-BE49-F238E27FC236}">
                <a16:creationId xmlns:a16="http://schemas.microsoft.com/office/drawing/2014/main" id="{5A90E30F-918F-415E-BFF7-B648F764E52D}"/>
              </a:ext>
            </a:extLst>
          </p:cNvPr>
          <p:cNvSpPr/>
          <p:nvPr/>
        </p:nvSpPr>
        <p:spPr>
          <a:xfrm>
            <a:off x="38100" y="2057400"/>
            <a:ext cx="9067800" cy="4495800"/>
          </a:xfrm>
          <a:prstGeom prst="roundRect">
            <a:avLst/>
          </a:prstGeom>
          <a:solidFill>
            <a:schemeClr val="accent5">
              <a:lumMod val="20000"/>
              <a:lumOff val="80000"/>
            </a:schemeClr>
          </a:solidFill>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3200" b="1" dirty="0">
                <a:latin typeface="Times New Roman" panose="02020603050405020304" pitchFamily="18" charset="0"/>
                <a:ea typeface="Calibri" panose="020F0502020204030204" pitchFamily="34" charset="0"/>
              </a:rPr>
              <a:t>Nguồn cung cấp: </a:t>
            </a:r>
            <a:endParaRPr lang="en-US" sz="3200" b="1" dirty="0">
              <a:latin typeface="Times New Roman" panose="02020603050405020304" pitchFamily="18" charset="0"/>
              <a:ea typeface="Calibri" panose="020F0502020204030204" pitchFamily="34" charset="0"/>
            </a:endParaRPr>
          </a:p>
          <a:p>
            <a:pPr>
              <a:defRPr/>
            </a:pPr>
            <a:endParaRPr lang="en-US" sz="3200" b="1" dirty="0">
              <a:latin typeface="Times New Roman" panose="02020603050405020304" pitchFamily="18" charset="0"/>
              <a:ea typeface="Calibri" panose="020F0502020204030204" pitchFamily="34" charset="0"/>
            </a:endParaRPr>
          </a:p>
          <a:p>
            <a:pPr>
              <a:defRPr/>
            </a:pPr>
            <a:r>
              <a:rPr lang="en-US" sz="3200" dirty="0">
                <a:latin typeface="Times New Roman" panose="02020603050405020304" pitchFamily="18" charset="0"/>
                <a:ea typeface="Calibri" panose="020F0502020204030204" pitchFamily="34" charset="0"/>
              </a:rPr>
              <a:t>-</a:t>
            </a:r>
            <a:r>
              <a:rPr lang="vi-VN" sz="3200" dirty="0">
                <a:latin typeface="Times New Roman" panose="02020603050405020304" pitchFamily="18" charset="0"/>
                <a:ea typeface="Calibri" panose="020F0502020204030204" pitchFamily="34" charset="0"/>
              </a:rPr>
              <a:t>Vitamin B2 có nhiều trong thiên nhiên, nhiều nhất là trong các thức ăn động vật, trong sữa phụ tạng động vật, các loại men (bia), rau đậu. Có nhiều trong các hạt ngũ cốc toàn phần, </a:t>
            </a:r>
            <a:endParaRPr lang="en-US" sz="3200" dirty="0">
              <a:latin typeface="Times New Roman" panose="02020603050405020304" pitchFamily="18" charset="0"/>
              <a:ea typeface="Calibri" panose="020F0502020204030204" pitchFamily="34" charset="0"/>
            </a:endParaRPr>
          </a:p>
          <a:p>
            <a:pPr>
              <a:defRPr/>
            </a:pPr>
            <a:endParaRPr lang="en-US" sz="3200" dirty="0">
              <a:latin typeface="Times New Roman" panose="02020603050405020304" pitchFamily="18" charset="0"/>
              <a:ea typeface="Calibri" panose="020F0502020204030204" pitchFamily="34" charset="0"/>
            </a:endParaRPr>
          </a:p>
          <a:p>
            <a:pPr>
              <a:defRPr/>
            </a:pPr>
            <a:r>
              <a:rPr lang="en-US" sz="3200" dirty="0">
                <a:latin typeface="Times New Roman" panose="02020603050405020304" pitchFamily="18" charset="0"/>
                <a:ea typeface="Calibri" panose="020F0502020204030204" pitchFamily="34" charset="0"/>
              </a:rPr>
              <a:t>-</a:t>
            </a:r>
            <a:r>
              <a:rPr lang="vi-VN" sz="3200" dirty="0">
                <a:latin typeface="Times New Roman" panose="02020603050405020304" pitchFamily="18" charset="0"/>
                <a:ea typeface="Calibri" panose="020F0502020204030204" pitchFamily="34" charset="0"/>
              </a:rPr>
              <a:t>nhưng B2 sẽ giảm đi nhiều qua quá trình xay xát, cá có ít B2</a:t>
            </a:r>
            <a:r>
              <a:rPr lang="en-US" sz="3200" dirty="0">
                <a:latin typeface="Times New Roman" panose="02020603050405020304" pitchFamily="18" charset="0"/>
                <a:ea typeface="Calibri" panose="020F0502020204030204" pitchFamily="34" charset="0"/>
              </a:rPr>
              <a:t>.</a:t>
            </a:r>
          </a:p>
        </p:txBody>
      </p:sp>
    </p:spTree>
    <p:extLst>
      <p:ext uri="{BB962C8B-B14F-4D97-AF65-F5344CB8AC3E}">
        <p14:creationId xmlns:p14="http://schemas.microsoft.com/office/powerpoint/2010/main" val="36003646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0" y="1098550"/>
            <a:ext cx="5337411" cy="533401"/>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en-US" sz="3600" b="1" dirty="0">
                <a:latin typeface="Times New Roman" panose="02020603050405020304" pitchFamily="18" charset="0"/>
                <a:ea typeface="Calibri" panose="020F0502020204030204" pitchFamily="34" charset="0"/>
              </a:rPr>
              <a:t>Vitamin B2 (Riboflavin)</a:t>
            </a:r>
            <a:endParaRPr lang="en-US" sz="3600" dirty="0">
              <a:latin typeface="Times New Roman" panose="02020603050405020304" pitchFamily="18" charset="0"/>
              <a:ea typeface="Calibri" panose="020F0502020204030204" pitchFamily="34" charset="0"/>
            </a:endParaRPr>
          </a:p>
        </p:txBody>
      </p:sp>
      <p:sp>
        <p:nvSpPr>
          <p:cNvPr id="7" name="Rounded Rectangle 15">
            <a:extLst>
              <a:ext uri="{FF2B5EF4-FFF2-40B4-BE49-F238E27FC236}">
                <a16:creationId xmlns:a16="http://schemas.microsoft.com/office/drawing/2014/main" id="{5A90E30F-918F-415E-BFF7-B648F764E52D}"/>
              </a:ext>
            </a:extLst>
          </p:cNvPr>
          <p:cNvSpPr/>
          <p:nvPr/>
        </p:nvSpPr>
        <p:spPr>
          <a:xfrm>
            <a:off x="38100" y="2057400"/>
            <a:ext cx="9067800" cy="4495800"/>
          </a:xfrm>
          <a:prstGeom prst="roundRect">
            <a:avLst/>
          </a:prstGeom>
          <a:solidFill>
            <a:schemeClr val="accent3">
              <a:lumMod val="20000"/>
              <a:lumOff val="80000"/>
            </a:schemeClr>
          </a:solidFill>
          <a:ln w="28575" cap="flat" cmpd="sng" algn="ctr">
            <a:solidFill>
              <a:sysClr val="windowText" lastClr="000000"/>
            </a:solidFill>
            <a:prstDash val="solid"/>
            <a:miter lim="800000"/>
          </a:ln>
          <a:effectLst/>
        </p:spPr>
        <p:txBody>
          <a:bodyPr anchor="ctr"/>
          <a:lstStyle/>
          <a:p>
            <a:pPr>
              <a:defRPr/>
            </a:pPr>
            <a:r>
              <a:rPr lang="en-US" sz="3200" dirty="0">
                <a:latin typeface="Times New Roman" panose="02020603050405020304" pitchFamily="18" charset="0"/>
                <a:ea typeface="Calibri" panose="020F0502020204030204" pitchFamily="34" charset="0"/>
              </a:rPr>
              <a:t>-</a:t>
            </a:r>
            <a:r>
              <a:rPr lang="vi-VN" sz="3200" dirty="0">
                <a:latin typeface="Times New Roman" panose="02020603050405020304" pitchFamily="18" charset="0"/>
                <a:ea typeface="Calibri" panose="020F0502020204030204" pitchFamily="34" charset="0"/>
              </a:rPr>
              <a:t>Vitamin B2 bền vững với nhiệt độ nấu nướng bình thường, dễ bị phá huỷ do tia tử ngoại, ánh sáng, đun nấu trong nồi kim loại.</a:t>
            </a:r>
            <a:endParaRPr lang="en-US" sz="3200" dirty="0">
              <a:latin typeface="Times New Roman" panose="02020603050405020304" pitchFamily="18" charset="0"/>
              <a:ea typeface="Calibri" panose="020F0502020204030204" pitchFamily="34" charset="0"/>
            </a:endParaRPr>
          </a:p>
          <a:p>
            <a:pPr>
              <a:defRPr/>
            </a:pPr>
            <a:endParaRPr lang="vi-VN" sz="3200" dirty="0">
              <a:latin typeface="Times New Roman" panose="02020603050405020304" pitchFamily="18" charset="0"/>
              <a:ea typeface="Calibri" panose="020F0502020204030204" pitchFamily="34" charset="0"/>
            </a:endParaRPr>
          </a:p>
          <a:p>
            <a:pPr>
              <a:defRPr/>
            </a:pPr>
            <a:r>
              <a:rPr lang="en-US" sz="3200" dirty="0">
                <a:latin typeface="Times New Roman" panose="02020603050405020304" pitchFamily="18" charset="0"/>
                <a:ea typeface="Calibri" panose="020F0502020204030204" pitchFamily="34" charset="0"/>
              </a:rPr>
              <a:t>-</a:t>
            </a:r>
            <a:r>
              <a:rPr lang="vi-VN" sz="3200" dirty="0">
                <a:latin typeface="Times New Roman" panose="02020603050405020304" pitchFamily="18" charset="0"/>
                <a:ea typeface="Calibri" panose="020F0502020204030204" pitchFamily="34" charset="0"/>
              </a:rPr>
              <a:t>Vitamin B2 giữ vai trò quan trọng trong sự chuyển hoá protid, nhất là việc giúp cơ thể sử dụng vitamin.</a:t>
            </a:r>
          </a:p>
        </p:txBody>
      </p:sp>
    </p:spTree>
    <p:extLst>
      <p:ext uri="{BB962C8B-B14F-4D97-AF65-F5344CB8AC3E}">
        <p14:creationId xmlns:p14="http://schemas.microsoft.com/office/powerpoint/2010/main" val="32159396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0" y="1098550"/>
            <a:ext cx="5337411" cy="533401"/>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en-US" sz="3600" b="1" dirty="0">
                <a:latin typeface="Times New Roman" panose="02020603050405020304" pitchFamily="18" charset="0"/>
                <a:ea typeface="Calibri" panose="020F0502020204030204" pitchFamily="34" charset="0"/>
              </a:rPr>
              <a:t>Vitamin B2 (Riboflavin)</a:t>
            </a:r>
            <a:endParaRPr lang="en-US" sz="3600" dirty="0">
              <a:latin typeface="Times New Roman" panose="02020603050405020304" pitchFamily="18" charset="0"/>
              <a:ea typeface="Calibri" panose="020F0502020204030204" pitchFamily="34" charset="0"/>
            </a:endParaRPr>
          </a:p>
        </p:txBody>
      </p:sp>
      <p:sp>
        <p:nvSpPr>
          <p:cNvPr id="7" name="Rounded Rectangle 15">
            <a:extLst>
              <a:ext uri="{FF2B5EF4-FFF2-40B4-BE49-F238E27FC236}">
                <a16:creationId xmlns:a16="http://schemas.microsoft.com/office/drawing/2014/main" id="{5A90E30F-918F-415E-BFF7-B648F764E52D}"/>
              </a:ext>
            </a:extLst>
          </p:cNvPr>
          <p:cNvSpPr/>
          <p:nvPr/>
        </p:nvSpPr>
        <p:spPr>
          <a:xfrm>
            <a:off x="38100" y="2057400"/>
            <a:ext cx="9067800" cy="3276600"/>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a:defRPr/>
            </a:pPr>
            <a:r>
              <a:rPr lang="en-US" sz="3200" dirty="0">
                <a:latin typeface="Times New Roman" panose="02020603050405020304" pitchFamily="18" charset="0"/>
                <a:ea typeface="Calibri" panose="020F0502020204030204" pitchFamily="34" charset="0"/>
              </a:rPr>
              <a:t>-</a:t>
            </a:r>
            <a:r>
              <a:rPr lang="vi-VN" sz="3200" dirty="0">
                <a:latin typeface="Times New Roman" panose="02020603050405020304" pitchFamily="18" charset="0"/>
                <a:ea typeface="Calibri" panose="020F0502020204030204" pitchFamily="34" charset="0"/>
              </a:rPr>
              <a:t>Vitamin B2 ảnh hưởng đến khả năng cảm thụ ánh sáng của mắt nhất là đối với sự nhìn màu. </a:t>
            </a:r>
            <a:endParaRPr lang="en-US" sz="3200" dirty="0">
              <a:latin typeface="Times New Roman" panose="02020603050405020304" pitchFamily="18" charset="0"/>
              <a:ea typeface="Calibri" panose="020F0502020204030204" pitchFamily="34" charset="0"/>
            </a:endParaRPr>
          </a:p>
          <a:p>
            <a:pPr>
              <a:defRPr/>
            </a:pPr>
            <a:endParaRPr lang="en-US" sz="3200" dirty="0">
              <a:latin typeface="Times New Roman" panose="02020603050405020304" pitchFamily="18" charset="0"/>
              <a:ea typeface="Calibri" panose="020F0502020204030204" pitchFamily="34" charset="0"/>
            </a:endParaRPr>
          </a:p>
          <a:p>
            <a:pPr>
              <a:defRPr/>
            </a:pPr>
            <a:r>
              <a:rPr lang="en-US" sz="3200" dirty="0">
                <a:latin typeface="Times New Roman" panose="02020603050405020304" pitchFamily="18" charset="0"/>
                <a:ea typeface="Calibri" panose="020F0502020204030204" pitchFamily="34" charset="0"/>
              </a:rPr>
              <a:t>-</a:t>
            </a:r>
            <a:r>
              <a:rPr lang="vi-VN" sz="3200" dirty="0">
                <a:latin typeface="Times New Roman" panose="02020603050405020304" pitchFamily="18" charset="0"/>
                <a:ea typeface="Calibri" panose="020F0502020204030204" pitchFamily="34" charset="0"/>
              </a:rPr>
              <a:t>Vì vậy nếu thiếu vitamin B2 thị lực bị giảm, sự sinh trưởng không cân đối hay nứt môi miệng, gai lưỡi phẳng và teo lại, da nhiều mụn nhọt.</a:t>
            </a:r>
          </a:p>
        </p:txBody>
      </p:sp>
    </p:spTree>
    <p:extLst>
      <p:ext uri="{BB962C8B-B14F-4D97-AF65-F5344CB8AC3E}">
        <p14:creationId xmlns:p14="http://schemas.microsoft.com/office/powerpoint/2010/main" val="13030254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0" y="1098550"/>
            <a:ext cx="5337411" cy="533401"/>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en-US" sz="3600" b="1" dirty="0">
                <a:latin typeface="Times New Roman" panose="02020603050405020304" pitchFamily="18" charset="0"/>
                <a:ea typeface="Calibri" panose="020F0502020204030204" pitchFamily="34" charset="0"/>
              </a:rPr>
              <a:t>Vitamin B2 (Riboflavin)</a:t>
            </a:r>
            <a:endParaRPr lang="en-US" sz="3600" dirty="0">
              <a:latin typeface="Times New Roman" panose="02020603050405020304" pitchFamily="18" charset="0"/>
              <a:ea typeface="Calibri" panose="020F0502020204030204" pitchFamily="34" charset="0"/>
            </a:endParaRPr>
          </a:p>
        </p:txBody>
      </p:sp>
      <p:sp>
        <p:nvSpPr>
          <p:cNvPr id="7" name="Rounded Rectangle 15">
            <a:extLst>
              <a:ext uri="{FF2B5EF4-FFF2-40B4-BE49-F238E27FC236}">
                <a16:creationId xmlns:a16="http://schemas.microsoft.com/office/drawing/2014/main" id="{5A90E30F-918F-415E-BFF7-B648F764E52D}"/>
              </a:ext>
            </a:extLst>
          </p:cNvPr>
          <p:cNvSpPr/>
          <p:nvPr/>
        </p:nvSpPr>
        <p:spPr>
          <a:xfrm>
            <a:off x="38100" y="2057400"/>
            <a:ext cx="9067800" cy="4495800"/>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a:defRPr/>
            </a:pPr>
            <a:r>
              <a:rPr lang="en-US" sz="3200" dirty="0">
                <a:latin typeface="Times New Roman" panose="02020603050405020304" pitchFamily="18" charset="0"/>
                <a:ea typeface="Calibri" panose="020F0502020204030204" pitchFamily="34" charset="0"/>
              </a:rPr>
              <a:t>-</a:t>
            </a:r>
            <a:r>
              <a:rPr lang="vi-VN" sz="3200" dirty="0">
                <a:latin typeface="Times New Roman" panose="02020603050405020304" pitchFamily="18" charset="0"/>
                <a:ea typeface="Calibri" panose="020F0502020204030204" pitchFamily="34" charset="0"/>
              </a:rPr>
              <a:t>Đối với thai nhi, vitamin B2 rất cần thiết cho sự phát triển. </a:t>
            </a:r>
            <a:endParaRPr lang="en-US" sz="3200" dirty="0">
              <a:latin typeface="Times New Roman" panose="02020603050405020304" pitchFamily="18" charset="0"/>
              <a:ea typeface="Calibri" panose="020F0502020204030204" pitchFamily="34" charset="0"/>
            </a:endParaRPr>
          </a:p>
          <a:p>
            <a:pPr>
              <a:defRPr/>
            </a:pPr>
            <a:endParaRPr lang="en-US" sz="3200" dirty="0">
              <a:latin typeface="Times New Roman" panose="02020603050405020304" pitchFamily="18" charset="0"/>
              <a:ea typeface="Calibri" panose="020F0502020204030204" pitchFamily="34" charset="0"/>
            </a:endParaRPr>
          </a:p>
          <a:p>
            <a:pPr>
              <a:defRPr/>
            </a:pPr>
            <a:r>
              <a:rPr lang="en-US" sz="3200" dirty="0">
                <a:latin typeface="Times New Roman" panose="02020603050405020304" pitchFamily="18" charset="0"/>
                <a:ea typeface="Calibri" panose="020F0502020204030204" pitchFamily="34" charset="0"/>
              </a:rPr>
              <a:t>-</a:t>
            </a:r>
            <a:r>
              <a:rPr lang="vi-VN" sz="3200" dirty="0">
                <a:latin typeface="Times New Roman" panose="02020603050405020304" pitchFamily="18" charset="0"/>
                <a:ea typeface="Calibri" panose="020F0502020204030204" pitchFamily="34" charset="0"/>
              </a:rPr>
              <a:t>B2 cần cho sự chuyển hoá protid, nếu thiếu B2 một phần acid amin của thức ăn không được sử dụng và bài tiết theo nước tiểu (tryptophan, acginin, histidin, treonin, phenylalanin...).</a:t>
            </a:r>
          </a:p>
        </p:txBody>
      </p:sp>
    </p:spTree>
    <p:extLst>
      <p:ext uri="{BB962C8B-B14F-4D97-AF65-F5344CB8AC3E}">
        <p14:creationId xmlns:p14="http://schemas.microsoft.com/office/powerpoint/2010/main" val="41974833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0" y="1098550"/>
            <a:ext cx="5337411" cy="533401"/>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en-US" sz="3600" b="1" dirty="0">
                <a:latin typeface="Times New Roman" panose="02020603050405020304" pitchFamily="18" charset="0"/>
                <a:ea typeface="Calibri" panose="020F0502020204030204" pitchFamily="34" charset="0"/>
              </a:rPr>
              <a:t>Vitamin B2 (Riboflavin)</a:t>
            </a:r>
            <a:endParaRPr lang="en-US" sz="3600" dirty="0">
              <a:latin typeface="Times New Roman" panose="02020603050405020304" pitchFamily="18" charset="0"/>
              <a:ea typeface="Calibri" panose="020F0502020204030204" pitchFamily="34" charset="0"/>
            </a:endParaRPr>
          </a:p>
        </p:txBody>
      </p:sp>
      <p:sp>
        <p:nvSpPr>
          <p:cNvPr id="7" name="Rounded Rectangle 15">
            <a:extLst>
              <a:ext uri="{FF2B5EF4-FFF2-40B4-BE49-F238E27FC236}">
                <a16:creationId xmlns:a16="http://schemas.microsoft.com/office/drawing/2014/main" id="{5A90E30F-918F-415E-BFF7-B648F764E52D}"/>
              </a:ext>
            </a:extLst>
          </p:cNvPr>
          <p:cNvSpPr/>
          <p:nvPr/>
        </p:nvSpPr>
        <p:spPr>
          <a:xfrm>
            <a:off x="38100" y="1781175"/>
            <a:ext cx="9067800" cy="5000625"/>
          </a:xfrm>
          <a:prstGeom prst="roundRect">
            <a:avLst/>
          </a:prstGeom>
          <a:solidFill>
            <a:schemeClr val="accent1">
              <a:lumMod val="20000"/>
              <a:lumOff val="80000"/>
            </a:schemeClr>
          </a:solidFill>
          <a:ln w="28575" cap="flat" cmpd="sng" algn="ctr">
            <a:solidFill>
              <a:sysClr val="windowText" lastClr="000000"/>
            </a:solidFill>
            <a:prstDash val="solid"/>
            <a:miter lim="800000"/>
          </a:ln>
          <a:effectLst/>
        </p:spPr>
        <p:txBody>
          <a:bodyPr anchor="ctr"/>
          <a:lstStyle/>
          <a:p>
            <a:pPr>
              <a:defRPr/>
            </a:pPr>
            <a:r>
              <a:rPr lang="en-US" sz="3200" dirty="0">
                <a:latin typeface="Times New Roman" panose="02020603050405020304" pitchFamily="18" charset="0"/>
                <a:ea typeface="Calibri" panose="020F0502020204030204" pitchFamily="34" charset="0"/>
              </a:rPr>
              <a:t>-</a:t>
            </a:r>
            <a:r>
              <a:rPr lang="vi-VN" sz="3200" dirty="0">
                <a:latin typeface="Times New Roman" panose="02020603050405020304" pitchFamily="18" charset="0"/>
                <a:ea typeface="Calibri" panose="020F0502020204030204" pitchFamily="34" charset="0"/>
              </a:rPr>
              <a:t>Nhu cầu vitamin B2 trung bình 0,55mg/1000Kcal (theo tổ chức y tế thế giới OMS).</a:t>
            </a:r>
          </a:p>
          <a:p>
            <a:pPr>
              <a:defRPr/>
            </a:pPr>
            <a:r>
              <a:rPr lang="en-US" sz="3200" dirty="0">
                <a:latin typeface="Times New Roman" panose="02020603050405020304" pitchFamily="18" charset="0"/>
                <a:ea typeface="Calibri" panose="020F0502020204030204" pitchFamily="34" charset="0"/>
              </a:rPr>
              <a:t>-</a:t>
            </a:r>
            <a:r>
              <a:rPr lang="vi-VN" sz="3200" dirty="0">
                <a:latin typeface="Times New Roman" panose="02020603050405020304" pitchFamily="18" charset="0"/>
                <a:ea typeface="Calibri" panose="020F0502020204030204" pitchFamily="34" charset="0"/>
              </a:rPr>
              <a:t>Biện pháp chính để đề phòng thiếu vitamin B2 là cung cấp đầy đủ sữa và thịt trong bữa ăn và vitamin hoá các chất bột. </a:t>
            </a:r>
            <a:endParaRPr lang="en-US" sz="3200" dirty="0">
              <a:latin typeface="Times New Roman" panose="02020603050405020304" pitchFamily="18" charset="0"/>
              <a:ea typeface="Calibri" panose="020F0502020204030204" pitchFamily="34" charset="0"/>
            </a:endParaRPr>
          </a:p>
          <a:p>
            <a:pPr>
              <a:defRPr/>
            </a:pPr>
            <a:r>
              <a:rPr lang="en-US" sz="3200" dirty="0">
                <a:latin typeface="Times New Roman" panose="02020603050405020304" pitchFamily="18" charset="0"/>
                <a:ea typeface="Calibri" panose="020F0502020204030204" pitchFamily="34" charset="0"/>
              </a:rPr>
              <a:t>-</a:t>
            </a:r>
            <a:r>
              <a:rPr lang="vi-VN" sz="3200" dirty="0">
                <a:latin typeface="Times New Roman" panose="02020603050405020304" pitchFamily="18" charset="0"/>
                <a:ea typeface="Calibri" panose="020F0502020204030204" pitchFamily="34" charset="0"/>
              </a:rPr>
              <a:t>Vitamin B2 </a:t>
            </a:r>
            <a:r>
              <a:rPr lang="vi-VN" sz="3200" dirty="0">
                <a:solidFill>
                  <a:srgbClr val="FF0000"/>
                </a:solidFill>
                <a:latin typeface="Times New Roman" panose="02020603050405020304" pitchFamily="18" charset="0"/>
                <a:ea typeface="Calibri" panose="020F0502020204030204" pitchFamily="34" charset="0"/>
              </a:rPr>
              <a:t>không độc </a:t>
            </a:r>
            <a:r>
              <a:rPr lang="vi-VN" sz="3200" dirty="0">
                <a:latin typeface="Times New Roman" panose="02020603050405020304" pitchFamily="18" charset="0"/>
                <a:ea typeface="Calibri" panose="020F0502020204030204" pitchFamily="34" charset="0"/>
              </a:rPr>
              <a:t>đối với cơ thể.</a:t>
            </a:r>
          </a:p>
          <a:p>
            <a:pPr>
              <a:defRPr/>
            </a:pPr>
            <a:r>
              <a:rPr lang="en-US" sz="3200" dirty="0">
                <a:latin typeface="Times New Roman" panose="02020603050405020304" pitchFamily="18" charset="0"/>
                <a:ea typeface="Calibri" panose="020F0502020204030204" pitchFamily="34" charset="0"/>
              </a:rPr>
              <a:t>- </a:t>
            </a:r>
            <a:r>
              <a:rPr lang="vi-VN" sz="3200" dirty="0">
                <a:latin typeface="Times New Roman" panose="02020603050405020304" pitchFamily="18" charset="0"/>
                <a:ea typeface="Calibri" panose="020F0502020204030204" pitchFamily="34" charset="0"/>
              </a:rPr>
              <a:t>Theo tài liệu OMS, trong 850ml sữa mẹ có 0,32mg vitamin B2, vì vậy mà </a:t>
            </a:r>
            <a:r>
              <a:rPr lang="vi-VN" sz="3200" dirty="0">
                <a:solidFill>
                  <a:srgbClr val="FF0000"/>
                </a:solidFill>
                <a:latin typeface="Times New Roman" panose="02020603050405020304" pitchFamily="18" charset="0"/>
                <a:ea typeface="Calibri" panose="020F0502020204030204" pitchFamily="34" charset="0"/>
              </a:rPr>
              <a:t>phụ nữ có thai và cho con bú</a:t>
            </a:r>
            <a:r>
              <a:rPr lang="vi-VN" sz="3200" dirty="0">
                <a:latin typeface="Times New Roman" panose="02020603050405020304" pitchFamily="18" charset="0"/>
                <a:ea typeface="Calibri" panose="020F0502020204030204" pitchFamily="34" charset="0"/>
              </a:rPr>
              <a:t> nên </a:t>
            </a:r>
            <a:r>
              <a:rPr lang="vi-VN" sz="3200" dirty="0">
                <a:solidFill>
                  <a:srgbClr val="FF0000"/>
                </a:solidFill>
                <a:latin typeface="Times New Roman" panose="02020603050405020304" pitchFamily="18" charset="0"/>
                <a:ea typeface="Calibri" panose="020F0502020204030204" pitchFamily="34" charset="0"/>
              </a:rPr>
              <a:t>tăng cường vitamin B2 </a:t>
            </a:r>
            <a:r>
              <a:rPr lang="vi-VN" sz="3200" dirty="0">
                <a:latin typeface="Times New Roman" panose="02020603050405020304" pitchFamily="18" charset="0"/>
                <a:ea typeface="Calibri" panose="020F0502020204030204" pitchFamily="34" charset="0"/>
              </a:rPr>
              <a:t>thích đáng.</a:t>
            </a:r>
          </a:p>
        </p:txBody>
      </p:sp>
    </p:spTree>
    <p:extLst>
      <p:ext uri="{BB962C8B-B14F-4D97-AF65-F5344CB8AC3E}">
        <p14:creationId xmlns:p14="http://schemas.microsoft.com/office/powerpoint/2010/main" val="8184766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0" y="1098550"/>
            <a:ext cx="7391400" cy="533401"/>
          </a:xfrm>
          <a:prstGeom prst="roundRect">
            <a:avLst/>
          </a:prstGeom>
          <a:solidFill>
            <a:schemeClr val="accent1">
              <a:lumMod val="40000"/>
              <a:lumOff val="60000"/>
            </a:schemeClr>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en-US" sz="3600" b="1" dirty="0">
                <a:latin typeface="Times New Roman" panose="02020603050405020304" pitchFamily="18" charset="0"/>
                <a:ea typeface="Calibri" panose="020F0502020204030204" pitchFamily="34" charset="0"/>
              </a:rPr>
              <a:t>Vitamin </a:t>
            </a:r>
            <a:r>
              <a:rPr lang="vi-VN" sz="3600" b="1" dirty="0">
                <a:latin typeface="Times New Roman" panose="02020603050405020304" pitchFamily="18" charset="0"/>
                <a:ea typeface="Calibri" panose="020F0502020204030204" pitchFamily="34" charset="0"/>
              </a:rPr>
              <a:t>PP (Niacin, acid nicotinic)</a:t>
            </a:r>
          </a:p>
        </p:txBody>
      </p:sp>
      <p:sp>
        <p:nvSpPr>
          <p:cNvPr id="7" name="Rounded Rectangle 15">
            <a:extLst>
              <a:ext uri="{FF2B5EF4-FFF2-40B4-BE49-F238E27FC236}">
                <a16:creationId xmlns:a16="http://schemas.microsoft.com/office/drawing/2014/main" id="{5A90E30F-918F-415E-BFF7-B648F764E52D}"/>
              </a:ext>
            </a:extLst>
          </p:cNvPr>
          <p:cNvSpPr/>
          <p:nvPr/>
        </p:nvSpPr>
        <p:spPr>
          <a:xfrm>
            <a:off x="38100" y="2314576"/>
            <a:ext cx="9067800" cy="3781424"/>
          </a:xfrm>
          <a:prstGeom prst="roundRect">
            <a:avLst/>
          </a:prstGeom>
          <a:solidFill>
            <a:schemeClr val="accent3">
              <a:lumMod val="20000"/>
              <a:lumOff val="80000"/>
            </a:schemeClr>
          </a:solidFill>
          <a:ln w="28575" cap="flat" cmpd="sng" algn="ctr">
            <a:solidFill>
              <a:sysClr val="windowText" lastClr="000000"/>
            </a:solidFill>
            <a:prstDash val="solid"/>
            <a:miter lim="800000"/>
          </a:ln>
          <a:effectLst/>
        </p:spPr>
        <p:txBody>
          <a:bodyPr anchor="ctr"/>
          <a:lstStyle/>
          <a:p>
            <a:pPr>
              <a:defRPr/>
            </a:pPr>
            <a:r>
              <a:rPr lang="vi-VN" sz="3200" dirty="0">
                <a:latin typeface="Times New Roman" panose="02020603050405020304" pitchFamily="18" charset="0"/>
                <a:ea typeface="Calibri" panose="020F0502020204030204" pitchFamily="34" charset="0"/>
              </a:rPr>
              <a:t>- Vitamin Niacin là yếu tố phòng bệnh Pellagra, một bệnh viêm da do dinh dưỡng. Bệnh thường gặp ở những vùng ăn ngô là ngũ cốc chính (Nam Mỹ và Địa Trung Hải) bệnh này bộc phát sau khi bệnh nhân ra nắng.</a:t>
            </a:r>
          </a:p>
        </p:txBody>
      </p:sp>
    </p:spTree>
    <p:extLst>
      <p:ext uri="{BB962C8B-B14F-4D97-AF65-F5344CB8AC3E}">
        <p14:creationId xmlns:p14="http://schemas.microsoft.com/office/powerpoint/2010/main" val="4210700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0" y="1098550"/>
            <a:ext cx="7391400" cy="533401"/>
          </a:xfrm>
          <a:prstGeom prst="roundRect">
            <a:avLst/>
          </a:prstGeom>
          <a:solidFill>
            <a:schemeClr val="accent1">
              <a:lumMod val="40000"/>
              <a:lumOff val="60000"/>
            </a:schemeClr>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en-US" sz="3600" b="1" dirty="0">
                <a:latin typeface="Times New Roman" panose="02020603050405020304" pitchFamily="18" charset="0"/>
                <a:ea typeface="Calibri" panose="020F0502020204030204" pitchFamily="34" charset="0"/>
              </a:rPr>
              <a:t>Vitamin </a:t>
            </a:r>
            <a:r>
              <a:rPr lang="vi-VN" sz="3600" b="1" dirty="0">
                <a:latin typeface="Times New Roman" panose="02020603050405020304" pitchFamily="18" charset="0"/>
                <a:ea typeface="Calibri" panose="020F0502020204030204" pitchFamily="34" charset="0"/>
              </a:rPr>
              <a:t>PP (Niacin, acid nicotinic)</a:t>
            </a:r>
          </a:p>
        </p:txBody>
      </p:sp>
      <p:sp>
        <p:nvSpPr>
          <p:cNvPr id="7" name="Rounded Rectangle 15">
            <a:extLst>
              <a:ext uri="{FF2B5EF4-FFF2-40B4-BE49-F238E27FC236}">
                <a16:creationId xmlns:a16="http://schemas.microsoft.com/office/drawing/2014/main" id="{5A90E30F-918F-415E-BFF7-B648F764E52D}"/>
              </a:ext>
            </a:extLst>
          </p:cNvPr>
          <p:cNvSpPr/>
          <p:nvPr/>
        </p:nvSpPr>
        <p:spPr>
          <a:xfrm>
            <a:off x="38100" y="1781175"/>
            <a:ext cx="9067800" cy="4848225"/>
          </a:xfrm>
          <a:prstGeom prst="roundRect">
            <a:avLst/>
          </a:prstGeom>
          <a:solidFill>
            <a:schemeClr val="accent1">
              <a:lumMod val="20000"/>
              <a:lumOff val="80000"/>
            </a:schemeClr>
          </a:solidFill>
          <a:ln w="28575" cap="flat" cmpd="sng" algn="ctr">
            <a:solidFill>
              <a:sysClr val="windowText" lastClr="000000"/>
            </a:solidFill>
            <a:prstDash val="solid"/>
            <a:miter lim="800000"/>
          </a:ln>
          <a:effectLst/>
        </p:spPr>
        <p:txBody>
          <a:bodyPr anchor="ctr"/>
          <a:lstStyle/>
          <a:p>
            <a:pPr>
              <a:defRPr/>
            </a:pPr>
            <a:r>
              <a:rPr lang="vi-VN" sz="3200" dirty="0">
                <a:latin typeface="Times New Roman" panose="02020603050405020304" pitchFamily="18" charset="0"/>
                <a:ea typeface="Calibri" panose="020F0502020204030204" pitchFamily="34" charset="0"/>
              </a:rPr>
              <a:t>Nguồn cung cấp: Vitamin PP có trong các thức ăn thực vật và động vật nhiều nhất là thức ăn có nguồn gốc động vật trừ trứng và sữa.</a:t>
            </a:r>
          </a:p>
          <a:p>
            <a:pPr>
              <a:defRPr/>
            </a:pPr>
            <a:r>
              <a:rPr lang="vi-VN" sz="3200" dirty="0">
                <a:latin typeface="Times New Roman" panose="02020603050405020304" pitchFamily="18" charset="0"/>
                <a:ea typeface="Calibri" panose="020F0502020204030204" pitchFamily="34" charset="0"/>
              </a:rPr>
              <a:t>Các thực phẩm giàu PP là men, cám gạo, lúa mì, phụ tạng như tim gan, cá nghèo vitamin PP hơn thịt. Vitamin PP luôn luôn bền vững với nhiệt độ, oxy hoá và các chất kiềm. Vì vậy các phương pháp nấu nướng thông thường chỉ làm mất 15% vitamin PP. Đồ hộp bảo quản 2 năm mất 15% vitamin PP.</a:t>
            </a:r>
          </a:p>
        </p:txBody>
      </p:sp>
    </p:spTree>
    <p:extLst>
      <p:ext uri="{BB962C8B-B14F-4D97-AF65-F5344CB8AC3E}">
        <p14:creationId xmlns:p14="http://schemas.microsoft.com/office/powerpoint/2010/main" val="34858877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0" y="1098550"/>
            <a:ext cx="7391400" cy="533401"/>
          </a:xfrm>
          <a:prstGeom prst="roundRect">
            <a:avLst/>
          </a:prstGeom>
          <a:solidFill>
            <a:schemeClr val="accent1">
              <a:lumMod val="40000"/>
              <a:lumOff val="60000"/>
            </a:schemeClr>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en-US" sz="3600" b="1" dirty="0">
                <a:latin typeface="Times New Roman" panose="02020603050405020304" pitchFamily="18" charset="0"/>
                <a:ea typeface="Calibri" panose="020F0502020204030204" pitchFamily="34" charset="0"/>
              </a:rPr>
              <a:t>Vitamin </a:t>
            </a:r>
            <a:r>
              <a:rPr lang="vi-VN" sz="3600" b="1" dirty="0">
                <a:latin typeface="Times New Roman" panose="02020603050405020304" pitchFamily="18" charset="0"/>
                <a:ea typeface="Calibri" panose="020F0502020204030204" pitchFamily="34" charset="0"/>
              </a:rPr>
              <a:t>PP (Niacin, acid nicotinic)</a:t>
            </a:r>
          </a:p>
        </p:txBody>
      </p:sp>
      <p:sp>
        <p:nvSpPr>
          <p:cNvPr id="7" name="Rounded Rectangle 15">
            <a:extLst>
              <a:ext uri="{FF2B5EF4-FFF2-40B4-BE49-F238E27FC236}">
                <a16:creationId xmlns:a16="http://schemas.microsoft.com/office/drawing/2014/main" id="{5A90E30F-918F-415E-BFF7-B648F764E52D}"/>
              </a:ext>
            </a:extLst>
          </p:cNvPr>
          <p:cNvSpPr/>
          <p:nvPr/>
        </p:nvSpPr>
        <p:spPr>
          <a:xfrm>
            <a:off x="38100" y="1973263"/>
            <a:ext cx="9067800" cy="4579937"/>
          </a:xfrm>
          <a:prstGeom prst="roundRect">
            <a:avLst/>
          </a:prstGeom>
          <a:solidFill>
            <a:schemeClr val="accent1">
              <a:lumMod val="20000"/>
              <a:lumOff val="80000"/>
            </a:schemeClr>
          </a:solidFill>
          <a:ln w="28575" cap="flat" cmpd="sng" algn="ctr">
            <a:solidFill>
              <a:sysClr val="windowText" lastClr="000000"/>
            </a:solidFill>
            <a:prstDash val="solid"/>
            <a:miter lim="800000"/>
          </a:ln>
          <a:effectLst/>
        </p:spPr>
        <p:txBody>
          <a:bodyPr anchor="ctr"/>
          <a:lstStyle/>
          <a:p>
            <a:pPr>
              <a:defRPr/>
            </a:pPr>
            <a:r>
              <a:rPr lang="vi-VN" sz="3200" dirty="0">
                <a:latin typeface="Times New Roman" panose="02020603050405020304" pitchFamily="18" charset="0"/>
                <a:ea typeface="Calibri" panose="020F0502020204030204" pitchFamily="34" charset="0"/>
              </a:rPr>
              <a:t>Tất cả các tế bào sống đều cần vitamin PP, trong cơ thể tự tổng hợp được vitamin PP từ tryptophan (có nhiều trong thịt), cứ 60mg tryptophan 1mg vitamin PP (có trong bắp).</a:t>
            </a:r>
          </a:p>
          <a:p>
            <a:pPr>
              <a:defRPr/>
            </a:pPr>
            <a:r>
              <a:rPr lang="vi-VN" sz="3200" dirty="0">
                <a:latin typeface="Times New Roman" panose="02020603050405020304" pitchFamily="18" charset="0"/>
                <a:ea typeface="Calibri" panose="020F0502020204030204" pitchFamily="34" charset="0"/>
              </a:rPr>
              <a:t>Thiếu vitamin PP thường thấy sần đỏ ở vùng da để trần khi tiếp xúc với ánh nắng mặt trời, viêm đường tiêu hoá, đau bụng tiêu chảy, sưng dạ dầy, loạn trí, ảo giác, mất dinh dưỡng, lẫn lộn, mê </a:t>
            </a:r>
            <a:r>
              <a:rPr lang="en-US" sz="3200" dirty="0" err="1">
                <a:latin typeface="Times New Roman" panose="02020603050405020304" pitchFamily="18" charset="0"/>
                <a:ea typeface="Calibri" panose="020F0502020204030204" pitchFamily="34" charset="0"/>
              </a:rPr>
              <a:t>sản</a:t>
            </a:r>
            <a:r>
              <a:rPr lang="vi-VN" sz="3200" dirty="0">
                <a:latin typeface="Times New Roman" panose="02020603050405020304" pitchFamily="18" charset="0"/>
                <a:ea typeface="Calibri" panose="020F0502020204030204" pitchFamily="34" charset="0"/>
              </a:rPr>
              <a:t> và chết.</a:t>
            </a:r>
          </a:p>
        </p:txBody>
      </p:sp>
    </p:spTree>
    <p:extLst>
      <p:ext uri="{BB962C8B-B14F-4D97-AF65-F5344CB8AC3E}">
        <p14:creationId xmlns:p14="http://schemas.microsoft.com/office/powerpoint/2010/main" val="331078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0" y="1098550"/>
            <a:ext cx="7391400" cy="533401"/>
          </a:xfrm>
          <a:prstGeom prst="roundRect">
            <a:avLst/>
          </a:prstGeom>
          <a:solidFill>
            <a:schemeClr val="accent1">
              <a:lumMod val="40000"/>
              <a:lumOff val="60000"/>
            </a:schemeClr>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en-US" sz="3600" b="1" dirty="0">
                <a:latin typeface="Times New Roman" panose="02020603050405020304" pitchFamily="18" charset="0"/>
                <a:ea typeface="Calibri" panose="020F0502020204030204" pitchFamily="34" charset="0"/>
              </a:rPr>
              <a:t>Vitamin </a:t>
            </a:r>
            <a:r>
              <a:rPr lang="vi-VN" sz="3600" b="1" dirty="0">
                <a:latin typeface="Times New Roman" panose="02020603050405020304" pitchFamily="18" charset="0"/>
                <a:ea typeface="Calibri" panose="020F0502020204030204" pitchFamily="34" charset="0"/>
              </a:rPr>
              <a:t>PP (Niacin, acid nicotinic)</a:t>
            </a:r>
          </a:p>
        </p:txBody>
      </p:sp>
      <p:sp>
        <p:nvSpPr>
          <p:cNvPr id="7" name="Rounded Rectangle 15">
            <a:extLst>
              <a:ext uri="{FF2B5EF4-FFF2-40B4-BE49-F238E27FC236}">
                <a16:creationId xmlns:a16="http://schemas.microsoft.com/office/drawing/2014/main" id="{5A90E30F-918F-415E-BFF7-B648F764E52D}"/>
              </a:ext>
            </a:extLst>
          </p:cNvPr>
          <p:cNvSpPr/>
          <p:nvPr/>
        </p:nvSpPr>
        <p:spPr>
          <a:xfrm>
            <a:off x="38100" y="2314576"/>
            <a:ext cx="9067800" cy="3781424"/>
          </a:xfrm>
          <a:prstGeom prst="roundRect">
            <a:avLst/>
          </a:prstGeom>
          <a:solidFill>
            <a:schemeClr val="accent1">
              <a:lumMod val="20000"/>
              <a:lumOff val="80000"/>
            </a:schemeClr>
          </a:solidFill>
          <a:ln w="28575" cap="flat" cmpd="sng" algn="ctr">
            <a:solidFill>
              <a:sysClr val="windowText" lastClr="000000"/>
            </a:solidFill>
            <a:prstDash val="solid"/>
            <a:miter lim="800000"/>
          </a:ln>
          <a:effectLst/>
        </p:spPr>
        <p:txBody>
          <a:bodyPr anchor="ctr"/>
          <a:lstStyle/>
          <a:p>
            <a:pPr>
              <a:defRPr/>
            </a:pPr>
            <a:endParaRPr lang="vi-VN" sz="3200" dirty="0">
              <a:latin typeface="Times New Roman" panose="02020603050405020304" pitchFamily="18" charset="0"/>
              <a:ea typeface="Calibri" panose="020F0502020204030204" pitchFamily="34" charset="0"/>
            </a:endParaRPr>
          </a:p>
          <a:p>
            <a:pPr>
              <a:defRPr/>
            </a:pPr>
            <a:r>
              <a:rPr lang="vi-VN" sz="3200" dirty="0">
                <a:latin typeface="Times New Roman" panose="02020603050405020304" pitchFamily="18" charset="0"/>
                <a:ea typeface="Calibri" panose="020F0502020204030204" pitchFamily="34" charset="0"/>
              </a:rPr>
              <a:t>Nhu cầu vitamin PP là 6,6mg/1000Kcal/ ngày</a:t>
            </a:r>
          </a:p>
          <a:p>
            <a:pPr>
              <a:defRPr/>
            </a:pPr>
            <a:r>
              <a:rPr lang="vi-VN" sz="3200" dirty="0">
                <a:latin typeface="Times New Roman" panose="02020603050405020304" pitchFamily="18" charset="0"/>
                <a:ea typeface="Calibri" panose="020F0502020204030204" pitchFamily="34" charset="0"/>
              </a:rPr>
              <a:t>Tiêu chuẩn này áp dụng cho cả trẻ em, thanh niên, phụ nữ có thai và cho con bú. </a:t>
            </a:r>
            <a:endParaRPr lang="en-US" sz="3200" dirty="0">
              <a:latin typeface="Times New Roman" panose="02020603050405020304" pitchFamily="18" charset="0"/>
              <a:ea typeface="Calibri" panose="020F0502020204030204" pitchFamily="34" charset="0"/>
            </a:endParaRPr>
          </a:p>
          <a:p>
            <a:pPr>
              <a:defRPr/>
            </a:pPr>
            <a:r>
              <a:rPr lang="vi-VN" sz="3200" dirty="0">
                <a:latin typeface="Times New Roman" panose="02020603050405020304" pitchFamily="18" charset="0"/>
                <a:ea typeface="Calibri" panose="020F0502020204030204" pitchFamily="34" charset="0"/>
              </a:rPr>
              <a:t>Biện pháp quan trọng nhất để đề phòng thiếu vitamin PP là cho thêm acid nicotinic vào thực phẩm chính như ngũ cốc.</a:t>
            </a:r>
          </a:p>
        </p:txBody>
      </p:sp>
    </p:spTree>
    <p:extLst>
      <p:ext uri="{BB962C8B-B14F-4D97-AF65-F5344CB8AC3E}">
        <p14:creationId xmlns:p14="http://schemas.microsoft.com/office/powerpoint/2010/main" val="2373556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0" y="1098550"/>
            <a:ext cx="5410200" cy="533401"/>
          </a:xfrm>
          <a:prstGeom prst="roundRect">
            <a:avLst/>
          </a:prstGeom>
          <a:solidFill>
            <a:schemeClr val="accent4">
              <a:lumMod val="40000"/>
              <a:lumOff val="60000"/>
            </a:schemeClr>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en-US" sz="3600" b="1" dirty="0">
                <a:latin typeface="Times New Roman" panose="02020603050405020304" pitchFamily="18" charset="0"/>
                <a:ea typeface="Calibri" panose="020F0502020204030204" pitchFamily="34" charset="0"/>
              </a:rPr>
              <a:t>Vitamin </a:t>
            </a:r>
            <a:r>
              <a:rPr lang="vi-VN" sz="3600" b="1" dirty="0">
                <a:latin typeface="Times New Roman" panose="02020603050405020304" pitchFamily="18" charset="0"/>
                <a:ea typeface="Calibri" panose="020F0502020204030204" pitchFamily="34" charset="0"/>
              </a:rPr>
              <a:t>B6 (Pyridoxine)</a:t>
            </a:r>
          </a:p>
        </p:txBody>
      </p:sp>
      <p:sp>
        <p:nvSpPr>
          <p:cNvPr id="7" name="Rounded Rectangle 15">
            <a:extLst>
              <a:ext uri="{FF2B5EF4-FFF2-40B4-BE49-F238E27FC236}">
                <a16:creationId xmlns:a16="http://schemas.microsoft.com/office/drawing/2014/main" id="{5A90E30F-918F-415E-BFF7-B648F764E52D}"/>
              </a:ext>
            </a:extLst>
          </p:cNvPr>
          <p:cNvSpPr/>
          <p:nvPr/>
        </p:nvSpPr>
        <p:spPr>
          <a:xfrm>
            <a:off x="38100" y="2314576"/>
            <a:ext cx="9067800" cy="3781424"/>
          </a:xfrm>
          <a:prstGeom prst="roundRect">
            <a:avLst/>
          </a:prstGeom>
          <a:solidFill>
            <a:schemeClr val="accent3">
              <a:lumMod val="20000"/>
              <a:lumOff val="80000"/>
            </a:schemeClr>
          </a:solidFill>
          <a:ln w="28575" cap="flat" cmpd="sng" algn="ctr">
            <a:solidFill>
              <a:sysClr val="windowText" lastClr="000000"/>
            </a:solidFill>
            <a:prstDash val="solid"/>
            <a:miter lim="800000"/>
          </a:ln>
          <a:effectLst/>
        </p:spPr>
        <p:txBody>
          <a:bodyPr anchor="ctr"/>
          <a:lstStyle/>
          <a:p>
            <a:pPr>
              <a:defRPr/>
            </a:pPr>
            <a:r>
              <a:rPr lang="vi-VN" sz="3200" dirty="0">
                <a:latin typeface="Times New Roman" panose="02020603050405020304" pitchFamily="18" charset="0"/>
                <a:ea typeface="Calibri" panose="020F0502020204030204" pitchFamily="34" charset="0"/>
              </a:rPr>
              <a:t>-Vitamin B6 tham gia vào quá trình chuyển hoá lipid cụ thể trong quá trình chuyển hoá acid linoleic thành acid arachidonic. Ở bệnh xơ vữa động mạch, vitami  B6 có tác dụng giảm lượng cholesteron trong huyết thanh, B6 chống say tàu xe.</a:t>
            </a:r>
          </a:p>
        </p:txBody>
      </p:sp>
    </p:spTree>
    <p:extLst>
      <p:ext uri="{BB962C8B-B14F-4D97-AF65-F5344CB8AC3E}">
        <p14:creationId xmlns:p14="http://schemas.microsoft.com/office/powerpoint/2010/main" val="26262548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0" y="1098550"/>
            <a:ext cx="5410200" cy="533401"/>
          </a:xfrm>
          <a:prstGeom prst="roundRect">
            <a:avLst/>
          </a:prstGeom>
          <a:solidFill>
            <a:schemeClr val="accent4">
              <a:lumMod val="40000"/>
              <a:lumOff val="60000"/>
            </a:schemeClr>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en-US" sz="3600" b="1" dirty="0">
                <a:latin typeface="Times New Roman" panose="02020603050405020304" pitchFamily="18" charset="0"/>
                <a:ea typeface="Calibri" panose="020F0502020204030204" pitchFamily="34" charset="0"/>
              </a:rPr>
              <a:t>Vitamin </a:t>
            </a:r>
            <a:r>
              <a:rPr lang="vi-VN" sz="3600" b="1" dirty="0">
                <a:latin typeface="Times New Roman" panose="02020603050405020304" pitchFamily="18" charset="0"/>
                <a:ea typeface="Calibri" panose="020F0502020204030204" pitchFamily="34" charset="0"/>
              </a:rPr>
              <a:t>B6 (Pyridoxine)</a:t>
            </a:r>
          </a:p>
        </p:txBody>
      </p:sp>
      <p:sp>
        <p:nvSpPr>
          <p:cNvPr id="7" name="Rounded Rectangle 15">
            <a:extLst>
              <a:ext uri="{FF2B5EF4-FFF2-40B4-BE49-F238E27FC236}">
                <a16:creationId xmlns:a16="http://schemas.microsoft.com/office/drawing/2014/main" id="{5A90E30F-918F-415E-BFF7-B648F764E52D}"/>
              </a:ext>
            </a:extLst>
          </p:cNvPr>
          <p:cNvSpPr/>
          <p:nvPr/>
        </p:nvSpPr>
        <p:spPr>
          <a:xfrm>
            <a:off x="38100" y="2314575"/>
            <a:ext cx="9067800" cy="4127499"/>
          </a:xfrm>
          <a:prstGeom prst="roundRect">
            <a:avLst/>
          </a:prstGeom>
          <a:solidFill>
            <a:schemeClr val="accent1">
              <a:lumMod val="20000"/>
              <a:lumOff val="80000"/>
            </a:schemeClr>
          </a:solidFill>
          <a:ln w="28575" cap="flat" cmpd="sng" algn="ctr">
            <a:solidFill>
              <a:sysClr val="windowText" lastClr="000000"/>
            </a:solidFill>
            <a:prstDash val="solid"/>
            <a:miter lim="800000"/>
          </a:ln>
          <a:effectLst/>
        </p:spPr>
        <p:txBody>
          <a:bodyPr anchor="ctr"/>
          <a:lstStyle/>
          <a:p>
            <a:pPr>
              <a:defRPr/>
            </a:pPr>
            <a:r>
              <a:rPr lang="vi-VN" sz="3200" b="1" dirty="0">
                <a:latin typeface="Times New Roman" panose="02020603050405020304" pitchFamily="18" charset="0"/>
                <a:ea typeface="Calibri" panose="020F0502020204030204" pitchFamily="34" charset="0"/>
              </a:rPr>
              <a:t>Nguồn cung cấp</a:t>
            </a:r>
            <a:r>
              <a:rPr lang="vi-VN" sz="3200" dirty="0">
                <a:latin typeface="Times New Roman" panose="02020603050405020304" pitchFamily="18" charset="0"/>
                <a:ea typeface="Calibri" panose="020F0502020204030204" pitchFamily="34" charset="0"/>
              </a:rPr>
              <a:t>: </a:t>
            </a:r>
            <a:endParaRPr lang="en-US" sz="3200" dirty="0">
              <a:latin typeface="Times New Roman" panose="02020603050405020304" pitchFamily="18" charset="0"/>
              <a:ea typeface="Calibri" panose="020F0502020204030204" pitchFamily="34" charset="0"/>
            </a:endParaRPr>
          </a:p>
          <a:p>
            <a:pPr marL="457200" indent="-457200">
              <a:buFontTx/>
              <a:buChar char="-"/>
              <a:defRPr/>
            </a:pPr>
            <a:r>
              <a:rPr lang="vi-VN" sz="3200" dirty="0">
                <a:latin typeface="Times New Roman" panose="02020603050405020304" pitchFamily="18" charset="0"/>
                <a:ea typeface="Calibri" panose="020F0502020204030204" pitchFamily="34" charset="0"/>
              </a:rPr>
              <a:t>vitamin B6 có trong các sản phẩm tự nhiên như, men, gạo, nhiều loại hạt là những nguồn phong phú. </a:t>
            </a:r>
            <a:endParaRPr lang="en-US" sz="3200" dirty="0">
              <a:latin typeface="Times New Roman" panose="02020603050405020304" pitchFamily="18" charset="0"/>
              <a:ea typeface="Calibri" panose="020F0502020204030204" pitchFamily="34" charset="0"/>
            </a:endParaRPr>
          </a:p>
          <a:p>
            <a:pPr marL="457200" indent="-457200">
              <a:buFontTx/>
              <a:buChar char="-"/>
              <a:defRPr/>
            </a:pPr>
            <a:r>
              <a:rPr lang="vi-VN" sz="3200" dirty="0">
                <a:latin typeface="Times New Roman" panose="02020603050405020304" pitchFamily="18" charset="0"/>
                <a:ea typeface="Calibri" panose="020F0502020204030204" pitchFamily="34" charset="0"/>
              </a:rPr>
              <a:t>Các phương pháp nấu nướng thông thường không phá huỷ B6, B6 dễ tan trong nước, bền với nhiệt độ, acid, kiềm nhưng không bền với ánh sáng.</a:t>
            </a:r>
          </a:p>
        </p:txBody>
      </p:sp>
    </p:spTree>
    <p:extLst>
      <p:ext uri="{BB962C8B-B14F-4D97-AF65-F5344CB8AC3E}">
        <p14:creationId xmlns:p14="http://schemas.microsoft.com/office/powerpoint/2010/main" val="120555750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0" y="1098550"/>
            <a:ext cx="5410200" cy="533401"/>
          </a:xfrm>
          <a:prstGeom prst="roundRect">
            <a:avLst/>
          </a:prstGeom>
          <a:solidFill>
            <a:schemeClr val="accent4">
              <a:lumMod val="40000"/>
              <a:lumOff val="60000"/>
            </a:schemeClr>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en-US" sz="3600" b="1" dirty="0">
                <a:latin typeface="Times New Roman" panose="02020603050405020304" pitchFamily="18" charset="0"/>
                <a:ea typeface="Calibri" panose="020F0502020204030204" pitchFamily="34" charset="0"/>
              </a:rPr>
              <a:t>Vitamin </a:t>
            </a:r>
            <a:r>
              <a:rPr lang="vi-VN" sz="3600" b="1" dirty="0">
                <a:latin typeface="Times New Roman" panose="02020603050405020304" pitchFamily="18" charset="0"/>
                <a:ea typeface="Calibri" panose="020F0502020204030204" pitchFamily="34" charset="0"/>
              </a:rPr>
              <a:t>B6 (Pyridoxine)</a:t>
            </a:r>
          </a:p>
        </p:txBody>
      </p:sp>
      <p:sp>
        <p:nvSpPr>
          <p:cNvPr id="7" name="Rounded Rectangle 15">
            <a:extLst>
              <a:ext uri="{FF2B5EF4-FFF2-40B4-BE49-F238E27FC236}">
                <a16:creationId xmlns:a16="http://schemas.microsoft.com/office/drawing/2014/main" id="{5A90E30F-918F-415E-BFF7-B648F764E52D}"/>
              </a:ext>
            </a:extLst>
          </p:cNvPr>
          <p:cNvSpPr/>
          <p:nvPr/>
        </p:nvSpPr>
        <p:spPr>
          <a:xfrm>
            <a:off x="38100" y="2314575"/>
            <a:ext cx="9067800" cy="4127499"/>
          </a:xfrm>
          <a:prstGeom prst="roundRect">
            <a:avLst/>
          </a:prstGeom>
          <a:solidFill>
            <a:schemeClr val="accent1">
              <a:lumMod val="20000"/>
              <a:lumOff val="80000"/>
            </a:schemeClr>
          </a:solidFill>
          <a:ln w="28575" cap="flat" cmpd="sng" algn="ctr">
            <a:solidFill>
              <a:sysClr val="windowText" lastClr="000000"/>
            </a:solidFill>
            <a:prstDash val="solid"/>
            <a:miter lim="800000"/>
          </a:ln>
          <a:effectLst/>
        </p:spPr>
        <p:txBody>
          <a:bodyPr anchor="ctr"/>
          <a:lstStyle/>
          <a:p>
            <a:pPr marL="0" marR="0" indent="360045" algn="just">
              <a:lnSpc>
                <a:spcPct val="110000"/>
              </a:lnSpc>
              <a:spcBef>
                <a:spcPts val="200"/>
              </a:spcBef>
              <a:spcAft>
                <a:spcPts val="200"/>
              </a:spcAft>
            </a:pPr>
            <a:r>
              <a:rPr lang="en-US" sz="3200" dirty="0" err="1">
                <a:effectLst/>
                <a:latin typeface="Times New Roman" panose="02020603050405020304" pitchFamily="18" charset="0"/>
                <a:ea typeface="Calibri" panose="020F0502020204030204" pitchFamily="34" charset="0"/>
              </a:rPr>
              <a:t>Thiếu</a:t>
            </a:r>
            <a:r>
              <a:rPr lang="en-US" sz="3200" dirty="0">
                <a:effectLst/>
                <a:latin typeface="Times New Roman" panose="02020603050405020304" pitchFamily="18" charset="0"/>
                <a:ea typeface="Calibri" panose="020F0502020204030204" pitchFamily="34" charset="0"/>
              </a:rPr>
              <a:t> vitamin B6: </a:t>
            </a:r>
            <a:r>
              <a:rPr lang="en-US" sz="3200" dirty="0" err="1">
                <a:effectLst/>
                <a:latin typeface="Times New Roman" panose="02020603050405020304" pitchFamily="18" charset="0"/>
                <a:ea typeface="Calibri" panose="020F0502020204030204" pitchFamily="34" charset="0"/>
              </a:rPr>
              <a:t>Sự</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tăng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trưởng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bị</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đình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trệ</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thiếu</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máu</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rối</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loạn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biến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dưỡng</a:t>
            </a:r>
            <a:r>
              <a:rPr lang="en-US" sz="3200" dirty="0">
                <a:effectLst/>
                <a:latin typeface="Times New Roman" panose="02020603050405020304" pitchFamily="18" charset="0"/>
                <a:ea typeface="Calibri" panose="020F0502020204030204" pitchFamily="34" charset="0"/>
              </a:rPr>
              <a:t> lipid; </a:t>
            </a:r>
            <a:r>
              <a:rPr lang="en-US" sz="3200" dirty="0" err="1">
                <a:effectLst/>
                <a:latin typeface="Times New Roman" panose="02020603050405020304" pitchFamily="18" charset="0"/>
                <a:ea typeface="Calibri" panose="020F0502020204030204" pitchFamily="34" charset="0"/>
              </a:rPr>
              <a:t>cứng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động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mạch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động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kinh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sâu</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răng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rụng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tóc</a:t>
            </a:r>
            <a:r>
              <a:rPr lang="en-US" sz="3200" dirty="0">
                <a:effectLst/>
                <a:latin typeface="Times New Roman" panose="02020603050405020304" pitchFamily="18" charset="0"/>
                <a:ea typeface="Calibri" panose="020F0502020204030204" pitchFamily="34" charset="0"/>
              </a:rPr>
              <a:t>.</a:t>
            </a:r>
          </a:p>
          <a:p>
            <a:pPr marL="0" marR="0" indent="360045" algn="just">
              <a:lnSpc>
                <a:spcPct val="110000"/>
              </a:lnSpc>
              <a:spcBef>
                <a:spcPts val="200"/>
              </a:spcBef>
              <a:spcAft>
                <a:spcPts val="200"/>
              </a:spcAft>
            </a:pPr>
            <a:r>
              <a:rPr lang="en-US" sz="3200" dirty="0" err="1">
                <a:effectLst/>
                <a:latin typeface="Times New Roman" panose="02020603050405020304" pitchFamily="18" charset="0"/>
                <a:ea typeface="Calibri" panose="020F0502020204030204" pitchFamily="34" charset="0"/>
              </a:rPr>
              <a:t>Nhu</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cầu</a:t>
            </a:r>
            <a:r>
              <a:rPr lang="en-US" sz="3200" dirty="0">
                <a:effectLst/>
                <a:latin typeface="Times New Roman" panose="02020603050405020304" pitchFamily="18" charset="0"/>
                <a:ea typeface="Calibri" panose="020F0502020204030204" pitchFamily="34" charset="0"/>
              </a:rPr>
              <a:t> vitamin B6 </a:t>
            </a:r>
            <a:r>
              <a:rPr lang="en-US" sz="3200" dirty="0" err="1">
                <a:effectLst/>
                <a:latin typeface="Times New Roman" panose="02020603050405020304" pitchFamily="18" charset="0"/>
                <a:ea typeface="Calibri" panose="020F0502020204030204" pitchFamily="34" charset="0"/>
              </a:rPr>
              <a:t>là</a:t>
            </a:r>
            <a:r>
              <a:rPr lang="en-US" sz="3200" dirty="0">
                <a:effectLst/>
                <a:latin typeface="Times New Roman" panose="02020603050405020304" pitchFamily="18" charset="0"/>
                <a:ea typeface="Calibri" panose="020F0502020204030204" pitchFamily="34" charset="0"/>
              </a:rPr>
              <a:t> 0,7mg/1000Kcal/</a:t>
            </a:r>
            <a:r>
              <a:rPr lang="en-US" sz="3200" dirty="0" err="1">
                <a:effectLst/>
                <a:latin typeface="Times New Roman" panose="02020603050405020304" pitchFamily="18" charset="0"/>
                <a:ea typeface="Calibri" panose="020F0502020204030204" pitchFamily="34" charset="0"/>
              </a:rPr>
              <a:t>ngày</a:t>
            </a:r>
            <a:r>
              <a:rPr lang="en-US" sz="3200" dirty="0">
                <a:effectLst/>
                <a:latin typeface="Times New Roman" panose="02020603050405020304" pitchFamily="18" charset="0"/>
                <a:ea typeface="Calibri" panose="020F0502020204030204" pitchFamily="34" charset="0"/>
              </a:rPr>
              <a:t>.</a:t>
            </a:r>
          </a:p>
        </p:txBody>
      </p:sp>
    </p:spTree>
    <p:extLst>
      <p:ext uri="{BB962C8B-B14F-4D97-AF65-F5344CB8AC3E}">
        <p14:creationId xmlns:p14="http://schemas.microsoft.com/office/powerpoint/2010/main" val="428412754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0" y="1098550"/>
            <a:ext cx="5410200" cy="533401"/>
          </a:xfrm>
          <a:prstGeom prst="roundRect">
            <a:avLst/>
          </a:prstGeom>
          <a:solidFill>
            <a:schemeClr val="accent4">
              <a:lumMod val="40000"/>
              <a:lumOff val="60000"/>
            </a:schemeClr>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en-US" sz="3600" b="1" dirty="0">
                <a:latin typeface="Times New Roman" panose="02020603050405020304" pitchFamily="18" charset="0"/>
                <a:ea typeface="Calibri" panose="020F0502020204030204" pitchFamily="34" charset="0"/>
              </a:rPr>
              <a:t>Vitamin </a:t>
            </a:r>
            <a:r>
              <a:rPr lang="vi-VN" sz="3600" b="1" dirty="0">
                <a:latin typeface="Times New Roman" panose="02020603050405020304" pitchFamily="18" charset="0"/>
                <a:ea typeface="Calibri" panose="020F0502020204030204" pitchFamily="34" charset="0"/>
              </a:rPr>
              <a:t>B6 (Pyridoxine)</a:t>
            </a:r>
          </a:p>
        </p:txBody>
      </p:sp>
      <p:sp>
        <p:nvSpPr>
          <p:cNvPr id="7" name="Rounded Rectangle 15">
            <a:extLst>
              <a:ext uri="{FF2B5EF4-FFF2-40B4-BE49-F238E27FC236}">
                <a16:creationId xmlns:a16="http://schemas.microsoft.com/office/drawing/2014/main" id="{5A90E30F-918F-415E-BFF7-B648F764E52D}"/>
              </a:ext>
            </a:extLst>
          </p:cNvPr>
          <p:cNvSpPr/>
          <p:nvPr/>
        </p:nvSpPr>
        <p:spPr>
          <a:xfrm>
            <a:off x="38100" y="2314575"/>
            <a:ext cx="9067800" cy="4391025"/>
          </a:xfrm>
          <a:prstGeom prst="roundRect">
            <a:avLst/>
          </a:prstGeom>
          <a:solidFill>
            <a:schemeClr val="accent1">
              <a:lumMod val="20000"/>
              <a:lumOff val="80000"/>
            </a:schemeClr>
          </a:solidFill>
          <a:ln w="28575" cap="flat" cmpd="sng" algn="ctr">
            <a:solidFill>
              <a:sysClr val="windowText" lastClr="000000"/>
            </a:solidFill>
            <a:prstDash val="solid"/>
            <a:miter lim="800000"/>
          </a:ln>
          <a:effectLst/>
        </p:spPr>
        <p:txBody>
          <a:bodyPr anchor="ctr"/>
          <a:lstStyle/>
          <a:p>
            <a:pPr marL="0" marR="0" indent="360045" algn="just">
              <a:lnSpc>
                <a:spcPct val="110000"/>
              </a:lnSpc>
              <a:spcBef>
                <a:spcPts val="200"/>
              </a:spcBef>
              <a:spcAft>
                <a:spcPts val="200"/>
              </a:spcAft>
            </a:pPr>
            <a:r>
              <a:rPr lang="en-US" sz="3200" dirty="0">
                <a:effectLst/>
                <a:latin typeface="Times New Roman" panose="02020603050405020304" pitchFamily="18" charset="0"/>
                <a:ea typeface="Calibri" panose="020F0502020204030204" pitchFamily="34" charset="0"/>
              </a:rPr>
              <a:t>Vitamin B6 </a:t>
            </a:r>
            <a:r>
              <a:rPr lang="en-US" sz="3200" dirty="0" err="1">
                <a:effectLst/>
                <a:latin typeface="Times New Roman" panose="02020603050405020304" pitchFamily="18" charset="0"/>
                <a:ea typeface="Calibri" panose="020F0502020204030204" pitchFamily="34" charset="0"/>
              </a:rPr>
              <a:t>rất</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cần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thiết</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đối</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với</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cơ</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thể</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nhu</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cầu</a:t>
            </a:r>
            <a:r>
              <a:rPr lang="en-US" sz="3200" dirty="0">
                <a:effectLst/>
                <a:latin typeface="Times New Roman" panose="02020603050405020304" pitchFamily="18" charset="0"/>
                <a:ea typeface="Calibri" panose="020F0502020204030204" pitchFamily="34" charset="0"/>
              </a:rPr>
              <a:t> B6 </a:t>
            </a:r>
            <a:r>
              <a:rPr lang="en-US" sz="3200" dirty="0" err="1">
                <a:effectLst/>
                <a:latin typeface="Times New Roman" panose="02020603050405020304" pitchFamily="18" charset="0"/>
                <a:ea typeface="Calibri" panose="020F0502020204030204" pitchFamily="34" charset="0"/>
              </a:rPr>
              <a:t>tăng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lên</a:t>
            </a:r>
            <a:r>
              <a:rPr lang="en-US" sz="3200" dirty="0">
                <a:effectLst/>
                <a:latin typeface="Times New Roman" panose="02020603050405020304" pitchFamily="18" charset="0"/>
                <a:ea typeface="Calibri" panose="020F0502020204030204" pitchFamily="34" charset="0"/>
              </a:rPr>
              <a:t> ở </a:t>
            </a:r>
            <a:r>
              <a:rPr lang="en-US" sz="3200" dirty="0" err="1">
                <a:effectLst/>
                <a:latin typeface="Times New Roman" panose="02020603050405020304" pitchFamily="18" charset="0"/>
                <a:ea typeface="Calibri" panose="020F0502020204030204" pitchFamily="34" charset="0"/>
              </a:rPr>
              <a:t>người</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làm</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việc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trong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điều</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kiện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khí</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hậu</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lạnh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tiếp</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xúc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với</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tia</a:t>
            </a:r>
            <a:r>
              <a:rPr lang="en-US" sz="3200" dirty="0">
                <a:effectLst/>
                <a:latin typeface="Times New Roman" panose="02020603050405020304" pitchFamily="18" charset="0"/>
                <a:ea typeface="Calibri" panose="020F0502020204030204" pitchFamily="34" charset="0"/>
              </a:rPr>
              <a:t> X, ở </a:t>
            </a:r>
            <a:r>
              <a:rPr lang="en-US" sz="3200" dirty="0" err="1">
                <a:effectLst/>
                <a:latin typeface="Times New Roman" panose="02020603050405020304" pitchFamily="18" charset="0"/>
                <a:ea typeface="Calibri" panose="020F0502020204030204" pitchFamily="34" charset="0"/>
              </a:rPr>
              <a:t>phụ</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nữ</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có</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thai</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cho</a:t>
            </a:r>
            <a:r>
              <a:rPr lang="en-US" sz="3200" dirty="0">
                <a:effectLst/>
                <a:latin typeface="Times New Roman" panose="02020603050405020304" pitchFamily="18" charset="0"/>
                <a:ea typeface="Calibri" panose="020F0502020204030204" pitchFamily="34" charset="0"/>
              </a:rPr>
              <a:t> con </a:t>
            </a:r>
            <a:r>
              <a:rPr lang="en-US" sz="3200" dirty="0" err="1">
                <a:effectLst/>
                <a:latin typeface="Times New Roman" panose="02020603050405020304" pitchFamily="18" charset="0"/>
                <a:ea typeface="Calibri" panose="020F0502020204030204" pitchFamily="34" charset="0"/>
              </a:rPr>
              <a:t>bú</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người</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già</a:t>
            </a:r>
            <a:r>
              <a:rPr lang="en-US" sz="3200" dirty="0">
                <a:effectLst/>
                <a:latin typeface="Times New Roman" panose="02020603050405020304" pitchFamily="18" charset="0"/>
                <a:ea typeface="Calibri" panose="020F0502020204030204" pitchFamily="34" charset="0"/>
              </a:rPr>
              <a:t>. </a:t>
            </a:r>
          </a:p>
          <a:p>
            <a:pPr marL="0" marR="0" indent="360045" algn="just">
              <a:lnSpc>
                <a:spcPct val="110000"/>
              </a:lnSpc>
              <a:spcBef>
                <a:spcPts val="200"/>
              </a:spcBef>
              <a:spcAft>
                <a:spcPts val="200"/>
              </a:spcAft>
            </a:pPr>
            <a:r>
              <a:rPr lang="en-US" sz="3200" dirty="0" err="1">
                <a:effectLst/>
                <a:latin typeface="Times New Roman" panose="02020603050405020304" pitchFamily="18" charset="0"/>
                <a:ea typeface="Calibri" panose="020F0502020204030204" pitchFamily="34" charset="0"/>
              </a:rPr>
              <a:t>Các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bệnh</a:t>
            </a:r>
            <a:r>
              <a:rPr lang="en-US" sz="3200" dirty="0">
                <a:effectLst/>
                <a:latin typeface="Times New Roman" panose="02020603050405020304" pitchFamily="18" charset="0"/>
                <a:ea typeface="Calibri" panose="020F0502020204030204" pitchFamily="34" charset="0"/>
              </a:rPr>
              <a:t> lao, </a:t>
            </a:r>
            <a:r>
              <a:rPr lang="en-US" sz="3200" dirty="0" err="1">
                <a:effectLst/>
                <a:latin typeface="Times New Roman" panose="02020603050405020304" pitchFamily="18" charset="0"/>
                <a:ea typeface="Calibri" panose="020F0502020204030204" pitchFamily="34" charset="0"/>
              </a:rPr>
              <a:t>các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bệnh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thần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kinh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công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nhân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làm</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việc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tiếp</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xúc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với</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chất</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độc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hoá</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học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và</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phóng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xạ</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cần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chú</a:t>
            </a:r>
            <a:r>
              <a:rPr lang="en-US" sz="3200" dirty="0">
                <a:effectLst/>
                <a:latin typeface="Times New Roman" panose="02020603050405020304" pitchFamily="18" charset="0"/>
                <a:ea typeface="Calibri" panose="020F0502020204030204" pitchFamily="34" charset="0"/>
              </a:rPr>
              <a:t> ý </a:t>
            </a:r>
            <a:r>
              <a:rPr lang="en-US" sz="3200" dirty="0" err="1">
                <a:effectLst/>
                <a:latin typeface="Times New Roman" panose="02020603050405020304" pitchFamily="18" charset="0"/>
                <a:ea typeface="Calibri" panose="020F0502020204030204" pitchFamily="34" charset="0"/>
              </a:rPr>
              <a:t>tăng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cường</a:t>
            </a:r>
            <a:r>
              <a:rPr lang="en-US" sz="3200" dirty="0">
                <a:effectLst/>
                <a:latin typeface="Times New Roman" panose="02020603050405020304" pitchFamily="18" charset="0"/>
                <a:ea typeface="Calibri" panose="020F0502020204030204" pitchFamily="34" charset="0"/>
              </a:rPr>
              <a:t> vitamin B6.</a:t>
            </a:r>
          </a:p>
        </p:txBody>
      </p:sp>
    </p:spTree>
    <p:extLst>
      <p:ext uri="{BB962C8B-B14F-4D97-AF65-F5344CB8AC3E}">
        <p14:creationId xmlns:p14="http://schemas.microsoft.com/office/powerpoint/2010/main" val="378699068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0" y="1098550"/>
            <a:ext cx="5638800" cy="533401"/>
          </a:xfrm>
          <a:prstGeom prst="roundRect">
            <a:avLst/>
          </a:prstGeom>
          <a:solidFill>
            <a:schemeClr val="accent1">
              <a:lumMod val="40000"/>
              <a:lumOff val="60000"/>
            </a:schemeClr>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en-US" sz="3600" b="1" dirty="0">
                <a:latin typeface="Times New Roman" panose="02020603050405020304" pitchFamily="18" charset="0"/>
                <a:ea typeface="Calibri" panose="020F0502020204030204" pitchFamily="34" charset="0"/>
              </a:rPr>
              <a:t>Vitamin </a:t>
            </a:r>
            <a:r>
              <a:rPr lang="vi-VN" sz="3600" b="1" dirty="0">
                <a:latin typeface="Times New Roman" panose="02020603050405020304" pitchFamily="18" charset="0"/>
                <a:ea typeface="Calibri" panose="020F0502020204030204" pitchFamily="34" charset="0"/>
              </a:rPr>
              <a:t>B12 (Cobalamin)</a:t>
            </a:r>
          </a:p>
        </p:txBody>
      </p:sp>
      <p:sp>
        <p:nvSpPr>
          <p:cNvPr id="7" name="Rounded Rectangle 15">
            <a:extLst>
              <a:ext uri="{FF2B5EF4-FFF2-40B4-BE49-F238E27FC236}">
                <a16:creationId xmlns:a16="http://schemas.microsoft.com/office/drawing/2014/main" id="{5A90E30F-918F-415E-BFF7-B648F764E52D}"/>
              </a:ext>
            </a:extLst>
          </p:cNvPr>
          <p:cNvSpPr/>
          <p:nvPr/>
        </p:nvSpPr>
        <p:spPr>
          <a:xfrm>
            <a:off x="38100" y="1828800"/>
            <a:ext cx="9067800" cy="5029200"/>
          </a:xfrm>
          <a:prstGeom prst="roundRect">
            <a:avLst/>
          </a:prstGeom>
          <a:solidFill>
            <a:schemeClr val="tx2">
              <a:lumMod val="20000"/>
              <a:lumOff val="80000"/>
            </a:schemeClr>
          </a:solidFill>
          <a:ln w="28575" cap="flat" cmpd="sng" algn="ctr">
            <a:solidFill>
              <a:sysClr val="windowText" lastClr="000000"/>
            </a:solidFill>
            <a:prstDash val="solid"/>
            <a:miter lim="800000"/>
          </a:ln>
          <a:effectLst/>
        </p:spPr>
        <p:txBody>
          <a:bodyPr anchor="ctr"/>
          <a:lstStyle/>
          <a:p>
            <a:pPr>
              <a:defRPr/>
            </a:pPr>
            <a:r>
              <a:rPr lang="en-US" sz="3200" dirty="0">
                <a:latin typeface="Times New Roman" panose="02020603050405020304" pitchFamily="18" charset="0"/>
                <a:ea typeface="Calibri" panose="020F0502020204030204" pitchFamily="34" charset="0"/>
              </a:rPr>
              <a:t>-</a:t>
            </a:r>
            <a:r>
              <a:rPr lang="vi-VN" sz="3200" dirty="0">
                <a:latin typeface="Times New Roman" panose="02020603050405020304" pitchFamily="18" charset="0"/>
                <a:ea typeface="Calibri" panose="020F0502020204030204" pitchFamily="34" charset="0"/>
              </a:rPr>
              <a:t>Vitamin B12 được tìm thấy trong gan, đùng để trị bệnh thiếu máu. </a:t>
            </a:r>
            <a:endParaRPr lang="en-US" sz="3200" dirty="0">
              <a:latin typeface="Times New Roman" panose="02020603050405020304" pitchFamily="18" charset="0"/>
              <a:ea typeface="Calibri" panose="020F0502020204030204" pitchFamily="34" charset="0"/>
            </a:endParaRPr>
          </a:p>
          <a:p>
            <a:pPr>
              <a:defRPr/>
            </a:pPr>
            <a:r>
              <a:rPr lang="en-US" sz="3200" dirty="0">
                <a:latin typeface="Times New Roman" panose="02020603050405020304" pitchFamily="18" charset="0"/>
                <a:ea typeface="Calibri" panose="020F0502020204030204" pitchFamily="34" charset="0"/>
              </a:rPr>
              <a:t>-</a:t>
            </a:r>
            <a:r>
              <a:rPr lang="vi-VN" sz="3200" dirty="0">
                <a:latin typeface="Times New Roman" panose="02020603050405020304" pitchFamily="18" charset="0"/>
                <a:ea typeface="Calibri" panose="020F0502020204030204" pitchFamily="34" charset="0"/>
              </a:rPr>
              <a:t>Trong ruột B12 được tổng hợp từ vi khuẩn bacillus hay vi khuẩn streptomyces. </a:t>
            </a:r>
            <a:endParaRPr lang="en-US" sz="3200" dirty="0">
              <a:latin typeface="Times New Roman" panose="02020603050405020304" pitchFamily="18" charset="0"/>
              <a:ea typeface="Calibri" panose="020F0502020204030204" pitchFamily="34" charset="0"/>
            </a:endParaRPr>
          </a:p>
          <a:p>
            <a:pPr>
              <a:defRPr/>
            </a:pPr>
            <a:r>
              <a:rPr lang="en-US" sz="3200" dirty="0">
                <a:latin typeface="Times New Roman" panose="02020603050405020304" pitchFamily="18" charset="0"/>
                <a:ea typeface="Calibri" panose="020F0502020204030204" pitchFamily="34" charset="0"/>
              </a:rPr>
              <a:t>-</a:t>
            </a:r>
            <a:r>
              <a:rPr lang="vi-VN" sz="3200" dirty="0">
                <a:latin typeface="Times New Roman" panose="02020603050405020304" pitchFamily="18" charset="0"/>
                <a:ea typeface="Calibri" panose="020F0502020204030204" pitchFamily="34" charset="0"/>
              </a:rPr>
              <a:t>Vitamin B12 có màu đỏ thẩm, không mùi vị dễ tan trong nước, dễ bị huỷ bởi nhiệt độ , ánh sáng mặt trời và nhiệt độ trên 1000C. </a:t>
            </a:r>
            <a:endParaRPr lang="en-US" sz="3200"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40066498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0" y="1098550"/>
            <a:ext cx="5638800" cy="533401"/>
          </a:xfrm>
          <a:prstGeom prst="roundRect">
            <a:avLst/>
          </a:prstGeom>
          <a:solidFill>
            <a:schemeClr val="accent1">
              <a:lumMod val="40000"/>
              <a:lumOff val="60000"/>
            </a:schemeClr>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en-US" sz="3600" b="1" dirty="0">
                <a:latin typeface="Times New Roman" panose="02020603050405020304" pitchFamily="18" charset="0"/>
                <a:ea typeface="Calibri" panose="020F0502020204030204" pitchFamily="34" charset="0"/>
              </a:rPr>
              <a:t>Vitamin </a:t>
            </a:r>
            <a:r>
              <a:rPr lang="vi-VN" sz="3600" b="1" dirty="0">
                <a:latin typeface="Times New Roman" panose="02020603050405020304" pitchFamily="18" charset="0"/>
                <a:ea typeface="Calibri" panose="020F0502020204030204" pitchFamily="34" charset="0"/>
              </a:rPr>
              <a:t>B12 (Cobalamin)</a:t>
            </a:r>
          </a:p>
        </p:txBody>
      </p:sp>
      <p:sp>
        <p:nvSpPr>
          <p:cNvPr id="7" name="Rounded Rectangle 15">
            <a:extLst>
              <a:ext uri="{FF2B5EF4-FFF2-40B4-BE49-F238E27FC236}">
                <a16:creationId xmlns:a16="http://schemas.microsoft.com/office/drawing/2014/main" id="{5A90E30F-918F-415E-BFF7-B648F764E52D}"/>
              </a:ext>
            </a:extLst>
          </p:cNvPr>
          <p:cNvSpPr/>
          <p:nvPr/>
        </p:nvSpPr>
        <p:spPr>
          <a:xfrm>
            <a:off x="38100" y="1828800"/>
            <a:ext cx="9067800" cy="5029200"/>
          </a:xfrm>
          <a:prstGeom prst="roundRect">
            <a:avLst/>
          </a:prstGeom>
          <a:solidFill>
            <a:schemeClr val="accent6">
              <a:lumMod val="20000"/>
              <a:lumOff val="80000"/>
            </a:schemeClr>
          </a:solidFill>
          <a:ln w="28575" cap="flat" cmpd="sng" algn="ctr">
            <a:solidFill>
              <a:sysClr val="windowText" lastClr="000000"/>
            </a:solidFill>
            <a:prstDash val="solid"/>
            <a:miter lim="800000"/>
          </a:ln>
          <a:effectLst/>
        </p:spPr>
        <p:txBody>
          <a:bodyPr anchor="ctr"/>
          <a:lstStyle/>
          <a:p>
            <a:pPr>
              <a:defRPr/>
            </a:pPr>
            <a:r>
              <a:rPr lang="vi-VN" sz="3200" dirty="0">
                <a:latin typeface="Times New Roman" panose="02020603050405020304" pitchFamily="18" charset="0"/>
                <a:ea typeface="Calibri" panose="020F0502020204030204" pitchFamily="34" charset="0"/>
              </a:rPr>
              <a:t>Cơ thể bị thiếu B12 trong các trường hợp sau: </a:t>
            </a:r>
          </a:p>
          <a:p>
            <a:pPr>
              <a:defRPr/>
            </a:pPr>
            <a:r>
              <a:rPr lang="en-US" sz="3200" dirty="0">
                <a:latin typeface="Times New Roman" panose="02020603050405020304" pitchFamily="18" charset="0"/>
                <a:ea typeface="Calibri" panose="020F0502020204030204" pitchFamily="34" charset="0"/>
              </a:rPr>
              <a:t>-</a:t>
            </a:r>
            <a:r>
              <a:rPr lang="vi-VN" sz="3200" dirty="0">
                <a:latin typeface="Times New Roman" panose="02020603050405020304" pitchFamily="18" charset="0"/>
                <a:ea typeface="Calibri" panose="020F0502020204030204" pitchFamily="34" charset="0"/>
              </a:rPr>
              <a:t>Thức ăn không cung cấp đủ B12.</a:t>
            </a:r>
          </a:p>
          <a:p>
            <a:pPr>
              <a:defRPr/>
            </a:pPr>
            <a:r>
              <a:rPr lang="en-US" sz="3200" dirty="0">
                <a:latin typeface="Times New Roman" panose="02020603050405020304" pitchFamily="18" charset="0"/>
                <a:ea typeface="Calibri" panose="020F0502020204030204" pitchFamily="34" charset="0"/>
              </a:rPr>
              <a:t>-</a:t>
            </a:r>
            <a:r>
              <a:rPr lang="vi-VN" sz="3200" dirty="0">
                <a:latin typeface="Times New Roman" panose="02020603050405020304" pitchFamily="18" charset="0"/>
                <a:ea typeface="Calibri" panose="020F0502020204030204" pitchFamily="34" charset="0"/>
              </a:rPr>
              <a:t>Thành ruột không hấp thu B12 do sự hiện diện của giun, sán, cơ thể có vấn đề về đường tiêu hoá</a:t>
            </a:r>
            <a:endParaRPr lang="en-US" sz="3200" dirty="0">
              <a:latin typeface="Times New Roman" panose="02020603050405020304" pitchFamily="18" charset="0"/>
              <a:ea typeface="Calibri" panose="020F0502020204030204" pitchFamily="34" charset="0"/>
            </a:endParaRPr>
          </a:p>
          <a:p>
            <a:pPr>
              <a:defRPr/>
            </a:pPr>
            <a:r>
              <a:rPr lang="en-US" sz="3200" dirty="0">
                <a:latin typeface="Times New Roman" panose="02020603050405020304" pitchFamily="18" charset="0"/>
                <a:ea typeface="Calibri" panose="020F0502020204030204" pitchFamily="34" charset="0"/>
              </a:rPr>
              <a:t>-</a:t>
            </a:r>
            <a:r>
              <a:rPr lang="vi-VN" sz="3200" dirty="0">
                <a:latin typeface="Times New Roman" panose="02020603050405020304" pitchFamily="18" charset="0"/>
                <a:ea typeface="Calibri" panose="020F0502020204030204" pitchFamily="34" charset="0"/>
              </a:rPr>
              <a:t>hoặc những người ăn chay trường sẽ dễ bị thiếu hụt vitamin B12.</a:t>
            </a:r>
          </a:p>
        </p:txBody>
      </p:sp>
    </p:spTree>
    <p:extLst>
      <p:ext uri="{BB962C8B-B14F-4D97-AF65-F5344CB8AC3E}">
        <p14:creationId xmlns:p14="http://schemas.microsoft.com/office/powerpoint/2010/main" val="136083375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0" y="1098550"/>
            <a:ext cx="5638800" cy="533401"/>
          </a:xfrm>
          <a:prstGeom prst="roundRect">
            <a:avLst/>
          </a:prstGeom>
          <a:solidFill>
            <a:schemeClr val="accent1">
              <a:lumMod val="40000"/>
              <a:lumOff val="60000"/>
            </a:schemeClr>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en-US" sz="3600" b="1" dirty="0">
                <a:latin typeface="Times New Roman" panose="02020603050405020304" pitchFamily="18" charset="0"/>
                <a:ea typeface="Calibri" panose="020F0502020204030204" pitchFamily="34" charset="0"/>
              </a:rPr>
              <a:t>Vitamin </a:t>
            </a:r>
            <a:r>
              <a:rPr lang="vi-VN" sz="3600" b="1" dirty="0">
                <a:latin typeface="Times New Roman" panose="02020603050405020304" pitchFamily="18" charset="0"/>
                <a:ea typeface="Calibri" panose="020F0502020204030204" pitchFamily="34" charset="0"/>
              </a:rPr>
              <a:t>B12 (Cobalamin)</a:t>
            </a:r>
          </a:p>
        </p:txBody>
      </p:sp>
      <p:sp>
        <p:nvSpPr>
          <p:cNvPr id="7" name="Rounded Rectangle 15">
            <a:extLst>
              <a:ext uri="{FF2B5EF4-FFF2-40B4-BE49-F238E27FC236}">
                <a16:creationId xmlns:a16="http://schemas.microsoft.com/office/drawing/2014/main" id="{5A90E30F-918F-415E-BFF7-B648F764E52D}"/>
              </a:ext>
            </a:extLst>
          </p:cNvPr>
          <p:cNvSpPr/>
          <p:nvPr/>
        </p:nvSpPr>
        <p:spPr>
          <a:xfrm>
            <a:off x="38100" y="1828800"/>
            <a:ext cx="9067800" cy="5029200"/>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a:defRPr/>
            </a:pPr>
            <a:r>
              <a:rPr lang="en-US" sz="3200" dirty="0">
                <a:latin typeface="Times New Roman" panose="02020603050405020304" pitchFamily="18" charset="0"/>
                <a:ea typeface="Calibri" panose="020F0502020204030204" pitchFamily="34" charset="0"/>
              </a:rPr>
              <a:t>-</a:t>
            </a:r>
            <a:r>
              <a:rPr lang="vi-VN" sz="3200" dirty="0">
                <a:latin typeface="Times New Roman" panose="02020603050405020304" pitchFamily="18" charset="0"/>
                <a:ea typeface="Calibri" panose="020F0502020204030204" pitchFamily="34" charset="0"/>
              </a:rPr>
              <a:t>Các triệu chứng thiếu B12:</a:t>
            </a:r>
          </a:p>
          <a:p>
            <a:pPr>
              <a:defRPr/>
            </a:pPr>
            <a:r>
              <a:rPr lang="en-US" sz="3200" dirty="0">
                <a:latin typeface="Times New Roman" panose="02020603050405020304" pitchFamily="18" charset="0"/>
                <a:ea typeface="Calibri" panose="020F0502020204030204" pitchFamily="34" charset="0"/>
              </a:rPr>
              <a:t>*</a:t>
            </a:r>
            <a:r>
              <a:rPr lang="vi-VN" sz="3200" dirty="0">
                <a:latin typeface="Times New Roman" panose="02020603050405020304" pitchFamily="18" charset="0"/>
                <a:ea typeface="Calibri" panose="020F0502020204030204" pitchFamily="34" charset="0"/>
              </a:rPr>
              <a:t>Sự tăng trưởng bị đình trệ; </a:t>
            </a:r>
          </a:p>
          <a:p>
            <a:pPr>
              <a:defRPr/>
            </a:pPr>
            <a:r>
              <a:rPr lang="en-US" sz="3200" dirty="0">
                <a:latin typeface="Times New Roman" panose="02020603050405020304" pitchFamily="18" charset="0"/>
                <a:ea typeface="Calibri" panose="020F0502020204030204" pitchFamily="34" charset="0"/>
              </a:rPr>
              <a:t>*</a:t>
            </a:r>
            <a:r>
              <a:rPr lang="vi-VN" sz="3200" dirty="0">
                <a:latin typeface="Times New Roman" panose="02020603050405020304" pitchFamily="18" charset="0"/>
                <a:ea typeface="Calibri" panose="020F0502020204030204" pitchFamily="34" charset="0"/>
              </a:rPr>
              <a:t>Thiếu máu, gầy ốm, mệt mỏi, yếu cơ; </a:t>
            </a:r>
          </a:p>
          <a:p>
            <a:pPr>
              <a:defRPr/>
            </a:pPr>
            <a:r>
              <a:rPr lang="en-US" sz="3200" dirty="0">
                <a:latin typeface="Times New Roman" panose="02020603050405020304" pitchFamily="18" charset="0"/>
                <a:ea typeface="Calibri" panose="020F0502020204030204" pitchFamily="34" charset="0"/>
              </a:rPr>
              <a:t>*</a:t>
            </a:r>
            <a:r>
              <a:rPr lang="vi-VN" sz="3200" dirty="0">
                <a:latin typeface="Times New Roman" panose="02020603050405020304" pitchFamily="18" charset="0"/>
                <a:ea typeface="Calibri" panose="020F0502020204030204" pitchFamily="34" charset="0"/>
              </a:rPr>
              <a:t>Tổn thương thần kinh, rối loạn tâm lý.</a:t>
            </a:r>
          </a:p>
          <a:p>
            <a:pPr>
              <a:defRPr/>
            </a:pPr>
            <a:r>
              <a:rPr lang="en-US" sz="3200" dirty="0">
                <a:latin typeface="Times New Roman" panose="02020603050405020304" pitchFamily="18" charset="0"/>
                <a:ea typeface="Calibri" panose="020F0502020204030204" pitchFamily="34" charset="0"/>
              </a:rPr>
              <a:t>*</a:t>
            </a:r>
            <a:r>
              <a:rPr lang="vi-VN" sz="3200" dirty="0">
                <a:latin typeface="Times New Roman" panose="02020603050405020304" pitchFamily="18" charset="0"/>
                <a:ea typeface="Calibri" panose="020F0502020204030204" pitchFamily="34" charset="0"/>
              </a:rPr>
              <a:t>Nhu cầu vitamin B12 vẫn chưa nghiên cứu rõ ràng,</a:t>
            </a:r>
            <a:endParaRPr lang="en-US" sz="3200" dirty="0">
              <a:latin typeface="Times New Roman" panose="02020603050405020304" pitchFamily="18" charset="0"/>
              <a:ea typeface="Calibri" panose="020F0502020204030204" pitchFamily="34" charset="0"/>
            </a:endParaRPr>
          </a:p>
          <a:p>
            <a:pPr>
              <a:defRPr/>
            </a:pPr>
            <a:r>
              <a:rPr lang="en-US" sz="3200" dirty="0">
                <a:latin typeface="Times New Roman" panose="02020603050405020304" pitchFamily="18" charset="0"/>
                <a:ea typeface="Calibri" panose="020F0502020204030204" pitchFamily="34" charset="0"/>
              </a:rPr>
              <a:t>*</a:t>
            </a:r>
            <a:r>
              <a:rPr lang="vi-VN" sz="3200" dirty="0">
                <a:latin typeface="Times New Roman" panose="02020603050405020304" pitchFamily="18" charset="0"/>
                <a:ea typeface="Calibri" panose="020F0502020204030204" pitchFamily="34" charset="0"/>
              </a:rPr>
              <a:t> để phòng ngừa thiếu B12, nên cung cấp các thức ăn có giá trị sinh học cao: thịt, cá, trứng, sữa. </a:t>
            </a:r>
            <a:endParaRPr lang="en-US" sz="3200"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8527545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0" y="1098550"/>
            <a:ext cx="5029200" cy="533401"/>
          </a:xfrm>
          <a:prstGeom prst="roundRect">
            <a:avLst/>
          </a:prstGeom>
          <a:ln/>
        </p:spPr>
        <p:style>
          <a:lnRef idx="2">
            <a:schemeClr val="accent2"/>
          </a:lnRef>
          <a:fillRef idx="1">
            <a:schemeClr val="lt1"/>
          </a:fillRef>
          <a:effectRef idx="0">
            <a:schemeClr val="accent2"/>
          </a:effectRef>
          <a:fontRef idx="minor">
            <a:schemeClr val="dk1"/>
          </a:fontRef>
        </p:style>
        <p:txBody>
          <a:bodyPr anchor="ctr"/>
          <a:lstStyle/>
          <a:p>
            <a:pPr indent="360045" algn="just">
              <a:lnSpc>
                <a:spcPct val="110000"/>
              </a:lnSpc>
              <a:spcBef>
                <a:spcPts val="200"/>
              </a:spcBef>
              <a:spcAft>
                <a:spcPts val="200"/>
              </a:spcAft>
            </a:pPr>
            <a:r>
              <a:rPr lang="en-US" sz="3600" b="1" dirty="0">
                <a:latin typeface="Times New Roman" panose="02020603050405020304" pitchFamily="18" charset="0"/>
                <a:ea typeface="Calibri" panose="020F0502020204030204" pitchFamily="34" charset="0"/>
              </a:rPr>
              <a:t>Vitamin </a:t>
            </a:r>
            <a:r>
              <a:rPr lang="vi-VN" sz="3600" b="1" dirty="0">
                <a:latin typeface="Times New Roman" panose="02020603050405020304" pitchFamily="18" charset="0"/>
                <a:ea typeface="Calibri" panose="020F0502020204030204" pitchFamily="34" charset="0"/>
              </a:rPr>
              <a:t>B9 (acid folic)</a:t>
            </a:r>
          </a:p>
        </p:txBody>
      </p:sp>
      <p:sp>
        <p:nvSpPr>
          <p:cNvPr id="7" name="Rounded Rectangle 15">
            <a:extLst>
              <a:ext uri="{FF2B5EF4-FFF2-40B4-BE49-F238E27FC236}">
                <a16:creationId xmlns:a16="http://schemas.microsoft.com/office/drawing/2014/main" id="{5A90E30F-918F-415E-BFF7-B648F764E52D}"/>
              </a:ext>
            </a:extLst>
          </p:cNvPr>
          <p:cNvSpPr/>
          <p:nvPr/>
        </p:nvSpPr>
        <p:spPr>
          <a:xfrm>
            <a:off x="38100" y="1828800"/>
            <a:ext cx="9067800" cy="5029200"/>
          </a:xfrm>
          <a:prstGeom prst="roundRect">
            <a:avLst/>
          </a:prstGeom>
          <a:solidFill>
            <a:schemeClr val="accent1">
              <a:lumMod val="20000"/>
              <a:lumOff val="80000"/>
            </a:schemeClr>
          </a:solidFill>
          <a:ln w="28575" cap="flat" cmpd="sng" algn="ctr">
            <a:solidFill>
              <a:sysClr val="windowText" lastClr="000000"/>
            </a:solidFill>
            <a:prstDash val="solid"/>
            <a:miter lim="800000"/>
          </a:ln>
          <a:effectLst/>
        </p:spPr>
        <p:txBody>
          <a:bodyPr anchor="ctr"/>
          <a:lstStyle/>
          <a:p>
            <a:pPr marL="457200" indent="-457200">
              <a:buFontTx/>
              <a:buChar char="-"/>
              <a:defRPr/>
            </a:pPr>
            <a:r>
              <a:rPr lang="vi-VN" sz="3200" dirty="0">
                <a:latin typeface="Times New Roman" panose="02020603050405020304" pitchFamily="18" charset="0"/>
                <a:ea typeface="Calibri" panose="020F0502020204030204" pitchFamily="34" charset="0"/>
              </a:rPr>
              <a:t>Vitamin B9 có nhiều trong gan, men bia, nấm ngũ cốc, có nhiều trong rau quả. </a:t>
            </a:r>
            <a:endParaRPr lang="en-US" sz="3200" dirty="0">
              <a:latin typeface="Times New Roman" panose="02020603050405020304" pitchFamily="18" charset="0"/>
              <a:ea typeface="Calibri" panose="020F0502020204030204" pitchFamily="34" charset="0"/>
            </a:endParaRPr>
          </a:p>
          <a:p>
            <a:pPr marL="457200" indent="-457200">
              <a:buFontTx/>
              <a:buChar char="-"/>
              <a:defRPr/>
            </a:pPr>
            <a:r>
              <a:rPr lang="vi-VN" sz="3200" dirty="0">
                <a:latin typeface="Times New Roman" panose="02020603050405020304" pitchFamily="18" charset="0"/>
                <a:ea typeface="Calibri" panose="020F0502020204030204" pitchFamily="34" charset="0"/>
              </a:rPr>
              <a:t>Vitamin B9 ít tan trong nước, phần lớn không tan trong các dung môi hữu cơ, bền với ánh sáng và nhiệt độ. </a:t>
            </a:r>
            <a:endParaRPr lang="en-US" sz="3200" dirty="0">
              <a:latin typeface="Times New Roman" panose="02020603050405020304" pitchFamily="18" charset="0"/>
              <a:ea typeface="Calibri" panose="020F0502020204030204" pitchFamily="34" charset="0"/>
            </a:endParaRPr>
          </a:p>
          <a:p>
            <a:pPr marL="457200" indent="-457200">
              <a:buFontTx/>
              <a:buChar char="-"/>
              <a:defRPr/>
            </a:pPr>
            <a:r>
              <a:rPr lang="vi-VN" sz="3200" dirty="0">
                <a:latin typeface="Times New Roman" panose="02020603050405020304" pitchFamily="18" charset="0"/>
                <a:ea typeface="Calibri" panose="020F0502020204030204" pitchFamily="34" charset="0"/>
              </a:rPr>
              <a:t>Vitamin B9 là yếu tố cần thiết giúp tạo máu.</a:t>
            </a:r>
            <a:endParaRPr lang="en-US" sz="3200" dirty="0">
              <a:latin typeface="Times New Roman" panose="02020603050405020304" pitchFamily="18" charset="0"/>
              <a:ea typeface="Calibri" panose="020F0502020204030204" pitchFamily="34" charset="0"/>
            </a:endParaRPr>
          </a:p>
          <a:p>
            <a:pPr marL="457200" indent="-457200">
              <a:buFontTx/>
              <a:buChar char="-"/>
              <a:defRPr/>
            </a:pPr>
            <a:r>
              <a:rPr lang="vi-VN" sz="3200" dirty="0">
                <a:latin typeface="Times New Roman" panose="02020603050405020304" pitchFamily="18" charset="0"/>
                <a:ea typeface="Calibri" panose="020F0502020204030204" pitchFamily="34" charset="0"/>
              </a:rPr>
              <a:t>Nhu cầu chưa xác định rõ.</a:t>
            </a:r>
            <a:endParaRPr lang="en-US" sz="3200" dirty="0">
              <a:latin typeface="Times New Roman" panose="02020603050405020304" pitchFamily="18" charset="0"/>
              <a:ea typeface="Calibri" panose="020F0502020204030204" pitchFamily="34" charset="0"/>
            </a:endParaRPr>
          </a:p>
          <a:p>
            <a:pPr marL="457200" indent="-457200">
              <a:buFontTx/>
              <a:buChar char="-"/>
              <a:defRPr/>
            </a:pPr>
            <a:r>
              <a:rPr lang="vi-VN" sz="3200" dirty="0">
                <a:latin typeface="Times New Roman" panose="02020603050405020304" pitchFamily="18" charset="0"/>
                <a:ea typeface="Calibri" panose="020F0502020204030204" pitchFamily="34" charset="0"/>
              </a:rPr>
              <a:t>Vai trò: Vitamin B9 và Vitamin B12 là yếu tố quan trọng trong sinh sản tế bào.</a:t>
            </a:r>
          </a:p>
        </p:txBody>
      </p:sp>
    </p:spTree>
    <p:extLst>
      <p:ext uri="{BB962C8B-B14F-4D97-AF65-F5344CB8AC3E}">
        <p14:creationId xmlns:p14="http://schemas.microsoft.com/office/powerpoint/2010/main" val="36252653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0" y="1098550"/>
            <a:ext cx="6248400" cy="533401"/>
          </a:xfrm>
          <a:prstGeom prst="roundRect">
            <a:avLst/>
          </a:prstGeom>
          <a:solidFill>
            <a:schemeClr val="accent2">
              <a:lumMod val="40000"/>
              <a:lumOff val="60000"/>
            </a:schemeClr>
          </a:solidFill>
          <a:ln/>
        </p:spPr>
        <p:style>
          <a:lnRef idx="2">
            <a:schemeClr val="accent2"/>
          </a:lnRef>
          <a:fillRef idx="1">
            <a:schemeClr val="lt1"/>
          </a:fillRef>
          <a:effectRef idx="0">
            <a:schemeClr val="accent2"/>
          </a:effectRef>
          <a:fontRef idx="minor">
            <a:schemeClr val="dk1"/>
          </a:fontRef>
        </p:style>
        <p:txBody>
          <a:bodyPr anchor="ctr"/>
          <a:lstStyle/>
          <a:p>
            <a:pPr indent="360045" algn="just">
              <a:lnSpc>
                <a:spcPct val="110000"/>
              </a:lnSpc>
              <a:spcBef>
                <a:spcPts val="200"/>
              </a:spcBef>
              <a:spcAft>
                <a:spcPts val="200"/>
              </a:spcAft>
            </a:pPr>
            <a:r>
              <a:rPr lang="vi-VN" sz="3600" b="1" dirty="0">
                <a:latin typeface="Times New Roman" panose="02020603050405020304" pitchFamily="18" charset="0"/>
                <a:ea typeface="Calibri" panose="020F0502020204030204" pitchFamily="34" charset="0"/>
              </a:rPr>
              <a:t>b. Vitamin C (acid ascorbic)</a:t>
            </a:r>
          </a:p>
        </p:txBody>
      </p:sp>
      <p:sp>
        <p:nvSpPr>
          <p:cNvPr id="7" name="Rounded Rectangle 15">
            <a:extLst>
              <a:ext uri="{FF2B5EF4-FFF2-40B4-BE49-F238E27FC236}">
                <a16:creationId xmlns:a16="http://schemas.microsoft.com/office/drawing/2014/main" id="{5A90E30F-918F-415E-BFF7-B648F764E52D}"/>
              </a:ext>
            </a:extLst>
          </p:cNvPr>
          <p:cNvSpPr/>
          <p:nvPr/>
        </p:nvSpPr>
        <p:spPr>
          <a:xfrm>
            <a:off x="38100" y="1828800"/>
            <a:ext cx="9067800" cy="5029200"/>
          </a:xfrm>
          <a:prstGeom prst="roundRect">
            <a:avLst/>
          </a:prstGeom>
          <a:solidFill>
            <a:schemeClr val="accent3">
              <a:lumMod val="20000"/>
              <a:lumOff val="80000"/>
            </a:schemeClr>
          </a:solidFill>
          <a:ln w="28575" cap="flat" cmpd="sng" algn="ctr">
            <a:solidFill>
              <a:sysClr val="windowText" lastClr="000000"/>
            </a:solidFill>
            <a:prstDash val="solid"/>
            <a:miter lim="800000"/>
          </a:ln>
          <a:effectLst/>
        </p:spPr>
        <p:txBody>
          <a:bodyPr anchor="ctr"/>
          <a:lstStyle/>
          <a:p>
            <a:pPr marL="457200" indent="-457200">
              <a:buFontTx/>
              <a:buChar char="-"/>
              <a:defRPr/>
            </a:pPr>
            <a:endParaRPr lang="vi-VN" sz="3200" dirty="0">
              <a:latin typeface="Times New Roman" panose="02020603050405020304" pitchFamily="18" charset="0"/>
              <a:ea typeface="Calibri" panose="020F0502020204030204" pitchFamily="34" charset="0"/>
            </a:endParaRPr>
          </a:p>
          <a:p>
            <a:pPr>
              <a:defRPr/>
            </a:pPr>
            <a:r>
              <a:rPr lang="vi-VN" sz="3200" b="1" dirty="0">
                <a:latin typeface="Times New Roman" panose="02020603050405020304" pitchFamily="18" charset="0"/>
                <a:ea typeface="Calibri" panose="020F0502020204030204" pitchFamily="34" charset="0"/>
              </a:rPr>
              <a:t>Nguồn cung cấp: </a:t>
            </a:r>
          </a:p>
          <a:p>
            <a:pPr marL="457200" indent="-457200">
              <a:buFontTx/>
              <a:buChar char="-"/>
              <a:defRPr/>
            </a:pPr>
            <a:r>
              <a:rPr lang="vi-VN" sz="3200" dirty="0">
                <a:latin typeface="Times New Roman" panose="02020603050405020304" pitchFamily="18" charset="0"/>
                <a:ea typeface="Calibri" panose="020F0502020204030204" pitchFamily="34" charset="0"/>
              </a:rPr>
              <a:t>Được tìm thấy trong chanh từ 1928. Thiếu vitamin C sễ bị bệnh hoại huyết và chết, bệnh này xuất hiện nhiều ở thế kỷ XVII và được điều trị bằng trái cây tươi... </a:t>
            </a:r>
          </a:p>
          <a:p>
            <a:pPr marL="457200" indent="-457200">
              <a:buFontTx/>
              <a:buChar char="-"/>
              <a:defRPr/>
            </a:pPr>
            <a:r>
              <a:rPr lang="vi-VN" sz="3200" dirty="0">
                <a:latin typeface="Times New Roman" panose="02020603050405020304" pitchFamily="18" charset="0"/>
                <a:ea typeface="Calibri" panose="020F0502020204030204" pitchFamily="34" charset="0"/>
              </a:rPr>
              <a:t>Vitamin C có nhiều trong cam, chanh, rau cải và tất cả các loại thức ăn tươi, có nhiều trong vỏ trái cây tươi, ở lá có nhiều vitamin C hơn ở cuống và ở thân.</a:t>
            </a:r>
          </a:p>
        </p:txBody>
      </p:sp>
    </p:spTree>
    <p:extLst>
      <p:ext uri="{BB962C8B-B14F-4D97-AF65-F5344CB8AC3E}">
        <p14:creationId xmlns:p14="http://schemas.microsoft.com/office/powerpoint/2010/main" val="6359048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0" y="1098550"/>
            <a:ext cx="6248400" cy="533401"/>
          </a:xfrm>
          <a:prstGeom prst="roundRect">
            <a:avLst/>
          </a:prstGeom>
          <a:solidFill>
            <a:schemeClr val="accent2">
              <a:lumMod val="40000"/>
              <a:lumOff val="60000"/>
            </a:schemeClr>
          </a:solidFill>
          <a:ln/>
        </p:spPr>
        <p:style>
          <a:lnRef idx="2">
            <a:schemeClr val="accent2"/>
          </a:lnRef>
          <a:fillRef idx="1">
            <a:schemeClr val="lt1"/>
          </a:fillRef>
          <a:effectRef idx="0">
            <a:schemeClr val="accent2"/>
          </a:effectRef>
          <a:fontRef idx="minor">
            <a:schemeClr val="dk1"/>
          </a:fontRef>
        </p:style>
        <p:txBody>
          <a:bodyPr anchor="ctr"/>
          <a:lstStyle/>
          <a:p>
            <a:pPr indent="360045" algn="just">
              <a:lnSpc>
                <a:spcPct val="110000"/>
              </a:lnSpc>
              <a:spcBef>
                <a:spcPts val="200"/>
              </a:spcBef>
              <a:spcAft>
                <a:spcPts val="200"/>
              </a:spcAft>
            </a:pPr>
            <a:r>
              <a:rPr lang="vi-VN" sz="3600" b="1" dirty="0">
                <a:latin typeface="Times New Roman" panose="02020603050405020304" pitchFamily="18" charset="0"/>
                <a:ea typeface="Calibri" panose="020F0502020204030204" pitchFamily="34" charset="0"/>
              </a:rPr>
              <a:t>b. Vitamin C (acid ascorbic)</a:t>
            </a:r>
          </a:p>
        </p:txBody>
      </p:sp>
      <p:sp>
        <p:nvSpPr>
          <p:cNvPr id="7" name="Rounded Rectangle 15">
            <a:extLst>
              <a:ext uri="{FF2B5EF4-FFF2-40B4-BE49-F238E27FC236}">
                <a16:creationId xmlns:a16="http://schemas.microsoft.com/office/drawing/2014/main" id="{5A90E30F-918F-415E-BFF7-B648F764E52D}"/>
              </a:ext>
            </a:extLst>
          </p:cNvPr>
          <p:cNvSpPr/>
          <p:nvPr/>
        </p:nvSpPr>
        <p:spPr>
          <a:xfrm>
            <a:off x="38100" y="2362200"/>
            <a:ext cx="9067800" cy="3124200"/>
          </a:xfrm>
          <a:prstGeom prst="roundRect">
            <a:avLst/>
          </a:prstGeom>
          <a:solidFill>
            <a:schemeClr val="accent1">
              <a:lumMod val="20000"/>
              <a:lumOff val="80000"/>
            </a:schemeClr>
          </a:solidFill>
          <a:ln w="28575" cap="flat" cmpd="sng" algn="ctr">
            <a:solidFill>
              <a:sysClr val="windowText" lastClr="000000"/>
            </a:solidFill>
            <a:prstDash val="solid"/>
            <a:miter lim="800000"/>
          </a:ln>
          <a:effectLst/>
        </p:spPr>
        <p:txBody>
          <a:bodyPr anchor="ctr"/>
          <a:lstStyle/>
          <a:p>
            <a:pPr marL="457200" indent="-457200">
              <a:buFontTx/>
              <a:buChar char="-"/>
              <a:defRPr/>
            </a:pPr>
            <a:r>
              <a:rPr lang="vi-VN" sz="3200" dirty="0">
                <a:latin typeface="Times New Roman" panose="02020603050405020304" pitchFamily="18" charset="0"/>
                <a:ea typeface="Calibri" panose="020F0502020204030204" pitchFamily="34" charset="0"/>
              </a:rPr>
              <a:t>Vitamin C là tinh thể màu trắng không mùi, có vị chua. </a:t>
            </a:r>
            <a:endParaRPr lang="en-US" sz="3200" dirty="0">
              <a:latin typeface="Times New Roman" panose="02020603050405020304" pitchFamily="18" charset="0"/>
              <a:ea typeface="Calibri" panose="020F0502020204030204" pitchFamily="34" charset="0"/>
            </a:endParaRPr>
          </a:p>
          <a:p>
            <a:pPr marL="457200" indent="-457200">
              <a:buFontTx/>
              <a:buChar char="-"/>
              <a:defRPr/>
            </a:pPr>
            <a:r>
              <a:rPr lang="vi-VN" sz="3200" dirty="0">
                <a:latin typeface="Times New Roman" panose="02020603050405020304" pitchFamily="18" charset="0"/>
                <a:ea typeface="Calibri" panose="020F0502020204030204" pitchFamily="34" charset="0"/>
              </a:rPr>
              <a:t>Trong điều kiện nấu nướng bình thường vitamin C không bị mất.</a:t>
            </a:r>
          </a:p>
        </p:txBody>
      </p:sp>
    </p:spTree>
    <p:extLst>
      <p:ext uri="{BB962C8B-B14F-4D97-AF65-F5344CB8AC3E}">
        <p14:creationId xmlns:p14="http://schemas.microsoft.com/office/powerpoint/2010/main" val="17707619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0" y="1098550"/>
            <a:ext cx="6248400" cy="533401"/>
          </a:xfrm>
          <a:prstGeom prst="roundRect">
            <a:avLst/>
          </a:prstGeom>
          <a:solidFill>
            <a:schemeClr val="accent2">
              <a:lumMod val="40000"/>
              <a:lumOff val="60000"/>
            </a:schemeClr>
          </a:solidFill>
          <a:ln/>
        </p:spPr>
        <p:style>
          <a:lnRef idx="2">
            <a:schemeClr val="accent2"/>
          </a:lnRef>
          <a:fillRef idx="1">
            <a:schemeClr val="lt1"/>
          </a:fillRef>
          <a:effectRef idx="0">
            <a:schemeClr val="accent2"/>
          </a:effectRef>
          <a:fontRef idx="minor">
            <a:schemeClr val="dk1"/>
          </a:fontRef>
        </p:style>
        <p:txBody>
          <a:bodyPr anchor="ctr"/>
          <a:lstStyle/>
          <a:p>
            <a:pPr indent="360045" algn="just">
              <a:lnSpc>
                <a:spcPct val="110000"/>
              </a:lnSpc>
              <a:spcBef>
                <a:spcPts val="200"/>
              </a:spcBef>
              <a:spcAft>
                <a:spcPts val="200"/>
              </a:spcAft>
            </a:pPr>
            <a:r>
              <a:rPr lang="vi-VN" sz="3600" b="1" dirty="0">
                <a:latin typeface="Times New Roman" panose="02020603050405020304" pitchFamily="18" charset="0"/>
                <a:ea typeface="Calibri" panose="020F0502020204030204" pitchFamily="34" charset="0"/>
              </a:rPr>
              <a:t>b. Vitamin C (acid ascorbic)</a:t>
            </a:r>
          </a:p>
        </p:txBody>
      </p:sp>
      <p:sp>
        <p:nvSpPr>
          <p:cNvPr id="7" name="Rounded Rectangle 15">
            <a:extLst>
              <a:ext uri="{FF2B5EF4-FFF2-40B4-BE49-F238E27FC236}">
                <a16:creationId xmlns:a16="http://schemas.microsoft.com/office/drawing/2014/main" id="{5A90E30F-918F-415E-BFF7-B648F764E52D}"/>
              </a:ext>
            </a:extLst>
          </p:cNvPr>
          <p:cNvSpPr/>
          <p:nvPr/>
        </p:nvSpPr>
        <p:spPr>
          <a:xfrm>
            <a:off x="0" y="2263367"/>
            <a:ext cx="9067800" cy="4442234"/>
          </a:xfrm>
          <a:prstGeom prst="roundRect">
            <a:avLst/>
          </a:prstGeom>
          <a:solidFill>
            <a:schemeClr val="tx2">
              <a:lumMod val="20000"/>
              <a:lumOff val="80000"/>
            </a:schemeClr>
          </a:solidFill>
          <a:ln w="28575" cap="flat" cmpd="sng" algn="ctr">
            <a:solidFill>
              <a:sysClr val="windowText" lastClr="000000"/>
            </a:solidFill>
            <a:prstDash val="solid"/>
            <a:miter lim="800000"/>
          </a:ln>
          <a:effectLst/>
        </p:spPr>
        <p:txBody>
          <a:bodyPr anchor="ctr"/>
          <a:lstStyle/>
          <a:p>
            <a:pPr marL="457200" indent="-457200">
              <a:buFontTx/>
              <a:buChar char="-"/>
              <a:defRPr/>
            </a:pPr>
            <a:r>
              <a:rPr lang="vi-VN" sz="3200" dirty="0">
                <a:latin typeface="Times New Roman" panose="02020603050405020304" pitchFamily="18" charset="0"/>
                <a:ea typeface="Calibri" panose="020F0502020204030204" pitchFamily="34" charset="0"/>
              </a:rPr>
              <a:t>Vitamin C chủ yếu được hấp thụ ở ruột non, vai trò chính của vitamin C là tham gia vào việc chuyển hoá lipid, hạ thấp lượng cholesteron trong máu.</a:t>
            </a:r>
          </a:p>
          <a:p>
            <a:pPr marL="457200" indent="-457200">
              <a:buFontTx/>
              <a:buChar char="-"/>
              <a:defRPr/>
            </a:pPr>
            <a:r>
              <a:rPr lang="vi-VN" sz="3200" dirty="0">
                <a:latin typeface="Times New Roman" panose="02020603050405020304" pitchFamily="18" charset="0"/>
                <a:ea typeface="Calibri" panose="020F0502020204030204" pitchFamily="34" charset="0"/>
              </a:rPr>
              <a:t>Nhiều công trình nghiên cứu cho thấy vitamin C và vitamin B1 có sự phối hợp với nhau, Vitamin C có tác dụng bảo vệ vitamin B1.</a:t>
            </a:r>
          </a:p>
        </p:txBody>
      </p:sp>
    </p:spTree>
    <p:extLst>
      <p:ext uri="{BB962C8B-B14F-4D97-AF65-F5344CB8AC3E}">
        <p14:creationId xmlns:p14="http://schemas.microsoft.com/office/powerpoint/2010/main" val="410113728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0" y="1098550"/>
            <a:ext cx="6248400" cy="533401"/>
          </a:xfrm>
          <a:prstGeom prst="roundRect">
            <a:avLst/>
          </a:prstGeom>
          <a:solidFill>
            <a:schemeClr val="accent2">
              <a:lumMod val="40000"/>
              <a:lumOff val="60000"/>
            </a:schemeClr>
          </a:solidFill>
          <a:ln/>
        </p:spPr>
        <p:style>
          <a:lnRef idx="2">
            <a:schemeClr val="accent2"/>
          </a:lnRef>
          <a:fillRef idx="1">
            <a:schemeClr val="lt1"/>
          </a:fillRef>
          <a:effectRef idx="0">
            <a:schemeClr val="accent2"/>
          </a:effectRef>
          <a:fontRef idx="minor">
            <a:schemeClr val="dk1"/>
          </a:fontRef>
        </p:style>
        <p:txBody>
          <a:bodyPr anchor="ctr"/>
          <a:lstStyle/>
          <a:p>
            <a:pPr indent="360045" algn="just">
              <a:lnSpc>
                <a:spcPct val="110000"/>
              </a:lnSpc>
              <a:spcBef>
                <a:spcPts val="200"/>
              </a:spcBef>
              <a:spcAft>
                <a:spcPts val="200"/>
              </a:spcAft>
            </a:pPr>
            <a:r>
              <a:rPr lang="vi-VN" sz="3600" b="1" dirty="0">
                <a:latin typeface="Times New Roman" panose="02020603050405020304" pitchFamily="18" charset="0"/>
                <a:ea typeface="Calibri" panose="020F0502020204030204" pitchFamily="34" charset="0"/>
              </a:rPr>
              <a:t>b. Vitamin C (acid ascorbic)</a:t>
            </a:r>
          </a:p>
        </p:txBody>
      </p:sp>
      <p:sp>
        <p:nvSpPr>
          <p:cNvPr id="7" name="Rounded Rectangle 15">
            <a:extLst>
              <a:ext uri="{FF2B5EF4-FFF2-40B4-BE49-F238E27FC236}">
                <a16:creationId xmlns:a16="http://schemas.microsoft.com/office/drawing/2014/main" id="{5A90E30F-918F-415E-BFF7-B648F764E52D}"/>
              </a:ext>
            </a:extLst>
          </p:cNvPr>
          <p:cNvSpPr/>
          <p:nvPr/>
        </p:nvSpPr>
        <p:spPr>
          <a:xfrm>
            <a:off x="38100" y="1781175"/>
            <a:ext cx="9067800" cy="3978275"/>
          </a:xfrm>
          <a:prstGeom prst="roundRect">
            <a:avLst/>
          </a:prstGeom>
          <a:solidFill>
            <a:schemeClr val="accent1">
              <a:lumMod val="20000"/>
              <a:lumOff val="80000"/>
            </a:schemeClr>
          </a:solidFill>
          <a:ln w="28575" cap="flat" cmpd="sng" algn="ctr">
            <a:solidFill>
              <a:sysClr val="windowText" lastClr="000000"/>
            </a:solidFill>
            <a:prstDash val="solid"/>
            <a:miter lim="800000"/>
          </a:ln>
          <a:effectLst/>
        </p:spPr>
        <p:txBody>
          <a:bodyPr anchor="ctr"/>
          <a:lstStyle/>
          <a:p>
            <a:pPr marL="457200" indent="-457200">
              <a:buFontTx/>
              <a:buChar char="-"/>
              <a:defRPr/>
            </a:pPr>
            <a:r>
              <a:rPr lang="vi-VN" sz="3200" dirty="0">
                <a:latin typeface="Times New Roman" panose="02020603050405020304" pitchFamily="18" charset="0"/>
                <a:ea typeface="Calibri" panose="020F0502020204030204" pitchFamily="34" charset="0"/>
              </a:rPr>
              <a:t>Vai trò của vitamin C là nâng cao sức đề kháng cho cơ thể.</a:t>
            </a:r>
          </a:p>
          <a:p>
            <a:pPr marL="457200" indent="-457200">
              <a:buFontTx/>
              <a:buChar char="-"/>
              <a:defRPr/>
            </a:pPr>
            <a:r>
              <a:rPr lang="vi-VN" sz="3200" dirty="0">
                <a:latin typeface="Times New Roman" panose="02020603050405020304" pitchFamily="18" charset="0"/>
                <a:ea typeface="Calibri" panose="020F0502020204030204" pitchFamily="34" charset="0"/>
              </a:rPr>
              <a:t>Đề phòng thiếu vitamin C; trong khẩu phần nên ăn đầy đủ rau củ quả, trái cây tươi.</a:t>
            </a:r>
          </a:p>
        </p:txBody>
      </p:sp>
    </p:spTree>
    <p:extLst>
      <p:ext uri="{BB962C8B-B14F-4D97-AF65-F5344CB8AC3E}">
        <p14:creationId xmlns:p14="http://schemas.microsoft.com/office/powerpoint/2010/main" val="277855740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0" y="1098550"/>
            <a:ext cx="6248400" cy="533401"/>
          </a:xfrm>
          <a:prstGeom prst="roundRect">
            <a:avLst/>
          </a:prstGeom>
          <a:solidFill>
            <a:schemeClr val="accent2">
              <a:lumMod val="40000"/>
              <a:lumOff val="60000"/>
            </a:schemeClr>
          </a:solidFill>
          <a:ln/>
        </p:spPr>
        <p:style>
          <a:lnRef idx="2">
            <a:schemeClr val="accent2"/>
          </a:lnRef>
          <a:fillRef idx="1">
            <a:schemeClr val="lt1"/>
          </a:fillRef>
          <a:effectRef idx="0">
            <a:schemeClr val="accent2"/>
          </a:effectRef>
          <a:fontRef idx="minor">
            <a:schemeClr val="dk1"/>
          </a:fontRef>
        </p:style>
        <p:txBody>
          <a:bodyPr anchor="ctr"/>
          <a:lstStyle/>
          <a:p>
            <a:pPr indent="360045" algn="just">
              <a:lnSpc>
                <a:spcPct val="110000"/>
              </a:lnSpc>
              <a:spcBef>
                <a:spcPts val="200"/>
              </a:spcBef>
              <a:spcAft>
                <a:spcPts val="200"/>
              </a:spcAft>
            </a:pPr>
            <a:r>
              <a:rPr lang="vi-VN" sz="3600" b="1" dirty="0">
                <a:latin typeface="Times New Roman" panose="02020603050405020304" pitchFamily="18" charset="0"/>
                <a:ea typeface="Calibri" panose="020F0502020204030204" pitchFamily="34" charset="0"/>
              </a:rPr>
              <a:t>b. Vitamin C (acid ascorbic)</a:t>
            </a:r>
          </a:p>
        </p:txBody>
      </p:sp>
      <p:sp>
        <p:nvSpPr>
          <p:cNvPr id="7" name="Rounded Rectangle 15">
            <a:extLst>
              <a:ext uri="{FF2B5EF4-FFF2-40B4-BE49-F238E27FC236}">
                <a16:creationId xmlns:a16="http://schemas.microsoft.com/office/drawing/2014/main" id="{5A90E30F-918F-415E-BFF7-B648F764E52D}"/>
              </a:ext>
            </a:extLst>
          </p:cNvPr>
          <p:cNvSpPr/>
          <p:nvPr/>
        </p:nvSpPr>
        <p:spPr>
          <a:xfrm>
            <a:off x="38100" y="1781175"/>
            <a:ext cx="9067800" cy="4848225"/>
          </a:xfrm>
          <a:prstGeom prst="roundRect">
            <a:avLst/>
          </a:prstGeom>
          <a:solidFill>
            <a:schemeClr val="accent3">
              <a:lumMod val="20000"/>
              <a:lumOff val="80000"/>
            </a:schemeClr>
          </a:solidFill>
          <a:ln w="28575" cap="flat" cmpd="sng" algn="ctr">
            <a:solidFill>
              <a:sysClr val="windowText" lastClr="000000"/>
            </a:solidFill>
            <a:prstDash val="solid"/>
            <a:miter lim="800000"/>
          </a:ln>
          <a:effectLst/>
        </p:spPr>
        <p:txBody>
          <a:bodyPr anchor="ctr"/>
          <a:lstStyle/>
          <a:p>
            <a:pPr marL="457200" indent="-457200">
              <a:buFontTx/>
              <a:buChar char="-"/>
              <a:defRPr/>
            </a:pPr>
            <a:r>
              <a:rPr lang="vi-VN" sz="3200" dirty="0">
                <a:latin typeface="Times New Roman" panose="02020603050405020304" pitchFamily="18" charset="0"/>
                <a:ea typeface="Calibri" panose="020F0502020204030204" pitchFamily="34" charset="0"/>
              </a:rPr>
              <a:t>Triệu chứng thiếu Vitamin C: Ban đầu thường có các dấu hiệu không điển hình, chủ yếu là sự mệt mỏi và suy nhược, khi bệnh phát triển, một số triệu chứng xuất hiện như xuất huyết (chảy máu ở lỗ chân lông, xuất huyết ngoài da)... các triệu chứng trên đi kèm với sốt. Khi thiếu Vitamin C trong khẩu phần ăn thì lượng vitamin C trong huyết thanh đến thành mao quản dễ bị bào mỏng rồi vỡ ra.</a:t>
            </a:r>
          </a:p>
        </p:txBody>
      </p:sp>
    </p:spTree>
    <p:extLst>
      <p:ext uri="{BB962C8B-B14F-4D97-AF65-F5344CB8AC3E}">
        <p14:creationId xmlns:p14="http://schemas.microsoft.com/office/powerpoint/2010/main" val="292754673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0" y="1098550"/>
            <a:ext cx="6248400" cy="533401"/>
          </a:xfrm>
          <a:prstGeom prst="roundRect">
            <a:avLst/>
          </a:prstGeom>
          <a:solidFill>
            <a:schemeClr val="accent2">
              <a:lumMod val="40000"/>
              <a:lumOff val="60000"/>
            </a:schemeClr>
          </a:solidFill>
          <a:ln/>
        </p:spPr>
        <p:style>
          <a:lnRef idx="2">
            <a:schemeClr val="accent2"/>
          </a:lnRef>
          <a:fillRef idx="1">
            <a:schemeClr val="lt1"/>
          </a:fillRef>
          <a:effectRef idx="0">
            <a:schemeClr val="accent2"/>
          </a:effectRef>
          <a:fontRef idx="minor">
            <a:schemeClr val="dk1"/>
          </a:fontRef>
        </p:style>
        <p:txBody>
          <a:bodyPr anchor="ctr"/>
          <a:lstStyle/>
          <a:p>
            <a:pPr indent="360045" algn="just">
              <a:lnSpc>
                <a:spcPct val="110000"/>
              </a:lnSpc>
              <a:spcBef>
                <a:spcPts val="200"/>
              </a:spcBef>
              <a:spcAft>
                <a:spcPts val="200"/>
              </a:spcAft>
            </a:pPr>
            <a:r>
              <a:rPr lang="vi-VN" sz="3600" b="1" dirty="0">
                <a:latin typeface="Times New Roman" panose="02020603050405020304" pitchFamily="18" charset="0"/>
                <a:ea typeface="Calibri" panose="020F0502020204030204" pitchFamily="34" charset="0"/>
              </a:rPr>
              <a:t>b. Vitamin C (acid ascorbic)</a:t>
            </a:r>
          </a:p>
        </p:txBody>
      </p:sp>
      <p:sp>
        <p:nvSpPr>
          <p:cNvPr id="7" name="Rounded Rectangle 15">
            <a:extLst>
              <a:ext uri="{FF2B5EF4-FFF2-40B4-BE49-F238E27FC236}">
                <a16:creationId xmlns:a16="http://schemas.microsoft.com/office/drawing/2014/main" id="{5A90E30F-918F-415E-BFF7-B648F764E52D}"/>
              </a:ext>
            </a:extLst>
          </p:cNvPr>
          <p:cNvSpPr/>
          <p:nvPr/>
        </p:nvSpPr>
        <p:spPr>
          <a:xfrm>
            <a:off x="38100" y="1781175"/>
            <a:ext cx="9067800" cy="4238625"/>
          </a:xfrm>
          <a:prstGeom prst="roundRect">
            <a:avLst/>
          </a:prstGeom>
          <a:solidFill>
            <a:schemeClr val="accent1">
              <a:lumMod val="20000"/>
              <a:lumOff val="80000"/>
            </a:schemeClr>
          </a:solidFill>
          <a:ln w="28575" cap="flat" cmpd="sng" algn="ctr">
            <a:solidFill>
              <a:sysClr val="windowText" lastClr="000000"/>
            </a:solidFill>
            <a:prstDash val="solid"/>
            <a:miter lim="800000"/>
          </a:ln>
          <a:effectLst/>
        </p:spPr>
        <p:txBody>
          <a:bodyPr anchor="ctr"/>
          <a:lstStyle/>
          <a:p>
            <a:pPr marL="457200" indent="-457200">
              <a:buFontTx/>
              <a:buChar char="-"/>
              <a:defRPr/>
            </a:pPr>
            <a:r>
              <a:rPr lang="vi-VN" sz="3200" dirty="0">
                <a:latin typeface="Times New Roman" panose="02020603050405020304" pitchFamily="18" charset="0"/>
                <a:ea typeface="Calibri" panose="020F0502020204030204" pitchFamily="34" charset="0"/>
              </a:rPr>
              <a:t>Nhu cầu vitamin C tối thiểu để phòng bệnh hoại huyết là 10mg/ngày; 70mg-100mg/ngày là cần thiết cho người trưởng thành, lao động trung bình. </a:t>
            </a:r>
          </a:p>
        </p:txBody>
      </p:sp>
    </p:spTree>
    <p:extLst>
      <p:ext uri="{BB962C8B-B14F-4D97-AF65-F5344CB8AC3E}">
        <p14:creationId xmlns:p14="http://schemas.microsoft.com/office/powerpoint/2010/main" val="6071159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15">
            <a:extLst>
              <a:ext uri="{FF2B5EF4-FFF2-40B4-BE49-F238E27FC236}">
                <a16:creationId xmlns:a16="http://schemas.microsoft.com/office/drawing/2014/main" id="{5A90E30F-918F-415E-BFF7-B648F764E52D}"/>
              </a:ext>
            </a:extLst>
          </p:cNvPr>
          <p:cNvSpPr/>
          <p:nvPr/>
        </p:nvSpPr>
        <p:spPr>
          <a:xfrm>
            <a:off x="38100" y="2514600"/>
            <a:ext cx="2476500" cy="609600"/>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a:defRPr/>
            </a:pPr>
            <a:r>
              <a:rPr lang="vi-VN" sz="3200" dirty="0">
                <a:latin typeface="Times New Roman" panose="02020603050405020304" pitchFamily="18" charset="0"/>
                <a:ea typeface="Calibri" panose="020F0502020204030204" pitchFamily="34" charset="0"/>
              </a:rPr>
              <a:t>a. Vitamin A</a:t>
            </a:r>
          </a:p>
        </p:txBody>
      </p:sp>
      <p:sp>
        <p:nvSpPr>
          <p:cNvPr id="2" name="Ribbon: Curved and Tilted Up 1">
            <a:extLst>
              <a:ext uri="{FF2B5EF4-FFF2-40B4-BE49-F238E27FC236}">
                <a16:creationId xmlns:a16="http://schemas.microsoft.com/office/drawing/2014/main" id="{51427924-F8A9-4D57-9A2D-391B1346E3D6}"/>
              </a:ext>
            </a:extLst>
          </p:cNvPr>
          <p:cNvSpPr/>
          <p:nvPr/>
        </p:nvSpPr>
        <p:spPr>
          <a:xfrm>
            <a:off x="38100" y="914400"/>
            <a:ext cx="9105900" cy="1600200"/>
          </a:xfrm>
          <a:prstGeom prst="ellipseRibbon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2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Calibri" panose="020F0502020204030204" pitchFamily="34" charset="0"/>
              </a:rPr>
              <a:t>2.1.2. Các loại Vitamin tan trong chất béo (A,D, E, K)</a:t>
            </a:r>
          </a:p>
          <a:p>
            <a:pPr algn="ctr"/>
            <a:endParaRPr lang="en-US" dirty="0"/>
          </a:p>
        </p:txBody>
      </p:sp>
      <p:sp>
        <p:nvSpPr>
          <p:cNvPr id="8" name="Rounded Rectangle 15">
            <a:extLst>
              <a:ext uri="{FF2B5EF4-FFF2-40B4-BE49-F238E27FC236}">
                <a16:creationId xmlns:a16="http://schemas.microsoft.com/office/drawing/2014/main" id="{7F61CDD4-F0CF-4286-9C1A-B66A7519BDE6}"/>
              </a:ext>
            </a:extLst>
          </p:cNvPr>
          <p:cNvSpPr/>
          <p:nvPr/>
        </p:nvSpPr>
        <p:spPr>
          <a:xfrm>
            <a:off x="38100" y="3352800"/>
            <a:ext cx="9067800" cy="3200400"/>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marL="457200" indent="-457200">
              <a:buFontTx/>
              <a:buChar char="-"/>
              <a:defRPr/>
            </a:pPr>
            <a:r>
              <a:rPr lang="vi-VN" sz="3200" b="1" dirty="0">
                <a:latin typeface="Times New Roman" panose="02020603050405020304" pitchFamily="18" charset="0"/>
                <a:ea typeface="Calibri" panose="020F0502020204030204" pitchFamily="34" charset="0"/>
              </a:rPr>
              <a:t>Nguồn cung cấp</a:t>
            </a:r>
            <a:r>
              <a:rPr lang="vi-VN" sz="3200" dirty="0">
                <a:latin typeface="Times New Roman" panose="02020603050405020304" pitchFamily="18" charset="0"/>
                <a:ea typeface="Calibri" panose="020F0502020204030204" pitchFamily="34" charset="0"/>
              </a:rPr>
              <a:t>: vitamin A có nhiều trong gan cá và gan động vật khác... trong thực vật, vitamin A ở dạng carotin như: cà chua, bí đỏ, gấc, ớt, đu đủ...</a:t>
            </a:r>
          </a:p>
          <a:p>
            <a:pPr marL="457200" indent="-457200">
              <a:buFontTx/>
              <a:buChar char="-"/>
              <a:defRPr/>
            </a:pPr>
            <a:r>
              <a:rPr lang="vi-VN" sz="3200" dirty="0">
                <a:latin typeface="Times New Roman" panose="02020603050405020304" pitchFamily="18" charset="0"/>
                <a:ea typeface="Calibri" panose="020F0502020204030204" pitchFamily="34" charset="0"/>
              </a:rPr>
              <a:t>Vitamin A bền vững với kiềm và với nhiệt độ vừa phải.</a:t>
            </a:r>
          </a:p>
        </p:txBody>
      </p:sp>
    </p:spTree>
    <p:extLst>
      <p:ext uri="{BB962C8B-B14F-4D97-AF65-F5344CB8AC3E}">
        <p14:creationId xmlns:p14="http://schemas.microsoft.com/office/powerpoint/2010/main" val="336774277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15">
            <a:extLst>
              <a:ext uri="{FF2B5EF4-FFF2-40B4-BE49-F238E27FC236}">
                <a16:creationId xmlns:a16="http://schemas.microsoft.com/office/drawing/2014/main" id="{5A90E30F-918F-415E-BFF7-B648F764E52D}"/>
              </a:ext>
            </a:extLst>
          </p:cNvPr>
          <p:cNvSpPr/>
          <p:nvPr/>
        </p:nvSpPr>
        <p:spPr>
          <a:xfrm>
            <a:off x="38100" y="914400"/>
            <a:ext cx="2476500" cy="609600"/>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a:defRPr/>
            </a:pPr>
            <a:r>
              <a:rPr lang="vi-VN" sz="3200" b="1" dirty="0">
                <a:latin typeface="Times New Roman" panose="02020603050405020304" pitchFamily="18" charset="0"/>
                <a:ea typeface="Calibri" panose="020F0502020204030204" pitchFamily="34" charset="0"/>
              </a:rPr>
              <a:t>a. Vitamin A</a:t>
            </a:r>
          </a:p>
        </p:txBody>
      </p:sp>
      <p:sp>
        <p:nvSpPr>
          <p:cNvPr id="8" name="Rounded Rectangle 15">
            <a:extLst>
              <a:ext uri="{FF2B5EF4-FFF2-40B4-BE49-F238E27FC236}">
                <a16:creationId xmlns:a16="http://schemas.microsoft.com/office/drawing/2014/main" id="{7F61CDD4-F0CF-4286-9C1A-B66A7519BDE6}"/>
              </a:ext>
            </a:extLst>
          </p:cNvPr>
          <p:cNvSpPr/>
          <p:nvPr/>
        </p:nvSpPr>
        <p:spPr>
          <a:xfrm>
            <a:off x="38100" y="1681162"/>
            <a:ext cx="9067800" cy="4872038"/>
          </a:xfrm>
          <a:prstGeom prst="roundRect">
            <a:avLst/>
          </a:prstGeom>
          <a:solidFill>
            <a:schemeClr val="accent3">
              <a:lumMod val="40000"/>
              <a:lumOff val="60000"/>
            </a:schemeClr>
          </a:solidFill>
          <a:ln w="28575" cap="flat" cmpd="sng" algn="ctr">
            <a:solidFill>
              <a:sysClr val="windowText" lastClr="000000"/>
            </a:solidFill>
            <a:prstDash val="solid"/>
            <a:miter lim="800000"/>
          </a:ln>
          <a:effectLst/>
        </p:spPr>
        <p:txBody>
          <a:bodyPr anchor="ctr"/>
          <a:lstStyle/>
          <a:p>
            <a:pPr marL="457200" indent="-457200">
              <a:buFontTx/>
              <a:buChar char="-"/>
              <a:defRPr/>
            </a:pPr>
            <a:r>
              <a:rPr lang="vi-VN" sz="3200" dirty="0">
                <a:latin typeface="Times New Roman" panose="02020603050405020304" pitchFamily="18" charset="0"/>
                <a:ea typeface="Calibri" panose="020F0502020204030204" pitchFamily="34" charset="0"/>
              </a:rPr>
              <a:t>Vitamin A không tan trong nước, </a:t>
            </a:r>
            <a:r>
              <a:rPr lang="vi-VN" sz="3200" b="1" dirty="0">
                <a:latin typeface="Times New Roman" panose="02020603050405020304" pitchFamily="18" charset="0"/>
                <a:ea typeface="Calibri" panose="020F0502020204030204" pitchFamily="34" charset="0"/>
              </a:rPr>
              <a:t>chỉ tan trong chất béo</a:t>
            </a:r>
            <a:r>
              <a:rPr lang="vi-VN" sz="3200" dirty="0">
                <a:latin typeface="Times New Roman" panose="02020603050405020304" pitchFamily="18" charset="0"/>
                <a:ea typeface="Calibri" panose="020F0502020204030204" pitchFamily="34" charset="0"/>
              </a:rPr>
              <a:t>.</a:t>
            </a:r>
          </a:p>
          <a:p>
            <a:pPr marL="457200" indent="-457200">
              <a:buFontTx/>
              <a:buChar char="-"/>
              <a:defRPr/>
            </a:pPr>
            <a:r>
              <a:rPr lang="vi-VN" sz="3200" b="1" dirty="0">
                <a:latin typeface="Times New Roman" panose="02020603050405020304" pitchFamily="18" charset="0"/>
                <a:ea typeface="Calibri" panose="020F0502020204030204" pitchFamily="34" charset="0"/>
              </a:rPr>
              <a:t>Đề phòng thiếu vitamin A</a:t>
            </a:r>
            <a:r>
              <a:rPr lang="vi-VN" sz="3200" dirty="0">
                <a:latin typeface="Times New Roman" panose="02020603050405020304" pitchFamily="18" charset="0"/>
                <a:ea typeface="Calibri" panose="020F0502020204030204" pitchFamily="34" charset="0"/>
              </a:rPr>
              <a:t>: Khi thiếu vitamin A trẻ em sẽ ngừng lớn, xương và các cơ quan nhãn cầu không phát triển hẳn dẫn đến sứt môi. Người lớn thì ảnh hưởng trực tiếp lên hoạt động </a:t>
            </a:r>
            <a:r>
              <a:rPr lang="vi-VN" sz="3200" b="1" dirty="0">
                <a:latin typeface="Times New Roman" panose="02020603050405020304" pitchFamily="18" charset="0"/>
                <a:ea typeface="Calibri" panose="020F0502020204030204" pitchFamily="34" charset="0"/>
              </a:rPr>
              <a:t>thị giác như bị quáng gà</a:t>
            </a:r>
            <a:r>
              <a:rPr lang="vi-VN" sz="3200" dirty="0">
                <a:latin typeface="Times New Roman" panose="02020603050405020304" pitchFamily="18" charset="0"/>
                <a:ea typeface="Calibri" panose="020F0502020204030204" pitchFamily="34" charset="0"/>
              </a:rPr>
              <a:t>.</a:t>
            </a:r>
          </a:p>
          <a:p>
            <a:pPr marL="457200" indent="-457200">
              <a:buFontTx/>
              <a:buChar char="-"/>
              <a:defRPr/>
            </a:pPr>
            <a:r>
              <a:rPr lang="vi-VN" sz="3200" dirty="0">
                <a:latin typeface="Times New Roman" panose="02020603050405020304" pitchFamily="18" charset="0"/>
                <a:ea typeface="Calibri" panose="020F0502020204030204" pitchFamily="34" charset="0"/>
              </a:rPr>
              <a:t>Nhu cầu:  750µg/ngày.</a:t>
            </a:r>
          </a:p>
        </p:txBody>
      </p:sp>
    </p:spTree>
    <p:extLst>
      <p:ext uri="{BB962C8B-B14F-4D97-AF65-F5344CB8AC3E}">
        <p14:creationId xmlns:p14="http://schemas.microsoft.com/office/powerpoint/2010/main" val="80643873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15">
            <a:extLst>
              <a:ext uri="{FF2B5EF4-FFF2-40B4-BE49-F238E27FC236}">
                <a16:creationId xmlns:a16="http://schemas.microsoft.com/office/drawing/2014/main" id="{5A90E30F-918F-415E-BFF7-B648F764E52D}"/>
              </a:ext>
            </a:extLst>
          </p:cNvPr>
          <p:cNvSpPr/>
          <p:nvPr/>
        </p:nvSpPr>
        <p:spPr>
          <a:xfrm>
            <a:off x="38100" y="914400"/>
            <a:ext cx="2476500" cy="609600"/>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a:defRPr/>
            </a:pPr>
            <a:r>
              <a:rPr lang="vi-VN" sz="3200" b="1" dirty="0">
                <a:latin typeface="Times New Roman" panose="02020603050405020304" pitchFamily="18" charset="0"/>
                <a:ea typeface="Calibri" panose="020F0502020204030204" pitchFamily="34" charset="0"/>
              </a:rPr>
              <a:t>a. Vitamin A</a:t>
            </a:r>
          </a:p>
        </p:txBody>
      </p:sp>
      <p:sp>
        <p:nvSpPr>
          <p:cNvPr id="8" name="Rounded Rectangle 15">
            <a:extLst>
              <a:ext uri="{FF2B5EF4-FFF2-40B4-BE49-F238E27FC236}">
                <a16:creationId xmlns:a16="http://schemas.microsoft.com/office/drawing/2014/main" id="{7F61CDD4-F0CF-4286-9C1A-B66A7519BDE6}"/>
              </a:ext>
            </a:extLst>
          </p:cNvPr>
          <p:cNvSpPr/>
          <p:nvPr/>
        </p:nvSpPr>
        <p:spPr>
          <a:xfrm>
            <a:off x="38100" y="1681162"/>
            <a:ext cx="9067800" cy="4872038"/>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marL="0" marR="0" indent="360045" algn="just">
              <a:lnSpc>
                <a:spcPct val="110000"/>
              </a:lnSpc>
              <a:spcBef>
                <a:spcPts val="200"/>
              </a:spcBef>
              <a:spcAft>
                <a:spcPts val="200"/>
              </a:spcAft>
            </a:pPr>
            <a:r>
              <a:rPr lang="en-US" sz="3200" dirty="0">
                <a:effectLst/>
                <a:latin typeface="Times New Roman" panose="02020603050405020304" pitchFamily="18" charset="0"/>
                <a:ea typeface="Calibri" panose="020F0502020204030204" pitchFamily="34" charset="0"/>
              </a:rPr>
              <a:t>-</a:t>
            </a:r>
            <a:r>
              <a:rPr lang="en-US" sz="3200" dirty="0" err="1">
                <a:effectLst/>
                <a:latin typeface="Times New Roman" panose="02020603050405020304" pitchFamily="18" charset="0"/>
                <a:ea typeface="Calibri" panose="020F0502020204030204" pitchFamily="34" charset="0"/>
              </a:rPr>
              <a:t>Thiếu</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hụt</a:t>
            </a:r>
            <a:r>
              <a:rPr lang="en-US" sz="3200" dirty="0">
                <a:effectLst/>
                <a:latin typeface="Times New Roman" panose="02020603050405020304" pitchFamily="18" charset="0"/>
                <a:ea typeface="Calibri" panose="020F0502020204030204" pitchFamily="34" charset="0"/>
              </a:rPr>
              <a:t> vitamin A ở </a:t>
            </a:r>
            <a:r>
              <a:rPr lang="en-US" sz="3200" dirty="0" err="1">
                <a:effectLst/>
                <a:latin typeface="Times New Roman" panose="02020603050405020304" pitchFamily="18" charset="0"/>
                <a:ea typeface="Calibri" panose="020F0502020204030204" pitchFamily="34" charset="0"/>
              </a:rPr>
              <a:t>phụ</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nữ</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mang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thai</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có</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thể</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là</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một</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trong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những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nguyên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nhân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gây</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hạn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chế</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sự</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tăng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trưởng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của</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thai</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nhi</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gây</a:t>
            </a:r>
            <a:r>
              <a:rPr lang="en-US" sz="3200" dirty="0">
                <a:effectLst/>
                <a:latin typeface="Times New Roman" panose="02020603050405020304" pitchFamily="18" charset="0"/>
                <a:ea typeface="Calibri" panose="020F0502020204030204" pitchFamily="34" charset="0"/>
              </a:rPr>
              <a:t> ra </a:t>
            </a:r>
            <a:r>
              <a:rPr lang="en-US" sz="3200" b="1" dirty="0" err="1">
                <a:effectLst/>
                <a:latin typeface="Times New Roman" panose="02020603050405020304" pitchFamily="18" charset="0"/>
                <a:ea typeface="Calibri" panose="020F0502020204030204" pitchFamily="34" charset="0"/>
              </a:rPr>
              <a:t>đề</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kháng</a:t>
            </a:r>
            <a:r>
              <a:rPr lang="en-US" sz="3200" b="1" dirty="0">
                <a:effectLst/>
                <a:latin typeface="Times New Roman" panose="02020603050405020304" pitchFamily="18" charset="0"/>
                <a:ea typeface="Calibri" panose="020F0502020204030204" pitchFamily="34" charset="0"/>
              </a:rPr>
              <a:t> insulin </a:t>
            </a:r>
            <a:r>
              <a:rPr lang="en-US" sz="3200" dirty="0" err="1">
                <a:effectLst/>
                <a:latin typeface="Times New Roman" panose="02020603050405020304" pitchFamily="18" charset="0"/>
                <a:ea typeface="Calibri" panose="020F0502020204030204" pitchFamily="34" charset="0"/>
              </a:rPr>
              <a:t>và</a:t>
            </a:r>
            <a:r>
              <a:rPr lang="en-US" sz="3200"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không</a:t>
            </a:r>
            <a:r>
              <a:rPr lang="en-US" sz="3200" b="1" dirty="0">
                <a:effectLst/>
                <a:latin typeface="Times New Roman" panose="02020603050405020304" pitchFamily="18" charset="0"/>
                <a:ea typeface="Calibri" panose="020F0502020204030204" pitchFamily="34" charset="0"/>
              </a:rPr>
              <a:t> dung </a:t>
            </a:r>
            <a:r>
              <a:rPr lang="en-US" sz="3200" b="1" dirty="0" err="1">
                <a:effectLst/>
                <a:latin typeface="Times New Roman" panose="02020603050405020304" pitchFamily="18" charset="0"/>
                <a:ea typeface="Calibri" panose="020F0502020204030204" pitchFamily="34" charset="0"/>
              </a:rPr>
              <a:t>nạp</a:t>
            </a:r>
            <a:r>
              <a:rPr lang="en-US" sz="3200" b="1" dirty="0">
                <a:effectLst/>
                <a:latin typeface="Times New Roman" panose="02020603050405020304" pitchFamily="18" charset="0"/>
                <a:ea typeface="Calibri" panose="020F0502020204030204" pitchFamily="34" charset="0"/>
              </a:rPr>
              <a:t> glucose </a:t>
            </a:r>
            <a:r>
              <a:rPr lang="en-US" sz="3200" dirty="0">
                <a:effectLst/>
                <a:latin typeface="Times New Roman" panose="02020603050405020304" pitchFamily="18" charset="0"/>
                <a:ea typeface="Calibri" panose="020F0502020204030204" pitchFamily="34" charset="0"/>
              </a:rPr>
              <a:t>ở </a:t>
            </a:r>
            <a:r>
              <a:rPr lang="en-US" sz="3200" dirty="0" err="1">
                <a:effectLst/>
                <a:latin typeface="Times New Roman" panose="02020603050405020304" pitchFamily="18" charset="0"/>
                <a:ea typeface="Calibri" panose="020F0502020204030204" pitchFamily="34" charset="0"/>
              </a:rPr>
              <a:t>tuổi</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trưởng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thành</a:t>
            </a:r>
            <a:r>
              <a:rPr lang="en-US" sz="3200" dirty="0">
                <a:effectLst/>
                <a:latin typeface="Times New Roman" panose="02020603050405020304" pitchFamily="18" charset="0"/>
                <a:ea typeface="Calibri" panose="020F0502020204030204" pitchFamily="34" charset="0"/>
              </a:rPr>
              <a:t>. </a:t>
            </a:r>
          </a:p>
          <a:p>
            <a:pPr marL="0" marR="0" indent="360045" algn="just">
              <a:lnSpc>
                <a:spcPct val="110000"/>
              </a:lnSpc>
              <a:spcBef>
                <a:spcPts val="200"/>
              </a:spcBef>
              <a:spcAft>
                <a:spcPts val="200"/>
              </a:spcAft>
            </a:pPr>
            <a:r>
              <a:rPr lang="en-US" sz="3200" dirty="0">
                <a:effectLst/>
                <a:latin typeface="Times New Roman" panose="02020603050405020304" pitchFamily="18" charset="0"/>
                <a:ea typeface="Calibri" panose="020F0502020204030204" pitchFamily="34" charset="0"/>
              </a:rPr>
              <a:t>-</a:t>
            </a:r>
            <a:r>
              <a:rPr lang="en-US" sz="3200" dirty="0" err="1">
                <a:effectLst/>
                <a:latin typeface="Times New Roman" panose="02020603050405020304" pitchFamily="18" charset="0"/>
                <a:ea typeface="Calibri" panose="020F0502020204030204" pitchFamily="34" charset="0"/>
              </a:rPr>
              <a:t>Hơn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nữa</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tình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trạng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này</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còn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liên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quan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đến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đái</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tháo</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đường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và</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tiểu</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đường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thai</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kỳ</a:t>
            </a:r>
            <a:r>
              <a:rPr lang="en-US" sz="3200" dirty="0">
                <a:effectLst/>
                <a:latin typeface="Times New Roman" panose="02020603050405020304" pitchFamily="18" charset="0"/>
                <a:ea typeface="Calibri" panose="020F0502020204030204" pitchFamily="34" charset="0"/>
              </a:rPr>
              <a:t>.</a:t>
            </a:r>
          </a:p>
        </p:txBody>
      </p:sp>
    </p:spTree>
    <p:extLst>
      <p:ext uri="{BB962C8B-B14F-4D97-AF65-F5344CB8AC3E}">
        <p14:creationId xmlns:p14="http://schemas.microsoft.com/office/powerpoint/2010/main" val="145836464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15">
            <a:extLst>
              <a:ext uri="{FF2B5EF4-FFF2-40B4-BE49-F238E27FC236}">
                <a16:creationId xmlns:a16="http://schemas.microsoft.com/office/drawing/2014/main" id="{5A90E30F-918F-415E-BFF7-B648F764E52D}"/>
              </a:ext>
            </a:extLst>
          </p:cNvPr>
          <p:cNvSpPr/>
          <p:nvPr/>
        </p:nvSpPr>
        <p:spPr>
          <a:xfrm>
            <a:off x="38100" y="914400"/>
            <a:ext cx="2476500" cy="609600"/>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a:defRPr/>
            </a:pPr>
            <a:r>
              <a:rPr lang="vi-VN" sz="3200" b="1" dirty="0">
                <a:latin typeface="Times New Roman" panose="02020603050405020304" pitchFamily="18" charset="0"/>
                <a:ea typeface="Calibri" panose="020F0502020204030204" pitchFamily="34" charset="0"/>
              </a:rPr>
              <a:t>a. Vitamin A</a:t>
            </a:r>
          </a:p>
        </p:txBody>
      </p:sp>
      <p:sp>
        <p:nvSpPr>
          <p:cNvPr id="8" name="Rounded Rectangle 15">
            <a:extLst>
              <a:ext uri="{FF2B5EF4-FFF2-40B4-BE49-F238E27FC236}">
                <a16:creationId xmlns:a16="http://schemas.microsoft.com/office/drawing/2014/main" id="{7F61CDD4-F0CF-4286-9C1A-B66A7519BDE6}"/>
              </a:ext>
            </a:extLst>
          </p:cNvPr>
          <p:cNvSpPr/>
          <p:nvPr/>
        </p:nvSpPr>
        <p:spPr>
          <a:xfrm>
            <a:off x="38100" y="1681162"/>
            <a:ext cx="9067800" cy="4872038"/>
          </a:xfrm>
          <a:prstGeom prst="roundRect">
            <a:avLst/>
          </a:prstGeom>
          <a:solidFill>
            <a:schemeClr val="accent1">
              <a:lumMod val="40000"/>
              <a:lumOff val="60000"/>
            </a:schemeClr>
          </a:solidFill>
          <a:ln w="28575" cap="flat" cmpd="sng" algn="ctr">
            <a:solidFill>
              <a:sysClr val="windowText" lastClr="000000"/>
            </a:solidFill>
            <a:prstDash val="solid"/>
            <a:miter lim="800000"/>
          </a:ln>
          <a:effectLst/>
        </p:spPr>
        <p:txBody>
          <a:bodyPr anchor="ctr"/>
          <a:lstStyle/>
          <a:p>
            <a:pPr marL="0" marR="0" indent="360045" algn="just">
              <a:lnSpc>
                <a:spcPct val="110000"/>
              </a:lnSpc>
              <a:spcBef>
                <a:spcPts val="200"/>
              </a:spcBef>
              <a:spcAft>
                <a:spcPts val="200"/>
              </a:spcAft>
            </a:pPr>
            <a:r>
              <a:rPr lang="vi-VN" sz="3200" dirty="0">
                <a:effectLst/>
                <a:latin typeface="Times New Roman" panose="02020603050405020304" pitchFamily="18" charset="0"/>
                <a:ea typeface="Calibri" panose="020F0502020204030204" pitchFamily="34" charset="0"/>
              </a:rPr>
              <a:t>Bổ sung quá mức vitamin A khi mang thai có nguy cơ gây ra quái thai ở các nghiên cứu trên động vật. Dị tật thai tùy thuộc vào mức độ vitamin A dư thừa và giai đoạn mang thai. Nguy cơ tăng cao đối với 60 ngày đầu tiên sau khi thụ thai.</a:t>
            </a:r>
          </a:p>
        </p:txBody>
      </p:sp>
    </p:spTree>
    <p:extLst>
      <p:ext uri="{BB962C8B-B14F-4D97-AF65-F5344CB8AC3E}">
        <p14:creationId xmlns:p14="http://schemas.microsoft.com/office/powerpoint/2010/main" val="341008203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15">
            <a:extLst>
              <a:ext uri="{FF2B5EF4-FFF2-40B4-BE49-F238E27FC236}">
                <a16:creationId xmlns:a16="http://schemas.microsoft.com/office/drawing/2014/main" id="{5A90E30F-918F-415E-BFF7-B648F764E52D}"/>
              </a:ext>
            </a:extLst>
          </p:cNvPr>
          <p:cNvSpPr/>
          <p:nvPr/>
        </p:nvSpPr>
        <p:spPr>
          <a:xfrm>
            <a:off x="38100" y="914400"/>
            <a:ext cx="2476500" cy="609600"/>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a:defRPr/>
            </a:pPr>
            <a:r>
              <a:rPr lang="vi-VN" sz="3200" b="1" dirty="0">
                <a:latin typeface="Times New Roman" panose="02020603050405020304" pitchFamily="18" charset="0"/>
                <a:ea typeface="Calibri" panose="020F0502020204030204" pitchFamily="34" charset="0"/>
              </a:rPr>
              <a:t>a. Vitamin A</a:t>
            </a:r>
          </a:p>
        </p:txBody>
      </p:sp>
      <p:sp>
        <p:nvSpPr>
          <p:cNvPr id="8" name="Rounded Rectangle 15">
            <a:extLst>
              <a:ext uri="{FF2B5EF4-FFF2-40B4-BE49-F238E27FC236}">
                <a16:creationId xmlns:a16="http://schemas.microsoft.com/office/drawing/2014/main" id="{7F61CDD4-F0CF-4286-9C1A-B66A7519BDE6}"/>
              </a:ext>
            </a:extLst>
          </p:cNvPr>
          <p:cNvSpPr/>
          <p:nvPr/>
        </p:nvSpPr>
        <p:spPr>
          <a:xfrm>
            <a:off x="38100" y="1681162"/>
            <a:ext cx="9067800" cy="4567238"/>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marL="0" marR="0" indent="360045" algn="just">
              <a:lnSpc>
                <a:spcPct val="110000"/>
              </a:lnSpc>
              <a:spcBef>
                <a:spcPts val="200"/>
              </a:spcBef>
              <a:spcAft>
                <a:spcPts val="200"/>
              </a:spcAft>
            </a:pPr>
            <a:r>
              <a:rPr lang="vi-VN" sz="3200" dirty="0">
                <a:effectLst/>
                <a:latin typeface="Times New Roman" panose="02020603050405020304" pitchFamily="18" charset="0"/>
                <a:ea typeface="Calibri" panose="020F0502020204030204" pitchFamily="34" charset="0"/>
              </a:rPr>
              <a:t>Isotretinoin là loại thuốc có chứa một trong một số các dẫn xuất của vitamin A, được sử dụng phổ biến để điều trị các bệnh về da liễu, đặc biệt là mụn nang và mụn trứng cá. Tuy nhiên, thuốc này có nguy cơ gây quái thai và chống chỉ định cho thai kỳ...</a:t>
            </a:r>
          </a:p>
        </p:txBody>
      </p:sp>
    </p:spTree>
    <p:extLst>
      <p:ext uri="{BB962C8B-B14F-4D97-AF65-F5344CB8AC3E}">
        <p14:creationId xmlns:p14="http://schemas.microsoft.com/office/powerpoint/2010/main" val="351415816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0" y="1098550"/>
            <a:ext cx="5337411" cy="533401"/>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vi-VN" sz="3600" b="1" dirty="0">
                <a:latin typeface="Times New Roman" panose="02020603050405020304" pitchFamily="18" charset="0"/>
                <a:ea typeface="Calibri" panose="020F0502020204030204" pitchFamily="34" charset="0"/>
              </a:rPr>
              <a:t>b. Vitamin D</a:t>
            </a:r>
          </a:p>
        </p:txBody>
      </p:sp>
      <p:sp>
        <p:nvSpPr>
          <p:cNvPr id="7" name="Rounded Rectangle 15">
            <a:extLst>
              <a:ext uri="{FF2B5EF4-FFF2-40B4-BE49-F238E27FC236}">
                <a16:creationId xmlns:a16="http://schemas.microsoft.com/office/drawing/2014/main" id="{5A90E30F-918F-415E-BFF7-B648F764E52D}"/>
              </a:ext>
            </a:extLst>
          </p:cNvPr>
          <p:cNvSpPr/>
          <p:nvPr/>
        </p:nvSpPr>
        <p:spPr>
          <a:xfrm>
            <a:off x="38100" y="2057400"/>
            <a:ext cx="9067800" cy="449580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a:defRPr/>
            </a:pPr>
            <a:r>
              <a:rPr lang="vi-VN" sz="3200" dirty="0">
                <a:latin typeface="Times New Roman" panose="02020603050405020304" pitchFamily="18" charset="0"/>
                <a:ea typeface="Calibri" panose="020F0502020204030204" pitchFamily="34" charset="0"/>
              </a:rPr>
              <a:t>Vitamin D có ở dưới da, tập trung ở gan và huyết tương... Vitamin D có trong các thực phẩm động vật, thực vật, nhưng quan trọng nhất là trong thực phẩm động vật, ở thực vật vitamin D có dưới dạng provitamin D.</a:t>
            </a:r>
          </a:p>
          <a:p>
            <a:pPr>
              <a:defRPr/>
            </a:pPr>
            <a:r>
              <a:rPr lang="vi-VN" sz="3200" dirty="0">
                <a:latin typeface="Times New Roman" panose="02020603050405020304" pitchFamily="18" charset="0"/>
                <a:ea typeface="Calibri" panose="020F0502020204030204" pitchFamily="34" charset="0"/>
              </a:rPr>
              <a:t>Vitamin D có các dạng: D2, D3, D4, D6, D7...</a:t>
            </a:r>
          </a:p>
          <a:p>
            <a:pPr>
              <a:defRPr/>
            </a:pPr>
            <a:r>
              <a:rPr lang="vi-VN" sz="3200" dirty="0">
                <a:latin typeface="Times New Roman" panose="02020603050405020304" pitchFamily="18" charset="0"/>
                <a:ea typeface="Calibri" panose="020F0502020204030204" pitchFamily="34" charset="0"/>
              </a:rPr>
              <a:t>Nhưng đối với cơ thể người thì vitamin D3 hoạt động hơn cả, làm tăng cường khả năng hấp thu canxi và phosphat ở đường ruột. </a:t>
            </a:r>
          </a:p>
        </p:txBody>
      </p:sp>
    </p:spTree>
    <p:extLst>
      <p:ext uri="{BB962C8B-B14F-4D97-AF65-F5344CB8AC3E}">
        <p14:creationId xmlns:p14="http://schemas.microsoft.com/office/powerpoint/2010/main" val="373847202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0" y="1098550"/>
            <a:ext cx="5337411" cy="533401"/>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vi-VN" sz="3600" b="1" dirty="0">
                <a:latin typeface="Times New Roman" panose="02020603050405020304" pitchFamily="18" charset="0"/>
                <a:ea typeface="Calibri" panose="020F0502020204030204" pitchFamily="34" charset="0"/>
              </a:rPr>
              <a:t>b. Vitamin D</a:t>
            </a:r>
          </a:p>
        </p:txBody>
      </p:sp>
      <p:sp>
        <p:nvSpPr>
          <p:cNvPr id="7" name="Rounded Rectangle 15">
            <a:extLst>
              <a:ext uri="{FF2B5EF4-FFF2-40B4-BE49-F238E27FC236}">
                <a16:creationId xmlns:a16="http://schemas.microsoft.com/office/drawing/2014/main" id="{5A90E30F-918F-415E-BFF7-B648F764E52D}"/>
              </a:ext>
            </a:extLst>
          </p:cNvPr>
          <p:cNvSpPr/>
          <p:nvPr/>
        </p:nvSpPr>
        <p:spPr>
          <a:xfrm>
            <a:off x="38100" y="2057400"/>
            <a:ext cx="9067800" cy="4495800"/>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a:defRPr/>
            </a:pPr>
            <a:r>
              <a:rPr lang="vi-VN" sz="3200" dirty="0">
                <a:latin typeface="Times New Roman" panose="02020603050405020304" pitchFamily="18" charset="0"/>
                <a:ea typeface="Calibri" panose="020F0502020204030204" pitchFamily="34" charset="0"/>
              </a:rPr>
              <a:t>Cơ thể cũng có thể tổng hợp vitamin D (đặc biệt là cholecalciferol) ở da, từ cholesterol, khi da được tiếp xúc đủ với ánh nắng mặt trời (vì thế nó còn được mệnh danh là  ”vitamin ánh nắng”).</a:t>
            </a:r>
          </a:p>
          <a:p>
            <a:pPr>
              <a:defRPr/>
            </a:pPr>
            <a:r>
              <a:rPr lang="vi-VN" sz="3200" dirty="0">
                <a:latin typeface="Times New Roman" panose="02020603050405020304" pitchFamily="18" charset="0"/>
                <a:ea typeface="Calibri" panose="020F0502020204030204" pitchFamily="34" charset="0"/>
              </a:rPr>
              <a:t>Vitamin D còn tăng hấp thụ và đồng hoá canxi, khi canxi trong cơ thể bị thiếu thì vitamin D sẽ huy động canxi từ các tổ chức xương để duy trì hàm lượng canxi trong máu.</a:t>
            </a:r>
          </a:p>
        </p:txBody>
      </p:sp>
    </p:spTree>
    <p:extLst>
      <p:ext uri="{BB962C8B-B14F-4D97-AF65-F5344CB8AC3E}">
        <p14:creationId xmlns:p14="http://schemas.microsoft.com/office/powerpoint/2010/main" val="133821709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0" y="1098550"/>
            <a:ext cx="5337411" cy="533401"/>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vi-VN" sz="3600" b="1" dirty="0">
                <a:latin typeface="Times New Roman" panose="02020603050405020304" pitchFamily="18" charset="0"/>
                <a:ea typeface="Calibri" panose="020F0502020204030204" pitchFamily="34" charset="0"/>
              </a:rPr>
              <a:t>b. Vitamin D</a:t>
            </a:r>
          </a:p>
        </p:txBody>
      </p:sp>
      <p:sp>
        <p:nvSpPr>
          <p:cNvPr id="7" name="Rounded Rectangle 15">
            <a:extLst>
              <a:ext uri="{FF2B5EF4-FFF2-40B4-BE49-F238E27FC236}">
                <a16:creationId xmlns:a16="http://schemas.microsoft.com/office/drawing/2014/main" id="{5A90E30F-918F-415E-BFF7-B648F764E52D}"/>
              </a:ext>
            </a:extLst>
          </p:cNvPr>
          <p:cNvSpPr/>
          <p:nvPr/>
        </p:nvSpPr>
        <p:spPr>
          <a:xfrm>
            <a:off x="38100" y="2057400"/>
            <a:ext cx="9067800" cy="449580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a:defRPr/>
            </a:pPr>
            <a:r>
              <a:rPr lang="vi-VN" sz="3200" dirty="0">
                <a:latin typeface="Times New Roman" panose="02020603050405020304" pitchFamily="18" charset="0"/>
                <a:ea typeface="Calibri" panose="020F0502020204030204" pitchFamily="34" charset="0"/>
              </a:rPr>
              <a:t>Thiếu vitamin D sẽ sinh ra bệnh còi xương, ở trẻ em từ 2 tháng</a:t>
            </a:r>
            <a:r>
              <a:rPr lang="en-US" sz="3200" dirty="0">
                <a:latin typeface="Times New Roman" panose="02020603050405020304" pitchFamily="18" charset="0"/>
                <a:ea typeface="Calibri" panose="020F0502020204030204" pitchFamily="34" charset="0"/>
                <a:sym typeface="Wingdings" panose="05000000000000000000" pitchFamily="2" charset="2"/>
              </a:rPr>
              <a:t></a:t>
            </a:r>
            <a:r>
              <a:rPr lang="vi-VN" sz="3200" dirty="0">
                <a:latin typeface="Times New Roman" panose="02020603050405020304" pitchFamily="18" charset="0"/>
                <a:ea typeface="Calibri" panose="020F0502020204030204" pitchFamily="34" charset="0"/>
              </a:rPr>
              <a:t> 2 năm thiếu vitamin D sẽ có những triệu chứng như suy yếu, ra mồ hôi, quá trình liền thóp chậm, mọc răng chậm, dễ bị viêm phế quản, sưng phổi.</a:t>
            </a:r>
          </a:p>
          <a:p>
            <a:pPr>
              <a:defRPr/>
            </a:pPr>
            <a:r>
              <a:rPr lang="vi-VN" sz="3200" dirty="0">
                <a:latin typeface="Times New Roman" panose="02020603050405020304" pitchFamily="18" charset="0"/>
                <a:ea typeface="Calibri" panose="020F0502020204030204" pitchFamily="34" charset="0"/>
              </a:rPr>
              <a:t>Nhu cầu: Các cố vấn dinh dưỡng của Chính phủ Hoa Kỳ đã đưa ra mức nhu cầu vitamin D hàng ngày phù hợp cho mỗi đối tượng khác nhau, cụ thể là: </a:t>
            </a:r>
          </a:p>
        </p:txBody>
      </p:sp>
    </p:spTree>
    <p:extLst>
      <p:ext uri="{BB962C8B-B14F-4D97-AF65-F5344CB8AC3E}">
        <p14:creationId xmlns:p14="http://schemas.microsoft.com/office/powerpoint/2010/main" val="121814055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0" y="1098550"/>
            <a:ext cx="5337411" cy="533401"/>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vi-VN" sz="3600" b="1" dirty="0">
                <a:latin typeface="Times New Roman" panose="02020603050405020304" pitchFamily="18" charset="0"/>
                <a:ea typeface="Calibri" panose="020F0502020204030204" pitchFamily="34" charset="0"/>
              </a:rPr>
              <a:t>b. Vitamin D</a:t>
            </a:r>
          </a:p>
        </p:txBody>
      </p:sp>
      <p:sp>
        <p:nvSpPr>
          <p:cNvPr id="7" name="Rounded Rectangle 15">
            <a:extLst>
              <a:ext uri="{FF2B5EF4-FFF2-40B4-BE49-F238E27FC236}">
                <a16:creationId xmlns:a16="http://schemas.microsoft.com/office/drawing/2014/main" id="{5A90E30F-918F-415E-BFF7-B648F764E52D}"/>
              </a:ext>
            </a:extLst>
          </p:cNvPr>
          <p:cNvSpPr/>
          <p:nvPr/>
        </p:nvSpPr>
        <p:spPr>
          <a:xfrm>
            <a:off x="38100" y="2057400"/>
            <a:ext cx="9067800" cy="4495800"/>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a:defRPr/>
            </a:pPr>
            <a:r>
              <a:rPr lang="vi-VN" sz="3200" dirty="0">
                <a:latin typeface="Times New Roman" panose="02020603050405020304" pitchFamily="18" charset="0"/>
                <a:ea typeface="Calibri" panose="020F0502020204030204" pitchFamily="34" charset="0"/>
              </a:rPr>
              <a:t>Trẻ sơ sinh đến 1 tuổi: cần ít nhất 10µg hoặc 400 IU/ngày. Tuy nhiên cần lưu ý rằng, không được vượt quá 1.000 IU/ngày </a:t>
            </a:r>
          </a:p>
          <a:p>
            <a:pPr>
              <a:defRPr/>
            </a:pPr>
            <a:r>
              <a:rPr lang="vi-VN" sz="3200" dirty="0">
                <a:latin typeface="Times New Roman" panose="02020603050405020304" pitchFamily="18" charset="0"/>
                <a:ea typeface="Calibri" panose="020F0502020204030204" pitchFamily="34" charset="0"/>
              </a:rPr>
              <a:t>Từ 1 – 70 tuổi: cần ít nhất 15µg hoặc 600 IU/ ngày.</a:t>
            </a:r>
          </a:p>
          <a:p>
            <a:pPr>
              <a:defRPr/>
            </a:pPr>
            <a:r>
              <a:rPr lang="vi-VN" sz="3200" dirty="0">
                <a:latin typeface="Times New Roman" panose="02020603050405020304" pitchFamily="18" charset="0"/>
                <a:ea typeface="Calibri" panose="020F0502020204030204" pitchFamily="34" charset="0"/>
              </a:rPr>
              <a:t>Trên 70 tuổi: cần ít nhất 20µg hoặc 800 IU/ ngày.</a:t>
            </a:r>
          </a:p>
        </p:txBody>
      </p:sp>
    </p:spTree>
    <p:extLst>
      <p:ext uri="{BB962C8B-B14F-4D97-AF65-F5344CB8AC3E}">
        <p14:creationId xmlns:p14="http://schemas.microsoft.com/office/powerpoint/2010/main" val="205830480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0" y="1098550"/>
            <a:ext cx="5337411" cy="533401"/>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vi-VN" sz="3600" b="1" dirty="0">
                <a:latin typeface="Times New Roman" panose="02020603050405020304" pitchFamily="18" charset="0"/>
                <a:ea typeface="Calibri" panose="020F0502020204030204" pitchFamily="34" charset="0"/>
              </a:rPr>
              <a:t>b. Vitamin D</a:t>
            </a:r>
          </a:p>
        </p:txBody>
      </p:sp>
      <p:sp>
        <p:nvSpPr>
          <p:cNvPr id="7" name="Rounded Rectangle 15">
            <a:extLst>
              <a:ext uri="{FF2B5EF4-FFF2-40B4-BE49-F238E27FC236}">
                <a16:creationId xmlns:a16="http://schemas.microsoft.com/office/drawing/2014/main" id="{5A90E30F-918F-415E-BFF7-B648F764E52D}"/>
              </a:ext>
            </a:extLst>
          </p:cNvPr>
          <p:cNvSpPr/>
          <p:nvPr/>
        </p:nvSpPr>
        <p:spPr>
          <a:xfrm>
            <a:off x="38100" y="2057400"/>
            <a:ext cx="9067800" cy="4495800"/>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a:defRPr/>
            </a:pPr>
            <a:r>
              <a:rPr lang="vi-VN" sz="3200" dirty="0">
                <a:latin typeface="Times New Roman" panose="02020603050405020304" pitchFamily="18" charset="0"/>
                <a:ea typeface="Calibri" panose="020F0502020204030204" pitchFamily="34" charset="0"/>
              </a:rPr>
              <a:t>Phương pháp tốt nhất để phòng thiếu vitamin D là tắm nắng đúng cách, thêm vitamin D, A, C vào sữa. Ngoài tắm nắng, một số thực phẩm như cá hồi, cá tuyết, cá thu, sữa, lòng đỏ trứng... cũng cung cấp vitamin D nhưng chỉ khoảng 5% nhu cầu cần thiết mỗi ngày.</a:t>
            </a:r>
          </a:p>
        </p:txBody>
      </p:sp>
    </p:spTree>
    <p:extLst>
      <p:ext uri="{BB962C8B-B14F-4D97-AF65-F5344CB8AC3E}">
        <p14:creationId xmlns:p14="http://schemas.microsoft.com/office/powerpoint/2010/main" val="219367824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15">
            <a:extLst>
              <a:ext uri="{FF2B5EF4-FFF2-40B4-BE49-F238E27FC236}">
                <a16:creationId xmlns:a16="http://schemas.microsoft.com/office/drawing/2014/main" id="{5A90E30F-918F-415E-BFF7-B648F764E52D}"/>
              </a:ext>
            </a:extLst>
          </p:cNvPr>
          <p:cNvSpPr/>
          <p:nvPr/>
        </p:nvSpPr>
        <p:spPr>
          <a:xfrm>
            <a:off x="38100" y="1098550"/>
            <a:ext cx="9067800" cy="545465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a:defRPr/>
            </a:pPr>
            <a:r>
              <a:rPr lang="vi-VN" sz="3200" dirty="0">
                <a:latin typeface="Times New Roman" panose="02020603050405020304" pitchFamily="18" charset="0"/>
                <a:ea typeface="Calibri" panose="020F0502020204030204" pitchFamily="34" charset="0"/>
              </a:rPr>
              <a:t>Tắm nắng đúng cách: Đối với trẻ lớn, thời gian ánh nắng mặt trời nhiều tia UVB giúp cơ thể sản sinh vitamin D nhiều nhất là giữa trưa. Tuy nhiên phơi nắng vào thời điểm này dễ gây tổn thương da. Chỉ tắm nắng khi độ dài bóng nắng cơ thể bạn ngắn hơn chiều cao của bạn. Tức là khoảng sau 9 - 10giờ hoặc trước 3 -4 giờ chiều. Đeo kính có khả năng chống tia UV, đội mũ rộng vành khi tắm nắng. </a:t>
            </a:r>
          </a:p>
        </p:txBody>
      </p:sp>
    </p:spTree>
    <p:extLst>
      <p:ext uri="{BB962C8B-B14F-4D97-AF65-F5344CB8AC3E}">
        <p14:creationId xmlns:p14="http://schemas.microsoft.com/office/powerpoint/2010/main" val="196393349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15">
            <a:extLst>
              <a:ext uri="{FF2B5EF4-FFF2-40B4-BE49-F238E27FC236}">
                <a16:creationId xmlns:a16="http://schemas.microsoft.com/office/drawing/2014/main" id="{5A90E30F-918F-415E-BFF7-B648F764E52D}"/>
              </a:ext>
            </a:extLst>
          </p:cNvPr>
          <p:cNvSpPr/>
          <p:nvPr/>
        </p:nvSpPr>
        <p:spPr>
          <a:xfrm>
            <a:off x="38100" y="1219200"/>
            <a:ext cx="9067800" cy="533400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a:defRPr/>
            </a:pPr>
            <a:r>
              <a:rPr lang="vi-VN" sz="3200" dirty="0">
                <a:latin typeface="Times New Roman" panose="02020603050405020304" pitchFamily="18" charset="0"/>
                <a:ea typeface="Calibri" panose="020F0502020204030204" pitchFamily="34" charset="0"/>
              </a:rPr>
              <a:t>Hầu hết mọi người có thể tạo đủ vitamin D khi ra nắng hàng ngày trong khoảng thời gian nêu trên 10-15 phút với cẳng tay, bàn tay hoặc chân không che chắn và không dùng kem chống nắng. Cách phơi nắng này có thể cung cấp đủ lượng vitamin D theo khuyến cáo từ các viện dinh dưỡng trên thế giới là 600-1000 IU/ngày cho trẻ từ 1-18 tuổi và 800-1000 IU/ngày cho người lớn. Quan sát màu da, khi thấy da ửng hồng là chúng ta đã tắm nắng đủ.)</a:t>
            </a:r>
          </a:p>
        </p:txBody>
      </p:sp>
    </p:spTree>
    <p:extLst>
      <p:ext uri="{BB962C8B-B14F-4D97-AF65-F5344CB8AC3E}">
        <p14:creationId xmlns:p14="http://schemas.microsoft.com/office/powerpoint/2010/main" val="342673749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1" y="1098550"/>
            <a:ext cx="3048000" cy="533401"/>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vi-VN" sz="3600" b="1" dirty="0">
                <a:latin typeface="Times New Roman" panose="02020603050405020304" pitchFamily="18" charset="0"/>
                <a:ea typeface="Calibri" panose="020F0502020204030204" pitchFamily="34" charset="0"/>
              </a:rPr>
              <a:t>c. Vitamin E</a:t>
            </a:r>
          </a:p>
        </p:txBody>
      </p:sp>
      <p:sp>
        <p:nvSpPr>
          <p:cNvPr id="7" name="Rounded Rectangle 15">
            <a:extLst>
              <a:ext uri="{FF2B5EF4-FFF2-40B4-BE49-F238E27FC236}">
                <a16:creationId xmlns:a16="http://schemas.microsoft.com/office/drawing/2014/main" id="{5A90E30F-918F-415E-BFF7-B648F764E52D}"/>
              </a:ext>
            </a:extLst>
          </p:cNvPr>
          <p:cNvSpPr/>
          <p:nvPr/>
        </p:nvSpPr>
        <p:spPr>
          <a:xfrm>
            <a:off x="38100" y="2057400"/>
            <a:ext cx="9067800" cy="4495800"/>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a:defRPr/>
            </a:pPr>
            <a:r>
              <a:rPr lang="vi-VN" sz="3200" b="1" dirty="0">
                <a:latin typeface="Times New Roman" panose="02020603050405020304" pitchFamily="18" charset="0"/>
                <a:ea typeface="Calibri" panose="020F0502020204030204" pitchFamily="34" charset="0"/>
              </a:rPr>
              <a:t>Nguồn cung cấp</a:t>
            </a:r>
            <a:r>
              <a:rPr lang="vi-VN" sz="3200" dirty="0">
                <a:latin typeface="Times New Roman" panose="02020603050405020304" pitchFamily="18" charset="0"/>
                <a:ea typeface="Calibri" panose="020F0502020204030204" pitchFamily="34" charset="0"/>
              </a:rPr>
              <a:t>: Vitamin E có nhiều trong thực phẩm thực vật, nhất là trong các mầm hạt đậu, có trong động vật như sữa, trứng...</a:t>
            </a:r>
            <a:endParaRPr lang="en-US" sz="3200" dirty="0">
              <a:latin typeface="Times New Roman" panose="02020603050405020304" pitchFamily="18" charset="0"/>
              <a:ea typeface="Calibri" panose="020F0502020204030204" pitchFamily="34" charset="0"/>
            </a:endParaRPr>
          </a:p>
          <a:p>
            <a:pPr>
              <a:defRPr/>
            </a:pPr>
            <a:endParaRPr lang="vi-VN" sz="3200" dirty="0">
              <a:latin typeface="Times New Roman" panose="02020603050405020304" pitchFamily="18" charset="0"/>
              <a:ea typeface="Calibri" panose="020F0502020204030204" pitchFamily="34" charset="0"/>
            </a:endParaRPr>
          </a:p>
          <a:p>
            <a:pPr>
              <a:defRPr/>
            </a:pPr>
            <a:r>
              <a:rPr lang="vi-VN" sz="3200" dirty="0">
                <a:latin typeface="Times New Roman" panose="02020603050405020304" pitchFamily="18" charset="0"/>
                <a:ea typeface="Calibri" panose="020F0502020204030204" pitchFamily="34" charset="0"/>
              </a:rPr>
              <a:t>Vitamin E không tan trong nước, phần lớn tan trong dung môi hữu cơ, bền với môi trường acid và môi trường kiềm.</a:t>
            </a:r>
          </a:p>
        </p:txBody>
      </p:sp>
    </p:spTree>
    <p:extLst>
      <p:ext uri="{BB962C8B-B14F-4D97-AF65-F5344CB8AC3E}">
        <p14:creationId xmlns:p14="http://schemas.microsoft.com/office/powerpoint/2010/main" val="181118183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1" y="1098550"/>
            <a:ext cx="3048000" cy="533401"/>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vi-VN" sz="3600" b="1" dirty="0">
                <a:latin typeface="Times New Roman" panose="02020603050405020304" pitchFamily="18" charset="0"/>
                <a:ea typeface="Calibri" panose="020F0502020204030204" pitchFamily="34" charset="0"/>
              </a:rPr>
              <a:t>c. Vitamin E</a:t>
            </a:r>
          </a:p>
        </p:txBody>
      </p:sp>
      <p:sp>
        <p:nvSpPr>
          <p:cNvPr id="7" name="Rounded Rectangle 15">
            <a:extLst>
              <a:ext uri="{FF2B5EF4-FFF2-40B4-BE49-F238E27FC236}">
                <a16:creationId xmlns:a16="http://schemas.microsoft.com/office/drawing/2014/main" id="{5A90E30F-918F-415E-BFF7-B648F764E52D}"/>
              </a:ext>
            </a:extLst>
          </p:cNvPr>
          <p:cNvSpPr/>
          <p:nvPr/>
        </p:nvSpPr>
        <p:spPr>
          <a:xfrm>
            <a:off x="38100" y="2057400"/>
            <a:ext cx="9067800" cy="4495800"/>
          </a:xfrm>
          <a:prstGeom prst="roundRect">
            <a:avLst/>
          </a:prstGeom>
          <a:solidFill>
            <a:schemeClr val="accent1">
              <a:lumMod val="40000"/>
              <a:lumOff val="60000"/>
            </a:schemeClr>
          </a:solidFill>
          <a:ln w="28575" cap="flat" cmpd="sng" algn="ctr">
            <a:solidFill>
              <a:sysClr val="windowText" lastClr="000000"/>
            </a:solidFill>
            <a:prstDash val="solid"/>
            <a:miter lim="800000"/>
          </a:ln>
          <a:effectLst/>
        </p:spPr>
        <p:txBody>
          <a:bodyPr anchor="ctr"/>
          <a:lstStyle/>
          <a:p>
            <a:pPr>
              <a:defRPr/>
            </a:pPr>
            <a:r>
              <a:rPr lang="vi-VN" sz="3200" dirty="0">
                <a:latin typeface="Times New Roman" panose="02020603050405020304" pitchFamily="18" charset="0"/>
                <a:ea typeface="Calibri" panose="020F0502020204030204" pitchFamily="34" charset="0"/>
              </a:rPr>
              <a:t>Vitamin E là một loại vitamin tan trong chất béo, là một thành phần quan trọng giúp duy trì hoạt động bình thường của các cơ quan trong cơ thể là một chất chống oxy hóa giúp làm chậm các quá trình gây tổn thương tế bào</a:t>
            </a:r>
            <a:r>
              <a:rPr lang="vi-VN" sz="3200" dirty="0" smtClean="0">
                <a:latin typeface="Times New Roman" panose="02020603050405020304" pitchFamily="18" charset="0"/>
                <a:ea typeface="Calibri" panose="020F0502020204030204" pitchFamily="34" charset="0"/>
              </a:rPr>
              <a:t>.</a:t>
            </a:r>
            <a:endParaRPr lang="en-US" sz="3200" dirty="0" smtClean="0">
              <a:latin typeface="Times New Roman" panose="02020603050405020304" pitchFamily="18" charset="0"/>
              <a:ea typeface="Calibri" panose="020F0502020204030204" pitchFamily="34" charset="0"/>
            </a:endParaRPr>
          </a:p>
          <a:p>
            <a:pPr>
              <a:defRPr/>
            </a:pPr>
            <a:endParaRPr lang="vi-VN" sz="3200" dirty="0">
              <a:latin typeface="Times New Roman" panose="02020603050405020304" pitchFamily="18" charset="0"/>
              <a:ea typeface="Calibri" panose="020F0502020204030204" pitchFamily="34" charset="0"/>
            </a:endParaRPr>
          </a:p>
          <a:p>
            <a:pPr>
              <a:defRPr/>
            </a:pPr>
            <a:r>
              <a:rPr lang="vi-VN" sz="3200" dirty="0">
                <a:latin typeface="Times New Roman" panose="02020603050405020304" pitchFamily="18" charset="0"/>
                <a:ea typeface="Calibri" panose="020F0502020204030204" pitchFamily="34" charset="0"/>
              </a:rPr>
              <a:t>Nhu cầu vitamin E là 20-30mg/ngày.</a:t>
            </a:r>
            <a:endParaRPr lang="vi-VN" sz="3200"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10973416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1" y="1098550"/>
            <a:ext cx="3048000" cy="533401"/>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vi-VN" sz="3600" b="1" dirty="0">
                <a:latin typeface="Times New Roman" panose="02020603050405020304" pitchFamily="18" charset="0"/>
                <a:ea typeface="Calibri" panose="020F0502020204030204" pitchFamily="34" charset="0"/>
              </a:rPr>
              <a:t>c. Vitamin E</a:t>
            </a:r>
          </a:p>
        </p:txBody>
      </p:sp>
      <p:sp>
        <p:nvSpPr>
          <p:cNvPr id="7" name="Rounded Rectangle 15">
            <a:extLst>
              <a:ext uri="{FF2B5EF4-FFF2-40B4-BE49-F238E27FC236}">
                <a16:creationId xmlns:a16="http://schemas.microsoft.com/office/drawing/2014/main" id="{5A90E30F-918F-415E-BFF7-B648F764E52D}"/>
              </a:ext>
            </a:extLst>
          </p:cNvPr>
          <p:cNvSpPr/>
          <p:nvPr/>
        </p:nvSpPr>
        <p:spPr>
          <a:xfrm>
            <a:off x="38100" y="2057400"/>
            <a:ext cx="9067800" cy="4495800"/>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a:defRPr/>
            </a:pPr>
            <a:r>
              <a:rPr lang="vi-VN" sz="3200" dirty="0">
                <a:latin typeface="Times New Roman" panose="02020603050405020304" pitchFamily="18" charset="0"/>
                <a:ea typeface="Calibri" panose="020F0502020204030204" pitchFamily="34" charset="0"/>
              </a:rPr>
              <a:t>Do đó Hiệp hội Tim mạch Hoa Kỳ (American Heart Association/AHA) đã đưa ra một khuyến cáo người khỏe mạnh nên bổ sung các chất chống oxy hóa trong đó có vitamin E bằng cách thực hiện chế độ ăn hợp lý có </a:t>
            </a:r>
            <a:r>
              <a:rPr lang="vi-VN" sz="3200" b="1" dirty="0">
                <a:latin typeface="Times New Roman" panose="02020603050405020304" pitchFamily="18" charset="0"/>
                <a:ea typeface="Calibri" panose="020F0502020204030204" pitchFamily="34" charset="0"/>
              </a:rPr>
              <a:t>nhiều trái cây, rau và ngũ cốc</a:t>
            </a:r>
            <a:r>
              <a:rPr lang="vi-VN" sz="3200" dirty="0">
                <a:latin typeface="Times New Roman" panose="02020603050405020304" pitchFamily="18" charset="0"/>
                <a:ea typeface="Calibri" panose="020F0502020204030204" pitchFamily="34" charset="0"/>
              </a:rPr>
              <a:t> thay vì từ các thực phẩm chức năng bổ sung, do các thực phẩm chức năng bổ sung này có nhiều nguy hại cho sức khỏe nhiều hơn là lợi ích của nó mang lại.</a:t>
            </a:r>
            <a:endParaRPr lang="vi-VN" sz="3200"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54176481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0" y="1098550"/>
            <a:ext cx="3276599" cy="533401"/>
          </a:xfrm>
          <a:prstGeom prst="roundRect">
            <a:avLst/>
          </a:prstGeom>
          <a:solidFill>
            <a:schemeClr val="accent5">
              <a:lumMod val="40000"/>
              <a:lumOff val="60000"/>
            </a:schemeClr>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vi-VN" sz="3600" b="1" dirty="0">
                <a:latin typeface="Times New Roman" panose="02020603050405020304" pitchFamily="18" charset="0"/>
                <a:ea typeface="Calibri" panose="020F0502020204030204" pitchFamily="34" charset="0"/>
              </a:rPr>
              <a:t>d. Vitamin </a:t>
            </a:r>
            <a:r>
              <a:rPr lang="vi-VN" sz="3600" b="1" dirty="0" smtClean="0">
                <a:latin typeface="Times New Roman" panose="02020603050405020304" pitchFamily="18" charset="0"/>
                <a:ea typeface="Calibri" panose="020F0502020204030204" pitchFamily="34" charset="0"/>
              </a:rPr>
              <a:t>K</a:t>
            </a:r>
            <a:endParaRPr lang="vi-VN" sz="3600" b="1" dirty="0">
              <a:latin typeface="Times New Roman" panose="02020603050405020304" pitchFamily="18" charset="0"/>
              <a:ea typeface="Calibri" panose="020F0502020204030204" pitchFamily="34" charset="0"/>
            </a:endParaRPr>
          </a:p>
        </p:txBody>
      </p:sp>
      <p:sp>
        <p:nvSpPr>
          <p:cNvPr id="7" name="Rounded Rectangle 15">
            <a:extLst>
              <a:ext uri="{FF2B5EF4-FFF2-40B4-BE49-F238E27FC236}">
                <a16:creationId xmlns:a16="http://schemas.microsoft.com/office/drawing/2014/main" id="{5A90E30F-918F-415E-BFF7-B648F764E52D}"/>
              </a:ext>
            </a:extLst>
          </p:cNvPr>
          <p:cNvSpPr/>
          <p:nvPr/>
        </p:nvSpPr>
        <p:spPr>
          <a:xfrm>
            <a:off x="38100" y="1781175"/>
            <a:ext cx="9067800" cy="4543425"/>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a:defRPr/>
            </a:pPr>
            <a:r>
              <a:rPr lang="vi-VN" sz="3200" b="1" dirty="0" smtClean="0">
                <a:latin typeface="Times New Roman" panose="02020603050405020304" pitchFamily="18" charset="0"/>
                <a:ea typeface="Calibri" panose="020F0502020204030204" pitchFamily="34" charset="0"/>
              </a:rPr>
              <a:t>Nguồn </a:t>
            </a:r>
            <a:r>
              <a:rPr lang="vi-VN" sz="3200" b="1" dirty="0">
                <a:latin typeface="Times New Roman" panose="02020603050405020304" pitchFamily="18" charset="0"/>
                <a:ea typeface="Calibri" panose="020F0502020204030204" pitchFamily="34" charset="0"/>
              </a:rPr>
              <a:t>cung cấp</a:t>
            </a:r>
            <a:r>
              <a:rPr lang="vi-VN" sz="3200" dirty="0">
                <a:latin typeface="Times New Roman" panose="02020603050405020304" pitchFamily="18" charset="0"/>
                <a:ea typeface="Calibri" panose="020F0502020204030204" pitchFamily="34" charset="0"/>
              </a:rPr>
              <a:t>: </a:t>
            </a:r>
            <a:endParaRPr lang="en-US" sz="3200" dirty="0" smtClean="0">
              <a:latin typeface="Times New Roman" panose="02020603050405020304" pitchFamily="18" charset="0"/>
              <a:ea typeface="Calibri" panose="020F0502020204030204" pitchFamily="34" charset="0"/>
            </a:endParaRPr>
          </a:p>
          <a:p>
            <a:pPr>
              <a:defRPr/>
            </a:pPr>
            <a:r>
              <a:rPr lang="en-US" sz="3200" dirty="0">
                <a:latin typeface="Times New Roman" panose="02020603050405020304" pitchFamily="18" charset="0"/>
                <a:ea typeface="Calibri" panose="020F0502020204030204" pitchFamily="34" charset="0"/>
              </a:rPr>
              <a:t>-</a:t>
            </a:r>
            <a:r>
              <a:rPr lang="vi-VN" sz="3200" dirty="0" smtClean="0">
                <a:latin typeface="Times New Roman" panose="02020603050405020304" pitchFamily="18" charset="0"/>
                <a:ea typeface="Calibri" panose="020F0502020204030204" pitchFamily="34" charset="0"/>
              </a:rPr>
              <a:t>Vitamin </a:t>
            </a:r>
            <a:r>
              <a:rPr lang="vi-VN" sz="3200" dirty="0">
                <a:latin typeface="Times New Roman" panose="02020603050405020304" pitchFamily="18" charset="0"/>
                <a:ea typeface="Calibri" panose="020F0502020204030204" pitchFamily="34" charset="0"/>
              </a:rPr>
              <a:t>K có nhiều ở thực phẩm có nguồn gốc thực vật: như carot, đậu nành, khoai, củ</a:t>
            </a:r>
            <a:r>
              <a:rPr lang="vi-VN" sz="3200" dirty="0" smtClean="0">
                <a:latin typeface="Times New Roman" panose="02020603050405020304" pitchFamily="18" charset="0"/>
                <a:ea typeface="Calibri" panose="020F0502020204030204" pitchFamily="34" charset="0"/>
              </a:rPr>
              <a:t>...</a:t>
            </a:r>
            <a:endParaRPr lang="en-US" sz="3200" dirty="0" smtClean="0">
              <a:latin typeface="Times New Roman" panose="02020603050405020304" pitchFamily="18" charset="0"/>
              <a:ea typeface="Calibri" panose="020F0502020204030204" pitchFamily="34" charset="0"/>
            </a:endParaRPr>
          </a:p>
          <a:p>
            <a:pPr>
              <a:defRPr/>
            </a:pPr>
            <a:r>
              <a:rPr lang="en-US" sz="3200" dirty="0">
                <a:latin typeface="Times New Roman" panose="02020603050405020304" pitchFamily="18" charset="0"/>
                <a:ea typeface="Calibri" panose="020F0502020204030204" pitchFamily="34" charset="0"/>
              </a:rPr>
              <a:t>-</a:t>
            </a:r>
            <a:r>
              <a:rPr lang="vi-VN" sz="3200" dirty="0" smtClean="0">
                <a:latin typeface="Times New Roman" panose="02020603050405020304" pitchFamily="18" charset="0"/>
                <a:ea typeface="Calibri" panose="020F0502020204030204" pitchFamily="34" charset="0"/>
              </a:rPr>
              <a:t>trong </a:t>
            </a:r>
            <a:r>
              <a:rPr lang="vi-VN" sz="3200" dirty="0">
                <a:latin typeface="Times New Roman" panose="02020603050405020304" pitchFamily="18" charset="0"/>
                <a:ea typeface="Calibri" panose="020F0502020204030204" pitchFamily="34" charset="0"/>
              </a:rPr>
              <a:t>thực phẩm động vật thì có ít vitamin K.</a:t>
            </a:r>
          </a:p>
          <a:p>
            <a:pPr>
              <a:defRPr/>
            </a:pPr>
            <a:r>
              <a:rPr lang="en-US" sz="3200" dirty="0" smtClean="0">
                <a:latin typeface="Times New Roman" panose="02020603050405020304" pitchFamily="18" charset="0"/>
                <a:ea typeface="Calibri" panose="020F0502020204030204" pitchFamily="34" charset="0"/>
              </a:rPr>
              <a:t>-</a:t>
            </a:r>
            <a:r>
              <a:rPr lang="vi-VN" sz="3200" dirty="0" smtClean="0">
                <a:latin typeface="Times New Roman" panose="02020603050405020304" pitchFamily="18" charset="0"/>
                <a:ea typeface="Calibri" panose="020F0502020204030204" pitchFamily="34" charset="0"/>
              </a:rPr>
              <a:t>Vitamin </a:t>
            </a:r>
            <a:r>
              <a:rPr lang="vi-VN" sz="3200" dirty="0">
                <a:latin typeface="Times New Roman" panose="02020603050405020304" pitchFamily="18" charset="0"/>
                <a:ea typeface="Calibri" panose="020F0502020204030204" pitchFamily="34" charset="0"/>
              </a:rPr>
              <a:t>K có hai dạng K1 và K2, </a:t>
            </a:r>
            <a:endParaRPr lang="en-US" sz="3200" dirty="0" smtClean="0">
              <a:latin typeface="Times New Roman" panose="02020603050405020304" pitchFamily="18" charset="0"/>
              <a:ea typeface="Calibri" panose="020F0502020204030204" pitchFamily="34" charset="0"/>
            </a:endParaRPr>
          </a:p>
          <a:p>
            <a:pPr>
              <a:defRPr/>
            </a:pPr>
            <a:r>
              <a:rPr lang="en-US" sz="3200" dirty="0">
                <a:latin typeface="Times New Roman" panose="02020603050405020304" pitchFamily="18" charset="0"/>
                <a:ea typeface="Calibri" panose="020F0502020204030204" pitchFamily="34" charset="0"/>
              </a:rPr>
              <a:t>-</a:t>
            </a:r>
            <a:r>
              <a:rPr lang="vi-VN" sz="3200" dirty="0" smtClean="0">
                <a:latin typeface="Times New Roman" panose="02020603050405020304" pitchFamily="18" charset="0"/>
                <a:ea typeface="Calibri" panose="020F0502020204030204" pitchFamily="34" charset="0"/>
              </a:rPr>
              <a:t>K1 </a:t>
            </a:r>
            <a:r>
              <a:rPr lang="vi-VN" sz="3200" dirty="0">
                <a:latin typeface="Times New Roman" panose="02020603050405020304" pitchFamily="18" charset="0"/>
                <a:ea typeface="Calibri" panose="020F0502020204030204" pitchFamily="34" charset="0"/>
              </a:rPr>
              <a:t>do phần xanh của lá tạo thành, </a:t>
            </a:r>
            <a:endParaRPr lang="en-US" sz="3200" dirty="0" smtClean="0">
              <a:latin typeface="Times New Roman" panose="02020603050405020304" pitchFamily="18" charset="0"/>
              <a:ea typeface="Calibri" panose="020F0502020204030204" pitchFamily="34" charset="0"/>
            </a:endParaRPr>
          </a:p>
          <a:p>
            <a:pPr>
              <a:defRPr/>
            </a:pPr>
            <a:r>
              <a:rPr lang="en-US" sz="3200" dirty="0">
                <a:latin typeface="Times New Roman" panose="02020603050405020304" pitchFamily="18" charset="0"/>
                <a:ea typeface="Calibri" panose="020F0502020204030204" pitchFamily="34" charset="0"/>
              </a:rPr>
              <a:t>-</a:t>
            </a:r>
            <a:r>
              <a:rPr lang="vi-VN" sz="3200" dirty="0" smtClean="0">
                <a:latin typeface="Times New Roman" panose="02020603050405020304" pitchFamily="18" charset="0"/>
                <a:ea typeface="Calibri" panose="020F0502020204030204" pitchFamily="34" charset="0"/>
              </a:rPr>
              <a:t>K2 </a:t>
            </a:r>
            <a:r>
              <a:rPr lang="vi-VN" sz="3200" dirty="0">
                <a:latin typeface="Times New Roman" panose="02020603050405020304" pitchFamily="18" charset="0"/>
                <a:ea typeface="Calibri" panose="020F0502020204030204" pitchFamily="34" charset="0"/>
              </a:rPr>
              <a:t>do vi khuẩn đường ruột tạo thành. </a:t>
            </a:r>
          </a:p>
        </p:txBody>
      </p:sp>
    </p:spTree>
    <p:extLst>
      <p:ext uri="{BB962C8B-B14F-4D97-AF65-F5344CB8AC3E}">
        <p14:creationId xmlns:p14="http://schemas.microsoft.com/office/powerpoint/2010/main" val="147673503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0" y="1098550"/>
            <a:ext cx="3276599" cy="533401"/>
          </a:xfrm>
          <a:prstGeom prst="roundRect">
            <a:avLst/>
          </a:prstGeom>
          <a:solidFill>
            <a:schemeClr val="accent5">
              <a:lumMod val="40000"/>
              <a:lumOff val="60000"/>
            </a:schemeClr>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vi-VN" sz="3600" b="1" dirty="0">
                <a:latin typeface="Times New Roman" panose="02020603050405020304" pitchFamily="18" charset="0"/>
                <a:ea typeface="Calibri" panose="020F0502020204030204" pitchFamily="34" charset="0"/>
              </a:rPr>
              <a:t>d. Vitamin </a:t>
            </a:r>
            <a:r>
              <a:rPr lang="vi-VN" sz="3600" b="1" dirty="0" smtClean="0">
                <a:latin typeface="Times New Roman" panose="02020603050405020304" pitchFamily="18" charset="0"/>
                <a:ea typeface="Calibri" panose="020F0502020204030204" pitchFamily="34" charset="0"/>
              </a:rPr>
              <a:t>K</a:t>
            </a:r>
            <a:endParaRPr lang="vi-VN" sz="3600" b="1" dirty="0">
              <a:latin typeface="Times New Roman" panose="02020603050405020304" pitchFamily="18" charset="0"/>
              <a:ea typeface="Calibri" panose="020F0502020204030204" pitchFamily="34" charset="0"/>
            </a:endParaRPr>
          </a:p>
        </p:txBody>
      </p:sp>
      <p:sp>
        <p:nvSpPr>
          <p:cNvPr id="7" name="Rounded Rectangle 15">
            <a:extLst>
              <a:ext uri="{FF2B5EF4-FFF2-40B4-BE49-F238E27FC236}">
                <a16:creationId xmlns:a16="http://schemas.microsoft.com/office/drawing/2014/main" id="{5A90E30F-918F-415E-BFF7-B648F764E52D}"/>
              </a:ext>
            </a:extLst>
          </p:cNvPr>
          <p:cNvSpPr/>
          <p:nvPr/>
        </p:nvSpPr>
        <p:spPr>
          <a:xfrm>
            <a:off x="38100" y="2314576"/>
            <a:ext cx="9067800" cy="3781424"/>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a:defRPr/>
            </a:pPr>
            <a:r>
              <a:rPr lang="en-US" sz="3200" dirty="0" smtClean="0">
                <a:latin typeface="Times New Roman" panose="02020603050405020304" pitchFamily="18" charset="0"/>
                <a:ea typeface="Calibri" panose="020F0502020204030204" pitchFamily="34" charset="0"/>
              </a:rPr>
              <a:t>-</a:t>
            </a:r>
            <a:r>
              <a:rPr lang="vi-VN" sz="3200" dirty="0" smtClean="0">
                <a:latin typeface="Times New Roman" panose="02020603050405020304" pitchFamily="18" charset="0"/>
                <a:ea typeface="Calibri" panose="020F0502020204030204" pitchFamily="34" charset="0"/>
              </a:rPr>
              <a:t>Vitamin </a:t>
            </a:r>
            <a:r>
              <a:rPr lang="vi-VN" sz="3200" dirty="0">
                <a:latin typeface="Times New Roman" panose="02020603050405020304" pitchFamily="18" charset="0"/>
                <a:ea typeface="Calibri" panose="020F0502020204030204" pitchFamily="34" charset="0"/>
              </a:rPr>
              <a:t>K không tan trong nước, dễ tan trong chất béo, </a:t>
            </a:r>
            <a:endParaRPr lang="en-US" sz="3200" dirty="0" smtClean="0">
              <a:latin typeface="Times New Roman" panose="02020603050405020304" pitchFamily="18" charset="0"/>
              <a:ea typeface="Calibri" panose="020F0502020204030204" pitchFamily="34" charset="0"/>
            </a:endParaRPr>
          </a:p>
          <a:p>
            <a:pPr>
              <a:defRPr/>
            </a:pPr>
            <a:r>
              <a:rPr lang="en-US" sz="3200" dirty="0" smtClean="0">
                <a:latin typeface="Times New Roman" panose="02020603050405020304" pitchFamily="18" charset="0"/>
                <a:ea typeface="Calibri" panose="020F0502020204030204" pitchFamily="34" charset="0"/>
              </a:rPr>
              <a:t>-</a:t>
            </a:r>
            <a:r>
              <a:rPr lang="vi-VN" sz="3200" dirty="0" smtClean="0">
                <a:latin typeface="Times New Roman" panose="02020603050405020304" pitchFamily="18" charset="0"/>
                <a:ea typeface="Calibri" panose="020F0502020204030204" pitchFamily="34" charset="0"/>
              </a:rPr>
              <a:t>giữ </a:t>
            </a:r>
            <a:r>
              <a:rPr lang="vi-VN" sz="3200" dirty="0">
                <a:latin typeface="Times New Roman" panose="02020603050405020304" pitchFamily="18" charset="0"/>
                <a:ea typeface="Calibri" panose="020F0502020204030204" pitchFamily="34" charset="0"/>
              </a:rPr>
              <a:t>vai trò trong việc tạo prothrombin  tham gia vào quá trình đông máu. </a:t>
            </a:r>
            <a:endParaRPr lang="en-US" sz="3200" dirty="0" smtClean="0">
              <a:latin typeface="Times New Roman" panose="02020603050405020304" pitchFamily="18" charset="0"/>
              <a:ea typeface="Calibri" panose="020F0502020204030204" pitchFamily="34" charset="0"/>
            </a:endParaRPr>
          </a:p>
          <a:p>
            <a:pPr>
              <a:defRPr/>
            </a:pPr>
            <a:r>
              <a:rPr lang="en-US" sz="3200" dirty="0" smtClean="0">
                <a:latin typeface="Times New Roman" panose="02020603050405020304" pitchFamily="18" charset="0"/>
                <a:ea typeface="Calibri" panose="020F0502020204030204" pitchFamily="34" charset="0"/>
              </a:rPr>
              <a:t>- </a:t>
            </a:r>
            <a:r>
              <a:rPr lang="vi-VN" sz="3200" dirty="0" smtClean="0">
                <a:latin typeface="Times New Roman" panose="02020603050405020304" pitchFamily="18" charset="0"/>
                <a:ea typeface="Calibri" panose="020F0502020204030204" pitchFamily="34" charset="0"/>
              </a:rPr>
              <a:t>Ngoài </a:t>
            </a:r>
            <a:r>
              <a:rPr lang="vi-VN" sz="3200" dirty="0">
                <a:latin typeface="Times New Roman" panose="02020603050405020304" pitchFamily="18" charset="0"/>
                <a:ea typeface="Calibri" panose="020F0502020204030204" pitchFamily="34" charset="0"/>
              </a:rPr>
              <a:t>ra, vitamin K cùng với canxi giúp hình thành nên bộ xương vững chắc cho con người.</a:t>
            </a:r>
          </a:p>
        </p:txBody>
      </p:sp>
    </p:spTree>
    <p:extLst>
      <p:ext uri="{BB962C8B-B14F-4D97-AF65-F5344CB8AC3E}">
        <p14:creationId xmlns:p14="http://schemas.microsoft.com/office/powerpoint/2010/main" val="87922388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0" y="1098550"/>
            <a:ext cx="3276599" cy="533401"/>
          </a:xfrm>
          <a:prstGeom prst="roundRect">
            <a:avLst/>
          </a:prstGeom>
          <a:solidFill>
            <a:schemeClr val="accent5">
              <a:lumMod val="40000"/>
              <a:lumOff val="60000"/>
            </a:schemeClr>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vi-VN" sz="3600" b="1" dirty="0">
                <a:latin typeface="Times New Roman" panose="02020603050405020304" pitchFamily="18" charset="0"/>
                <a:ea typeface="Calibri" panose="020F0502020204030204" pitchFamily="34" charset="0"/>
              </a:rPr>
              <a:t>d. Vitamin </a:t>
            </a:r>
            <a:r>
              <a:rPr lang="vi-VN" sz="3600" b="1" dirty="0" smtClean="0">
                <a:latin typeface="Times New Roman" panose="02020603050405020304" pitchFamily="18" charset="0"/>
                <a:ea typeface="Calibri" panose="020F0502020204030204" pitchFamily="34" charset="0"/>
              </a:rPr>
              <a:t>K</a:t>
            </a:r>
            <a:endParaRPr lang="vi-VN" sz="3600" b="1" dirty="0">
              <a:latin typeface="Times New Roman" panose="02020603050405020304" pitchFamily="18" charset="0"/>
              <a:ea typeface="Calibri" panose="020F0502020204030204" pitchFamily="34" charset="0"/>
            </a:endParaRPr>
          </a:p>
        </p:txBody>
      </p:sp>
      <p:sp>
        <p:nvSpPr>
          <p:cNvPr id="7" name="Rounded Rectangle 15">
            <a:extLst>
              <a:ext uri="{FF2B5EF4-FFF2-40B4-BE49-F238E27FC236}">
                <a16:creationId xmlns:a16="http://schemas.microsoft.com/office/drawing/2014/main" id="{5A90E30F-918F-415E-BFF7-B648F764E52D}"/>
              </a:ext>
            </a:extLst>
          </p:cNvPr>
          <p:cNvSpPr/>
          <p:nvPr/>
        </p:nvSpPr>
        <p:spPr>
          <a:xfrm>
            <a:off x="38100" y="2314576"/>
            <a:ext cx="9067800" cy="3781424"/>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a:defRPr/>
            </a:pPr>
            <a:r>
              <a:rPr lang="vi-VN" sz="3200" dirty="0">
                <a:latin typeface="Times New Roman" panose="02020603050405020304" pitchFamily="18" charset="0"/>
                <a:ea typeface="Calibri" panose="020F0502020204030204" pitchFamily="34" charset="0"/>
              </a:rPr>
              <a:t>Nhu cầu: </a:t>
            </a:r>
            <a:endParaRPr lang="en-US" sz="3200" dirty="0" smtClean="0">
              <a:latin typeface="Times New Roman" panose="02020603050405020304" pitchFamily="18" charset="0"/>
              <a:ea typeface="Calibri" panose="020F0502020204030204" pitchFamily="34" charset="0"/>
            </a:endParaRPr>
          </a:p>
          <a:p>
            <a:pPr>
              <a:defRPr/>
            </a:pPr>
            <a:endParaRPr lang="en-US" sz="3200" dirty="0" smtClean="0">
              <a:latin typeface="Times New Roman" panose="02020603050405020304" pitchFamily="18" charset="0"/>
              <a:ea typeface="Calibri" panose="020F0502020204030204" pitchFamily="34" charset="0"/>
            </a:endParaRPr>
          </a:p>
          <a:p>
            <a:pPr>
              <a:defRPr/>
            </a:pPr>
            <a:r>
              <a:rPr lang="en-US" sz="3200" dirty="0">
                <a:latin typeface="Times New Roman" panose="02020603050405020304" pitchFamily="18" charset="0"/>
                <a:ea typeface="Calibri" panose="020F0502020204030204" pitchFamily="34" charset="0"/>
              </a:rPr>
              <a:t>-</a:t>
            </a:r>
            <a:r>
              <a:rPr lang="vi-VN" sz="3200" dirty="0" smtClean="0">
                <a:latin typeface="Times New Roman" panose="02020603050405020304" pitchFamily="18" charset="0"/>
                <a:ea typeface="Calibri" panose="020F0502020204030204" pitchFamily="34" charset="0"/>
              </a:rPr>
              <a:t>người </a:t>
            </a:r>
            <a:r>
              <a:rPr lang="vi-VN" sz="3200" dirty="0">
                <a:latin typeface="Times New Roman" panose="02020603050405020304" pitchFamily="18" charset="0"/>
                <a:ea typeface="Calibri" panose="020F0502020204030204" pitchFamily="34" charset="0"/>
              </a:rPr>
              <a:t>lớn: 0,2-0,3mg/ ngày. </a:t>
            </a:r>
            <a:endParaRPr lang="en-US" sz="3200" dirty="0" smtClean="0">
              <a:latin typeface="Times New Roman" panose="02020603050405020304" pitchFamily="18" charset="0"/>
              <a:ea typeface="Calibri" panose="020F0502020204030204" pitchFamily="34" charset="0"/>
            </a:endParaRPr>
          </a:p>
          <a:p>
            <a:pPr>
              <a:defRPr/>
            </a:pPr>
            <a:r>
              <a:rPr lang="vi-VN" sz="3200" dirty="0" smtClean="0">
                <a:latin typeface="Times New Roman" panose="02020603050405020304" pitchFamily="18" charset="0"/>
                <a:ea typeface="Calibri" panose="020F0502020204030204" pitchFamily="34" charset="0"/>
              </a:rPr>
              <a:t>Vi </a:t>
            </a:r>
            <a:r>
              <a:rPr lang="vi-VN" sz="3200" dirty="0">
                <a:latin typeface="Times New Roman" panose="02020603050405020304" pitchFamily="18" charset="0"/>
                <a:ea typeface="Calibri" panose="020F0502020204030204" pitchFamily="34" charset="0"/>
              </a:rPr>
              <a:t>khuẩn đường ruột tạo K2 : 1,5mg/ngày (người khoẻ mạnh không bị rối loạn đường ruột</a:t>
            </a:r>
            <a:r>
              <a:rPr lang="vi-VN" sz="3200" dirty="0" smtClean="0">
                <a:latin typeface="Times New Roman" panose="02020603050405020304" pitchFamily="18" charset="0"/>
                <a:ea typeface="Calibri" panose="020F0502020204030204" pitchFamily="34" charset="0"/>
              </a:rPr>
              <a:t>)</a:t>
            </a:r>
            <a:endParaRPr lang="en-US" sz="3200" dirty="0" smtClean="0">
              <a:latin typeface="Times New Roman" panose="02020603050405020304" pitchFamily="18" charset="0"/>
              <a:ea typeface="Calibri" panose="020F0502020204030204" pitchFamily="34" charset="0"/>
            </a:endParaRPr>
          </a:p>
          <a:p>
            <a:pPr>
              <a:defRPr/>
            </a:pPr>
            <a:endParaRPr lang="vi-VN" sz="3200" dirty="0">
              <a:latin typeface="Times New Roman" panose="02020603050405020304" pitchFamily="18" charset="0"/>
              <a:ea typeface="Calibri" panose="020F0502020204030204" pitchFamily="34" charset="0"/>
            </a:endParaRPr>
          </a:p>
          <a:p>
            <a:pPr>
              <a:defRPr/>
            </a:pPr>
            <a:r>
              <a:rPr lang="en-US" sz="3200" dirty="0" smtClean="0">
                <a:latin typeface="Times New Roman" panose="02020603050405020304" pitchFamily="18" charset="0"/>
                <a:ea typeface="Calibri" panose="020F0502020204030204" pitchFamily="34" charset="0"/>
              </a:rPr>
              <a:t>-</a:t>
            </a:r>
            <a:r>
              <a:rPr lang="vi-VN" sz="3200" dirty="0" smtClean="0">
                <a:latin typeface="Times New Roman" panose="02020603050405020304" pitchFamily="18" charset="0"/>
                <a:ea typeface="Calibri" panose="020F0502020204030204" pitchFamily="34" charset="0"/>
              </a:rPr>
              <a:t>Đối </a:t>
            </a:r>
            <a:r>
              <a:rPr lang="vi-VN" sz="3200" dirty="0">
                <a:latin typeface="Times New Roman" panose="02020603050405020304" pitchFamily="18" charset="0"/>
                <a:ea typeface="Calibri" panose="020F0502020204030204" pitchFamily="34" charset="0"/>
              </a:rPr>
              <a:t>với trẻ sơ sinh: 10-15mg/ngày.</a:t>
            </a:r>
          </a:p>
        </p:txBody>
      </p:sp>
    </p:spTree>
    <p:extLst>
      <p:ext uri="{BB962C8B-B14F-4D97-AF65-F5344CB8AC3E}">
        <p14:creationId xmlns:p14="http://schemas.microsoft.com/office/powerpoint/2010/main" val="285188302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0" y="1098550"/>
            <a:ext cx="3276599" cy="533401"/>
          </a:xfrm>
          <a:prstGeom prst="roundRect">
            <a:avLst/>
          </a:prstGeom>
          <a:solidFill>
            <a:schemeClr val="accent5">
              <a:lumMod val="40000"/>
              <a:lumOff val="60000"/>
            </a:schemeClr>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vi-VN" sz="3600" b="1" dirty="0">
                <a:latin typeface="Times New Roman" panose="02020603050405020304" pitchFamily="18" charset="0"/>
                <a:ea typeface="Calibri" panose="020F0502020204030204" pitchFamily="34" charset="0"/>
              </a:rPr>
              <a:t>d. Vitamin </a:t>
            </a:r>
            <a:r>
              <a:rPr lang="vi-VN" sz="3600" b="1" dirty="0" smtClean="0">
                <a:latin typeface="Times New Roman" panose="02020603050405020304" pitchFamily="18" charset="0"/>
                <a:ea typeface="Calibri" panose="020F0502020204030204" pitchFamily="34" charset="0"/>
              </a:rPr>
              <a:t>K</a:t>
            </a:r>
            <a:endParaRPr lang="vi-VN" sz="3600" b="1" dirty="0">
              <a:latin typeface="Times New Roman" panose="02020603050405020304" pitchFamily="18" charset="0"/>
              <a:ea typeface="Calibri" panose="020F0502020204030204" pitchFamily="34" charset="0"/>
            </a:endParaRPr>
          </a:p>
        </p:txBody>
      </p:sp>
      <p:sp>
        <p:nvSpPr>
          <p:cNvPr id="7" name="Rounded Rectangle 15">
            <a:extLst>
              <a:ext uri="{FF2B5EF4-FFF2-40B4-BE49-F238E27FC236}">
                <a16:creationId xmlns:a16="http://schemas.microsoft.com/office/drawing/2014/main" id="{5A90E30F-918F-415E-BFF7-B648F764E52D}"/>
              </a:ext>
            </a:extLst>
          </p:cNvPr>
          <p:cNvSpPr/>
          <p:nvPr/>
        </p:nvSpPr>
        <p:spPr>
          <a:xfrm>
            <a:off x="38100" y="2314576"/>
            <a:ext cx="9067800" cy="4467224"/>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a:defRPr/>
            </a:pPr>
            <a:r>
              <a:rPr lang="en-US" sz="3200" dirty="0" smtClean="0">
                <a:latin typeface="Times New Roman" panose="02020603050405020304" pitchFamily="18" charset="0"/>
                <a:ea typeface="Calibri" panose="020F0502020204030204" pitchFamily="34" charset="0"/>
              </a:rPr>
              <a:t>-</a:t>
            </a:r>
            <a:r>
              <a:rPr lang="vi-VN" sz="3200" dirty="0" smtClean="0">
                <a:latin typeface="Times New Roman" panose="02020603050405020304" pitchFamily="18" charset="0"/>
                <a:ea typeface="Calibri" panose="020F0502020204030204" pitchFamily="34" charset="0"/>
              </a:rPr>
              <a:t>Thiếu </a:t>
            </a:r>
            <a:r>
              <a:rPr lang="vi-VN" sz="3200" dirty="0">
                <a:latin typeface="Times New Roman" panose="02020603050405020304" pitchFamily="18" charset="0"/>
                <a:ea typeface="Calibri" panose="020F0502020204030204" pitchFamily="34" charset="0"/>
              </a:rPr>
              <a:t>vitamin K thành phần đông máu bị chậm lại, xuất hiện chảy máu da hay chảy máu cam; </a:t>
            </a:r>
            <a:endParaRPr lang="en-US" sz="3200" dirty="0" smtClean="0">
              <a:latin typeface="Times New Roman" panose="02020603050405020304" pitchFamily="18" charset="0"/>
              <a:ea typeface="Calibri" panose="020F0502020204030204" pitchFamily="34" charset="0"/>
            </a:endParaRPr>
          </a:p>
          <a:p>
            <a:pPr>
              <a:defRPr/>
            </a:pPr>
            <a:r>
              <a:rPr lang="en-US" sz="3200" dirty="0" smtClean="0">
                <a:latin typeface="Times New Roman" panose="02020603050405020304" pitchFamily="18" charset="0"/>
                <a:ea typeface="Calibri" panose="020F0502020204030204" pitchFamily="34" charset="0"/>
              </a:rPr>
              <a:t>-</a:t>
            </a:r>
            <a:r>
              <a:rPr lang="vi-VN" sz="3200" dirty="0" smtClean="0">
                <a:latin typeface="Times New Roman" panose="02020603050405020304" pitchFamily="18" charset="0"/>
                <a:ea typeface="Calibri" panose="020F0502020204030204" pitchFamily="34" charset="0"/>
              </a:rPr>
              <a:t>có </a:t>
            </a:r>
            <a:r>
              <a:rPr lang="vi-VN" sz="3200" dirty="0">
                <a:latin typeface="Times New Roman" panose="02020603050405020304" pitchFamily="18" charset="0"/>
                <a:ea typeface="Calibri" panose="020F0502020204030204" pitchFamily="34" charset="0"/>
              </a:rPr>
              <a:t>thể gây ra các bệnh tim mạch; </a:t>
            </a:r>
            <a:endParaRPr lang="en-US" sz="3200" dirty="0" smtClean="0">
              <a:latin typeface="Times New Roman" panose="02020603050405020304" pitchFamily="18" charset="0"/>
              <a:ea typeface="Calibri" panose="020F0502020204030204" pitchFamily="34" charset="0"/>
            </a:endParaRPr>
          </a:p>
          <a:p>
            <a:pPr>
              <a:defRPr/>
            </a:pPr>
            <a:r>
              <a:rPr lang="en-US" sz="3200" dirty="0">
                <a:latin typeface="Times New Roman" panose="02020603050405020304" pitchFamily="18" charset="0"/>
                <a:ea typeface="Calibri" panose="020F0502020204030204" pitchFamily="34" charset="0"/>
              </a:rPr>
              <a:t>-</a:t>
            </a:r>
            <a:r>
              <a:rPr lang="vi-VN" sz="3200" dirty="0" smtClean="0">
                <a:latin typeface="Times New Roman" panose="02020603050405020304" pitchFamily="18" charset="0"/>
                <a:ea typeface="Calibri" panose="020F0502020204030204" pitchFamily="34" charset="0"/>
              </a:rPr>
              <a:t>có </a:t>
            </a:r>
            <a:r>
              <a:rPr lang="vi-VN" sz="3200" dirty="0">
                <a:latin typeface="Times New Roman" panose="02020603050405020304" pitchFamily="18" charset="0"/>
                <a:ea typeface="Calibri" panose="020F0502020204030204" pitchFamily="34" charset="0"/>
              </a:rPr>
              <a:t>thể gây ung thư như: ung thư vú, ung thư phổi, tuyến tiền liệt... có thể gây loãng xương; </a:t>
            </a:r>
            <a:endParaRPr lang="en-US" sz="3200" dirty="0" smtClean="0">
              <a:latin typeface="Times New Roman" panose="02020603050405020304" pitchFamily="18" charset="0"/>
              <a:ea typeface="Calibri" panose="020F0502020204030204" pitchFamily="34" charset="0"/>
            </a:endParaRPr>
          </a:p>
          <a:p>
            <a:pPr>
              <a:defRPr/>
            </a:pPr>
            <a:r>
              <a:rPr lang="en-US" sz="3200" dirty="0">
                <a:latin typeface="Times New Roman" panose="02020603050405020304" pitchFamily="18" charset="0"/>
                <a:ea typeface="Calibri" panose="020F0502020204030204" pitchFamily="34" charset="0"/>
              </a:rPr>
              <a:t>-</a:t>
            </a:r>
            <a:r>
              <a:rPr lang="vi-VN" sz="3200" dirty="0" smtClean="0">
                <a:latin typeface="Times New Roman" panose="02020603050405020304" pitchFamily="18" charset="0"/>
                <a:ea typeface="Calibri" panose="020F0502020204030204" pitchFamily="34" charset="0"/>
              </a:rPr>
              <a:t>dễ </a:t>
            </a:r>
            <a:r>
              <a:rPr lang="vi-VN" sz="3200" dirty="0">
                <a:latin typeface="Times New Roman" panose="02020603050405020304" pitchFamily="18" charset="0"/>
                <a:ea typeface="Calibri" panose="020F0502020204030204" pitchFamily="34" charset="0"/>
              </a:rPr>
              <a:t>bị bầm tím; </a:t>
            </a:r>
            <a:endParaRPr lang="en-US" sz="3200" dirty="0" smtClean="0">
              <a:latin typeface="Times New Roman" panose="02020603050405020304" pitchFamily="18" charset="0"/>
              <a:ea typeface="Calibri" panose="020F0502020204030204" pitchFamily="34" charset="0"/>
            </a:endParaRPr>
          </a:p>
          <a:p>
            <a:pPr>
              <a:defRPr/>
            </a:pPr>
            <a:r>
              <a:rPr lang="en-US" sz="3200" dirty="0">
                <a:latin typeface="Times New Roman" panose="02020603050405020304" pitchFamily="18" charset="0"/>
                <a:ea typeface="Calibri" panose="020F0502020204030204" pitchFamily="34" charset="0"/>
              </a:rPr>
              <a:t>-</a:t>
            </a:r>
            <a:r>
              <a:rPr lang="vi-VN" sz="3200" dirty="0" smtClean="0">
                <a:latin typeface="Times New Roman" panose="02020603050405020304" pitchFamily="18" charset="0"/>
                <a:ea typeface="Calibri" panose="020F0502020204030204" pitchFamily="34" charset="0"/>
              </a:rPr>
              <a:t>mau </a:t>
            </a:r>
            <a:r>
              <a:rPr lang="vi-VN" sz="3200" dirty="0">
                <a:latin typeface="Times New Roman" panose="02020603050405020304" pitchFamily="18" charset="0"/>
                <a:ea typeface="Calibri" panose="020F0502020204030204" pitchFamily="34" charset="0"/>
              </a:rPr>
              <a:t>lão hoá</a:t>
            </a:r>
            <a:r>
              <a:rPr lang="vi-VN" sz="3200" dirty="0" smtClean="0">
                <a:latin typeface="Times New Roman" panose="02020603050405020304" pitchFamily="18" charset="0"/>
                <a:ea typeface="Calibri" panose="020F0502020204030204" pitchFamily="34" charset="0"/>
              </a:rPr>
              <a:t>.</a:t>
            </a:r>
            <a:endParaRPr lang="vi-VN" sz="3200"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26373118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0" y="1098550"/>
            <a:ext cx="3276599" cy="533401"/>
          </a:xfrm>
          <a:prstGeom prst="roundRect">
            <a:avLst/>
          </a:prstGeom>
          <a:solidFill>
            <a:schemeClr val="accent5">
              <a:lumMod val="40000"/>
              <a:lumOff val="60000"/>
            </a:schemeClr>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vi-VN" sz="3600" b="1" dirty="0">
                <a:latin typeface="Times New Roman" panose="02020603050405020304" pitchFamily="18" charset="0"/>
                <a:ea typeface="Calibri" panose="020F0502020204030204" pitchFamily="34" charset="0"/>
              </a:rPr>
              <a:t>d. Vitamin </a:t>
            </a:r>
            <a:r>
              <a:rPr lang="vi-VN" sz="3600" b="1" dirty="0" smtClean="0">
                <a:latin typeface="Times New Roman" panose="02020603050405020304" pitchFamily="18" charset="0"/>
                <a:ea typeface="Calibri" panose="020F0502020204030204" pitchFamily="34" charset="0"/>
              </a:rPr>
              <a:t>K</a:t>
            </a:r>
            <a:endParaRPr lang="vi-VN" sz="3600" b="1" dirty="0">
              <a:latin typeface="Times New Roman" panose="02020603050405020304" pitchFamily="18" charset="0"/>
              <a:ea typeface="Calibri" panose="020F0502020204030204" pitchFamily="34" charset="0"/>
            </a:endParaRPr>
          </a:p>
        </p:txBody>
      </p:sp>
      <p:sp>
        <p:nvSpPr>
          <p:cNvPr id="7" name="Rounded Rectangle 15">
            <a:extLst>
              <a:ext uri="{FF2B5EF4-FFF2-40B4-BE49-F238E27FC236}">
                <a16:creationId xmlns:a16="http://schemas.microsoft.com/office/drawing/2014/main" id="{5A90E30F-918F-415E-BFF7-B648F764E52D}"/>
              </a:ext>
            </a:extLst>
          </p:cNvPr>
          <p:cNvSpPr/>
          <p:nvPr/>
        </p:nvSpPr>
        <p:spPr>
          <a:xfrm>
            <a:off x="38100" y="2314576"/>
            <a:ext cx="9067800" cy="4162424"/>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marL="457200" indent="-457200">
              <a:buFontTx/>
              <a:buChar char="-"/>
              <a:defRPr/>
            </a:pPr>
            <a:r>
              <a:rPr lang="vi-VN" sz="3200" dirty="0" smtClean="0">
                <a:latin typeface="Times New Roman" panose="02020603050405020304" pitchFamily="18" charset="0"/>
                <a:ea typeface="Calibri" panose="020F0502020204030204" pitchFamily="34" charset="0"/>
              </a:rPr>
              <a:t>Đặc </a:t>
            </a:r>
            <a:r>
              <a:rPr lang="vi-VN" sz="3200" dirty="0">
                <a:latin typeface="Times New Roman" panose="02020603050405020304" pitchFamily="18" charset="0"/>
                <a:ea typeface="Calibri" panose="020F0502020204030204" pitchFamily="34" charset="0"/>
              </a:rPr>
              <a:t>biệt, nếu trẻ sơ sinh thiếu vitamin K, hậu quả nặng nề hơn là gây các khuyết tật về xương, mũi, mặt, ngón tay, ống thần kinh, ảnh hưởng đến khả năng học tập, tiếp thu và tư duy</a:t>
            </a:r>
            <a:r>
              <a:rPr lang="vi-VN" sz="3200" dirty="0" smtClean="0">
                <a:latin typeface="Times New Roman" panose="02020603050405020304" pitchFamily="18" charset="0"/>
                <a:ea typeface="Calibri" panose="020F0502020204030204" pitchFamily="34" charset="0"/>
              </a:rPr>
              <a:t>...</a:t>
            </a:r>
            <a:endParaRPr lang="en-US" sz="3200" dirty="0" smtClean="0">
              <a:latin typeface="Times New Roman" panose="02020603050405020304" pitchFamily="18" charset="0"/>
              <a:ea typeface="Calibri" panose="020F0502020204030204" pitchFamily="34" charset="0"/>
            </a:endParaRPr>
          </a:p>
          <a:p>
            <a:pPr>
              <a:defRPr/>
            </a:pPr>
            <a:endParaRPr lang="en-US" sz="3200" dirty="0" smtClean="0">
              <a:latin typeface="Times New Roman" panose="02020603050405020304" pitchFamily="18" charset="0"/>
              <a:ea typeface="Calibri" panose="020F0502020204030204" pitchFamily="34" charset="0"/>
            </a:endParaRPr>
          </a:p>
          <a:p>
            <a:pPr>
              <a:defRPr/>
            </a:pPr>
            <a:r>
              <a:rPr lang="en-US" sz="3200" dirty="0" smtClean="0">
                <a:latin typeface="Times New Roman" panose="02020603050405020304" pitchFamily="18" charset="0"/>
                <a:ea typeface="Calibri" panose="020F0502020204030204" pitchFamily="34" charset="0"/>
              </a:rPr>
              <a:t>- </a:t>
            </a:r>
            <a:r>
              <a:rPr lang="vi-VN" sz="3200" dirty="0" smtClean="0">
                <a:latin typeface="Times New Roman" panose="02020603050405020304" pitchFamily="18" charset="0"/>
                <a:ea typeface="Calibri" panose="020F0502020204030204" pitchFamily="34" charset="0"/>
              </a:rPr>
              <a:t>Do </a:t>
            </a:r>
            <a:r>
              <a:rPr lang="vi-VN" sz="3200" dirty="0">
                <a:latin typeface="Times New Roman" panose="02020603050405020304" pitchFamily="18" charset="0"/>
                <a:ea typeface="Calibri" panose="020F0502020204030204" pitchFamily="34" charset="0"/>
              </a:rPr>
              <a:t>đó trẻ cần được thường xuyên kiểm tra và đảm bảo lượng vitamin K hấp thụ được đầy đủ. </a:t>
            </a:r>
          </a:p>
        </p:txBody>
      </p:sp>
    </p:spTree>
    <p:extLst>
      <p:ext uri="{BB962C8B-B14F-4D97-AF65-F5344CB8AC3E}">
        <p14:creationId xmlns:p14="http://schemas.microsoft.com/office/powerpoint/2010/main" val="55636184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353786" y="1904999"/>
            <a:ext cx="8485414" cy="533401"/>
          </a:xfrm>
          <a:prstGeom prst="roundRect">
            <a:avLst/>
          </a:prstGeom>
          <a:solidFill>
            <a:schemeClr val="accent5">
              <a:lumMod val="40000"/>
              <a:lumOff val="60000"/>
            </a:schemeClr>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vi-VN" sz="3600" b="1" dirty="0">
                <a:latin typeface="Times New Roman" panose="02020603050405020304" pitchFamily="18" charset="0"/>
                <a:ea typeface="Calibri" panose="020F0502020204030204" pitchFamily="34" charset="0"/>
              </a:rPr>
              <a:t>Vai trò của chất khoáng đối với cơ </a:t>
            </a:r>
            <a:r>
              <a:rPr lang="vi-VN" sz="3600" b="1" dirty="0" smtClean="0">
                <a:latin typeface="Times New Roman" panose="02020603050405020304" pitchFamily="18" charset="0"/>
                <a:ea typeface="Calibri" panose="020F0502020204030204" pitchFamily="34" charset="0"/>
              </a:rPr>
              <a:t>thể</a:t>
            </a:r>
            <a:endParaRPr lang="vi-VN" sz="3600" b="1" dirty="0">
              <a:latin typeface="Times New Roman" panose="02020603050405020304" pitchFamily="18" charset="0"/>
              <a:ea typeface="Calibri" panose="020F0502020204030204" pitchFamily="34" charset="0"/>
            </a:endParaRPr>
          </a:p>
        </p:txBody>
      </p:sp>
      <p:sp>
        <p:nvSpPr>
          <p:cNvPr id="7" name="Rounded Rectangle 15">
            <a:extLst>
              <a:ext uri="{FF2B5EF4-FFF2-40B4-BE49-F238E27FC236}">
                <a16:creationId xmlns:a16="http://schemas.microsoft.com/office/drawing/2014/main" id="{5A90E30F-918F-415E-BFF7-B648F764E52D}"/>
              </a:ext>
            </a:extLst>
          </p:cNvPr>
          <p:cNvSpPr/>
          <p:nvPr/>
        </p:nvSpPr>
        <p:spPr>
          <a:xfrm>
            <a:off x="152400" y="3048000"/>
            <a:ext cx="8839200" cy="3429000"/>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a:defRPr/>
            </a:pPr>
            <a:r>
              <a:rPr lang="vi-VN" sz="3200" dirty="0" smtClean="0">
                <a:latin typeface="Times New Roman" panose="02020603050405020304" pitchFamily="18" charset="0"/>
                <a:ea typeface="Calibri" panose="020F0502020204030204" pitchFamily="34" charset="0"/>
              </a:rPr>
              <a:t>o</a:t>
            </a:r>
            <a:r>
              <a:rPr lang="vi-VN" sz="3200" dirty="0">
                <a:latin typeface="Times New Roman" panose="02020603050405020304" pitchFamily="18" charset="0"/>
                <a:ea typeface="Calibri" panose="020F0502020204030204" pitchFamily="34" charset="0"/>
              </a:rPr>
              <a:t>	Giữ vai trò quan trọng trong việc tạo hình;</a:t>
            </a:r>
          </a:p>
          <a:p>
            <a:pPr>
              <a:defRPr/>
            </a:pPr>
            <a:r>
              <a:rPr lang="vi-VN" sz="3200" dirty="0">
                <a:latin typeface="Times New Roman" panose="02020603050405020304" pitchFamily="18" charset="0"/>
                <a:ea typeface="Calibri" panose="020F0502020204030204" pitchFamily="34" charset="0"/>
              </a:rPr>
              <a:t>o	Cân bằng môi trường kiềm và acid trong cơ thể;</a:t>
            </a:r>
          </a:p>
          <a:p>
            <a:pPr>
              <a:defRPr/>
            </a:pPr>
            <a:r>
              <a:rPr lang="vi-VN" sz="3200" dirty="0">
                <a:latin typeface="Times New Roman" panose="02020603050405020304" pitchFamily="18" charset="0"/>
                <a:ea typeface="Calibri" panose="020F0502020204030204" pitchFamily="34" charset="0"/>
              </a:rPr>
              <a:t>o	Tham gia cấu tạo protid của cơ thể;</a:t>
            </a:r>
          </a:p>
          <a:p>
            <a:pPr>
              <a:defRPr/>
            </a:pPr>
            <a:r>
              <a:rPr lang="vi-VN" sz="3200" dirty="0">
                <a:latin typeface="Times New Roman" panose="02020603050405020304" pitchFamily="18" charset="0"/>
                <a:ea typeface="Calibri" panose="020F0502020204030204" pitchFamily="34" charset="0"/>
              </a:rPr>
              <a:t>o	Tham gia vào chức phận của các tuyến nội tiết: iod giúp giáp trạng hoạt động bình thường...</a:t>
            </a:r>
          </a:p>
          <a:p>
            <a:pPr>
              <a:defRPr/>
            </a:pPr>
            <a:r>
              <a:rPr lang="vi-VN" sz="3200" dirty="0">
                <a:latin typeface="Times New Roman" panose="02020603050405020304" pitchFamily="18" charset="0"/>
                <a:ea typeface="Calibri" panose="020F0502020204030204" pitchFamily="34" charset="0"/>
              </a:rPr>
              <a:t>o	Duy trì nước trong cơ thể</a:t>
            </a:r>
            <a:r>
              <a:rPr lang="vi-VN" sz="3200" dirty="0" smtClean="0">
                <a:latin typeface="Times New Roman" panose="02020603050405020304" pitchFamily="18" charset="0"/>
                <a:ea typeface="Calibri" panose="020F0502020204030204" pitchFamily="34" charset="0"/>
              </a:rPr>
              <a:t>.</a:t>
            </a:r>
            <a:endParaRPr lang="vi-VN" sz="3200" dirty="0">
              <a:latin typeface="Times New Roman" panose="02020603050405020304" pitchFamily="18" charset="0"/>
              <a:ea typeface="Calibri" panose="020F0502020204030204" pitchFamily="34" charset="0"/>
            </a:endParaRPr>
          </a:p>
        </p:txBody>
      </p:sp>
      <p:sp>
        <p:nvSpPr>
          <p:cNvPr id="2" name="Up Ribbon 1"/>
          <p:cNvSpPr/>
          <p:nvPr/>
        </p:nvSpPr>
        <p:spPr>
          <a:xfrm>
            <a:off x="814388" y="1098550"/>
            <a:ext cx="7415212" cy="533401"/>
          </a:xfrm>
          <a:prstGeom prst="ribbon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chemeClr val="tx1"/>
                </a:solidFill>
                <a:latin typeface="Times New Roman" panose="02020603050405020304" pitchFamily="18" charset="0"/>
                <a:cs typeface="Times New Roman" panose="02020603050405020304" pitchFamily="18" charset="0"/>
              </a:rPr>
              <a:t>2.2. </a:t>
            </a:r>
            <a:r>
              <a:rPr lang="en-US" sz="3600" b="1" dirty="0" err="1">
                <a:solidFill>
                  <a:schemeClr val="tx1"/>
                </a:solidFill>
                <a:latin typeface="Times New Roman" panose="02020603050405020304" pitchFamily="18" charset="0"/>
                <a:cs typeface="Times New Roman" panose="02020603050405020304" pitchFamily="18" charset="0"/>
              </a:rPr>
              <a:t>Chất</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khoáng</a:t>
            </a:r>
            <a:endParaRPr lang="en-US" sz="36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077515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15">
            <a:extLst>
              <a:ext uri="{FF2B5EF4-FFF2-40B4-BE49-F238E27FC236}">
                <a16:creationId xmlns:a16="http://schemas.microsoft.com/office/drawing/2014/main" id="{5A90E30F-918F-415E-BFF7-B648F764E52D}"/>
              </a:ext>
            </a:extLst>
          </p:cNvPr>
          <p:cNvSpPr/>
          <p:nvPr/>
        </p:nvSpPr>
        <p:spPr>
          <a:xfrm>
            <a:off x="38100" y="2314576"/>
            <a:ext cx="9067800" cy="3248024"/>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a:defRPr/>
            </a:pPr>
            <a:r>
              <a:rPr lang="vi-VN" sz="3200" dirty="0" smtClean="0">
                <a:latin typeface="Times New Roman" panose="02020603050405020304" pitchFamily="18" charset="0"/>
                <a:ea typeface="Calibri" panose="020F0502020204030204" pitchFamily="34" charset="0"/>
              </a:rPr>
              <a:t>Chất </a:t>
            </a:r>
            <a:r>
              <a:rPr lang="vi-VN" sz="3200" dirty="0">
                <a:latin typeface="Times New Roman" panose="02020603050405020304" pitchFamily="18" charset="0"/>
                <a:ea typeface="Calibri" panose="020F0502020204030204" pitchFamily="34" charset="0"/>
              </a:rPr>
              <a:t>khoáng được phân thành hai nhóm</a:t>
            </a:r>
            <a:r>
              <a:rPr lang="vi-VN" sz="3200" dirty="0" smtClean="0">
                <a:latin typeface="Times New Roman" panose="02020603050405020304" pitchFamily="18" charset="0"/>
                <a:ea typeface="Calibri" panose="020F0502020204030204" pitchFamily="34" charset="0"/>
              </a:rPr>
              <a:t>:</a:t>
            </a:r>
            <a:endParaRPr lang="en-US" sz="3200" dirty="0" smtClean="0">
              <a:latin typeface="Times New Roman" panose="02020603050405020304" pitchFamily="18" charset="0"/>
              <a:ea typeface="Calibri" panose="020F0502020204030204" pitchFamily="34" charset="0"/>
            </a:endParaRPr>
          </a:p>
          <a:p>
            <a:pPr>
              <a:defRPr/>
            </a:pPr>
            <a:r>
              <a:rPr lang="vi-VN" sz="3200" dirty="0" smtClean="0">
                <a:latin typeface="Times New Roman" panose="02020603050405020304" pitchFamily="18" charset="0"/>
                <a:ea typeface="Calibri" panose="020F0502020204030204" pitchFamily="34" charset="0"/>
              </a:rPr>
              <a:t>  </a:t>
            </a:r>
            <a:endParaRPr lang="en-US" sz="3200" dirty="0" smtClean="0">
              <a:latin typeface="Times New Roman" panose="02020603050405020304" pitchFamily="18" charset="0"/>
              <a:ea typeface="Calibri" panose="020F0502020204030204" pitchFamily="34" charset="0"/>
            </a:endParaRPr>
          </a:p>
          <a:p>
            <a:pPr marL="457200" indent="-457200">
              <a:buFontTx/>
              <a:buChar char="-"/>
              <a:defRPr/>
            </a:pPr>
            <a:r>
              <a:rPr lang="vi-VN" sz="3200" dirty="0" smtClean="0">
                <a:latin typeface="Times New Roman" panose="02020603050405020304" pitchFamily="18" charset="0"/>
                <a:ea typeface="Calibri" panose="020F0502020204030204" pitchFamily="34" charset="0"/>
              </a:rPr>
              <a:t>Yếu </a:t>
            </a:r>
            <a:r>
              <a:rPr lang="vi-VN" sz="3200" dirty="0">
                <a:latin typeface="Times New Roman" panose="02020603050405020304" pitchFamily="18" charset="0"/>
                <a:ea typeface="Calibri" panose="020F0502020204030204" pitchFamily="34" charset="0"/>
              </a:rPr>
              <a:t>tố đại lượng, </a:t>
            </a:r>
            <a:endParaRPr lang="en-US" sz="3200" dirty="0" smtClean="0">
              <a:latin typeface="Times New Roman" panose="02020603050405020304" pitchFamily="18" charset="0"/>
              <a:ea typeface="Calibri" panose="020F0502020204030204" pitchFamily="34" charset="0"/>
            </a:endParaRPr>
          </a:p>
          <a:p>
            <a:pPr>
              <a:defRPr/>
            </a:pPr>
            <a:endParaRPr lang="en-US" sz="3200" dirty="0" smtClean="0">
              <a:latin typeface="Times New Roman" panose="02020603050405020304" pitchFamily="18" charset="0"/>
              <a:ea typeface="Calibri" panose="020F0502020204030204" pitchFamily="34" charset="0"/>
            </a:endParaRPr>
          </a:p>
          <a:p>
            <a:pPr marL="457200" indent="-457200">
              <a:buFontTx/>
              <a:buChar char="-"/>
              <a:defRPr/>
            </a:pPr>
            <a:r>
              <a:rPr lang="vi-VN" sz="3200" dirty="0" smtClean="0">
                <a:latin typeface="Times New Roman" panose="02020603050405020304" pitchFamily="18" charset="0"/>
                <a:ea typeface="Calibri" panose="020F0502020204030204" pitchFamily="34" charset="0"/>
              </a:rPr>
              <a:t>yếu </a:t>
            </a:r>
            <a:r>
              <a:rPr lang="vi-VN" sz="3200" dirty="0">
                <a:latin typeface="Times New Roman" panose="02020603050405020304" pitchFamily="18" charset="0"/>
                <a:ea typeface="Calibri" panose="020F0502020204030204" pitchFamily="34" charset="0"/>
              </a:rPr>
              <a:t>tố vi lượng.</a:t>
            </a:r>
          </a:p>
        </p:txBody>
      </p:sp>
      <p:sp>
        <p:nvSpPr>
          <p:cNvPr id="2" name="Up Ribbon 1"/>
          <p:cNvSpPr/>
          <p:nvPr/>
        </p:nvSpPr>
        <p:spPr>
          <a:xfrm>
            <a:off x="814388" y="1098550"/>
            <a:ext cx="7415212" cy="533401"/>
          </a:xfrm>
          <a:prstGeom prst="ribbon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chemeClr val="tx1"/>
                </a:solidFill>
                <a:latin typeface="Times New Roman" panose="02020603050405020304" pitchFamily="18" charset="0"/>
                <a:cs typeface="Times New Roman" panose="02020603050405020304" pitchFamily="18" charset="0"/>
              </a:rPr>
              <a:t>2.2. </a:t>
            </a:r>
            <a:r>
              <a:rPr lang="en-US" sz="3600" b="1" dirty="0" err="1">
                <a:solidFill>
                  <a:schemeClr val="tx1"/>
                </a:solidFill>
                <a:latin typeface="Times New Roman" panose="02020603050405020304" pitchFamily="18" charset="0"/>
                <a:cs typeface="Times New Roman" panose="02020603050405020304" pitchFamily="18" charset="0"/>
              </a:rPr>
              <a:t>Chất</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khoáng</a:t>
            </a:r>
            <a:endParaRPr lang="en-US" sz="36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468124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0" y="1098550"/>
            <a:ext cx="8915400" cy="533401"/>
          </a:xfrm>
          <a:prstGeom prst="roundRect">
            <a:avLst/>
          </a:prstGeom>
          <a:solidFill>
            <a:schemeClr val="accent1">
              <a:lumMod val="40000"/>
              <a:lumOff val="60000"/>
            </a:schemeClr>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vi-VN" sz="3600" b="1" dirty="0">
                <a:latin typeface="Times New Roman" panose="02020603050405020304" pitchFamily="18" charset="0"/>
                <a:ea typeface="Calibri" panose="020F0502020204030204" pitchFamily="34" charset="0"/>
              </a:rPr>
              <a:t>2.2.1. Yếu tố đại lượng: Ca, P, Mg, Na, K</a:t>
            </a:r>
            <a:r>
              <a:rPr lang="vi-VN" sz="3600" b="1" dirty="0" smtClean="0">
                <a:latin typeface="Times New Roman" panose="02020603050405020304" pitchFamily="18" charset="0"/>
                <a:ea typeface="Calibri" panose="020F0502020204030204" pitchFamily="34" charset="0"/>
              </a:rPr>
              <a:t>.</a:t>
            </a:r>
            <a:endParaRPr lang="vi-VN" sz="3600" b="1" dirty="0">
              <a:latin typeface="Times New Roman" panose="02020603050405020304" pitchFamily="18" charset="0"/>
              <a:ea typeface="Calibri" panose="020F0502020204030204" pitchFamily="34" charset="0"/>
            </a:endParaRPr>
          </a:p>
        </p:txBody>
      </p:sp>
      <p:sp>
        <p:nvSpPr>
          <p:cNvPr id="7" name="Rounded Rectangle 15">
            <a:extLst>
              <a:ext uri="{FF2B5EF4-FFF2-40B4-BE49-F238E27FC236}">
                <a16:creationId xmlns:a16="http://schemas.microsoft.com/office/drawing/2014/main" id="{5A90E30F-918F-415E-BFF7-B648F764E52D}"/>
              </a:ext>
            </a:extLst>
          </p:cNvPr>
          <p:cNvSpPr/>
          <p:nvPr/>
        </p:nvSpPr>
        <p:spPr>
          <a:xfrm>
            <a:off x="152400" y="2438400"/>
            <a:ext cx="8839200" cy="4419600"/>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marL="457200" indent="-457200">
              <a:buFontTx/>
              <a:buChar char="-"/>
              <a:defRPr/>
            </a:pPr>
            <a:r>
              <a:rPr lang="vi-VN" sz="3200" dirty="0">
                <a:latin typeface="Times New Roman" panose="02020603050405020304" pitchFamily="18" charset="0"/>
                <a:ea typeface="Calibri" panose="020F0502020204030204" pitchFamily="34" charset="0"/>
              </a:rPr>
              <a:t>Người trưởng thành có 1-1,2kg tập trung ở xương (99%) ngoài ra có 1% trong các dịch thể, trong máu và tổ chức xương</a:t>
            </a:r>
            <a:r>
              <a:rPr lang="vi-VN" sz="3200" dirty="0" smtClean="0">
                <a:latin typeface="Times New Roman" panose="02020603050405020304" pitchFamily="18" charset="0"/>
                <a:ea typeface="Calibri" panose="020F0502020204030204" pitchFamily="34" charset="0"/>
              </a:rPr>
              <a:t>.</a:t>
            </a:r>
            <a:endParaRPr lang="en-US" sz="3200" dirty="0" smtClean="0">
              <a:latin typeface="Times New Roman" panose="02020603050405020304" pitchFamily="18" charset="0"/>
              <a:ea typeface="Calibri" panose="020F0502020204030204" pitchFamily="34" charset="0"/>
            </a:endParaRPr>
          </a:p>
          <a:p>
            <a:pPr marL="457200" indent="-457200">
              <a:buFontTx/>
              <a:buChar char="-"/>
              <a:defRPr/>
            </a:pPr>
            <a:r>
              <a:rPr lang="vi-VN" sz="3200" dirty="0" smtClean="0">
                <a:latin typeface="Times New Roman" panose="02020603050405020304" pitchFamily="18" charset="0"/>
                <a:ea typeface="Calibri" panose="020F0502020204030204" pitchFamily="34" charset="0"/>
              </a:rPr>
              <a:t>Ca </a:t>
            </a:r>
            <a:r>
              <a:rPr lang="vi-VN" sz="3200" dirty="0">
                <a:latin typeface="Times New Roman" panose="02020603050405020304" pitchFamily="18" charset="0"/>
                <a:ea typeface="Calibri" panose="020F0502020204030204" pitchFamily="34" charset="0"/>
              </a:rPr>
              <a:t>không tan hoặc khó tan trong cơ thể. Tỉ lệ đồng hoá phụ thuộc vào lượng P (phosphor</a:t>
            </a:r>
            <a:r>
              <a:rPr lang="vi-VN" sz="3200" dirty="0" smtClean="0">
                <a:latin typeface="Times New Roman" panose="02020603050405020304" pitchFamily="18" charset="0"/>
                <a:ea typeface="Calibri" panose="020F0502020204030204" pitchFamily="34" charset="0"/>
              </a:rPr>
              <a:t>)</a:t>
            </a:r>
            <a:endParaRPr lang="en-US" sz="3200" dirty="0" smtClean="0">
              <a:latin typeface="Times New Roman" panose="02020603050405020304" pitchFamily="18" charset="0"/>
              <a:ea typeface="Calibri" panose="020F0502020204030204" pitchFamily="34" charset="0"/>
            </a:endParaRPr>
          </a:p>
          <a:p>
            <a:pPr marL="457200" indent="-457200">
              <a:buFontTx/>
              <a:buChar char="-"/>
              <a:defRPr/>
            </a:pPr>
            <a:r>
              <a:rPr lang="vi-VN" sz="3200" dirty="0" smtClean="0">
                <a:latin typeface="Times New Roman" panose="02020603050405020304" pitchFamily="18" charset="0"/>
                <a:ea typeface="Calibri" panose="020F0502020204030204" pitchFamily="34" charset="0"/>
              </a:rPr>
              <a:t>Ca/P </a:t>
            </a:r>
            <a:r>
              <a:rPr lang="vi-VN" sz="3200" dirty="0">
                <a:latin typeface="Times New Roman" panose="02020603050405020304" pitchFamily="18" charset="0"/>
                <a:ea typeface="Calibri" panose="020F0502020204030204" pitchFamily="34" charset="0"/>
              </a:rPr>
              <a:t>≥ </a:t>
            </a:r>
            <a:r>
              <a:rPr lang="vi-VN" sz="3200" dirty="0" smtClean="0">
                <a:latin typeface="Times New Roman" panose="02020603050405020304" pitchFamily="18" charset="0"/>
                <a:ea typeface="Calibri" panose="020F0502020204030204" pitchFamily="34" charset="0"/>
              </a:rPr>
              <a:t>0,7 </a:t>
            </a:r>
            <a:endParaRPr lang="en-US" sz="3200" dirty="0" smtClean="0">
              <a:latin typeface="Times New Roman" panose="02020603050405020304" pitchFamily="18" charset="0"/>
              <a:ea typeface="Calibri" panose="020F0502020204030204" pitchFamily="34" charset="0"/>
            </a:endParaRPr>
          </a:p>
          <a:p>
            <a:pPr marL="457200" indent="-457200">
              <a:buFontTx/>
              <a:buChar char="-"/>
              <a:defRPr/>
            </a:pPr>
            <a:r>
              <a:rPr lang="vi-VN" sz="3200" dirty="0" smtClean="0">
                <a:latin typeface="Times New Roman" panose="02020603050405020304" pitchFamily="18" charset="0"/>
                <a:ea typeface="Calibri" panose="020F0502020204030204" pitchFamily="34" charset="0"/>
              </a:rPr>
              <a:t>Ca </a:t>
            </a:r>
            <a:r>
              <a:rPr lang="vi-VN" sz="3200" dirty="0">
                <a:latin typeface="Times New Roman" panose="02020603050405020304" pitchFamily="18" charset="0"/>
                <a:ea typeface="Calibri" panose="020F0502020204030204" pitchFamily="34" charset="0"/>
              </a:rPr>
              <a:t>chỉ có trong sữa, lượng P thấp hơn lượng Ca</a:t>
            </a:r>
            <a:r>
              <a:rPr lang="vi-VN" sz="3200" dirty="0" smtClean="0">
                <a:latin typeface="Times New Roman" panose="02020603050405020304" pitchFamily="18" charset="0"/>
                <a:ea typeface="Calibri" panose="020F0502020204030204" pitchFamily="34" charset="0"/>
              </a:rPr>
              <a:t>.</a:t>
            </a:r>
            <a:endParaRPr lang="vi-VN" sz="3200" dirty="0">
              <a:latin typeface="Times New Roman" panose="02020603050405020304" pitchFamily="18" charset="0"/>
              <a:ea typeface="Calibri" panose="020F0502020204030204" pitchFamily="34" charset="0"/>
            </a:endParaRPr>
          </a:p>
        </p:txBody>
      </p:sp>
      <p:sp>
        <p:nvSpPr>
          <p:cNvPr id="6" name="Rounded Rectangle 5"/>
          <p:cNvSpPr/>
          <p:nvPr/>
        </p:nvSpPr>
        <p:spPr>
          <a:xfrm>
            <a:off x="76201" y="1802946"/>
            <a:ext cx="3124200" cy="533401"/>
          </a:xfrm>
          <a:prstGeom prst="roundRect">
            <a:avLst/>
          </a:prstGeom>
          <a:solidFill>
            <a:srgbClr val="FF99CC"/>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vi-VN" sz="3600" dirty="0">
                <a:latin typeface="Times New Roman" panose="02020603050405020304" pitchFamily="18" charset="0"/>
                <a:ea typeface="Calibri" panose="020F0502020204030204" pitchFamily="34" charset="0"/>
              </a:rPr>
              <a:t>a. Calci (Ca</a:t>
            </a:r>
            <a:r>
              <a:rPr lang="vi-VN" sz="3600" dirty="0" smtClean="0">
                <a:latin typeface="Times New Roman" panose="02020603050405020304" pitchFamily="18" charset="0"/>
                <a:ea typeface="Calibri" panose="020F0502020204030204" pitchFamily="34" charset="0"/>
              </a:rPr>
              <a:t>)</a:t>
            </a:r>
            <a:endParaRPr lang="vi-VN" sz="3600"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8525177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0" y="1098550"/>
            <a:ext cx="8915400" cy="533401"/>
          </a:xfrm>
          <a:prstGeom prst="roundRect">
            <a:avLst/>
          </a:prstGeom>
          <a:solidFill>
            <a:schemeClr val="accent1">
              <a:lumMod val="40000"/>
              <a:lumOff val="60000"/>
            </a:schemeClr>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vi-VN" sz="3600" b="1" dirty="0">
                <a:latin typeface="Times New Roman" panose="02020603050405020304" pitchFamily="18" charset="0"/>
                <a:ea typeface="Calibri" panose="020F0502020204030204" pitchFamily="34" charset="0"/>
              </a:rPr>
              <a:t>2.2.1. Yếu tố đại lượng: Ca, P, Mg, Na, K</a:t>
            </a:r>
            <a:r>
              <a:rPr lang="vi-VN" sz="3600" b="1" dirty="0" smtClean="0">
                <a:latin typeface="Times New Roman" panose="02020603050405020304" pitchFamily="18" charset="0"/>
                <a:ea typeface="Calibri" panose="020F0502020204030204" pitchFamily="34" charset="0"/>
              </a:rPr>
              <a:t>.</a:t>
            </a:r>
            <a:endParaRPr lang="vi-VN" sz="3600" b="1" dirty="0">
              <a:latin typeface="Times New Roman" panose="02020603050405020304" pitchFamily="18" charset="0"/>
              <a:ea typeface="Calibri" panose="020F0502020204030204" pitchFamily="34" charset="0"/>
            </a:endParaRPr>
          </a:p>
        </p:txBody>
      </p:sp>
      <p:sp>
        <p:nvSpPr>
          <p:cNvPr id="7" name="Rounded Rectangle 15">
            <a:extLst>
              <a:ext uri="{FF2B5EF4-FFF2-40B4-BE49-F238E27FC236}">
                <a16:creationId xmlns:a16="http://schemas.microsoft.com/office/drawing/2014/main" id="{5A90E30F-918F-415E-BFF7-B648F764E52D}"/>
              </a:ext>
            </a:extLst>
          </p:cNvPr>
          <p:cNvSpPr/>
          <p:nvPr/>
        </p:nvSpPr>
        <p:spPr>
          <a:xfrm>
            <a:off x="152400" y="2438400"/>
            <a:ext cx="8839200" cy="4419600"/>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marL="457200" indent="-457200">
              <a:buFontTx/>
              <a:buChar char="-"/>
              <a:defRPr/>
            </a:pPr>
            <a:r>
              <a:rPr lang="vi-VN" sz="3200" b="1" dirty="0" smtClean="0">
                <a:latin typeface="Times New Roman" panose="02020603050405020304" pitchFamily="18" charset="0"/>
                <a:ea typeface="Calibri" panose="020F0502020204030204" pitchFamily="34" charset="0"/>
              </a:rPr>
              <a:t>Nguồn </a:t>
            </a:r>
            <a:r>
              <a:rPr lang="vi-VN" sz="3200" b="1" dirty="0">
                <a:latin typeface="Times New Roman" panose="02020603050405020304" pitchFamily="18" charset="0"/>
                <a:ea typeface="Calibri" panose="020F0502020204030204" pitchFamily="34" charset="0"/>
              </a:rPr>
              <a:t>cung cấp</a:t>
            </a:r>
            <a:r>
              <a:rPr lang="vi-VN" sz="3200" dirty="0">
                <a:latin typeface="Times New Roman" panose="02020603050405020304" pitchFamily="18" charset="0"/>
                <a:ea typeface="Calibri" panose="020F0502020204030204" pitchFamily="34" charset="0"/>
              </a:rPr>
              <a:t>: Ca có nhiều trong sữa và các chế phẩm của sữa</a:t>
            </a:r>
            <a:r>
              <a:rPr lang="vi-VN" sz="3200" dirty="0" smtClean="0">
                <a:latin typeface="Times New Roman" panose="02020603050405020304" pitchFamily="18" charset="0"/>
                <a:ea typeface="Calibri" panose="020F0502020204030204" pitchFamily="34" charset="0"/>
              </a:rPr>
              <a:t>.</a:t>
            </a:r>
            <a:endParaRPr lang="en-US" sz="3200" dirty="0" smtClean="0">
              <a:latin typeface="Times New Roman" panose="02020603050405020304" pitchFamily="18" charset="0"/>
              <a:ea typeface="Calibri" panose="020F0502020204030204" pitchFamily="34" charset="0"/>
            </a:endParaRPr>
          </a:p>
          <a:p>
            <a:pPr marL="457200" indent="-457200">
              <a:buFontTx/>
              <a:buChar char="-"/>
              <a:defRPr/>
            </a:pPr>
            <a:endParaRPr lang="en-US" sz="3200" dirty="0" smtClean="0">
              <a:latin typeface="Times New Roman" panose="02020603050405020304" pitchFamily="18" charset="0"/>
              <a:ea typeface="Calibri" panose="020F0502020204030204" pitchFamily="34" charset="0"/>
            </a:endParaRPr>
          </a:p>
          <a:p>
            <a:pPr marL="457200" indent="-457200">
              <a:buFontTx/>
              <a:buChar char="-"/>
              <a:defRPr/>
            </a:pPr>
            <a:r>
              <a:rPr lang="vi-VN" sz="3200" b="1" dirty="0" smtClean="0">
                <a:latin typeface="Times New Roman" panose="02020603050405020304" pitchFamily="18" charset="0"/>
                <a:ea typeface="Calibri" panose="020F0502020204030204" pitchFamily="34" charset="0"/>
              </a:rPr>
              <a:t>Nhu cầu</a:t>
            </a:r>
            <a:r>
              <a:rPr lang="vi-VN" sz="3200" dirty="0" smtClean="0">
                <a:latin typeface="Times New Roman" panose="02020603050405020304" pitchFamily="18" charset="0"/>
                <a:ea typeface="Calibri" panose="020F0502020204030204" pitchFamily="34" charset="0"/>
              </a:rPr>
              <a:t>: đối với người trưởng thành không phải là một đại lượng ổn định mà nó phụ thuộc vào lượng P có trong thực phẩm. Để có Ca/P≥ 0,7 nên giữ 800mg/ngày. Việc đồng hoá Ca ở trẻ em Ca/P=2  để chống còi xương.</a:t>
            </a:r>
            <a:endParaRPr lang="vi-VN" sz="3200" dirty="0">
              <a:latin typeface="Times New Roman" panose="02020603050405020304" pitchFamily="18" charset="0"/>
              <a:ea typeface="Calibri" panose="020F0502020204030204" pitchFamily="34" charset="0"/>
            </a:endParaRPr>
          </a:p>
        </p:txBody>
      </p:sp>
      <p:sp>
        <p:nvSpPr>
          <p:cNvPr id="6" name="Rounded Rectangle 5"/>
          <p:cNvSpPr/>
          <p:nvPr/>
        </p:nvSpPr>
        <p:spPr>
          <a:xfrm>
            <a:off x="76201" y="1802946"/>
            <a:ext cx="3124200" cy="533401"/>
          </a:xfrm>
          <a:prstGeom prst="roundRect">
            <a:avLst/>
          </a:prstGeom>
          <a:solidFill>
            <a:srgbClr val="FF99CC"/>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vi-VN" sz="3600" dirty="0">
                <a:latin typeface="Times New Roman" panose="02020603050405020304" pitchFamily="18" charset="0"/>
                <a:ea typeface="Calibri" panose="020F0502020204030204" pitchFamily="34" charset="0"/>
              </a:rPr>
              <a:t>a. Calci (Ca</a:t>
            </a:r>
            <a:r>
              <a:rPr lang="vi-VN" sz="3600" dirty="0" smtClean="0">
                <a:latin typeface="Times New Roman" panose="02020603050405020304" pitchFamily="18" charset="0"/>
                <a:ea typeface="Calibri" panose="020F0502020204030204" pitchFamily="34" charset="0"/>
              </a:rPr>
              <a:t>)</a:t>
            </a:r>
            <a:endParaRPr lang="vi-VN" sz="3600"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06241371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15">
            <a:extLst>
              <a:ext uri="{FF2B5EF4-FFF2-40B4-BE49-F238E27FC236}">
                <a16:creationId xmlns:a16="http://schemas.microsoft.com/office/drawing/2014/main" id="{5A90E30F-918F-415E-BFF7-B648F764E52D}"/>
              </a:ext>
            </a:extLst>
          </p:cNvPr>
          <p:cNvSpPr/>
          <p:nvPr/>
        </p:nvSpPr>
        <p:spPr>
          <a:xfrm>
            <a:off x="152400" y="1781175"/>
            <a:ext cx="8839200" cy="5076825"/>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marL="457200" indent="-457200">
              <a:buFontTx/>
              <a:buChar char="-"/>
              <a:defRPr/>
            </a:pPr>
            <a:r>
              <a:rPr lang="vi-VN" sz="3200" dirty="0" smtClean="0">
                <a:latin typeface="Times New Roman" panose="02020603050405020304" pitchFamily="18" charset="0"/>
                <a:ea typeface="Calibri" panose="020F0502020204030204" pitchFamily="34" charset="0"/>
              </a:rPr>
              <a:t>Người </a:t>
            </a:r>
            <a:r>
              <a:rPr lang="vi-VN" sz="3200" dirty="0">
                <a:latin typeface="Times New Roman" panose="02020603050405020304" pitchFamily="18" charset="0"/>
                <a:ea typeface="Calibri" panose="020F0502020204030204" pitchFamily="34" charset="0"/>
              </a:rPr>
              <a:t>trưởng thành có 700-900g trong đó có ¾ ở xương ¼ ở các tổ chức và trong dịch thể.</a:t>
            </a:r>
          </a:p>
          <a:p>
            <a:pPr marL="457200" indent="-457200">
              <a:buFontTx/>
              <a:buChar char="-"/>
              <a:defRPr/>
            </a:pPr>
            <a:r>
              <a:rPr lang="vi-VN" sz="3200" dirty="0">
                <a:latin typeface="Times New Roman" panose="02020603050405020304" pitchFamily="18" charset="0"/>
                <a:ea typeface="Calibri" panose="020F0502020204030204" pitchFamily="34" charset="0"/>
              </a:rPr>
              <a:t>P tham gia vào quá trình chuyển hoá protid, glucid, lipid.</a:t>
            </a:r>
          </a:p>
          <a:p>
            <a:pPr marL="457200" indent="-457200">
              <a:buFontTx/>
              <a:buChar char="-"/>
              <a:defRPr/>
            </a:pPr>
            <a:r>
              <a:rPr lang="vi-VN" sz="3200" dirty="0">
                <a:latin typeface="Times New Roman" panose="02020603050405020304" pitchFamily="18" charset="0"/>
                <a:ea typeface="Calibri" panose="020F0502020204030204" pitchFamily="34" charset="0"/>
              </a:rPr>
              <a:t>Đồng hoá P trong cơ thể tương đối thấp.</a:t>
            </a:r>
          </a:p>
          <a:p>
            <a:pPr marL="457200" indent="-457200">
              <a:buFontTx/>
              <a:buChar char="-"/>
              <a:defRPr/>
            </a:pPr>
            <a:r>
              <a:rPr lang="vi-VN" sz="3200" dirty="0">
                <a:latin typeface="Times New Roman" panose="02020603050405020304" pitchFamily="18" charset="0"/>
                <a:ea typeface="Calibri" panose="020F0502020204030204" pitchFamily="34" charset="0"/>
              </a:rPr>
              <a:t>Acid phospho pyruvic </a:t>
            </a:r>
            <a:r>
              <a:rPr lang="en-US" sz="3200" dirty="0" smtClean="0">
                <a:latin typeface="Times New Roman" panose="02020603050405020304" pitchFamily="18" charset="0"/>
                <a:ea typeface="Calibri" panose="020F0502020204030204" pitchFamily="34" charset="0"/>
              </a:rPr>
              <a:t>=</a:t>
            </a:r>
            <a:r>
              <a:rPr lang="vi-VN" sz="3200" dirty="0" smtClean="0">
                <a:latin typeface="Times New Roman" panose="02020603050405020304" pitchFamily="18" charset="0"/>
                <a:ea typeface="Calibri" panose="020F0502020204030204" pitchFamily="34" charset="0"/>
              </a:rPr>
              <a:t> </a:t>
            </a:r>
            <a:r>
              <a:rPr lang="vi-VN" sz="3200" dirty="0">
                <a:latin typeface="Times New Roman" panose="02020603050405020304" pitchFamily="18" charset="0"/>
                <a:ea typeface="Calibri" panose="020F0502020204030204" pitchFamily="34" charset="0"/>
              </a:rPr>
              <a:t>acid pyruvic + P.</a:t>
            </a:r>
          </a:p>
          <a:p>
            <a:pPr marL="457200" indent="-457200">
              <a:buFontTx/>
              <a:buChar char="-"/>
              <a:defRPr/>
            </a:pPr>
            <a:r>
              <a:rPr lang="vi-VN" sz="3200" dirty="0">
                <a:latin typeface="Times New Roman" panose="02020603050405020304" pitchFamily="18" charset="0"/>
                <a:ea typeface="Calibri" panose="020F0502020204030204" pitchFamily="34" charset="0"/>
              </a:rPr>
              <a:t>Nguồn cung cấp P:  trứng gà và ngũ cốc là thức ăn có P nhưng cơ thể khó hấp thu</a:t>
            </a:r>
            <a:r>
              <a:rPr lang="vi-VN" sz="3200" dirty="0" smtClean="0">
                <a:latin typeface="Times New Roman" panose="02020603050405020304" pitchFamily="18" charset="0"/>
                <a:ea typeface="Calibri" panose="020F0502020204030204" pitchFamily="34" charset="0"/>
              </a:rPr>
              <a:t>.</a:t>
            </a:r>
            <a:endParaRPr lang="vi-VN" sz="3200" dirty="0">
              <a:latin typeface="Times New Roman" panose="02020603050405020304" pitchFamily="18" charset="0"/>
              <a:ea typeface="Calibri" panose="020F0502020204030204" pitchFamily="34" charset="0"/>
            </a:endParaRPr>
          </a:p>
        </p:txBody>
      </p:sp>
      <p:sp>
        <p:nvSpPr>
          <p:cNvPr id="6" name="Rounded Rectangle 5"/>
          <p:cNvSpPr/>
          <p:nvPr/>
        </p:nvSpPr>
        <p:spPr>
          <a:xfrm>
            <a:off x="152400" y="1098550"/>
            <a:ext cx="3657600" cy="533401"/>
          </a:xfrm>
          <a:prstGeom prst="roundRect">
            <a:avLst/>
          </a:prstGeom>
          <a:solidFill>
            <a:schemeClr val="accent1">
              <a:lumMod val="40000"/>
              <a:lumOff val="60000"/>
            </a:schemeClr>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vi-VN" sz="3600" b="1" dirty="0">
                <a:latin typeface="Times New Roman" panose="02020603050405020304" pitchFamily="18" charset="0"/>
                <a:ea typeface="Calibri" panose="020F0502020204030204" pitchFamily="34" charset="0"/>
              </a:rPr>
              <a:t>b. Phosphor (</a:t>
            </a:r>
            <a:r>
              <a:rPr lang="vi-VN" sz="3600" b="1" dirty="0" smtClean="0">
                <a:latin typeface="Times New Roman" panose="02020603050405020304" pitchFamily="18" charset="0"/>
                <a:ea typeface="Calibri" panose="020F0502020204030204" pitchFamily="34" charset="0"/>
              </a:rPr>
              <a:t>P)</a:t>
            </a:r>
            <a:endParaRPr lang="vi-VN" sz="3600"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95339372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15">
            <a:extLst>
              <a:ext uri="{FF2B5EF4-FFF2-40B4-BE49-F238E27FC236}">
                <a16:creationId xmlns:a16="http://schemas.microsoft.com/office/drawing/2014/main" id="{5A90E30F-918F-415E-BFF7-B648F764E52D}"/>
              </a:ext>
            </a:extLst>
          </p:cNvPr>
          <p:cNvSpPr/>
          <p:nvPr/>
        </p:nvSpPr>
        <p:spPr>
          <a:xfrm>
            <a:off x="152400" y="1781175"/>
            <a:ext cx="8839200" cy="5076825"/>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marL="457200" indent="-457200">
              <a:buFontTx/>
              <a:buChar char="-"/>
              <a:defRPr/>
            </a:pPr>
            <a:r>
              <a:rPr lang="vi-VN" sz="3200" b="1" dirty="0">
                <a:latin typeface="Times New Roman" panose="02020603050405020304" pitchFamily="18" charset="0"/>
                <a:ea typeface="Calibri" panose="020F0502020204030204" pitchFamily="34" charset="0"/>
              </a:rPr>
              <a:t>Nguồn cung cấp P:  </a:t>
            </a:r>
            <a:r>
              <a:rPr lang="vi-VN" sz="3200" dirty="0">
                <a:latin typeface="Times New Roman" panose="02020603050405020304" pitchFamily="18" charset="0"/>
                <a:ea typeface="Calibri" panose="020F0502020204030204" pitchFamily="34" charset="0"/>
              </a:rPr>
              <a:t>trứng gà và ngũ cốc là thức ăn có P nhưng cơ thể khó hấp thu</a:t>
            </a:r>
            <a:r>
              <a:rPr lang="vi-VN" sz="3200" dirty="0" smtClean="0">
                <a:latin typeface="Times New Roman" panose="02020603050405020304" pitchFamily="18" charset="0"/>
                <a:ea typeface="Calibri" panose="020F0502020204030204" pitchFamily="34" charset="0"/>
              </a:rPr>
              <a:t>.</a:t>
            </a:r>
            <a:endParaRPr lang="en-US" sz="3200" dirty="0" smtClean="0">
              <a:latin typeface="Times New Roman" panose="02020603050405020304" pitchFamily="18" charset="0"/>
              <a:ea typeface="Calibri" panose="020F0502020204030204" pitchFamily="34" charset="0"/>
            </a:endParaRPr>
          </a:p>
          <a:p>
            <a:pPr marL="457200" indent="-457200">
              <a:buFontTx/>
              <a:buChar char="-"/>
              <a:defRPr/>
            </a:pPr>
            <a:endParaRPr lang="vi-VN" sz="3200" dirty="0">
              <a:latin typeface="Times New Roman" panose="02020603050405020304" pitchFamily="18" charset="0"/>
              <a:ea typeface="Calibri" panose="020F0502020204030204" pitchFamily="34" charset="0"/>
            </a:endParaRPr>
          </a:p>
          <a:p>
            <a:pPr marL="457200" indent="-457200">
              <a:buFontTx/>
              <a:buChar char="-"/>
              <a:defRPr/>
            </a:pPr>
            <a:r>
              <a:rPr lang="vi-VN" sz="3200" b="1" dirty="0" smtClean="0">
                <a:latin typeface="Times New Roman" panose="02020603050405020304" pitchFamily="18" charset="0"/>
                <a:ea typeface="Calibri" panose="020F0502020204030204" pitchFamily="34" charset="0"/>
              </a:rPr>
              <a:t>Nhu </a:t>
            </a:r>
            <a:r>
              <a:rPr lang="vi-VN" sz="3200" b="1" dirty="0">
                <a:latin typeface="Times New Roman" panose="02020603050405020304" pitchFamily="18" charset="0"/>
                <a:ea typeface="Calibri" panose="020F0502020204030204" pitchFamily="34" charset="0"/>
              </a:rPr>
              <a:t>cầu: </a:t>
            </a:r>
            <a:r>
              <a:rPr lang="vi-VN" sz="3200" dirty="0">
                <a:latin typeface="Times New Roman" panose="02020603050405020304" pitchFamily="18" charset="0"/>
                <a:ea typeface="Calibri" panose="020F0502020204030204" pitchFamily="34" charset="0"/>
              </a:rPr>
              <a:t>Tính theo tương quan trong Ca và P</a:t>
            </a:r>
            <a:r>
              <a:rPr lang="vi-VN" sz="3200" dirty="0" smtClean="0">
                <a:latin typeface="Times New Roman" panose="02020603050405020304" pitchFamily="18" charset="0"/>
                <a:ea typeface="Calibri" panose="020F0502020204030204" pitchFamily="34" charset="0"/>
              </a:rPr>
              <a:t>:</a:t>
            </a:r>
            <a:endParaRPr lang="en-US" sz="3200" dirty="0" smtClean="0">
              <a:latin typeface="Times New Roman" panose="02020603050405020304" pitchFamily="18" charset="0"/>
              <a:ea typeface="Calibri" panose="020F0502020204030204" pitchFamily="34" charset="0"/>
            </a:endParaRPr>
          </a:p>
          <a:p>
            <a:pPr>
              <a:defRPr/>
            </a:pPr>
            <a:r>
              <a:rPr lang="vi-VN" sz="3200" dirty="0" smtClean="0">
                <a:latin typeface="Times New Roman" panose="02020603050405020304" pitchFamily="18" charset="0"/>
                <a:ea typeface="Calibri" panose="020F0502020204030204" pitchFamily="34" charset="0"/>
              </a:rPr>
              <a:t>o</a:t>
            </a:r>
            <a:r>
              <a:rPr lang="vi-VN" sz="3200" dirty="0">
                <a:latin typeface="Times New Roman" panose="02020603050405020304" pitchFamily="18" charset="0"/>
                <a:ea typeface="Calibri" panose="020F0502020204030204" pitchFamily="34" charset="0"/>
              </a:rPr>
              <a:t>	Đối với người lớn Ca/P ≥ 0,7;</a:t>
            </a:r>
          </a:p>
          <a:p>
            <a:pPr>
              <a:defRPr/>
            </a:pPr>
            <a:r>
              <a:rPr lang="vi-VN" sz="3200" dirty="0">
                <a:latin typeface="Times New Roman" panose="02020603050405020304" pitchFamily="18" charset="0"/>
                <a:ea typeface="Calibri" panose="020F0502020204030204" pitchFamily="34" charset="0"/>
              </a:rPr>
              <a:t>o	Đối với trẻ em Ca/P = 1;</a:t>
            </a:r>
          </a:p>
          <a:p>
            <a:pPr>
              <a:defRPr/>
            </a:pPr>
            <a:r>
              <a:rPr lang="vi-VN" sz="3200" dirty="0">
                <a:latin typeface="Times New Roman" panose="02020603050405020304" pitchFamily="18" charset="0"/>
                <a:ea typeface="Calibri" panose="020F0502020204030204" pitchFamily="34" charset="0"/>
              </a:rPr>
              <a:t>o	Đối với trẻ sơ sinh Ca/P = 2.</a:t>
            </a:r>
          </a:p>
          <a:p>
            <a:pPr marL="457200" indent="-457200">
              <a:buFontTx/>
              <a:buChar char="-"/>
              <a:defRPr/>
            </a:pPr>
            <a:endParaRPr lang="vi-VN" sz="3200" dirty="0">
              <a:latin typeface="Times New Roman" panose="02020603050405020304" pitchFamily="18" charset="0"/>
              <a:ea typeface="Calibri" panose="020F0502020204030204" pitchFamily="34" charset="0"/>
            </a:endParaRPr>
          </a:p>
        </p:txBody>
      </p:sp>
      <p:sp>
        <p:nvSpPr>
          <p:cNvPr id="6" name="Rounded Rectangle 5"/>
          <p:cNvSpPr/>
          <p:nvPr/>
        </p:nvSpPr>
        <p:spPr>
          <a:xfrm>
            <a:off x="152400" y="1098550"/>
            <a:ext cx="3657600" cy="533401"/>
          </a:xfrm>
          <a:prstGeom prst="roundRect">
            <a:avLst/>
          </a:prstGeom>
          <a:solidFill>
            <a:schemeClr val="accent1">
              <a:lumMod val="40000"/>
              <a:lumOff val="60000"/>
            </a:schemeClr>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vi-VN" sz="3600" b="1" dirty="0">
                <a:latin typeface="Times New Roman" panose="02020603050405020304" pitchFamily="18" charset="0"/>
                <a:ea typeface="Calibri" panose="020F0502020204030204" pitchFamily="34" charset="0"/>
              </a:rPr>
              <a:t>b. Phosphor (</a:t>
            </a:r>
            <a:r>
              <a:rPr lang="vi-VN" sz="3600" b="1" dirty="0" smtClean="0">
                <a:latin typeface="Times New Roman" panose="02020603050405020304" pitchFamily="18" charset="0"/>
                <a:ea typeface="Calibri" panose="020F0502020204030204" pitchFamily="34" charset="0"/>
              </a:rPr>
              <a:t>P)</a:t>
            </a:r>
            <a:endParaRPr lang="vi-VN" sz="3600"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91762235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15">
            <a:extLst>
              <a:ext uri="{FF2B5EF4-FFF2-40B4-BE49-F238E27FC236}">
                <a16:creationId xmlns:a16="http://schemas.microsoft.com/office/drawing/2014/main" id="{5A90E30F-918F-415E-BFF7-B648F764E52D}"/>
              </a:ext>
            </a:extLst>
          </p:cNvPr>
          <p:cNvSpPr/>
          <p:nvPr/>
        </p:nvSpPr>
        <p:spPr>
          <a:xfrm>
            <a:off x="152400" y="1781175"/>
            <a:ext cx="8839200" cy="5076825"/>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marL="457200" indent="-457200">
              <a:buFontTx/>
              <a:buChar char="-"/>
              <a:defRPr/>
            </a:pPr>
            <a:r>
              <a:rPr lang="vi-VN" sz="3200" dirty="0" smtClean="0">
                <a:latin typeface="Times New Roman" panose="02020603050405020304" pitchFamily="18" charset="0"/>
                <a:ea typeface="Calibri" panose="020F0502020204030204" pitchFamily="34" charset="0"/>
              </a:rPr>
              <a:t>Giữ </a:t>
            </a:r>
            <a:r>
              <a:rPr lang="vi-VN" sz="3200" dirty="0">
                <a:latin typeface="Times New Roman" panose="02020603050405020304" pitchFamily="18" charset="0"/>
                <a:ea typeface="Calibri" panose="020F0502020204030204" pitchFamily="34" charset="0"/>
              </a:rPr>
              <a:t>vai trò quan trọng trong việc điều hoà hệ thống thần kinh, các thức ăn động vật và thực vật đều có Mg, nhiều nhất trong cá, cá đóng hộp</a:t>
            </a:r>
            <a:r>
              <a:rPr lang="vi-VN" sz="3200" dirty="0" smtClean="0">
                <a:latin typeface="Times New Roman" panose="02020603050405020304" pitchFamily="18" charset="0"/>
                <a:ea typeface="Calibri" panose="020F0502020204030204" pitchFamily="34" charset="0"/>
              </a:rPr>
              <a:t>.</a:t>
            </a:r>
            <a:endParaRPr lang="en-US" sz="3200" dirty="0" smtClean="0">
              <a:latin typeface="Times New Roman" panose="02020603050405020304" pitchFamily="18" charset="0"/>
              <a:ea typeface="Calibri" panose="020F0502020204030204" pitchFamily="34" charset="0"/>
            </a:endParaRPr>
          </a:p>
          <a:p>
            <a:pPr marL="457200" indent="-457200">
              <a:buFontTx/>
              <a:buChar char="-"/>
              <a:defRPr/>
            </a:pPr>
            <a:endParaRPr lang="vi-VN" sz="3200" dirty="0">
              <a:latin typeface="Times New Roman" panose="02020603050405020304" pitchFamily="18" charset="0"/>
              <a:ea typeface="Calibri" panose="020F0502020204030204" pitchFamily="34" charset="0"/>
            </a:endParaRPr>
          </a:p>
          <a:p>
            <a:pPr marL="457200" indent="-457200">
              <a:buFontTx/>
              <a:buChar char="-"/>
              <a:defRPr/>
            </a:pPr>
            <a:r>
              <a:rPr lang="vi-VN" sz="3200" dirty="0">
                <a:latin typeface="Times New Roman" panose="02020603050405020304" pitchFamily="18" charset="0"/>
                <a:ea typeface="Calibri" panose="020F0502020204030204" pitchFamily="34" charset="0"/>
              </a:rPr>
              <a:t>Nhu cầu: chế độ ăn bình thường có đủ Mg</a:t>
            </a:r>
            <a:r>
              <a:rPr lang="vi-VN" sz="3200" dirty="0" smtClean="0">
                <a:latin typeface="Times New Roman" panose="02020603050405020304" pitchFamily="18" charset="0"/>
                <a:ea typeface="Calibri" panose="020F0502020204030204" pitchFamily="34" charset="0"/>
              </a:rPr>
              <a:t>.</a:t>
            </a:r>
            <a:endParaRPr lang="en-US" sz="3200" dirty="0" smtClean="0">
              <a:latin typeface="Times New Roman" panose="02020603050405020304" pitchFamily="18" charset="0"/>
              <a:ea typeface="Calibri" panose="020F0502020204030204" pitchFamily="34" charset="0"/>
            </a:endParaRPr>
          </a:p>
          <a:p>
            <a:pPr marL="457200" indent="-457200">
              <a:buFontTx/>
              <a:buChar char="-"/>
              <a:defRPr/>
            </a:pPr>
            <a:endParaRPr lang="vi-VN" sz="3200" dirty="0">
              <a:latin typeface="Times New Roman" panose="02020603050405020304" pitchFamily="18" charset="0"/>
              <a:ea typeface="Calibri" panose="020F0502020204030204" pitchFamily="34" charset="0"/>
            </a:endParaRPr>
          </a:p>
          <a:p>
            <a:pPr marL="457200" indent="-457200">
              <a:buFontTx/>
              <a:buChar char="-"/>
              <a:defRPr/>
            </a:pPr>
            <a:r>
              <a:rPr lang="vi-VN" sz="3200" dirty="0">
                <a:latin typeface="Times New Roman" panose="02020603050405020304" pitchFamily="18" charset="0"/>
                <a:ea typeface="Calibri" panose="020F0502020204030204" pitchFamily="34" charset="0"/>
              </a:rPr>
              <a:t>Đối với người trưởng thành: 500mg/ngày.</a:t>
            </a:r>
          </a:p>
          <a:p>
            <a:pPr marL="457200" indent="-457200">
              <a:buFontTx/>
              <a:buChar char="-"/>
              <a:defRPr/>
            </a:pPr>
            <a:r>
              <a:rPr lang="vi-VN" sz="3200" dirty="0">
                <a:latin typeface="Times New Roman" panose="02020603050405020304" pitchFamily="18" charset="0"/>
                <a:ea typeface="Calibri" panose="020F0502020204030204" pitchFamily="34" charset="0"/>
              </a:rPr>
              <a:t>d. Kali (K)</a:t>
            </a:r>
          </a:p>
          <a:p>
            <a:pPr marL="457200" indent="-457200">
              <a:buFontTx/>
              <a:buChar char="-"/>
              <a:defRPr/>
            </a:pPr>
            <a:endParaRPr lang="vi-VN" sz="3200" dirty="0">
              <a:latin typeface="Times New Roman" panose="02020603050405020304" pitchFamily="18" charset="0"/>
              <a:ea typeface="Calibri" panose="020F0502020204030204" pitchFamily="34" charset="0"/>
            </a:endParaRPr>
          </a:p>
        </p:txBody>
      </p:sp>
      <p:sp>
        <p:nvSpPr>
          <p:cNvPr id="6" name="Rounded Rectangle 5"/>
          <p:cNvSpPr/>
          <p:nvPr/>
        </p:nvSpPr>
        <p:spPr>
          <a:xfrm>
            <a:off x="152400" y="1098550"/>
            <a:ext cx="3657600" cy="533401"/>
          </a:xfrm>
          <a:prstGeom prst="roundRect">
            <a:avLst/>
          </a:prstGeom>
          <a:solidFill>
            <a:srgbClr val="FF99CC"/>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vi-VN" sz="3600" b="1" dirty="0">
                <a:latin typeface="Times New Roman" panose="02020603050405020304" pitchFamily="18" charset="0"/>
                <a:ea typeface="Calibri" panose="020F0502020204030204" pitchFamily="34" charset="0"/>
              </a:rPr>
              <a:t>c. Magie (Mg</a:t>
            </a:r>
            <a:r>
              <a:rPr lang="vi-VN" sz="3600" b="1" dirty="0" smtClean="0">
                <a:latin typeface="Times New Roman" panose="02020603050405020304" pitchFamily="18" charset="0"/>
                <a:ea typeface="Calibri" panose="020F0502020204030204" pitchFamily="34" charset="0"/>
              </a:rPr>
              <a:t>)</a:t>
            </a:r>
            <a:endParaRPr lang="vi-VN" sz="3600" b="1"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46744924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15">
            <a:extLst>
              <a:ext uri="{FF2B5EF4-FFF2-40B4-BE49-F238E27FC236}">
                <a16:creationId xmlns:a16="http://schemas.microsoft.com/office/drawing/2014/main" id="{5A90E30F-918F-415E-BFF7-B648F764E52D}"/>
              </a:ext>
            </a:extLst>
          </p:cNvPr>
          <p:cNvSpPr/>
          <p:nvPr/>
        </p:nvSpPr>
        <p:spPr>
          <a:xfrm>
            <a:off x="152400" y="1781175"/>
            <a:ext cx="8839200" cy="5076825"/>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marL="457200" indent="-457200">
              <a:buFontTx/>
              <a:buChar char="-"/>
              <a:defRPr/>
            </a:pPr>
            <a:r>
              <a:rPr lang="vi-VN" sz="3200" dirty="0">
                <a:latin typeface="Times New Roman" panose="02020603050405020304" pitchFamily="18" charset="0"/>
                <a:ea typeface="Calibri" panose="020F0502020204030204" pitchFamily="34" charset="0"/>
              </a:rPr>
              <a:t>Kali giữ vai trò quan trọng trong quá trình chuyển hoá các chất dinh dưỡng.</a:t>
            </a:r>
          </a:p>
          <a:p>
            <a:pPr marL="457200" indent="-457200">
              <a:buFontTx/>
              <a:buChar char="-"/>
              <a:defRPr/>
            </a:pPr>
            <a:r>
              <a:rPr lang="vi-VN" sz="3200" dirty="0">
                <a:latin typeface="Times New Roman" panose="02020603050405020304" pitchFamily="18" charset="0"/>
                <a:ea typeface="Calibri" panose="020F0502020204030204" pitchFamily="34" charset="0"/>
              </a:rPr>
              <a:t>Nguồn K quan trọng nhất mỗi ngày là trong gạo và khoai.</a:t>
            </a:r>
          </a:p>
          <a:p>
            <a:pPr marL="457200" indent="-457200">
              <a:buFontTx/>
              <a:buChar char="-"/>
              <a:defRPr/>
            </a:pPr>
            <a:r>
              <a:rPr lang="vi-VN" sz="3200" dirty="0">
                <a:latin typeface="Times New Roman" panose="02020603050405020304" pitchFamily="18" charset="0"/>
                <a:ea typeface="Calibri" panose="020F0502020204030204" pitchFamily="34" charset="0"/>
              </a:rPr>
              <a:t>Ví dụ: mỗi ngày ăn 0,5kg gạo </a:t>
            </a:r>
            <a:r>
              <a:rPr lang="en-US" sz="3200" dirty="0" err="1" smtClean="0">
                <a:latin typeface="Times New Roman" panose="02020603050405020304" pitchFamily="18" charset="0"/>
                <a:ea typeface="Calibri" panose="020F0502020204030204" pitchFamily="34" charset="0"/>
              </a:rPr>
              <a:t>thu</a:t>
            </a:r>
            <a:r>
              <a:rPr lang="en-US" sz="3200" dirty="0" smtClean="0">
                <a:latin typeface="Times New Roman" panose="02020603050405020304" pitchFamily="18" charset="0"/>
                <a:ea typeface="Calibri" panose="020F0502020204030204" pitchFamily="34" charset="0"/>
              </a:rPr>
              <a:t> </a:t>
            </a:r>
            <a:r>
              <a:rPr lang="vi-VN" sz="3200" dirty="0" smtClean="0">
                <a:latin typeface="Times New Roman" panose="02020603050405020304" pitchFamily="18" charset="0"/>
                <a:ea typeface="Calibri" panose="020F0502020204030204" pitchFamily="34" charset="0"/>
              </a:rPr>
              <a:t>2 </a:t>
            </a:r>
            <a:r>
              <a:rPr lang="vi-VN" sz="3200" dirty="0">
                <a:latin typeface="Times New Roman" panose="02020603050405020304" pitchFamily="18" charset="0"/>
                <a:ea typeface="Calibri" panose="020F0502020204030204" pitchFamily="34" charset="0"/>
              </a:rPr>
              <a:t>g </a:t>
            </a:r>
            <a:r>
              <a:rPr lang="vi-VN" sz="3200" dirty="0" smtClean="0">
                <a:latin typeface="Times New Roman" panose="02020603050405020304" pitchFamily="18" charset="0"/>
                <a:ea typeface="Calibri" panose="020F0502020204030204" pitchFamily="34" charset="0"/>
              </a:rPr>
              <a:t>K</a:t>
            </a:r>
          </a:p>
          <a:p>
            <a:pPr marL="457200" indent="-457200">
              <a:buFontTx/>
              <a:buChar char="-"/>
              <a:defRPr/>
            </a:pPr>
            <a:endParaRPr lang="vi-VN" sz="3200" dirty="0">
              <a:latin typeface="Times New Roman" panose="02020603050405020304" pitchFamily="18" charset="0"/>
              <a:ea typeface="Calibri" panose="020F0502020204030204" pitchFamily="34" charset="0"/>
            </a:endParaRPr>
          </a:p>
        </p:txBody>
      </p:sp>
      <p:sp>
        <p:nvSpPr>
          <p:cNvPr id="6" name="Rounded Rectangle 5"/>
          <p:cNvSpPr/>
          <p:nvPr/>
        </p:nvSpPr>
        <p:spPr>
          <a:xfrm>
            <a:off x="152400" y="1098550"/>
            <a:ext cx="3657600" cy="533401"/>
          </a:xfrm>
          <a:prstGeom prst="roundRect">
            <a:avLst/>
          </a:prstGeom>
          <a:solidFill>
            <a:schemeClr val="accent4">
              <a:lumMod val="40000"/>
              <a:lumOff val="60000"/>
            </a:schemeClr>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vi-VN" sz="3600" b="1" dirty="0">
                <a:latin typeface="Times New Roman" panose="02020603050405020304" pitchFamily="18" charset="0"/>
                <a:ea typeface="Calibri" panose="020F0502020204030204" pitchFamily="34" charset="0"/>
              </a:rPr>
              <a:t>d. Kali (K</a:t>
            </a:r>
            <a:r>
              <a:rPr lang="vi-VN" sz="3600" b="1" dirty="0" smtClean="0">
                <a:latin typeface="Times New Roman" panose="02020603050405020304" pitchFamily="18" charset="0"/>
                <a:ea typeface="Calibri" panose="020F0502020204030204" pitchFamily="34" charset="0"/>
              </a:rPr>
              <a:t>)</a:t>
            </a:r>
            <a:endParaRPr lang="vi-VN" sz="3600" b="1"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04914194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15">
            <a:extLst>
              <a:ext uri="{FF2B5EF4-FFF2-40B4-BE49-F238E27FC236}">
                <a16:creationId xmlns:a16="http://schemas.microsoft.com/office/drawing/2014/main" id="{5A90E30F-918F-415E-BFF7-B648F764E52D}"/>
              </a:ext>
            </a:extLst>
          </p:cNvPr>
          <p:cNvSpPr/>
          <p:nvPr/>
        </p:nvSpPr>
        <p:spPr>
          <a:xfrm>
            <a:off x="152400" y="2314576"/>
            <a:ext cx="8839200" cy="3857624"/>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marL="457200" indent="-457200">
              <a:buFontTx/>
              <a:buChar char="-"/>
              <a:defRPr/>
            </a:pPr>
            <a:r>
              <a:rPr lang="vi-VN" sz="3200" dirty="0" smtClean="0">
                <a:latin typeface="Times New Roman" panose="02020603050405020304" pitchFamily="18" charset="0"/>
                <a:ea typeface="Calibri" panose="020F0502020204030204" pitchFamily="34" charset="0"/>
              </a:rPr>
              <a:t>Muối </a:t>
            </a:r>
            <a:r>
              <a:rPr lang="vi-VN" sz="3200" dirty="0">
                <a:latin typeface="Times New Roman" panose="02020603050405020304" pitchFamily="18" charset="0"/>
                <a:ea typeface="Calibri" panose="020F0502020204030204" pitchFamily="34" charset="0"/>
              </a:rPr>
              <a:t>Natri có chủ yếu trong các dịch có ở ngoài tế bào, bạch huyết và huyết thanh, giữ vai trò quan trọng trong việc duy trì tính thẩm thấu của màng tế bào (nguyên sinh chất).</a:t>
            </a:r>
          </a:p>
          <a:p>
            <a:pPr marL="457200" indent="-457200">
              <a:buFontTx/>
              <a:buChar char="-"/>
              <a:defRPr/>
            </a:pPr>
            <a:r>
              <a:rPr lang="vi-VN" sz="3200" dirty="0">
                <a:latin typeface="Times New Roman" panose="02020603050405020304" pitchFamily="18" charset="0"/>
                <a:ea typeface="Calibri" panose="020F0502020204030204" pitchFamily="34" charset="0"/>
              </a:rPr>
              <a:t>Nhu cầu: </a:t>
            </a:r>
            <a:r>
              <a:rPr lang="vi-VN" sz="3200" dirty="0" smtClean="0">
                <a:latin typeface="Times New Roman" panose="02020603050405020304" pitchFamily="18" charset="0"/>
                <a:ea typeface="Calibri" panose="020F0502020204030204" pitchFamily="34" charset="0"/>
              </a:rPr>
              <a:t>4</a:t>
            </a:r>
            <a:r>
              <a:rPr lang="en-US" sz="3200" dirty="0" smtClean="0">
                <a:latin typeface="Times New Roman" panose="02020603050405020304" pitchFamily="18" charset="0"/>
                <a:ea typeface="Calibri" panose="020F0502020204030204" pitchFamily="34" charset="0"/>
                <a:sym typeface="Wingdings" panose="05000000000000000000" pitchFamily="2" charset="2"/>
              </a:rPr>
              <a:t></a:t>
            </a:r>
            <a:r>
              <a:rPr lang="vi-VN" sz="3200" dirty="0" smtClean="0">
                <a:latin typeface="Times New Roman" panose="02020603050405020304" pitchFamily="18" charset="0"/>
                <a:ea typeface="Calibri" panose="020F0502020204030204" pitchFamily="34" charset="0"/>
              </a:rPr>
              <a:t> </a:t>
            </a:r>
            <a:r>
              <a:rPr lang="vi-VN" sz="3200" dirty="0">
                <a:latin typeface="Times New Roman" panose="02020603050405020304" pitchFamily="18" charset="0"/>
                <a:ea typeface="Calibri" panose="020F0502020204030204" pitchFamily="34" charset="0"/>
              </a:rPr>
              <a:t>6g/ngày = </a:t>
            </a:r>
            <a:r>
              <a:rPr lang="vi-VN" sz="3200" dirty="0" smtClean="0">
                <a:latin typeface="Times New Roman" panose="02020603050405020304" pitchFamily="18" charset="0"/>
                <a:ea typeface="Calibri" panose="020F0502020204030204" pitchFamily="34" charset="0"/>
              </a:rPr>
              <a:t>10</a:t>
            </a:r>
            <a:r>
              <a:rPr lang="en-US" sz="3200" dirty="0" smtClean="0">
                <a:latin typeface="Times New Roman" panose="02020603050405020304" pitchFamily="18" charset="0"/>
                <a:ea typeface="Calibri" panose="020F0502020204030204" pitchFamily="34" charset="0"/>
                <a:sym typeface="Wingdings" panose="05000000000000000000" pitchFamily="2" charset="2"/>
              </a:rPr>
              <a:t></a:t>
            </a:r>
            <a:r>
              <a:rPr lang="vi-VN" sz="3200" dirty="0" smtClean="0">
                <a:latin typeface="Times New Roman" panose="02020603050405020304" pitchFamily="18" charset="0"/>
                <a:ea typeface="Calibri" panose="020F0502020204030204" pitchFamily="34" charset="0"/>
              </a:rPr>
              <a:t> </a:t>
            </a:r>
            <a:r>
              <a:rPr lang="vi-VN" sz="3200" dirty="0">
                <a:latin typeface="Times New Roman" panose="02020603050405020304" pitchFamily="18" charset="0"/>
                <a:ea typeface="Calibri" panose="020F0502020204030204" pitchFamily="34" charset="0"/>
              </a:rPr>
              <a:t>15g NaCl.</a:t>
            </a:r>
          </a:p>
          <a:p>
            <a:pPr marL="457200" indent="-457200">
              <a:buFontTx/>
              <a:buChar char="-"/>
              <a:defRPr/>
            </a:pPr>
            <a:endParaRPr lang="vi-VN" sz="3200" dirty="0">
              <a:latin typeface="Times New Roman" panose="02020603050405020304" pitchFamily="18" charset="0"/>
              <a:ea typeface="Calibri" panose="020F0502020204030204" pitchFamily="34" charset="0"/>
            </a:endParaRPr>
          </a:p>
        </p:txBody>
      </p:sp>
      <p:sp>
        <p:nvSpPr>
          <p:cNvPr id="6" name="Rounded Rectangle 5"/>
          <p:cNvSpPr/>
          <p:nvPr/>
        </p:nvSpPr>
        <p:spPr>
          <a:xfrm>
            <a:off x="152400" y="1098550"/>
            <a:ext cx="3657600" cy="533401"/>
          </a:xfrm>
          <a:prstGeom prst="roundRect">
            <a:avLst/>
          </a:prstGeom>
          <a:solidFill>
            <a:srgbClr val="FF99CC"/>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vi-VN" sz="3600" b="1" dirty="0">
                <a:latin typeface="Times New Roman" panose="02020603050405020304" pitchFamily="18" charset="0"/>
                <a:ea typeface="Calibri" panose="020F0502020204030204" pitchFamily="34" charset="0"/>
              </a:rPr>
              <a:t>e. Natri (Na</a:t>
            </a:r>
            <a:r>
              <a:rPr lang="vi-VN" sz="3600" b="1" dirty="0" smtClean="0">
                <a:latin typeface="Times New Roman" panose="02020603050405020304" pitchFamily="18" charset="0"/>
                <a:ea typeface="Calibri" panose="020F0502020204030204" pitchFamily="34" charset="0"/>
              </a:rPr>
              <a:t>)</a:t>
            </a:r>
            <a:endParaRPr lang="vi-VN" sz="3600" b="1"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55697829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15">
            <a:extLst>
              <a:ext uri="{FF2B5EF4-FFF2-40B4-BE49-F238E27FC236}">
                <a16:creationId xmlns:a16="http://schemas.microsoft.com/office/drawing/2014/main" id="{5A90E30F-918F-415E-BFF7-B648F764E52D}"/>
              </a:ext>
            </a:extLst>
          </p:cNvPr>
          <p:cNvSpPr/>
          <p:nvPr/>
        </p:nvSpPr>
        <p:spPr>
          <a:xfrm>
            <a:off x="152400" y="2314576"/>
            <a:ext cx="8839200" cy="4391024"/>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marL="457200" indent="-457200">
              <a:buFontTx/>
              <a:buChar char="-"/>
              <a:defRPr/>
            </a:pPr>
            <a:r>
              <a:rPr lang="vi-VN" sz="3200" b="1" dirty="0" smtClean="0">
                <a:latin typeface="Times New Roman" panose="02020603050405020304" pitchFamily="18" charset="0"/>
                <a:ea typeface="Calibri" panose="020F0502020204030204" pitchFamily="34" charset="0"/>
              </a:rPr>
              <a:t>Vai </a:t>
            </a:r>
            <a:r>
              <a:rPr lang="vi-VN" sz="3200" b="1" dirty="0">
                <a:latin typeface="Times New Roman" panose="02020603050405020304" pitchFamily="18" charset="0"/>
                <a:ea typeface="Calibri" panose="020F0502020204030204" pitchFamily="34" charset="0"/>
              </a:rPr>
              <a:t>trò</a:t>
            </a:r>
            <a:r>
              <a:rPr lang="vi-VN" sz="3200" dirty="0">
                <a:latin typeface="Times New Roman" panose="02020603050405020304" pitchFamily="18" charset="0"/>
                <a:ea typeface="Calibri" panose="020F0502020204030204" pitchFamily="34" charset="0"/>
              </a:rPr>
              <a:t>: Fe tham gia vào quá trình tạo máu, lượng Fe có trong cơ thể từ </a:t>
            </a:r>
            <a:r>
              <a:rPr lang="vi-VN" sz="3200" dirty="0" smtClean="0">
                <a:latin typeface="Times New Roman" panose="02020603050405020304" pitchFamily="18" charset="0"/>
                <a:ea typeface="Calibri" panose="020F0502020204030204" pitchFamily="34" charset="0"/>
              </a:rPr>
              <a:t>3</a:t>
            </a:r>
            <a:r>
              <a:rPr lang="en-US" sz="3200" dirty="0" smtClean="0">
                <a:latin typeface="Times New Roman" panose="02020603050405020304" pitchFamily="18" charset="0"/>
                <a:ea typeface="Calibri" panose="020F0502020204030204" pitchFamily="34" charset="0"/>
                <a:sym typeface="Wingdings" panose="05000000000000000000" pitchFamily="2" charset="2"/>
              </a:rPr>
              <a:t></a:t>
            </a:r>
            <a:r>
              <a:rPr lang="vi-VN" sz="3200" dirty="0" smtClean="0">
                <a:latin typeface="Times New Roman" panose="02020603050405020304" pitchFamily="18" charset="0"/>
                <a:ea typeface="Calibri" panose="020F0502020204030204" pitchFamily="34" charset="0"/>
              </a:rPr>
              <a:t>5g</a:t>
            </a:r>
            <a:r>
              <a:rPr lang="vi-VN" sz="3200" dirty="0">
                <a:latin typeface="Times New Roman" panose="02020603050405020304" pitchFamily="18" charset="0"/>
                <a:ea typeface="Calibri" panose="020F0502020204030204" pitchFamily="34" charset="0"/>
              </a:rPr>
              <a:t>. Fe là thành phần cần thiết thuộc nhân tế bào. </a:t>
            </a:r>
            <a:endParaRPr lang="en-US" sz="3200" dirty="0" smtClean="0">
              <a:latin typeface="Times New Roman" panose="02020603050405020304" pitchFamily="18" charset="0"/>
              <a:ea typeface="Calibri" panose="020F0502020204030204" pitchFamily="34" charset="0"/>
            </a:endParaRPr>
          </a:p>
          <a:p>
            <a:pPr marL="457200" indent="-457200">
              <a:buFontTx/>
              <a:buChar char="-"/>
              <a:defRPr/>
            </a:pPr>
            <a:endParaRPr lang="vi-VN" sz="3200" dirty="0">
              <a:latin typeface="Times New Roman" panose="02020603050405020304" pitchFamily="18" charset="0"/>
              <a:ea typeface="Calibri" panose="020F0502020204030204" pitchFamily="34" charset="0"/>
            </a:endParaRPr>
          </a:p>
          <a:p>
            <a:pPr marL="457200" indent="-457200">
              <a:buFontTx/>
              <a:buChar char="-"/>
              <a:defRPr/>
            </a:pPr>
            <a:r>
              <a:rPr lang="vi-VN" sz="3200" b="1" dirty="0">
                <a:latin typeface="Times New Roman" panose="02020603050405020304" pitchFamily="18" charset="0"/>
                <a:ea typeface="Calibri" panose="020F0502020204030204" pitchFamily="34" charset="0"/>
              </a:rPr>
              <a:t>Nguồn cung cấp</a:t>
            </a:r>
            <a:r>
              <a:rPr lang="vi-VN" sz="3200" dirty="0">
                <a:latin typeface="Times New Roman" panose="02020603050405020304" pitchFamily="18" charset="0"/>
                <a:ea typeface="Calibri" panose="020F0502020204030204" pitchFamily="34" charset="0"/>
              </a:rPr>
              <a:t>: Nguồn thực phẩm có Fe là động vật và thực vật. Fe ở rau quả dễ hấp thu tuy hàm lượng không cao nhưng là hàm lượng Fe quan trọng nhất vì có lượng sinh tố C cao</a:t>
            </a:r>
            <a:r>
              <a:rPr lang="vi-VN" sz="3200" dirty="0" smtClean="0">
                <a:latin typeface="Times New Roman" panose="02020603050405020304" pitchFamily="18" charset="0"/>
                <a:ea typeface="Calibri" panose="020F0502020204030204" pitchFamily="34" charset="0"/>
              </a:rPr>
              <a:t>.</a:t>
            </a:r>
            <a:endParaRPr lang="vi-VN" sz="3200" dirty="0">
              <a:latin typeface="Times New Roman" panose="02020603050405020304" pitchFamily="18" charset="0"/>
              <a:ea typeface="Calibri" panose="020F0502020204030204" pitchFamily="34" charset="0"/>
            </a:endParaRPr>
          </a:p>
        </p:txBody>
      </p:sp>
      <p:sp>
        <p:nvSpPr>
          <p:cNvPr id="6" name="Rounded Rectangle 5"/>
          <p:cNvSpPr/>
          <p:nvPr/>
        </p:nvSpPr>
        <p:spPr>
          <a:xfrm>
            <a:off x="76200" y="1523999"/>
            <a:ext cx="2514600" cy="533401"/>
          </a:xfrm>
          <a:prstGeom prst="roundRect">
            <a:avLst/>
          </a:prstGeom>
          <a:solidFill>
            <a:schemeClr val="accent1">
              <a:lumMod val="60000"/>
              <a:lumOff val="40000"/>
            </a:schemeClr>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vi-VN" sz="3600" dirty="0">
                <a:latin typeface="Times New Roman" panose="02020603050405020304" pitchFamily="18" charset="0"/>
                <a:ea typeface="Calibri" panose="020F0502020204030204" pitchFamily="34" charset="0"/>
              </a:rPr>
              <a:t>a. Sắt (Fe</a:t>
            </a:r>
            <a:r>
              <a:rPr lang="vi-VN" sz="3600" dirty="0" smtClean="0">
                <a:latin typeface="Times New Roman" panose="02020603050405020304" pitchFamily="18" charset="0"/>
                <a:ea typeface="Calibri" panose="020F0502020204030204" pitchFamily="34" charset="0"/>
              </a:rPr>
              <a:t>)</a:t>
            </a:r>
            <a:endParaRPr lang="vi-VN" sz="3600" dirty="0">
              <a:latin typeface="Times New Roman" panose="02020603050405020304" pitchFamily="18" charset="0"/>
              <a:ea typeface="Calibri" panose="020F0502020204030204" pitchFamily="34" charset="0"/>
            </a:endParaRPr>
          </a:p>
        </p:txBody>
      </p:sp>
      <p:sp>
        <p:nvSpPr>
          <p:cNvPr id="2" name="Up Ribbon 1"/>
          <p:cNvSpPr/>
          <p:nvPr/>
        </p:nvSpPr>
        <p:spPr>
          <a:xfrm>
            <a:off x="152400" y="917348"/>
            <a:ext cx="8839200" cy="533400"/>
          </a:xfrm>
          <a:prstGeom prst="ribbon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200" dirty="0">
                <a:solidFill>
                  <a:schemeClr val="tx1"/>
                </a:solidFill>
              </a:rPr>
              <a:t>2.2.2. Yếu tố vi lượng</a:t>
            </a:r>
          </a:p>
        </p:txBody>
      </p:sp>
    </p:spTree>
    <p:extLst>
      <p:ext uri="{BB962C8B-B14F-4D97-AF65-F5344CB8AC3E}">
        <p14:creationId xmlns:p14="http://schemas.microsoft.com/office/powerpoint/2010/main" val="68604599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15">
            <a:extLst>
              <a:ext uri="{FF2B5EF4-FFF2-40B4-BE49-F238E27FC236}">
                <a16:creationId xmlns:a16="http://schemas.microsoft.com/office/drawing/2014/main" id="{5A90E30F-918F-415E-BFF7-B648F764E52D}"/>
              </a:ext>
            </a:extLst>
          </p:cNvPr>
          <p:cNvSpPr/>
          <p:nvPr/>
        </p:nvSpPr>
        <p:spPr>
          <a:xfrm>
            <a:off x="152400" y="2314576"/>
            <a:ext cx="8839200" cy="4086224"/>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a:defRPr/>
            </a:pPr>
            <a:r>
              <a:rPr lang="vi-VN" sz="3200" dirty="0" smtClean="0">
                <a:latin typeface="Times New Roman" panose="02020603050405020304" pitchFamily="18" charset="0"/>
                <a:ea typeface="Calibri" panose="020F0502020204030204" pitchFamily="34" charset="0"/>
              </a:rPr>
              <a:t>Nhu </a:t>
            </a:r>
            <a:r>
              <a:rPr lang="vi-VN" sz="3200" dirty="0">
                <a:latin typeface="Times New Roman" panose="02020603050405020304" pitchFamily="18" charset="0"/>
                <a:ea typeface="Calibri" panose="020F0502020204030204" pitchFamily="34" charset="0"/>
              </a:rPr>
              <a:t>cầu: </a:t>
            </a:r>
            <a:endParaRPr lang="en-US" sz="3200" dirty="0" smtClean="0">
              <a:latin typeface="Times New Roman" panose="02020603050405020304" pitchFamily="18" charset="0"/>
              <a:ea typeface="Calibri" panose="020F0502020204030204" pitchFamily="34" charset="0"/>
            </a:endParaRPr>
          </a:p>
          <a:p>
            <a:pPr>
              <a:defRPr/>
            </a:pPr>
            <a:endParaRPr lang="vi-VN" sz="3200" dirty="0">
              <a:latin typeface="Times New Roman" panose="02020603050405020304" pitchFamily="18" charset="0"/>
              <a:ea typeface="Calibri" panose="020F0502020204030204" pitchFamily="34" charset="0"/>
            </a:endParaRPr>
          </a:p>
          <a:p>
            <a:pPr>
              <a:defRPr/>
            </a:pPr>
            <a:r>
              <a:rPr lang="vi-VN" sz="3200" dirty="0">
                <a:latin typeface="Times New Roman" panose="02020603050405020304" pitchFamily="18" charset="0"/>
                <a:ea typeface="Calibri" panose="020F0502020204030204" pitchFamily="34" charset="0"/>
              </a:rPr>
              <a:t>o	Đối với người trưởng thành: 15mg/ngày</a:t>
            </a:r>
            <a:r>
              <a:rPr lang="vi-VN" sz="3200" dirty="0" smtClean="0">
                <a:latin typeface="Times New Roman" panose="02020603050405020304" pitchFamily="18" charset="0"/>
                <a:ea typeface="Calibri" panose="020F0502020204030204" pitchFamily="34" charset="0"/>
              </a:rPr>
              <a:t>.</a:t>
            </a:r>
            <a:endParaRPr lang="en-US" sz="3200" dirty="0" smtClean="0">
              <a:latin typeface="Times New Roman" panose="02020603050405020304" pitchFamily="18" charset="0"/>
              <a:ea typeface="Calibri" panose="020F0502020204030204" pitchFamily="34" charset="0"/>
            </a:endParaRPr>
          </a:p>
          <a:p>
            <a:pPr>
              <a:defRPr/>
            </a:pPr>
            <a:endParaRPr lang="vi-VN" sz="3200" dirty="0">
              <a:latin typeface="Times New Roman" panose="02020603050405020304" pitchFamily="18" charset="0"/>
              <a:ea typeface="Calibri" panose="020F0502020204030204" pitchFamily="34" charset="0"/>
            </a:endParaRPr>
          </a:p>
          <a:p>
            <a:pPr>
              <a:defRPr/>
            </a:pPr>
            <a:r>
              <a:rPr lang="vi-VN" sz="3200" dirty="0">
                <a:latin typeface="Times New Roman" panose="02020603050405020304" pitchFamily="18" charset="0"/>
                <a:ea typeface="Calibri" panose="020F0502020204030204" pitchFamily="34" charset="0"/>
              </a:rPr>
              <a:t>o	Đối với trẻ em: 7mg/ngày.</a:t>
            </a:r>
          </a:p>
        </p:txBody>
      </p:sp>
      <p:sp>
        <p:nvSpPr>
          <p:cNvPr id="6" name="Rounded Rectangle 5"/>
          <p:cNvSpPr/>
          <p:nvPr/>
        </p:nvSpPr>
        <p:spPr>
          <a:xfrm>
            <a:off x="76200" y="1523999"/>
            <a:ext cx="2514600" cy="533401"/>
          </a:xfrm>
          <a:prstGeom prst="roundRect">
            <a:avLst/>
          </a:prstGeom>
          <a:solidFill>
            <a:schemeClr val="accent1">
              <a:lumMod val="60000"/>
              <a:lumOff val="40000"/>
            </a:schemeClr>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vi-VN" sz="3600" dirty="0">
                <a:latin typeface="Times New Roman" panose="02020603050405020304" pitchFamily="18" charset="0"/>
                <a:ea typeface="Calibri" panose="020F0502020204030204" pitchFamily="34" charset="0"/>
              </a:rPr>
              <a:t>a. Sắt (Fe</a:t>
            </a:r>
            <a:r>
              <a:rPr lang="vi-VN" sz="3600" dirty="0" smtClean="0">
                <a:latin typeface="Times New Roman" panose="02020603050405020304" pitchFamily="18" charset="0"/>
                <a:ea typeface="Calibri" panose="020F0502020204030204" pitchFamily="34" charset="0"/>
              </a:rPr>
              <a:t>)</a:t>
            </a:r>
            <a:endParaRPr lang="vi-VN" sz="3600" dirty="0">
              <a:latin typeface="Times New Roman" panose="02020603050405020304" pitchFamily="18" charset="0"/>
              <a:ea typeface="Calibri" panose="020F0502020204030204" pitchFamily="34" charset="0"/>
            </a:endParaRPr>
          </a:p>
        </p:txBody>
      </p:sp>
      <p:sp>
        <p:nvSpPr>
          <p:cNvPr id="2" name="Up Ribbon 1"/>
          <p:cNvSpPr/>
          <p:nvPr/>
        </p:nvSpPr>
        <p:spPr>
          <a:xfrm>
            <a:off x="152400" y="917348"/>
            <a:ext cx="8839200" cy="533400"/>
          </a:xfrm>
          <a:prstGeom prst="ribbon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200" dirty="0">
                <a:solidFill>
                  <a:schemeClr val="tx1"/>
                </a:solidFill>
              </a:rPr>
              <a:t>2.2.2. Yếu tố vi lượng</a:t>
            </a:r>
          </a:p>
        </p:txBody>
      </p:sp>
    </p:spTree>
    <p:extLst>
      <p:ext uri="{BB962C8B-B14F-4D97-AF65-F5344CB8AC3E}">
        <p14:creationId xmlns:p14="http://schemas.microsoft.com/office/powerpoint/2010/main" val="2537094325"/>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15">
            <a:extLst>
              <a:ext uri="{FF2B5EF4-FFF2-40B4-BE49-F238E27FC236}">
                <a16:creationId xmlns:a16="http://schemas.microsoft.com/office/drawing/2014/main" id="{5A90E30F-918F-415E-BFF7-B648F764E52D}"/>
              </a:ext>
            </a:extLst>
          </p:cNvPr>
          <p:cNvSpPr/>
          <p:nvPr/>
        </p:nvSpPr>
        <p:spPr>
          <a:xfrm>
            <a:off x="304800" y="2286000"/>
            <a:ext cx="8839200" cy="4086224"/>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a:defRPr/>
            </a:pPr>
            <a:r>
              <a:rPr lang="vi-VN" sz="3200" b="1" dirty="0" smtClean="0">
                <a:latin typeface="Times New Roman" panose="02020603050405020304" pitchFamily="18" charset="0"/>
                <a:ea typeface="Calibri" panose="020F0502020204030204" pitchFamily="34" charset="0"/>
              </a:rPr>
              <a:t>Vai </a:t>
            </a:r>
            <a:r>
              <a:rPr lang="vi-VN" sz="3200" b="1" dirty="0">
                <a:latin typeface="Times New Roman" panose="02020603050405020304" pitchFamily="18" charset="0"/>
                <a:ea typeface="Calibri" panose="020F0502020204030204" pitchFamily="34" charset="0"/>
              </a:rPr>
              <a:t>trò</a:t>
            </a:r>
            <a:r>
              <a:rPr lang="vi-VN" sz="3200" dirty="0">
                <a:latin typeface="Times New Roman" panose="02020603050405020304" pitchFamily="18" charset="0"/>
                <a:ea typeface="Calibri" panose="020F0502020204030204" pitchFamily="34" charset="0"/>
              </a:rPr>
              <a:t>: tham gia vào hoạt động của tuyến giáp trạng</a:t>
            </a:r>
            <a:r>
              <a:rPr lang="vi-VN" sz="3200" dirty="0" smtClean="0">
                <a:latin typeface="Times New Roman" panose="02020603050405020304" pitchFamily="18" charset="0"/>
                <a:ea typeface="Calibri" panose="020F0502020204030204" pitchFamily="34" charset="0"/>
              </a:rPr>
              <a:t>.</a:t>
            </a:r>
            <a:endParaRPr lang="en-US" sz="3200" dirty="0" smtClean="0">
              <a:latin typeface="Times New Roman" panose="02020603050405020304" pitchFamily="18" charset="0"/>
              <a:ea typeface="Calibri" panose="020F0502020204030204" pitchFamily="34" charset="0"/>
            </a:endParaRPr>
          </a:p>
          <a:p>
            <a:pPr>
              <a:defRPr/>
            </a:pPr>
            <a:endParaRPr lang="vi-VN" sz="3200" dirty="0">
              <a:latin typeface="Times New Roman" panose="02020603050405020304" pitchFamily="18" charset="0"/>
              <a:ea typeface="Calibri" panose="020F0502020204030204" pitchFamily="34" charset="0"/>
            </a:endParaRPr>
          </a:p>
          <a:p>
            <a:pPr>
              <a:defRPr/>
            </a:pPr>
            <a:r>
              <a:rPr lang="vi-VN" sz="3200" b="1" dirty="0">
                <a:latin typeface="Times New Roman" panose="02020603050405020304" pitchFamily="18" charset="0"/>
                <a:ea typeface="Calibri" panose="020F0502020204030204" pitchFamily="34" charset="0"/>
              </a:rPr>
              <a:t>Nguồn cung cấp</a:t>
            </a:r>
            <a:r>
              <a:rPr lang="vi-VN" sz="3200" dirty="0">
                <a:latin typeface="Times New Roman" panose="02020603050405020304" pitchFamily="18" charset="0"/>
                <a:ea typeface="Calibri" panose="020F0502020204030204" pitchFamily="34" charset="0"/>
              </a:rPr>
              <a:t>: Những thức ăn ở vùng biển hoặc trong nước biển là nguồn Iod tốt nhất cho cơ thể con người</a:t>
            </a:r>
            <a:r>
              <a:rPr lang="vi-VN" sz="3200" dirty="0" smtClean="0">
                <a:latin typeface="Times New Roman" panose="02020603050405020304" pitchFamily="18" charset="0"/>
                <a:ea typeface="Calibri" panose="020F0502020204030204" pitchFamily="34" charset="0"/>
              </a:rPr>
              <a:t>.</a:t>
            </a:r>
            <a:endParaRPr lang="en-US" sz="3200" dirty="0" smtClean="0">
              <a:latin typeface="Times New Roman" panose="02020603050405020304" pitchFamily="18" charset="0"/>
              <a:ea typeface="Calibri" panose="020F0502020204030204" pitchFamily="34" charset="0"/>
            </a:endParaRPr>
          </a:p>
          <a:p>
            <a:pPr>
              <a:defRPr/>
            </a:pPr>
            <a:endParaRPr lang="vi-VN" sz="3200" dirty="0">
              <a:latin typeface="Times New Roman" panose="02020603050405020304" pitchFamily="18" charset="0"/>
              <a:ea typeface="Calibri" panose="020F0502020204030204" pitchFamily="34" charset="0"/>
            </a:endParaRPr>
          </a:p>
          <a:p>
            <a:pPr>
              <a:defRPr/>
            </a:pPr>
            <a:r>
              <a:rPr lang="vi-VN" sz="3200" b="1" dirty="0">
                <a:latin typeface="Times New Roman" panose="02020603050405020304" pitchFamily="18" charset="0"/>
                <a:ea typeface="Calibri" panose="020F0502020204030204" pitchFamily="34" charset="0"/>
              </a:rPr>
              <a:t>Nhu cầu</a:t>
            </a:r>
            <a:r>
              <a:rPr lang="vi-VN" sz="3200" dirty="0">
                <a:latin typeface="Times New Roman" panose="02020603050405020304" pitchFamily="18" charset="0"/>
                <a:ea typeface="Calibri" panose="020F0502020204030204" pitchFamily="34" charset="0"/>
              </a:rPr>
              <a:t>: </a:t>
            </a:r>
            <a:r>
              <a:rPr lang="vi-VN" sz="3200" dirty="0" smtClean="0">
                <a:latin typeface="Times New Roman" panose="02020603050405020304" pitchFamily="18" charset="0"/>
                <a:ea typeface="Calibri" panose="020F0502020204030204" pitchFamily="34" charset="0"/>
              </a:rPr>
              <a:t>100</a:t>
            </a:r>
            <a:r>
              <a:rPr lang="en-US" sz="3200" dirty="0" smtClean="0">
                <a:latin typeface="Times New Roman" panose="02020603050405020304" pitchFamily="18" charset="0"/>
                <a:ea typeface="Calibri" panose="020F0502020204030204" pitchFamily="34" charset="0"/>
                <a:sym typeface="Wingdings" panose="05000000000000000000" pitchFamily="2" charset="2"/>
              </a:rPr>
              <a:t></a:t>
            </a:r>
            <a:r>
              <a:rPr lang="vi-VN" sz="3200" dirty="0" smtClean="0">
                <a:latin typeface="Times New Roman" panose="02020603050405020304" pitchFamily="18" charset="0"/>
                <a:ea typeface="Calibri" panose="020F0502020204030204" pitchFamily="34" charset="0"/>
              </a:rPr>
              <a:t>150µg/ngày</a:t>
            </a:r>
            <a:r>
              <a:rPr lang="vi-VN" sz="3200" dirty="0">
                <a:latin typeface="Times New Roman" panose="02020603050405020304" pitchFamily="18" charset="0"/>
                <a:ea typeface="Calibri" panose="020F0502020204030204" pitchFamily="34" charset="0"/>
              </a:rPr>
              <a:t>. </a:t>
            </a:r>
          </a:p>
        </p:txBody>
      </p:sp>
      <p:sp>
        <p:nvSpPr>
          <p:cNvPr id="6" name="Rounded Rectangle 5"/>
          <p:cNvSpPr/>
          <p:nvPr/>
        </p:nvSpPr>
        <p:spPr>
          <a:xfrm>
            <a:off x="32657" y="1076779"/>
            <a:ext cx="2514600" cy="533401"/>
          </a:xfrm>
          <a:prstGeom prst="roundRect">
            <a:avLst/>
          </a:prstGeom>
          <a:solidFill>
            <a:schemeClr val="accent1">
              <a:lumMod val="40000"/>
              <a:lumOff val="60000"/>
            </a:schemeClr>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vi-VN" sz="3600" dirty="0">
                <a:latin typeface="Times New Roman" panose="02020603050405020304" pitchFamily="18" charset="0"/>
                <a:ea typeface="Calibri" panose="020F0502020204030204" pitchFamily="34" charset="0"/>
              </a:rPr>
              <a:t>b. Iod (I</a:t>
            </a:r>
            <a:r>
              <a:rPr lang="vi-VN" sz="3600" dirty="0" smtClean="0">
                <a:latin typeface="Times New Roman" panose="02020603050405020304" pitchFamily="18" charset="0"/>
                <a:ea typeface="Calibri" panose="020F0502020204030204" pitchFamily="34" charset="0"/>
              </a:rPr>
              <a:t>)</a:t>
            </a:r>
            <a:endParaRPr lang="vi-VN" sz="3600"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414237362"/>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15">
            <a:extLst>
              <a:ext uri="{FF2B5EF4-FFF2-40B4-BE49-F238E27FC236}">
                <a16:creationId xmlns:a16="http://schemas.microsoft.com/office/drawing/2014/main" id="{5A90E30F-918F-415E-BFF7-B648F764E52D}"/>
              </a:ext>
            </a:extLst>
          </p:cNvPr>
          <p:cNvSpPr/>
          <p:nvPr/>
        </p:nvSpPr>
        <p:spPr>
          <a:xfrm>
            <a:off x="304800" y="1759404"/>
            <a:ext cx="8763000" cy="4946196"/>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a:defRPr/>
            </a:pPr>
            <a:r>
              <a:rPr lang="en-US" sz="3200" dirty="0" smtClean="0">
                <a:latin typeface="Times New Roman" panose="02020603050405020304" pitchFamily="18" charset="0"/>
                <a:ea typeface="Calibri" panose="020F0502020204030204" pitchFamily="34" charset="0"/>
              </a:rPr>
              <a:t>-</a:t>
            </a:r>
            <a:r>
              <a:rPr lang="vi-VN" sz="3200" dirty="0" smtClean="0">
                <a:latin typeface="Times New Roman" panose="02020603050405020304" pitchFamily="18" charset="0"/>
                <a:ea typeface="Calibri" panose="020F0502020204030204" pitchFamily="34" charset="0"/>
              </a:rPr>
              <a:t>Fluor </a:t>
            </a:r>
            <a:r>
              <a:rPr lang="vi-VN" sz="3200" dirty="0">
                <a:latin typeface="Times New Roman" panose="02020603050405020304" pitchFamily="18" charset="0"/>
                <a:ea typeface="Calibri" panose="020F0502020204030204" pitchFamily="34" charset="0"/>
              </a:rPr>
              <a:t>là một hợp chất dinh dưỡng có tác dụng rất lớn trong việc hình thành men răng, tái khoáng men răng, giúp cho quá trình canxi hóa răng. </a:t>
            </a:r>
            <a:endParaRPr lang="en-US" sz="3200" dirty="0" smtClean="0">
              <a:latin typeface="Times New Roman" panose="02020603050405020304" pitchFamily="18" charset="0"/>
              <a:ea typeface="Calibri" panose="020F0502020204030204" pitchFamily="34" charset="0"/>
            </a:endParaRPr>
          </a:p>
          <a:p>
            <a:pPr>
              <a:defRPr/>
            </a:pPr>
            <a:endParaRPr lang="vi-VN" sz="3200" dirty="0">
              <a:latin typeface="Times New Roman" panose="02020603050405020304" pitchFamily="18" charset="0"/>
              <a:ea typeface="Calibri" panose="020F0502020204030204" pitchFamily="34" charset="0"/>
            </a:endParaRPr>
          </a:p>
          <a:p>
            <a:pPr>
              <a:defRPr/>
            </a:pPr>
            <a:r>
              <a:rPr lang="en-US" sz="3200" dirty="0" smtClean="0">
                <a:latin typeface="Times New Roman" panose="02020603050405020304" pitchFamily="18" charset="0"/>
                <a:ea typeface="Calibri" panose="020F0502020204030204" pitchFamily="34" charset="0"/>
              </a:rPr>
              <a:t>-</a:t>
            </a:r>
            <a:r>
              <a:rPr lang="vi-VN" sz="3200" dirty="0" smtClean="0">
                <a:latin typeface="Times New Roman" panose="02020603050405020304" pitchFamily="18" charset="0"/>
                <a:ea typeface="Calibri" panose="020F0502020204030204" pitchFamily="34" charset="0"/>
              </a:rPr>
              <a:t>Trong </a:t>
            </a:r>
            <a:r>
              <a:rPr lang="vi-VN" sz="3200" dirty="0">
                <a:latin typeface="Times New Roman" panose="02020603050405020304" pitchFamily="18" charset="0"/>
                <a:ea typeface="Calibri" panose="020F0502020204030204" pitchFamily="34" charset="0"/>
              </a:rPr>
              <a:t>cơ thể người có khoảng 2g flour phân bố 96% ở xương và răng. </a:t>
            </a:r>
            <a:endParaRPr lang="en-US" sz="3200" dirty="0" smtClean="0">
              <a:latin typeface="Times New Roman" panose="02020603050405020304" pitchFamily="18" charset="0"/>
              <a:ea typeface="Calibri" panose="020F0502020204030204" pitchFamily="34" charset="0"/>
            </a:endParaRPr>
          </a:p>
          <a:p>
            <a:pPr>
              <a:defRPr/>
            </a:pPr>
            <a:r>
              <a:rPr lang="en-US" sz="3200" dirty="0">
                <a:latin typeface="Times New Roman" panose="02020603050405020304" pitchFamily="18" charset="0"/>
                <a:ea typeface="Calibri" panose="020F0502020204030204" pitchFamily="34" charset="0"/>
              </a:rPr>
              <a:t>-</a:t>
            </a:r>
            <a:r>
              <a:rPr lang="vi-VN" sz="3200" dirty="0" smtClean="0">
                <a:latin typeface="Times New Roman" panose="02020603050405020304" pitchFamily="18" charset="0"/>
                <a:ea typeface="Calibri" panose="020F0502020204030204" pitchFamily="34" charset="0"/>
              </a:rPr>
              <a:t>Lượng </a:t>
            </a:r>
            <a:r>
              <a:rPr lang="vi-VN" sz="3200" dirty="0">
                <a:latin typeface="Times New Roman" panose="02020603050405020304" pitchFamily="18" charset="0"/>
                <a:ea typeface="Calibri" panose="020F0502020204030204" pitchFamily="34" charset="0"/>
              </a:rPr>
              <a:t>flour còn lại phân bố ở gân, dây chằng và máu, trong 1 lít máu chứa 0,032mg F.</a:t>
            </a:r>
          </a:p>
        </p:txBody>
      </p:sp>
      <p:sp>
        <p:nvSpPr>
          <p:cNvPr id="6" name="Rounded Rectangle 5"/>
          <p:cNvSpPr/>
          <p:nvPr/>
        </p:nvSpPr>
        <p:spPr>
          <a:xfrm>
            <a:off x="32656" y="1076779"/>
            <a:ext cx="3396343" cy="533401"/>
          </a:xfrm>
          <a:prstGeom prst="roundRect">
            <a:avLst/>
          </a:prstGeom>
          <a:solidFill>
            <a:schemeClr val="accent1">
              <a:lumMod val="60000"/>
              <a:lumOff val="40000"/>
            </a:schemeClr>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vi-VN" sz="3600" b="1" dirty="0">
                <a:latin typeface="Times New Roman" panose="02020603050405020304" pitchFamily="18" charset="0"/>
                <a:ea typeface="Calibri" panose="020F0502020204030204" pitchFamily="34" charset="0"/>
              </a:rPr>
              <a:t>c. Fluor (F</a:t>
            </a:r>
            <a:r>
              <a:rPr lang="vi-VN" sz="3600" b="1" dirty="0" smtClean="0">
                <a:latin typeface="Times New Roman" panose="02020603050405020304" pitchFamily="18" charset="0"/>
                <a:ea typeface="Calibri" panose="020F0502020204030204" pitchFamily="34" charset="0"/>
              </a:rPr>
              <a:t>)</a:t>
            </a:r>
            <a:endParaRPr lang="vi-VN" sz="3600" b="1"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112339931"/>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15">
            <a:extLst>
              <a:ext uri="{FF2B5EF4-FFF2-40B4-BE49-F238E27FC236}">
                <a16:creationId xmlns:a16="http://schemas.microsoft.com/office/drawing/2014/main" id="{5A90E30F-918F-415E-BFF7-B648F764E52D}"/>
              </a:ext>
            </a:extLst>
          </p:cNvPr>
          <p:cNvSpPr/>
          <p:nvPr/>
        </p:nvSpPr>
        <p:spPr>
          <a:xfrm>
            <a:off x="304800" y="1759404"/>
            <a:ext cx="8686800" cy="4946196"/>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a:defRPr/>
            </a:pPr>
            <a:r>
              <a:rPr lang="vi-VN" sz="3200" dirty="0">
                <a:latin typeface="Times New Roman" panose="02020603050405020304" pitchFamily="18" charset="0"/>
                <a:ea typeface="Calibri" panose="020F0502020204030204" pitchFamily="34" charset="0"/>
              </a:rPr>
              <a:t>Fluor là nguyên tố không mùi vị, tồn tại trong thiên nhiên dưới dạng kết hợp với một chất khác như phosphat, canxi hoặc ở trạng thái hòa tan trong nước.</a:t>
            </a:r>
          </a:p>
          <a:p>
            <a:pPr>
              <a:defRPr/>
            </a:pPr>
            <a:r>
              <a:rPr lang="vi-VN" sz="3200" dirty="0">
                <a:latin typeface="Times New Roman" panose="02020603050405020304" pitchFamily="18" charset="0"/>
                <a:ea typeface="Calibri" panose="020F0502020204030204" pitchFamily="34" charset="0"/>
              </a:rPr>
              <a:t>Ở trong thực phẩm, Fluor có nhiều trong trà xanh, cá biển, thực phẩm nguồn gốc thực vật (rau xanh, cà chua, ngũ cốc, đậu, bắp</a:t>
            </a:r>
            <a:r>
              <a:rPr lang="vi-VN" sz="3200" dirty="0" smtClean="0">
                <a:latin typeface="Times New Roman" panose="02020603050405020304" pitchFamily="18" charset="0"/>
                <a:ea typeface="Calibri" panose="020F0502020204030204" pitchFamily="34" charset="0"/>
              </a:rPr>
              <a:t>..).</a:t>
            </a:r>
            <a:endParaRPr lang="vi-VN" sz="3200" dirty="0">
              <a:latin typeface="Times New Roman" panose="02020603050405020304" pitchFamily="18" charset="0"/>
              <a:ea typeface="Calibri" panose="020F0502020204030204" pitchFamily="34" charset="0"/>
            </a:endParaRPr>
          </a:p>
        </p:txBody>
      </p:sp>
      <p:sp>
        <p:nvSpPr>
          <p:cNvPr id="6" name="Rounded Rectangle 5"/>
          <p:cNvSpPr/>
          <p:nvPr/>
        </p:nvSpPr>
        <p:spPr>
          <a:xfrm>
            <a:off x="32656" y="1076779"/>
            <a:ext cx="3396343" cy="533401"/>
          </a:xfrm>
          <a:prstGeom prst="roundRect">
            <a:avLst/>
          </a:prstGeom>
          <a:solidFill>
            <a:schemeClr val="accent1">
              <a:lumMod val="60000"/>
              <a:lumOff val="40000"/>
            </a:schemeClr>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vi-VN" sz="3600" b="1" dirty="0">
                <a:latin typeface="Times New Roman" panose="02020603050405020304" pitchFamily="18" charset="0"/>
                <a:ea typeface="Calibri" panose="020F0502020204030204" pitchFamily="34" charset="0"/>
              </a:rPr>
              <a:t>c. Fluor (F</a:t>
            </a:r>
            <a:r>
              <a:rPr lang="vi-VN" sz="3600" b="1" dirty="0" smtClean="0">
                <a:latin typeface="Times New Roman" panose="02020603050405020304" pitchFamily="18" charset="0"/>
                <a:ea typeface="Calibri" panose="020F0502020204030204" pitchFamily="34" charset="0"/>
              </a:rPr>
              <a:t>)</a:t>
            </a:r>
            <a:endParaRPr lang="vi-VN" sz="3600" b="1"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68936954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15">
            <a:extLst>
              <a:ext uri="{FF2B5EF4-FFF2-40B4-BE49-F238E27FC236}">
                <a16:creationId xmlns:a16="http://schemas.microsoft.com/office/drawing/2014/main" id="{5A90E30F-918F-415E-BFF7-B648F764E52D}"/>
              </a:ext>
            </a:extLst>
          </p:cNvPr>
          <p:cNvSpPr/>
          <p:nvPr/>
        </p:nvSpPr>
        <p:spPr>
          <a:xfrm>
            <a:off x="304800" y="1759404"/>
            <a:ext cx="8686800" cy="3726996"/>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a:defRPr/>
            </a:pPr>
            <a:r>
              <a:rPr lang="vi-VN" sz="3200" dirty="0" smtClean="0">
                <a:latin typeface="Times New Roman" panose="02020603050405020304" pitchFamily="18" charset="0"/>
                <a:ea typeface="Calibri" panose="020F0502020204030204" pitchFamily="34" charset="0"/>
              </a:rPr>
              <a:t>Khi </a:t>
            </a:r>
            <a:r>
              <a:rPr lang="vi-VN" sz="3200" dirty="0">
                <a:latin typeface="Times New Roman" panose="02020603050405020304" pitchFamily="18" charset="0"/>
                <a:ea typeface="Calibri" panose="020F0502020204030204" pitchFamily="34" charset="0"/>
              </a:rPr>
              <a:t>cơ thể thiếu flour sẽ dẫn đến bệnh sâu răng nhưng khi thừa fluor sẽ gây rối loạn chuyển hóa photpho canxi dẫn tới xốp xương</a:t>
            </a:r>
            <a:r>
              <a:rPr lang="vi-VN" sz="3200" dirty="0" smtClean="0">
                <a:latin typeface="Times New Roman" panose="02020603050405020304" pitchFamily="18" charset="0"/>
                <a:ea typeface="Calibri" panose="020F0502020204030204" pitchFamily="34" charset="0"/>
              </a:rPr>
              <a:t>.</a:t>
            </a:r>
            <a:endParaRPr lang="en-US" sz="3200" dirty="0" smtClean="0">
              <a:latin typeface="Times New Roman" panose="02020603050405020304" pitchFamily="18" charset="0"/>
              <a:ea typeface="Calibri" panose="020F0502020204030204" pitchFamily="34" charset="0"/>
            </a:endParaRPr>
          </a:p>
          <a:p>
            <a:pPr>
              <a:defRPr/>
            </a:pPr>
            <a:endParaRPr lang="vi-VN" sz="3200" dirty="0">
              <a:latin typeface="Times New Roman" panose="02020603050405020304" pitchFamily="18" charset="0"/>
              <a:ea typeface="Calibri" panose="020F0502020204030204" pitchFamily="34" charset="0"/>
            </a:endParaRPr>
          </a:p>
        </p:txBody>
      </p:sp>
      <p:sp>
        <p:nvSpPr>
          <p:cNvPr id="6" name="Rounded Rectangle 5"/>
          <p:cNvSpPr/>
          <p:nvPr/>
        </p:nvSpPr>
        <p:spPr>
          <a:xfrm>
            <a:off x="32656" y="1076779"/>
            <a:ext cx="3396343" cy="533401"/>
          </a:xfrm>
          <a:prstGeom prst="roundRect">
            <a:avLst/>
          </a:prstGeom>
          <a:solidFill>
            <a:schemeClr val="accent1">
              <a:lumMod val="60000"/>
              <a:lumOff val="40000"/>
            </a:schemeClr>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vi-VN" sz="3600" b="1" dirty="0">
                <a:latin typeface="Times New Roman" panose="02020603050405020304" pitchFamily="18" charset="0"/>
                <a:ea typeface="Calibri" panose="020F0502020204030204" pitchFamily="34" charset="0"/>
              </a:rPr>
              <a:t>c. Fluor (F</a:t>
            </a:r>
            <a:r>
              <a:rPr lang="vi-VN" sz="3600" b="1" dirty="0" smtClean="0">
                <a:latin typeface="Times New Roman" panose="02020603050405020304" pitchFamily="18" charset="0"/>
                <a:ea typeface="Calibri" panose="020F0502020204030204" pitchFamily="34" charset="0"/>
              </a:rPr>
              <a:t>)</a:t>
            </a:r>
            <a:endParaRPr lang="vi-VN" sz="3600" b="1"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07658699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15">
            <a:extLst>
              <a:ext uri="{FF2B5EF4-FFF2-40B4-BE49-F238E27FC236}">
                <a16:creationId xmlns:a16="http://schemas.microsoft.com/office/drawing/2014/main" id="{5A90E30F-918F-415E-BFF7-B648F764E52D}"/>
              </a:ext>
            </a:extLst>
          </p:cNvPr>
          <p:cNvSpPr/>
          <p:nvPr/>
        </p:nvSpPr>
        <p:spPr>
          <a:xfrm>
            <a:off x="304800" y="1759404"/>
            <a:ext cx="8686800" cy="4412796"/>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a:defRPr/>
            </a:pPr>
            <a:r>
              <a:rPr lang="en-US" sz="3200" dirty="0" smtClean="0">
                <a:latin typeface="Times New Roman" panose="02020603050405020304" pitchFamily="18" charset="0"/>
                <a:ea typeface="Calibri" panose="020F0502020204030204" pitchFamily="34" charset="0"/>
              </a:rPr>
              <a:t>-</a:t>
            </a:r>
            <a:r>
              <a:rPr lang="vi-VN" sz="3200" dirty="0" smtClean="0">
                <a:latin typeface="Times New Roman" panose="02020603050405020304" pitchFamily="18" charset="0"/>
                <a:ea typeface="Calibri" panose="020F0502020204030204" pitchFamily="34" charset="0"/>
              </a:rPr>
              <a:t>Nước </a:t>
            </a:r>
            <a:r>
              <a:rPr lang="vi-VN" sz="3200" dirty="0">
                <a:latin typeface="Times New Roman" panose="02020603050405020304" pitchFamily="18" charset="0"/>
                <a:ea typeface="Calibri" panose="020F0502020204030204" pitchFamily="34" charset="0"/>
              </a:rPr>
              <a:t>chiếm 55-75% trọng lượng cơ thể, </a:t>
            </a:r>
            <a:endParaRPr lang="en-US" sz="3200" dirty="0" smtClean="0">
              <a:latin typeface="Times New Roman" panose="02020603050405020304" pitchFamily="18" charset="0"/>
              <a:ea typeface="Calibri" panose="020F0502020204030204" pitchFamily="34" charset="0"/>
            </a:endParaRPr>
          </a:p>
          <a:p>
            <a:pPr>
              <a:defRPr/>
            </a:pPr>
            <a:r>
              <a:rPr lang="en-US" sz="3200" dirty="0" smtClean="0">
                <a:latin typeface="Times New Roman" panose="02020603050405020304" pitchFamily="18" charset="0"/>
                <a:ea typeface="Calibri" panose="020F0502020204030204" pitchFamily="34" charset="0"/>
              </a:rPr>
              <a:t>-</a:t>
            </a:r>
            <a:r>
              <a:rPr lang="vi-VN" sz="3200" dirty="0" smtClean="0">
                <a:latin typeface="Times New Roman" panose="02020603050405020304" pitchFamily="18" charset="0"/>
                <a:ea typeface="Calibri" panose="020F0502020204030204" pitchFamily="34" charset="0"/>
              </a:rPr>
              <a:t>nước </a:t>
            </a:r>
            <a:r>
              <a:rPr lang="vi-VN" sz="3200" dirty="0">
                <a:latin typeface="Times New Roman" panose="02020603050405020304" pitchFamily="18" charset="0"/>
                <a:ea typeface="Calibri" panose="020F0502020204030204" pitchFamily="34" charset="0"/>
              </a:rPr>
              <a:t>sử dụng như vật liệu xây dựng trong tất cả các tế bào của cơ thể. </a:t>
            </a:r>
            <a:endParaRPr lang="en-US" sz="3200" dirty="0" smtClean="0">
              <a:latin typeface="Times New Roman" panose="02020603050405020304" pitchFamily="18" charset="0"/>
              <a:ea typeface="Calibri" panose="020F0502020204030204" pitchFamily="34" charset="0"/>
            </a:endParaRPr>
          </a:p>
          <a:p>
            <a:pPr>
              <a:defRPr/>
            </a:pPr>
            <a:r>
              <a:rPr lang="en-US" sz="3200" dirty="0">
                <a:latin typeface="Times New Roman" panose="02020603050405020304" pitchFamily="18" charset="0"/>
                <a:ea typeface="Calibri" panose="020F0502020204030204" pitchFamily="34" charset="0"/>
              </a:rPr>
              <a:t>-</a:t>
            </a:r>
            <a:r>
              <a:rPr lang="vi-VN" sz="3200" dirty="0" smtClean="0">
                <a:latin typeface="Times New Roman" panose="02020603050405020304" pitchFamily="18" charset="0"/>
                <a:ea typeface="Calibri" panose="020F0502020204030204" pitchFamily="34" charset="0"/>
              </a:rPr>
              <a:t>Mô </a:t>
            </a:r>
            <a:r>
              <a:rPr lang="vi-VN" sz="3200" dirty="0">
                <a:latin typeface="Times New Roman" panose="02020603050405020304" pitchFamily="18" charset="0"/>
                <a:ea typeface="Calibri" panose="020F0502020204030204" pitchFamily="34" charset="0"/>
              </a:rPr>
              <a:t>mỡ chứa khoảng 20% nước, </a:t>
            </a:r>
            <a:endParaRPr lang="en-US" sz="3200" dirty="0" smtClean="0">
              <a:latin typeface="Times New Roman" panose="02020603050405020304" pitchFamily="18" charset="0"/>
              <a:ea typeface="Calibri" panose="020F0502020204030204" pitchFamily="34" charset="0"/>
            </a:endParaRPr>
          </a:p>
          <a:p>
            <a:pPr>
              <a:defRPr/>
            </a:pPr>
            <a:r>
              <a:rPr lang="en-US" sz="3200" dirty="0">
                <a:latin typeface="Times New Roman" panose="02020603050405020304" pitchFamily="18" charset="0"/>
                <a:ea typeface="Calibri" panose="020F0502020204030204" pitchFamily="34" charset="0"/>
              </a:rPr>
              <a:t>-</a:t>
            </a:r>
            <a:r>
              <a:rPr lang="vi-VN" sz="3200" dirty="0" smtClean="0">
                <a:latin typeface="Times New Roman" panose="02020603050405020304" pitchFamily="18" charset="0"/>
                <a:ea typeface="Calibri" panose="020F0502020204030204" pitchFamily="34" charset="0"/>
              </a:rPr>
              <a:t>cơ </a:t>
            </a:r>
            <a:r>
              <a:rPr lang="vi-VN" sz="3200" dirty="0">
                <a:latin typeface="Times New Roman" panose="02020603050405020304" pitchFamily="18" charset="0"/>
                <a:ea typeface="Calibri" panose="020F0502020204030204" pitchFamily="34" charset="0"/>
              </a:rPr>
              <a:t>chứa khoảng 75% nước, </a:t>
            </a:r>
            <a:endParaRPr lang="en-US" sz="3200" dirty="0" smtClean="0">
              <a:latin typeface="Times New Roman" panose="02020603050405020304" pitchFamily="18" charset="0"/>
              <a:ea typeface="Calibri" panose="020F0502020204030204" pitchFamily="34" charset="0"/>
            </a:endParaRPr>
          </a:p>
          <a:p>
            <a:pPr>
              <a:defRPr/>
            </a:pPr>
            <a:r>
              <a:rPr lang="en-US" sz="3200" dirty="0">
                <a:latin typeface="Times New Roman" panose="02020603050405020304" pitchFamily="18" charset="0"/>
                <a:ea typeface="Calibri" panose="020F0502020204030204" pitchFamily="34" charset="0"/>
              </a:rPr>
              <a:t>-</a:t>
            </a:r>
            <a:r>
              <a:rPr lang="vi-VN" sz="3200" dirty="0" smtClean="0">
                <a:latin typeface="Times New Roman" panose="02020603050405020304" pitchFamily="18" charset="0"/>
                <a:ea typeface="Calibri" panose="020F0502020204030204" pitchFamily="34" charset="0"/>
              </a:rPr>
              <a:t>huyết </a:t>
            </a:r>
            <a:r>
              <a:rPr lang="vi-VN" sz="3200" dirty="0">
                <a:latin typeface="Times New Roman" panose="02020603050405020304" pitchFamily="18" charset="0"/>
                <a:ea typeface="Calibri" panose="020F0502020204030204" pitchFamily="34" charset="0"/>
              </a:rPr>
              <a:t>tương máu chứa khoảng 90% nước. </a:t>
            </a:r>
          </a:p>
          <a:p>
            <a:pPr>
              <a:defRPr/>
            </a:pPr>
            <a:endParaRPr lang="vi-VN" sz="3200" dirty="0">
              <a:latin typeface="Times New Roman" panose="02020603050405020304" pitchFamily="18" charset="0"/>
              <a:ea typeface="Calibri" panose="020F0502020204030204" pitchFamily="34" charset="0"/>
            </a:endParaRPr>
          </a:p>
        </p:txBody>
      </p:sp>
      <p:sp>
        <p:nvSpPr>
          <p:cNvPr id="6" name="Rounded Rectangle 5"/>
          <p:cNvSpPr/>
          <p:nvPr/>
        </p:nvSpPr>
        <p:spPr>
          <a:xfrm>
            <a:off x="32656" y="1076779"/>
            <a:ext cx="3396343" cy="533401"/>
          </a:xfrm>
          <a:prstGeom prst="roundRect">
            <a:avLst/>
          </a:prstGeom>
          <a:solidFill>
            <a:schemeClr val="bg1"/>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vi-VN" sz="3600" b="1" dirty="0">
                <a:latin typeface="Times New Roman" panose="02020603050405020304" pitchFamily="18" charset="0"/>
                <a:ea typeface="Calibri" panose="020F0502020204030204" pitchFamily="34" charset="0"/>
              </a:rPr>
              <a:t>2.3. </a:t>
            </a:r>
            <a:r>
              <a:rPr lang="vi-VN" sz="3600" b="1" dirty="0" smtClean="0">
                <a:latin typeface="Times New Roman" panose="02020603050405020304" pitchFamily="18" charset="0"/>
                <a:ea typeface="Calibri" panose="020F0502020204030204" pitchFamily="34" charset="0"/>
              </a:rPr>
              <a:t>Nước</a:t>
            </a:r>
            <a:endParaRPr lang="vi-VN" sz="3600" b="1"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917245096"/>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15">
            <a:extLst>
              <a:ext uri="{FF2B5EF4-FFF2-40B4-BE49-F238E27FC236}">
                <a16:creationId xmlns:a16="http://schemas.microsoft.com/office/drawing/2014/main" id="{5A90E30F-918F-415E-BFF7-B648F764E52D}"/>
              </a:ext>
            </a:extLst>
          </p:cNvPr>
          <p:cNvSpPr/>
          <p:nvPr/>
        </p:nvSpPr>
        <p:spPr>
          <a:xfrm>
            <a:off x="304800" y="1759404"/>
            <a:ext cx="8686800" cy="4412796"/>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a:defRPr/>
            </a:pPr>
            <a:r>
              <a:rPr lang="vi-VN" sz="3200" dirty="0">
                <a:latin typeface="Times New Roman" panose="02020603050405020304" pitchFamily="18" charset="0"/>
                <a:ea typeface="Calibri" panose="020F0502020204030204" pitchFamily="34" charset="0"/>
              </a:rPr>
              <a:t>Nước trong cơ thể được sử dụng như: </a:t>
            </a:r>
            <a:endParaRPr lang="en-US" sz="3200" dirty="0" smtClean="0">
              <a:latin typeface="Times New Roman" panose="02020603050405020304" pitchFamily="18" charset="0"/>
              <a:ea typeface="Calibri" panose="020F0502020204030204" pitchFamily="34" charset="0"/>
            </a:endParaRPr>
          </a:p>
          <a:p>
            <a:pPr>
              <a:defRPr/>
            </a:pPr>
            <a:endParaRPr lang="vi-VN" sz="3200" dirty="0">
              <a:latin typeface="Times New Roman" panose="02020603050405020304" pitchFamily="18" charset="0"/>
              <a:ea typeface="Calibri" panose="020F0502020204030204" pitchFamily="34" charset="0"/>
            </a:endParaRPr>
          </a:p>
          <a:p>
            <a:pPr>
              <a:defRPr/>
            </a:pPr>
            <a:r>
              <a:rPr lang="en-US" sz="3200" dirty="0" smtClean="0">
                <a:latin typeface="Times New Roman" panose="02020603050405020304" pitchFamily="18" charset="0"/>
                <a:ea typeface="Calibri" panose="020F0502020204030204" pitchFamily="34" charset="0"/>
              </a:rPr>
              <a:t>-</a:t>
            </a:r>
            <a:r>
              <a:rPr lang="vi-VN" sz="3200" dirty="0" smtClean="0">
                <a:latin typeface="Times New Roman" panose="02020603050405020304" pitchFamily="18" charset="0"/>
                <a:ea typeface="Calibri" panose="020F0502020204030204" pitchFamily="34" charset="0"/>
              </a:rPr>
              <a:t>Các </a:t>
            </a:r>
            <a:r>
              <a:rPr lang="vi-VN" sz="3200" dirty="0">
                <a:latin typeface="Times New Roman" panose="02020603050405020304" pitchFamily="18" charset="0"/>
                <a:ea typeface="Calibri" panose="020F0502020204030204" pitchFamily="34" charset="0"/>
              </a:rPr>
              <a:t>dung môi; </a:t>
            </a:r>
          </a:p>
          <a:p>
            <a:pPr>
              <a:defRPr/>
            </a:pPr>
            <a:r>
              <a:rPr lang="en-US" sz="3200" dirty="0" smtClean="0">
                <a:latin typeface="Times New Roman" panose="02020603050405020304" pitchFamily="18" charset="0"/>
                <a:ea typeface="Calibri" panose="020F0502020204030204" pitchFamily="34" charset="0"/>
              </a:rPr>
              <a:t>-</a:t>
            </a:r>
            <a:r>
              <a:rPr lang="vi-VN" sz="3200" dirty="0" smtClean="0">
                <a:latin typeface="Times New Roman" panose="02020603050405020304" pitchFamily="18" charset="0"/>
                <a:ea typeface="Calibri" panose="020F0502020204030204" pitchFamily="34" charset="0"/>
              </a:rPr>
              <a:t>Một </a:t>
            </a:r>
            <a:r>
              <a:rPr lang="vi-VN" sz="3200" dirty="0">
                <a:latin typeface="Times New Roman" panose="02020603050405020304" pitchFamily="18" charset="0"/>
                <a:ea typeface="Calibri" panose="020F0502020204030204" pitchFamily="34" charset="0"/>
              </a:rPr>
              <a:t>phần bôi trơn; </a:t>
            </a:r>
          </a:p>
          <a:p>
            <a:pPr>
              <a:defRPr/>
            </a:pPr>
            <a:r>
              <a:rPr lang="en-US" sz="3200" dirty="0" smtClean="0">
                <a:latin typeface="Times New Roman" panose="02020603050405020304" pitchFamily="18" charset="0"/>
                <a:ea typeface="Calibri" panose="020F0502020204030204" pitchFamily="34" charset="0"/>
              </a:rPr>
              <a:t>-</a:t>
            </a:r>
            <a:r>
              <a:rPr lang="vi-VN" sz="3200" dirty="0" smtClean="0">
                <a:latin typeface="Times New Roman" panose="02020603050405020304" pitchFamily="18" charset="0"/>
                <a:ea typeface="Calibri" panose="020F0502020204030204" pitchFamily="34" charset="0"/>
              </a:rPr>
              <a:t>Chất </a:t>
            </a:r>
            <a:r>
              <a:rPr lang="vi-VN" sz="3200" dirty="0">
                <a:latin typeface="Times New Roman" panose="02020603050405020304" pitchFamily="18" charset="0"/>
                <a:ea typeface="Calibri" panose="020F0502020204030204" pitchFamily="34" charset="0"/>
              </a:rPr>
              <a:t>gây phản ứng hoá học; </a:t>
            </a:r>
          </a:p>
          <a:p>
            <a:pPr>
              <a:defRPr/>
            </a:pPr>
            <a:r>
              <a:rPr lang="en-US" sz="3200" dirty="0" smtClean="0">
                <a:latin typeface="Times New Roman" panose="02020603050405020304" pitchFamily="18" charset="0"/>
                <a:ea typeface="Calibri" panose="020F0502020204030204" pitchFamily="34" charset="0"/>
              </a:rPr>
              <a:t>-</a:t>
            </a:r>
            <a:r>
              <a:rPr lang="vi-VN" sz="3200" dirty="0" smtClean="0">
                <a:latin typeface="Times New Roman" panose="02020603050405020304" pitchFamily="18" charset="0"/>
                <a:ea typeface="Calibri" panose="020F0502020204030204" pitchFamily="34" charset="0"/>
              </a:rPr>
              <a:t>Chất </a:t>
            </a:r>
            <a:r>
              <a:rPr lang="vi-VN" sz="3200" dirty="0">
                <a:latin typeface="Times New Roman" panose="02020603050405020304" pitchFamily="18" charset="0"/>
                <a:ea typeface="Calibri" panose="020F0502020204030204" pitchFamily="34" charset="0"/>
              </a:rPr>
              <a:t>điều hoà thân nhiệt của cơ thể; </a:t>
            </a:r>
          </a:p>
          <a:p>
            <a:pPr>
              <a:defRPr/>
            </a:pPr>
            <a:r>
              <a:rPr lang="en-US" sz="3200" dirty="0" smtClean="0">
                <a:latin typeface="Times New Roman" panose="02020603050405020304" pitchFamily="18" charset="0"/>
                <a:ea typeface="Calibri" panose="020F0502020204030204" pitchFamily="34" charset="0"/>
              </a:rPr>
              <a:t>-</a:t>
            </a:r>
            <a:r>
              <a:rPr lang="vi-VN" sz="3200" dirty="0" smtClean="0">
                <a:latin typeface="Times New Roman" panose="02020603050405020304" pitchFamily="18" charset="0"/>
                <a:ea typeface="Calibri" panose="020F0502020204030204" pitchFamily="34" charset="0"/>
              </a:rPr>
              <a:t>Chất </a:t>
            </a:r>
            <a:r>
              <a:rPr lang="vi-VN" sz="3200" dirty="0">
                <a:latin typeface="Times New Roman" panose="02020603050405020304" pitchFamily="18" charset="0"/>
                <a:ea typeface="Calibri" panose="020F0502020204030204" pitchFamily="34" charset="0"/>
              </a:rPr>
              <a:t>duy trì hình dạng và cấu trúc của cơ thể. </a:t>
            </a:r>
          </a:p>
          <a:p>
            <a:pPr>
              <a:defRPr/>
            </a:pPr>
            <a:endParaRPr lang="vi-VN" sz="3200" dirty="0">
              <a:latin typeface="Times New Roman" panose="02020603050405020304" pitchFamily="18" charset="0"/>
              <a:ea typeface="Calibri" panose="020F0502020204030204" pitchFamily="34" charset="0"/>
            </a:endParaRPr>
          </a:p>
        </p:txBody>
      </p:sp>
      <p:sp>
        <p:nvSpPr>
          <p:cNvPr id="6" name="Rounded Rectangle 5"/>
          <p:cNvSpPr/>
          <p:nvPr/>
        </p:nvSpPr>
        <p:spPr>
          <a:xfrm>
            <a:off x="32656" y="1076779"/>
            <a:ext cx="3396343" cy="533401"/>
          </a:xfrm>
          <a:prstGeom prst="roundRect">
            <a:avLst/>
          </a:prstGeom>
          <a:solidFill>
            <a:schemeClr val="bg1"/>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vi-VN" sz="3600" b="1" dirty="0">
                <a:latin typeface="Times New Roman" panose="02020603050405020304" pitchFamily="18" charset="0"/>
                <a:ea typeface="Calibri" panose="020F0502020204030204" pitchFamily="34" charset="0"/>
              </a:rPr>
              <a:t>2.3. </a:t>
            </a:r>
            <a:r>
              <a:rPr lang="vi-VN" sz="3600" b="1" dirty="0" smtClean="0">
                <a:latin typeface="Times New Roman" panose="02020603050405020304" pitchFamily="18" charset="0"/>
                <a:ea typeface="Calibri" panose="020F0502020204030204" pitchFamily="34" charset="0"/>
              </a:rPr>
              <a:t>Nước</a:t>
            </a:r>
            <a:endParaRPr lang="vi-VN" sz="3600" b="1"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764077495"/>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15">
            <a:extLst>
              <a:ext uri="{FF2B5EF4-FFF2-40B4-BE49-F238E27FC236}">
                <a16:creationId xmlns:a16="http://schemas.microsoft.com/office/drawing/2014/main" id="{5A90E30F-918F-415E-BFF7-B648F764E52D}"/>
              </a:ext>
            </a:extLst>
          </p:cNvPr>
          <p:cNvSpPr/>
          <p:nvPr/>
        </p:nvSpPr>
        <p:spPr>
          <a:xfrm>
            <a:off x="304800" y="1759404"/>
            <a:ext cx="8686800" cy="4869996"/>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a:defRPr/>
            </a:pPr>
            <a:r>
              <a:rPr lang="en-US" sz="3200" dirty="0" smtClean="0">
                <a:latin typeface="Times New Roman" panose="02020603050405020304" pitchFamily="18" charset="0"/>
                <a:ea typeface="Calibri" panose="020F0502020204030204" pitchFamily="34" charset="0"/>
              </a:rPr>
              <a:t>-</a:t>
            </a:r>
            <a:r>
              <a:rPr lang="vi-VN" sz="3200" dirty="0" smtClean="0">
                <a:latin typeface="Times New Roman" panose="02020603050405020304" pitchFamily="18" charset="0"/>
                <a:ea typeface="Calibri" panose="020F0502020204030204" pitchFamily="34" charset="0"/>
              </a:rPr>
              <a:t>Nước </a:t>
            </a:r>
            <a:r>
              <a:rPr lang="vi-VN" sz="3200" dirty="0">
                <a:latin typeface="Times New Roman" panose="02020603050405020304" pitchFamily="18" charset="0"/>
                <a:ea typeface="Calibri" panose="020F0502020204030204" pitchFamily="34" charset="0"/>
              </a:rPr>
              <a:t>phân bổ trong và giữa tế bào, trong các cơ quan. </a:t>
            </a:r>
            <a:endParaRPr lang="en-US" sz="3200" dirty="0" smtClean="0">
              <a:latin typeface="Times New Roman" panose="02020603050405020304" pitchFamily="18" charset="0"/>
              <a:ea typeface="Calibri" panose="020F0502020204030204" pitchFamily="34" charset="0"/>
            </a:endParaRPr>
          </a:p>
          <a:p>
            <a:pPr>
              <a:defRPr/>
            </a:pPr>
            <a:r>
              <a:rPr lang="en-US" sz="3200" dirty="0">
                <a:latin typeface="Times New Roman" panose="02020603050405020304" pitchFamily="18" charset="0"/>
                <a:ea typeface="Calibri" panose="020F0502020204030204" pitchFamily="34" charset="0"/>
              </a:rPr>
              <a:t>-</a:t>
            </a:r>
            <a:r>
              <a:rPr lang="vi-VN" sz="3200" dirty="0" smtClean="0">
                <a:latin typeface="Times New Roman" panose="02020603050405020304" pitchFamily="18" charset="0"/>
                <a:ea typeface="Calibri" panose="020F0502020204030204" pitchFamily="34" charset="0"/>
              </a:rPr>
              <a:t>Nước </a:t>
            </a:r>
            <a:r>
              <a:rPr lang="vi-VN" sz="3200" dirty="0">
                <a:latin typeface="Times New Roman" panose="02020603050405020304" pitchFamily="18" charset="0"/>
                <a:ea typeface="Calibri" panose="020F0502020204030204" pitchFamily="34" charset="0"/>
              </a:rPr>
              <a:t>được đưa vào cơ thể nhờ thực phẩm, đồ uống và qua sự trao đổi chất. </a:t>
            </a:r>
            <a:endParaRPr lang="en-US" sz="3200" dirty="0" smtClean="0">
              <a:latin typeface="Times New Roman" panose="02020603050405020304" pitchFamily="18" charset="0"/>
              <a:ea typeface="Calibri" panose="020F0502020204030204" pitchFamily="34" charset="0"/>
            </a:endParaRPr>
          </a:p>
          <a:p>
            <a:pPr>
              <a:defRPr/>
            </a:pPr>
            <a:r>
              <a:rPr lang="en-US" sz="3200" dirty="0" smtClean="0">
                <a:latin typeface="Times New Roman" panose="02020603050405020304" pitchFamily="18" charset="0"/>
                <a:ea typeface="Calibri" panose="020F0502020204030204" pitchFamily="34" charset="0"/>
              </a:rPr>
              <a:t>-</a:t>
            </a:r>
            <a:r>
              <a:rPr lang="vi-VN" sz="3200" dirty="0" smtClean="0">
                <a:latin typeface="Times New Roman" panose="02020603050405020304" pitchFamily="18" charset="0"/>
                <a:ea typeface="Calibri" panose="020F0502020204030204" pitchFamily="34" charset="0"/>
              </a:rPr>
              <a:t>Nước </a:t>
            </a:r>
            <a:r>
              <a:rPr lang="vi-VN" sz="3200" dirty="0">
                <a:latin typeface="Times New Roman" panose="02020603050405020304" pitchFamily="18" charset="0"/>
                <a:ea typeface="Calibri" panose="020F0502020204030204" pitchFamily="34" charset="0"/>
              </a:rPr>
              <a:t>được thải ra khỏi cơ thể bằng nước tiểu, phân, mồ hôi và sự hô hấp của phổi.</a:t>
            </a:r>
          </a:p>
          <a:p>
            <a:pPr>
              <a:defRPr/>
            </a:pPr>
            <a:r>
              <a:rPr lang="en-US" sz="3200" dirty="0" smtClean="0">
                <a:latin typeface="Times New Roman" panose="02020603050405020304" pitchFamily="18" charset="0"/>
                <a:ea typeface="Calibri" panose="020F0502020204030204" pitchFamily="34" charset="0"/>
              </a:rPr>
              <a:t>-</a:t>
            </a:r>
            <a:r>
              <a:rPr lang="vi-VN" sz="3200" dirty="0" smtClean="0">
                <a:latin typeface="Times New Roman" panose="02020603050405020304" pitchFamily="18" charset="0"/>
                <a:ea typeface="Calibri" panose="020F0502020204030204" pitchFamily="34" charset="0"/>
              </a:rPr>
              <a:t>Một </a:t>
            </a:r>
            <a:r>
              <a:rPr lang="vi-VN" sz="3200" dirty="0">
                <a:latin typeface="Times New Roman" panose="02020603050405020304" pitchFamily="18" charset="0"/>
                <a:ea typeface="Calibri" panose="020F0502020204030204" pitchFamily="34" charset="0"/>
              </a:rPr>
              <a:t>ngày 1 người cần khoảng 3 lít nước (trong đó là 1,5 lít nước uống vào, và 1,5 lít nước dưới dạng thức ăn). </a:t>
            </a:r>
          </a:p>
        </p:txBody>
      </p:sp>
      <p:sp>
        <p:nvSpPr>
          <p:cNvPr id="6" name="Rounded Rectangle 5"/>
          <p:cNvSpPr/>
          <p:nvPr/>
        </p:nvSpPr>
        <p:spPr>
          <a:xfrm>
            <a:off x="32656" y="1076779"/>
            <a:ext cx="3396343" cy="533401"/>
          </a:xfrm>
          <a:prstGeom prst="roundRect">
            <a:avLst/>
          </a:prstGeom>
          <a:solidFill>
            <a:schemeClr val="bg1"/>
          </a:solidFill>
          <a:ln w="28575" cap="flat" cmpd="sng" algn="ctr">
            <a:solidFill>
              <a:sysClr val="windowText" lastClr="000000"/>
            </a:solidFill>
            <a:prstDash val="solid"/>
            <a:miter lim="800000"/>
          </a:ln>
          <a:effectLst/>
        </p:spPr>
        <p:txBody>
          <a:bodyPr anchor="ctr"/>
          <a:lstStyle/>
          <a:p>
            <a:pPr indent="360045" algn="just">
              <a:lnSpc>
                <a:spcPct val="110000"/>
              </a:lnSpc>
              <a:spcBef>
                <a:spcPts val="200"/>
              </a:spcBef>
              <a:spcAft>
                <a:spcPts val="200"/>
              </a:spcAft>
            </a:pPr>
            <a:r>
              <a:rPr lang="vi-VN" sz="3600" b="1" dirty="0">
                <a:latin typeface="Times New Roman" panose="02020603050405020304" pitchFamily="18" charset="0"/>
                <a:ea typeface="Calibri" panose="020F0502020204030204" pitchFamily="34" charset="0"/>
              </a:rPr>
              <a:t>2.3. </a:t>
            </a:r>
            <a:r>
              <a:rPr lang="vi-VN" sz="3600" b="1" dirty="0" smtClean="0">
                <a:latin typeface="Times New Roman" panose="02020603050405020304" pitchFamily="18" charset="0"/>
                <a:ea typeface="Calibri" panose="020F0502020204030204" pitchFamily="34" charset="0"/>
              </a:rPr>
              <a:t>Nước</a:t>
            </a:r>
            <a:endParaRPr lang="vi-VN" sz="3600" b="1"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3575527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sp>
        <p:nvSpPr>
          <p:cNvPr id="10" name="Rectangle 9"/>
          <p:cNvSpPr/>
          <p:nvPr/>
        </p:nvSpPr>
        <p:spPr>
          <a:xfrm>
            <a:off x="76200" y="1114425"/>
            <a:ext cx="7086600" cy="1095375"/>
          </a:xfrm>
          <a:prstGeom prst="rect">
            <a:avLst/>
          </a:prstGeom>
          <a:solidFill>
            <a:srgbClr val="E8F3CB"/>
          </a:solidFill>
          <a:ln w="57150" cap="flat" cmpd="sng" algn="ctr">
            <a:solidFill>
              <a:srgbClr val="FF0000"/>
            </a:solidFill>
            <a:prstDash val="solid"/>
            <a:miter lim="800000"/>
          </a:ln>
          <a:effectLst/>
        </p:spPr>
        <p:txBody>
          <a:bodyPr anchor="ctr"/>
          <a:lstStyle/>
          <a:p>
            <a:pPr lvl="0">
              <a:defRPr/>
            </a:pPr>
            <a:r>
              <a:rPr lang="vi-VN" sz="3200" b="1" kern="0" dirty="0">
                <a:solidFill>
                  <a:sysClr val="windowText" lastClr="000000"/>
                </a:solidFill>
                <a:latin typeface="Arial"/>
              </a:rPr>
              <a:t>Nhu </a:t>
            </a:r>
            <a:r>
              <a:rPr lang="vi-VN" sz="3200" b="1" kern="0" dirty="0" smtClean="0">
                <a:solidFill>
                  <a:sysClr val="windowText" lastClr="000000"/>
                </a:solidFill>
                <a:latin typeface="Arial"/>
              </a:rPr>
              <a:t>cầu</a:t>
            </a:r>
            <a:r>
              <a:rPr lang="en-US" sz="3200" b="1" kern="0" dirty="0" smtClean="0">
                <a:solidFill>
                  <a:sysClr val="windowText" lastClr="000000"/>
                </a:solidFill>
                <a:latin typeface="Arial"/>
              </a:rPr>
              <a:t> </a:t>
            </a:r>
            <a:r>
              <a:rPr lang="vi-VN" sz="3200" b="1" kern="0" dirty="0" smtClean="0">
                <a:solidFill>
                  <a:sysClr val="windowText" lastClr="000000"/>
                </a:solidFill>
                <a:latin typeface="Arial"/>
              </a:rPr>
              <a:t>nước</a:t>
            </a:r>
            <a:r>
              <a:rPr lang="en-US" sz="3200" b="1" kern="0" dirty="0" smtClean="0">
                <a:solidFill>
                  <a:sysClr val="windowText" lastClr="000000"/>
                </a:solidFill>
                <a:latin typeface="Arial"/>
              </a:rPr>
              <a:t>: </a:t>
            </a:r>
            <a:r>
              <a:rPr lang="vi-VN" sz="3200" b="1" dirty="0">
                <a:cs typeface="Arial" pitchFamily="34" charset="0"/>
              </a:rPr>
              <a:t>Một ngày 1 người cần khoảng 3 lít nước </a:t>
            </a:r>
            <a:endParaRPr lang="vi-VN" sz="3200" b="1" kern="0" dirty="0">
              <a:solidFill>
                <a:sysClr val="windowText" lastClr="000000"/>
              </a:solidFill>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Cloud 1"/>
          <p:cNvSpPr/>
          <p:nvPr/>
        </p:nvSpPr>
        <p:spPr>
          <a:xfrm>
            <a:off x="304800" y="2566986"/>
            <a:ext cx="8382000" cy="4062413"/>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chemeClr val="tx1"/>
                </a:solidFill>
                <a:cs typeface="Arial" pitchFamily="34" charset="0"/>
              </a:rPr>
              <a:t>-</a:t>
            </a:r>
            <a:r>
              <a:rPr lang="vi-VN" sz="3600" b="1" dirty="0" smtClean="0">
                <a:solidFill>
                  <a:schemeClr val="tx1"/>
                </a:solidFill>
                <a:cs typeface="Arial" pitchFamily="34" charset="0"/>
              </a:rPr>
              <a:t>trong </a:t>
            </a:r>
            <a:r>
              <a:rPr lang="vi-VN" sz="3600" b="1" dirty="0">
                <a:solidFill>
                  <a:schemeClr val="tx1"/>
                </a:solidFill>
                <a:cs typeface="Arial" pitchFamily="34" charset="0"/>
              </a:rPr>
              <a:t>đó là 1,5 lít nước uống vào, </a:t>
            </a:r>
            <a:endParaRPr lang="en-US" sz="3600" b="1" dirty="0" smtClean="0">
              <a:solidFill>
                <a:schemeClr val="tx1"/>
              </a:solidFill>
              <a:cs typeface="Arial" pitchFamily="34" charset="0"/>
            </a:endParaRPr>
          </a:p>
          <a:p>
            <a:pPr algn="ctr"/>
            <a:r>
              <a:rPr lang="en-US" sz="3600" b="1" dirty="0" smtClean="0">
                <a:solidFill>
                  <a:schemeClr val="tx1"/>
                </a:solidFill>
                <a:cs typeface="Arial" pitchFamily="34" charset="0"/>
              </a:rPr>
              <a:t>- </a:t>
            </a:r>
            <a:r>
              <a:rPr lang="vi-VN" sz="3600" b="1" dirty="0" smtClean="0">
                <a:solidFill>
                  <a:schemeClr val="tx1"/>
                </a:solidFill>
                <a:cs typeface="Arial" pitchFamily="34" charset="0"/>
              </a:rPr>
              <a:t>và </a:t>
            </a:r>
            <a:r>
              <a:rPr lang="vi-VN" sz="3600" b="1" dirty="0">
                <a:solidFill>
                  <a:schemeClr val="tx1"/>
                </a:solidFill>
                <a:cs typeface="Arial" pitchFamily="34" charset="0"/>
              </a:rPr>
              <a:t>1,5 lít nước dưới dạng thức ăn). </a:t>
            </a:r>
            <a:endParaRPr lang="vi-VN" sz="3600" b="1"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2907278967"/>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0" y="2157413"/>
            <a:ext cx="9144000" cy="1484312"/>
          </a:xfrm>
          <a:prstGeom prst="roundRect">
            <a:avLst/>
          </a:prstGeom>
          <a:solidFill>
            <a:srgbClr val="1F497D">
              <a:lumMod val="20000"/>
              <a:lumOff val="80000"/>
            </a:srgbClr>
          </a:solidFill>
          <a:ln w="28575" cap="flat" cmpd="sng" algn="ctr">
            <a:solidFill>
              <a:sysClr val="windowText" lastClr="000000"/>
            </a:solidFill>
            <a:prstDash val="solid"/>
            <a:miter lim="800000"/>
          </a:ln>
          <a:effectLst/>
        </p:spPr>
        <p:txBody>
          <a:bodyPr anchor="ctr"/>
          <a:lstStyle/>
          <a:p>
            <a:pPr lvl="0">
              <a:defRPr/>
            </a:pPr>
            <a:r>
              <a:rPr lang="vi-VN" sz="3200" kern="0" dirty="0">
                <a:solidFill>
                  <a:sysClr val="windowText" lastClr="000000"/>
                </a:solidFill>
                <a:latin typeface="Arial" pitchFamily="34" charset="0"/>
                <a:cs typeface="Arial" pitchFamily="34" charset="0"/>
              </a:rPr>
              <a:t>Đối tượng điều chỉnh của pháp luật hành chính mang tính đặc thù là</a:t>
            </a:r>
            <a:endPar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sp>
        <p:nvSpPr>
          <p:cNvPr id="5" name="Rounded Rectangle 4"/>
          <p:cNvSpPr/>
          <p:nvPr/>
        </p:nvSpPr>
        <p:spPr>
          <a:xfrm>
            <a:off x="4267202" y="4006850"/>
            <a:ext cx="4727574" cy="1038225"/>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lvl="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c. </a:t>
            </a:r>
            <a:r>
              <a:rPr lang="en-US" sz="3200" dirty="0" err="1"/>
              <a:t>Mọi</a:t>
            </a:r>
            <a:r>
              <a:rPr lang="en-US" sz="3200" dirty="0"/>
              <a:t> </a:t>
            </a:r>
            <a:r>
              <a:rPr lang="en-US" sz="3200" dirty="0" err="1"/>
              <a:t>công</a:t>
            </a:r>
            <a:r>
              <a:rPr lang="en-US" sz="3200" dirty="0"/>
              <a:t> </a:t>
            </a:r>
            <a:r>
              <a:rPr lang="en-US" sz="3200" dirty="0" err="1"/>
              <a:t>dân</a:t>
            </a:r>
            <a:r>
              <a:rPr lang="en-US" sz="3200" dirty="0"/>
              <a:t> </a:t>
            </a:r>
            <a:r>
              <a:rPr lang="en-US" sz="3200" dirty="0" err="1"/>
              <a:t>đều</a:t>
            </a:r>
            <a:r>
              <a:rPr lang="en-US" sz="3200" dirty="0"/>
              <a:t> </a:t>
            </a:r>
            <a:r>
              <a:rPr lang="en-US" sz="3200" dirty="0" err="1"/>
              <a:t>bình</a:t>
            </a:r>
            <a:r>
              <a:rPr lang="en-US" sz="3200" dirty="0"/>
              <a:t> </a:t>
            </a:r>
            <a:r>
              <a:rPr lang="en-US" sz="3200" dirty="0" err="1"/>
              <a:t>đẳng</a:t>
            </a:r>
            <a:r>
              <a:rPr lang="en-US" sz="3200" dirty="0"/>
              <a:t> </a:t>
            </a:r>
            <a:r>
              <a:rPr lang="en-US" sz="3200" dirty="0" err="1"/>
              <a:t>trước</a:t>
            </a:r>
            <a:r>
              <a:rPr lang="en-US" sz="3200" dirty="0"/>
              <a:t> </a:t>
            </a:r>
            <a:r>
              <a:rPr lang="en-US" sz="3200" dirty="0" err="1"/>
              <a:t>pháp</a:t>
            </a:r>
            <a:r>
              <a:rPr lang="en-US" sz="3200" dirty="0"/>
              <a:t> </a:t>
            </a:r>
            <a:r>
              <a:rPr lang="en-US" sz="3200" dirty="0" err="1"/>
              <a:t>luật</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t>
            </a:r>
          </a:p>
        </p:txBody>
      </p:sp>
      <p:sp>
        <p:nvSpPr>
          <p:cNvPr id="6" name="Rounded Rectangle 5"/>
          <p:cNvSpPr/>
          <p:nvPr/>
        </p:nvSpPr>
        <p:spPr>
          <a:xfrm>
            <a:off x="237509" y="5459934"/>
            <a:ext cx="3877291" cy="1044575"/>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lvl="0">
              <a:defRPr/>
            </a:pPr>
            <a:r>
              <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rPr>
              <a:t>b. </a:t>
            </a:r>
            <a:r>
              <a:rPr lang="en-US" sz="3200" dirty="0" err="1"/>
              <a:t>Bình</a:t>
            </a:r>
            <a:r>
              <a:rPr lang="en-US" sz="3200" dirty="0"/>
              <a:t> </a:t>
            </a:r>
            <a:r>
              <a:rPr lang="en-US" sz="3200" dirty="0" err="1"/>
              <a:t>đẳng</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t>
            </a:r>
          </a:p>
        </p:txBody>
      </p:sp>
      <p:sp>
        <p:nvSpPr>
          <p:cNvPr id="7" name="Rounded Rectangle 6"/>
          <p:cNvSpPr/>
          <p:nvPr/>
        </p:nvSpPr>
        <p:spPr>
          <a:xfrm>
            <a:off x="237509" y="4006850"/>
            <a:ext cx="3877291" cy="1085850"/>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lvl="0">
              <a:defRPr/>
            </a:pPr>
            <a:r>
              <a:rPr kumimoji="0" lang="en-US"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 </a:t>
            </a:r>
            <a:r>
              <a:rPr lang="en-US" sz="3200" dirty="0" err="1"/>
              <a:t>Không</a:t>
            </a:r>
            <a:r>
              <a:rPr lang="en-US" sz="3200" dirty="0"/>
              <a:t> </a:t>
            </a:r>
            <a:r>
              <a:rPr lang="en-US" sz="3200" dirty="0" err="1"/>
              <a:t>bình</a:t>
            </a:r>
            <a:r>
              <a:rPr lang="en-US" sz="3200" dirty="0"/>
              <a:t> </a:t>
            </a:r>
            <a:r>
              <a:rPr lang="en-US" sz="3200" dirty="0" err="1"/>
              <a:t>đẳng</a:t>
            </a:r>
            <a:r>
              <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rPr>
              <a:t>.</a:t>
            </a:r>
          </a:p>
        </p:txBody>
      </p:sp>
      <p:sp>
        <p:nvSpPr>
          <p:cNvPr id="8" name="Rounded Rectangle 7"/>
          <p:cNvSpPr/>
          <p:nvPr/>
        </p:nvSpPr>
        <p:spPr>
          <a:xfrm>
            <a:off x="4267202" y="5395913"/>
            <a:ext cx="4748211" cy="1085850"/>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lvl="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d. </a:t>
            </a:r>
            <a:r>
              <a:rPr lang="en-US" sz="3200" dirty="0" err="1"/>
              <a:t>Luôn</a:t>
            </a:r>
            <a:r>
              <a:rPr lang="en-US" sz="3200" dirty="0"/>
              <a:t> </a:t>
            </a:r>
            <a:r>
              <a:rPr lang="en-US" sz="3200" dirty="0" err="1"/>
              <a:t>luôn</a:t>
            </a:r>
            <a:r>
              <a:rPr lang="en-US" sz="3200" dirty="0"/>
              <a:t> </a:t>
            </a:r>
            <a:r>
              <a:rPr lang="en-US" sz="3200" dirty="0" err="1"/>
              <a:t>bình</a:t>
            </a:r>
            <a:r>
              <a:rPr lang="en-US" sz="3200" dirty="0"/>
              <a:t> </a:t>
            </a:r>
            <a:r>
              <a:rPr lang="en-US" sz="3200" dirty="0" err="1"/>
              <a:t>đẳng</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t>
            </a:r>
          </a:p>
        </p:txBody>
      </p:sp>
      <p:pic>
        <p:nvPicPr>
          <p:cNvPr id="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2759075" y="382588"/>
            <a:ext cx="3937000"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a:latin typeface="Arial" pitchFamily="34" charset="0"/>
                <a:cs typeface="Arial" pitchFamily="34" charset="0"/>
              </a:rPr>
              <a:t>CỦNG CỐ BÀI</a:t>
            </a:r>
          </a:p>
        </p:txBody>
      </p:sp>
      <p:pic>
        <p:nvPicPr>
          <p:cNvPr id="11"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16725" y="0"/>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39615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fill="hold"/>
                                        <p:tgtEl>
                                          <p:spTgt spid="7"/>
                                        </p:tgtEl>
                                        <p:attrNameLst>
                                          <p:attrName>ppt_x</p:attrName>
                                        </p:attrNameLst>
                                      </p:cBhvr>
                                      <p:tavLst>
                                        <p:tav tm="0">
                                          <p:val>
                                            <p:strVal val="#ppt_x"/>
                                          </p:val>
                                        </p:tav>
                                        <p:tav tm="100000">
                                          <p:val>
                                            <p:strVal val="#ppt_x"/>
                                          </p:val>
                                        </p:tav>
                                      </p:tavLst>
                                    </p:anim>
                                    <p:anim calcmode="lin" valueType="num">
                                      <p:cBhvr additive="base">
                                        <p:cTn id="3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1" presetClass="emph" presetSubtype="2" fill="hold" nodeType="clickEffect">
                                  <p:stCondLst>
                                    <p:cond delay="0"/>
                                  </p:stCondLst>
                                  <p:childTnLst>
                                    <p:animClr clrSpc="rgb" dir="cw">
                                      <p:cBhvr>
                                        <p:cTn id="38" dur="2000" fill="hold"/>
                                        <p:tgtEl>
                                          <p:spTgt spid="7"/>
                                        </p:tgtEl>
                                        <p:attrNameLst>
                                          <p:attrName>fillcolor</p:attrName>
                                        </p:attrNameLst>
                                      </p:cBhvr>
                                      <p:to>
                                        <a:srgbClr val="FF0000"/>
                                      </p:to>
                                    </p:animClr>
                                    <p:set>
                                      <p:cBhvr>
                                        <p:cTn id="39" dur="2000" fill="hold"/>
                                        <p:tgtEl>
                                          <p:spTgt spid="7"/>
                                        </p:tgtEl>
                                        <p:attrNameLst>
                                          <p:attrName>fill.type</p:attrName>
                                        </p:attrNameLst>
                                      </p:cBhvr>
                                      <p:to>
                                        <p:strVal val="solid"/>
                                      </p:to>
                                    </p:set>
                                    <p:set>
                                      <p:cBhvr>
                                        <p:cTn id="40"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10" grpId="0" animBg="1"/>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0" y="2276475"/>
            <a:ext cx="9144000" cy="1495425"/>
          </a:xfrm>
          <a:prstGeom prst="roundRect">
            <a:avLst/>
          </a:prstGeom>
          <a:solidFill>
            <a:srgbClr val="F79646">
              <a:lumMod val="20000"/>
              <a:lumOff val="80000"/>
            </a:srgbClr>
          </a:solidFill>
          <a:ln w="28575" cap="flat" cmpd="sng" algn="ctr">
            <a:solidFill>
              <a:sysClr val="windowText" lastClr="000000"/>
            </a:solidFill>
            <a:prstDash val="solid"/>
            <a:miter lim="800000"/>
          </a:ln>
          <a:effectLst/>
        </p:spPr>
        <p:txBody>
          <a:bodyPr anchor="ctr"/>
          <a:lstStyle/>
          <a:p>
            <a:pPr lvl="0">
              <a:defRPr/>
            </a:pPr>
            <a:r>
              <a:rPr lang="en-US" sz="3200" dirty="0" err="1"/>
              <a:t>Phòng</a:t>
            </a:r>
            <a:r>
              <a:rPr lang="en-US" sz="3200" dirty="0"/>
              <a:t> </a:t>
            </a:r>
            <a:r>
              <a:rPr lang="en-US" sz="3200" dirty="0" err="1"/>
              <a:t>ngừa</a:t>
            </a:r>
            <a:r>
              <a:rPr lang="en-US" sz="3200" dirty="0"/>
              <a:t>, </a:t>
            </a:r>
            <a:r>
              <a:rPr lang="en-US" sz="3200" dirty="0" err="1"/>
              <a:t>ngăn</a:t>
            </a:r>
            <a:r>
              <a:rPr lang="en-US" sz="3200" dirty="0"/>
              <a:t> </a:t>
            </a:r>
            <a:r>
              <a:rPr lang="en-US" sz="3200" dirty="0" err="1"/>
              <a:t>chặn</a:t>
            </a:r>
            <a:r>
              <a:rPr lang="en-US" sz="3200" dirty="0"/>
              <a:t>, </a:t>
            </a:r>
            <a:r>
              <a:rPr lang="en-US" sz="3200" dirty="0" err="1"/>
              <a:t>xử</a:t>
            </a:r>
            <a:r>
              <a:rPr lang="en-US" sz="3200" dirty="0"/>
              <a:t> </a:t>
            </a:r>
            <a:r>
              <a:rPr lang="en-US" sz="3200" dirty="0" err="1"/>
              <a:t>lý</a:t>
            </a:r>
            <a:r>
              <a:rPr lang="en-US" sz="3200" dirty="0"/>
              <a:t> </a:t>
            </a:r>
            <a:r>
              <a:rPr lang="en-US" sz="3200" dirty="0" err="1"/>
              <a:t>đối</a:t>
            </a:r>
            <a:r>
              <a:rPr lang="en-US" sz="3200" dirty="0"/>
              <a:t> </a:t>
            </a:r>
            <a:r>
              <a:rPr lang="en-US" sz="3200" dirty="0" err="1"/>
              <a:t>với</a:t>
            </a:r>
            <a:r>
              <a:rPr lang="en-US" sz="3200" dirty="0"/>
              <a:t> </a:t>
            </a:r>
            <a:r>
              <a:rPr lang="en-US" sz="3200" dirty="0" err="1"/>
              <a:t>những</a:t>
            </a:r>
            <a:r>
              <a:rPr lang="en-US" sz="3200" dirty="0"/>
              <a:t> vi </a:t>
            </a:r>
            <a:r>
              <a:rPr lang="en-US" sz="3200" dirty="0" err="1"/>
              <a:t>phạm</a:t>
            </a:r>
            <a:r>
              <a:rPr lang="en-US" sz="3200" dirty="0"/>
              <a:t> </a:t>
            </a:r>
            <a:r>
              <a:rPr lang="en-US" sz="3200" dirty="0" err="1"/>
              <a:t>hành</a:t>
            </a:r>
            <a:r>
              <a:rPr lang="en-US" sz="3200" dirty="0"/>
              <a:t> </a:t>
            </a:r>
            <a:r>
              <a:rPr lang="en-US" sz="3200" dirty="0" err="1"/>
              <a:t>chính</a:t>
            </a:r>
            <a:endPar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sp>
        <p:nvSpPr>
          <p:cNvPr id="5" name="Rounded Rectangle 4"/>
          <p:cNvSpPr/>
          <p:nvPr/>
        </p:nvSpPr>
        <p:spPr>
          <a:xfrm>
            <a:off x="94303" y="4014454"/>
            <a:ext cx="4660900" cy="963946"/>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 Cha hay mẹ kết h</a:t>
            </a:r>
            <a:r>
              <a:rPr kumimoji="0" lang="en-US" sz="3200" b="0" i="0" u="none" strike="noStrike" kern="0" cap="none" spc="0" normalizeH="0" baseline="0" noProof="0" dirty="0" err="1">
                <a:ln>
                  <a:noFill/>
                </a:ln>
                <a:solidFill>
                  <a:sysClr val="windowText" lastClr="000000"/>
                </a:solidFill>
                <a:effectLst/>
                <a:uLnTx/>
                <a:uFillTx/>
                <a:latin typeface="Arial" pitchFamily="34" charset="0"/>
                <a:ea typeface="+mn-ea"/>
                <a:cs typeface="Arial" pitchFamily="34" charset="0"/>
              </a:rPr>
              <a:t>ôn</a:t>
            </a:r>
            <a:r>
              <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rPr>
              <a:t>.</a:t>
            </a:r>
            <a:endPar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endParaRPr>
          </a:p>
        </p:txBody>
      </p:sp>
      <p:sp>
        <p:nvSpPr>
          <p:cNvPr id="6" name="Rounded Rectangle 5"/>
          <p:cNvSpPr/>
          <p:nvPr/>
        </p:nvSpPr>
        <p:spPr>
          <a:xfrm>
            <a:off x="4938713" y="4003675"/>
            <a:ext cx="4205287" cy="974725"/>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lvl="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c. </a:t>
            </a:r>
            <a:r>
              <a:rPr lang="en-US" sz="3200" dirty="0" err="1"/>
              <a:t>Là</a:t>
            </a:r>
            <a:r>
              <a:rPr lang="en-US" sz="3200" dirty="0"/>
              <a:t> </a:t>
            </a:r>
            <a:r>
              <a:rPr lang="en-US" sz="3200" dirty="0" err="1"/>
              <a:t>một</a:t>
            </a:r>
            <a:r>
              <a:rPr lang="en-US" sz="3200" dirty="0"/>
              <a:t> </a:t>
            </a:r>
            <a:r>
              <a:rPr lang="en-US" sz="3200" dirty="0" err="1"/>
              <a:t>việc</a:t>
            </a:r>
            <a:r>
              <a:rPr lang="en-US" sz="3200" dirty="0"/>
              <a:t> </a:t>
            </a:r>
            <a:r>
              <a:rPr lang="en-US" sz="3200" dirty="0" err="1"/>
              <a:t>làm</a:t>
            </a:r>
            <a:r>
              <a:rPr lang="en-US" sz="3200" dirty="0"/>
              <a:t> </a:t>
            </a:r>
            <a:r>
              <a:rPr lang="en-US" sz="3200" dirty="0" err="1"/>
              <a:t>không</a:t>
            </a:r>
            <a:r>
              <a:rPr lang="en-US" sz="3200" dirty="0"/>
              <a:t> </a:t>
            </a:r>
            <a:r>
              <a:rPr lang="en-US" sz="3200" dirty="0" err="1"/>
              <a:t>cần</a:t>
            </a:r>
            <a:r>
              <a:rPr lang="en-US" sz="3200" dirty="0"/>
              <a:t> </a:t>
            </a:r>
            <a:r>
              <a:rPr lang="en-US" sz="3200" dirty="0" err="1"/>
              <a:t>thiết</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t>
            </a:r>
          </a:p>
        </p:txBody>
      </p:sp>
      <p:sp>
        <p:nvSpPr>
          <p:cNvPr id="7" name="Rounded Rectangle 6"/>
          <p:cNvSpPr/>
          <p:nvPr/>
        </p:nvSpPr>
        <p:spPr>
          <a:xfrm>
            <a:off x="131763" y="5506243"/>
            <a:ext cx="4660900" cy="974725"/>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lvl="0">
              <a:defRPr/>
            </a:pPr>
            <a:r>
              <a:rPr kumimoji="0" lang="en-US" sz="3200" b="0" i="0" u="none" strike="noStrike" kern="0" cap="none" spc="0" normalizeH="0" baseline="0" noProof="0" dirty="0">
                <a:ln>
                  <a:noFill/>
                </a:ln>
                <a:solidFill>
                  <a:sysClr val="windowText" lastClr="000000"/>
                </a:solidFill>
                <a:effectLst/>
                <a:uLnTx/>
                <a:uFillTx/>
                <a:latin typeface="Arial"/>
                <a:ea typeface="+mn-ea"/>
                <a:cs typeface="Arial" pitchFamily="34" charset="0"/>
              </a:rPr>
              <a:t>b</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 </a:t>
            </a:r>
            <a:r>
              <a:rPr lang="en-US" sz="3200" dirty="0" err="1"/>
              <a:t>Là</a:t>
            </a:r>
            <a:r>
              <a:rPr lang="en-US" sz="3200" dirty="0"/>
              <a:t> </a:t>
            </a:r>
            <a:r>
              <a:rPr lang="en-US" sz="3200" dirty="0" err="1"/>
              <a:t>một</a:t>
            </a:r>
            <a:r>
              <a:rPr lang="en-US" sz="3200" dirty="0"/>
              <a:t> </a:t>
            </a:r>
            <a:r>
              <a:rPr lang="en-US" sz="3200" dirty="0" err="1"/>
              <a:t>việc</a:t>
            </a:r>
            <a:r>
              <a:rPr lang="en-US" sz="3200" dirty="0"/>
              <a:t> </a:t>
            </a:r>
            <a:r>
              <a:rPr lang="en-US" sz="3200" dirty="0" err="1"/>
              <a:t>làm</a:t>
            </a:r>
            <a:r>
              <a:rPr lang="en-US" sz="3200" dirty="0"/>
              <a:t> </a:t>
            </a:r>
            <a:r>
              <a:rPr lang="en-US" sz="3200" dirty="0" err="1"/>
              <a:t>cần</a:t>
            </a:r>
            <a:r>
              <a:rPr lang="en-US" sz="3200" dirty="0"/>
              <a:t> </a:t>
            </a:r>
            <a:r>
              <a:rPr lang="en-US" sz="3200" dirty="0" err="1"/>
              <a:t>thiết</a:t>
            </a:r>
            <a:endPar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endParaRPr>
          </a:p>
        </p:txBody>
      </p:sp>
      <p:sp>
        <p:nvSpPr>
          <p:cNvPr id="8" name="Rounded Rectangle 7"/>
          <p:cNvSpPr/>
          <p:nvPr/>
        </p:nvSpPr>
        <p:spPr>
          <a:xfrm>
            <a:off x="4938713" y="5357813"/>
            <a:ext cx="4205287" cy="1271587"/>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lvl="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d. </a:t>
            </a:r>
            <a:r>
              <a:rPr lang="en-US" sz="3200" dirty="0" err="1"/>
              <a:t>Là</a:t>
            </a:r>
            <a:r>
              <a:rPr lang="en-US" sz="3200" dirty="0"/>
              <a:t> </a:t>
            </a:r>
            <a:r>
              <a:rPr lang="en-US" sz="3200" dirty="0" err="1"/>
              <a:t>một</a:t>
            </a:r>
            <a:r>
              <a:rPr lang="en-US" sz="3200" dirty="0"/>
              <a:t> </a:t>
            </a:r>
            <a:r>
              <a:rPr lang="en-US" sz="3200" dirty="0" err="1"/>
              <a:t>việc</a:t>
            </a:r>
            <a:r>
              <a:rPr lang="en-US" sz="3200" dirty="0"/>
              <a:t> </a:t>
            </a:r>
            <a:r>
              <a:rPr lang="en-US" sz="3200" dirty="0" err="1"/>
              <a:t>làm</a:t>
            </a:r>
            <a:r>
              <a:rPr lang="en-US" sz="3200" dirty="0"/>
              <a:t> </a:t>
            </a:r>
            <a:r>
              <a:rPr lang="en-US" sz="3200" dirty="0" err="1"/>
              <a:t>không</a:t>
            </a:r>
            <a:r>
              <a:rPr lang="en-US" sz="3200" dirty="0"/>
              <a:t> </a:t>
            </a:r>
            <a:r>
              <a:rPr lang="en-US" sz="3200" dirty="0" err="1"/>
              <a:t>nên</a:t>
            </a:r>
            <a:r>
              <a:rPr lang="en-US" sz="3200" dirty="0"/>
              <a:t> </a:t>
            </a:r>
            <a:r>
              <a:rPr lang="en-US" sz="3200" dirty="0" err="1"/>
              <a:t>làm</a:t>
            </a:r>
            <a:r>
              <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rPr>
              <a:t>.</a:t>
            </a:r>
            <a:endPar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endParaRPr>
          </a:p>
        </p:txBody>
      </p:sp>
      <p:pic>
        <p:nvPicPr>
          <p:cNvPr id="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2759075" y="382588"/>
            <a:ext cx="3937000"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a:latin typeface="Arial" pitchFamily="34" charset="0"/>
                <a:cs typeface="Arial" pitchFamily="34" charset="0"/>
              </a:rPr>
              <a:t>CỦNG CỐ BÀI</a:t>
            </a:r>
          </a:p>
        </p:txBody>
      </p:sp>
      <p:pic>
        <p:nvPicPr>
          <p:cNvPr id="11"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16725" y="0"/>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74908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0" y="1441450"/>
            <a:ext cx="9144000" cy="1535113"/>
          </a:xfrm>
          <a:prstGeom prst="roundRect">
            <a:avLst/>
          </a:prstGeom>
          <a:solidFill>
            <a:srgbClr val="4BACC6">
              <a:lumMod val="20000"/>
              <a:lumOff val="80000"/>
            </a:srgbClr>
          </a:solidFill>
          <a:ln w="28575" cap="flat" cmpd="sng" algn="ctr">
            <a:solidFill>
              <a:sysClr val="windowText" lastClr="000000"/>
            </a:solidFill>
            <a:prstDash val="solid"/>
            <a:miter lim="800000"/>
          </a:ln>
          <a:effectLst/>
        </p:spPr>
        <p:txBody>
          <a:bodyPr anchor="ctr"/>
          <a:lstStyle/>
          <a:p>
            <a:pPr lvl="0">
              <a:defRPr/>
            </a:pPr>
            <a:r>
              <a:rPr lang="en-US" sz="3200" dirty="0" err="1"/>
              <a:t>Nguyên</a:t>
            </a:r>
            <a:r>
              <a:rPr lang="en-US" sz="3200" dirty="0"/>
              <a:t> </a:t>
            </a:r>
            <a:r>
              <a:rPr lang="en-US" sz="3200" dirty="0" err="1"/>
              <a:t>tắc</a:t>
            </a:r>
            <a:r>
              <a:rPr lang="en-US" sz="3200" dirty="0"/>
              <a:t> </a:t>
            </a:r>
            <a:r>
              <a:rPr lang="en-US" sz="3200" dirty="0" err="1"/>
              <a:t>xử</a:t>
            </a:r>
            <a:r>
              <a:rPr lang="en-US" sz="3200" dirty="0"/>
              <a:t> </a:t>
            </a:r>
            <a:r>
              <a:rPr lang="en-US" sz="3200" dirty="0" err="1"/>
              <a:t>phạt</a:t>
            </a:r>
            <a:r>
              <a:rPr lang="en-US" sz="3200" dirty="0"/>
              <a:t> vi </a:t>
            </a:r>
            <a:r>
              <a:rPr lang="en-US" sz="3200" dirty="0" err="1"/>
              <a:t>phạm</a:t>
            </a:r>
            <a:r>
              <a:rPr lang="en-US" sz="3200" dirty="0"/>
              <a:t> </a:t>
            </a:r>
            <a:r>
              <a:rPr lang="en-US" sz="3200" dirty="0" err="1"/>
              <a:t>hành</a:t>
            </a:r>
            <a:r>
              <a:rPr lang="en-US" sz="3200" dirty="0"/>
              <a:t> </a:t>
            </a:r>
            <a:r>
              <a:rPr lang="en-US" sz="3200" dirty="0" err="1"/>
              <a:t>chính</a:t>
            </a:r>
            <a:r>
              <a:rPr lang="en-US" sz="3200" dirty="0"/>
              <a:t> </a:t>
            </a:r>
            <a:r>
              <a:rPr lang="en-US" sz="3200" dirty="0" err="1"/>
              <a:t>là</a:t>
            </a:r>
            <a:endPar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endParaRPr>
          </a:p>
        </p:txBody>
      </p:sp>
      <p:sp>
        <p:nvSpPr>
          <p:cNvPr id="3" name="Rounded Rectangle 2"/>
          <p:cNvSpPr/>
          <p:nvPr/>
        </p:nvSpPr>
        <p:spPr>
          <a:xfrm>
            <a:off x="4727575" y="3290545"/>
            <a:ext cx="4321768" cy="1446212"/>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lvl="0">
              <a:defRPr/>
            </a:pPr>
            <a:r>
              <a:rPr kumimoji="0" lang="en-US" sz="3200" b="0" i="0" u="none" strike="noStrike" kern="0" cap="none" spc="0" normalizeH="0" baseline="0" noProof="0" dirty="0">
                <a:ln>
                  <a:noFill/>
                </a:ln>
                <a:solidFill>
                  <a:sysClr val="windowText" lastClr="000000"/>
                </a:solidFill>
                <a:effectLst/>
                <a:uLnTx/>
                <a:uFillTx/>
                <a:latin typeface="Arial"/>
                <a:ea typeface="+mn-ea"/>
                <a:cs typeface="Arial" pitchFamily="34" charset="0"/>
              </a:rPr>
              <a:t>c</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 </a:t>
            </a:r>
            <a:r>
              <a:rPr lang="en-US" sz="3200" dirty="0" err="1"/>
              <a:t>Tổ</a:t>
            </a:r>
            <a:r>
              <a:rPr lang="en-US" sz="3200" dirty="0"/>
              <a:t> </a:t>
            </a:r>
            <a:r>
              <a:rPr lang="en-US" sz="3200" dirty="0" err="1"/>
              <a:t>chức</a:t>
            </a:r>
            <a:r>
              <a:rPr lang="en-US" sz="3200" dirty="0"/>
              <a:t> </a:t>
            </a:r>
            <a:r>
              <a:rPr lang="en-US" sz="3200" dirty="0" err="1"/>
              <a:t>không</a:t>
            </a:r>
            <a:r>
              <a:rPr lang="en-US" sz="3200" dirty="0"/>
              <a:t> </a:t>
            </a:r>
            <a:r>
              <a:rPr lang="en-US" sz="3200" dirty="0" err="1"/>
              <a:t>bị</a:t>
            </a:r>
            <a:r>
              <a:rPr lang="en-US" sz="3200" dirty="0"/>
              <a:t> </a:t>
            </a:r>
            <a:r>
              <a:rPr lang="en-US" sz="3200" dirty="0" err="1"/>
              <a:t>xử</a:t>
            </a:r>
            <a:r>
              <a:rPr lang="en-US" sz="3200" dirty="0"/>
              <a:t> </a:t>
            </a:r>
            <a:r>
              <a:rPr lang="en-US" sz="3200" dirty="0" err="1"/>
              <a:t>phạt</a:t>
            </a:r>
            <a:r>
              <a:rPr lang="en-US" sz="3200" dirty="0"/>
              <a:t> </a:t>
            </a:r>
            <a:r>
              <a:rPr lang="en-US" sz="3200" dirty="0" err="1"/>
              <a:t>hành</a:t>
            </a:r>
            <a:r>
              <a:rPr lang="en-US" sz="3200" dirty="0"/>
              <a:t> </a:t>
            </a:r>
            <a:r>
              <a:rPr lang="en-US" sz="3200" dirty="0" err="1"/>
              <a:t>chính</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t>
            </a:r>
          </a:p>
        </p:txBody>
      </p:sp>
      <p:sp>
        <p:nvSpPr>
          <p:cNvPr id="4" name="Rounded Rectangle 3"/>
          <p:cNvSpPr/>
          <p:nvPr/>
        </p:nvSpPr>
        <p:spPr>
          <a:xfrm>
            <a:off x="82550" y="4905375"/>
            <a:ext cx="4506913" cy="1446213"/>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lvl="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b. </a:t>
            </a:r>
            <a:r>
              <a:rPr lang="en-US" sz="3200" dirty="0" err="1"/>
              <a:t>Cá</a:t>
            </a:r>
            <a:r>
              <a:rPr lang="en-US" sz="3200" dirty="0"/>
              <a:t> </a:t>
            </a:r>
            <a:r>
              <a:rPr lang="en-US" sz="3200" dirty="0" err="1"/>
              <a:t>nhân</a:t>
            </a:r>
            <a:r>
              <a:rPr lang="en-US" sz="3200" dirty="0"/>
              <a:t> </a:t>
            </a:r>
            <a:r>
              <a:rPr lang="en-US" sz="3200" dirty="0" err="1"/>
              <a:t>và</a:t>
            </a:r>
            <a:r>
              <a:rPr lang="en-US" sz="3200" dirty="0"/>
              <a:t> </a:t>
            </a:r>
            <a:r>
              <a:rPr lang="en-US" sz="3200" dirty="0" err="1"/>
              <a:t>tổ</a:t>
            </a:r>
            <a:r>
              <a:rPr lang="en-US" sz="3200" dirty="0"/>
              <a:t> </a:t>
            </a:r>
            <a:r>
              <a:rPr lang="en-US" sz="3200" dirty="0" err="1"/>
              <a:t>chức</a:t>
            </a:r>
            <a:r>
              <a:rPr lang="en-US" sz="3200" dirty="0"/>
              <a:t> </a:t>
            </a:r>
            <a:r>
              <a:rPr lang="en-US" sz="3200" dirty="0" err="1"/>
              <a:t>đều</a:t>
            </a:r>
            <a:r>
              <a:rPr lang="en-US" sz="3200" dirty="0"/>
              <a:t> </a:t>
            </a:r>
            <a:r>
              <a:rPr lang="en-US" sz="3200" dirty="0" err="1"/>
              <a:t>bị</a:t>
            </a:r>
            <a:r>
              <a:rPr lang="en-US" sz="3200" dirty="0"/>
              <a:t> </a:t>
            </a:r>
            <a:r>
              <a:rPr lang="en-US" sz="3200" dirty="0" err="1"/>
              <a:t>xử</a:t>
            </a:r>
            <a:r>
              <a:rPr lang="en-US" sz="3200" dirty="0"/>
              <a:t> </a:t>
            </a:r>
            <a:r>
              <a:rPr lang="en-US" sz="3200" dirty="0" err="1"/>
              <a:t>phạt</a:t>
            </a:r>
            <a:r>
              <a:rPr lang="en-US" sz="3200" dirty="0"/>
              <a:t> </a:t>
            </a:r>
            <a:r>
              <a:rPr lang="en-US" sz="3200" dirty="0" err="1"/>
              <a:t>hành</a:t>
            </a:r>
            <a:r>
              <a:rPr lang="en-US" sz="3200" dirty="0"/>
              <a:t> </a:t>
            </a:r>
            <a:r>
              <a:rPr lang="en-US" sz="3200" dirty="0" err="1"/>
              <a:t>chính</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t>
            </a:r>
          </a:p>
        </p:txBody>
      </p:sp>
      <p:sp>
        <p:nvSpPr>
          <p:cNvPr id="5" name="Rounded Rectangle 4"/>
          <p:cNvSpPr/>
          <p:nvPr/>
        </p:nvSpPr>
        <p:spPr>
          <a:xfrm>
            <a:off x="82550" y="3334758"/>
            <a:ext cx="4459880" cy="1446212"/>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lvl="0">
              <a:defRPr/>
            </a:pPr>
            <a:r>
              <a:rPr lang="en-US" sz="3200" kern="0" dirty="0">
                <a:solidFill>
                  <a:sysClr val="windowText" lastClr="000000"/>
                </a:solidFill>
                <a:latin typeface="Arial"/>
                <a:cs typeface="Arial" pitchFamily="34" charset="0"/>
              </a:rPr>
              <a:t>a</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 </a:t>
            </a:r>
            <a:r>
              <a:rPr lang="en-US" sz="3200" dirty="0" err="1"/>
              <a:t>Cá</a:t>
            </a:r>
            <a:r>
              <a:rPr lang="en-US" sz="3200" dirty="0"/>
              <a:t> </a:t>
            </a:r>
            <a:r>
              <a:rPr lang="en-US" sz="3200" dirty="0" err="1"/>
              <a:t>nhân</a:t>
            </a:r>
            <a:r>
              <a:rPr lang="en-US" sz="3200" dirty="0"/>
              <a:t>, </a:t>
            </a:r>
            <a:r>
              <a:rPr lang="en-US" sz="3200" dirty="0" err="1"/>
              <a:t>tổ</a:t>
            </a:r>
            <a:r>
              <a:rPr lang="en-US" sz="3200" dirty="0"/>
              <a:t> </a:t>
            </a:r>
            <a:r>
              <a:rPr lang="en-US" sz="3200" dirty="0" err="1"/>
              <a:t>chức</a:t>
            </a:r>
            <a:r>
              <a:rPr lang="en-US" sz="3200" dirty="0"/>
              <a:t> </a:t>
            </a:r>
            <a:r>
              <a:rPr lang="en-US" sz="3200" dirty="0" err="1"/>
              <a:t>chỉ</a:t>
            </a:r>
            <a:r>
              <a:rPr lang="en-US" sz="3200" dirty="0"/>
              <a:t> </a:t>
            </a:r>
            <a:r>
              <a:rPr lang="en-US" sz="3200" dirty="0" err="1"/>
              <a:t>bị</a:t>
            </a:r>
            <a:r>
              <a:rPr lang="en-US" sz="3200" dirty="0"/>
              <a:t> </a:t>
            </a:r>
            <a:r>
              <a:rPr lang="en-US" sz="3200" dirty="0" err="1"/>
              <a:t>xử</a:t>
            </a:r>
            <a:r>
              <a:rPr lang="en-US" sz="3200" dirty="0"/>
              <a:t> </a:t>
            </a:r>
            <a:r>
              <a:rPr lang="en-US" sz="3200" dirty="0" err="1"/>
              <a:t>phạt</a:t>
            </a:r>
            <a:r>
              <a:rPr lang="en-US" sz="3200" dirty="0"/>
              <a:t> </a:t>
            </a:r>
            <a:r>
              <a:rPr lang="en-US" sz="3200" dirty="0" err="1"/>
              <a:t>khi</a:t>
            </a:r>
            <a:r>
              <a:rPr lang="en-US" sz="3200" dirty="0"/>
              <a:t> </a:t>
            </a:r>
            <a:r>
              <a:rPr lang="en-US" sz="3200" dirty="0" err="1"/>
              <a:t>có</a:t>
            </a:r>
            <a:r>
              <a:rPr lang="en-US" sz="3200" dirty="0"/>
              <a:t> </a:t>
            </a:r>
            <a:r>
              <a:rPr lang="en-US" sz="3200" dirty="0" err="1"/>
              <a:t>hành</a:t>
            </a:r>
            <a:r>
              <a:rPr lang="en-US" sz="3200" dirty="0"/>
              <a:t> vi </a:t>
            </a:r>
            <a:r>
              <a:rPr lang="en-US" sz="3200" dirty="0" err="1"/>
              <a:t>vi</a:t>
            </a:r>
            <a:r>
              <a:rPr lang="en-US" sz="3200" dirty="0"/>
              <a:t> </a:t>
            </a:r>
            <a:r>
              <a:rPr lang="en-US" sz="3200" dirty="0" err="1"/>
              <a:t>phạm</a:t>
            </a:r>
            <a:r>
              <a:rPr lang="en-US" sz="3200" dirty="0"/>
              <a:t> </a:t>
            </a:r>
            <a:r>
              <a:rPr lang="en-US" sz="3200" dirty="0" err="1"/>
              <a:t>hành</a:t>
            </a:r>
            <a:r>
              <a:rPr lang="en-US" sz="3200" dirty="0"/>
              <a:t> </a:t>
            </a:r>
            <a:r>
              <a:rPr lang="en-US" sz="3200" dirty="0" err="1"/>
              <a:t>chính</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t>
            </a:r>
          </a:p>
        </p:txBody>
      </p:sp>
      <p:sp>
        <p:nvSpPr>
          <p:cNvPr id="6" name="Rounded Rectangle 5"/>
          <p:cNvSpPr/>
          <p:nvPr/>
        </p:nvSpPr>
        <p:spPr>
          <a:xfrm>
            <a:off x="4727575" y="4870450"/>
            <a:ext cx="4267200" cy="1447800"/>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lvl="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d. </a:t>
            </a:r>
            <a:r>
              <a:rPr lang="en-US" sz="3200" dirty="0" err="1"/>
              <a:t>Chỉ</a:t>
            </a:r>
            <a:r>
              <a:rPr lang="en-US" sz="3200" dirty="0"/>
              <a:t> </a:t>
            </a:r>
            <a:r>
              <a:rPr lang="en-US" sz="3200" dirty="0" err="1"/>
              <a:t>có</a:t>
            </a:r>
            <a:r>
              <a:rPr lang="en-US" sz="3200" dirty="0"/>
              <a:t> </a:t>
            </a:r>
            <a:r>
              <a:rPr lang="en-US" sz="3200" dirty="0" err="1"/>
              <a:t>cá</a:t>
            </a:r>
            <a:r>
              <a:rPr lang="en-US" sz="3200" dirty="0"/>
              <a:t> </a:t>
            </a:r>
            <a:r>
              <a:rPr lang="en-US" sz="3200" dirty="0" err="1"/>
              <a:t>nhân</a:t>
            </a:r>
            <a:r>
              <a:rPr lang="en-US" sz="3200" dirty="0"/>
              <a:t> </a:t>
            </a:r>
            <a:r>
              <a:rPr lang="en-US" sz="3200" dirty="0" err="1"/>
              <a:t>mới</a:t>
            </a:r>
            <a:r>
              <a:rPr lang="en-US" sz="3200" dirty="0"/>
              <a:t> </a:t>
            </a:r>
            <a:r>
              <a:rPr lang="en-US" sz="3200" dirty="0" err="1"/>
              <a:t>bị</a:t>
            </a:r>
            <a:r>
              <a:rPr lang="en-US" sz="3200" dirty="0"/>
              <a:t> </a:t>
            </a:r>
            <a:r>
              <a:rPr lang="en-US" sz="3200" dirty="0" err="1"/>
              <a:t>xử</a:t>
            </a:r>
            <a:r>
              <a:rPr lang="en-US" sz="3200" dirty="0"/>
              <a:t> </a:t>
            </a:r>
            <a:r>
              <a:rPr lang="en-US" sz="3200" dirty="0" err="1"/>
              <a:t>phạt</a:t>
            </a:r>
            <a:r>
              <a:rPr lang="en-US" sz="3200" dirty="0"/>
              <a:t> </a:t>
            </a:r>
            <a:r>
              <a:rPr lang="en-US" sz="3200" dirty="0" err="1"/>
              <a:t>khi</a:t>
            </a:r>
            <a:r>
              <a:rPr lang="en-US" sz="3200" dirty="0"/>
              <a:t> </a:t>
            </a:r>
            <a:r>
              <a:rPr lang="en-US" sz="3200" dirty="0" err="1"/>
              <a:t>có</a:t>
            </a:r>
            <a:r>
              <a:rPr lang="en-US" sz="3200" dirty="0"/>
              <a:t> </a:t>
            </a:r>
            <a:r>
              <a:rPr lang="en-US" sz="3200" dirty="0" err="1"/>
              <a:t>hành</a:t>
            </a:r>
            <a:r>
              <a:rPr lang="en-US" sz="3200" dirty="0"/>
              <a:t> vi </a:t>
            </a:r>
            <a:r>
              <a:rPr lang="en-US" sz="3200" dirty="0" err="1"/>
              <a:t>vi</a:t>
            </a:r>
            <a:r>
              <a:rPr lang="en-US" sz="3200" dirty="0"/>
              <a:t> </a:t>
            </a:r>
            <a:r>
              <a:rPr lang="en-US" sz="3200" dirty="0" err="1"/>
              <a:t>phạm</a:t>
            </a:r>
            <a:r>
              <a:rPr lang="en-US" sz="3200" dirty="0"/>
              <a:t> </a:t>
            </a:r>
            <a:r>
              <a:rPr lang="en-US" sz="3200" dirty="0" err="1"/>
              <a:t>hành</a:t>
            </a:r>
            <a:r>
              <a:rPr lang="en-US" sz="3200" dirty="0"/>
              <a:t> </a:t>
            </a:r>
            <a:r>
              <a:rPr lang="en-US" sz="3200" dirty="0" err="1"/>
              <a:t>chính</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t>
            </a:r>
          </a:p>
        </p:txBody>
      </p:sp>
      <p:pic>
        <p:nvPicPr>
          <p:cNvPr id="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2759075" y="382588"/>
            <a:ext cx="3937000"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a:latin typeface="Arial" pitchFamily="34" charset="0"/>
                <a:cs typeface="Arial" pitchFamily="34" charset="0"/>
              </a:rPr>
              <a:t>CỦNG CỐ BÀI</a:t>
            </a:r>
          </a:p>
        </p:txBody>
      </p:sp>
      <p:pic>
        <p:nvPicPr>
          <p:cNvPr id="9"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16725" y="0"/>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56462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 fill="hold"/>
                                        <p:tgtEl>
                                          <p:spTgt spid="5"/>
                                        </p:tgtEl>
                                        <p:attrNameLst>
                                          <p:attrName>ppt_x</p:attrName>
                                        </p:attrNameLst>
                                      </p:cBhvr>
                                      <p:tavLst>
                                        <p:tav tm="0">
                                          <p:val>
                                            <p:strVal val="#ppt_x"/>
                                          </p:val>
                                        </p:tav>
                                        <p:tav tm="100000">
                                          <p:val>
                                            <p:strVal val="#ppt_x"/>
                                          </p:val>
                                        </p:tav>
                                      </p:tavLst>
                                    </p:anim>
                                    <p:anim calcmode="lin" valueType="num">
                                      <p:cBhvr additive="base">
                                        <p:cTn id="2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5"/>
                                        </p:tgtEl>
                                        <p:attrNameLst>
                                          <p:attrName>fillcolor</p:attrName>
                                        </p:attrNameLst>
                                      </p:cBhvr>
                                      <p:to>
                                        <a:srgbClr val="FF0000"/>
                                      </p:to>
                                    </p:animClr>
                                    <p:set>
                                      <p:cBhvr>
                                        <p:cTn id="32" dur="2000" fill="hold"/>
                                        <p:tgtEl>
                                          <p:spTgt spid="5"/>
                                        </p:tgtEl>
                                        <p:attrNameLst>
                                          <p:attrName>fill.type</p:attrName>
                                        </p:attrNameLst>
                                      </p:cBhvr>
                                      <p:to>
                                        <p:strVal val="solid"/>
                                      </p:to>
                                    </p:set>
                                    <p:set>
                                      <p:cBhvr>
                                        <p:cTn id="33" dur="2000" fill="hold"/>
                                        <p:tgtEl>
                                          <p:spTgt spid="5"/>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463675"/>
            <a:ext cx="9144000" cy="1844675"/>
          </a:xfrm>
          <a:prstGeom prst="rect">
            <a:avLst/>
          </a:prstGeom>
          <a:solidFill>
            <a:schemeClr val="accent4">
              <a:lumMod val="60000"/>
              <a:lumOff val="4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r>
              <a:rPr lang="en-US" sz="5400" b="1" dirty="0">
                <a:latin typeface="Arial" pitchFamily="34" charset="0"/>
                <a:cs typeface="Arial" pitchFamily="34" charset="0"/>
              </a:rPr>
              <a:t>CÁC EM </a:t>
            </a:r>
          </a:p>
          <a:p>
            <a:pPr algn="ctr" fontAlgn="auto">
              <a:spcBef>
                <a:spcPts val="0"/>
              </a:spcBef>
              <a:spcAft>
                <a:spcPts val="0"/>
              </a:spcAft>
              <a:defRPr/>
            </a:pPr>
            <a:r>
              <a:rPr lang="en-US" sz="5400" b="1" dirty="0">
                <a:latin typeface="Arial" pitchFamily="34" charset="0"/>
                <a:cs typeface="Arial" pitchFamily="34" charset="0"/>
              </a:rPr>
              <a:t>CÓ HỎI THÊM GÌ KHÔNG?</a:t>
            </a:r>
            <a:endParaRPr lang="en-US" sz="5400" b="1" dirty="0"/>
          </a:p>
        </p:txBody>
      </p:sp>
    </p:spTree>
    <p:extLst>
      <p:ext uri="{BB962C8B-B14F-4D97-AF65-F5344CB8AC3E}">
        <p14:creationId xmlns:p14="http://schemas.microsoft.com/office/powerpoint/2010/main" val="1199998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409575" y="2033588"/>
            <a:ext cx="8407400" cy="3605212"/>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33338"/>
            <a:r>
              <a:rPr lang="en-US" sz="4000" b="1" dirty="0">
                <a:solidFill>
                  <a:schemeClr val="tx1"/>
                </a:solidFill>
                <a:latin typeface="Times New Roman" pitchFamily="18" charset="0"/>
                <a:cs typeface="Times New Roman" pitchFamily="18" charset="0"/>
              </a:rPr>
              <a:t>CẢM ƠN </a:t>
            </a:r>
          </a:p>
          <a:p>
            <a:pPr marL="33338"/>
            <a:r>
              <a:rPr lang="vi-VN" sz="4000" b="1" dirty="0">
                <a:solidFill>
                  <a:schemeClr val="tx1"/>
                </a:solidFill>
                <a:latin typeface="Times New Roman" pitchFamily="18" charset="0"/>
                <a:cs typeface="Times New Roman" pitchFamily="18" charset="0"/>
              </a:rPr>
              <a:t>CÁC EM ĐÃ HỢP TÁC TỐT</a:t>
            </a:r>
            <a:endParaRPr lang="en-US" sz="4000" dirty="0">
              <a:solidFill>
                <a:schemeClr val="tx1"/>
              </a:solidFill>
            </a:endParaRPr>
          </a:p>
        </p:txBody>
      </p:sp>
      <p:pic>
        <p:nvPicPr>
          <p:cNvPr id="3"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92313" y="201613"/>
            <a:ext cx="5445125"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79293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arn(inVertical)">
                                      <p:cBhvr>
                                        <p:cTn id="12"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780</TotalTime>
  <Words>5409</Words>
  <Application>Microsoft Office PowerPoint</Application>
  <PresentationFormat>On-screen Show (4:3)</PresentationFormat>
  <Paragraphs>434</Paragraphs>
  <Slides>85</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85</vt:i4>
      </vt:variant>
    </vt:vector>
  </HeadingPairs>
  <TitlesOfParts>
    <vt:vector size="96" baseType="lpstr">
      <vt:lpstr>宋体</vt:lpstr>
      <vt:lpstr>Arial</vt:lpstr>
      <vt:lpstr>Calibri</vt:lpstr>
      <vt:lpstr>Constantia</vt:lpstr>
      <vt:lpstr>Courier New</vt:lpstr>
      <vt:lpstr>Tahoma</vt:lpstr>
      <vt:lpstr>Times New Roman</vt:lpstr>
      <vt:lpstr>Trebuchet MS</vt:lpstr>
      <vt:lpstr>Wingdings</vt:lpstr>
      <vt:lpstr>Wingdings 3</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Admin</cp:lastModifiedBy>
  <cp:revision>50</cp:revision>
  <dcterms:created xsi:type="dcterms:W3CDTF">2021-02-20T15:01:03Z</dcterms:created>
  <dcterms:modified xsi:type="dcterms:W3CDTF">2021-04-15T06:58:29Z</dcterms:modified>
</cp:coreProperties>
</file>