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6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8" r:id="rId10"/>
    <p:sldId id="267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6" r:id="rId28"/>
    <p:sldId id="285" r:id="rId29"/>
    <p:sldId id="287" r:id="rId30"/>
    <p:sldId id="288" r:id="rId31"/>
    <p:sldId id="289" r:id="rId32"/>
    <p:sldId id="290" r:id="rId33"/>
    <p:sldId id="291" r:id="rId34"/>
    <p:sldId id="292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82" autoAdjust="0"/>
    <p:restoredTop sz="94671" autoAdjust="0"/>
  </p:normalViewPr>
  <p:slideViewPr>
    <p:cSldViewPr>
      <p:cViewPr>
        <p:scale>
          <a:sx n="66" d="100"/>
          <a:sy n="66" d="100"/>
        </p:scale>
        <p:origin x="-4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D0B329-F95D-4220-8E81-3768E6918BD5}" type="datetimeFigureOut">
              <a:rPr lang="en-US" smtClean="0"/>
              <a:t>4/6/2021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CA4F27-8248-498C-86C0-90787E034E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121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645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312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36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24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877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096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720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342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818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654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649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B1BCB-1A69-4B10-B651-3138FA5F8A78}" type="datetimeFigureOut">
              <a:rPr lang="en-US" smtClean="0"/>
              <a:t>4/6/2021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435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1676400" y="1447800"/>
            <a:ext cx="6629400" cy="2438400"/>
          </a:xfrm>
        </p:spPr>
        <p:txBody>
          <a:bodyPr>
            <a:normAutofit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dung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Logic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3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762000" y="2286000"/>
            <a:ext cx="8153400" cy="1219200"/>
          </a:xfrm>
        </p:spPr>
        <p:txBody>
          <a:bodyPr>
            <a:normAutofit fontScale="92500"/>
          </a:bodyPr>
          <a:lstStyle/>
          <a:p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Boole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(Or),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(And),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(Not).</a:t>
            </a:r>
            <a:endParaRPr lang="en-US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5105400"/>
            <a:ext cx="6119656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62000" y="3733800"/>
            <a:ext cx="8153400" cy="1219200"/>
          </a:xfrm>
        </p:spPr>
        <p:txBody>
          <a:bodyPr>
            <a:normAutofit/>
          </a:bodyPr>
          <a:lstStyle/>
          <a:p>
            <a:r>
              <a:rPr lang="en-US" sz="2200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200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 Y= A+B.C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B And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C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rồi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Or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Not.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2743200" y="3810000"/>
            <a:ext cx="68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1432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762000" y="2743200"/>
            <a:ext cx="8153400" cy="1752600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900" b="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do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…).</a:t>
            </a:r>
            <a:endParaRPr lang="en-US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762000" y="4572000"/>
            <a:ext cx="5486400" cy="68580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900" b="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5486400"/>
            <a:ext cx="3971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762000" y="22098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592296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  <p:bldP spid="10" grpId="0" build="p"/>
      <p:bldP spid="1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075" y="2084794"/>
            <a:ext cx="3971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1762" y="2541994"/>
            <a:ext cx="5710238" cy="3563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762000" y="22098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084153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1066800" y="2667000"/>
            <a:ext cx="5638800" cy="1066800"/>
          </a:xfrm>
        </p:spPr>
        <p:txBody>
          <a:bodyPr>
            <a:norm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Logic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Cho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b="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900" b="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565" y="3733800"/>
            <a:ext cx="7153835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762000" y="22098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72265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  <p:bldP spid="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304800" y="2438400"/>
            <a:ext cx="8610600" cy="35052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Logic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1000" b="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200" b="0" cap="all" dirty="0" err="1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ừ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A, B, C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rồi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. Ta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dể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dàng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Chẳn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Y1, Y2, Y3, Y4</a:t>
            </a:r>
            <a:endParaRPr lang="en-US" sz="2200" b="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900" b="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62000" y="22098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94365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1" y="1524000"/>
            <a:ext cx="3644292" cy="2662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16" y="3030802"/>
            <a:ext cx="5182784" cy="3234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762000" y="22098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87493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762000" y="26670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b="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408" y="2819400"/>
            <a:ext cx="4562392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762000" y="22098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100258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  <p:bldP spid="1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762000" y="26670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b="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762000" y="22098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184161"/>
            <a:ext cx="8669867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5437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  <p:bldP spid="1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762000" y="2971800"/>
            <a:ext cx="3200400" cy="457200"/>
          </a:xfrm>
        </p:spPr>
        <p:txBody>
          <a:bodyPr>
            <a:normAutofit/>
          </a:bodyPr>
          <a:lstStyle/>
          <a:p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b="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b="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Demorgan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732882"/>
            <a:ext cx="3581400" cy="2183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62000" y="25146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762000" y="20574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251122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  <p:bldP spid="8" grpId="0" build="p"/>
      <p:bldP spid="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304800" y="1981200"/>
            <a:ext cx="8610600" cy="18288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rút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biều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1000" b="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lắp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ráp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rút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rút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ít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tốn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kém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900" b="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038600"/>
            <a:ext cx="3971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381000" y="4724400"/>
            <a:ext cx="2971800" cy="609600"/>
          </a:xfrm>
        </p:spPr>
        <p:txBody>
          <a:bodyPr>
            <a:normAutofit/>
          </a:bodyPr>
          <a:lstStyle/>
          <a:p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endParaRPr lang="en-US" b="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900" b="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425377"/>
            <a:ext cx="3143250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334000"/>
            <a:ext cx="2181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4828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  <p:bldP spid="1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304800" y="2133600"/>
            <a:ext cx="8610600" cy="1371600"/>
          </a:xfrm>
        </p:spPr>
        <p:txBody>
          <a:bodyPr>
            <a:normAutofit/>
          </a:bodyPr>
          <a:lstStyle/>
          <a:p>
            <a:pPr algn="ctr"/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000" b="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mắc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Rút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rồi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mắc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. So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sánh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quả</a:t>
            </a:r>
            <a:endParaRPr lang="en-US" sz="900" b="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3733800"/>
            <a:ext cx="3810000" cy="2433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4730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304800" y="2667000"/>
            <a:ext cx="8610600" cy="3429000"/>
          </a:xfrm>
        </p:spPr>
        <p:txBody>
          <a:bodyPr>
            <a:normAutofit fontScale="92500" lnSpcReduction="20000"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K,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lưới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= 4 ô,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= 8 ô,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= 16 ô,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= 32 ô ...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chiếm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n - 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n: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  p: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Gray.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kề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kia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752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1107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  <p:bldP spid="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304800" y="2667000"/>
            <a:ext cx="8610600" cy="2667000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Arial" charset="0"/>
              <a:buChar char="•"/>
            </a:pPr>
            <a:r>
              <a:rPr lang="en-US" b="0" i="1" dirty="0" err="1" smtClean="0"/>
              <a:t>Cách</a:t>
            </a:r>
            <a:r>
              <a:rPr lang="en-US" b="0" i="1" dirty="0" smtClean="0"/>
              <a:t> </a:t>
            </a:r>
            <a:r>
              <a:rPr lang="en-US" b="0" i="1" dirty="0" err="1"/>
              <a:t>đơn</a:t>
            </a:r>
            <a:r>
              <a:rPr lang="en-US" b="0" i="1" dirty="0"/>
              <a:t> </a:t>
            </a:r>
            <a:r>
              <a:rPr lang="en-US" b="0" i="1" dirty="0" err="1"/>
              <a:t>giản</a:t>
            </a:r>
            <a:r>
              <a:rPr lang="en-US" b="0" i="1" dirty="0"/>
              <a:t> </a:t>
            </a:r>
            <a:r>
              <a:rPr lang="en-US" b="0" i="1" dirty="0" err="1"/>
              <a:t>biểu</a:t>
            </a:r>
            <a:r>
              <a:rPr lang="en-US" b="0" i="1" dirty="0"/>
              <a:t> </a:t>
            </a:r>
            <a:r>
              <a:rPr lang="en-US" b="0" i="1" dirty="0" err="1"/>
              <a:t>thức</a:t>
            </a:r>
            <a:r>
              <a:rPr lang="en-US" b="0" dirty="0" smtClean="0"/>
              <a:t>:</a:t>
            </a:r>
          </a:p>
          <a:p>
            <a:endParaRPr lang="en-US" dirty="0"/>
          </a:p>
          <a:p>
            <a:r>
              <a:rPr lang="en-US" b="0" dirty="0"/>
              <a:t>Ta </a:t>
            </a:r>
            <a:r>
              <a:rPr lang="en-US" b="0" dirty="0" err="1"/>
              <a:t>khoanh</a:t>
            </a:r>
            <a:r>
              <a:rPr lang="en-US" b="0" dirty="0"/>
              <a:t> </a:t>
            </a:r>
            <a:r>
              <a:rPr lang="en-US" b="0" dirty="0" err="1"/>
              <a:t>một</a:t>
            </a:r>
            <a:r>
              <a:rPr lang="en-US" b="0" dirty="0"/>
              <a:t> </a:t>
            </a:r>
            <a:r>
              <a:rPr lang="en-US" b="0" dirty="0" err="1"/>
              <a:t>vòng</a:t>
            </a:r>
            <a:r>
              <a:rPr lang="en-US" b="0" dirty="0"/>
              <a:t> </a:t>
            </a:r>
            <a:r>
              <a:rPr lang="en-US" b="0" dirty="0" err="1"/>
              <a:t>lớn</a:t>
            </a:r>
            <a:r>
              <a:rPr lang="en-US" b="0" dirty="0"/>
              <a:t> </a:t>
            </a:r>
            <a:r>
              <a:rPr lang="en-US" b="0" dirty="0" err="1"/>
              <a:t>nhất</a:t>
            </a:r>
            <a:r>
              <a:rPr lang="en-US" b="0" dirty="0"/>
              <a:t> </a:t>
            </a:r>
            <a:r>
              <a:rPr lang="en-US" b="0" dirty="0" err="1"/>
              <a:t>với</a:t>
            </a:r>
            <a:r>
              <a:rPr lang="en-US" b="0" dirty="0"/>
              <a:t> </a:t>
            </a:r>
            <a:r>
              <a:rPr lang="en-US" b="0" dirty="0" err="1"/>
              <a:t>điều</a:t>
            </a:r>
            <a:r>
              <a:rPr lang="en-US" b="0" dirty="0"/>
              <a:t> </a:t>
            </a:r>
            <a:r>
              <a:rPr lang="en-US" b="0" dirty="0" err="1"/>
              <a:t>kiện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ô </a:t>
            </a:r>
            <a:r>
              <a:rPr lang="en-US" b="0" dirty="0" err="1"/>
              <a:t>được</a:t>
            </a:r>
            <a:r>
              <a:rPr lang="en-US" b="0" dirty="0"/>
              <a:t> </a:t>
            </a:r>
            <a:r>
              <a:rPr lang="en-US" b="0" dirty="0" err="1"/>
              <a:t>khoanh</a:t>
            </a:r>
            <a:r>
              <a:rPr lang="en-US" b="0" dirty="0"/>
              <a:t> </a:t>
            </a:r>
            <a:r>
              <a:rPr lang="en-US" b="0" dirty="0" err="1"/>
              <a:t>phải</a:t>
            </a:r>
            <a:r>
              <a:rPr lang="en-US" b="0" dirty="0"/>
              <a:t> </a:t>
            </a:r>
            <a:r>
              <a:rPr lang="en-US" b="0" dirty="0" err="1"/>
              <a:t>kề</a:t>
            </a:r>
            <a:r>
              <a:rPr lang="en-US" b="0" dirty="0"/>
              <a:t> </a:t>
            </a:r>
            <a:r>
              <a:rPr lang="en-US" b="0" dirty="0" err="1"/>
              <a:t>nhau</a:t>
            </a:r>
            <a:r>
              <a:rPr lang="en-US" b="0" dirty="0"/>
              <a:t> (</a:t>
            </a:r>
            <a:r>
              <a:rPr lang="en-US" b="0" dirty="0" err="1"/>
              <a:t>các</a:t>
            </a:r>
            <a:r>
              <a:rPr lang="en-US" b="0" dirty="0"/>
              <a:t> ô </a:t>
            </a:r>
            <a:r>
              <a:rPr lang="en-US" b="0" dirty="0" err="1"/>
              <a:t>kề</a:t>
            </a:r>
            <a:r>
              <a:rPr lang="en-US" b="0" dirty="0"/>
              <a:t> </a:t>
            </a:r>
            <a:r>
              <a:rPr lang="en-US" b="0" dirty="0" err="1"/>
              <a:t>là</a:t>
            </a:r>
            <a:r>
              <a:rPr lang="en-US" b="0" dirty="0"/>
              <a:t> 2, 4, 8, 16,...). </a:t>
            </a:r>
            <a:r>
              <a:rPr lang="en-US" b="0" dirty="0" err="1"/>
              <a:t>Với</a:t>
            </a:r>
            <a:r>
              <a:rPr lang="en-US" b="0" dirty="0"/>
              <a:t> 2 ô </a:t>
            </a:r>
            <a:r>
              <a:rPr lang="en-US" b="0" dirty="0" err="1"/>
              <a:t>sẽ</a:t>
            </a:r>
            <a:r>
              <a:rPr lang="en-US" b="0" dirty="0"/>
              <a:t> </a:t>
            </a:r>
            <a:r>
              <a:rPr lang="en-US" b="0" dirty="0" err="1"/>
              <a:t>mất</a:t>
            </a:r>
            <a:r>
              <a:rPr lang="en-US" b="0" dirty="0"/>
              <a:t> </a:t>
            </a:r>
            <a:r>
              <a:rPr lang="en-US" b="0" dirty="0" err="1"/>
              <a:t>đi</a:t>
            </a:r>
            <a:r>
              <a:rPr lang="en-US" b="0" dirty="0"/>
              <a:t> </a:t>
            </a:r>
            <a:r>
              <a:rPr lang="en-US" b="0" dirty="0" err="1"/>
              <a:t>một</a:t>
            </a:r>
            <a:r>
              <a:rPr lang="en-US" b="0" dirty="0"/>
              <a:t> </a:t>
            </a:r>
            <a:r>
              <a:rPr lang="en-US" b="0" dirty="0" err="1"/>
              <a:t>biến</a:t>
            </a:r>
            <a:r>
              <a:rPr lang="en-US" b="0" dirty="0"/>
              <a:t>, </a:t>
            </a:r>
            <a:r>
              <a:rPr lang="en-US" b="0" dirty="0" err="1"/>
              <a:t>với</a:t>
            </a:r>
            <a:r>
              <a:rPr lang="en-US" b="0" dirty="0"/>
              <a:t> 4 ô </a:t>
            </a:r>
            <a:r>
              <a:rPr lang="en-US" b="0" dirty="0" err="1"/>
              <a:t>sẽ</a:t>
            </a:r>
            <a:r>
              <a:rPr lang="en-US" b="0" dirty="0"/>
              <a:t> </a:t>
            </a:r>
            <a:r>
              <a:rPr lang="en-US" b="0" dirty="0" err="1"/>
              <a:t>mất</a:t>
            </a:r>
            <a:r>
              <a:rPr lang="en-US" b="0" dirty="0"/>
              <a:t> </a:t>
            </a:r>
            <a:r>
              <a:rPr lang="en-US" b="0" dirty="0" err="1"/>
              <a:t>đi</a:t>
            </a:r>
            <a:r>
              <a:rPr lang="en-US" b="0" dirty="0"/>
              <a:t> 2 </a:t>
            </a:r>
            <a:r>
              <a:rPr lang="en-US" b="0" dirty="0" err="1"/>
              <a:t>biến</a:t>
            </a:r>
            <a:r>
              <a:rPr lang="en-US" b="0" dirty="0"/>
              <a:t>, </a:t>
            </a:r>
            <a:r>
              <a:rPr lang="en-US" b="0" dirty="0" err="1"/>
              <a:t>với</a:t>
            </a:r>
            <a:r>
              <a:rPr lang="en-US" b="0" dirty="0"/>
              <a:t> 8 ô </a:t>
            </a:r>
            <a:r>
              <a:rPr lang="en-US" b="0" dirty="0" err="1"/>
              <a:t>sẽ</a:t>
            </a:r>
            <a:r>
              <a:rPr lang="en-US" b="0" dirty="0"/>
              <a:t> </a:t>
            </a:r>
            <a:r>
              <a:rPr lang="en-US" b="0" dirty="0" err="1"/>
              <a:t>mất</a:t>
            </a:r>
            <a:r>
              <a:rPr lang="en-US" b="0" dirty="0"/>
              <a:t> </a:t>
            </a:r>
            <a:r>
              <a:rPr lang="en-US" b="0" dirty="0" err="1"/>
              <a:t>đi</a:t>
            </a:r>
            <a:r>
              <a:rPr lang="en-US" b="0" dirty="0"/>
              <a:t> 3 </a:t>
            </a:r>
            <a:r>
              <a:rPr lang="en-US" b="0" dirty="0" err="1"/>
              <a:t>biến</a:t>
            </a:r>
            <a:r>
              <a:rPr lang="en-US" b="0" dirty="0"/>
              <a:t>,... </a:t>
            </a:r>
            <a:r>
              <a:rPr lang="en-US" b="0" dirty="0" err="1"/>
              <a:t>Biến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bị</a:t>
            </a:r>
            <a:r>
              <a:rPr lang="en-US" b="0" dirty="0"/>
              <a:t> </a:t>
            </a:r>
            <a:r>
              <a:rPr lang="en-US" b="0" dirty="0" err="1"/>
              <a:t>mất</a:t>
            </a:r>
            <a:r>
              <a:rPr lang="en-US" b="0" dirty="0"/>
              <a:t> </a:t>
            </a:r>
            <a:r>
              <a:rPr lang="en-US" b="0" dirty="0" err="1"/>
              <a:t>là</a:t>
            </a:r>
            <a:r>
              <a:rPr lang="en-US" b="0" dirty="0"/>
              <a:t> </a:t>
            </a:r>
            <a:r>
              <a:rPr lang="en-US" b="0" dirty="0" err="1"/>
              <a:t>biến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thay</a:t>
            </a:r>
            <a:r>
              <a:rPr lang="en-US" b="0" dirty="0"/>
              <a:t> </a:t>
            </a:r>
            <a:r>
              <a:rPr lang="en-US" b="0" dirty="0" err="1"/>
              <a:t>đổi</a:t>
            </a:r>
            <a:r>
              <a:rPr lang="en-US" b="0" dirty="0"/>
              <a:t> </a:t>
            </a:r>
            <a:r>
              <a:rPr lang="en-US" b="0" dirty="0" err="1"/>
              <a:t>giữa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ô </a:t>
            </a:r>
            <a:r>
              <a:rPr lang="en-US" b="0" dirty="0" err="1"/>
              <a:t>kề</a:t>
            </a:r>
            <a:r>
              <a:rPr lang="en-US" b="0" dirty="0"/>
              <a:t>, </a:t>
            </a:r>
            <a:r>
              <a:rPr lang="en-US" b="0" dirty="0" err="1"/>
              <a:t>biến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không</a:t>
            </a:r>
            <a:r>
              <a:rPr lang="en-US" b="0" dirty="0"/>
              <a:t> </a:t>
            </a:r>
            <a:r>
              <a:rPr lang="en-US" b="0" dirty="0" err="1"/>
              <a:t>bị</a:t>
            </a:r>
            <a:r>
              <a:rPr lang="en-US" b="0" dirty="0"/>
              <a:t> </a:t>
            </a:r>
            <a:r>
              <a:rPr lang="en-US" b="0" dirty="0" err="1"/>
              <a:t>mất</a:t>
            </a:r>
            <a:r>
              <a:rPr lang="en-US" b="0" dirty="0"/>
              <a:t> </a:t>
            </a:r>
            <a:r>
              <a:rPr lang="en-US" b="0" dirty="0" err="1"/>
              <a:t>là</a:t>
            </a:r>
            <a:r>
              <a:rPr lang="en-US" b="0" dirty="0"/>
              <a:t> </a:t>
            </a:r>
            <a:r>
              <a:rPr lang="en-US" b="0" dirty="0" err="1"/>
              <a:t>biến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không</a:t>
            </a:r>
            <a:r>
              <a:rPr lang="en-US" b="0" dirty="0"/>
              <a:t> </a:t>
            </a:r>
            <a:r>
              <a:rPr lang="en-US" b="0" dirty="0" err="1"/>
              <a:t>thay</a:t>
            </a:r>
            <a:r>
              <a:rPr lang="en-US" b="0" dirty="0"/>
              <a:t> </a:t>
            </a:r>
            <a:r>
              <a:rPr lang="en-US" b="0" dirty="0" err="1"/>
              <a:t>đổi</a:t>
            </a:r>
            <a:r>
              <a:rPr lang="en-US" b="0" dirty="0"/>
              <a:t>.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752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91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  <p:bldP spid="8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752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4724400" y="19050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 2,3,4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biến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506108"/>
            <a:ext cx="7162800" cy="407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197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752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1676400" y="2362200"/>
            <a:ext cx="5943600" cy="533400"/>
          </a:xfrm>
        </p:spPr>
        <p:txBody>
          <a:bodyPr>
            <a:normAutofit/>
          </a:bodyPr>
          <a:lstStyle/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048000"/>
            <a:ext cx="8181022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537148" y="5791200"/>
            <a:ext cx="8330784" cy="838200"/>
          </a:xfrm>
        </p:spPr>
        <p:txBody>
          <a:bodyPr>
            <a:normAutofit/>
          </a:bodyPr>
          <a:lstStyle/>
          <a:p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8 ô,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1</a:t>
            </a:r>
          </a:p>
        </p:txBody>
      </p:sp>
    </p:spTree>
    <p:extLst>
      <p:ext uri="{BB962C8B-B14F-4D97-AF65-F5344CB8AC3E}">
        <p14:creationId xmlns:p14="http://schemas.microsoft.com/office/powerpoint/2010/main" val="98071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752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1676400" y="2362200"/>
            <a:ext cx="5943600" cy="533400"/>
          </a:xfrm>
        </p:spPr>
        <p:txBody>
          <a:bodyPr>
            <a:normAutofit/>
          </a:bodyPr>
          <a:lstStyle/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352800"/>
            <a:ext cx="791992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8400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752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1676400" y="2362200"/>
            <a:ext cx="5943600" cy="533400"/>
          </a:xfrm>
        </p:spPr>
        <p:txBody>
          <a:bodyPr>
            <a:normAutofit/>
          </a:bodyPr>
          <a:lstStyle/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471282"/>
            <a:ext cx="8454452" cy="2396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2922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752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1676400" y="2362200"/>
            <a:ext cx="5943600" cy="533400"/>
          </a:xfrm>
        </p:spPr>
        <p:txBody>
          <a:bodyPr>
            <a:normAutofit/>
          </a:bodyPr>
          <a:lstStyle/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/>
              <a:t>f (A,B,C,D) = 0,2,3,6,7,8,10,11,14,15.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272" y="3124200"/>
            <a:ext cx="8460662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0837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752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2895600" y="2362200"/>
            <a:ext cx="2209800" cy="533400"/>
          </a:xfrm>
        </p:spPr>
        <p:txBody>
          <a:bodyPr>
            <a:normAutofit/>
          </a:bodyPr>
          <a:lstStyle/>
          <a:p>
            <a:pPr algn="ctr"/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tâp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09600" y="3276600"/>
            <a:ext cx="7772400" cy="3200400"/>
          </a:xfrm>
        </p:spPr>
        <p:txBody>
          <a:bodyPr>
            <a:normAutofit fontScale="85000" lnSpcReduction="20000"/>
          </a:bodyPr>
          <a:lstStyle/>
          <a:p>
            <a:r>
              <a:rPr lang="en-US" b="0" dirty="0"/>
              <a:t>3.1) </a:t>
            </a:r>
            <a:r>
              <a:rPr lang="en-US" b="0" dirty="0" err="1"/>
              <a:t>Dùng</a:t>
            </a:r>
            <a:r>
              <a:rPr lang="en-US" b="0" dirty="0"/>
              <a:t> </a:t>
            </a:r>
            <a:r>
              <a:rPr lang="en-US" b="0" dirty="0" err="1"/>
              <a:t>cổng</a:t>
            </a:r>
            <a:r>
              <a:rPr lang="en-US" b="0" dirty="0"/>
              <a:t> NAND </a:t>
            </a:r>
            <a:r>
              <a:rPr lang="en-US" b="0" dirty="0" err="1"/>
              <a:t>để</a:t>
            </a:r>
            <a:r>
              <a:rPr lang="en-US" b="0" dirty="0"/>
              <a:t> </a:t>
            </a:r>
            <a:r>
              <a:rPr lang="en-US" b="0" dirty="0" err="1"/>
              <a:t>tạo</a:t>
            </a:r>
            <a:r>
              <a:rPr lang="en-US" b="0" dirty="0"/>
              <a:t> </a:t>
            </a:r>
            <a:r>
              <a:rPr lang="en-US" b="0" dirty="0" err="1"/>
              <a:t>ra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</a:t>
            </a:r>
            <a:r>
              <a:rPr lang="en-US" b="0" dirty="0" err="1"/>
              <a:t>cổng</a:t>
            </a:r>
            <a:r>
              <a:rPr lang="en-US" b="0" dirty="0"/>
              <a:t> Logic </a:t>
            </a:r>
            <a:r>
              <a:rPr lang="en-US" b="0" dirty="0" err="1"/>
              <a:t>đã</a:t>
            </a:r>
            <a:r>
              <a:rPr lang="en-US" b="0" dirty="0"/>
              <a:t> </a:t>
            </a:r>
            <a:r>
              <a:rPr lang="en-US" b="0" dirty="0" err="1"/>
              <a:t>học</a:t>
            </a:r>
            <a:r>
              <a:rPr lang="en-US" b="0" dirty="0"/>
              <a:t>.</a:t>
            </a:r>
            <a:endParaRPr lang="en-US" dirty="0"/>
          </a:p>
          <a:p>
            <a:r>
              <a:rPr lang="en-US" b="0" dirty="0"/>
              <a:t>3.2) </a:t>
            </a:r>
            <a:r>
              <a:rPr lang="en-US" b="0" dirty="0" err="1"/>
              <a:t>Hãy</a:t>
            </a:r>
            <a:r>
              <a:rPr lang="en-US" b="0" dirty="0"/>
              <a:t> </a:t>
            </a:r>
            <a:r>
              <a:rPr lang="en-US" b="0" dirty="0" err="1"/>
              <a:t>đơn</a:t>
            </a:r>
            <a:r>
              <a:rPr lang="en-US" b="0" dirty="0"/>
              <a:t> </a:t>
            </a:r>
            <a:r>
              <a:rPr lang="en-US" b="0" dirty="0" err="1"/>
              <a:t>giản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</a:t>
            </a:r>
            <a:r>
              <a:rPr lang="en-US" b="0" dirty="0" err="1"/>
              <a:t>biểu</a:t>
            </a:r>
            <a:r>
              <a:rPr lang="en-US" b="0" dirty="0"/>
              <a:t> </a:t>
            </a:r>
            <a:r>
              <a:rPr lang="en-US" b="0" dirty="0" err="1"/>
              <a:t>thức</a:t>
            </a:r>
            <a:r>
              <a:rPr lang="en-US" b="0" dirty="0"/>
              <a:t> </a:t>
            </a:r>
            <a:r>
              <a:rPr lang="en-US" b="0" dirty="0" err="1"/>
              <a:t>sau</a:t>
            </a:r>
            <a:r>
              <a:rPr lang="en-US" b="0" dirty="0"/>
              <a:t>:</a:t>
            </a:r>
            <a:endParaRPr lang="en-US" dirty="0"/>
          </a:p>
          <a:p>
            <a:r>
              <a:rPr lang="en-US" b="0" dirty="0"/>
              <a:t> </a:t>
            </a:r>
            <a:endParaRPr lang="en-US" b="0" dirty="0" smtClean="0"/>
          </a:p>
          <a:p>
            <a:endParaRPr lang="en-US" b="0" dirty="0"/>
          </a:p>
          <a:p>
            <a:endParaRPr lang="en-US" dirty="0"/>
          </a:p>
          <a:p>
            <a:r>
              <a:rPr lang="en-US" b="0" dirty="0" smtClean="0"/>
              <a:t>3.3</a:t>
            </a:r>
            <a:r>
              <a:rPr lang="en-US" b="0" dirty="0"/>
              <a:t>) </a:t>
            </a:r>
            <a:r>
              <a:rPr lang="en-US" b="0" dirty="0" err="1"/>
              <a:t>Thiết</a:t>
            </a:r>
            <a:r>
              <a:rPr lang="en-US" b="0" dirty="0"/>
              <a:t> </a:t>
            </a:r>
            <a:r>
              <a:rPr lang="en-US" b="0" dirty="0" err="1"/>
              <a:t>kế</a:t>
            </a:r>
            <a:r>
              <a:rPr lang="en-US" b="0" dirty="0"/>
              <a:t> </a:t>
            </a:r>
            <a:r>
              <a:rPr lang="en-US" b="0" dirty="0" err="1"/>
              <a:t>mạch</a:t>
            </a:r>
            <a:r>
              <a:rPr lang="en-US" b="0" dirty="0"/>
              <a:t> </a:t>
            </a:r>
            <a:r>
              <a:rPr lang="en-US" b="0" dirty="0" err="1"/>
              <a:t>đèn</a:t>
            </a:r>
            <a:r>
              <a:rPr lang="en-US" b="0" dirty="0"/>
              <a:t> </a:t>
            </a:r>
            <a:r>
              <a:rPr lang="en-US" b="0" dirty="0" err="1"/>
              <a:t>cầu</a:t>
            </a:r>
            <a:r>
              <a:rPr lang="en-US" b="0" dirty="0"/>
              <a:t> </a:t>
            </a:r>
            <a:r>
              <a:rPr lang="en-US" b="0" dirty="0" err="1"/>
              <a:t>thang</a:t>
            </a:r>
            <a:r>
              <a:rPr lang="en-US" b="0" dirty="0"/>
              <a:t> </a:t>
            </a:r>
            <a:r>
              <a:rPr lang="en-US" b="0" dirty="0" err="1"/>
              <a:t>điều</a:t>
            </a:r>
            <a:r>
              <a:rPr lang="en-US" b="0" dirty="0"/>
              <a:t> </a:t>
            </a:r>
            <a:r>
              <a:rPr lang="en-US" b="0" dirty="0" err="1"/>
              <a:t>khiển</a:t>
            </a:r>
            <a:r>
              <a:rPr lang="en-US" b="0" dirty="0"/>
              <a:t> 3 </a:t>
            </a:r>
            <a:r>
              <a:rPr lang="en-US" b="0" dirty="0" err="1"/>
              <a:t>nơi</a:t>
            </a:r>
            <a:r>
              <a:rPr lang="en-US" b="0" dirty="0"/>
              <a:t> </a:t>
            </a:r>
            <a:r>
              <a:rPr lang="en-US" b="0" dirty="0" err="1"/>
              <a:t>dùng</a:t>
            </a:r>
            <a:r>
              <a:rPr lang="en-US" b="0" dirty="0"/>
              <a:t> </a:t>
            </a:r>
            <a:r>
              <a:rPr lang="en-US" b="0" dirty="0" err="1"/>
              <a:t>cổng</a:t>
            </a:r>
            <a:r>
              <a:rPr lang="en-US" b="0" dirty="0"/>
              <a:t> Logic.</a:t>
            </a:r>
            <a:endParaRPr lang="en-US" dirty="0"/>
          </a:p>
          <a:p>
            <a:r>
              <a:rPr lang="en-US" b="0" dirty="0"/>
              <a:t>3.4*) </a:t>
            </a:r>
            <a:r>
              <a:rPr lang="en-US" b="0" dirty="0" err="1"/>
              <a:t>Dùng</a:t>
            </a:r>
            <a:r>
              <a:rPr lang="en-US" b="0" dirty="0"/>
              <a:t> </a:t>
            </a:r>
            <a:r>
              <a:rPr lang="en-US" b="0" dirty="0" err="1"/>
              <a:t>cổng</a:t>
            </a:r>
            <a:r>
              <a:rPr lang="en-US" b="0" dirty="0"/>
              <a:t> Logic </a:t>
            </a:r>
            <a:r>
              <a:rPr lang="en-US" b="0" dirty="0" err="1"/>
              <a:t>thiết</a:t>
            </a:r>
            <a:r>
              <a:rPr lang="en-US" b="0" dirty="0"/>
              <a:t> </a:t>
            </a:r>
            <a:r>
              <a:rPr lang="en-US" b="0" dirty="0" err="1"/>
              <a:t>kế</a:t>
            </a:r>
            <a:r>
              <a:rPr lang="en-US" b="0" dirty="0"/>
              <a:t> </a:t>
            </a:r>
            <a:r>
              <a:rPr lang="en-US" b="0" dirty="0" err="1"/>
              <a:t>mạch</a:t>
            </a:r>
            <a:r>
              <a:rPr lang="en-US" b="0" dirty="0"/>
              <a:t> </a:t>
            </a:r>
            <a:r>
              <a:rPr lang="en-US" b="0" dirty="0" err="1"/>
              <a:t>điều</a:t>
            </a:r>
            <a:r>
              <a:rPr lang="en-US" b="0" dirty="0"/>
              <a:t> </a:t>
            </a:r>
            <a:r>
              <a:rPr lang="en-US" b="0" dirty="0" err="1"/>
              <a:t>khiển</a:t>
            </a:r>
            <a:r>
              <a:rPr lang="en-US" b="0" dirty="0"/>
              <a:t> 4 </a:t>
            </a:r>
            <a:r>
              <a:rPr lang="en-US" b="0" dirty="0" err="1"/>
              <a:t>đèn</a:t>
            </a:r>
            <a:r>
              <a:rPr lang="en-US" b="0" dirty="0"/>
              <a:t> </a:t>
            </a:r>
            <a:r>
              <a:rPr lang="en-US" b="0" dirty="0" err="1"/>
              <a:t>sáng</a:t>
            </a:r>
            <a:r>
              <a:rPr lang="en-US" b="0" dirty="0"/>
              <a:t> </a:t>
            </a:r>
            <a:r>
              <a:rPr lang="en-US" b="0" dirty="0" err="1"/>
              <a:t>dần</a:t>
            </a:r>
            <a:r>
              <a:rPr lang="en-US" b="0" dirty="0"/>
              <a:t>, </a:t>
            </a:r>
            <a:r>
              <a:rPr lang="en-US" b="0" dirty="0" err="1"/>
              <a:t>tắt</a:t>
            </a:r>
            <a:r>
              <a:rPr lang="en-US" b="0" dirty="0"/>
              <a:t> </a:t>
            </a:r>
            <a:r>
              <a:rPr lang="en-US" b="0" dirty="0" err="1"/>
              <a:t>dần</a:t>
            </a:r>
            <a:r>
              <a:rPr lang="en-US" b="0" dirty="0"/>
              <a:t>.</a:t>
            </a:r>
            <a:endParaRPr lang="en-US" dirty="0"/>
          </a:p>
          <a:p>
            <a:r>
              <a:rPr lang="en-US" b="0" dirty="0"/>
              <a:t>3.5*) </a:t>
            </a:r>
            <a:r>
              <a:rPr lang="en-US" b="0" dirty="0" err="1"/>
              <a:t>Dùng</a:t>
            </a:r>
            <a:r>
              <a:rPr lang="en-US" b="0" dirty="0"/>
              <a:t> </a:t>
            </a:r>
            <a:r>
              <a:rPr lang="en-US" b="0" dirty="0" err="1"/>
              <a:t>cổng</a:t>
            </a:r>
            <a:r>
              <a:rPr lang="en-US" b="0" dirty="0"/>
              <a:t> Logic </a:t>
            </a:r>
            <a:r>
              <a:rPr lang="en-US" b="0" dirty="0" err="1"/>
              <a:t>thiết</a:t>
            </a:r>
            <a:r>
              <a:rPr lang="en-US" b="0" dirty="0"/>
              <a:t> </a:t>
            </a:r>
            <a:r>
              <a:rPr lang="en-US" b="0" dirty="0" err="1"/>
              <a:t>kế</a:t>
            </a:r>
            <a:r>
              <a:rPr lang="en-US" b="0" dirty="0"/>
              <a:t> 4 </a:t>
            </a:r>
            <a:r>
              <a:rPr lang="en-US" b="0" dirty="0" err="1"/>
              <a:t>đèn</a:t>
            </a:r>
            <a:r>
              <a:rPr lang="en-US" b="0" dirty="0"/>
              <a:t> </a:t>
            </a:r>
            <a:r>
              <a:rPr lang="en-US" b="0" dirty="0" err="1"/>
              <a:t>chạy</a:t>
            </a:r>
            <a:r>
              <a:rPr lang="en-US" b="0" dirty="0"/>
              <a:t> qua </a:t>
            </a:r>
            <a:r>
              <a:rPr lang="en-US" b="0" dirty="0" err="1"/>
              <a:t>chạy</a:t>
            </a:r>
            <a:r>
              <a:rPr lang="en-US" b="0" dirty="0"/>
              <a:t> </a:t>
            </a:r>
            <a:r>
              <a:rPr lang="en-US" b="0" dirty="0" err="1"/>
              <a:t>lại</a:t>
            </a:r>
            <a:r>
              <a:rPr lang="en-US" b="0" dirty="0"/>
              <a:t>.</a:t>
            </a:r>
            <a:endParaRPr lang="en-US" dirty="0"/>
          </a:p>
          <a:p>
            <a:r>
              <a:rPr lang="en-US" b="0" dirty="0"/>
              <a:t>3.5**) </a:t>
            </a:r>
            <a:r>
              <a:rPr lang="en-US" b="0" dirty="0" err="1"/>
              <a:t>Chỉ</a:t>
            </a:r>
            <a:r>
              <a:rPr lang="en-US" b="0" dirty="0"/>
              <a:t> </a:t>
            </a:r>
            <a:r>
              <a:rPr lang="en-US" b="0" dirty="0" err="1"/>
              <a:t>dùng</a:t>
            </a:r>
            <a:r>
              <a:rPr lang="en-US" b="0" dirty="0"/>
              <a:t> 1 IC </a:t>
            </a:r>
            <a:r>
              <a:rPr lang="en-US" b="0" dirty="0" err="1"/>
              <a:t>mắc</a:t>
            </a:r>
            <a:r>
              <a:rPr lang="en-US" b="0" dirty="0"/>
              <a:t> </a:t>
            </a:r>
            <a:r>
              <a:rPr lang="en-US" b="0" dirty="0" err="1"/>
              <a:t>mạch</a:t>
            </a:r>
            <a:r>
              <a:rPr lang="en-US" b="0" dirty="0"/>
              <a:t> </a:t>
            </a:r>
            <a:r>
              <a:rPr lang="en-US" b="0" dirty="0" err="1"/>
              <a:t>diển</a:t>
            </a:r>
            <a:r>
              <a:rPr lang="en-US" b="0" dirty="0"/>
              <a:t> </a:t>
            </a:r>
            <a:r>
              <a:rPr lang="en-US" b="0" dirty="0" err="1"/>
              <a:t>tả</a:t>
            </a:r>
            <a:r>
              <a:rPr lang="en-US" b="0" dirty="0"/>
              <a:t> </a:t>
            </a:r>
            <a:r>
              <a:rPr lang="en-US" b="0" dirty="0" err="1"/>
              <a:t>bằng</a:t>
            </a:r>
            <a:r>
              <a:rPr lang="en-US" b="0" dirty="0"/>
              <a:t> </a:t>
            </a:r>
            <a:r>
              <a:rPr lang="en-US" b="0" dirty="0" err="1"/>
              <a:t>hàm</a:t>
            </a:r>
            <a:r>
              <a:rPr lang="en-US" b="0" dirty="0"/>
              <a:t> Logic </a:t>
            </a:r>
            <a:r>
              <a:rPr lang="en-US" b="0" dirty="0" err="1"/>
              <a:t>sau</a:t>
            </a:r>
            <a:r>
              <a:rPr lang="en-US" b="0" dirty="0"/>
              <a:t>:</a:t>
            </a:r>
            <a:endParaRPr lang="en-US" dirty="0"/>
          </a:p>
          <a:p>
            <a:r>
              <a:rPr lang="en-US" dirty="0"/>
              <a:t> 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114800"/>
            <a:ext cx="3667125" cy="66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6262758"/>
            <a:ext cx="2616954" cy="313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6957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0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1430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5240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27432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>
            <a:spLocks noGrp="1"/>
          </p:cNvSpPr>
          <p:nvPr>
            <p:ph type="body" idx="1"/>
          </p:nvPr>
        </p:nvSpPr>
        <p:spPr>
          <a:xfrm>
            <a:off x="1219200" y="3657600"/>
            <a:ext cx="5181600" cy="2514600"/>
          </a:xfrm>
        </p:spPr>
        <p:txBody>
          <a:bodyPr>
            <a:normAutofit/>
          </a:bodyPr>
          <a:lstStyle/>
          <a:p>
            <a:pPr lvl="1"/>
            <a:r>
              <a:rPr lang="en-US" sz="2200" b="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0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2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1"/>
            <a:r>
              <a:rPr lang="en-US" sz="2200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200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ý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1"/>
            <a:r>
              <a:rPr lang="en-US" sz="2200" b="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2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Logic.</a:t>
            </a:r>
          </a:p>
          <a:p>
            <a:pPr lvl="1"/>
            <a:r>
              <a:rPr lang="en-US" sz="2200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200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Logic.</a:t>
            </a:r>
          </a:p>
          <a:p>
            <a:pPr lvl="1"/>
            <a:r>
              <a:rPr lang="en-US" sz="2200" b="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0" dirty="0" err="1" smtClean="0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22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Logic.</a:t>
            </a:r>
          </a:p>
          <a:p>
            <a:pPr lvl="1"/>
            <a:r>
              <a:rPr lang="en-US" sz="2200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200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IC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lắp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ráp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496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1" grpId="0" build="p"/>
      <p:bldP spid="12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>
            <a:spLocks noGrp="1"/>
          </p:cNvSpPr>
          <p:nvPr>
            <p:ph type="body" idx="1"/>
          </p:nvPr>
        </p:nvSpPr>
        <p:spPr>
          <a:xfrm>
            <a:off x="304800" y="2971800"/>
            <a:ext cx="8458200" cy="2514600"/>
          </a:xfrm>
        </p:spPr>
        <p:txBody>
          <a:bodyPr>
            <a:normAutofit/>
          </a:bodyPr>
          <a:lstStyle/>
          <a:p>
            <a:pPr lvl="1"/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cột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bấy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qui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ngang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đảo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ứng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97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1" grpId="0" build="p"/>
      <p:bldP spid="12" grpId="0" build="p"/>
      <p:bldP spid="10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>
            <a:spLocks noGrp="1"/>
          </p:cNvSpPr>
          <p:nvPr>
            <p:ph type="body" idx="1"/>
          </p:nvPr>
        </p:nvSpPr>
        <p:spPr>
          <a:xfrm>
            <a:off x="304800" y="2819400"/>
            <a:ext cx="5943600" cy="457200"/>
          </a:xfrm>
        </p:spPr>
        <p:txBody>
          <a:bodyPr>
            <a:normAutofit/>
          </a:bodyPr>
          <a:lstStyle/>
          <a:p>
            <a:pPr lvl="1"/>
            <a:r>
              <a:rPr lang="en-US" sz="2400" b="0" u="sng" dirty="0">
                <a:latin typeface="Times New Roman" pitchFamily="18" charset="0"/>
                <a:cs typeface="Times New Roman" pitchFamily="18" charset="0"/>
              </a:rPr>
              <a:t>VD1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Ex-OR: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BTT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sau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2" y="3886200"/>
            <a:ext cx="3581400" cy="214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 Placeholder 6"/>
          <p:cNvSpPr>
            <a:spLocks noGrp="1"/>
          </p:cNvSpPr>
          <p:nvPr>
            <p:ph type="body" idx="1"/>
          </p:nvPr>
        </p:nvSpPr>
        <p:spPr>
          <a:xfrm>
            <a:off x="3352800" y="3429000"/>
            <a:ext cx="5638800" cy="2895600"/>
          </a:xfrm>
        </p:spPr>
        <p:txBody>
          <a:bodyPr>
            <a:normAutofit/>
          </a:bodyPr>
          <a:lstStyle/>
          <a:p>
            <a:pPr lvl="1"/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BTT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,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Y= AB + AB.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A=0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BTT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đảo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     ,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      .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285" y="5638800"/>
            <a:ext cx="409575" cy="215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474" y="5996011"/>
            <a:ext cx="466725" cy="239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5986950"/>
            <a:ext cx="1514475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5286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1" grpId="0" build="p"/>
      <p:bldP spid="12" grpId="0" build="p"/>
      <p:bldP spid="10" grpId="0" build="p"/>
      <p:bldP spid="1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>
            <a:spLocks noGrp="1"/>
          </p:cNvSpPr>
          <p:nvPr>
            <p:ph type="body" idx="1"/>
          </p:nvPr>
        </p:nvSpPr>
        <p:spPr>
          <a:xfrm>
            <a:off x="304800" y="2819400"/>
            <a:ext cx="5943600" cy="457200"/>
          </a:xfrm>
        </p:spPr>
        <p:txBody>
          <a:bodyPr>
            <a:normAutofit/>
          </a:bodyPr>
          <a:lstStyle/>
          <a:p>
            <a:pPr lvl="1"/>
            <a:r>
              <a:rPr lang="en-US" sz="2400" b="0" u="sng" dirty="0" smtClean="0">
                <a:latin typeface="Times New Roman" pitchFamily="18" charset="0"/>
                <a:cs typeface="Times New Roman" pitchFamily="18" charset="0"/>
              </a:rPr>
              <a:t>VD2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OR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BTT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sau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810000"/>
            <a:ext cx="3960495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 Placeholder 6"/>
          <p:cNvSpPr>
            <a:spLocks noGrp="1"/>
          </p:cNvSpPr>
          <p:nvPr>
            <p:ph type="body" idx="1"/>
          </p:nvPr>
        </p:nvSpPr>
        <p:spPr>
          <a:xfrm>
            <a:off x="4189094" y="3581400"/>
            <a:ext cx="4650105" cy="3048000"/>
          </a:xfrm>
        </p:spPr>
        <p:txBody>
          <a:bodyPr>
            <a:normAutofit fontScale="92500" lnSpcReduction="10000"/>
          </a:bodyPr>
          <a:lstStyle/>
          <a:p>
            <a:pPr lvl="1"/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, Y= A.B + A.B + A.B. Theo qui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endParaRPr lang="en-US" sz="2400" b="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2400" b="0" dirty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Bool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 Y=A+B.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OR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biết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4891087"/>
            <a:ext cx="2362200" cy="29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4402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1" grpId="0" build="p"/>
      <p:bldP spid="12" grpId="0" build="p"/>
      <p:bldP spid="10" grpId="0" build="p"/>
      <p:bldP spid="16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>
            <a:spLocks noGrp="1"/>
          </p:cNvSpPr>
          <p:nvPr>
            <p:ph type="body" idx="1"/>
          </p:nvPr>
        </p:nvSpPr>
        <p:spPr>
          <a:xfrm>
            <a:off x="21770" y="2438400"/>
            <a:ext cx="8665029" cy="2133600"/>
          </a:xfrm>
        </p:spPr>
        <p:txBody>
          <a:bodyPr>
            <a:normAutofit/>
          </a:bodyPr>
          <a:lstStyle/>
          <a:p>
            <a:pPr lvl="1"/>
            <a:r>
              <a:rPr lang="en-US" sz="2400" b="0" u="sng" dirty="0" smtClean="0">
                <a:latin typeface="Times New Roman" pitchFamily="18" charset="0"/>
                <a:cs typeface="Times New Roman" pitchFamily="18" charset="0"/>
              </a:rPr>
              <a:t>VD3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S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qui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S=0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Y,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S=1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675" y="4724400"/>
            <a:ext cx="3667125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 Placeholder 6"/>
          <p:cNvSpPr>
            <a:spLocks noGrp="1"/>
          </p:cNvSpPr>
          <p:nvPr>
            <p:ph type="body" idx="1"/>
          </p:nvPr>
        </p:nvSpPr>
        <p:spPr>
          <a:xfrm>
            <a:off x="-381000" y="5600700"/>
            <a:ext cx="4550229" cy="457200"/>
          </a:xfrm>
        </p:spPr>
        <p:txBody>
          <a:bodyPr>
            <a:normAutofit/>
          </a:bodyPr>
          <a:lstStyle/>
          <a:p>
            <a:pPr lvl="1"/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BTT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358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1" grpId="0" build="p"/>
      <p:bldP spid="12" grpId="0" build="p"/>
      <p:bldP spid="10" grpId="0" build="p"/>
      <p:bldP spid="1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>
            <a:spLocks noGrp="1"/>
          </p:cNvSpPr>
          <p:nvPr>
            <p:ph type="body" idx="1"/>
          </p:nvPr>
        </p:nvSpPr>
        <p:spPr>
          <a:xfrm>
            <a:off x="762000" y="2819400"/>
            <a:ext cx="4550229" cy="457200"/>
          </a:xfrm>
        </p:spPr>
        <p:txBody>
          <a:bodyPr>
            <a:normAutofit/>
          </a:bodyPr>
          <a:lstStyle/>
          <a:p>
            <a:pPr lvl="1"/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BTT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2819400"/>
            <a:ext cx="3352800" cy="3792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 Placeholder 6"/>
          <p:cNvSpPr>
            <a:spLocks noGrp="1"/>
          </p:cNvSpPr>
          <p:nvPr>
            <p:ph type="body" idx="1"/>
          </p:nvPr>
        </p:nvSpPr>
        <p:spPr>
          <a:xfrm>
            <a:off x="457200" y="3581400"/>
            <a:ext cx="4724400" cy="457200"/>
          </a:xfrm>
        </p:spPr>
        <p:txBody>
          <a:bodyPr>
            <a:normAutofit fontScale="92500"/>
          </a:bodyPr>
          <a:lstStyle/>
          <a:p>
            <a:pPr lvl="1"/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BTT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201886"/>
            <a:ext cx="4419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 Placeholder 6"/>
          <p:cNvSpPr>
            <a:spLocks noGrp="1"/>
          </p:cNvSpPr>
          <p:nvPr>
            <p:ph type="body" idx="1"/>
          </p:nvPr>
        </p:nvSpPr>
        <p:spPr>
          <a:xfrm>
            <a:off x="25400" y="4715415"/>
            <a:ext cx="5410200" cy="838200"/>
          </a:xfrm>
        </p:spPr>
        <p:txBody>
          <a:bodyPr>
            <a:normAutofit/>
          </a:bodyPr>
          <a:lstStyle/>
          <a:p>
            <a:pPr lvl="1"/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Bool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Karnaugh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5595938"/>
            <a:ext cx="18288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680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1" grpId="0" build="p"/>
      <p:bldP spid="12" grpId="0" build="p"/>
      <p:bldP spid="10" grpId="0" build="p"/>
      <p:bldP spid="13" grpId="0" build="p"/>
      <p:bldP spid="14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819400"/>
            <a:ext cx="18288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Placeholder 6"/>
          <p:cNvSpPr>
            <a:spLocks noGrp="1"/>
          </p:cNvSpPr>
          <p:nvPr>
            <p:ph type="body" idx="1"/>
          </p:nvPr>
        </p:nvSpPr>
        <p:spPr>
          <a:xfrm>
            <a:off x="609600" y="3352800"/>
            <a:ext cx="7848600" cy="838200"/>
          </a:xfrm>
        </p:spPr>
        <p:txBody>
          <a:bodyPr>
            <a:normAutofit/>
          </a:bodyPr>
          <a:lstStyle/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lắp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OR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NOT (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IC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lắp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419600"/>
            <a:ext cx="3333750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ext Placeholder 6"/>
          <p:cNvSpPr>
            <a:spLocks noGrp="1"/>
          </p:cNvSpPr>
          <p:nvPr>
            <p:ph type="body" idx="1"/>
          </p:nvPr>
        </p:nvSpPr>
        <p:spPr>
          <a:xfrm>
            <a:off x="500743" y="5181600"/>
            <a:ext cx="4419600" cy="476249"/>
          </a:xfrm>
        </p:spPr>
        <p:txBody>
          <a:bodyPr>
            <a:normAutofit/>
          </a:bodyPr>
          <a:lstStyle/>
          <a:p>
            <a:pPr algn="ctr"/>
            <a:r>
              <a:rPr lang="en-US" b="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Bây</a:t>
            </a:r>
            <a:r>
              <a:rPr lang="en-US" b="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b="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b="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108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1" grpId="0" build="p"/>
      <p:bldP spid="10" grpId="0" build="p"/>
      <p:bldP spid="17" grpId="0" build="p"/>
      <p:bldP spid="1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Placeholder 6"/>
          <p:cNvSpPr>
            <a:spLocks noGrp="1"/>
          </p:cNvSpPr>
          <p:nvPr>
            <p:ph type="body" idx="1"/>
          </p:nvPr>
        </p:nvSpPr>
        <p:spPr>
          <a:xfrm>
            <a:off x="304800" y="3352800"/>
            <a:ext cx="8229600" cy="2057400"/>
          </a:xfrm>
        </p:spPr>
        <p:txBody>
          <a:bodyPr>
            <a:normAutofit/>
          </a:bodyPr>
          <a:lstStyle/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ít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lắp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tốn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).</a:t>
            </a:r>
            <a:endParaRPr lang="en-US" b="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Placeholder 6"/>
          <p:cNvSpPr>
            <a:spLocks noGrp="1"/>
          </p:cNvSpPr>
          <p:nvPr>
            <p:ph type="body" idx="1"/>
          </p:nvPr>
        </p:nvSpPr>
        <p:spPr>
          <a:xfrm>
            <a:off x="685800" y="2514600"/>
            <a:ext cx="2057400" cy="4572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838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1" grpId="0" build="p"/>
      <p:bldP spid="10" grpId="0" build="p"/>
      <p:bldP spid="19" grpId="0" build="p"/>
      <p:bldP spid="21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Placeholder 6"/>
          <p:cNvSpPr>
            <a:spLocks noGrp="1"/>
          </p:cNvSpPr>
          <p:nvPr>
            <p:ph type="body" idx="1"/>
          </p:nvPr>
        </p:nvSpPr>
        <p:spPr>
          <a:xfrm>
            <a:off x="304800" y="3048000"/>
            <a:ext cx="8610600" cy="1371600"/>
          </a:xfrm>
        </p:spPr>
        <p:txBody>
          <a:bodyPr>
            <a:normAutofit fontScale="85000" lnSpcReduction="20000"/>
          </a:bodyPr>
          <a:lstStyle/>
          <a:p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800" b="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endParaRPr lang="en-US" sz="2800" b="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800" b="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eriod"/>
            </a:pP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NOT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b="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Dựa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NOT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A=B)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NOT.</a:t>
            </a:r>
            <a:endParaRPr lang="en-US" b="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Placeholder 6"/>
          <p:cNvSpPr>
            <a:spLocks noGrp="1"/>
          </p:cNvSpPr>
          <p:nvPr>
            <p:ph type="body" idx="1"/>
          </p:nvPr>
        </p:nvSpPr>
        <p:spPr>
          <a:xfrm>
            <a:off x="685800" y="2514600"/>
            <a:ext cx="2057400" cy="4572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4876800"/>
            <a:ext cx="68199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0882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1" grpId="0" build="p"/>
      <p:bldP spid="10" grpId="0" build="p"/>
      <p:bldP spid="19" grpId="0" build="p"/>
      <p:bldP spid="21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Placeholder 6"/>
          <p:cNvSpPr>
            <a:spLocks noGrp="1"/>
          </p:cNvSpPr>
          <p:nvPr>
            <p:ph type="body" idx="1"/>
          </p:nvPr>
        </p:nvSpPr>
        <p:spPr>
          <a:xfrm>
            <a:off x="304800" y="2514600"/>
            <a:ext cx="8610600" cy="3581400"/>
          </a:xfrm>
        </p:spPr>
        <p:txBody>
          <a:bodyPr>
            <a:normAutofit/>
          </a:bodyPr>
          <a:lstStyle/>
          <a:p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800" b="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endParaRPr lang="en-US" sz="2800" b="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800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AND.</a:t>
            </a:r>
            <a:endParaRPr lang="en-US" b="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NAND,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NAND)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    (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NAND).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AND: Y= A.B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Y= 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              .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b="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Placeholder 6"/>
          <p:cNvSpPr>
            <a:spLocks noGrp="1"/>
          </p:cNvSpPr>
          <p:nvPr>
            <p:ph type="body" idx="1"/>
          </p:nvPr>
        </p:nvSpPr>
        <p:spPr>
          <a:xfrm>
            <a:off x="685800" y="2514600"/>
            <a:ext cx="2057400" cy="4572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13792"/>
            <a:ext cx="609600" cy="372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8681" y="4552420"/>
            <a:ext cx="276225" cy="29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669" y="5181600"/>
            <a:ext cx="1000125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5689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1" grpId="0" build="p"/>
      <p:bldP spid="10" grpId="0" build="p"/>
      <p:bldP spid="19" grpId="0" build="p"/>
      <p:bldP spid="21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Placeholder 6"/>
          <p:cNvSpPr>
            <a:spLocks noGrp="1"/>
          </p:cNvSpPr>
          <p:nvPr>
            <p:ph type="body" idx="1"/>
          </p:nvPr>
        </p:nvSpPr>
        <p:spPr>
          <a:xfrm>
            <a:off x="304800" y="2514600"/>
            <a:ext cx="8610600" cy="1524000"/>
          </a:xfrm>
        </p:spPr>
        <p:txBody>
          <a:bodyPr>
            <a:normAutofit/>
          </a:bodyPr>
          <a:lstStyle/>
          <a:p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800" b="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endParaRPr lang="en-US" sz="2800" b="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800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AND.</a:t>
            </a:r>
            <a:endParaRPr lang="en-US" b="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Placeholder 6"/>
          <p:cNvSpPr>
            <a:spLocks noGrp="1"/>
          </p:cNvSpPr>
          <p:nvPr>
            <p:ph type="body" idx="1"/>
          </p:nvPr>
        </p:nvSpPr>
        <p:spPr>
          <a:xfrm>
            <a:off x="685800" y="2514600"/>
            <a:ext cx="2057400" cy="4572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4198202"/>
            <a:ext cx="4800600" cy="878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 Placeholder 6"/>
          <p:cNvSpPr>
            <a:spLocks noGrp="1"/>
          </p:cNvSpPr>
          <p:nvPr>
            <p:ph type="body" idx="1"/>
          </p:nvPr>
        </p:nvSpPr>
        <p:spPr>
          <a:xfrm>
            <a:off x="228600" y="5410200"/>
            <a:ext cx="8763000" cy="1295400"/>
          </a:xfrm>
        </p:spPr>
        <p:txBody>
          <a:bodyPr>
            <a:normAutofit/>
          </a:bodyPr>
          <a:lstStyle/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OR. Y=A+B,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ĐL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Demorgan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OR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rồi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NAND.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005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1" grpId="0" build="p"/>
      <p:bldP spid="10" grpId="0" build="p"/>
      <p:bldP spid="19" grpId="0" build="p"/>
      <p:bldP spid="21" grpId="0" build="p"/>
      <p:bldP spid="16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Placeholder 6"/>
          <p:cNvSpPr>
            <a:spLocks noGrp="1"/>
          </p:cNvSpPr>
          <p:nvPr>
            <p:ph type="body" idx="1"/>
          </p:nvPr>
        </p:nvSpPr>
        <p:spPr>
          <a:xfrm>
            <a:off x="304800" y="2514600"/>
            <a:ext cx="8610600" cy="1524000"/>
          </a:xfrm>
        </p:spPr>
        <p:txBody>
          <a:bodyPr>
            <a:normAutofit/>
          </a:bodyPr>
          <a:lstStyle/>
          <a:p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800" b="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endParaRPr lang="en-US" sz="2800" b="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800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OR.</a:t>
            </a:r>
            <a:endParaRPr lang="en-US" b="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Placeholder 6"/>
          <p:cNvSpPr>
            <a:spLocks noGrp="1"/>
          </p:cNvSpPr>
          <p:nvPr>
            <p:ph type="body" idx="1"/>
          </p:nvPr>
        </p:nvSpPr>
        <p:spPr>
          <a:xfrm>
            <a:off x="685800" y="2514600"/>
            <a:ext cx="2057400" cy="4572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4223656"/>
            <a:ext cx="3794891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 Placeholder 6"/>
          <p:cNvSpPr>
            <a:spLocks noGrp="1"/>
          </p:cNvSpPr>
          <p:nvPr>
            <p:ph type="body" idx="1"/>
          </p:nvPr>
        </p:nvSpPr>
        <p:spPr>
          <a:xfrm>
            <a:off x="685800" y="4876800"/>
            <a:ext cx="5105400" cy="457200"/>
          </a:xfrm>
        </p:spPr>
        <p:txBody>
          <a:bodyPr>
            <a:normAutofit fontScale="92500"/>
          </a:bodyPr>
          <a:lstStyle/>
          <a:p>
            <a:pPr algn="ctr"/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OR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045" y="5486400"/>
            <a:ext cx="445600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3752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1" grpId="0" build="p"/>
      <p:bldP spid="10" grpId="0" build="p"/>
      <p:bldP spid="19" grpId="0" build="p"/>
      <p:bldP spid="21" grpId="0" build="p"/>
      <p:bldP spid="14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Placeholder 6"/>
          <p:cNvSpPr>
            <a:spLocks noGrp="1"/>
          </p:cNvSpPr>
          <p:nvPr>
            <p:ph type="body" idx="1"/>
          </p:nvPr>
        </p:nvSpPr>
        <p:spPr>
          <a:xfrm>
            <a:off x="685800" y="2514600"/>
            <a:ext cx="2057400" cy="4572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Placeholder 6"/>
          <p:cNvSpPr>
            <a:spLocks noGrp="1"/>
          </p:cNvSpPr>
          <p:nvPr>
            <p:ph type="body" idx="1"/>
          </p:nvPr>
        </p:nvSpPr>
        <p:spPr>
          <a:xfrm>
            <a:off x="914400" y="3048000"/>
            <a:ext cx="8001000" cy="3429000"/>
          </a:xfrm>
        </p:spPr>
        <p:txBody>
          <a:bodyPr>
            <a:normAutofit/>
          </a:bodyPr>
          <a:lstStyle/>
          <a:p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3</a:t>
            </a: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au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                          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lắp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chút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200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tốn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kém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IC 7400.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5137428"/>
            <a:ext cx="2743200" cy="435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917751"/>
            <a:ext cx="1828800" cy="357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4739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1" grpId="0" build="p"/>
      <p:bldP spid="10" grpId="0" build="p"/>
      <p:bldP spid="21" grpId="0" build="p"/>
      <p:bldP spid="14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Placeholder 6"/>
          <p:cNvSpPr>
            <a:spLocks noGrp="1"/>
          </p:cNvSpPr>
          <p:nvPr>
            <p:ph type="body" idx="1"/>
          </p:nvPr>
        </p:nvSpPr>
        <p:spPr>
          <a:xfrm>
            <a:off x="685800" y="2514600"/>
            <a:ext cx="2057400" cy="4572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577582"/>
            <a:ext cx="2743200" cy="435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231110"/>
            <a:ext cx="6705600" cy="3312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5426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1" grpId="0" build="p"/>
      <p:bldP spid="10" grpId="0" build="p"/>
      <p:bldP spid="21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896</TotalTime>
  <Words>2462</Words>
  <Application>Microsoft Office PowerPoint</Application>
  <PresentationFormat>On-screen Show (4:3)</PresentationFormat>
  <Paragraphs>263</Paragraphs>
  <Slides>34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SỐ</dc:title>
  <dc:creator>dientu1</dc:creator>
  <cp:lastModifiedBy>dientu1</cp:lastModifiedBy>
  <cp:revision>195</cp:revision>
  <dcterms:created xsi:type="dcterms:W3CDTF">2021-03-30T02:31:38Z</dcterms:created>
  <dcterms:modified xsi:type="dcterms:W3CDTF">2021-04-06T05:28:02Z</dcterms:modified>
</cp:coreProperties>
</file>