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57"/>
  </p:notesMasterIdLst>
  <p:sldIdLst>
    <p:sldId id="256" r:id="rId4"/>
    <p:sldId id="266" r:id="rId5"/>
    <p:sldId id="317" r:id="rId6"/>
    <p:sldId id="268" r:id="rId7"/>
    <p:sldId id="269" r:id="rId8"/>
    <p:sldId id="316" r:id="rId9"/>
    <p:sldId id="435" r:id="rId10"/>
    <p:sldId id="439" r:id="rId11"/>
    <p:sldId id="436" r:id="rId12"/>
    <p:sldId id="437" r:id="rId13"/>
    <p:sldId id="438" r:id="rId14"/>
    <p:sldId id="441" r:id="rId15"/>
    <p:sldId id="442" r:id="rId16"/>
    <p:sldId id="464" r:id="rId17"/>
    <p:sldId id="468" r:id="rId18"/>
    <p:sldId id="465" r:id="rId19"/>
    <p:sldId id="466" r:id="rId20"/>
    <p:sldId id="467" r:id="rId21"/>
    <p:sldId id="469" r:id="rId22"/>
    <p:sldId id="470" r:id="rId23"/>
    <p:sldId id="471" r:id="rId24"/>
    <p:sldId id="477" r:id="rId25"/>
    <p:sldId id="472" r:id="rId26"/>
    <p:sldId id="473" r:id="rId27"/>
    <p:sldId id="474" r:id="rId28"/>
    <p:sldId id="478" r:id="rId29"/>
    <p:sldId id="440" r:id="rId30"/>
    <p:sldId id="443" r:id="rId31"/>
    <p:sldId id="444" r:id="rId32"/>
    <p:sldId id="458" r:id="rId33"/>
    <p:sldId id="445" r:id="rId34"/>
    <p:sldId id="459" r:id="rId35"/>
    <p:sldId id="446" r:id="rId36"/>
    <p:sldId id="460" r:id="rId37"/>
    <p:sldId id="448" r:id="rId38"/>
    <p:sldId id="461" r:id="rId39"/>
    <p:sldId id="447" r:id="rId40"/>
    <p:sldId id="449" r:id="rId41"/>
    <p:sldId id="450" r:id="rId42"/>
    <p:sldId id="451" r:id="rId43"/>
    <p:sldId id="452" r:id="rId44"/>
    <p:sldId id="462" r:id="rId45"/>
    <p:sldId id="453" r:id="rId46"/>
    <p:sldId id="463" r:id="rId47"/>
    <p:sldId id="454" r:id="rId48"/>
    <p:sldId id="424" r:id="rId49"/>
    <p:sldId id="455" r:id="rId50"/>
    <p:sldId id="479" r:id="rId51"/>
    <p:sldId id="456" r:id="rId52"/>
    <p:sldId id="480" r:id="rId53"/>
    <p:sldId id="457" r:id="rId54"/>
    <p:sldId id="265" r:id="rId55"/>
    <p:sldId id="311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559" autoAdjust="0"/>
    <p:restoredTop sz="94671" autoAdjust="0"/>
  </p:normalViewPr>
  <p:slideViewPr>
    <p:cSldViewPr snapToGrid="0">
      <p:cViewPr>
        <p:scale>
          <a:sx n="70" d="100"/>
          <a:sy n="70" d="100"/>
        </p:scale>
        <p:origin x="-67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258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600200"/>
            <a:ext cx="10972800" cy="3886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4800" b="1" u="sng" dirty="0">
                <a:latin typeface="Times New Roman" pitchFamily="18" charset="0"/>
                <a:cs typeface="Times New Roman" pitchFamily="18" charset="0"/>
              </a:rPr>
              <a:t>CÂU HỎI</a:t>
            </a: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bay,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2: </a:t>
            </a:r>
            <a:r>
              <a:rPr lang="en-US" sz="4800" b="1" dirty="0">
                <a:solidFill>
                  <a:srgbClr val="FF0000"/>
                </a:solidFill>
              </a:rPr>
              <a:t>TỔ CHỨC HOẠT ĐỘNG KINH DOANH </a:t>
            </a:r>
            <a:r>
              <a:rPr lang="en-US" sz="4800" b="1" dirty="0" smtClean="0">
                <a:solidFill>
                  <a:srgbClr val="FF0000"/>
                </a:solidFill>
              </a:rPr>
              <a:t>KHÁCH 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7, 3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2644" y="1160067"/>
            <a:ext cx="8317755" cy="5472745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  </a:t>
            </a:r>
            <a:r>
              <a:rPr lang="en-US" sz="3100" b="1" dirty="0" err="1" smtClean="0">
                <a:solidFill>
                  <a:srgbClr val="FF0000"/>
                </a:solidFill>
              </a:rPr>
              <a:t>Kiến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thức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Trang bị cho người học một số kiến thức cơ bản về các loại hình cơ sở lưu trú và hoạt động kinh doanh khách sạn.</a:t>
            </a:r>
            <a:endParaRPr lang="en-US" sz="31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Kỹ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năng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Chọn lọc cơ sở lưu trú, hoạt động kinh doanh  thích hợp với từng vùng miền</a:t>
            </a:r>
            <a:endParaRPr lang="en-US" sz="3100" dirty="0" smtClean="0"/>
          </a:p>
          <a:p>
            <a:pPr lvl="0"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Thái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độ</a:t>
            </a:r>
            <a:r>
              <a:rPr lang="en-US" sz="3100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 </a:t>
            </a:r>
            <a:r>
              <a:rPr lang="en-US" sz="3100" dirty="0" err="1" smtClean="0"/>
              <a:t>nghiêm</a:t>
            </a:r>
            <a:r>
              <a:rPr lang="en-US" sz="3100" dirty="0" smtClean="0"/>
              <a:t> </a:t>
            </a:r>
            <a:r>
              <a:rPr lang="en-US" sz="3100" dirty="0" err="1" smtClean="0"/>
              <a:t>túc</a:t>
            </a:r>
            <a:r>
              <a:rPr lang="en-US" sz="3100" dirty="0" smtClean="0"/>
              <a:t>, </a:t>
            </a:r>
            <a:r>
              <a:rPr lang="en-US" sz="3100" dirty="0" err="1" smtClean="0"/>
              <a:t>lắng</a:t>
            </a:r>
            <a:r>
              <a:rPr lang="en-US" sz="3100" dirty="0" smtClean="0"/>
              <a:t> </a:t>
            </a:r>
            <a:r>
              <a:rPr lang="en-US" sz="3100" dirty="0" err="1" smtClean="0"/>
              <a:t>nghe</a:t>
            </a:r>
            <a:r>
              <a:rPr lang="en-US" sz="3100" dirty="0" smtClean="0"/>
              <a:t> </a:t>
            </a:r>
            <a:r>
              <a:rPr lang="en-US" sz="3100" dirty="0" err="1" smtClean="0"/>
              <a:t>giảng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r>
              <a:rPr lang="en-US" sz="3100" dirty="0" smtClean="0"/>
              <a:t>, </a:t>
            </a:r>
            <a:r>
              <a:rPr lang="en-US" sz="3100" dirty="0" err="1" smtClean="0"/>
              <a:t>phát</a:t>
            </a:r>
            <a:r>
              <a:rPr lang="en-US" sz="3100" dirty="0" smtClean="0"/>
              <a:t> </a:t>
            </a:r>
            <a:r>
              <a:rPr lang="en-US" sz="3100" dirty="0" err="1" smtClean="0"/>
              <a:t>biểu</a:t>
            </a:r>
            <a:r>
              <a:rPr lang="en-US" sz="3100" dirty="0" smtClean="0"/>
              <a:t> </a:t>
            </a:r>
            <a:r>
              <a:rPr lang="en-US" sz="3100" dirty="0" err="1" smtClean="0"/>
              <a:t>xây</a:t>
            </a:r>
            <a:r>
              <a:rPr lang="en-US" sz="3100" dirty="0" smtClean="0"/>
              <a:t> </a:t>
            </a:r>
            <a:r>
              <a:rPr lang="en-US" sz="3100" dirty="0" err="1" smtClean="0"/>
              <a:t>dựng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endParaRPr lang="en-US" sz="3100" dirty="0" smtClean="0"/>
          </a:p>
          <a:p>
            <a:pPr marL="0" indent="0" algn="just">
              <a:buNone/>
            </a:pPr>
            <a:r>
              <a:rPr lang="en-US" sz="3100" dirty="0" err="1" smtClean="0"/>
              <a:t>Tích</a:t>
            </a:r>
            <a:r>
              <a:rPr lang="en-US" sz="3100" dirty="0" smtClean="0"/>
              <a:t> </a:t>
            </a:r>
            <a:r>
              <a:rPr lang="en-US" sz="3100" dirty="0" err="1" smtClean="0"/>
              <a:t>cực</a:t>
            </a:r>
            <a:r>
              <a:rPr lang="en-US" sz="3100" dirty="0" smtClean="0"/>
              <a:t> </a:t>
            </a:r>
            <a:r>
              <a:rPr lang="en-US" sz="3100" dirty="0" err="1" smtClean="0"/>
              <a:t>rèn</a:t>
            </a:r>
            <a:r>
              <a:rPr lang="en-US" sz="3100" dirty="0" smtClean="0"/>
              <a:t> </a:t>
            </a:r>
            <a:r>
              <a:rPr lang="en-US" sz="3100" dirty="0" err="1" smtClean="0"/>
              <a:t>luyện</a:t>
            </a:r>
            <a:r>
              <a:rPr lang="en-US" sz="3100" dirty="0" smtClean="0"/>
              <a:t> </a:t>
            </a:r>
            <a:r>
              <a:rPr lang="en-US" sz="3100" dirty="0" err="1" smtClean="0"/>
              <a:t>tính</a:t>
            </a:r>
            <a:r>
              <a:rPr lang="en-US" sz="3100" dirty="0" smtClean="0"/>
              <a:t>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chủ</a:t>
            </a:r>
            <a:r>
              <a:rPr lang="en-US" sz="3100" dirty="0" smtClean="0"/>
              <a:t>,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chịu</a:t>
            </a:r>
            <a:r>
              <a:rPr lang="en-US" sz="3100" dirty="0" smtClean="0"/>
              <a:t> </a:t>
            </a:r>
            <a:r>
              <a:rPr lang="en-US" sz="3100" dirty="0" err="1" smtClean="0"/>
              <a:t>trách</a:t>
            </a:r>
            <a:r>
              <a:rPr lang="en-US" sz="3100" dirty="0" smtClean="0"/>
              <a:t> </a:t>
            </a:r>
            <a:r>
              <a:rPr lang="en-US" sz="3100" dirty="0" err="1" smtClean="0"/>
              <a:t>nhiệm</a:t>
            </a:r>
            <a:r>
              <a:rPr lang="en-US" sz="3100" dirty="0" smtClean="0"/>
              <a:t>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,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hoạt</a:t>
            </a:r>
            <a:r>
              <a:rPr lang="en-US" sz="3100" dirty="0" smtClean="0"/>
              <a:t> </a:t>
            </a:r>
            <a:r>
              <a:rPr lang="en-US" sz="3100" dirty="0" err="1" smtClean="0"/>
              <a:t>động</a:t>
            </a:r>
            <a:r>
              <a:rPr lang="en-US" sz="3100" dirty="0" smtClean="0"/>
              <a:t> </a:t>
            </a:r>
            <a:r>
              <a:rPr lang="en-US" sz="3100" dirty="0" err="1" smtClean="0"/>
              <a:t>nhóm</a:t>
            </a:r>
            <a:r>
              <a:rPr lang="en-US" sz="3100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02969"/>
            <a:ext cx="3772644" cy="37721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154002"/>
            <a:ext cx="11504308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 smtClean="0">
                <a:cs typeface="Arial" charset="0"/>
              </a:rPr>
              <a:t>2.1 HOẠT ĐỘNG KINH DOANH KHÁCH SẠN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 smtClean="0">
                <a:cs typeface="Arial" charset="0"/>
              </a:rPr>
              <a:t>2.2 MỘT SỐ LOẠI HÌNH CƠ SỞ LƯU TRÚ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 smtClean="0">
                <a:cs typeface="Arial" charset="0"/>
              </a:rPr>
              <a:t>2.3 PHÂN LOẠI KHÁCH SẠN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 smtClean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kern="0" dirty="0" smtClean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400" b="1" dirty="0" smtClean="0">
                <a:solidFill>
                  <a:srgbClr val="FF0000"/>
                </a:solidFill>
              </a:rPr>
              <a:t>TRÍ </a:t>
            </a:r>
            <a:r>
              <a:rPr lang="en-US" sz="4400" b="1" dirty="0">
                <a:solidFill>
                  <a:srgbClr val="FF0000"/>
                </a:solidFill>
              </a:rPr>
              <a:t>CÁC KHU VỰC VÀ HỆ THỐNG TRANG THIẾT BỊ TIỆN NGHI BÊN TRONG KHÁCH </a:t>
            </a:r>
            <a:r>
              <a:rPr lang="en-US" sz="4400" b="1" dirty="0" smtClean="0">
                <a:solidFill>
                  <a:srgbClr val="FF0000"/>
                </a:solidFill>
              </a:rPr>
              <a:t>SẠN</a:t>
            </a:r>
            <a:endParaRPr lang="en-US" sz="3600" b="1" kern="0" dirty="0" smtClean="0">
              <a:solidFill>
                <a:srgbClr val="FF0000"/>
              </a:solidFill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endParaRPr lang="en-US" sz="36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0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0500" y="873444"/>
            <a:ext cx="1200150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500" b="1" dirty="0" smtClean="0"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5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890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duyệt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0362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47651" y="873444"/>
            <a:ext cx="117846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hiếu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84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lvl="3" algn="just"/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chuấn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2554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28601" y="873444"/>
            <a:ext cx="1180374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 algn="just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 algn="just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 algn="just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 algn="just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6853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/>
              <a:t>Tiêu</a:t>
            </a:r>
            <a:r>
              <a:rPr lang="en-US" sz="4800" b="1" dirty="0"/>
              <a:t> </a:t>
            </a:r>
            <a:r>
              <a:rPr lang="en-US" sz="4800" b="1" dirty="0" err="1"/>
              <a:t>chuẩn</a:t>
            </a:r>
            <a:r>
              <a:rPr lang="en-US" sz="4800" b="1" dirty="0"/>
              <a:t> </a:t>
            </a:r>
            <a:r>
              <a:rPr lang="en-US" sz="4800" b="1" dirty="0" err="1"/>
              <a:t>của</a:t>
            </a:r>
            <a:r>
              <a:rPr lang="en-US" sz="4800" b="1" dirty="0"/>
              <a:t> </a:t>
            </a:r>
            <a:r>
              <a:rPr lang="en-US" sz="4800" b="1" dirty="0" err="1"/>
              <a:t>xếp</a:t>
            </a:r>
            <a:r>
              <a:rPr lang="en-US" sz="4800" b="1" dirty="0"/>
              <a:t> </a:t>
            </a:r>
            <a:r>
              <a:rPr lang="en-US" sz="4800" b="1" dirty="0" err="1"/>
              <a:t>hạng</a:t>
            </a:r>
            <a:r>
              <a:rPr lang="en-US" sz="4800" b="1" dirty="0"/>
              <a:t> </a:t>
            </a:r>
            <a:r>
              <a:rPr lang="en-US" sz="4800" b="1" dirty="0" err="1"/>
              <a:t>khách</a:t>
            </a:r>
            <a:r>
              <a:rPr lang="en-US" sz="4800" b="1" dirty="0"/>
              <a:t> </a:t>
            </a:r>
            <a:r>
              <a:rPr lang="en-US" sz="4800" b="1" dirty="0" err="1"/>
              <a:t>sạn</a:t>
            </a:r>
            <a:endParaRPr lang="en-US" sz="4800" dirty="0"/>
          </a:p>
          <a:p>
            <a:pPr lvl="3" algn="just"/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Nam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8341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/>
              <a:t>Tiêu</a:t>
            </a:r>
            <a:r>
              <a:rPr lang="en-US" sz="4800" b="1" dirty="0"/>
              <a:t> </a:t>
            </a:r>
            <a:r>
              <a:rPr lang="en-US" sz="4800" b="1" dirty="0" err="1"/>
              <a:t>chuẩn</a:t>
            </a:r>
            <a:r>
              <a:rPr lang="en-US" sz="4800" b="1" dirty="0"/>
              <a:t> </a:t>
            </a:r>
            <a:r>
              <a:rPr lang="en-US" sz="4800" b="1" dirty="0" err="1"/>
              <a:t>của</a:t>
            </a:r>
            <a:r>
              <a:rPr lang="en-US" sz="4800" b="1" dirty="0"/>
              <a:t> </a:t>
            </a:r>
            <a:r>
              <a:rPr lang="en-US" sz="4800" b="1" dirty="0" err="1"/>
              <a:t>xếp</a:t>
            </a:r>
            <a:r>
              <a:rPr lang="en-US" sz="4800" b="1" dirty="0"/>
              <a:t> </a:t>
            </a:r>
            <a:r>
              <a:rPr lang="en-US" sz="4800" b="1" dirty="0" err="1"/>
              <a:t>hạng</a:t>
            </a:r>
            <a:r>
              <a:rPr lang="en-US" sz="4800" b="1" dirty="0"/>
              <a:t> </a:t>
            </a:r>
            <a:r>
              <a:rPr lang="en-US" sz="4800" b="1" dirty="0" err="1"/>
              <a:t>khách</a:t>
            </a:r>
            <a:r>
              <a:rPr lang="en-US" sz="4800" b="1" dirty="0"/>
              <a:t> </a:t>
            </a:r>
            <a:r>
              <a:rPr lang="en-US" sz="4800" b="1" dirty="0" err="1"/>
              <a:t>sạn</a:t>
            </a:r>
            <a:endParaRPr lang="en-US" sz="4800" dirty="0"/>
          </a:p>
          <a:p>
            <a:pPr marL="685800" lvl="0" indent="-685800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 algn="just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685800" lvl="0" indent="-685800">
              <a:buFont typeface="Arial" pitchFamily="34" charset="0"/>
              <a:buChar char="•"/>
            </a:pP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toàn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2378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mét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ranh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9839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thiểu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(m2)</a:t>
            </a:r>
          </a:p>
          <a:p>
            <a:pPr algn="just"/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 22 m2 ;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 9 m2;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đôi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 14 m2;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3, 4 giường:18 m2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: 4m2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biển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núi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…)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3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7104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Sảnh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Sảnh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…)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4452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ra.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24/24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9258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36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24/24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nóng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: 24/24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thải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thải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: 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hoả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: 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hơ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lau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8430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mỏi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ra.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12/24h</a:t>
            </a:r>
          </a:p>
          <a:p>
            <a:pPr algn="just"/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buồng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855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bọc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đệm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vỏ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gối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000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662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Lễ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24/24h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quầy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lễ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tân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3949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tế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Tủ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thuốc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thuốc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Bể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biển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ghế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Giặt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là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8743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36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36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đốc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thiểu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tháng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thiểu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năm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B),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tật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5472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): 90%</a:t>
            </a: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dịch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tật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7302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sinh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nổ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nhãn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191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199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u="sng" dirty="0" err="1">
                <a:latin typeface="Times New Roman" pitchFamily="18" charset="0"/>
                <a:cs typeface="Times New Roman" pitchFamily="18" charset="0"/>
              </a:rPr>
              <a:t>sinh</a:t>
            </a:r>
            <a:endParaRPr lang="en-US" sz="4000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thoát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sẽ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kiệm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quả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vực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nổ</a:t>
            </a: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661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7" y="873444"/>
            <a:ext cx="11349953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thuế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961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/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” (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Hotels 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And Restaurants Approval And Classification Committee - HRACC).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0656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7150" y="819150"/>
            <a:ext cx="12134850" cy="619708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6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600" dirty="0">
                <a:latin typeface="Times New Roman" pitchFamily="18" charset="0"/>
                <a:cs typeface="Times New Roman" pitchFamily="18" charset="0"/>
              </a:rPr>
            </a:b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6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chỗ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rẻ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song 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ngơi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5933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38200"/>
            <a:ext cx="12192000" cy="5981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6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6592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1056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lễ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4800" dirty="0">
                <a:latin typeface="Times New Roman" pitchFamily="18" charset="0"/>
                <a:cs typeface="Times New Roman" pitchFamily="18" charset="0"/>
              </a:rPr>
            </a:b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4866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đính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6996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8516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loạt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đính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4652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spa,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đỗ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rước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4800" dirty="0">
                <a:latin typeface="Times New Roman" pitchFamily="18" charset="0"/>
                <a:cs typeface="Times New Roman" pitchFamily="18" charset="0"/>
              </a:rPr>
            </a:b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9597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lối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giàu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nổi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kiêu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hãnh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sảnh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lẫy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vời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song.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678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73444"/>
            <a:ext cx="1219200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6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nhấc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ngón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quyến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rũ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bồn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jacuzzi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tủ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tủ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quần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750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5754"/>
            <a:ext cx="9410700" cy="1043369"/>
          </a:xfrm>
        </p:spPr>
        <p:txBody>
          <a:bodyPr>
            <a:normAutofit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2.4 XẾP HẠNG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/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2.4.2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tắm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24/24.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bar,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tennis,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đỗ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4797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310180"/>
            <a:ext cx="12192000" cy="56152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2.5.1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457200" lvl="3" algn="just"/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Chia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hành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0809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0" y="873444"/>
            <a:ext cx="12020549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2.5.1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marL="457200" lvl="3" algn="just"/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u="sng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ngầm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0107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542196"/>
            <a:ext cx="12191999" cy="56152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2.5.1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quầy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lễ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đợi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quầy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quán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bar…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một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hơn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964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637732"/>
            <a:ext cx="12192000" cy="541817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/>
            <a:r>
              <a:rPr lang="en-US" sz="4600" b="1" dirty="0" smtClean="0">
                <a:latin typeface="Times New Roman" pitchFamily="18" charset="0"/>
                <a:cs typeface="Times New Roman" pitchFamily="18" charset="0"/>
              </a:rPr>
              <a:t>2.5.1 </a:t>
            </a:r>
            <a:r>
              <a:rPr lang="en-US" sz="4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  <a:p>
            <a:pPr marL="457200" lvl="3" algn="just"/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u="sng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60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lối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bếp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giặt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7531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2.5.1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đếm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7108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191999" cy="1993546"/>
          </a:xfrm>
        </p:spPr>
        <p:txBody>
          <a:bodyPr>
            <a:normAutofit fontScale="90000"/>
          </a:bodyPr>
          <a:lstStyle/>
          <a:p>
            <a:pPr algn="l" fontAlgn="base"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2.5 BỐ </a:t>
            </a:r>
            <a:r>
              <a:rPr lang="en-US" sz="4800" b="1" dirty="0">
                <a:solidFill>
                  <a:srgbClr val="FF0000"/>
                </a:solidFill>
              </a:rPr>
              <a:t>TRÍ CÁC KHU VỰC VÀ HỆ THỐNG TRANG THIẾT BỊ TIỆN NGHI BÊN TRONG KHÁCH SẠN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1451" y="873444"/>
            <a:ext cx="11860890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/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2.5.2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nước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điện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8286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2401" y="873444"/>
            <a:ext cx="3333750" cy="34318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 smtClean="0"/>
              <a:t>Khách</a:t>
            </a:r>
            <a:r>
              <a:rPr lang="en-US" sz="3600" u="sng" dirty="0" smtClean="0"/>
              <a:t> </a:t>
            </a:r>
            <a:r>
              <a:rPr lang="en-US" sz="3600" u="sng" dirty="0" err="1"/>
              <a:t>sạn</a:t>
            </a:r>
            <a:r>
              <a:rPr lang="en-US" sz="3600" u="sng" dirty="0"/>
              <a:t> </a:t>
            </a:r>
            <a:r>
              <a:rPr lang="en-US" sz="3600" u="sng" dirty="0" err="1" smtClean="0"/>
              <a:t>một</a:t>
            </a:r>
            <a:r>
              <a:rPr lang="en-US" sz="3600" u="sng" dirty="0" smtClean="0"/>
              <a:t> </a:t>
            </a:r>
            <a:r>
              <a:rPr lang="en-US" sz="3600" u="sng" dirty="0" err="1" smtClean="0"/>
              <a:t>sao</a:t>
            </a:r>
            <a:endParaRPr lang="en-US" sz="3600" b="1" dirty="0" smtClean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873444"/>
            <a:ext cx="590550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9502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2401" y="873444"/>
            <a:ext cx="3333750" cy="34318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 smtClean="0"/>
              <a:t>Khách</a:t>
            </a:r>
            <a:r>
              <a:rPr lang="en-US" sz="3600" u="sng" dirty="0" smtClean="0"/>
              <a:t> </a:t>
            </a:r>
            <a:r>
              <a:rPr lang="en-US" sz="3600" u="sng" dirty="0" err="1"/>
              <a:t>sạn</a:t>
            </a:r>
            <a:r>
              <a:rPr lang="en-US" sz="3600" u="sng" dirty="0"/>
              <a:t> </a:t>
            </a:r>
            <a:r>
              <a:rPr lang="en-US" sz="3600" u="sng" dirty="0" err="1" smtClean="0"/>
              <a:t>ba</a:t>
            </a:r>
            <a:r>
              <a:rPr lang="en-US" sz="3600" u="sng" dirty="0" smtClean="0"/>
              <a:t> </a:t>
            </a:r>
            <a:r>
              <a:rPr lang="en-US" sz="3600" u="sng" dirty="0" err="1" smtClean="0"/>
              <a:t>sao</a:t>
            </a:r>
            <a:endParaRPr lang="en-US" sz="3600" b="1" dirty="0" smtClean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73444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008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5"/>
          <a:stretch/>
        </p:blipFill>
        <p:spPr bwMode="auto">
          <a:xfrm>
            <a:off x="7113496" y="28576"/>
            <a:ext cx="5078504" cy="6829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5" y="3277671"/>
            <a:ext cx="7034831" cy="358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2713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2401" y="873444"/>
            <a:ext cx="3333750" cy="34318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 smtClean="0"/>
              <a:t>Khách</a:t>
            </a:r>
            <a:r>
              <a:rPr lang="en-US" sz="3600" u="sng" dirty="0" smtClean="0"/>
              <a:t> </a:t>
            </a:r>
            <a:r>
              <a:rPr lang="en-US" sz="3600" u="sng" dirty="0" err="1"/>
              <a:t>sạn</a:t>
            </a:r>
            <a:r>
              <a:rPr lang="en-US" sz="3600" u="sng" dirty="0"/>
              <a:t> </a:t>
            </a:r>
            <a:r>
              <a:rPr lang="en-US" sz="3600" u="sng" dirty="0" err="1" smtClean="0"/>
              <a:t>bốn</a:t>
            </a:r>
            <a:r>
              <a:rPr lang="en-US" sz="3600" u="sng" dirty="0" smtClean="0"/>
              <a:t> </a:t>
            </a:r>
            <a:r>
              <a:rPr lang="en-US" sz="3600" u="sng" dirty="0" err="1" smtClean="0"/>
              <a:t>sao</a:t>
            </a:r>
            <a:endParaRPr lang="en-US" sz="3600" b="1" dirty="0" smtClean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3" y="979157"/>
            <a:ext cx="7043507" cy="503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4770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675" y="0"/>
            <a:ext cx="10917276" cy="6831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808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2401" y="873444"/>
            <a:ext cx="3333750" cy="34318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 smtClean="0"/>
              <a:t>Khách</a:t>
            </a:r>
            <a:r>
              <a:rPr lang="en-US" sz="3600" u="sng" dirty="0" smtClean="0"/>
              <a:t> </a:t>
            </a:r>
            <a:r>
              <a:rPr lang="en-US" sz="3600" u="sng" dirty="0" err="1"/>
              <a:t>sạn</a:t>
            </a:r>
            <a:r>
              <a:rPr lang="en-US" sz="3600" u="sng" dirty="0"/>
              <a:t> </a:t>
            </a:r>
            <a:r>
              <a:rPr lang="en-US" sz="3600" u="sng" dirty="0" err="1" smtClean="0"/>
              <a:t>năm</a:t>
            </a:r>
            <a:r>
              <a:rPr lang="en-US" sz="3600" u="sng" dirty="0" smtClean="0"/>
              <a:t> </a:t>
            </a:r>
            <a:r>
              <a:rPr lang="en-US" sz="3600" u="sng" dirty="0" err="1" smtClean="0"/>
              <a:t>sao</a:t>
            </a:r>
            <a:endParaRPr lang="en-US" sz="3600" b="1" dirty="0" smtClean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47825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3100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5400" dirty="0">
                <a:solidFill>
                  <a:srgbClr val="FF0000"/>
                </a:solidFill>
              </a:rPr>
              <a:t>CỦNG CỐ BÀI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0" y="1524378"/>
            <a:ext cx="9266841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vi-VN" sz="4400" b="1" u="sng" dirty="0" smtClean="0"/>
              <a:t>CÂU </a:t>
            </a:r>
            <a:r>
              <a:rPr lang="vi-VN" sz="4400" b="1" u="sng" dirty="0"/>
              <a:t>HỎI</a:t>
            </a:r>
            <a:r>
              <a:rPr lang="en-US" sz="4400" b="1" u="sng" dirty="0"/>
              <a:t>:</a:t>
            </a:r>
          </a:p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4400" dirty="0" err="1"/>
              <a:t>Trình</a:t>
            </a:r>
            <a:r>
              <a:rPr lang="en-US" sz="4400" dirty="0"/>
              <a:t> </a:t>
            </a:r>
            <a:r>
              <a:rPr lang="en-US" sz="4400" dirty="0" err="1"/>
              <a:t>bày</a:t>
            </a:r>
            <a:r>
              <a:rPr lang="en-US" sz="4400" dirty="0"/>
              <a:t> </a:t>
            </a:r>
            <a:r>
              <a:rPr lang="en-US" sz="4400" dirty="0" err="1" smtClean="0"/>
              <a:t>tiêu</a:t>
            </a:r>
            <a:r>
              <a:rPr lang="en-US" sz="4400" dirty="0" smtClean="0"/>
              <a:t> </a:t>
            </a:r>
            <a:r>
              <a:rPr lang="en-US" sz="4400" dirty="0" err="1" smtClean="0"/>
              <a:t>chuẩn</a:t>
            </a:r>
            <a:r>
              <a:rPr lang="en-US" sz="4400" dirty="0" smtClean="0"/>
              <a:t> </a:t>
            </a:r>
            <a:r>
              <a:rPr lang="en-US" sz="4400" dirty="0" err="1" smtClean="0"/>
              <a:t>của</a:t>
            </a:r>
            <a:r>
              <a:rPr lang="en-US" sz="4400" dirty="0" smtClean="0"/>
              <a:t> </a:t>
            </a:r>
            <a:r>
              <a:rPr lang="en-US" sz="4400" dirty="0" err="1" smtClean="0"/>
              <a:t>khách</a:t>
            </a:r>
            <a:r>
              <a:rPr lang="en-US" sz="4400" dirty="0" smtClean="0"/>
              <a:t> </a:t>
            </a:r>
            <a:r>
              <a:rPr lang="en-US" sz="4400" dirty="0" err="1" smtClean="0"/>
              <a:t>sạn</a:t>
            </a:r>
            <a:r>
              <a:rPr lang="en-US" sz="4400" dirty="0" smtClean="0"/>
              <a:t> </a:t>
            </a:r>
            <a:r>
              <a:rPr lang="en-US" sz="4400" dirty="0" smtClean="0"/>
              <a:t>2 </a:t>
            </a:r>
            <a:r>
              <a:rPr lang="en-US" sz="4400" dirty="0" err="1" smtClean="0"/>
              <a:t>sao</a:t>
            </a:r>
            <a:r>
              <a:rPr lang="en-US" sz="4400" dirty="0" smtClean="0"/>
              <a:t>, 5 </a:t>
            </a:r>
            <a:r>
              <a:rPr lang="en-US" sz="4400" dirty="0" err="1" smtClean="0"/>
              <a:t>sao</a:t>
            </a:r>
            <a:r>
              <a:rPr lang="en-US" sz="4400" dirty="0" smtClean="0"/>
              <a:t>?</a:t>
            </a:r>
          </a:p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4400" dirty="0" err="1" smtClean="0"/>
              <a:t>Nêu</a:t>
            </a:r>
            <a:r>
              <a:rPr lang="en-US" sz="4400" dirty="0" smtClean="0"/>
              <a:t> </a:t>
            </a:r>
            <a:r>
              <a:rPr lang="en-US" sz="4400" dirty="0" err="1" smtClean="0"/>
              <a:t>đối</a:t>
            </a:r>
            <a:r>
              <a:rPr lang="en-US" sz="4400" dirty="0" smtClean="0"/>
              <a:t> </a:t>
            </a:r>
            <a:r>
              <a:rPr lang="en-US" sz="4400" dirty="0" err="1" smtClean="0"/>
              <a:t>tượng</a:t>
            </a:r>
            <a:r>
              <a:rPr lang="en-US" sz="4400" dirty="0" smtClean="0"/>
              <a:t> </a:t>
            </a:r>
            <a:r>
              <a:rPr lang="en-US" sz="4400" dirty="0" err="1" smtClean="0"/>
              <a:t>khách</a:t>
            </a:r>
            <a:r>
              <a:rPr lang="en-US" sz="4400" dirty="0" smtClean="0"/>
              <a:t> </a:t>
            </a:r>
            <a:r>
              <a:rPr lang="en-US" sz="4400" dirty="0" err="1" smtClean="0"/>
              <a:t>hàng</a:t>
            </a:r>
            <a:r>
              <a:rPr lang="en-US" sz="4400" dirty="0" smtClean="0"/>
              <a:t> </a:t>
            </a:r>
            <a:r>
              <a:rPr lang="en-US" sz="4400" dirty="0" err="1" smtClean="0"/>
              <a:t>đối</a:t>
            </a:r>
            <a:r>
              <a:rPr lang="en-US" sz="4400" dirty="0" smtClean="0"/>
              <a:t> </a:t>
            </a:r>
            <a:r>
              <a:rPr lang="en-US" sz="4400" dirty="0" err="1" smtClean="0"/>
              <a:t>với</a:t>
            </a:r>
            <a:r>
              <a:rPr lang="en-US" sz="4400" dirty="0" smtClean="0"/>
              <a:t> </a:t>
            </a:r>
            <a:r>
              <a:rPr lang="en-US" sz="4400" dirty="0" err="1" smtClean="0"/>
              <a:t>khách</a:t>
            </a:r>
            <a:r>
              <a:rPr lang="en-US" sz="4400" dirty="0" smtClean="0"/>
              <a:t> </a:t>
            </a:r>
            <a:r>
              <a:rPr lang="en-US" sz="4400" dirty="0" err="1" smtClean="0"/>
              <a:t>sạn</a:t>
            </a:r>
            <a:r>
              <a:rPr lang="en-US" sz="4400" dirty="0" smtClean="0"/>
              <a:t> 2 </a:t>
            </a:r>
            <a:r>
              <a:rPr lang="en-US" sz="4400" dirty="0" err="1" smtClean="0"/>
              <a:t>và</a:t>
            </a:r>
            <a:r>
              <a:rPr lang="en-US" sz="4400" dirty="0" smtClean="0"/>
              <a:t> 5 </a:t>
            </a:r>
            <a:r>
              <a:rPr lang="en-US" sz="4400" dirty="0" err="1" smtClean="0"/>
              <a:t>sao</a:t>
            </a:r>
            <a:r>
              <a:rPr lang="en-US" sz="4400" dirty="0" smtClean="0"/>
              <a:t>?</a:t>
            </a:r>
            <a:endParaRPr lang="en-US" sz="4400" dirty="0" smtClean="0"/>
          </a:p>
          <a:p>
            <a:pPr algn="just">
              <a:lnSpc>
                <a:spcPct val="150000"/>
              </a:lnSpc>
            </a:pPr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HƯỚNG DẪN TỰ HỌC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35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dirty="0" smtClean="0"/>
              <a:t>40</a:t>
            </a:r>
            <a:endParaRPr lang="en-US" sz="44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1336</TotalTime>
  <Words>2891</Words>
  <Application>Microsoft Office PowerPoint</Application>
  <PresentationFormat>Custom</PresentationFormat>
  <Paragraphs>278</Paragraphs>
  <Slides>53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53</vt:i4>
      </vt:variant>
    </vt:vector>
  </HeadingPairs>
  <TitlesOfParts>
    <vt:vector size="56" baseType="lpstr"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TỔNG QUAN DU LỊCH VÀ KHÁCH SẠN </vt:lpstr>
      <vt:lpstr>MỤC TIÊU</vt:lpstr>
      <vt:lpstr>NỘI DUNG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2.4 XẾP HẠNG KHÁCH SẠN</vt:lpstr>
      <vt:lpstr>2.5 BỐ TRÍ CÁC KHU VỰC VÀ HỆ THỐNG TRANG THIẾT BỊ TIỆN NGHI BÊN TRONG KHÁCH SẠN</vt:lpstr>
      <vt:lpstr>2.5 BỐ TRÍ CÁC KHU VỰC VÀ HỆ THỐNG TRANG THIẾT BỊ TIỆN NGHI BÊN TRONG KHÁCH SẠN</vt:lpstr>
      <vt:lpstr>2.5 BỐ TRÍ CÁC KHU VỰC VÀ HỆ THỐNG TRANG THIẾT BỊ TIỆN NGHI BÊN TRONG KHÁCH SẠN</vt:lpstr>
      <vt:lpstr>2.5 BỐ TRÍ CÁC KHU VỰC VÀ HỆ THỐNG TRANG THIẾT BỊ TIỆN NGHI BÊN TRONG KHÁCH SẠN</vt:lpstr>
      <vt:lpstr>2.5 BỐ TRÍ CÁC KHU VỰC VÀ HỆ THỐNG TRANG THIẾT BỊ TIỆN NGHI BÊN TRONG KHÁCH SẠN</vt:lpstr>
      <vt:lpstr>2.5 BỐ TRÍ CÁC KHU VỰC VÀ HỆ THỐNG TRANG THIẾT BỊ TIỆN NGHI BÊN TRONG KHÁCH SẠN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115</cp:revision>
  <dcterms:created xsi:type="dcterms:W3CDTF">2020-12-28T10:22:22Z</dcterms:created>
  <dcterms:modified xsi:type="dcterms:W3CDTF">2021-03-10T15:28:40Z</dcterms:modified>
</cp:coreProperties>
</file>