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47"/>
  </p:notesMasterIdLst>
  <p:sldIdLst>
    <p:sldId id="256" r:id="rId4"/>
    <p:sldId id="266" r:id="rId5"/>
    <p:sldId id="268" r:id="rId6"/>
    <p:sldId id="269" r:id="rId7"/>
    <p:sldId id="303" r:id="rId8"/>
    <p:sldId id="317" r:id="rId9"/>
    <p:sldId id="333" r:id="rId10"/>
    <p:sldId id="318" r:id="rId11"/>
    <p:sldId id="321" r:id="rId12"/>
    <p:sldId id="320" r:id="rId13"/>
    <p:sldId id="319" r:id="rId14"/>
    <p:sldId id="332" r:id="rId15"/>
    <p:sldId id="322" r:id="rId16"/>
    <p:sldId id="325" r:id="rId17"/>
    <p:sldId id="324" r:id="rId18"/>
    <p:sldId id="326" r:id="rId19"/>
    <p:sldId id="339" r:id="rId20"/>
    <p:sldId id="328" r:id="rId21"/>
    <p:sldId id="353" r:id="rId22"/>
    <p:sldId id="327" r:id="rId23"/>
    <p:sldId id="330" r:id="rId24"/>
    <p:sldId id="341" r:id="rId25"/>
    <p:sldId id="340" r:id="rId26"/>
    <p:sldId id="342" r:id="rId27"/>
    <p:sldId id="344" r:id="rId28"/>
    <p:sldId id="343" r:id="rId29"/>
    <p:sldId id="347" r:id="rId30"/>
    <p:sldId id="346" r:id="rId31"/>
    <p:sldId id="348" r:id="rId32"/>
    <p:sldId id="345" r:id="rId33"/>
    <p:sldId id="349" r:id="rId34"/>
    <p:sldId id="350" r:id="rId35"/>
    <p:sldId id="331" r:id="rId36"/>
    <p:sldId id="352" r:id="rId37"/>
    <p:sldId id="351" r:id="rId38"/>
    <p:sldId id="334" r:id="rId39"/>
    <p:sldId id="335" r:id="rId40"/>
    <p:sldId id="336" r:id="rId41"/>
    <p:sldId id="329" r:id="rId42"/>
    <p:sldId id="337" r:id="rId43"/>
    <p:sldId id="338" r:id="rId44"/>
    <p:sldId id="265" r:id="rId45"/>
    <p:sldId id="29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06" autoAdjust="0"/>
    <p:restoredTop sz="94682" autoAdjust="0"/>
  </p:normalViewPr>
  <p:slideViewPr>
    <p:cSldViewPr snapToGrid="0">
      <p:cViewPr>
        <p:scale>
          <a:sx n="73" d="100"/>
          <a:sy n="73" d="100"/>
        </p:scale>
        <p:origin x="-552" y="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772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CAO ĐẲNG 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T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INH</a:t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>
                <a:cs typeface="Arial" charset="0"/>
              </a:rPr>
              <a:t>GIẢNG VIÊN: PHẠM THỊ THANH THÚY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3: </a:t>
            </a:r>
            <a:r>
              <a:rPr lang="en-US" sz="4800" b="1" dirty="0">
                <a:solidFill>
                  <a:srgbClr val="FF0000"/>
                </a:solidFill>
              </a:rPr>
              <a:t>TỔ CHỨC KINH DOANH DỊCH VỤ ĂN UỐNG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9,3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/>
              <a:t>MỤC TIÊU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6907" y="1184858"/>
            <a:ext cx="8173494" cy="5488898"/>
          </a:xfrm>
        </p:spPr>
        <p:txBody>
          <a:bodyPr/>
          <a:lstStyle/>
          <a:p>
            <a:pPr lvl="0" algn="just">
              <a:buFont typeface="Wingdings" pitchFamily="2" charset="2"/>
              <a:buChar char="Ø"/>
            </a:pPr>
            <a:r>
              <a:rPr lang="en-US" sz="4000" b="1" dirty="0"/>
              <a:t>  </a:t>
            </a:r>
            <a:r>
              <a:rPr lang="en-US" sz="4000" b="1" dirty="0" err="1"/>
              <a:t>Kiến</a:t>
            </a:r>
            <a:r>
              <a:rPr lang="en-US" sz="4000" b="1" dirty="0"/>
              <a:t> </a:t>
            </a:r>
            <a:r>
              <a:rPr lang="en-US" sz="4000" b="1" dirty="0" err="1"/>
              <a:t>thức</a:t>
            </a:r>
            <a:r>
              <a:rPr lang="en-US" sz="4000" b="1" dirty="0"/>
              <a:t>: </a:t>
            </a:r>
            <a:r>
              <a:rPr lang="de-DE" sz="4000" dirty="0"/>
              <a:t>Trang bị cho người học một số kiến thức cơ bản về tổ chức kinh doanh dịch vụ ăn uống trong khách sạn.</a:t>
            </a:r>
            <a:endParaRPr lang="en-US" sz="4000" dirty="0"/>
          </a:p>
          <a:p>
            <a:pPr lvl="0" algn="just">
              <a:buFont typeface="Wingdings" pitchFamily="2" charset="2"/>
              <a:buChar char="Ø"/>
            </a:pPr>
            <a:r>
              <a:rPr lang="en-US" sz="4000" b="1" dirty="0" err="1"/>
              <a:t>Kỹ</a:t>
            </a:r>
            <a:r>
              <a:rPr lang="en-US" sz="4000" b="1" dirty="0"/>
              <a:t> </a:t>
            </a:r>
            <a:r>
              <a:rPr lang="en-US" sz="4000" b="1" dirty="0" err="1"/>
              <a:t>năng</a:t>
            </a:r>
            <a:r>
              <a:rPr lang="en-US" sz="4000" b="1" dirty="0"/>
              <a:t>: </a:t>
            </a:r>
            <a:r>
              <a:rPr lang="de-DE" sz="4000" dirty="0"/>
              <a:t>Lên kế hoạch thực đơn ăn uống trong khách sạn</a:t>
            </a:r>
            <a:endParaRPr lang="en-US" sz="4000" dirty="0"/>
          </a:p>
          <a:p>
            <a:pPr lvl="0" algn="just">
              <a:buFont typeface="Wingdings" pitchFamily="2" charset="2"/>
              <a:buChar char="Ø"/>
            </a:pPr>
            <a:r>
              <a:rPr lang="en-US" sz="4000" b="1" dirty="0" err="1"/>
              <a:t>Thái</a:t>
            </a:r>
            <a:r>
              <a:rPr lang="en-US" sz="4000" b="1" dirty="0"/>
              <a:t> </a:t>
            </a:r>
            <a:r>
              <a:rPr lang="en-US" sz="4000" b="1" dirty="0" err="1"/>
              <a:t>độ</a:t>
            </a:r>
            <a:r>
              <a:rPr lang="en-US" sz="4000" b="1" dirty="0"/>
              <a:t>: </a:t>
            </a:r>
            <a:r>
              <a:rPr lang="vi-VN" sz="4000" dirty="0"/>
              <a:t>T</a:t>
            </a:r>
            <a:r>
              <a:rPr lang="en-US" sz="4000" dirty="0" err="1"/>
              <a:t>ích</a:t>
            </a:r>
            <a:r>
              <a:rPr lang="en-US" sz="4000" dirty="0"/>
              <a:t> </a:t>
            </a:r>
            <a:r>
              <a:rPr lang="en-US" sz="4000" dirty="0" err="1"/>
              <a:t>cực</a:t>
            </a:r>
            <a:r>
              <a:rPr lang="en-US" sz="4000" b="1" dirty="0"/>
              <a:t>,</a:t>
            </a:r>
            <a:r>
              <a:rPr lang="en-US" sz="4000" dirty="0"/>
              <a:t> </a:t>
            </a:r>
            <a:r>
              <a:rPr lang="en-US" sz="4000" dirty="0" err="1"/>
              <a:t>nghiêm</a:t>
            </a:r>
            <a:r>
              <a:rPr lang="en-US" sz="4000" dirty="0"/>
              <a:t> </a:t>
            </a:r>
            <a:r>
              <a:rPr lang="en-US" sz="4000" dirty="0" err="1"/>
              <a:t>túc</a:t>
            </a:r>
            <a:r>
              <a:rPr lang="en-US" sz="4000" dirty="0"/>
              <a:t>, ham </a:t>
            </a:r>
            <a:r>
              <a:rPr lang="en-US" sz="4000" dirty="0" err="1"/>
              <a:t>học</a:t>
            </a:r>
            <a:r>
              <a:rPr lang="en-US" sz="4000" dirty="0"/>
              <a:t> </a:t>
            </a:r>
            <a:r>
              <a:rPr lang="en-US" sz="4000" dirty="0" err="1"/>
              <a:t>hỏi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84857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431079"/>
            <a:ext cx="10406129" cy="6439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kern="0" dirty="0">
                <a:solidFill>
                  <a:srgbClr val="FF0000"/>
                </a:solidFill>
                <a:cs typeface="Arial" charset="0"/>
              </a:rPr>
              <a:t>3.1 KHÁI NIỆM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kern="0" dirty="0">
                <a:solidFill>
                  <a:srgbClr val="FF0000"/>
                </a:solidFill>
                <a:cs typeface="Arial" charset="0"/>
              </a:rPr>
              <a:t>3.2 KẾ HOẠCH XÂY DỰNG THỰC ĐƠN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3.2.1 </a:t>
            </a:r>
            <a:r>
              <a:rPr lang="en-US" sz="4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b="1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hàng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lvl="2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4400" b="1" dirty="0" smtClean="0"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873" y="1332931"/>
            <a:ext cx="8287603" cy="5525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7417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82326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ngũ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bếp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2" algn="just" defTabSz="457200">
              <a:spcBef>
                <a:spcPct val="0"/>
              </a:spcBef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5902552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0583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bếp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2" algn="just" defTabSz="457200">
              <a:spcBef>
                <a:spcPct val="0"/>
              </a:spcBef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5344974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91470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algn="just" defTabSz="457200">
              <a:spcBef>
                <a:spcPct val="0"/>
              </a:spcBef>
            </a:pP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bữa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lvl="2" algn="just" defTabSz="457200">
              <a:spcBef>
                <a:spcPct val="0"/>
              </a:spcBef>
            </a:pP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266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784079" cy="53438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algn="just" defTabSz="457200">
              <a:spcBef>
                <a:spcPct val="0"/>
              </a:spcBef>
            </a:pP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thủ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9914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11065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5968423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032273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thói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khẩu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488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0061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chán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2" algn="just" defTabSz="457200">
              <a:spcBef>
                <a:spcPct val="0"/>
              </a:spcBef>
            </a:pP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4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319656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marketing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325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4"/>
            <a:ext cx="11521440" cy="55136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2" algn="just" defTabSz="457200">
              <a:spcBef>
                <a:spcPct val="0"/>
              </a:spcBef>
            </a:pP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nhuận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thỏa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mùi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9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2043953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3.2.3.1.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2" algn="just"/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38249692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74489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catalogue,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gỗ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Tùy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7973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4633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just"/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sang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gỗ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vintage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8698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5489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gỗ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buộc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menu. </a:t>
            </a:r>
          </a:p>
        </p:txBody>
      </p:sp>
    </p:spTree>
    <p:extLst>
      <p:ext uri="{BB962C8B-B14F-4D97-AF65-F5344CB8AC3E}">
        <p14:creationId xmlns:p14="http://schemas.microsoft.com/office/powerpoint/2010/main" val="30036676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5489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/>
            <a:endParaRPr lang="en-US" sz="44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77596"/>
            <a:ext cx="7145383" cy="5180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66379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09989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rẻ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concept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19470047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129937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3.2.3.2.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logic.</a:t>
            </a:r>
            <a:r>
              <a:rPr lang="en-US" dirty="0"/>
              <a:t> </a:t>
            </a:r>
            <a:endParaRPr lang="en-US" sz="2800" dirty="0"/>
          </a:p>
          <a:p>
            <a:pPr lvl="2"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2891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795728"/>
            <a:ext cx="12191999" cy="60622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lẩu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lẩu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kiệm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lvl="2" algn="just"/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1961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21919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7338"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mệt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mỏi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ngon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9441118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0384971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3.2.3.3.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</a:t>
            </a:r>
          </a:p>
          <a:p>
            <a:pPr algn="just"/>
            <a:r>
              <a:rPr lang="en-US" sz="4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Typography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 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hay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 </a:t>
            </a:r>
          </a:p>
        </p:txBody>
      </p:sp>
    </p:spTree>
    <p:extLst>
      <p:ext uri="{BB962C8B-B14F-4D97-AF65-F5344CB8AC3E}">
        <p14:creationId xmlns:p14="http://schemas.microsoft.com/office/powerpoint/2010/main" val="23172362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0345783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3.2.3.3.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hay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 </a:t>
            </a: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2" algn="just"/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8960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0933611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</a:t>
            </a: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 </a:t>
            </a:r>
          </a:p>
        </p:txBody>
      </p:sp>
    </p:spTree>
    <p:extLst>
      <p:ext uri="{BB962C8B-B14F-4D97-AF65-F5344CB8AC3E}">
        <p14:creationId xmlns:p14="http://schemas.microsoft.com/office/powerpoint/2010/main" val="37795112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21919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to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Âu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font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509491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782665"/>
            <a:ext cx="12191999" cy="607533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3.2.3.4.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lọc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</a:t>
            </a: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ngồi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kèm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ổn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14194691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21919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7338" lvl="2" algn="just"/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mệt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mỏi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Chẳng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đói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bụng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vẫn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tin do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marL="287338" lvl="2"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761198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165206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3.2.3.5.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ghép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mắt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/>
              <a:t>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362894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991673"/>
            <a:ext cx="12191999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7338" lvl="2"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ngon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lạm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 </a:t>
            </a:r>
          </a:p>
        </p:txBody>
      </p:sp>
    </p:spTree>
    <p:extLst>
      <p:ext uri="{BB962C8B-B14F-4D97-AF65-F5344CB8AC3E}">
        <p14:creationId xmlns:p14="http://schemas.microsoft.com/office/powerpoint/2010/main" val="41384178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0123714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cục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mắt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138357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" y="991673"/>
            <a:ext cx="928769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trộn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215673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" y="991673"/>
            <a:ext cx="9091748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menu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bánh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donut,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tone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pastel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nét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nhẹ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nhàng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hài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962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6273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355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6273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196" y="2132012"/>
            <a:ext cx="6563714" cy="472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3193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6273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9653"/>
            <a:ext cx="5277393" cy="4148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771" y="1603935"/>
            <a:ext cx="5345205" cy="4131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5213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/>
          </a:bodyPr>
          <a:lstStyle/>
          <a:p>
            <a:pPr lvl="0"/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 KẾ HOẠCH THỰC ĐƠN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9627325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2" algn="just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3.2.3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" t="5253" r="2622" b="2641"/>
          <a:stretch/>
        </p:blipFill>
        <p:spPr bwMode="auto">
          <a:xfrm>
            <a:off x="3226526" y="1775453"/>
            <a:ext cx="5264332" cy="5071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1502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91999" cy="845490"/>
          </a:xfrm>
        </p:spPr>
        <p:txBody>
          <a:bodyPr>
            <a:normAutofit/>
          </a:bodyPr>
          <a:lstStyle/>
          <a:p>
            <a:pPr lvl="0"/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219200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3.3.1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Sắp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ghế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khăn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9968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91999" cy="845490"/>
          </a:xfrm>
        </p:spPr>
        <p:txBody>
          <a:bodyPr>
            <a:normAutofit/>
          </a:bodyPr>
          <a:lstStyle/>
          <a:p>
            <a:pPr lvl="0"/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219200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3.3.1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783" y="1854926"/>
            <a:ext cx="7079820" cy="5003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66711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183"/>
            <a:ext cx="12191999" cy="845490"/>
          </a:xfrm>
        </p:spPr>
        <p:txBody>
          <a:bodyPr>
            <a:normAutofit/>
          </a:bodyPr>
          <a:lstStyle/>
          <a:p>
            <a:pPr lvl="0"/>
            <a:r>
              <a:rPr lang="en-US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3.3 TỔ CHỨC PHỤC VỤ TRỰC TIẾP TẠI NHÀ HÀNG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" y="991673"/>
            <a:ext cx="12192000" cy="5866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2388" lvl="2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3.3.1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9" y="1762128"/>
            <a:ext cx="5056686" cy="5056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54574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>
                <a:solidFill>
                  <a:srgbClr val="FF0000"/>
                </a:solidFill>
              </a:rPr>
              <a:t>CỦNG CỐ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940828" cy="57126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dirty="0"/>
              <a:t>CÂU HỎI</a:t>
            </a:r>
            <a:r>
              <a:rPr lang="en-US" sz="3600" b="1" dirty="0"/>
              <a:t>:</a:t>
            </a:r>
          </a:p>
          <a:p>
            <a:pPr marL="742950" lvl="0" indent="-742950" algn="just">
              <a:buFont typeface="+mj-lt"/>
              <a:buAutoNum type="arabicPeriod"/>
            </a:pP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bếp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bếp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lạnh</a:t>
            </a:r>
            <a:r>
              <a:rPr lang="en-US" sz="440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742950" lvl="0" indent="-742950" algn="just">
              <a:buFont typeface="+mj-lt"/>
              <a:buAutoNum type="arabicPeriod"/>
            </a:pPr>
            <a:r>
              <a:rPr lang="en-US" sz="4400">
                <a:latin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uống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>
                <a:solidFill>
                  <a:srgbClr val="FF0000"/>
                </a:solidFill>
              </a:rPr>
              <a:t>GIAO BÀI VỀ NHÀ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572118" cy="432127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endParaRPr lang="en-US" sz="3600" b="1" dirty="0"/>
          </a:p>
          <a:p>
            <a:pPr lvl="1"/>
            <a:r>
              <a:rPr lang="vi-VN" sz="4400" b="1" dirty="0"/>
              <a:t>Đọc trước bài giảng môn học từ trang </a:t>
            </a:r>
            <a:r>
              <a:rPr lang="en-US" sz="4400" b="1" dirty="0" smtClean="0"/>
              <a:t>30</a:t>
            </a:r>
            <a:r>
              <a:rPr lang="vi-VN" sz="4400" b="1" dirty="0" smtClean="0"/>
              <a:t> </a:t>
            </a:r>
            <a:r>
              <a:rPr lang="vi-VN" sz="4400" b="1" dirty="0"/>
              <a:t>đến trang </a:t>
            </a:r>
            <a:r>
              <a:rPr lang="en-US" sz="4400" b="1" smtClean="0"/>
              <a:t>35</a:t>
            </a:r>
            <a:endParaRPr lang="en-US" sz="4400" b="1" dirty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21918455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557</TotalTime>
  <Words>2157</Words>
  <Application>Microsoft Office PowerPoint</Application>
  <PresentationFormat>Custom</PresentationFormat>
  <Paragraphs>157</Paragraphs>
  <Slides>43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Facet</vt:lpstr>
      <vt:lpstr>871TGp_picture_light_ani</vt:lpstr>
      <vt:lpstr>1_871TGp_picture_light_ani</vt:lpstr>
      <vt:lpstr>TRƯỜNG CAO ĐẲNG LÝ TỰ TRỌNG THÀNH PHỐ HỒ CHÍ MINH </vt:lpstr>
      <vt:lpstr> Môn học: TỔNG QUAN DU LỊCH VÀ KHÁCH SẠN </vt:lpstr>
      <vt:lpstr>MỤC TIÊU</vt:lpstr>
      <vt:lpstr>NỘI DUNG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3.2 KẾ HOẠCH THỰC ĐƠN</vt:lpstr>
      <vt:lpstr>3.3 TỔ CHỨC PHỤC VỤ TRỰC TIẾP TẠI NHÀ HÀNG</vt:lpstr>
      <vt:lpstr>3.3 TỔ CHỨC PHỤC VỤ TRỰC TIẾP TẠI NHÀ HÀNG</vt:lpstr>
      <vt:lpstr>3.3 TỔ CHỨC PHỤC VỤ TRỰC TIẾP TẠI NHÀ HÀNG</vt:lpstr>
      <vt:lpstr>CỦNG CỐ BÀI</vt:lpstr>
      <vt:lpstr>GIAO BÀI VỀ NHÀ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51</cp:revision>
  <dcterms:created xsi:type="dcterms:W3CDTF">2020-12-28T10:22:22Z</dcterms:created>
  <dcterms:modified xsi:type="dcterms:W3CDTF">2021-03-25T00:19:22Z</dcterms:modified>
</cp:coreProperties>
</file>