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7" r:id="rId2"/>
    <p:sldMasterId id="2147483692" r:id="rId3"/>
  </p:sldMasterIdLst>
  <p:notesMasterIdLst>
    <p:notesMasterId r:id="rId47"/>
  </p:notesMasterIdLst>
  <p:sldIdLst>
    <p:sldId id="256" r:id="rId4"/>
    <p:sldId id="266" r:id="rId5"/>
    <p:sldId id="268" r:id="rId6"/>
    <p:sldId id="269" r:id="rId7"/>
    <p:sldId id="303" r:id="rId8"/>
    <p:sldId id="317" r:id="rId9"/>
    <p:sldId id="333" r:id="rId10"/>
    <p:sldId id="318" r:id="rId11"/>
    <p:sldId id="321" r:id="rId12"/>
    <p:sldId id="320" r:id="rId13"/>
    <p:sldId id="319" r:id="rId14"/>
    <p:sldId id="332" r:id="rId15"/>
    <p:sldId id="322" r:id="rId16"/>
    <p:sldId id="325" r:id="rId17"/>
    <p:sldId id="324" r:id="rId18"/>
    <p:sldId id="326" r:id="rId19"/>
    <p:sldId id="339" r:id="rId20"/>
    <p:sldId id="328" r:id="rId21"/>
    <p:sldId id="353" r:id="rId22"/>
    <p:sldId id="327" r:id="rId23"/>
    <p:sldId id="330" r:id="rId24"/>
    <p:sldId id="341" r:id="rId25"/>
    <p:sldId id="340" r:id="rId26"/>
    <p:sldId id="342" r:id="rId27"/>
    <p:sldId id="344" r:id="rId28"/>
    <p:sldId id="343" r:id="rId29"/>
    <p:sldId id="347" r:id="rId30"/>
    <p:sldId id="346" r:id="rId31"/>
    <p:sldId id="348" r:id="rId32"/>
    <p:sldId id="345" r:id="rId33"/>
    <p:sldId id="349" r:id="rId34"/>
    <p:sldId id="350" r:id="rId35"/>
    <p:sldId id="331" r:id="rId36"/>
    <p:sldId id="352" r:id="rId37"/>
    <p:sldId id="351" r:id="rId38"/>
    <p:sldId id="334" r:id="rId39"/>
    <p:sldId id="335" r:id="rId40"/>
    <p:sldId id="336" r:id="rId41"/>
    <p:sldId id="329" r:id="rId42"/>
    <p:sldId id="337" r:id="rId43"/>
    <p:sldId id="338" r:id="rId44"/>
    <p:sldId id="265" r:id="rId45"/>
    <p:sldId id="290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06" autoAdjust="0"/>
    <p:restoredTop sz="94682" autoAdjust="0"/>
  </p:normalViewPr>
  <p:slideViewPr>
    <p:cSldViewPr snapToGrid="0">
      <p:cViewPr>
        <p:scale>
          <a:sx n="73" d="100"/>
          <a:sy n="73" d="100"/>
        </p:scale>
        <p:origin x="-552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772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presProps" Target="presProps.xml"/><Relationship Id="rId8" Type="http://schemas.openxmlformats.org/officeDocument/2006/relationships/slide" Target="slides/slide5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61FFE6-AA9E-4DF2-AAED-E4AA0FB43B2D}" type="datetimeFigureOut">
              <a:rPr lang="en-US" smtClean="0"/>
              <a:t>4/7/2021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6A6C6F-DCC0-4B16-B533-9FEEE06F18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8214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578F47B-2D5D-4CD4-AAD2-EC2F22CB974E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81870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7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4/7/2021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48401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4/7/2021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8679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71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4/7/2021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44562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6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69" y="2160590"/>
            <a:ext cx="4184035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4/7/2021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93874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7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7" y="2737249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4" y="2160983"/>
            <a:ext cx="418561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6" y="2737249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4/7/2021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08403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4/7/2021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27949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4/7/2021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69984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3" y="514928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5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4/7/2021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59396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6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5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6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4/7/2021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7923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4/7/2021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85183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5" y="609600"/>
            <a:ext cx="809413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4/7/2021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1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13682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4/7/2021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46196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5" y="609600"/>
            <a:ext cx="809413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4/7/2021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1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785848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4/7/2021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33901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4/7/2021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8416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5" y="609603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7" y="609600"/>
            <a:ext cx="7060151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4/7/2021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884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2"/>
            <a:ext cx="8881533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2544236" y="5"/>
            <a:ext cx="1449917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12192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10991852" y="4495805"/>
            <a:ext cx="1200149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9745133" y="5734055"/>
            <a:ext cx="220980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91250" y="6164268"/>
            <a:ext cx="1699683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" y="5715000"/>
            <a:ext cx="235161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7747000" y="2"/>
            <a:ext cx="444500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11338984" y="1125538"/>
            <a:ext cx="853016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814917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69400" y="5"/>
            <a:ext cx="220980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3577167" y="3284543"/>
            <a:ext cx="8128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203200" y="457200"/>
            <a:ext cx="115824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10363204" y="4752975"/>
            <a:ext cx="1132417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304800" y="4953000"/>
            <a:ext cx="22352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207433" y="-144463"/>
            <a:ext cx="406400" cy="304801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2641600" y="2057405"/>
            <a:ext cx="89408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2133600" y="762000"/>
            <a:ext cx="85344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11277600" y="6400805"/>
            <a:ext cx="6096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298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64167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5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46132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5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5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85034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70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182459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58459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09323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5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200973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652411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229289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28605"/>
            <a:ext cx="2743200" cy="58975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28605"/>
            <a:ext cx="8026400" cy="589756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082866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600" y="1600205"/>
            <a:ext cx="10972800" cy="4525963"/>
          </a:xfrm>
        </p:spPr>
        <p:txBody>
          <a:bodyPr/>
          <a:lstStyle/>
          <a:p>
            <a:pPr lvl="0"/>
            <a:r>
              <a:rPr lang="en-US" noProof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660693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5"/>
            <a:ext cx="53848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5"/>
            <a:ext cx="53848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90026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609600" y="1600205"/>
            <a:ext cx="10972800" cy="4525963"/>
          </a:xfrm>
        </p:spPr>
        <p:txBody>
          <a:bodyPr/>
          <a:lstStyle/>
          <a:p>
            <a:pPr lvl="0"/>
            <a:r>
              <a:rPr lang="en-US" noProof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396514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1"/>
            <a:ext cx="8881533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2544234" y="1"/>
            <a:ext cx="1449917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12192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10991851" y="4495801"/>
            <a:ext cx="1200149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9745133" y="5734051"/>
            <a:ext cx="220980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91250" y="6164264"/>
            <a:ext cx="1699683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" y="5715000"/>
            <a:ext cx="235161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7747000" y="1"/>
            <a:ext cx="444500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11338984" y="1125538"/>
            <a:ext cx="853016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814917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69400" y="1"/>
            <a:ext cx="220980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3577167" y="3284539"/>
            <a:ext cx="8128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203200" y="457200"/>
            <a:ext cx="115824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10363201" y="4752975"/>
            <a:ext cx="1132417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304800" y="4953000"/>
            <a:ext cx="22352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207433" y="-144463"/>
            <a:ext cx="406400" cy="304801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2641600" y="2057401"/>
            <a:ext cx="89408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2133600" y="762000"/>
            <a:ext cx="85344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11277600" y="6400801"/>
            <a:ext cx="6096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648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155276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633507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128590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309017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441728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879428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537030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678994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345165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28601"/>
            <a:ext cx="2743200" cy="58975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28601"/>
            <a:ext cx="8026400" cy="589756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843074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pPr lvl="0"/>
            <a:r>
              <a:rPr lang="en-US" noProof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53092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556611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pPr lvl="0"/>
            <a:r>
              <a:rPr lang="en-US" noProof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37818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18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6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.xml"/><Relationship Id="rId13" Type="http://schemas.openxmlformats.org/officeDocument/2006/relationships/slideLayout" Target="../slideLayouts/slideLayout4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3.xml"/><Relationship Id="rId7" Type="http://schemas.openxmlformats.org/officeDocument/2006/relationships/slideLayout" Target="../slideLayouts/slideLayout37.xml"/><Relationship Id="rId12" Type="http://schemas.openxmlformats.org/officeDocument/2006/relationships/slideLayout" Target="../slideLayouts/slideLayout4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32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6.xml"/><Relationship Id="rId11" Type="http://schemas.openxmlformats.org/officeDocument/2006/relationships/slideLayout" Target="../slideLayouts/slideLayout41.xml"/><Relationship Id="rId5" Type="http://schemas.openxmlformats.org/officeDocument/2006/relationships/slideLayout" Target="../slideLayouts/slideLayout35.xml"/><Relationship Id="rId15" Type="http://schemas.openxmlformats.org/officeDocument/2006/relationships/theme" Target="../theme/theme3.xml"/><Relationship Id="rId10" Type="http://schemas.openxmlformats.org/officeDocument/2006/relationships/slideLayout" Target="../slideLayouts/slideLayout4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34.xml"/><Relationship Id="rId9" Type="http://schemas.openxmlformats.org/officeDocument/2006/relationships/slideLayout" Target="../slideLayouts/slideLayout39.xml"/><Relationship Id="rId14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2160590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6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339D83-9470-4855-B94D-400B604F652F}" type="datetimeFigureOut">
              <a:rPr lang="en-US" smtClean="0"/>
              <a:t>4/7/2021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5" y="6041366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5" y="6041366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2869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7924800" y="0"/>
            <a:ext cx="42672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12192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88392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102616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87868" y="5"/>
            <a:ext cx="11904133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122770" y="103188"/>
            <a:ext cx="3409951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131236" y="147640"/>
            <a:ext cx="1246717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371600" y="1066800"/>
            <a:ext cx="82804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10972801" y="152405"/>
            <a:ext cx="984251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814917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1117600" y="228600"/>
            <a:ext cx="8636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5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379200" y="6324605"/>
            <a:ext cx="609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DB6C95E-F4F7-458A-8449-ABBDB627A987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9779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7924800" y="0"/>
            <a:ext cx="42672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12192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88392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102616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87867" y="1"/>
            <a:ext cx="11904133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122767" y="103188"/>
            <a:ext cx="3409951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131234" y="147639"/>
            <a:ext cx="1246717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371600" y="1066800"/>
            <a:ext cx="82804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10972800" y="152401"/>
            <a:ext cx="984251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814917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1117600" y="228600"/>
            <a:ext cx="8636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379200" y="6324601"/>
            <a:ext cx="609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DB6C95E-F4F7-458A-8449-ABBDB627A987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062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  <p:sldLayoutId id="2147483704" r:id="rId12"/>
    <p:sldLayoutId id="2147483705" r:id="rId13"/>
    <p:sldLayoutId id="2147483706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0763" y="0"/>
            <a:ext cx="9646276" cy="2073686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>TRƯỜNG CAO ĐẲNG LÝ TỰ TRỌNG</a:t>
            </a:r>
            <a:r>
              <a:rPr lang="vi-VN" sz="4800" b="1" dirty="0">
                <a:solidFill>
                  <a:schemeClr val="accent2">
                    <a:lumMod val="50000"/>
                  </a:schemeClr>
                </a:solidFill>
              </a:rPr>
              <a:t> T</a:t>
            </a: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>HÀNH </a:t>
            </a:r>
            <a:r>
              <a:rPr lang="vi-VN" sz="4800" b="1" dirty="0">
                <a:solidFill>
                  <a:schemeClr val="accent2">
                    <a:lumMod val="50000"/>
                  </a:schemeClr>
                </a:solidFill>
              </a:rPr>
              <a:t>P</a:t>
            </a: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>HỐ </a:t>
            </a:r>
            <a:r>
              <a:rPr lang="vi-VN" sz="4800" b="1" dirty="0">
                <a:solidFill>
                  <a:schemeClr val="accent2">
                    <a:lumMod val="50000"/>
                  </a:schemeClr>
                </a:solidFill>
              </a:rPr>
              <a:t>H</a:t>
            </a: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>Ồ </a:t>
            </a:r>
            <a:r>
              <a:rPr lang="vi-VN" sz="4800" b="1" dirty="0">
                <a:solidFill>
                  <a:schemeClr val="accent2">
                    <a:lumMod val="50000"/>
                  </a:schemeClr>
                </a:solidFill>
              </a:rPr>
              <a:t>C</a:t>
            </a: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>HÍ </a:t>
            </a:r>
            <a:r>
              <a:rPr lang="vi-VN" sz="4800" b="1" dirty="0">
                <a:solidFill>
                  <a:schemeClr val="accent2">
                    <a:lumMod val="50000"/>
                  </a:schemeClr>
                </a:solidFill>
              </a:rPr>
              <a:t>M</a:t>
            </a: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>INH</a:t>
            </a:r>
            <a:b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</a:b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107587" y="2524271"/>
            <a:ext cx="8667476" cy="14424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600" b="1" kern="0" dirty="0" err="1">
                <a:solidFill>
                  <a:srgbClr val="000000"/>
                </a:solidFill>
                <a:cs typeface="Arial" charset="0"/>
              </a:rPr>
              <a:t>Môn</a:t>
            </a:r>
            <a:r>
              <a:rPr lang="en-US" sz="3600" b="1" kern="0" dirty="0">
                <a:solidFill>
                  <a:srgbClr val="000000"/>
                </a:solidFill>
                <a:cs typeface="Arial" charset="0"/>
              </a:rPr>
              <a:t> </a:t>
            </a:r>
            <a:r>
              <a:rPr lang="en-US" sz="3600" b="1" kern="0" dirty="0" err="1">
                <a:solidFill>
                  <a:srgbClr val="000000"/>
                </a:solidFill>
                <a:cs typeface="Arial" charset="0"/>
              </a:rPr>
              <a:t>học</a:t>
            </a:r>
            <a:r>
              <a:rPr lang="en-US" sz="3600" b="1" kern="0" dirty="0">
                <a:solidFill>
                  <a:srgbClr val="000000"/>
                </a:solidFill>
                <a:cs typeface="Arial" charset="0"/>
              </a:rPr>
              <a:t>: TỔNG QUAN DU LỊCH VÀ KHÁCH SẠN</a:t>
            </a:r>
            <a:endParaRPr lang="en-US" sz="3600" b="1" kern="0" dirty="0">
              <a:solidFill>
                <a:srgbClr val="006666"/>
              </a:solidFill>
              <a:cs typeface="Arial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693567" y="4136481"/>
            <a:ext cx="7518400" cy="223856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kern="0" dirty="0">
                <a:solidFill>
                  <a:srgbClr val="000000"/>
                </a:solidFill>
                <a:cs typeface="Arial" charset="0"/>
              </a:rPr>
              <a:t>LỚP: 20T3-KLB1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kern="0" dirty="0">
                <a:cs typeface="Arial" charset="0"/>
              </a:rPr>
              <a:t>HỌC KỲ 1 – NĂM HỌC 2020_2021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kern="0" dirty="0">
                <a:cs typeface="Arial" charset="0"/>
              </a:rPr>
              <a:t>GIẢNG VIÊN: PHẠM THỊ THANH THÚY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1178407" y="1581955"/>
            <a:ext cx="8401319" cy="91674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000" b="1" kern="0" dirty="0">
                <a:solidFill>
                  <a:srgbClr val="FF0000"/>
                </a:solidFill>
                <a:cs typeface="Arial" charset="0"/>
              </a:rPr>
              <a:t>NGÀNH KỸ THUẬT LÀM BÁNH</a:t>
            </a:r>
          </a:p>
        </p:txBody>
      </p:sp>
    </p:spTree>
    <p:extLst>
      <p:ext uri="{BB962C8B-B14F-4D97-AF65-F5344CB8AC3E}">
        <p14:creationId xmlns:p14="http://schemas.microsoft.com/office/powerpoint/2010/main" val="389266839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8D2E75-B4CD-48B0-A351-829BEA435C20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508000" y="2653048"/>
            <a:ext cx="10972800" cy="27045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vi-VN" sz="4800" b="1" kern="0" dirty="0">
                <a:solidFill>
                  <a:srgbClr val="FF0000"/>
                </a:solidFill>
                <a:cs typeface="Arial" charset="0"/>
              </a:rPr>
              <a:t>Chương </a:t>
            </a: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3: </a:t>
            </a:r>
            <a:r>
              <a:rPr lang="en-US" sz="4800" b="1" dirty="0">
                <a:solidFill>
                  <a:srgbClr val="FF0000"/>
                </a:solidFill>
              </a:rPr>
              <a:t>TỔ CHỨC KINH DOANH DỊCH VỤ ĂN UỐNG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(</a:t>
            </a:r>
            <a:r>
              <a:rPr lang="en-US" sz="4800" b="1" kern="0" dirty="0" err="1">
                <a:solidFill>
                  <a:srgbClr val="FF0000"/>
                </a:solidFill>
                <a:cs typeface="Arial" charset="0"/>
              </a:rPr>
              <a:t>Buổi</a:t>
            </a: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 9,3 </a:t>
            </a:r>
            <a:r>
              <a:rPr lang="en-US" sz="4800" b="1" kern="0" dirty="0" err="1">
                <a:solidFill>
                  <a:srgbClr val="FF0000"/>
                </a:solidFill>
                <a:cs typeface="Arial" charset="0"/>
              </a:rPr>
              <a:t>tiết</a:t>
            </a: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)</a:t>
            </a:r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1468194" y="244700"/>
            <a:ext cx="9813703" cy="2115750"/>
          </a:xfrm>
        </p:spPr>
        <p:txBody>
          <a:bodyPr/>
          <a:lstStyle/>
          <a:p>
            <a:r>
              <a:rPr lang="en-US" dirty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/>
            </a:r>
            <a:br>
              <a:rPr lang="en-US" dirty="0">
                <a:solidFill>
                  <a:srgbClr val="000000"/>
                </a:solidFill>
                <a:latin typeface="Trebuchet MS" pitchFamily="34" charset="0"/>
                <a:cs typeface="Arial" charset="0"/>
              </a:rPr>
            </a:br>
            <a:r>
              <a:rPr lang="en-US" dirty="0" err="1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Môn</a:t>
            </a:r>
            <a:r>
              <a:rPr lang="en-US" dirty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học</a:t>
            </a:r>
            <a:r>
              <a:rPr lang="en-US" dirty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: TỔNG QUAN DU LỊCH VÀ KHÁCH SẠN</a:t>
            </a:r>
            <a:r>
              <a:rPr lang="en-US" dirty="0">
                <a:solidFill>
                  <a:srgbClr val="006666"/>
                </a:solidFill>
                <a:cs typeface="Arial" charset="0"/>
              </a:rPr>
              <a:t/>
            </a:r>
            <a:br>
              <a:rPr lang="en-US" dirty="0">
                <a:solidFill>
                  <a:srgbClr val="006666"/>
                </a:solidFill>
                <a:cs typeface="Arial" charset="0"/>
              </a:rPr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399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800" dirty="0"/>
              <a:t>MỤC TIÊU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16907" y="1184858"/>
            <a:ext cx="8173494" cy="5488898"/>
          </a:xfrm>
        </p:spPr>
        <p:txBody>
          <a:bodyPr/>
          <a:lstStyle/>
          <a:p>
            <a:pPr lvl="0" algn="just">
              <a:buFont typeface="Wingdings" pitchFamily="2" charset="2"/>
              <a:buChar char="Ø"/>
            </a:pPr>
            <a:r>
              <a:rPr lang="en-US" sz="4000" b="1" dirty="0"/>
              <a:t>  </a:t>
            </a:r>
            <a:r>
              <a:rPr lang="en-US" sz="4000" b="1" dirty="0" err="1"/>
              <a:t>Kiến</a:t>
            </a:r>
            <a:r>
              <a:rPr lang="en-US" sz="4000" b="1" dirty="0"/>
              <a:t> </a:t>
            </a:r>
            <a:r>
              <a:rPr lang="en-US" sz="4000" b="1" dirty="0" err="1"/>
              <a:t>thức</a:t>
            </a:r>
            <a:r>
              <a:rPr lang="en-US" sz="4000" b="1" dirty="0"/>
              <a:t>: </a:t>
            </a:r>
            <a:r>
              <a:rPr lang="de-DE" sz="4000" dirty="0"/>
              <a:t>Trang bị cho người học một số kiến thức cơ bản về tổ chức kinh doanh dịch vụ ăn uống trong khách sạn.</a:t>
            </a:r>
            <a:endParaRPr lang="en-US" sz="4000" dirty="0"/>
          </a:p>
          <a:p>
            <a:pPr lvl="0" algn="just">
              <a:buFont typeface="Wingdings" pitchFamily="2" charset="2"/>
              <a:buChar char="Ø"/>
            </a:pPr>
            <a:r>
              <a:rPr lang="en-US" sz="4000" b="1" dirty="0" err="1"/>
              <a:t>Kỹ</a:t>
            </a:r>
            <a:r>
              <a:rPr lang="en-US" sz="4000" b="1" dirty="0"/>
              <a:t> </a:t>
            </a:r>
            <a:r>
              <a:rPr lang="en-US" sz="4000" b="1" dirty="0" err="1"/>
              <a:t>năng</a:t>
            </a:r>
            <a:r>
              <a:rPr lang="en-US" sz="4000" b="1" dirty="0"/>
              <a:t>: </a:t>
            </a:r>
            <a:r>
              <a:rPr lang="de-DE" sz="4000" dirty="0"/>
              <a:t>Lên kế hoạch thực đơn ăn uống trong khách sạn</a:t>
            </a:r>
            <a:endParaRPr lang="en-US" sz="4000" dirty="0"/>
          </a:p>
          <a:p>
            <a:pPr lvl="0" algn="just">
              <a:buFont typeface="Wingdings" pitchFamily="2" charset="2"/>
              <a:buChar char="Ø"/>
            </a:pPr>
            <a:r>
              <a:rPr lang="en-US" sz="4000" b="1" dirty="0" err="1"/>
              <a:t>Thái</a:t>
            </a:r>
            <a:r>
              <a:rPr lang="en-US" sz="4000" b="1" dirty="0"/>
              <a:t> </a:t>
            </a:r>
            <a:r>
              <a:rPr lang="en-US" sz="4000" b="1" dirty="0" err="1"/>
              <a:t>độ</a:t>
            </a:r>
            <a:r>
              <a:rPr lang="en-US" sz="4000" b="1" dirty="0"/>
              <a:t>: </a:t>
            </a:r>
            <a:r>
              <a:rPr lang="vi-VN" sz="4000" dirty="0"/>
              <a:t>T</a:t>
            </a:r>
            <a:r>
              <a:rPr lang="en-US" sz="4000" dirty="0" err="1"/>
              <a:t>ích</a:t>
            </a:r>
            <a:r>
              <a:rPr lang="en-US" sz="4000" dirty="0"/>
              <a:t> </a:t>
            </a:r>
            <a:r>
              <a:rPr lang="en-US" sz="4000" dirty="0" err="1"/>
              <a:t>cực</a:t>
            </a:r>
            <a:r>
              <a:rPr lang="en-US" sz="4000" b="1" dirty="0"/>
              <a:t>,</a:t>
            </a:r>
            <a:r>
              <a:rPr lang="en-US" sz="4000" dirty="0"/>
              <a:t> </a:t>
            </a:r>
            <a:r>
              <a:rPr lang="en-US" sz="4000" dirty="0" err="1"/>
              <a:t>nghiêm</a:t>
            </a:r>
            <a:r>
              <a:rPr lang="en-US" sz="4000" dirty="0"/>
              <a:t> </a:t>
            </a:r>
            <a:r>
              <a:rPr lang="en-US" sz="4000" dirty="0" err="1"/>
              <a:t>túc</a:t>
            </a:r>
            <a:r>
              <a:rPr lang="en-US" sz="4000" dirty="0"/>
              <a:t>, ham </a:t>
            </a:r>
            <a:r>
              <a:rPr lang="en-US" sz="4000" dirty="0" err="1"/>
              <a:t>học</a:t>
            </a:r>
            <a:r>
              <a:rPr lang="en-US" sz="4000" dirty="0"/>
              <a:t> </a:t>
            </a:r>
            <a:r>
              <a:rPr lang="en-US" sz="4000" dirty="0" err="1"/>
              <a:t>hỏi</a:t>
            </a:r>
            <a:endParaRPr lang="en-US" sz="4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3</a:t>
            </a:fld>
            <a:endParaRPr lang="en-US">
              <a:solidFill>
                <a:srgbClr val="000000"/>
              </a:solidFill>
            </a:endParaRPr>
          </a:p>
        </p:txBody>
      </p:sp>
      <p:pic>
        <p:nvPicPr>
          <p:cNvPr id="1026" name="Picture 2" descr="https://encrypted-tbn2.gstatic.com/images?q=tbn:ANd9GcTPpj4OZiGbabOr05yUrbDY6B_A6WMZ99Jws42vb84JLiiWted3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184857"/>
            <a:ext cx="4263971" cy="426344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33958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0763" y="25754"/>
            <a:ext cx="9646276" cy="1043369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>NỘI DUNG</a:t>
            </a: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528033" y="431079"/>
            <a:ext cx="10406129" cy="64399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fontAlgn="base">
              <a:lnSpc>
                <a:spcPct val="150000"/>
              </a:lnSpc>
              <a:spcBef>
                <a:spcPct val="0"/>
              </a:spcBef>
              <a:defRPr/>
            </a:pPr>
            <a:r>
              <a:rPr lang="en-US" sz="4400" b="1" kern="0" dirty="0">
                <a:solidFill>
                  <a:srgbClr val="FF0000"/>
                </a:solidFill>
                <a:cs typeface="Arial" charset="0"/>
              </a:rPr>
              <a:t>3.1 KHÁI NIỆM 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defRPr/>
            </a:pPr>
            <a:r>
              <a:rPr lang="en-US" sz="4400" b="1" kern="0" dirty="0">
                <a:solidFill>
                  <a:srgbClr val="FF0000"/>
                </a:solidFill>
                <a:cs typeface="Arial" charset="0"/>
              </a:rPr>
              <a:t>3.2 KẾ HOẠCH XÂY DỰNG THỰC ĐƠN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defRPr/>
            </a:pPr>
            <a:r>
              <a:rPr lang="en-US" sz="4400" b="1" kern="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3.2.1 </a:t>
            </a:r>
            <a:r>
              <a:rPr lang="en-US" sz="4400" b="1" kern="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4400" b="1" kern="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kern="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4400" b="1" kern="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kern="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b="1" kern="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kern="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endParaRPr lang="en-US" sz="4400" b="1" kern="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defRPr/>
            </a:pP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3.2.2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Yêu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cầu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đối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với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kế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hoạch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đơn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của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nhà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hàng</a:t>
            </a:r>
            <a:endParaRPr lang="en-US" sz="4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itchFamily="18" charset="0"/>
            </a:endParaRPr>
          </a:p>
          <a:p>
            <a:pPr marL="0" lvl="2" fontAlgn="base">
              <a:lnSpc>
                <a:spcPct val="150000"/>
              </a:lnSpc>
              <a:spcBef>
                <a:spcPct val="0"/>
              </a:spcBef>
              <a:defRPr/>
            </a:pPr>
            <a:r>
              <a:rPr lang="en-US" sz="4400" b="1" dirty="0" smtClean="0">
                <a:latin typeface="Times New Roman" panose="02020603050405020304" pitchFamily="18" charset="0"/>
                <a:cs typeface="Times New Roman" pitchFamily="18" charset="0"/>
              </a:rPr>
              <a:t>3.2.3 </a:t>
            </a:r>
            <a:r>
              <a:rPr lang="en-US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endParaRPr lang="en-US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919409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0873" y="1332931"/>
            <a:ext cx="8287603" cy="55250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2674172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" y="991673"/>
            <a:ext cx="9823268" cy="58663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lvl="2" algn="just" defTabSz="457200">
              <a:spcBef>
                <a:spcPct val="0"/>
              </a:spcBef>
            </a:pP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3.2.2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Yêu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hoạch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endParaRPr lang="en-US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Nhu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sở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thích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nghề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ngũ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bếp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lvl="2" algn="just" defTabSz="457200">
              <a:spcBef>
                <a:spcPct val="0"/>
              </a:spcBef>
            </a:pP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25902552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" y="991673"/>
            <a:ext cx="10058399" cy="58663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lvl="2" algn="just" defTabSz="457200">
              <a:spcBef>
                <a:spcPct val="0"/>
              </a:spcBef>
            </a:pP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3.2.2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Yêu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hoạch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endParaRPr lang="en-US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suất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móc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bếp</a:t>
            </a:r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lợi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nhuận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sách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lvl="2" algn="just" defTabSz="457200">
              <a:spcBef>
                <a:spcPct val="0"/>
              </a:spcBef>
            </a:pP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53449745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" y="991673"/>
            <a:ext cx="9914708" cy="58663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lvl="2" algn="just" defTabSz="457200">
              <a:spcBef>
                <a:spcPct val="0"/>
              </a:spcBef>
            </a:pP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3.2.2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Yêu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hoạch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endParaRPr lang="en-US" sz="4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2" algn="just" defTabSz="457200">
              <a:spcBef>
                <a:spcPct val="0"/>
              </a:spcBef>
            </a:pPr>
            <a:r>
              <a:rPr lang="en-US" sz="4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Khả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tối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phép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 algn="just"/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chế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dưỡng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bữa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0" algn="just"/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thương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phẩm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lvl="2" algn="just" defTabSz="457200">
              <a:spcBef>
                <a:spcPct val="0"/>
              </a:spcBef>
            </a:pPr>
            <a:endParaRPr lang="en-US" sz="4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182668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" y="991673"/>
            <a:ext cx="9784079" cy="534381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lvl="2" algn="just" defTabSz="457200">
              <a:spcBef>
                <a:spcPct val="0"/>
              </a:spcBef>
            </a:pP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3.2.2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Yêu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hoạch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endParaRPr lang="en-US" sz="4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2" algn="just" defTabSz="457200">
              <a:spcBef>
                <a:spcPct val="0"/>
              </a:spcBef>
            </a:pPr>
            <a:r>
              <a:rPr lang="en-US" sz="4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đang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0" algn="just"/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thủ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cạnh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tranh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thị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endParaRPr lang="en-US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29914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" y="991673"/>
            <a:ext cx="10110650" cy="58663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lvl="2" algn="just" defTabSz="457200">
              <a:spcBef>
                <a:spcPct val="0"/>
              </a:spcBef>
            </a:pP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3.2.2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Yêu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hoạch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endParaRPr lang="en-US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chuyên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còn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tới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359684239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" y="991673"/>
            <a:ext cx="10032273" cy="58663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lvl="2" algn="just" defTabSz="457200">
              <a:spcBef>
                <a:spcPct val="0"/>
              </a:spcBef>
            </a:pP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3.2.2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Yêu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hoạch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endParaRPr lang="en-US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Nhu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sở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thích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phù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thói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quen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ăn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uống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khẩu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vị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dân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tộc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448888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" y="991673"/>
            <a:ext cx="10006148" cy="58663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lvl="2" algn="just" defTabSz="457200">
              <a:spcBef>
                <a:spcPct val="0"/>
              </a:spcBef>
            </a:pP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3.2.2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Yêu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hoạch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endParaRPr lang="en-US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lựa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ăn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cung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thật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phong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phú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tránh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gây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cảm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giác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nhàm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chán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lvl="2" algn="just" defTabSz="457200">
              <a:spcBef>
                <a:spcPct val="0"/>
              </a:spcBef>
            </a:pPr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95411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" y="991673"/>
            <a:ext cx="10319656" cy="58663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lvl="2" algn="just" defTabSz="457200">
              <a:spcBef>
                <a:spcPct val="0"/>
              </a:spcBef>
            </a:pP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3.2.2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Yêu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hoạch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endParaRPr lang="en-US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xứng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khả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thanh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đạt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marketing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63254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991674"/>
            <a:ext cx="11521440" cy="55136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lvl="2" algn="just" defTabSz="457200">
              <a:spcBef>
                <a:spcPct val="0"/>
              </a:spcBef>
            </a:pP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3.2.2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Yêu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hoạch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endParaRPr lang="en-US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sz="4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đảm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chú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ý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tới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lợi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nhuận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thỏa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mãn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thẩm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mỹ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đưa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màu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sắc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mùi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vị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2969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" y="991673"/>
            <a:ext cx="12043953" cy="58663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2" algn="just"/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3.2.3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bày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endParaRPr lang="en-US" sz="4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 algn="just"/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3.2.3.1.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Lựa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phù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lvl="2" algn="just"/>
            <a:r>
              <a:rPr lang="en-US" sz="4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menu,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nhưng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ý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lựa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thật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phù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mình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đẹp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kiểu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dáng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ấn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ban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cảm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xúc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dành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thương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 </a:t>
            </a:r>
          </a:p>
        </p:txBody>
      </p:sp>
    </p:spTree>
    <p:extLst>
      <p:ext uri="{BB962C8B-B14F-4D97-AF65-F5344CB8AC3E}">
        <p14:creationId xmlns:p14="http://schemas.microsoft.com/office/powerpoint/2010/main" val="38249692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" y="991673"/>
            <a:ext cx="9744890" cy="58663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2" algn="just"/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3.2.3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bày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endParaRPr lang="en-US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 algn="just"/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đang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phổ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thị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dạng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catalogue,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gỗ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dạng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vải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v.v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…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Tùy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từng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phong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trang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trí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nhau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endParaRPr lang="en-US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779739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" y="991673"/>
            <a:ext cx="10463348" cy="58663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2" algn="just"/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3.2.3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bày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endParaRPr lang="en-US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 algn="just"/>
            <a:r>
              <a:rPr lang="en-US" sz="4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hải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hướng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nhập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sang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lựa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gỗ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trang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trí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phù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hướng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phong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vintage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cổ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điển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vải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dạng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486986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" y="991673"/>
            <a:ext cx="9548948" cy="58663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2" algn="just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3.2.3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endParaRPr lang="en-US" sz="4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 algn="just"/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nhược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nhau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gỗ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đẹp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nhưng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muốn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buộc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cuốn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menu. </a:t>
            </a:r>
          </a:p>
        </p:txBody>
      </p:sp>
    </p:spTree>
    <p:extLst>
      <p:ext uri="{BB962C8B-B14F-4D97-AF65-F5344CB8AC3E}">
        <p14:creationId xmlns:p14="http://schemas.microsoft.com/office/powerpoint/2010/main" val="300366767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" y="991673"/>
            <a:ext cx="9548948" cy="58663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2" algn="just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3.2.3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endParaRPr lang="en-US" sz="4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 algn="just"/>
            <a:endParaRPr lang="en-US" sz="44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1677596"/>
            <a:ext cx="7145383" cy="51804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2663790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991673"/>
            <a:ext cx="10998925" cy="58663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2" algn="just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3.2.3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endParaRPr lang="en-US" sz="4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 algn="just"/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bìa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cứng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phổ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nay,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phù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tất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mô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rẻ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đẹp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lựa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phù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đảm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ý </a:t>
            </a:r>
            <a:r>
              <a:rPr lang="en-US" sz="44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tưởng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 </a:t>
            </a:r>
          </a:p>
        </p:txBody>
      </p:sp>
    </p:spTree>
    <p:extLst>
      <p:ext uri="{BB962C8B-B14F-4D97-AF65-F5344CB8AC3E}">
        <p14:creationId xmlns:p14="http://schemas.microsoft.com/office/powerpoint/2010/main" val="194700472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" y="991673"/>
            <a:ext cx="11299370" cy="58663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2" algn="just"/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3.2.3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endParaRPr lang="en-US" sz="4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3.2.3.2.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Sắp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xếp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bố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cục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endParaRPr lang="en-US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phù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tiện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nghi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nhìn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họ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dễ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ngay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ưa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thích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Do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đẹp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bố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cục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logic.</a:t>
            </a:r>
            <a:r>
              <a:rPr lang="en-US" dirty="0"/>
              <a:t> </a:t>
            </a:r>
            <a:endParaRPr lang="en-US" sz="2800" dirty="0"/>
          </a:p>
          <a:p>
            <a:pPr lvl="2" algn="just"/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028915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795728"/>
            <a:ext cx="12191999" cy="606227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2" algn="just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3.2.3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endParaRPr lang="en-US" sz="4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Bố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cục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hòa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gây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ấn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endParaRPr lang="en-US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chia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phụ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đồ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uống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dễ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lựa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lẩu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nướng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chia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riêng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đâu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đồ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nướng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đâu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lẩu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gì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dễ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lựa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kiệm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 </a:t>
            </a:r>
          </a:p>
          <a:p>
            <a:pPr lvl="2" algn="just"/>
            <a:endParaRPr lang="en-US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619618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991673"/>
            <a:ext cx="12191999" cy="58663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2" algn="just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3.2.3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endParaRPr lang="en-US" sz="4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7338" lvl="2" algn="just"/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Hầu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sang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đều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tối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giản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chi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cảm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thấy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mệt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mỏi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đói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cứ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lựa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xem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gì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chế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lâu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v.v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…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Họ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nhanh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chóng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gọi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ngon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rõ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đưa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nhanh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 </a:t>
            </a:r>
          </a:p>
        </p:txBody>
      </p:sp>
    </p:spTree>
    <p:extLst>
      <p:ext uri="{BB962C8B-B14F-4D97-AF65-F5344CB8AC3E}">
        <p14:creationId xmlns:p14="http://schemas.microsoft.com/office/powerpoint/2010/main" val="94411189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991673"/>
            <a:ext cx="10384971" cy="58663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2" algn="just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3.2.3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endParaRPr lang="en-US" sz="4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3.2.3.3.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Lựa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font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chữ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</a:t>
            </a:r>
          </a:p>
          <a:p>
            <a:pPr algn="just"/>
            <a:r>
              <a:rPr lang="en-US" sz="4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Typography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font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chữ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phổ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nhiên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lựa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font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chữ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menu,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ý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 </a:t>
            </a:r>
          </a:p>
          <a:p>
            <a:pPr algn="just"/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Font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chữ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phù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 hay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chưa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? </a:t>
            </a:r>
          </a:p>
        </p:txBody>
      </p:sp>
    </p:spTree>
    <p:extLst>
      <p:ext uri="{BB962C8B-B14F-4D97-AF65-F5344CB8AC3E}">
        <p14:creationId xmlns:p14="http://schemas.microsoft.com/office/powerpoint/2010/main" val="23172362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991673"/>
            <a:ext cx="10345783" cy="58663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2" algn="just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3.2.3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endParaRPr lang="en-US" sz="4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3.2.3.3.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Lựa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font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chữ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</a:t>
            </a:r>
          </a:p>
          <a:p>
            <a:pPr algn="just"/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Font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chữ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hòa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 hay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? </a:t>
            </a:r>
          </a:p>
          <a:p>
            <a:pPr algn="just"/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Font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chữ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dễ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nhìn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nhanh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chóng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lựa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lvl="2" algn="just"/>
            <a:endParaRPr lang="en-US" sz="4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389608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991673"/>
            <a:ext cx="10933611" cy="58663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2" algn="just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3.2.3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endParaRPr lang="en-US" sz="4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Font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chữ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sang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</a:t>
            </a:r>
          </a:p>
          <a:p>
            <a:pPr algn="just"/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nữa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3 font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chữ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rối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cảm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thấy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chịu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nhìn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font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chữ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 </a:t>
            </a:r>
          </a:p>
        </p:txBody>
      </p:sp>
    </p:spTree>
    <p:extLst>
      <p:ext uri="{BB962C8B-B14F-4D97-AF65-F5344CB8AC3E}">
        <p14:creationId xmlns:p14="http://schemas.microsoft.com/office/powerpoint/2010/main" val="377951127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991673"/>
            <a:ext cx="12191999" cy="58663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2" algn="just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3.2.3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endParaRPr lang="en-US" sz="4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Font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chữ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diện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mô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font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chữ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giản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to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dễ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đọc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phong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châu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Âu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sang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font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chữ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 </a:t>
            </a:r>
          </a:p>
        </p:txBody>
      </p:sp>
    </p:spTree>
    <p:extLst>
      <p:ext uri="{BB962C8B-B14F-4D97-AF65-F5344CB8AC3E}">
        <p14:creationId xmlns:p14="http://schemas.microsoft.com/office/powerpoint/2010/main" val="50949125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782665"/>
            <a:ext cx="12191999" cy="607533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2" algn="just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3.2.3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endParaRPr lang="en-US" sz="4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3.2.3.4.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lọc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tối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giản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</a:t>
            </a:r>
          </a:p>
          <a:p>
            <a:pPr algn="just"/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ngồi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xuống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bàn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họ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muốn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nhanh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chóng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gọi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Họ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muốn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mất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nghiên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cứu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dưỡng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hay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chế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Do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tối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giản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mọi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chi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kèm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ổn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 </a:t>
            </a:r>
          </a:p>
        </p:txBody>
      </p:sp>
    </p:spTree>
    <p:extLst>
      <p:ext uri="{BB962C8B-B14F-4D97-AF65-F5344CB8AC3E}">
        <p14:creationId xmlns:p14="http://schemas.microsoft.com/office/powerpoint/2010/main" val="141946910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991673"/>
            <a:ext cx="12191999" cy="58663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2" algn="just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3.2.3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endParaRPr lang="en-US" sz="4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7338" lvl="2" algn="just"/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menu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cảm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thấy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mệt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mỏi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cuối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cùng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họ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biết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lựa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cứ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cân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đo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Chẳng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ai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lúc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đang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đói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bụng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vẫn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tin do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menu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tối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giản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chữ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. </a:t>
            </a:r>
          </a:p>
          <a:p>
            <a:pPr marL="287338" lvl="2" algn="just"/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47611981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991673"/>
            <a:ext cx="11652069" cy="58663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2" algn="just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3.2.3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endParaRPr lang="en-US" sz="4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3.2.3.5.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đồ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endParaRPr lang="en-US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đẹp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nay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ghép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tăng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thẩm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mỹ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kích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thích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vị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giác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đang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đói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ấn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mạnh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nhìn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thấy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đẹp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mắt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/>
              <a:t> 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83628948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991673"/>
            <a:ext cx="12191999" cy="58663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2" algn="just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3.2.3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endParaRPr lang="en-US" sz="4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7338" lvl="2" algn="just"/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trưng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ngon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họ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lựa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dựa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nhiên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tránh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lạm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phá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vỡ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 </a:t>
            </a:r>
          </a:p>
        </p:txBody>
      </p:sp>
    </p:spTree>
    <p:extLst>
      <p:ext uri="{BB962C8B-B14F-4D97-AF65-F5344CB8AC3E}">
        <p14:creationId xmlns:p14="http://schemas.microsoft.com/office/powerpoint/2010/main" val="413841780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" y="991673"/>
            <a:ext cx="10123714" cy="58663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2" algn="just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3.2.3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endParaRPr lang="en-US" sz="4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bố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cục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trang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7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7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rối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mắt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đưa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1383573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2" y="991673"/>
            <a:ext cx="9287690" cy="58663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2" algn="just"/>
            <a:r>
              <a:rPr lang="en-US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3.2.3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endPara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màu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sắc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Màu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sắc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hòa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màu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đạo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tránh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trộn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màu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nhau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92156732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2" y="991673"/>
            <a:ext cx="9091748" cy="58663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2" algn="just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3.2.3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Nhìn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cuốn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đầy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họa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màu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sắc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giảm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chuyên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bánh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donut,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tone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màu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pastel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nét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nhẹ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hòa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en-US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09626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" y="991673"/>
            <a:ext cx="9627325" cy="58663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2" algn="just"/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3.2.3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thoại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rõ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ràng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635565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" y="991673"/>
            <a:ext cx="9627325" cy="58663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2" algn="just"/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3.2.3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5196" y="2132012"/>
            <a:ext cx="6563714" cy="472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9831937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" y="991673"/>
            <a:ext cx="9627325" cy="58663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2" algn="just"/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3.2.3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09653"/>
            <a:ext cx="5277393" cy="4148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8771" y="1603935"/>
            <a:ext cx="5345205" cy="4131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752138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" y="991673"/>
            <a:ext cx="9627325" cy="58663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2" algn="just"/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3.2.3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5" t="5253" r="2622" b="2641"/>
          <a:stretch/>
        </p:blipFill>
        <p:spPr bwMode="auto">
          <a:xfrm>
            <a:off x="3226526" y="1775453"/>
            <a:ext cx="5264332" cy="50717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715025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46183"/>
            <a:ext cx="12191999" cy="845490"/>
          </a:xfrm>
        </p:spPr>
        <p:txBody>
          <a:bodyPr>
            <a:normAutofit/>
          </a:bodyPr>
          <a:lstStyle/>
          <a:p>
            <a:pPr lvl="0"/>
            <a:r>
              <a:rPr lang="en-US" sz="3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3.3 TỔ CHỨC PHỤC VỤ TRỰC TIẾP TẠI NHÀ HÀNG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" y="991673"/>
            <a:ext cx="12192000" cy="58663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52388" lvl="2"/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3.3.1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Chuẩn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phòng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ăn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bàn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ăn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vệ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phòng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ăn</a:t>
            </a:r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Sắp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xếp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kê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bàn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ghế</a:t>
            </a:r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Trải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bàn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trải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khăn</a:t>
            </a:r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biện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bàn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ăn</a:t>
            </a:r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phục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chuẩn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vệ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899687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46183"/>
            <a:ext cx="12191999" cy="845490"/>
          </a:xfrm>
        </p:spPr>
        <p:txBody>
          <a:bodyPr>
            <a:normAutofit/>
          </a:bodyPr>
          <a:lstStyle/>
          <a:p>
            <a:pPr lvl="0"/>
            <a:r>
              <a:rPr lang="en-US" sz="3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3.3 TỔ CHỨC PHỤC VỤ TRỰC TIẾP TẠI NHÀ HÀNG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" y="991673"/>
            <a:ext cx="12192000" cy="58663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52388" lvl="2"/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3.3.1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Chuẩn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phòng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ăn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bàn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ăn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4783" y="1854926"/>
            <a:ext cx="7079820" cy="5003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566711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46183"/>
            <a:ext cx="12191999" cy="845490"/>
          </a:xfrm>
        </p:spPr>
        <p:txBody>
          <a:bodyPr>
            <a:normAutofit/>
          </a:bodyPr>
          <a:lstStyle/>
          <a:p>
            <a:pPr lvl="0"/>
            <a:r>
              <a:rPr lang="en-US" sz="3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3.3 TỔ CHỨC PHỤC VỤ TRỰC TIẾP TẠI NHÀ HÀNG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" y="991673"/>
            <a:ext cx="12192000" cy="58663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52388" lvl="2"/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3.3.1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Chuẩn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phòng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ăn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bàn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ăn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4839" y="1762128"/>
            <a:ext cx="5056686" cy="5056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2545745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1735"/>
            <a:ext cx="8596668" cy="958645"/>
          </a:xfrm>
        </p:spPr>
        <p:txBody>
          <a:bodyPr/>
          <a:lstStyle/>
          <a:p>
            <a:r>
              <a:rPr lang="vi-VN" dirty="0">
                <a:solidFill>
                  <a:srgbClr val="FF0000"/>
                </a:solidFill>
              </a:rPr>
              <a:t>CỦNG CỐ BÀI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206063" y="958645"/>
            <a:ext cx="9940828" cy="57126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lvl="1"/>
            <a:r>
              <a:rPr lang="vi-VN" sz="3600" b="1" dirty="0"/>
              <a:t>CÂU HỎI</a:t>
            </a:r>
            <a:r>
              <a:rPr lang="en-US" sz="3600" b="1" dirty="0"/>
              <a:t>:</a:t>
            </a:r>
          </a:p>
          <a:p>
            <a:pPr marL="742950" lvl="0" indent="-742950" algn="just">
              <a:buFont typeface="+mj-lt"/>
              <a:buAutoNum type="arabicPeriod"/>
            </a:pP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Thế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bếp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nóng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bếp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lạnh</a:t>
            </a:r>
            <a:r>
              <a:rPr lang="en-US" sz="440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742950" lvl="0" indent="-742950" algn="just">
              <a:buFont typeface="+mj-lt"/>
              <a:buAutoNum type="arabicPeriod"/>
            </a:pPr>
            <a:r>
              <a:rPr lang="en-US" sz="4400">
                <a:latin typeface="Times New Roman" panose="02020603050405020304" pitchFamily="18" charset="0"/>
                <a:cs typeface="Times New Roman" panose="02020603050405020304" pitchFamily="18" charset="0"/>
              </a:rPr>
              <a:t>Ưu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nhược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ăn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uống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lvl="1"/>
            <a:endParaRPr lang="en-US" sz="3600" b="1" dirty="0"/>
          </a:p>
          <a:p>
            <a:pPr lvl="2"/>
            <a:endParaRPr lang="en-US" sz="3300" i="1" dirty="0"/>
          </a:p>
        </p:txBody>
      </p:sp>
    </p:spTree>
    <p:extLst>
      <p:ext uri="{BB962C8B-B14F-4D97-AF65-F5344CB8AC3E}">
        <p14:creationId xmlns:p14="http://schemas.microsoft.com/office/powerpoint/2010/main" val="127325158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1735"/>
            <a:ext cx="8596668" cy="958645"/>
          </a:xfrm>
        </p:spPr>
        <p:txBody>
          <a:bodyPr/>
          <a:lstStyle/>
          <a:p>
            <a:r>
              <a:rPr lang="vi-VN" dirty="0">
                <a:solidFill>
                  <a:srgbClr val="FF0000"/>
                </a:solidFill>
              </a:rPr>
              <a:t>GIAO BÀI VỀ NHÀ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206063" y="958645"/>
            <a:ext cx="9572118" cy="432127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lvl="1"/>
            <a:endParaRPr lang="en-US" sz="3600" b="1" dirty="0"/>
          </a:p>
          <a:p>
            <a:pPr lvl="1"/>
            <a:r>
              <a:rPr lang="vi-VN" sz="4400" b="1" dirty="0"/>
              <a:t>Đọc trước bài giảng môn học từ trang </a:t>
            </a:r>
            <a:r>
              <a:rPr lang="en-US" sz="4400" b="1" dirty="0" smtClean="0"/>
              <a:t>30</a:t>
            </a:r>
            <a:r>
              <a:rPr lang="vi-VN" sz="4400" b="1" dirty="0" smtClean="0"/>
              <a:t> </a:t>
            </a:r>
            <a:r>
              <a:rPr lang="vi-VN" sz="4400" b="1" dirty="0"/>
              <a:t>đến trang </a:t>
            </a:r>
            <a:r>
              <a:rPr lang="en-US" sz="4400" b="1" smtClean="0"/>
              <a:t>35</a:t>
            </a:r>
            <a:endParaRPr lang="en-US" sz="4400" b="1" dirty="0"/>
          </a:p>
          <a:p>
            <a:pPr lvl="2"/>
            <a:endParaRPr lang="en-US" sz="3300" i="1" dirty="0"/>
          </a:p>
        </p:txBody>
      </p:sp>
    </p:spTree>
    <p:extLst>
      <p:ext uri="{BB962C8B-B14F-4D97-AF65-F5344CB8AC3E}">
        <p14:creationId xmlns:p14="http://schemas.microsoft.com/office/powerpoint/2010/main" val="219184556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560</TotalTime>
  <Words>2156</Words>
  <Application>Microsoft Office PowerPoint</Application>
  <PresentationFormat>Custom</PresentationFormat>
  <Paragraphs>157</Paragraphs>
  <Slides>43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43</vt:i4>
      </vt:variant>
    </vt:vector>
  </HeadingPairs>
  <TitlesOfParts>
    <vt:vector size="46" baseType="lpstr">
      <vt:lpstr>Facet</vt:lpstr>
      <vt:lpstr>871TGp_picture_light_ani</vt:lpstr>
      <vt:lpstr>1_871TGp_picture_light_ani</vt:lpstr>
      <vt:lpstr>TRƯỜNG CAO ĐẲNG LÝ TỰ TRỌNG THÀNH PHỐ HỒ CHÍ MINH </vt:lpstr>
      <vt:lpstr> Môn học: TỔNG QUAN DU LỊCH VÀ KHÁCH SẠN </vt:lpstr>
      <vt:lpstr>MỤC TIÊU</vt:lpstr>
      <vt:lpstr>NỘI DUNG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3.3 TỔ CHỨC PHỤC VỤ TRỰC TIẾP TẠI NHÀ HÀNG</vt:lpstr>
      <vt:lpstr>3.3 TỔ CHỨC PHỤC VỤ TRỰC TIẾP TẠI NHÀ HÀNG</vt:lpstr>
      <vt:lpstr>3.3 TỔ CHỨC PHỤC VỤ TRỰC TIẾP TẠI NHÀ HÀNG</vt:lpstr>
      <vt:lpstr>CỦNG CỐ BÀI</vt:lpstr>
      <vt:lpstr>GIAO BÀI VỀ NHÀ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CHƯƠNG 3: NGỘ ĐỘC THỰC PHẨM DO NGUYÊN LIỆU VÀ SẢN PHẨM CHƯA NGỘ ĐỘC</dc:title>
  <dc:creator>Windows User</dc:creator>
  <cp:lastModifiedBy>admin</cp:lastModifiedBy>
  <cp:revision>52</cp:revision>
  <dcterms:created xsi:type="dcterms:W3CDTF">2020-12-28T10:22:22Z</dcterms:created>
  <dcterms:modified xsi:type="dcterms:W3CDTF">2021-04-07T07:40:07Z</dcterms:modified>
</cp:coreProperties>
</file>