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16"/>
  </p:handoutMasterIdLst>
  <p:sldIdLst>
    <p:sldId id="298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1" r:id="rId13"/>
    <p:sldId id="312" r:id="rId14"/>
    <p:sldId id="31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8EC4F6"/>
    <a:srgbClr val="EF4E40"/>
    <a:srgbClr val="FDB34F"/>
    <a:srgbClr val="F7B74B"/>
    <a:srgbClr val="FAB957"/>
    <a:srgbClr val="FAB751"/>
    <a:srgbClr val="FDB44E"/>
    <a:srgbClr val="746C63"/>
    <a:srgbClr val="E1AE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>
      <p:cViewPr varScale="1">
        <p:scale>
          <a:sx n="69" d="100"/>
          <a:sy n="69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1164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0CCB7-10A0-46C1-95C9-8EE430DEED7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9F799-76A0-44B0-A8ED-1932F4A4A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18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18068" y="6567588"/>
            <a:ext cx="632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400" b="1" baseline="0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400" b="1" dirty="0">
              <a:solidFill>
                <a:srgbClr val="ED50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10"/>
          <p:cNvGraphicFramePr>
            <a:graphicFrameLocks noGrp="1"/>
          </p:cNvGraphicFramePr>
          <p:nvPr userDrawn="1"/>
        </p:nvGraphicFramePr>
        <p:xfrm>
          <a:off x="4572000" y="1524003"/>
          <a:ext cx="7213600" cy="3950735"/>
        </p:xfrm>
        <a:graphic>
          <a:graphicData uri="http://schemas.openxmlformats.org/drawingml/2006/table">
            <a:tbl>
              <a:tblPr/>
              <a:tblGrid>
                <a:gridCol w="7213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Họ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tên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: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43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Năm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Quê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quán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Dân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tộc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giáo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Ngày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vào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Đoàn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Chính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trị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80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Chuyên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Round Same Side Corner Rectangle 3"/>
          <p:cNvSpPr/>
          <p:nvPr/>
        </p:nvSpPr>
        <p:spPr>
          <a:xfrm flipH="1" flipV="1">
            <a:off x="0" y="0"/>
            <a:ext cx="12192000" cy="121920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0800" y="236538"/>
            <a:ext cx="1087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vi-VN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/>
              </a:rPr>
              <a:t>ĐẠI HỘI ĐẠI BIỂU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ĐOÀN TNCS HỒ CHÍ MINH </a:t>
            </a:r>
          </a:p>
          <a:p>
            <a:pPr algn="ctr">
              <a:defRPr/>
            </a:pP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CĐKT LÝ TỰ TRỌNG TP. HỒ CHÍ MINH LẦN XXIII</a:t>
            </a:r>
          </a:p>
        </p:txBody>
      </p:sp>
      <p:pic>
        <p:nvPicPr>
          <p:cNvPr id="11" name="Picture 211" descr="shabby_frame_gree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17" y="1143000"/>
            <a:ext cx="436668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6400800" y="1600200"/>
            <a:ext cx="528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400800" y="579120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flipH="1" flipV="1">
            <a:off x="0" y="-1"/>
            <a:ext cx="12192000" cy="835236"/>
          </a:xfrm>
          <a:prstGeom prst="round2SameRect">
            <a:avLst/>
          </a:prstGeom>
          <a:solidFill>
            <a:schemeClr val="accent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7600" y="2"/>
            <a:ext cx="108712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algn="ctr" defTabSz="914400" rtl="0" eaLnBrk="1" latinLnBrk="0" hangingPunct="1">
              <a:defRPr/>
            </a:pPr>
            <a:r>
              <a:rPr lang="en-US" sz="2400" b="1" kern="1200" spc="51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+mn-cs"/>
              </a:rPr>
              <a:t>HỘI NGHỊ ĐẠI BIỂU CÁN BỘ - CÔNG CHỨC – VIÊN CHỨC NĂM HỌC 2017 - 2018</a:t>
            </a:r>
            <a:endParaRPr lang="en-US" sz="2400" b="1" kern="1200" spc="51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anose="02040603050506020204" pitchFamily="18" charset="0"/>
              <a:ea typeface="+mn-ea"/>
              <a:cs typeface="+mn-cs"/>
            </a:endParaRP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ound Single Corner Rectangle 9"/>
          <p:cNvSpPr/>
          <p:nvPr userDrawn="1"/>
        </p:nvSpPr>
        <p:spPr>
          <a:xfrm>
            <a:off x="0" y="6553200"/>
            <a:ext cx="8331200" cy="304800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algn="ctr" defTabSz="914400" rtl="0" eaLnBrk="1" latinLnBrk="0" hangingPunct="1">
              <a:defRPr/>
            </a:pPr>
            <a:r>
              <a:rPr lang="en-US" sz="16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American Sans" panose="02040603050506020204" pitchFamily="18" charset="0"/>
                <a:ea typeface="+mn-ea"/>
                <a:cs typeface="+mn-cs"/>
              </a:rPr>
              <a:t>TRI THỨC – SÁNG TẠO – PHÁT TRIỂN – BỀN VỮNG</a:t>
            </a:r>
            <a:endParaRPr lang="en-US" sz="16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American Sans" panose="020406030505060202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advClick="0"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/>
          <p:nvPr userDrawn="1"/>
        </p:nvSpPr>
        <p:spPr>
          <a:xfrm>
            <a:off x="0" y="3"/>
            <a:ext cx="12192000" cy="5908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800" b="1" dirty="0"/>
          </a:p>
        </p:txBody>
      </p:sp>
    </p:spTree>
  </p:cSld>
  <p:clrMapOvr>
    <a:masterClrMapping/>
  </p:clrMapOvr>
  <p:transition advClick="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>
    <p:cut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C:\Users\LENOVO\Downloads\icon\GIOI%20THIEU%20TRUONG%20-%20BAO%20NHAN%20DAN%20-final%20.mp4" TargetMode="External"/><Relationship Id="rId1" Type="http://schemas.microsoft.com/office/2007/relationships/media" Target="file:///C:\Users\LENOVO\Downloads\icon\GIOI%20THIEU%20TRUONG%20-%20BAO%20NHAN%20DAN%20-final%20.mp4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866900" y="5181600"/>
            <a:ext cx="8458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Thành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p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hố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Hồ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Chí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Minh,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n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gày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18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t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háng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4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n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ăm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2021</a:t>
            </a:r>
            <a:endParaRPr lang="en-US" sz="2000" b="1" spc="51" dirty="0">
              <a:ln w="3175">
                <a:noFill/>
              </a:ln>
              <a:solidFill>
                <a:srgbClr val="FF0000"/>
              </a:solidFill>
              <a:effectLst>
                <a:glow>
                  <a:schemeClr val="bg1"/>
                </a:glow>
              </a:effectLst>
              <a:latin typeface="UTM American Sans" panose="02040603050506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295400"/>
            <a:ext cx="12192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THÀNH PHỐ HỒ CHÍ MINH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CÔNG LẬP CHẤT LƯỢNG CAO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2590800"/>
            <a:ext cx="1219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spc="51" dirty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CHÀO MỪNG ĐOÀN CÁN BỘ, GIÁO VIÊN VÀ HỌC SINH TRƯỜNG TRUNG HỌC PHỔ THÔNG </a:t>
            </a:r>
            <a:r>
              <a:rPr lang="en-US" sz="4000" b="1" spc="51" dirty="0" smtClean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HUỲNH TẤN PHÁT TỈNH BẾN TRE</a:t>
            </a:r>
            <a:endParaRPr lang="en-US" sz="4000" b="1" spc="51" dirty="0" smtClean="0">
              <a:ln w="3175">
                <a:noFill/>
              </a:ln>
              <a:solidFill>
                <a:srgbClr val="FF3300"/>
              </a:solidFill>
              <a:effectLst>
                <a:glow>
                  <a:schemeClr val="bg1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anose="02040603050506020204" pitchFamily="18" charset="0"/>
            </a:endParaRPr>
          </a:p>
          <a:p>
            <a:pPr algn="ctr"/>
            <a:r>
              <a:rPr lang="en-US" sz="4000" b="1" spc="51" dirty="0" smtClean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ĐẾN </a:t>
            </a:r>
            <a:r>
              <a:rPr lang="en-US" sz="4000" b="1" spc="51" dirty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THAM QUAN THỰC TẾ</a:t>
            </a:r>
          </a:p>
        </p:txBody>
      </p:sp>
      <p:pic>
        <p:nvPicPr>
          <p:cNvPr id="12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504" y="19110"/>
            <a:ext cx="2018992" cy="127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ChangeArrowheads="1"/>
          </p:cNvSpPr>
          <p:nvPr/>
        </p:nvSpPr>
        <p:spPr bwMode="auto">
          <a:xfrm>
            <a:off x="1384301" y="533400"/>
            <a:ext cx="1054523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TRƯỜNG CAO ĐẲNG LÝ TỰ TRỌNG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THÀNH PHỐ HỒ CHÍ MINH</a:t>
            </a:r>
            <a:endParaRPr lang="en-US" alt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1507" name="Rectangle 8"/>
          <p:cNvSpPr>
            <a:spLocks noChangeArrowheads="1"/>
          </p:cNvSpPr>
          <p:nvPr/>
        </p:nvSpPr>
        <p:spPr bwMode="auto">
          <a:xfrm>
            <a:off x="609600" y="2667001"/>
            <a:ext cx="1131993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Tự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Trọng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Thành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phố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Hồ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Chí</a:t>
            </a:r>
            <a:r>
              <a:rPr lang="en-US" altLang="en-US" sz="2500" dirty="0">
                <a:latin typeface="Arial" panose="020B0604020202020204" pitchFamily="34" charset="0"/>
              </a:rPr>
              <a:t> Minh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được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lập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từ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năm</a:t>
            </a:r>
            <a:r>
              <a:rPr lang="en-US" altLang="en-US" sz="2500" dirty="0" smtClean="0">
                <a:latin typeface="Arial" panose="020B0604020202020204" pitchFamily="34" charset="0"/>
              </a:rPr>
              <a:t> 1986,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một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những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công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lập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đạt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danh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hiệu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chất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lượng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cao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phố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khu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vực</a:t>
            </a:r>
            <a:r>
              <a:rPr lang="en-US" altLang="en-US" sz="2500" dirty="0" smtClean="0"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đào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tạo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ngành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với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nhiều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loại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hình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đào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tạo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hướng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tiên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tiến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hiện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đại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1930400" y="685800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Cơ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sở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vật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chất</a:t>
            </a:r>
            <a:r>
              <a:rPr lang="en-US" altLang="en-US" sz="2500" b="1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711200" y="1371601"/>
            <a:ext cx="10972800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đầu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tư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mới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bị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cơ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sở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vật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chất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khang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đội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ngũ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giàu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kinh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nghiệm</a:t>
            </a:r>
            <a:r>
              <a:rPr lang="en-US" altLang="en-US" sz="2500" dirty="0"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duy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trì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cải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tiến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thống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quản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chất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lượng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ISO 9001:2015, </a:t>
            </a:r>
            <a:r>
              <a:rPr lang="en-US" altLang="en-US" sz="2500" dirty="0" err="1"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mục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giữ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vững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niềm</a:t>
            </a:r>
            <a:r>
              <a:rPr lang="en-US" altLang="en-US" sz="2500" dirty="0">
                <a:latin typeface="Arial" panose="020B0604020202020204" pitchFamily="34" charset="0"/>
              </a:rPr>
              <a:t> tin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sự</a:t>
            </a:r>
            <a:r>
              <a:rPr lang="en-US" altLang="en-US" sz="2500" dirty="0">
                <a:latin typeface="Arial" panose="020B0604020202020204" pitchFamily="34" charset="0"/>
              </a:rPr>
              <a:t> an </a:t>
            </a:r>
            <a:r>
              <a:rPr lang="en-US" altLang="en-US" sz="2500" dirty="0" err="1">
                <a:latin typeface="Arial" panose="020B0604020202020204" pitchFamily="34" charset="0"/>
              </a:rPr>
              <a:t>tâm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người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phát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triển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ngành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nghề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ASEAN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711200" y="4114800"/>
            <a:ext cx="109728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áp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dụng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mô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hình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kép</a:t>
            </a:r>
            <a:r>
              <a:rPr lang="en-US" altLang="en-US" sz="2500" dirty="0"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khi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vừa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vừa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trực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tiếp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latin typeface="Arial" panose="020B0604020202020204" pitchFamily="34" charset="0"/>
              </a:rPr>
              <a:t> (</a:t>
            </a:r>
            <a:r>
              <a:rPr lang="en-US" altLang="en-US" sz="2500" dirty="0" err="1"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lương</a:t>
            </a:r>
            <a:r>
              <a:rPr lang="en-US" altLang="en-US" sz="2500" dirty="0">
                <a:latin typeface="Arial" panose="020B0604020202020204" pitchFamily="34" charset="0"/>
              </a:rPr>
              <a:t>) </a:t>
            </a:r>
            <a:r>
              <a:rPr lang="en-US" altLang="en-US" sz="2500" dirty="0" err="1">
                <a:latin typeface="Arial" panose="020B0604020202020204" pitchFamily="34" charset="0"/>
              </a:rPr>
              <a:t>trong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suốt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thời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mình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990600" y="685800"/>
            <a:ext cx="2286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b="1" dirty="0" err="1">
                <a:latin typeface="Arial" panose="020B0604020202020204" pitchFamily="34" charset="0"/>
              </a:rPr>
              <a:t>Ký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túc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xá</a:t>
            </a:r>
            <a:r>
              <a:rPr lang="en-US" altLang="en-US" b="1" dirty="0">
                <a:latin typeface="Arial" panose="020B0604020202020204" pitchFamily="34" charset="0"/>
              </a:rPr>
              <a:t>:</a:t>
            </a:r>
            <a:r>
              <a:rPr lang="en-US" altLang="en-US" dirty="0">
                <a:latin typeface="Arial" panose="020B0604020202020204" pitchFamily="34" charset="0"/>
              </a:rPr>
              <a:t> </a:t>
            </a: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8458200" y="3200400"/>
            <a:ext cx="33782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túc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xá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khang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sạch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khuôn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quản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lý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nghiêm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túc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tiêu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chí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vì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sự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hài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lòng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phụ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huynh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mức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ưu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đãi</a:t>
            </a:r>
            <a:r>
              <a:rPr lang="en-US" alt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026" name="Picture 2" descr="C:\Users\Gau MySa\Downloads\IMG_40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870466"/>
            <a:ext cx="5638799" cy="522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1930400" y="685800"/>
            <a:ext cx="32512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Học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phí</a:t>
            </a:r>
            <a:r>
              <a:rPr lang="en-US" altLang="en-US" sz="2500" b="1" dirty="0"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508000" y="4038601"/>
            <a:ext cx="11582400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10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–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12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đồng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/1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;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8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–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đồng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/1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Tùy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nhóm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ngành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hay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kỹ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thuật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số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tín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chỉ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từng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miễn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giảm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bổng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quy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định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458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381000"/>
            <a:ext cx="6908800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1828800" y="685800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Tài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liệu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học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5603" name="Rectangle 7"/>
          <p:cNvSpPr>
            <a:spLocks noChangeArrowheads="1"/>
          </p:cNvSpPr>
          <p:nvPr/>
        </p:nvSpPr>
        <p:spPr bwMode="auto">
          <a:xfrm>
            <a:off x="711200" y="4495800"/>
            <a:ext cx="112776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Thư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viện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500.000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bản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50.000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điện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tử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vụ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HS-SV,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800 m</a:t>
            </a:r>
            <a:r>
              <a:rPr lang="en-US" altLang="en-US" sz="2500" baseline="300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thoải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in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sẵn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Wifi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phủ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kín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685800"/>
            <a:ext cx="6659033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1828800" y="685801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tiện</a:t>
            </a:r>
            <a:r>
              <a:rPr lang="en-US" altLang="en-US" sz="2500" b="1" dirty="0">
                <a:latin typeface="Arial" panose="020B0604020202020204" pitchFamily="34" charset="0"/>
              </a:rPr>
              <a:t> di </a:t>
            </a:r>
            <a:r>
              <a:rPr lang="en-US" altLang="en-US" sz="2500" b="1" dirty="0" err="1">
                <a:latin typeface="Arial" panose="020B0604020202020204" pitchFamily="34" charset="0"/>
              </a:rPr>
              <a:t>chuyển</a:t>
            </a:r>
            <a:r>
              <a:rPr lang="en-US" altLang="en-US" sz="2500" dirty="0">
                <a:latin typeface="Arial" panose="020B0604020202020204" pitchFamily="34" charset="0"/>
              </a:rPr>
              <a:t>: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304800" y="5257800"/>
            <a:ext cx="115824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buýt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Sài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Gòn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Miền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Miền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Tây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v.v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….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ưu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định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018" y="1165226"/>
            <a:ext cx="7945967" cy="392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ChangeArrowheads="1"/>
          </p:cNvSpPr>
          <p:nvPr/>
        </p:nvSpPr>
        <p:spPr bwMode="auto">
          <a:xfrm>
            <a:off x="1879600" y="762001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Các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hoạt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động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ngoại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khóa</a:t>
            </a:r>
            <a:r>
              <a:rPr lang="en-US" altLang="en-US" sz="2500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1" name="Rectangle 6"/>
          <p:cNvSpPr>
            <a:spLocks noChangeArrowheads="1"/>
          </p:cNvSpPr>
          <p:nvPr/>
        </p:nvSpPr>
        <p:spPr bwMode="auto">
          <a:xfrm>
            <a:off x="406400" y="4843464"/>
            <a:ext cx="114808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quan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hóa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ngoại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tổ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chức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suốt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Đặc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biệt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chuyền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rổ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….</a:t>
            </a:r>
          </a:p>
        </p:txBody>
      </p:sp>
      <p:pic>
        <p:nvPicPr>
          <p:cNvPr id="2765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1257300"/>
            <a:ext cx="70104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ChangeArrowheads="1"/>
          </p:cNvSpPr>
          <p:nvPr/>
        </p:nvSpPr>
        <p:spPr bwMode="auto">
          <a:xfrm>
            <a:off x="2027767" y="4379613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Điều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kiện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thêm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594784" y="5257800"/>
            <a:ext cx="11140016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sắp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xếp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thời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khoá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biểu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hợp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thêm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sở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sản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xuất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dịch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vụ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8676" name="Rectangle 3"/>
          <p:cNvSpPr>
            <a:spLocks noChangeArrowheads="1"/>
          </p:cNvSpPr>
          <p:nvPr/>
        </p:nvSpPr>
        <p:spPr bwMode="auto">
          <a:xfrm>
            <a:off x="2032000" y="685801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Cơ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hội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sau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tốt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677" name="Rectangle 6"/>
          <p:cNvSpPr>
            <a:spLocks noChangeArrowheads="1"/>
          </p:cNvSpPr>
          <p:nvPr/>
        </p:nvSpPr>
        <p:spPr bwMode="auto">
          <a:xfrm>
            <a:off x="594784" y="1427163"/>
            <a:ext cx="1114001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xin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vì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nghề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đều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rất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đáp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ứng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hội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tâm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quan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mật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để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nguồn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cung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ra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tiếp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lên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bậc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cao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2032001" y="685801"/>
            <a:ext cx="8259233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Hợp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tác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699" name="Rectangle 6"/>
          <p:cNvSpPr>
            <a:spLocks noChangeArrowheads="1"/>
          </p:cNvSpPr>
          <p:nvPr/>
        </p:nvSpPr>
        <p:spPr bwMode="auto">
          <a:xfrm>
            <a:off x="421217" y="5105400"/>
            <a:ext cx="114808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du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nhiều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như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Mỹ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Anh,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Pháp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Úc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Đức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Nhật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Singapore,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nguồn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ty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970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833" y="1203325"/>
            <a:ext cx="7518400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2012951" y="714376"/>
            <a:ext cx="10160000" cy="53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HƯỚNG DẪN ĐĂNG KÝ XÉT TUYỂN NĂM </a:t>
            </a:r>
            <a:r>
              <a:rPr lang="en-US" altLang="en-US" sz="25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2021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723" name="Rectangle 9"/>
          <p:cNvSpPr>
            <a:spLocks noChangeArrowheads="1"/>
          </p:cNvSpPr>
          <p:nvPr/>
        </p:nvSpPr>
        <p:spPr bwMode="auto">
          <a:xfrm>
            <a:off x="508000" y="1905000"/>
            <a:ext cx="11480800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1. 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Tiêu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chí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bằng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bạ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THPT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12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THPT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9 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2. 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Theo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mẫu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2021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3. 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Thời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gian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nhận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30/09/2021.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4. 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Đăng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trực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web 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www.lttc.edu.vn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 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Đăng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  <a:b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</a:b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1272117" y="1676400"/>
            <a:ext cx="1081828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b="1" dirty="0"/>
              <a:t>5. </a:t>
            </a:r>
            <a:r>
              <a:rPr lang="en-US" altLang="en-US" b="1" dirty="0" err="1"/>
              <a:t>Hồ</a:t>
            </a:r>
            <a:r>
              <a:rPr lang="en-US" altLang="en-US" b="1" dirty="0"/>
              <a:t> </a:t>
            </a:r>
            <a:r>
              <a:rPr lang="en-US" altLang="en-US" b="1" dirty="0" err="1"/>
              <a:t>sơ</a:t>
            </a:r>
            <a:r>
              <a:rPr lang="en-US" altLang="en-US" b="1" dirty="0"/>
              <a:t> </a:t>
            </a:r>
            <a:r>
              <a:rPr lang="en-US" altLang="en-US" b="1" dirty="0" err="1"/>
              <a:t>làm</a:t>
            </a:r>
            <a:r>
              <a:rPr lang="en-US" altLang="en-US" b="1" dirty="0"/>
              <a:t> </a:t>
            </a:r>
            <a:r>
              <a:rPr lang="en-US" altLang="en-US" b="1" dirty="0" err="1"/>
              <a:t>thủ</a:t>
            </a:r>
            <a:r>
              <a:rPr lang="en-US" altLang="en-US" b="1" dirty="0"/>
              <a:t> </a:t>
            </a:r>
            <a:r>
              <a:rPr lang="en-US" altLang="en-US" b="1" dirty="0" err="1"/>
              <a:t>tục</a:t>
            </a:r>
            <a:r>
              <a:rPr lang="en-US" altLang="en-US" b="1" dirty="0"/>
              <a:t> </a:t>
            </a:r>
            <a:r>
              <a:rPr lang="en-US" altLang="en-US" b="1" dirty="0" err="1"/>
              <a:t>nhập</a:t>
            </a:r>
            <a:r>
              <a:rPr lang="en-US" altLang="en-US" b="1" dirty="0"/>
              <a:t> </a:t>
            </a:r>
            <a:r>
              <a:rPr lang="en-US" altLang="en-US" b="1" dirty="0" err="1"/>
              <a:t>học</a:t>
            </a:r>
            <a:r>
              <a:rPr lang="en-US" altLang="en-US" dirty="0"/>
              <a:t> (</a:t>
            </a:r>
            <a:r>
              <a:rPr lang="en-US" altLang="en-US" dirty="0" err="1"/>
              <a:t>Khi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thông</a:t>
            </a:r>
            <a:r>
              <a:rPr lang="en-US" altLang="en-US" dirty="0"/>
              <a:t> tin </a:t>
            </a:r>
            <a:r>
              <a:rPr lang="en-US" altLang="en-US" dirty="0" err="1"/>
              <a:t>trúng</a:t>
            </a:r>
            <a:r>
              <a:rPr lang="en-US" altLang="en-US" dirty="0"/>
              <a:t> </a:t>
            </a:r>
            <a:r>
              <a:rPr lang="en-US" altLang="en-US" dirty="0" err="1"/>
              <a:t>tuyển</a:t>
            </a:r>
            <a:r>
              <a:rPr lang="en-US" altLang="en-US" dirty="0"/>
              <a:t>):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Học</a:t>
            </a:r>
            <a:r>
              <a:rPr lang="en-US" altLang="en-US" dirty="0"/>
              <a:t> </a:t>
            </a:r>
            <a:r>
              <a:rPr lang="en-US" altLang="en-US" dirty="0" err="1"/>
              <a:t>bạ</a:t>
            </a:r>
            <a:r>
              <a:rPr lang="en-US" altLang="en-US" dirty="0"/>
              <a:t> THPT/THCS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Bằng</a:t>
            </a:r>
            <a:r>
              <a:rPr lang="en-US" altLang="en-US" dirty="0"/>
              <a:t> </a:t>
            </a:r>
            <a:r>
              <a:rPr lang="en-US" altLang="en-US" dirty="0" err="1"/>
              <a:t>tốt</a:t>
            </a:r>
            <a:r>
              <a:rPr lang="en-US" altLang="en-US" dirty="0"/>
              <a:t> </a:t>
            </a:r>
            <a:r>
              <a:rPr lang="en-US" altLang="en-US" dirty="0" err="1"/>
              <a:t>nghiệp</a:t>
            </a:r>
            <a:r>
              <a:rPr lang="en-US" altLang="en-US" dirty="0"/>
              <a:t> THPT/THCS </a:t>
            </a:r>
            <a:r>
              <a:rPr lang="en-US" altLang="en-US" dirty="0" err="1"/>
              <a:t>hoặc</a:t>
            </a:r>
            <a:r>
              <a:rPr lang="en-US" altLang="en-US" dirty="0"/>
              <a:t>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tốt</a:t>
            </a:r>
            <a:r>
              <a:rPr lang="en-US" altLang="en-US" dirty="0"/>
              <a:t> </a:t>
            </a:r>
            <a:r>
              <a:rPr lang="en-US" altLang="en-US" dirty="0" err="1"/>
              <a:t>nghiệp</a:t>
            </a:r>
            <a:r>
              <a:rPr lang="en-US" altLang="en-US" dirty="0"/>
              <a:t> THPT/THCS </a:t>
            </a:r>
            <a:r>
              <a:rPr lang="en-US" altLang="en-US" dirty="0" err="1"/>
              <a:t>tạm</a:t>
            </a:r>
            <a:r>
              <a:rPr lang="en-US" altLang="en-US" dirty="0"/>
              <a:t> </a:t>
            </a:r>
            <a:r>
              <a:rPr lang="en-US" altLang="en-US" dirty="0" err="1"/>
              <a:t>thời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</a:p>
          <a:p>
            <a:r>
              <a:rPr lang="en-US" altLang="en-US" dirty="0"/>
              <a:t>- </a:t>
            </a:r>
            <a:r>
              <a:rPr lang="en-US" altLang="en-US" dirty="0" err="1"/>
              <a:t>Hộ</a:t>
            </a:r>
            <a:r>
              <a:rPr lang="en-US" altLang="en-US" dirty="0"/>
              <a:t> </a:t>
            </a:r>
            <a:r>
              <a:rPr lang="en-US" altLang="en-US" dirty="0" err="1"/>
              <a:t>khẩu</a:t>
            </a:r>
            <a:r>
              <a:rPr lang="en-US" altLang="en-US" dirty="0"/>
              <a:t> </a:t>
            </a:r>
            <a:r>
              <a:rPr lang="en-US" altLang="en-US" dirty="0" err="1"/>
              <a:t>thường</a:t>
            </a:r>
            <a:r>
              <a:rPr lang="en-US" altLang="en-US" dirty="0"/>
              <a:t> </a:t>
            </a:r>
            <a:r>
              <a:rPr lang="en-US" altLang="en-US" dirty="0" err="1"/>
              <a:t>trú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khai</a:t>
            </a:r>
            <a:r>
              <a:rPr lang="en-US" altLang="en-US" dirty="0"/>
              <a:t> </a:t>
            </a:r>
            <a:r>
              <a:rPr lang="en-US" altLang="en-US" dirty="0" err="1"/>
              <a:t>sinh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</a:p>
          <a:p>
            <a:r>
              <a:rPr lang="en-US" altLang="en-US" dirty="0"/>
              <a:t>-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xác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đối</a:t>
            </a:r>
            <a:r>
              <a:rPr lang="en-US" altLang="en-US" dirty="0"/>
              <a:t> </a:t>
            </a:r>
            <a:r>
              <a:rPr lang="en-US" altLang="en-US" dirty="0" err="1"/>
              <a:t>tượng</a:t>
            </a:r>
            <a:r>
              <a:rPr lang="en-US" altLang="en-US" dirty="0"/>
              <a:t> </a:t>
            </a:r>
            <a:r>
              <a:rPr lang="en-US" altLang="en-US" dirty="0" err="1"/>
              <a:t>ưu</a:t>
            </a:r>
            <a:r>
              <a:rPr lang="en-US" altLang="en-US" dirty="0"/>
              <a:t> </a:t>
            </a:r>
            <a:r>
              <a:rPr lang="en-US" altLang="en-US" dirty="0" err="1"/>
              <a:t>tiên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, </a:t>
            </a:r>
            <a:r>
              <a:rPr lang="en-US" altLang="en-US" dirty="0" err="1"/>
              <a:t>nếu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);</a:t>
            </a:r>
          </a:p>
          <a:p>
            <a:r>
              <a:rPr lang="en-US" altLang="en-US" b="1" dirty="0" err="1"/>
              <a:t>Các</a:t>
            </a:r>
            <a:r>
              <a:rPr lang="en-US" altLang="en-US" b="1" dirty="0"/>
              <a:t> </a:t>
            </a:r>
            <a:r>
              <a:rPr lang="en-US" altLang="en-US" b="1" dirty="0" err="1"/>
              <a:t>bản</a:t>
            </a:r>
            <a:r>
              <a:rPr lang="en-US" altLang="en-US" b="1" dirty="0"/>
              <a:t> </a:t>
            </a:r>
            <a:r>
              <a:rPr lang="en-US" altLang="en-US" b="1" dirty="0" err="1"/>
              <a:t>sao</a:t>
            </a:r>
            <a:r>
              <a:rPr lang="en-US" altLang="en-US" b="1" dirty="0"/>
              <a:t> NẾU KHÔNG CÓ CÔNG CHỨNG </a:t>
            </a:r>
            <a:r>
              <a:rPr lang="en-US" altLang="en-US" b="1" dirty="0" err="1"/>
              <a:t>thí</a:t>
            </a:r>
            <a:r>
              <a:rPr lang="en-US" altLang="en-US" b="1" dirty="0"/>
              <a:t> </a:t>
            </a:r>
            <a:r>
              <a:rPr lang="en-US" altLang="en-US" b="1" dirty="0" err="1"/>
              <a:t>sinh</a:t>
            </a:r>
            <a:r>
              <a:rPr lang="en-US" altLang="en-US" b="1" dirty="0"/>
              <a:t> </a:t>
            </a:r>
            <a:r>
              <a:rPr lang="en-US" altLang="en-US" b="1" dirty="0" err="1"/>
              <a:t>mang</a:t>
            </a:r>
            <a:r>
              <a:rPr lang="en-US" altLang="en-US" b="1" dirty="0"/>
              <a:t> </a:t>
            </a:r>
            <a:r>
              <a:rPr lang="en-US" altLang="en-US" b="1" dirty="0" err="1"/>
              <a:t>theo</a:t>
            </a:r>
            <a:r>
              <a:rPr lang="en-US" altLang="en-US" b="1" dirty="0"/>
              <a:t> </a:t>
            </a:r>
            <a:r>
              <a:rPr lang="en-US" altLang="en-US" b="1" dirty="0" err="1"/>
              <a:t>bảng</a:t>
            </a:r>
            <a:r>
              <a:rPr lang="en-US" altLang="en-US" b="1" dirty="0"/>
              <a:t> </a:t>
            </a:r>
            <a:r>
              <a:rPr lang="en-US" altLang="en-US" b="1" dirty="0" err="1"/>
              <a:t>gốc</a:t>
            </a:r>
            <a:r>
              <a:rPr lang="en-US" altLang="en-US" b="1" dirty="0"/>
              <a:t> </a:t>
            </a:r>
            <a:r>
              <a:rPr lang="en-US" altLang="en-US" b="1" dirty="0" err="1"/>
              <a:t>để</a:t>
            </a:r>
            <a:r>
              <a:rPr lang="en-US" altLang="en-US" b="1" dirty="0"/>
              <a:t> </a:t>
            </a:r>
            <a:r>
              <a:rPr lang="en-US" altLang="en-US" b="1" dirty="0" err="1"/>
              <a:t>trường</a:t>
            </a:r>
            <a:r>
              <a:rPr lang="en-US" altLang="en-US" b="1" dirty="0"/>
              <a:t> </a:t>
            </a:r>
            <a:r>
              <a:rPr lang="en-US" altLang="en-US" b="1" dirty="0" err="1"/>
              <a:t>đối</a:t>
            </a:r>
            <a:r>
              <a:rPr lang="en-US" altLang="en-US" b="1" dirty="0"/>
              <a:t> </a:t>
            </a:r>
            <a:r>
              <a:rPr lang="en-US" altLang="en-US" b="1" dirty="0" err="1"/>
              <a:t>chiếu</a:t>
            </a:r>
            <a:r>
              <a:rPr lang="en-US" altLang="en-US" b="1" dirty="0"/>
              <a:t>.</a:t>
            </a:r>
            <a:endParaRPr lang="en-US" altLang="en-US" dirty="0"/>
          </a:p>
          <a:p>
            <a:r>
              <a:rPr lang="en-US" altLang="en-US" b="1" dirty="0"/>
              <a:t>6. </a:t>
            </a:r>
            <a:r>
              <a:rPr lang="en-US" altLang="en-US" b="1" dirty="0" err="1"/>
              <a:t>Lệ</a:t>
            </a:r>
            <a:r>
              <a:rPr lang="en-US" altLang="en-US" b="1" dirty="0"/>
              <a:t> </a:t>
            </a:r>
            <a:r>
              <a:rPr lang="en-US" altLang="en-US" b="1" dirty="0" err="1"/>
              <a:t>phí</a:t>
            </a:r>
            <a:r>
              <a:rPr lang="en-US" altLang="en-US" b="1" dirty="0"/>
              <a:t> </a:t>
            </a:r>
            <a:r>
              <a:rPr lang="en-US" altLang="en-US" b="1" dirty="0" err="1"/>
              <a:t>đăng</a:t>
            </a:r>
            <a:r>
              <a:rPr lang="en-US" altLang="en-US" b="1" dirty="0"/>
              <a:t> </a:t>
            </a:r>
            <a:r>
              <a:rPr lang="en-US" altLang="en-US" b="1" dirty="0" err="1"/>
              <a:t>ký</a:t>
            </a:r>
            <a:r>
              <a:rPr lang="en-US" altLang="en-US" b="1" dirty="0"/>
              <a:t> </a:t>
            </a:r>
            <a:r>
              <a:rPr lang="en-US" altLang="en-US" b="1" dirty="0" err="1"/>
              <a:t>xét</a:t>
            </a:r>
            <a:r>
              <a:rPr lang="en-US" altLang="en-US" b="1" dirty="0"/>
              <a:t> </a:t>
            </a:r>
            <a:r>
              <a:rPr lang="en-US" altLang="en-US" b="1" dirty="0" err="1"/>
              <a:t>tuyển</a:t>
            </a:r>
            <a:r>
              <a:rPr lang="en-US" altLang="en-US" b="1" dirty="0"/>
              <a:t>:</a:t>
            </a:r>
            <a:r>
              <a:rPr lang="en-US" altLang="en-US" dirty="0"/>
              <a:t> 30.000 </a:t>
            </a:r>
            <a:r>
              <a:rPr lang="en-US" altLang="en-US" dirty="0" err="1"/>
              <a:t>đồng</a:t>
            </a:r>
            <a:r>
              <a:rPr lang="en-US" altLang="en-US" dirty="0"/>
              <a:t>/</a:t>
            </a:r>
            <a:r>
              <a:rPr lang="en-US" altLang="en-US" dirty="0" err="1"/>
              <a:t>hồ</a:t>
            </a:r>
            <a:r>
              <a:rPr lang="en-US" altLang="en-US" dirty="0"/>
              <a:t> </a:t>
            </a:r>
            <a:r>
              <a:rPr lang="en-US" altLang="en-US" dirty="0" err="1"/>
              <a:t>sơ</a:t>
            </a:r>
            <a:endParaRPr lang="en-US" altLang="en-US" dirty="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012951" y="714376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HƯỚNG DẪN ĐĂNG KÝ XÉT TUYỂN NĂM </a:t>
            </a:r>
            <a:r>
              <a:rPr lang="en-US" altLang="en-US" sz="25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2021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2032000" y="685800"/>
            <a:ext cx="10160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Thông tin chi tiết, liên hệ: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71" name="Rectangle 1"/>
          <p:cNvSpPr>
            <a:spLocks noChangeArrowheads="1"/>
          </p:cNvSpPr>
          <p:nvPr/>
        </p:nvSpPr>
        <p:spPr bwMode="auto">
          <a:xfrm>
            <a:off x="715434" y="1752600"/>
            <a:ext cx="11171767" cy="4478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Phòng Tuyển sinh – Đào tạo, Trường Cao đẳng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Lý Tự Trọng TP. HCM.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Email: tuyensinh@LTTC.edu.vn	</a:t>
            </a:r>
            <a:r>
              <a:rPr lang="en-US" altLang="en-US" sz="2000" b="1" i="1" dirty="0">
                <a:solidFill>
                  <a:schemeClr val="tx1"/>
                </a:solidFill>
                <a:latin typeface="Arial" panose="020B0604020202020204" pitchFamily="34" charset="0"/>
              </a:rPr>
              <a:t>W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ebsite: </a:t>
            </a:r>
            <a:r>
              <a:rPr lang="en-US" altLang="en-US" sz="2000" b="1" i="1" dirty="0">
                <a:solidFill>
                  <a:schemeClr val="tx1"/>
                </a:solidFill>
                <a:latin typeface="Arial" panose="020B0604020202020204" pitchFamily="34" charset="0"/>
              </a:rPr>
              <a:t>www.LTTC.edu.vn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Điện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thoại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(028) 38 </a:t>
            </a:r>
            <a:r>
              <a:rPr lang="en-US" altLang="en-US" sz="2000" b="1">
                <a:solidFill>
                  <a:schemeClr val="tx1"/>
                </a:solidFill>
                <a:latin typeface="Arial" panose="020B0604020202020204" pitchFamily="34" charset="0"/>
              </a:rPr>
              <a:t>110 </a:t>
            </a:r>
            <a:r>
              <a:rPr lang="en-US" altLang="en-US" sz="2000" b="1" smtClean="0">
                <a:solidFill>
                  <a:schemeClr val="tx1"/>
                </a:solidFill>
                <a:latin typeface="Arial" panose="020B0604020202020204" pitchFamily="34" charset="0"/>
              </a:rPr>
              <a:t>521, (028) 38 110 338   </a:t>
            </a:r>
            <a:r>
              <a:rPr lang="en-US" altLang="en-US" sz="2000" smtClean="0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0964 216 994	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TS.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Đệ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Hiệu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endParaRPr lang="en-US" altLang="en-US" sz="20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0906 677 068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TS.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Châu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Bảo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Hiệu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0909 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617 880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Sĩ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0908 114 770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Nguyễn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Tấn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0981 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820 082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Lương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Xuân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Thịnh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GIOI THIEU TRUONG - BAO NHAN DAN -final ">
            <a:hlinkClick r:id="" action="ppaction://media"/>
          </p:cNvPr>
          <p:cNvPicPr>
            <a:picLocks noGrp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315" y="228600"/>
            <a:ext cx="11977370" cy="5765800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8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815</Words>
  <Application>Microsoft Office PowerPoint</Application>
  <PresentationFormat>Custom</PresentationFormat>
  <Paragraphs>52</Paragraphs>
  <Slides>14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 7</dc:creator>
  <cp:lastModifiedBy>Gau MySa</cp:lastModifiedBy>
  <cp:revision>311</cp:revision>
  <dcterms:created xsi:type="dcterms:W3CDTF">2015-01-14T14:57:00Z</dcterms:created>
  <dcterms:modified xsi:type="dcterms:W3CDTF">2021-04-06T08:50:18Z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1033-11.2.0.10078</vt:lpwstr>
  </property>
</Properties>
</file>