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7C0DADE-64A3-413F-867B-A13BAA6C46D4}" type="datetimeFigureOut">
              <a:rPr lang="en-US" smtClean="0"/>
              <a:pPr/>
              <a:t>5/30/2011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06F6B9A-B549-46FA-8F54-073D7DCF712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18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19.pn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20.pn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ke-hand-concepts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0"/>
            <a:ext cx="9144000" cy="4267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328160"/>
            <a:ext cx="7391400" cy="2301240"/>
          </a:xfrm>
        </p:spPr>
        <p:txBody>
          <a:bodyPr/>
          <a:lstStyle/>
          <a:p>
            <a:r>
              <a:rPr smtClean="0">
                <a:latin typeface="Palatino Linotype" pitchFamily="18" charset="0"/>
              </a:rPr>
              <a:t>ĐƯỜNG LỐI ĐỐI NGOẠI</a:t>
            </a:r>
            <a:endParaRPr lang="en-US" dirty="0">
              <a:latin typeface="Palatino Linotype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1295400"/>
            <a:ext cx="6480048" cy="1752600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itchFamily="18" charset="0"/>
              </a:rPr>
              <a:t>CHƯƠNG VIII</a:t>
            </a:r>
            <a:endParaRPr lang="en-US" sz="3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alatino Linotype" pitchFamily="18" charset="0"/>
            </a:endParaRPr>
          </a:p>
        </p:txBody>
      </p:sp>
    </p:spTree>
  </p:cSld>
  <p:clrMapOvr>
    <a:masterClrMapping/>
  </p:clrMapOvr>
  <p:transition advTm="68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MỞ ĐẦU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4" name="Content Placeholder 3" descr="sk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28800" y="1752600"/>
            <a:ext cx="5334000" cy="4213860"/>
          </a:xfrm>
        </p:spPr>
      </p:pic>
      <p:pic>
        <p:nvPicPr>
          <p:cNvPr id="6" name="Picture 5" descr="question_mark_3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86200" y="2250512"/>
            <a:ext cx="1240097" cy="2397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7000" y="4627602"/>
            <a:ext cx="384592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ĐỐI NGOẠI LÀ GÌ?</a:t>
            </a:r>
            <a:endParaRPr lang="en-US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19200" y="2438400"/>
            <a:ext cx="70103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Đối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ngoại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là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những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công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việc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,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những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quan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hệ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và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những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hoạt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động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giữa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nước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này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với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nước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khác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hoặc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với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tổ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chức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quốc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tế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nào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đó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.</a:t>
            </a:r>
            <a:endParaRPr 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47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6" presetClass="emph" presetSubtype="0" repeatCount="indefinite" fill="hold" nodeType="after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8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7" grpId="1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MỞ ĐẦU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371600" y="1219200"/>
            <a:ext cx="6477000" cy="838200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5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26" name="Picture 25" descr="TT on Gia Bao - TT Nguyen Tan Dung - Bac Kinh 22-10-20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2114550"/>
            <a:ext cx="4286250" cy="3219450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1371600" y="5334000"/>
            <a:ext cx="6477000" cy="8382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5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733800" y="1371600"/>
            <a:ext cx="150874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itchFamily="18" charset="0"/>
              </a:rPr>
              <a:t>CHÂU Á</a:t>
            </a:r>
            <a:endParaRPr lang="en-US" sz="2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752600" y="5371981"/>
            <a:ext cx="5908990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QUAN HỆ NGOẠI GIAO VIỆT – TRUNG</a:t>
            </a:r>
          </a:p>
          <a:p>
            <a:pPr algn="ctr"/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Thiết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lập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ngày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18/01/1950</a:t>
            </a:r>
            <a:endParaRPr lang="en-US" sz="2300" b="1" dirty="0">
              <a:ln w="50800"/>
              <a:solidFill>
                <a:schemeClr val="bg1">
                  <a:shade val="50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733800" y="1371600"/>
            <a:ext cx="17588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itchFamily="18" charset="0"/>
              </a:rPr>
              <a:t>CHÂU ÂU</a:t>
            </a:r>
            <a:endParaRPr lang="en-US" sz="2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1026" name="Picture 2" descr="D:\Documents\09LTTH\Hoc Ki 3\Duong Loi CM DCS VN\Hinh anh tu lieu\Viet Nam voi cac nuoc\TTuong_Viet_Phap.jpg"/>
          <p:cNvPicPr>
            <a:picLocks noChangeAspect="1" noChangeArrowheads="1"/>
          </p:cNvPicPr>
          <p:nvPr/>
        </p:nvPicPr>
        <p:blipFill>
          <a:blip r:embed="rId4"/>
          <a:srcRect r="22820"/>
          <a:stretch>
            <a:fillRect/>
          </a:stretch>
        </p:blipFill>
        <p:spPr bwMode="auto">
          <a:xfrm>
            <a:off x="2438399" y="2071468"/>
            <a:ext cx="4495801" cy="3276600"/>
          </a:xfrm>
          <a:prstGeom prst="rect">
            <a:avLst/>
          </a:prstGeom>
          <a:noFill/>
        </p:spPr>
      </p:pic>
      <p:sp>
        <p:nvSpPr>
          <p:cNvPr id="44" name="TextBox 43"/>
          <p:cNvSpPr txBox="1"/>
          <p:nvPr/>
        </p:nvSpPr>
        <p:spPr>
          <a:xfrm>
            <a:off x="1851960" y="5371981"/>
            <a:ext cx="5615640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QUAN HỆ NGOẠI GIAO VIỆT – PHÁP</a:t>
            </a:r>
          </a:p>
          <a:p>
            <a:pPr algn="ctr"/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Thiết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lập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ngày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12/04/1973</a:t>
            </a:r>
            <a:endParaRPr lang="en-US" sz="2300" b="1" dirty="0">
              <a:ln w="50800"/>
              <a:solidFill>
                <a:schemeClr val="bg1">
                  <a:shade val="50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733800" y="1371600"/>
            <a:ext cx="166904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itchFamily="18" charset="0"/>
              </a:rPr>
              <a:t>CHÂU MĨ</a:t>
            </a:r>
            <a:endParaRPr lang="en-US" sz="2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905000" y="5371981"/>
            <a:ext cx="5192447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QUAN HỆ NGOẠI GIAO VIỆT – MĨ</a:t>
            </a:r>
          </a:p>
          <a:p>
            <a:pPr algn="ctr"/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Thiết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lập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ngày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12/07/1995</a:t>
            </a:r>
            <a:endParaRPr lang="en-US" sz="2300" b="1" dirty="0">
              <a:ln w="50800"/>
              <a:solidFill>
                <a:schemeClr val="bg1">
                  <a:shade val="50000"/>
                </a:schemeClr>
              </a:solidFill>
              <a:latin typeface="Palatino Linotype" pitchFamily="18" charset="0"/>
            </a:endParaRPr>
          </a:p>
        </p:txBody>
      </p:sp>
      <p:pic>
        <p:nvPicPr>
          <p:cNvPr id="1027" name="Picture 3" descr="D:\Documents\09LTTH\Hoc Ki 3\Duong Loi CM DCS VN\Hinh anh tu lieu\Viet Nam voi cac nuoc\ngoai giao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33600" y="2056015"/>
            <a:ext cx="4953000" cy="3277985"/>
          </a:xfrm>
          <a:prstGeom prst="rect">
            <a:avLst/>
          </a:prstGeom>
          <a:noFill/>
        </p:spPr>
      </p:pic>
      <p:sp>
        <p:nvSpPr>
          <p:cNvPr id="48" name="TextBox 47"/>
          <p:cNvSpPr txBox="1"/>
          <p:nvPr/>
        </p:nvSpPr>
        <p:spPr>
          <a:xfrm>
            <a:off x="3733800" y="1371600"/>
            <a:ext cx="173637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itchFamily="18" charset="0"/>
              </a:rPr>
              <a:t>CHÂU ÚC</a:t>
            </a:r>
            <a:endParaRPr lang="en-US" sz="2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905000" y="5371981"/>
            <a:ext cx="5224507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QUAN HỆ NGOẠI GIAO VIỆT – ÚC</a:t>
            </a:r>
          </a:p>
          <a:p>
            <a:pPr algn="ctr"/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Thiết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lập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ngày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26/02/1973</a:t>
            </a:r>
            <a:endParaRPr lang="en-US" sz="2300" b="1" dirty="0">
              <a:ln w="50800"/>
              <a:solidFill>
                <a:schemeClr val="bg1">
                  <a:shade val="50000"/>
                </a:schemeClr>
              </a:solidFill>
              <a:latin typeface="Palatino Linotype" pitchFamily="18" charset="0"/>
            </a:endParaRPr>
          </a:p>
        </p:txBody>
      </p:sp>
      <p:pic>
        <p:nvPicPr>
          <p:cNvPr id="1028" name="Picture 4" descr="D:\Documents\09LTTH\Hoc Ki 3\Duong Loi CM DCS VN\Hinh anh tu lieu\Viet Nam voi cac nuoc\VN-Australi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43200" y="2044418"/>
            <a:ext cx="3581400" cy="3289582"/>
          </a:xfrm>
          <a:prstGeom prst="rect">
            <a:avLst/>
          </a:prstGeom>
          <a:noFill/>
        </p:spPr>
      </p:pic>
      <p:sp>
        <p:nvSpPr>
          <p:cNvPr id="50" name="TextBox 49"/>
          <p:cNvSpPr txBox="1"/>
          <p:nvPr/>
        </p:nvSpPr>
        <p:spPr>
          <a:xfrm>
            <a:off x="3733800" y="1371600"/>
            <a:ext cx="18261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alatino Linotype" pitchFamily="18" charset="0"/>
              </a:rPr>
              <a:t>CHÂU PHI</a:t>
            </a:r>
            <a:endParaRPr lang="en-US" sz="25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371600" y="5371981"/>
            <a:ext cx="6591869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QUAN HỆ NGOẠI GIAO VIỆT NAM– AI CẬP</a:t>
            </a:r>
          </a:p>
          <a:p>
            <a:pPr algn="ctr"/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Thiết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lập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23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ngày</a:t>
            </a:r>
            <a:r>
              <a:rPr lang="en-US" sz="23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alatino Linotype" pitchFamily="18" charset="0"/>
              </a:rPr>
              <a:t> 01/09/1963</a:t>
            </a:r>
            <a:endParaRPr lang="en-US" sz="2300" b="1" dirty="0">
              <a:ln w="50800"/>
              <a:solidFill>
                <a:schemeClr val="bg1">
                  <a:shade val="50000"/>
                </a:schemeClr>
              </a:solidFill>
              <a:latin typeface="Palatino Linotype" pitchFamily="18" charset="0"/>
            </a:endParaRPr>
          </a:p>
        </p:txBody>
      </p:sp>
      <p:pic>
        <p:nvPicPr>
          <p:cNvPr id="1029" name="Picture 5" descr="D:\Documents\09LTTH\Hoc Ki 3\Duong Loi CM DCS VN\Hinh anh tu lieu\Viet Nam voi cac nuoc\TT Bo Ngoai Giao VN Pham Binh Minh - TT Bo Ngoai Giao Ai Cap Mahamed Hegaz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14600" y="2057400"/>
            <a:ext cx="4357181" cy="3276600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1981200" y="3429000"/>
            <a:ext cx="532312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http://www.mofa.gov.vn/vi/cn_vakv</a:t>
            </a:r>
            <a:endParaRPr lang="en-US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42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3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00"/>
                            </p:stCondLst>
                            <p:childTnLst>
                              <p:par>
                                <p:cTn id="16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09991E-6 L 3.33333E-6 0.29417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7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85846E-6 L 3.33333E-6 -0.30527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000"/>
                            </p:stCondLst>
                            <p:childTnLst>
                              <p:par>
                                <p:cTn id="17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xit" presetSubtype="1" ac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ac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7" grpId="0" animBg="1"/>
      <p:bldP spid="27" grpId="1" animBg="1"/>
      <p:bldP spid="27" grpId="2" animBg="1"/>
      <p:bldP spid="29" grpId="0"/>
      <p:bldP spid="29" grpId="1"/>
      <p:bldP spid="34" grpId="0"/>
      <p:bldP spid="34" grpId="1"/>
      <p:bldP spid="43" grpId="1"/>
      <p:bldP spid="43" grpId="2"/>
      <p:bldP spid="44" grpId="1"/>
      <p:bldP spid="44" grpId="2"/>
      <p:bldP spid="45" grpId="0"/>
      <p:bldP spid="45" grpId="1"/>
      <p:bldP spid="46" grpId="0"/>
      <p:bldP spid="46" grpId="1"/>
      <p:bldP spid="48" grpId="0"/>
      <p:bldP spid="48" grpId="1"/>
      <p:bldP spid="49" grpId="0"/>
      <p:bldP spid="49" grpId="1"/>
      <p:bldP spid="50" grpId="0"/>
      <p:bldP spid="50" grpId="1"/>
      <p:bldP spid="51" grpId="0"/>
      <p:bldP spid="51" grpId="1"/>
      <p:bldP spid="52" grpId="0"/>
      <p:bldP spid="5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MỞ ĐẦU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1371600" y="2362200"/>
            <a:ext cx="6096000" cy="1309687"/>
            <a:chOff x="1371600" y="1828800"/>
            <a:chExt cx="6096000" cy="1309687"/>
          </a:xfrm>
        </p:grpSpPr>
        <p:grpSp>
          <p:nvGrpSpPr>
            <p:cNvPr id="24" name="Group 23"/>
            <p:cNvGrpSpPr/>
            <p:nvPr/>
          </p:nvGrpSpPr>
          <p:grpSpPr>
            <a:xfrm>
              <a:off x="3566160" y="1959770"/>
              <a:ext cx="3901440" cy="1047750"/>
              <a:chOff x="2194560" y="132954"/>
              <a:chExt cx="3901440" cy="1047750"/>
            </a:xfrm>
            <a:scene3d>
              <a:camera prst="orthographicFront"/>
              <a:lightRig rig="flat" dir="t"/>
            </a:scene3d>
          </p:grpSpPr>
          <p:sp>
            <p:nvSpPr>
              <p:cNvPr id="41" name="Round Same Side Corner Rectangle 40"/>
              <p:cNvSpPr/>
              <p:nvPr/>
            </p:nvSpPr>
            <p:spPr>
              <a:xfrm rot="5400000">
                <a:off x="3621405" y="-1293891"/>
                <a:ext cx="1047750" cy="3901440"/>
              </a:xfrm>
              <a:prstGeom prst="round2SameRect">
                <a:avLst/>
              </a:prstGeom>
              <a:sp3d extrusionH="12700" prstMaterial="plastic">
                <a:bevelT w="50800" h="50800"/>
              </a:sp3d>
            </p:spPr>
            <p:style>
              <a:ln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2" name="Round Same Side Corner Rectangle 4"/>
              <p:cNvSpPr/>
              <p:nvPr/>
            </p:nvSpPr>
            <p:spPr>
              <a:xfrm>
                <a:off x="2194561" y="184100"/>
                <a:ext cx="3850293" cy="94545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0010" tIns="40005" rIns="80010" bIns="40005" numCol="1" spcCol="1270" anchor="ctr" anchorCtr="0">
                <a:noAutofit/>
              </a:bodyPr>
              <a:lstStyle/>
              <a:p>
                <a:pPr marL="228600" lvl="1" indent="-228600" algn="just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100" kern="1200" dirty="0" err="1" smtClean="0"/>
                  <a:t>Đưa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nước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nhà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đến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độc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lập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hoàn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toàn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và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vĩnh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viễn</a:t>
                </a:r>
                <a:r>
                  <a:rPr lang="en-US" sz="2100" kern="1200" dirty="0" smtClean="0"/>
                  <a:t>.</a:t>
                </a:r>
                <a:endParaRPr lang="en-US" sz="2100" kern="1200" dirty="0"/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1371600" y="1828800"/>
              <a:ext cx="2194560" cy="1309687"/>
              <a:chOff x="0" y="1984"/>
              <a:chExt cx="2194560" cy="1309687"/>
            </a:xfrm>
            <a:scene3d>
              <a:camera prst="orthographicFront"/>
              <a:lightRig rig="flat" dir="t"/>
            </a:scene3d>
          </p:grpSpPr>
          <p:sp>
            <p:nvSpPr>
              <p:cNvPr id="39" name="Rounded Rectangle 38"/>
              <p:cNvSpPr/>
              <p:nvPr/>
            </p:nvSpPr>
            <p:spPr>
              <a:xfrm>
                <a:off x="0" y="1984"/>
                <a:ext cx="2194560" cy="1309687"/>
              </a:xfrm>
              <a:prstGeom prst="roundRect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Rounded Rectangle 6"/>
              <p:cNvSpPr/>
              <p:nvPr/>
            </p:nvSpPr>
            <p:spPr>
              <a:xfrm>
                <a:off x="63934" y="65918"/>
                <a:ext cx="2066692" cy="118181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37160" tIns="68580" rIns="137160" bIns="68580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36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Mục</a:t>
                </a:r>
                <a:r>
                  <a:rPr lang="en-US" sz="3600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n-US" sz="36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tiêu</a:t>
                </a:r>
                <a:endParaRPr lang="en-US" sz="36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45" name="Group 44"/>
          <p:cNvGrpSpPr/>
          <p:nvPr/>
        </p:nvGrpSpPr>
        <p:grpSpPr>
          <a:xfrm>
            <a:off x="1371600" y="3737372"/>
            <a:ext cx="6096000" cy="1309687"/>
            <a:chOff x="1371600" y="3203972"/>
            <a:chExt cx="6096000" cy="1309687"/>
          </a:xfrm>
        </p:grpSpPr>
        <p:grpSp>
          <p:nvGrpSpPr>
            <p:cNvPr id="26" name="Group 25"/>
            <p:cNvGrpSpPr/>
            <p:nvPr/>
          </p:nvGrpSpPr>
          <p:grpSpPr>
            <a:xfrm>
              <a:off x="3566160" y="3334940"/>
              <a:ext cx="3901440" cy="1047750"/>
              <a:chOff x="2194560" y="1508124"/>
              <a:chExt cx="3901440" cy="1047750"/>
            </a:xfrm>
            <a:scene3d>
              <a:camera prst="orthographicFront"/>
              <a:lightRig rig="flat" dir="t"/>
            </a:scene3d>
          </p:grpSpPr>
          <p:sp>
            <p:nvSpPr>
              <p:cNvPr id="37" name="Round Same Side Corner Rectangle 36"/>
              <p:cNvSpPr/>
              <p:nvPr/>
            </p:nvSpPr>
            <p:spPr>
              <a:xfrm rot="5400000">
                <a:off x="3621405" y="81279"/>
                <a:ext cx="1047750" cy="3901440"/>
              </a:xfrm>
              <a:prstGeom prst="round2SameRect">
                <a:avLst/>
              </a:prstGeom>
              <a:sp3d extrusionH="12700" prstMaterial="plastic">
                <a:bevelT w="50800" h="50800"/>
              </a:sp3d>
            </p:spPr>
            <p:style>
              <a:ln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8" name="Round Same Side Corner Rectangle 8"/>
              <p:cNvSpPr/>
              <p:nvPr/>
            </p:nvSpPr>
            <p:spPr>
              <a:xfrm>
                <a:off x="2194561" y="1559271"/>
                <a:ext cx="3850293" cy="94545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0010" tIns="40005" rIns="80010" bIns="40005" numCol="1" spcCol="1270" anchor="ctr" anchorCtr="0">
                <a:noAutofit/>
              </a:bodyPr>
              <a:lstStyle/>
              <a:p>
                <a:pPr marL="228600" lvl="1" indent="-228600" algn="just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100" kern="1200" dirty="0" err="1" smtClean="0"/>
                  <a:t>Lấy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nguyên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tắc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của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Hiến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chương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Đại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Tây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Dương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làm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nền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tảng</a:t>
                </a:r>
                <a:r>
                  <a:rPr lang="en-US" sz="2100" kern="1200" dirty="0" smtClean="0"/>
                  <a:t>.</a:t>
                </a:r>
                <a:endParaRPr lang="en-US" sz="2100" kern="1200" dirty="0"/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1371600" y="3203972"/>
              <a:ext cx="2194560" cy="1309687"/>
              <a:chOff x="0" y="1377156"/>
              <a:chExt cx="2194560" cy="1309687"/>
            </a:xfrm>
            <a:scene3d>
              <a:camera prst="orthographicFront"/>
              <a:lightRig rig="flat" dir="t"/>
            </a:scene3d>
          </p:grpSpPr>
          <p:sp>
            <p:nvSpPr>
              <p:cNvPr id="35" name="Rounded Rectangle 34"/>
              <p:cNvSpPr/>
              <p:nvPr/>
            </p:nvSpPr>
            <p:spPr>
              <a:xfrm>
                <a:off x="0" y="1377156"/>
                <a:ext cx="2194560" cy="1309687"/>
              </a:xfrm>
              <a:prstGeom prst="roundRect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6" name="Rounded Rectangle 10"/>
              <p:cNvSpPr/>
              <p:nvPr/>
            </p:nvSpPr>
            <p:spPr>
              <a:xfrm>
                <a:off x="63934" y="1441090"/>
                <a:ext cx="2066692" cy="118181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37160" tIns="68580" rIns="137160" bIns="68580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36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Nguyên</a:t>
                </a:r>
                <a:r>
                  <a:rPr lang="en-US" sz="3600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n-US" sz="36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tắc</a:t>
                </a:r>
                <a:endParaRPr lang="en-US" sz="36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46" name="Group 45"/>
          <p:cNvGrpSpPr/>
          <p:nvPr/>
        </p:nvGrpSpPr>
        <p:grpSpPr>
          <a:xfrm>
            <a:off x="1371600" y="5112544"/>
            <a:ext cx="6096000" cy="1309687"/>
            <a:chOff x="1371600" y="4579144"/>
            <a:chExt cx="6096000" cy="1309687"/>
          </a:xfrm>
        </p:grpSpPr>
        <p:grpSp>
          <p:nvGrpSpPr>
            <p:cNvPr id="28" name="Group 27"/>
            <p:cNvGrpSpPr/>
            <p:nvPr/>
          </p:nvGrpSpPr>
          <p:grpSpPr>
            <a:xfrm>
              <a:off x="3566160" y="4710112"/>
              <a:ext cx="3901440" cy="1047750"/>
              <a:chOff x="2194560" y="2883296"/>
              <a:chExt cx="3901440" cy="1047750"/>
            </a:xfrm>
            <a:scene3d>
              <a:camera prst="orthographicFront"/>
              <a:lightRig rig="flat" dir="t"/>
            </a:scene3d>
          </p:grpSpPr>
          <p:sp>
            <p:nvSpPr>
              <p:cNvPr id="32" name="Round Same Side Corner Rectangle 31"/>
              <p:cNvSpPr/>
              <p:nvPr/>
            </p:nvSpPr>
            <p:spPr>
              <a:xfrm rot="5400000">
                <a:off x="3621405" y="1456451"/>
                <a:ext cx="1047750" cy="3901440"/>
              </a:xfrm>
              <a:prstGeom prst="round2SameRect">
                <a:avLst/>
              </a:prstGeom>
              <a:sp3d extrusionH="12700" prstMaterial="plastic">
                <a:bevelT w="50800" h="50800"/>
              </a:sp3d>
            </p:spPr>
            <p:style>
              <a:ln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3" name="Round Same Side Corner Rectangle 12"/>
              <p:cNvSpPr/>
              <p:nvPr/>
            </p:nvSpPr>
            <p:spPr>
              <a:xfrm>
                <a:off x="2194561" y="2934443"/>
                <a:ext cx="3850293" cy="945456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0010" tIns="40005" rIns="80010" bIns="40005" numCol="1" spcCol="1270" anchor="ctr" anchorCtr="0">
                <a:noAutofit/>
              </a:bodyPr>
              <a:lstStyle/>
              <a:p>
                <a:pPr marL="228600" lvl="1" indent="-228600" algn="just" defTabSz="93345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100" kern="1200" dirty="0" err="1" smtClean="0"/>
                  <a:t>Quán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triệt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quan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điểm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độc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lập</a:t>
                </a:r>
                <a:r>
                  <a:rPr lang="en-US" sz="2100" kern="1200" dirty="0" smtClean="0"/>
                  <a:t>, </a:t>
                </a:r>
                <a:r>
                  <a:rPr lang="en-US" sz="2100" kern="1200" dirty="0" err="1" smtClean="0"/>
                  <a:t>tự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chủ</a:t>
                </a:r>
                <a:r>
                  <a:rPr lang="en-US" sz="2100" kern="1200" dirty="0" smtClean="0"/>
                  <a:t>, </a:t>
                </a:r>
                <a:r>
                  <a:rPr lang="en-US" sz="2100" kern="1200" dirty="0" err="1" smtClean="0"/>
                  <a:t>tự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lực</a:t>
                </a:r>
                <a:r>
                  <a:rPr lang="en-US" sz="2100" kern="1200" dirty="0" smtClean="0"/>
                  <a:t>, </a:t>
                </a:r>
                <a:r>
                  <a:rPr lang="en-US" sz="2100" kern="1200" dirty="0" err="1" smtClean="0"/>
                  <a:t>tự</a:t>
                </a:r>
                <a:r>
                  <a:rPr lang="en-US" sz="2100" kern="1200" dirty="0" smtClean="0"/>
                  <a:t> </a:t>
                </a:r>
                <a:r>
                  <a:rPr lang="en-US" sz="2100" kern="1200" dirty="0" err="1" smtClean="0"/>
                  <a:t>cường</a:t>
                </a:r>
                <a:r>
                  <a:rPr lang="en-US" sz="2100" kern="1200" dirty="0" smtClean="0"/>
                  <a:t>.</a:t>
                </a:r>
                <a:endParaRPr lang="en-US" sz="2100" kern="1200" dirty="0"/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1371600" y="4579144"/>
              <a:ext cx="2194560" cy="1309687"/>
              <a:chOff x="0" y="2752328"/>
              <a:chExt cx="2194560" cy="1309687"/>
            </a:xfrm>
            <a:scene3d>
              <a:camera prst="orthographicFront"/>
              <a:lightRig rig="flat" dir="t"/>
            </a:scene3d>
          </p:grpSpPr>
          <p:sp>
            <p:nvSpPr>
              <p:cNvPr id="30" name="Rounded Rectangle 29"/>
              <p:cNvSpPr/>
              <p:nvPr/>
            </p:nvSpPr>
            <p:spPr>
              <a:xfrm>
                <a:off x="0" y="2752328"/>
                <a:ext cx="2194560" cy="1309687"/>
              </a:xfrm>
              <a:prstGeom prst="roundRect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1" name="Rounded Rectangle 14"/>
              <p:cNvSpPr/>
              <p:nvPr/>
            </p:nvSpPr>
            <p:spPr>
              <a:xfrm>
                <a:off x="63934" y="2816262"/>
                <a:ext cx="2066692" cy="1181819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37160" tIns="68580" rIns="137160" bIns="68580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36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Phương</a:t>
                </a:r>
                <a:r>
                  <a:rPr lang="en-US" sz="3600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n-US" sz="36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châm</a:t>
                </a:r>
                <a:endParaRPr lang="en-US" sz="36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1371600" y="1295400"/>
            <a:ext cx="6096000" cy="8382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ĐƯỜNG LỐI ĐỐI NGOẠI 1945 - 1975</a:t>
            </a:r>
            <a:endParaRPr lang="en-US" sz="2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1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7" grpId="0" animBg="1"/>
      <p:bldP spid="4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457200" y="152400"/>
            <a:ext cx="8229600" cy="762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I. ĐƯỜNG LỐI ĐỐI NGOẠI GIAI ĐOẠN 1975 - 1986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457200" y="990600"/>
            <a:ext cx="36576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1.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Hoàn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cảnh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lịch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sử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2050" name="Picture 2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00200"/>
            <a:ext cx="2590800" cy="4572000"/>
          </a:xfrm>
          <a:prstGeom prst="rect">
            <a:avLst/>
          </a:prstGeom>
          <a:noFill/>
        </p:spPr>
      </p:pic>
      <p:sp>
        <p:nvSpPr>
          <p:cNvPr id="31" name="Left Arrow 30"/>
          <p:cNvSpPr/>
          <p:nvPr/>
        </p:nvSpPr>
        <p:spPr>
          <a:xfrm rot="8998079">
            <a:off x="3545219" y="3602147"/>
            <a:ext cx="1448029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2" name="Group 31"/>
          <p:cNvGrpSpPr/>
          <p:nvPr/>
        </p:nvGrpSpPr>
        <p:grpSpPr>
          <a:xfrm>
            <a:off x="6553185" y="1295400"/>
            <a:ext cx="2362215" cy="1462278"/>
            <a:chOff x="3810948" y="76197"/>
            <a:chExt cx="1827847" cy="1462278"/>
          </a:xfrm>
          <a:scene3d>
            <a:camera prst="orthographicFront"/>
            <a:lightRig rig="flat" dir="t"/>
          </a:scene3d>
        </p:grpSpPr>
        <p:sp>
          <p:nvSpPr>
            <p:cNvPr id="42" name="Rounded Rectangle 41"/>
            <p:cNvSpPr/>
            <p:nvPr/>
          </p:nvSpPr>
          <p:spPr>
            <a:xfrm>
              <a:off x="3810948" y="76197"/>
              <a:ext cx="1827847" cy="1462278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0"/>
            <a:lstStyle/>
            <a:p>
              <a:pPr algn="ctr"/>
              <a:r>
                <a:rPr lang="en-US" sz="23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Cục</a:t>
              </a:r>
              <a:r>
                <a:rPr lang="en-US" sz="2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3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diện</a:t>
              </a:r>
              <a:r>
                <a:rPr lang="en-US" sz="2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3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hoà</a:t>
              </a:r>
              <a:r>
                <a:rPr lang="en-US" sz="2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3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hoãn</a:t>
              </a:r>
              <a:r>
                <a:rPr lang="en-US" sz="2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3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giữa</a:t>
              </a:r>
              <a:r>
                <a:rPr lang="en-US" sz="2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3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các</a:t>
              </a:r>
              <a:r>
                <a:rPr lang="en-US" sz="2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3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nước</a:t>
              </a:r>
              <a:r>
                <a:rPr lang="en-US" sz="2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3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lớn</a:t>
              </a:r>
              <a:r>
                <a:rPr lang="en-US" sz="2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.</a:t>
              </a:r>
              <a:endParaRPr lang="en-US" sz="2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endParaRPr>
            </a:p>
          </p:txBody>
        </p:sp>
        <p:sp>
          <p:nvSpPr>
            <p:cNvPr id="47" name="Rounded Rectangle 7"/>
            <p:cNvSpPr/>
            <p:nvPr/>
          </p:nvSpPr>
          <p:spPr>
            <a:xfrm>
              <a:off x="3853777" y="119026"/>
              <a:ext cx="1742189" cy="137662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7155" tIns="97155" rIns="97155" bIns="97155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300" kern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endParaRPr>
            </a:p>
          </p:txBody>
        </p:sp>
      </p:grpSp>
      <p:sp>
        <p:nvSpPr>
          <p:cNvPr id="33" name="Left Arrow 32"/>
          <p:cNvSpPr/>
          <p:nvPr/>
        </p:nvSpPr>
        <p:spPr>
          <a:xfrm rot="10800000">
            <a:off x="3810001" y="3581400"/>
            <a:ext cx="1142982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-4839731"/>
              <a:satOff val="1619"/>
              <a:lumOff val="-7059"/>
              <a:alphaOff val="0"/>
            </a:schemeClr>
          </a:fillRef>
          <a:effectRef idx="2">
            <a:schemeClr val="accent3">
              <a:hueOff val="-4839731"/>
              <a:satOff val="1619"/>
              <a:lumOff val="-7059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5" name="Group 34"/>
          <p:cNvGrpSpPr/>
          <p:nvPr/>
        </p:nvGrpSpPr>
        <p:grpSpPr>
          <a:xfrm>
            <a:off x="6629400" y="3124195"/>
            <a:ext cx="2362200" cy="1462278"/>
            <a:chOff x="3809994" y="1904992"/>
            <a:chExt cx="1827847" cy="1462278"/>
          </a:xfrm>
          <a:scene3d>
            <a:camera prst="orthographicFront"/>
            <a:lightRig rig="flat" dir="t"/>
          </a:scene3d>
        </p:grpSpPr>
        <p:sp>
          <p:nvSpPr>
            <p:cNvPr id="40" name="Rounded Rectangle 39"/>
            <p:cNvSpPr/>
            <p:nvPr/>
          </p:nvSpPr>
          <p:spPr>
            <a:xfrm>
              <a:off x="3809994" y="1904992"/>
              <a:ext cx="1827847" cy="1462278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-4839731"/>
                <a:satOff val="1619"/>
                <a:lumOff val="-7059"/>
                <a:alphaOff val="0"/>
              </a:schemeClr>
            </a:fillRef>
            <a:effectRef idx="2">
              <a:schemeClr val="accent3">
                <a:hueOff val="-4839731"/>
                <a:satOff val="1619"/>
                <a:lumOff val="-7059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0"/>
            <a:lstStyle/>
            <a:p>
              <a:pPr algn="ctr"/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Tình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hình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KT-XH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của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các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nước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XHCN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trì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trệ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.</a:t>
              </a:r>
            </a:p>
          </p:txBody>
        </p:sp>
        <p:sp>
          <p:nvSpPr>
            <p:cNvPr id="41" name="Rounded Rectangle 10"/>
            <p:cNvSpPr/>
            <p:nvPr/>
          </p:nvSpPr>
          <p:spPr>
            <a:xfrm>
              <a:off x="3852823" y="1947821"/>
              <a:ext cx="1742189" cy="137662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7155" tIns="97155" rIns="97155" bIns="97155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>
                <a:latin typeface="Palatino Linotype" pitchFamily="18" charset="0"/>
              </a:endParaRPr>
            </a:p>
          </p:txBody>
        </p:sp>
      </p:grpSp>
      <p:sp>
        <p:nvSpPr>
          <p:cNvPr id="36" name="Left Arrow 35"/>
          <p:cNvSpPr/>
          <p:nvPr/>
        </p:nvSpPr>
        <p:spPr>
          <a:xfrm rot="12319994">
            <a:off x="3516068" y="4058231"/>
            <a:ext cx="1386272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-9679462"/>
              <a:satOff val="3238"/>
              <a:lumOff val="-14118"/>
              <a:alphaOff val="0"/>
            </a:schemeClr>
          </a:fillRef>
          <a:effectRef idx="2">
            <a:schemeClr val="accent3">
              <a:hueOff val="-9679462"/>
              <a:satOff val="3238"/>
              <a:lumOff val="-14118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7" name="Group 36"/>
          <p:cNvGrpSpPr/>
          <p:nvPr/>
        </p:nvGrpSpPr>
        <p:grpSpPr>
          <a:xfrm>
            <a:off x="6629400" y="4800608"/>
            <a:ext cx="2362200" cy="1462278"/>
            <a:chOff x="3809995" y="3581405"/>
            <a:chExt cx="1954736" cy="1462278"/>
          </a:xfrm>
          <a:scene3d>
            <a:camera prst="orthographicFront"/>
            <a:lightRig rig="flat" dir="t"/>
          </a:scene3d>
        </p:grpSpPr>
        <p:sp>
          <p:nvSpPr>
            <p:cNvPr id="38" name="Rounded Rectangle 37"/>
            <p:cNvSpPr/>
            <p:nvPr/>
          </p:nvSpPr>
          <p:spPr>
            <a:xfrm>
              <a:off x="3809995" y="3581405"/>
              <a:ext cx="1954736" cy="1462278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-9679462"/>
                <a:satOff val="3238"/>
                <a:lumOff val="-14118"/>
                <a:alphaOff val="0"/>
              </a:schemeClr>
            </a:fillRef>
            <a:effectRef idx="2">
              <a:schemeClr val="accent3">
                <a:hueOff val="-9679462"/>
                <a:satOff val="3238"/>
                <a:lumOff val="-14118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0"/>
            <a:lstStyle/>
            <a:p>
              <a:pPr algn="ctr"/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Hợp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tác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trong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khu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vực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được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mở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ra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,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hiệp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ước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Bali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được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kí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kết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.</a:t>
              </a:r>
              <a:endPara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endParaRPr>
            </a:p>
          </p:txBody>
        </p:sp>
        <p:sp>
          <p:nvSpPr>
            <p:cNvPr id="39" name="Rounded Rectangle 13"/>
            <p:cNvSpPr/>
            <p:nvPr/>
          </p:nvSpPr>
          <p:spPr>
            <a:xfrm>
              <a:off x="3852824" y="3624234"/>
              <a:ext cx="1742189" cy="137662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7155" tIns="97155" rIns="97155" bIns="97155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>
                <a:latin typeface="Palatino Linotype" pitchFamily="18" charset="0"/>
              </a:endParaRPr>
            </a:p>
          </p:txBody>
        </p:sp>
      </p:grpSp>
      <p:sp>
        <p:nvSpPr>
          <p:cNvPr id="59" name="Left Arrow 58"/>
          <p:cNvSpPr/>
          <p:nvPr/>
        </p:nvSpPr>
        <p:spPr>
          <a:xfrm rot="8998079">
            <a:off x="3545220" y="3602149"/>
            <a:ext cx="1448029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0" name="Left Arrow 59"/>
          <p:cNvSpPr/>
          <p:nvPr/>
        </p:nvSpPr>
        <p:spPr>
          <a:xfrm rot="10800000">
            <a:off x="3810001" y="3581400"/>
            <a:ext cx="1142982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-4839731"/>
              <a:satOff val="1619"/>
              <a:lumOff val="-7059"/>
              <a:alphaOff val="0"/>
            </a:schemeClr>
          </a:fillRef>
          <a:effectRef idx="2">
            <a:schemeClr val="accent3">
              <a:hueOff val="-4839731"/>
              <a:satOff val="1619"/>
              <a:lumOff val="-7059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1" name="Left Arrow 60"/>
          <p:cNvSpPr/>
          <p:nvPr/>
        </p:nvSpPr>
        <p:spPr>
          <a:xfrm rot="12319994">
            <a:off x="3516068" y="4058231"/>
            <a:ext cx="1386272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-9679462"/>
              <a:satOff val="3238"/>
              <a:lumOff val="-14118"/>
              <a:alphaOff val="0"/>
            </a:schemeClr>
          </a:fillRef>
          <a:effectRef idx="2">
            <a:schemeClr val="accent3">
              <a:hueOff val="-9679462"/>
              <a:satOff val="3238"/>
              <a:lumOff val="-14118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0" name="Group 29"/>
          <p:cNvGrpSpPr/>
          <p:nvPr/>
        </p:nvGrpSpPr>
        <p:grpSpPr>
          <a:xfrm>
            <a:off x="3276600" y="2971797"/>
            <a:ext cx="1924050" cy="1924050"/>
            <a:chOff x="76181" y="1752594"/>
            <a:chExt cx="1924050" cy="1924050"/>
          </a:xfrm>
          <a:scene3d>
            <a:camera prst="orthographicFront"/>
            <a:lightRig rig="flat" dir="t"/>
          </a:scene3d>
        </p:grpSpPr>
        <p:sp>
          <p:nvSpPr>
            <p:cNvPr id="54" name="Oval 4"/>
            <p:cNvSpPr/>
            <p:nvPr/>
          </p:nvSpPr>
          <p:spPr>
            <a:xfrm>
              <a:off x="357952" y="2034364"/>
              <a:ext cx="1360508" cy="136051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305" tIns="27305" rIns="27305" bIns="27305" numCol="1" spcCol="1270" anchor="ctr" anchorCtr="0">
              <a:noAutofit/>
            </a:bodyPr>
            <a:lstStyle/>
            <a:p>
              <a:pPr lvl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300" kern="1200"/>
            </a:p>
          </p:txBody>
        </p:sp>
        <p:sp>
          <p:nvSpPr>
            <p:cNvPr id="53" name="Oval 52"/>
            <p:cNvSpPr/>
            <p:nvPr/>
          </p:nvSpPr>
          <p:spPr>
            <a:xfrm>
              <a:off x="76181" y="1752594"/>
              <a:ext cx="1924050" cy="1924050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TÌNH HÌNH THẾ GIỚI 1975 - 1986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6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927E-6 L 0.16649 -0.14269 " pathEditMode="relative" rAng="0" ptsTypes="AA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88622E-6 L 0.17083 2.88622E-6 " pathEditMode="relative" rAng="0" ptsTypes="AA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96115E-6 L 0.16667 0.0999 " pathEditMode="relative" ptsTypes="AA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6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927E-6 L 0.16649 -0.14269 " pathEditMode="relative" rAng="0" ptsTypes="AA">
                                      <p:cBhvr>
                                        <p:cTn id="65" dur="5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71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88622E-6 L 0.17083 2.88622E-6 " pathEditMode="relative" rAng="0" ptsTypes="AA">
                                      <p:cBhvr>
                                        <p:cTn id="69" dur="5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96115E-6 L 0.16667 0.0999 " pathEditMode="relative" ptsTypes="AA">
                                      <p:cBhvr>
                                        <p:cTn id="73" dur="5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" presetClass="exit" presetSubtype="2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ac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ac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ac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457200" y="152400"/>
            <a:ext cx="8229600" cy="762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I. ĐƯỜNG LỐI ĐỐI NGOẠI GIAI ĐOẠN 1975 - 1986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457200" y="990600"/>
            <a:ext cx="36576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1.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Hoàn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cảnh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lịch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sử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2050" name="Picture 2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" y="1604962"/>
            <a:ext cx="2590800" cy="4562475"/>
          </a:xfrm>
          <a:prstGeom prst="rect">
            <a:avLst/>
          </a:prstGeom>
          <a:noFill/>
        </p:spPr>
      </p:pic>
      <p:sp>
        <p:nvSpPr>
          <p:cNvPr id="31" name="Left Arrow 30"/>
          <p:cNvSpPr/>
          <p:nvPr/>
        </p:nvSpPr>
        <p:spPr>
          <a:xfrm rot="8998079">
            <a:off x="3545219" y="3602147"/>
            <a:ext cx="1448029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" name="Group 31"/>
          <p:cNvGrpSpPr/>
          <p:nvPr/>
        </p:nvGrpSpPr>
        <p:grpSpPr>
          <a:xfrm>
            <a:off x="6553185" y="1295400"/>
            <a:ext cx="2362215" cy="1462278"/>
            <a:chOff x="3810948" y="76197"/>
            <a:chExt cx="1827847" cy="1462278"/>
          </a:xfrm>
          <a:scene3d>
            <a:camera prst="orthographicFront"/>
            <a:lightRig rig="flat" dir="t"/>
          </a:scene3d>
        </p:grpSpPr>
        <p:sp>
          <p:nvSpPr>
            <p:cNvPr id="42" name="Rounded Rectangle 41"/>
            <p:cNvSpPr/>
            <p:nvPr/>
          </p:nvSpPr>
          <p:spPr>
            <a:xfrm>
              <a:off x="3810948" y="76197"/>
              <a:ext cx="1827847" cy="1462278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0"/>
            <a:lstStyle/>
            <a:p>
              <a:pPr algn="just">
                <a:buFont typeface="Arial" pitchFamily="34" charset="0"/>
                <a:buChar char="•"/>
              </a:pP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Xây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dựng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đất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nước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với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khí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thế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mới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. </a:t>
              </a:r>
            </a:p>
            <a:p>
              <a:pPr algn="just">
                <a:buFont typeface="Arial" pitchFamily="34" charset="0"/>
                <a:buChar char="•"/>
              </a:pP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Công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cuộc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xây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dựng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XHCN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đạt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nhiều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thành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tựu</a:t>
              </a:r>
              <a:r>
                <a:rPr lang="en-US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.</a:t>
              </a:r>
              <a:endPara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endParaRPr>
            </a:p>
          </p:txBody>
        </p:sp>
        <p:sp>
          <p:nvSpPr>
            <p:cNvPr id="47" name="Rounded Rectangle 7"/>
            <p:cNvSpPr/>
            <p:nvPr/>
          </p:nvSpPr>
          <p:spPr>
            <a:xfrm>
              <a:off x="3853777" y="119026"/>
              <a:ext cx="1742189" cy="137662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7155" tIns="97155" rIns="97155" bIns="97155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300" kern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endParaRPr>
            </a:p>
          </p:txBody>
        </p:sp>
      </p:grpSp>
      <p:sp>
        <p:nvSpPr>
          <p:cNvPr id="33" name="Left Arrow 32"/>
          <p:cNvSpPr/>
          <p:nvPr/>
        </p:nvSpPr>
        <p:spPr>
          <a:xfrm rot="10800000">
            <a:off x="3810001" y="3581400"/>
            <a:ext cx="1142982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-4839731"/>
              <a:satOff val="1619"/>
              <a:lumOff val="-7059"/>
              <a:alphaOff val="0"/>
            </a:schemeClr>
          </a:fillRef>
          <a:effectRef idx="2">
            <a:schemeClr val="accent3">
              <a:hueOff val="-4839731"/>
              <a:satOff val="1619"/>
              <a:lumOff val="-7059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" name="Group 34"/>
          <p:cNvGrpSpPr/>
          <p:nvPr/>
        </p:nvGrpSpPr>
        <p:grpSpPr>
          <a:xfrm>
            <a:off x="6629400" y="3124195"/>
            <a:ext cx="2362200" cy="1462278"/>
            <a:chOff x="3809994" y="1904992"/>
            <a:chExt cx="1827847" cy="1462278"/>
          </a:xfrm>
          <a:scene3d>
            <a:camera prst="orthographicFront"/>
            <a:lightRig rig="flat" dir="t"/>
          </a:scene3d>
        </p:grpSpPr>
        <p:sp>
          <p:nvSpPr>
            <p:cNvPr id="40" name="Rounded Rectangle 39"/>
            <p:cNvSpPr/>
            <p:nvPr/>
          </p:nvSpPr>
          <p:spPr>
            <a:xfrm>
              <a:off x="3809994" y="1904992"/>
              <a:ext cx="1827847" cy="1462278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-4839731"/>
                <a:satOff val="1619"/>
                <a:lumOff val="-7059"/>
                <a:alphaOff val="0"/>
              </a:schemeClr>
            </a:fillRef>
            <a:effectRef idx="2">
              <a:schemeClr val="accent3">
                <a:hueOff val="-4839731"/>
                <a:satOff val="1619"/>
                <a:lumOff val="-7059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0"/>
            <a:lstStyle/>
            <a:p>
              <a:pPr algn="just">
                <a:buFont typeface="Arial" pitchFamily="34" charset="0"/>
                <a:buChar char="•"/>
              </a:pP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Chiến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tranh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biên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giới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phía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Bắc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.</a:t>
              </a:r>
            </a:p>
            <a:p>
              <a:pPr algn="just">
                <a:buFont typeface="Arial" pitchFamily="34" charset="0"/>
                <a:buChar char="•"/>
              </a:pP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Khắc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phục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hậu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quả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chiến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tranh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.</a:t>
              </a:r>
            </a:p>
          </p:txBody>
        </p:sp>
        <p:sp>
          <p:nvSpPr>
            <p:cNvPr id="41" name="Rounded Rectangle 10"/>
            <p:cNvSpPr/>
            <p:nvPr/>
          </p:nvSpPr>
          <p:spPr>
            <a:xfrm>
              <a:off x="3852823" y="1947821"/>
              <a:ext cx="1742189" cy="137662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7155" tIns="97155" rIns="97155" bIns="97155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>
                <a:latin typeface="Palatino Linotype" pitchFamily="18" charset="0"/>
              </a:endParaRPr>
            </a:p>
          </p:txBody>
        </p:sp>
      </p:grpSp>
      <p:sp>
        <p:nvSpPr>
          <p:cNvPr id="36" name="Left Arrow 35"/>
          <p:cNvSpPr/>
          <p:nvPr/>
        </p:nvSpPr>
        <p:spPr>
          <a:xfrm rot="12319994">
            <a:off x="3516068" y="4058231"/>
            <a:ext cx="1386272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-9679462"/>
              <a:satOff val="3238"/>
              <a:lumOff val="-14118"/>
              <a:alphaOff val="0"/>
            </a:schemeClr>
          </a:fillRef>
          <a:effectRef idx="2">
            <a:schemeClr val="accent3">
              <a:hueOff val="-9679462"/>
              <a:satOff val="3238"/>
              <a:lumOff val="-14118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" name="Group 36"/>
          <p:cNvGrpSpPr/>
          <p:nvPr/>
        </p:nvGrpSpPr>
        <p:grpSpPr>
          <a:xfrm>
            <a:off x="6629400" y="4800608"/>
            <a:ext cx="2362200" cy="1462278"/>
            <a:chOff x="3809995" y="3581405"/>
            <a:chExt cx="1954736" cy="1462278"/>
          </a:xfrm>
          <a:scene3d>
            <a:camera prst="orthographicFront"/>
            <a:lightRig rig="flat" dir="t"/>
          </a:scene3d>
        </p:grpSpPr>
        <p:sp>
          <p:nvSpPr>
            <p:cNvPr id="38" name="Rounded Rectangle 37"/>
            <p:cNvSpPr/>
            <p:nvPr/>
          </p:nvSpPr>
          <p:spPr>
            <a:xfrm>
              <a:off x="3809995" y="3581405"/>
              <a:ext cx="1954736" cy="1462278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-9679462"/>
                <a:satOff val="3238"/>
                <a:lumOff val="-14118"/>
                <a:alphaOff val="0"/>
              </a:schemeClr>
            </a:fillRef>
            <a:effectRef idx="2">
              <a:schemeClr val="accent3">
                <a:hueOff val="-9679462"/>
                <a:satOff val="3238"/>
                <a:lumOff val="-14118"/>
                <a:alphaOff val="0"/>
              </a:schemeClr>
            </a:effectRef>
            <a:fontRef idx="minor">
              <a:schemeClr val="lt1"/>
            </a:fontRef>
          </p:style>
          <p:txBody>
            <a:bodyPr anchor="ctr" anchorCtr="0"/>
            <a:lstStyle/>
            <a:p>
              <a:pPr algn="just">
                <a:buFont typeface="Arial" pitchFamily="34" charset="0"/>
                <a:buChar char="•"/>
              </a:pP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Các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thế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lực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thù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địch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chống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phá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.</a:t>
              </a:r>
            </a:p>
            <a:p>
              <a:pPr algn="just">
                <a:buFont typeface="Arial" pitchFamily="34" charset="0"/>
                <a:buChar char="•"/>
              </a:pP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Tư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tưởng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nóng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vội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tiến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</a:t>
              </a:r>
              <a:r>
                <a:rPr lang="en-US" sz="20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lên</a:t>
              </a:r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 XHCN</a:t>
              </a:r>
              <a:endPara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endParaRPr>
            </a:p>
          </p:txBody>
        </p:sp>
        <p:sp>
          <p:nvSpPr>
            <p:cNvPr id="39" name="Rounded Rectangle 13"/>
            <p:cNvSpPr/>
            <p:nvPr/>
          </p:nvSpPr>
          <p:spPr>
            <a:xfrm>
              <a:off x="3852824" y="3624234"/>
              <a:ext cx="1742189" cy="137662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7155" tIns="97155" rIns="97155" bIns="97155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>
                <a:latin typeface="Palatino Linotype" pitchFamily="18" charset="0"/>
              </a:endParaRPr>
            </a:p>
          </p:txBody>
        </p:sp>
      </p:grpSp>
      <p:sp>
        <p:nvSpPr>
          <p:cNvPr id="59" name="Left Arrow 58"/>
          <p:cNvSpPr/>
          <p:nvPr/>
        </p:nvSpPr>
        <p:spPr>
          <a:xfrm rot="8998079">
            <a:off x="3545220" y="3602149"/>
            <a:ext cx="1448029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0" name="Left Arrow 59"/>
          <p:cNvSpPr/>
          <p:nvPr/>
        </p:nvSpPr>
        <p:spPr>
          <a:xfrm rot="10800000">
            <a:off x="3810001" y="3581400"/>
            <a:ext cx="1142982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-4839731"/>
              <a:satOff val="1619"/>
              <a:lumOff val="-7059"/>
              <a:alphaOff val="0"/>
            </a:schemeClr>
          </a:fillRef>
          <a:effectRef idx="2">
            <a:schemeClr val="accent3">
              <a:hueOff val="-4839731"/>
              <a:satOff val="1619"/>
              <a:lumOff val="-7059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1" name="Left Arrow 60"/>
          <p:cNvSpPr/>
          <p:nvPr/>
        </p:nvSpPr>
        <p:spPr>
          <a:xfrm rot="12319994">
            <a:off x="3516068" y="4058231"/>
            <a:ext cx="1386272" cy="548354"/>
          </a:xfrm>
          <a:prstGeom prst="leftArrow">
            <a:avLst>
              <a:gd name="adj1" fmla="val 60000"/>
              <a:gd name="adj2" fmla="val 50000"/>
            </a:avLst>
          </a:prstGeom>
          <a:scene3d>
            <a:camera prst="orthographicFront"/>
            <a:lightRig rig="flat" dir="t"/>
          </a:scene3d>
          <a:sp3d z="-190500" prstMaterial="plastic">
            <a:bevelT w="50800" h="50800"/>
            <a:bevelB w="25400" h="25400" prst="angle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-9679462"/>
              <a:satOff val="3238"/>
              <a:lumOff val="-14118"/>
              <a:alphaOff val="0"/>
            </a:schemeClr>
          </a:fillRef>
          <a:effectRef idx="2">
            <a:schemeClr val="accent3">
              <a:hueOff val="-9679462"/>
              <a:satOff val="3238"/>
              <a:lumOff val="-14118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5" name="Group 29"/>
          <p:cNvGrpSpPr/>
          <p:nvPr/>
        </p:nvGrpSpPr>
        <p:grpSpPr>
          <a:xfrm>
            <a:off x="3276600" y="2971797"/>
            <a:ext cx="1924050" cy="1924050"/>
            <a:chOff x="76181" y="1752594"/>
            <a:chExt cx="1924050" cy="1924050"/>
          </a:xfrm>
          <a:scene3d>
            <a:camera prst="orthographicFront"/>
            <a:lightRig rig="flat" dir="t"/>
          </a:scene3d>
        </p:grpSpPr>
        <p:sp>
          <p:nvSpPr>
            <p:cNvPr id="54" name="Oval 4"/>
            <p:cNvSpPr/>
            <p:nvPr/>
          </p:nvSpPr>
          <p:spPr>
            <a:xfrm>
              <a:off x="357952" y="2034364"/>
              <a:ext cx="1360508" cy="136051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305" tIns="27305" rIns="27305" bIns="27305" numCol="1" spcCol="1270" anchor="ctr" anchorCtr="0">
              <a:noAutofit/>
            </a:bodyPr>
            <a:lstStyle/>
            <a:p>
              <a:pPr lvl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300" kern="1200"/>
            </a:p>
          </p:txBody>
        </p:sp>
        <p:sp>
          <p:nvSpPr>
            <p:cNvPr id="53" name="Oval 52"/>
            <p:cNvSpPr/>
            <p:nvPr/>
          </p:nvSpPr>
          <p:spPr>
            <a:xfrm>
              <a:off x="76181" y="1752594"/>
              <a:ext cx="1924050" cy="1924050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>
              <a:normAutofit fontScale="92500" lnSpcReduction="20000"/>
            </a:bodyPr>
            <a:lstStyle/>
            <a:p>
              <a:pPr algn="ctr"/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TÌNH HÌNH </a:t>
              </a:r>
            </a:p>
            <a:p>
              <a:pPr algn="ctr"/>
              <a:r>
                <a:rPr 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TRONG NƯỚC 1975 - 1986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927E-6 L 0.16649 -0.14269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88622E-6 L 0.17083 2.88622E-6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96115E-6 L 0.16667 0.0999 " pathEditMode="relative" ptsTypes="AA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6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58927E-6 L 0.16649 -0.14269 " pathEditMode="relative" rAng="0" ptsTypes="AA">
                                      <p:cBhvr>
                                        <p:cTn id="56" dur="5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7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88622E-6 L 0.17083 2.88622E-6 " pathEditMode="relative" rAng="0" ptsTypes="AA">
                                      <p:cBhvr>
                                        <p:cTn id="60" dur="5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96115E-6 L 0.16667 0.0999 " pathEditMode="relative" ptsTypes="AA">
                                      <p:cBhvr>
                                        <p:cTn id="64" dur="5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" presetClass="exit" presetSubtype="2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ac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ac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ac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ac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457200" y="152400"/>
            <a:ext cx="8229600" cy="762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I. ĐƯỜNG LỐI ĐỐI NGOẠI GIAI ĐOẠN 1975 - 1986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457200" y="990600"/>
            <a:ext cx="36576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2.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Nội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dung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đường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lối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2050" name="Picture 2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26186" y="1600200"/>
            <a:ext cx="2452828" cy="4572000"/>
          </a:xfrm>
          <a:prstGeom prst="rect">
            <a:avLst/>
          </a:prstGeom>
          <a:noFill/>
        </p:spPr>
      </p:pic>
      <p:sp>
        <p:nvSpPr>
          <p:cNvPr id="35" name="Rounded Rectangle 34"/>
          <p:cNvSpPr/>
          <p:nvPr/>
        </p:nvSpPr>
        <p:spPr>
          <a:xfrm>
            <a:off x="3276600" y="1676400"/>
            <a:ext cx="1828800" cy="4343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ĐẠI HỘI IV</a:t>
            </a:r>
          </a:p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(12/1976)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4953000" y="2290541"/>
            <a:ext cx="3967173" cy="1290859"/>
            <a:chOff x="2281226" y="406379"/>
            <a:chExt cx="3967173" cy="1290859"/>
          </a:xfrm>
        </p:grpSpPr>
        <p:sp>
          <p:nvSpPr>
            <p:cNvPr id="32" name="Rounded Rectangle 31"/>
            <p:cNvSpPr/>
            <p:nvPr/>
          </p:nvSpPr>
          <p:spPr>
            <a:xfrm>
              <a:off x="2281226" y="406379"/>
              <a:ext cx="3967173" cy="1290859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Rounded Rectangle 5"/>
            <p:cNvSpPr/>
            <p:nvPr/>
          </p:nvSpPr>
          <p:spPr>
            <a:xfrm>
              <a:off x="2344241" y="469394"/>
              <a:ext cx="3841143" cy="11648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Hàn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gắn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vết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thương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chiến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tranh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  <a:endParaRPr lang="en-US" sz="23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876800" y="4240725"/>
            <a:ext cx="4013844" cy="1245675"/>
            <a:chOff x="2234555" y="1889491"/>
            <a:chExt cx="4013844" cy="1245675"/>
          </a:xfrm>
        </p:grpSpPr>
        <p:sp>
          <p:nvSpPr>
            <p:cNvPr id="29" name="Rounded Rectangle 28"/>
            <p:cNvSpPr/>
            <p:nvPr/>
          </p:nvSpPr>
          <p:spPr>
            <a:xfrm>
              <a:off x="2234555" y="1889491"/>
              <a:ext cx="4013844" cy="1245675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Rounded Rectangle 7"/>
            <p:cNvSpPr/>
            <p:nvPr/>
          </p:nvSpPr>
          <p:spPr>
            <a:xfrm>
              <a:off x="2295364" y="1950300"/>
              <a:ext cx="3892226" cy="112405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Xây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dựng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cơ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sở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vật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chất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kỹ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thuật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của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chủ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nghĩa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xã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hội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ở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nước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ta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sz="23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953000" y="1905000"/>
            <a:ext cx="3967173" cy="1290859"/>
            <a:chOff x="2281226" y="406379"/>
            <a:chExt cx="3967173" cy="1290859"/>
          </a:xfrm>
        </p:grpSpPr>
        <p:sp>
          <p:nvSpPr>
            <p:cNvPr id="43" name="Rounded Rectangle 42"/>
            <p:cNvSpPr/>
            <p:nvPr/>
          </p:nvSpPr>
          <p:spPr>
            <a:xfrm>
              <a:off x="2281226" y="406379"/>
              <a:ext cx="3967173" cy="1290859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4" name="Rounded Rectangle 5"/>
            <p:cNvSpPr/>
            <p:nvPr/>
          </p:nvSpPr>
          <p:spPr>
            <a:xfrm>
              <a:off x="2344241" y="469394"/>
              <a:ext cx="3841143" cy="11648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Củng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cố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và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tăng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cường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tình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đoàn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kết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với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tất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cả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các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nước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XHCN.</a:t>
              </a:r>
              <a:endParaRPr lang="en-US" sz="23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953000" y="3429000"/>
            <a:ext cx="3967173" cy="1142999"/>
            <a:chOff x="2281226" y="406379"/>
            <a:chExt cx="3967173" cy="1290859"/>
          </a:xfrm>
        </p:grpSpPr>
        <p:sp>
          <p:nvSpPr>
            <p:cNvPr id="46" name="Rounded Rectangle 45"/>
            <p:cNvSpPr/>
            <p:nvPr/>
          </p:nvSpPr>
          <p:spPr>
            <a:xfrm>
              <a:off x="2281226" y="406379"/>
              <a:ext cx="3967173" cy="1290859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8" name="Rounded Rectangle 5"/>
            <p:cNvSpPr/>
            <p:nvPr/>
          </p:nvSpPr>
          <p:spPr>
            <a:xfrm>
              <a:off x="2344241" y="469394"/>
              <a:ext cx="3841143" cy="11648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Bảo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vệ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và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phát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triển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mối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quan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hệ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Việt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– Cam –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Lào</a:t>
              </a:r>
              <a:r>
                <a:rPr lang="en-US" sz="23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sz="23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953000" y="4724401"/>
            <a:ext cx="3967173" cy="1142999"/>
            <a:chOff x="2281226" y="406379"/>
            <a:chExt cx="3967173" cy="1290859"/>
          </a:xfrm>
        </p:grpSpPr>
        <p:sp>
          <p:nvSpPr>
            <p:cNvPr id="50" name="Rounded Rectangle 49"/>
            <p:cNvSpPr/>
            <p:nvPr/>
          </p:nvSpPr>
          <p:spPr>
            <a:xfrm>
              <a:off x="2281226" y="406379"/>
              <a:ext cx="3967173" cy="1290859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1" name="Rounded Rectangle 5"/>
            <p:cNvSpPr/>
            <p:nvPr/>
          </p:nvSpPr>
          <p:spPr>
            <a:xfrm>
              <a:off x="2344241" y="469394"/>
              <a:ext cx="3841143" cy="11648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Sẵn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sàng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hợp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tác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với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các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nước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trong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khu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vực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trên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cơ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sở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bình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đẳng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cùng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có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lợi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sz="23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52" name="Rounded Rectangle 51"/>
          <p:cNvSpPr/>
          <p:nvPr/>
        </p:nvSpPr>
        <p:spPr>
          <a:xfrm>
            <a:off x="3276600" y="1600200"/>
            <a:ext cx="1828800" cy="464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ĐẠI HỘI V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4953000" y="2362200"/>
            <a:ext cx="3967173" cy="2971800"/>
            <a:chOff x="2281226" y="406379"/>
            <a:chExt cx="3967173" cy="1290859"/>
          </a:xfrm>
        </p:grpSpPr>
        <p:sp>
          <p:nvSpPr>
            <p:cNvPr id="56" name="Rounded Rectangle 55"/>
            <p:cNvSpPr/>
            <p:nvPr/>
          </p:nvSpPr>
          <p:spPr>
            <a:xfrm>
              <a:off x="2281226" y="406379"/>
              <a:ext cx="3967173" cy="1290859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7" name="Rounded Rectangle 5"/>
            <p:cNvSpPr/>
            <p:nvPr/>
          </p:nvSpPr>
          <p:spPr>
            <a:xfrm>
              <a:off x="2344241" y="469394"/>
              <a:ext cx="3841143" cy="11648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Công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tác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đối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ngoại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phải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trở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thành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một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mặt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trận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chủ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động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tích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cực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trong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đấu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tranh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nhằm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làm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thất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bại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chính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sách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của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các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thế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lực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thù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địch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sz="23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4953000" y="1752600"/>
            <a:ext cx="3967173" cy="1752600"/>
            <a:chOff x="2281226" y="406379"/>
            <a:chExt cx="3967173" cy="1290859"/>
          </a:xfrm>
        </p:grpSpPr>
        <p:sp>
          <p:nvSpPr>
            <p:cNvPr id="62" name="Rounded Rectangle 61"/>
            <p:cNvSpPr/>
            <p:nvPr/>
          </p:nvSpPr>
          <p:spPr>
            <a:xfrm>
              <a:off x="2281226" y="406379"/>
              <a:ext cx="3967173" cy="1290859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3" name="Rounded Rectangle 5"/>
            <p:cNvSpPr/>
            <p:nvPr/>
          </p:nvSpPr>
          <p:spPr>
            <a:xfrm>
              <a:off x="2344241" y="469394"/>
              <a:ext cx="3841143" cy="11648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Nhấn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mạnh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đoàn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kết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hợp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tác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toàn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diện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với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Liên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Xô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đó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là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hòn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đá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tảng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trong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chính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sách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đối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ngoại</a:t>
              </a:r>
              <a:r>
                <a:rPr lang="en-US" sz="23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của</a:t>
              </a:r>
              <a:r>
                <a:rPr lang="en-US" sz="23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Việt</a:t>
              </a:r>
              <a:r>
                <a:rPr lang="en-US" sz="23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nam</a:t>
              </a:r>
              <a:r>
                <a:rPr lang="en-US" sz="23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sz="23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953000" y="3585941"/>
            <a:ext cx="3967173" cy="1290859"/>
            <a:chOff x="2281226" y="406379"/>
            <a:chExt cx="3967173" cy="1290859"/>
          </a:xfrm>
        </p:grpSpPr>
        <p:sp>
          <p:nvSpPr>
            <p:cNvPr id="65" name="Rounded Rectangle 64"/>
            <p:cNvSpPr/>
            <p:nvPr/>
          </p:nvSpPr>
          <p:spPr>
            <a:xfrm>
              <a:off x="2281226" y="406379"/>
              <a:ext cx="3967173" cy="1290859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6" name="Rounded Rectangle 5"/>
            <p:cNvSpPr/>
            <p:nvPr/>
          </p:nvSpPr>
          <p:spPr>
            <a:xfrm>
              <a:off x="2344241" y="469394"/>
              <a:ext cx="3841143" cy="11648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Xác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định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quan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hệ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Việt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– Cam –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Lào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có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ý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nghĩa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sống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còn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của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dân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tộc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sz="23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953000" y="4953000"/>
            <a:ext cx="3967173" cy="1290859"/>
            <a:chOff x="2281226" y="406379"/>
            <a:chExt cx="3967173" cy="1290859"/>
          </a:xfrm>
        </p:grpSpPr>
        <p:sp>
          <p:nvSpPr>
            <p:cNvPr id="68" name="Rounded Rectangle 67"/>
            <p:cNvSpPr/>
            <p:nvPr/>
          </p:nvSpPr>
          <p:spPr>
            <a:xfrm>
              <a:off x="2281226" y="406379"/>
              <a:ext cx="3967173" cy="1290859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9" name="Rounded Rectangle 5"/>
            <p:cNvSpPr/>
            <p:nvPr/>
          </p:nvSpPr>
          <p:spPr>
            <a:xfrm>
              <a:off x="2344241" y="469394"/>
              <a:ext cx="3841143" cy="11648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Kêu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gọi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các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nước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ASEAN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cùng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vượt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qua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trở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ngại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khôi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phục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quan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hệ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bình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thường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với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Trung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300" kern="1200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Quốc</a:t>
              </a:r>
              <a:r>
                <a:rPr lang="en-US" sz="2300" kern="12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n-US" sz="23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" presetClass="exit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" presetClass="exit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2" presetClass="exit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2" presetClass="exit" presetSubtype="8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35" grpId="0" animBg="1"/>
      <p:bldP spid="35" grpId="1" animBg="1"/>
      <p:bldP spid="52" grpId="0" animBg="1"/>
      <p:bldP spid="5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457200" y="152400"/>
            <a:ext cx="8229600" cy="762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I. ĐƯỜNG LỐI ĐỐI NGOẠI GIAI ĐOẠN 1975 - 1986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457200" y="990600"/>
            <a:ext cx="67056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3.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Kết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quả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, ý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nghĩa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,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hạn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chế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và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nguyên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nhân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2050" name="Picture 2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26186" y="2064614"/>
            <a:ext cx="2452828" cy="3643171"/>
          </a:xfrm>
          <a:prstGeom prst="rect">
            <a:avLst/>
          </a:prstGeom>
          <a:noFill/>
        </p:spPr>
      </p:pic>
      <p:grpSp>
        <p:nvGrpSpPr>
          <p:cNvPr id="59" name="Group 58"/>
          <p:cNvGrpSpPr/>
          <p:nvPr/>
        </p:nvGrpSpPr>
        <p:grpSpPr>
          <a:xfrm>
            <a:off x="3124260" y="1721880"/>
            <a:ext cx="2848570" cy="4907520"/>
            <a:chOff x="3124260" y="1721880"/>
            <a:chExt cx="2848570" cy="4907520"/>
          </a:xfrm>
        </p:grpSpPr>
        <p:grpSp>
          <p:nvGrpSpPr>
            <p:cNvPr id="38" name="Group 37"/>
            <p:cNvGrpSpPr/>
            <p:nvPr/>
          </p:nvGrpSpPr>
          <p:grpSpPr>
            <a:xfrm>
              <a:off x="3124260" y="1721880"/>
              <a:ext cx="2848570" cy="691200"/>
              <a:chOff x="29" y="276740"/>
              <a:chExt cx="2848570" cy="691200"/>
            </a:xfrm>
            <a:scene3d>
              <a:camera prst="orthographicFront"/>
              <a:lightRig rig="flat" dir="t"/>
            </a:scene3d>
          </p:grpSpPr>
          <p:sp>
            <p:nvSpPr>
              <p:cNvPr id="55" name="Rectangle 54"/>
              <p:cNvSpPr/>
              <p:nvPr/>
            </p:nvSpPr>
            <p:spPr>
              <a:xfrm>
                <a:off x="29" y="276740"/>
                <a:ext cx="2848570" cy="691200"/>
              </a:xfrm>
              <a:prstGeom prst="rect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8" name="Rectangle 57"/>
              <p:cNvSpPr/>
              <p:nvPr/>
            </p:nvSpPr>
            <p:spPr>
              <a:xfrm>
                <a:off x="29" y="276740"/>
                <a:ext cx="2848570" cy="69120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70688" tIns="97536" rIns="170688" bIns="97536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4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Kết</a:t>
                </a:r>
                <a:r>
                  <a:rPr lang="en-US" sz="2400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quả</a:t>
                </a:r>
                <a:endParaRPr lang="en-US" sz="24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3124260" y="2413080"/>
              <a:ext cx="2848570" cy="4216320"/>
              <a:chOff x="29" y="967940"/>
              <a:chExt cx="2848570" cy="4216320"/>
            </a:xfrm>
            <a:scene3d>
              <a:camera prst="orthographicFront"/>
              <a:lightRig rig="flat" dir="t"/>
            </a:scene3d>
          </p:grpSpPr>
          <p:sp>
            <p:nvSpPr>
              <p:cNvPr id="53" name="Rectangle 52"/>
              <p:cNvSpPr/>
              <p:nvPr/>
            </p:nvSpPr>
            <p:spPr>
              <a:xfrm>
                <a:off x="29" y="967940"/>
                <a:ext cx="2848570" cy="4216320"/>
              </a:xfrm>
              <a:prstGeom prst="rect">
                <a:avLst/>
              </a:prstGeom>
              <a:sp3d extrusionH="12700" prstMaterial="plastic">
                <a:bevelT w="50800" h="50800"/>
              </a:sp3d>
            </p:spPr>
            <p:style>
              <a:ln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4" name="Rectangle 53"/>
              <p:cNvSpPr/>
              <p:nvPr/>
            </p:nvSpPr>
            <p:spPr>
              <a:xfrm>
                <a:off x="29" y="967940"/>
                <a:ext cx="2848570" cy="421632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28016" tIns="128016" rIns="170688" bIns="192024" numCol="1" spcCol="1270" anchor="t" anchorCtr="0">
                <a:noAutofit/>
              </a:bodyPr>
              <a:lstStyle/>
              <a:p>
                <a:pPr marL="228600" lvl="1" indent="-228600" algn="just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400" kern="1200" dirty="0" err="1" smtClean="0">
                    <a:latin typeface="Palatino Linotype" pitchFamily="18" charset="0"/>
                  </a:rPr>
                  <a:t>Quan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hệ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với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các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nước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xã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hội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chủ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nghĩa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được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tăng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cường</a:t>
                </a:r>
                <a:r>
                  <a:rPr lang="en-US" sz="2400" kern="1200" dirty="0" smtClean="0">
                    <a:latin typeface="Palatino Linotype" pitchFamily="18" charset="0"/>
                  </a:rPr>
                  <a:t>.</a:t>
                </a:r>
                <a:endParaRPr lang="en-US" sz="2400" kern="1200" dirty="0">
                  <a:latin typeface="Palatino Linotype" pitchFamily="18" charset="0"/>
                </a:endParaRPr>
              </a:p>
              <a:p>
                <a:pPr marL="228600" lvl="1" indent="-228600" algn="just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400" kern="1200" dirty="0" err="1" smtClean="0">
                    <a:latin typeface="Palatino Linotype" pitchFamily="18" charset="0"/>
                  </a:rPr>
                  <a:t>Từ</a:t>
                </a:r>
                <a:r>
                  <a:rPr lang="en-US" sz="2400" kern="1200" dirty="0" smtClean="0">
                    <a:latin typeface="Palatino Linotype" pitchFamily="18" charset="0"/>
                  </a:rPr>
                  <a:t> 1975 – 1977,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thiết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lập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quan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hệ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ngoại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giao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thêm</a:t>
                </a:r>
                <a:r>
                  <a:rPr lang="en-US" sz="2400" kern="1200" dirty="0" smtClean="0">
                    <a:latin typeface="Palatino Linotype" pitchFamily="18" charset="0"/>
                  </a:rPr>
                  <a:t> 23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nước</a:t>
                </a:r>
                <a:r>
                  <a:rPr lang="en-US" sz="2400" kern="1200" dirty="0" smtClean="0">
                    <a:latin typeface="Palatino Linotype" pitchFamily="18" charset="0"/>
                  </a:rPr>
                  <a:t>.</a:t>
                </a:r>
                <a:endParaRPr lang="en-US" sz="2400" kern="1200" dirty="0">
                  <a:latin typeface="Palatino Linotype" pitchFamily="18" charset="0"/>
                </a:endParaRPr>
              </a:p>
              <a:p>
                <a:pPr marL="228600" lvl="1" indent="-228600" algn="just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400" kern="1200" dirty="0" smtClean="0">
                    <a:latin typeface="Palatino Linotype" pitchFamily="18" charset="0"/>
                  </a:rPr>
                  <a:t>20/09/1977,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tiếp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nhận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ghế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thành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viên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Liên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Hiệp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Quốc</a:t>
                </a:r>
                <a:r>
                  <a:rPr lang="en-US" sz="2400" kern="1200" dirty="0" smtClean="0">
                    <a:latin typeface="Palatino Linotype" pitchFamily="18" charset="0"/>
                  </a:rPr>
                  <a:t>.</a:t>
                </a:r>
                <a:endParaRPr lang="en-US" sz="2400" kern="1200" dirty="0">
                  <a:latin typeface="Palatino Linotype" pitchFamily="18" charset="0"/>
                </a:endParaRPr>
              </a:p>
            </p:txBody>
          </p:sp>
        </p:grpSp>
      </p:grpSp>
      <p:grpSp>
        <p:nvGrpSpPr>
          <p:cNvPr id="60" name="Group 59"/>
          <p:cNvGrpSpPr/>
          <p:nvPr/>
        </p:nvGrpSpPr>
        <p:grpSpPr>
          <a:xfrm>
            <a:off x="6172200" y="1721880"/>
            <a:ext cx="2848570" cy="4907520"/>
            <a:chOff x="6172200" y="1721880"/>
            <a:chExt cx="2848570" cy="4907520"/>
          </a:xfrm>
        </p:grpSpPr>
        <p:grpSp>
          <p:nvGrpSpPr>
            <p:cNvPr id="40" name="Group 39"/>
            <p:cNvGrpSpPr/>
            <p:nvPr/>
          </p:nvGrpSpPr>
          <p:grpSpPr>
            <a:xfrm>
              <a:off x="6172200" y="1721880"/>
              <a:ext cx="2848570" cy="691200"/>
              <a:chOff x="3247399" y="276740"/>
              <a:chExt cx="2848570" cy="691200"/>
            </a:xfrm>
            <a:scene3d>
              <a:camera prst="orthographicFront"/>
              <a:lightRig rig="flat" dir="t"/>
            </a:scene3d>
          </p:grpSpPr>
          <p:sp>
            <p:nvSpPr>
              <p:cNvPr id="47" name="Rectangle 46"/>
              <p:cNvSpPr/>
              <p:nvPr/>
            </p:nvSpPr>
            <p:spPr>
              <a:xfrm>
                <a:off x="3247399" y="276740"/>
                <a:ext cx="2848570" cy="691200"/>
              </a:xfrm>
              <a:prstGeom prst="rect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9" name="Rectangle 48"/>
              <p:cNvSpPr/>
              <p:nvPr/>
            </p:nvSpPr>
            <p:spPr>
              <a:xfrm>
                <a:off x="3247399" y="276740"/>
                <a:ext cx="2848570" cy="69120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70688" tIns="97536" rIns="170688" bIns="97536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400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Ý </a:t>
                </a:r>
                <a:r>
                  <a:rPr lang="en-US" sz="24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nghĩa</a:t>
                </a:r>
                <a:endParaRPr lang="en-US" sz="24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6172200" y="2413080"/>
              <a:ext cx="2848570" cy="4216320"/>
              <a:chOff x="3247399" y="967940"/>
              <a:chExt cx="2848570" cy="4216320"/>
            </a:xfrm>
            <a:scene3d>
              <a:camera prst="orthographicFront"/>
              <a:lightRig rig="flat" dir="t"/>
            </a:scene3d>
          </p:grpSpPr>
          <p:sp>
            <p:nvSpPr>
              <p:cNvPr id="42" name="Rectangle 41"/>
              <p:cNvSpPr/>
              <p:nvPr/>
            </p:nvSpPr>
            <p:spPr>
              <a:xfrm>
                <a:off x="3247399" y="967940"/>
                <a:ext cx="2848570" cy="4216320"/>
              </a:xfrm>
              <a:prstGeom prst="rect">
                <a:avLst/>
              </a:prstGeom>
              <a:sp3d extrusionH="12700" prstMaterial="plastic">
                <a:bevelT w="50800" h="50800"/>
              </a:sp3d>
            </p:spPr>
            <p:style>
              <a:ln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5" name="Rectangle 44"/>
              <p:cNvSpPr/>
              <p:nvPr/>
            </p:nvSpPr>
            <p:spPr>
              <a:xfrm>
                <a:off x="3247399" y="967940"/>
                <a:ext cx="2848570" cy="421632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28016" tIns="128016" rIns="170688" bIns="192024" numCol="1" spcCol="1270" anchor="t" anchorCtr="0">
                <a:noAutofit/>
              </a:bodyPr>
              <a:lstStyle/>
              <a:p>
                <a:pPr marL="228600" lvl="1" indent="-228600" algn="just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400" kern="1200" dirty="0" err="1" smtClean="0">
                    <a:latin typeface="Palatino Linotype" pitchFamily="18" charset="0"/>
                  </a:rPr>
                  <a:t>Tranh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thủ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được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sự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ủng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hộ</a:t>
                </a:r>
                <a:r>
                  <a:rPr lang="en-US" sz="2400" kern="1200" dirty="0" smtClean="0">
                    <a:latin typeface="Palatino Linotype" pitchFamily="18" charset="0"/>
                  </a:rPr>
                  <a:t>,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hợp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tác</a:t>
                </a:r>
                <a:r>
                  <a:rPr lang="en-US" sz="2400" kern="1200" dirty="0" smtClean="0">
                    <a:latin typeface="Palatino Linotype" pitchFamily="18" charset="0"/>
                  </a:rPr>
                  <a:t>,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nguồn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viện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trợ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đáng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kể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của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quốc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tế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để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khôi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phục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đất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nước</a:t>
                </a:r>
                <a:r>
                  <a:rPr lang="en-US" sz="2400" kern="1200" dirty="0" smtClean="0">
                    <a:latin typeface="Palatino Linotype" pitchFamily="18" charset="0"/>
                  </a:rPr>
                  <a:t>.</a:t>
                </a:r>
                <a:endParaRPr lang="en-US" sz="2400" kern="1200" dirty="0">
                  <a:latin typeface="Palatino Linotype" pitchFamily="18" charset="0"/>
                </a:endParaRPr>
              </a:p>
              <a:p>
                <a:pPr marL="228600" lvl="1" indent="-228600" algn="just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400" kern="1200" dirty="0" err="1" smtClean="0">
                    <a:latin typeface="Palatino Linotype" pitchFamily="18" charset="0"/>
                  </a:rPr>
                  <a:t>Vị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thế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của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nước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ta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ngày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càng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được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nâng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cao</a:t>
                </a:r>
                <a:r>
                  <a:rPr lang="en-US" sz="2400" kern="1200" dirty="0" smtClean="0">
                    <a:latin typeface="Palatino Linotype" pitchFamily="18" charset="0"/>
                  </a:rPr>
                  <a:t>.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Đóng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vai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trò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quan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trọng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trong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khối</a:t>
                </a:r>
                <a:r>
                  <a:rPr lang="en-US" sz="2400" kern="1200" dirty="0" smtClean="0">
                    <a:latin typeface="Palatino Linotype" pitchFamily="18" charset="0"/>
                  </a:rPr>
                  <a:t> ASEAN.</a:t>
                </a:r>
                <a:endParaRPr lang="en-US" sz="2400" kern="1200" dirty="0">
                  <a:latin typeface="Palatino Linotype" pitchFamily="18" charset="0"/>
                </a:endParaRPr>
              </a:p>
            </p:txBody>
          </p:sp>
        </p:grpSp>
      </p:grpSp>
      <p:grpSp>
        <p:nvGrpSpPr>
          <p:cNvPr id="61" name="Group 60"/>
          <p:cNvGrpSpPr/>
          <p:nvPr/>
        </p:nvGrpSpPr>
        <p:grpSpPr>
          <a:xfrm>
            <a:off x="3124200" y="1721880"/>
            <a:ext cx="2848570" cy="4907520"/>
            <a:chOff x="3124260" y="1721880"/>
            <a:chExt cx="2848570" cy="4907520"/>
          </a:xfrm>
        </p:grpSpPr>
        <p:grpSp>
          <p:nvGrpSpPr>
            <p:cNvPr id="64" name="Group 37"/>
            <p:cNvGrpSpPr/>
            <p:nvPr/>
          </p:nvGrpSpPr>
          <p:grpSpPr>
            <a:xfrm>
              <a:off x="3124260" y="1721880"/>
              <a:ext cx="2848570" cy="691200"/>
              <a:chOff x="29" y="276740"/>
              <a:chExt cx="2848570" cy="691200"/>
            </a:xfrm>
            <a:scene3d>
              <a:camera prst="orthographicFront"/>
              <a:lightRig rig="flat" dir="t"/>
            </a:scene3d>
          </p:grpSpPr>
          <p:sp>
            <p:nvSpPr>
              <p:cNvPr id="72" name="Rectangle 71"/>
              <p:cNvSpPr/>
              <p:nvPr/>
            </p:nvSpPr>
            <p:spPr>
              <a:xfrm>
                <a:off x="29" y="276740"/>
                <a:ext cx="2848570" cy="691200"/>
              </a:xfrm>
              <a:prstGeom prst="rect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3" name="Rectangle 72"/>
              <p:cNvSpPr/>
              <p:nvPr/>
            </p:nvSpPr>
            <p:spPr>
              <a:xfrm>
                <a:off x="29" y="276740"/>
                <a:ext cx="2848570" cy="69120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70688" tIns="97536" rIns="170688" bIns="97536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4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Hạn</a:t>
                </a:r>
                <a:r>
                  <a:rPr lang="en-US" sz="2400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chế</a:t>
                </a:r>
                <a:endParaRPr lang="en-US" sz="24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endParaRPr>
              </a:p>
            </p:txBody>
          </p:sp>
        </p:grpSp>
        <p:grpSp>
          <p:nvGrpSpPr>
            <p:cNvPr id="67" name="Group 38"/>
            <p:cNvGrpSpPr/>
            <p:nvPr/>
          </p:nvGrpSpPr>
          <p:grpSpPr>
            <a:xfrm>
              <a:off x="3124260" y="2413080"/>
              <a:ext cx="2848570" cy="4216320"/>
              <a:chOff x="29" y="967940"/>
              <a:chExt cx="2848570" cy="4216320"/>
            </a:xfrm>
            <a:scene3d>
              <a:camera prst="orthographicFront"/>
              <a:lightRig rig="flat" dir="t"/>
            </a:scene3d>
          </p:grpSpPr>
          <p:sp>
            <p:nvSpPr>
              <p:cNvPr id="70" name="Rectangle 69"/>
              <p:cNvSpPr/>
              <p:nvPr/>
            </p:nvSpPr>
            <p:spPr>
              <a:xfrm>
                <a:off x="29" y="967940"/>
                <a:ext cx="2848570" cy="4216320"/>
              </a:xfrm>
              <a:prstGeom prst="rect">
                <a:avLst/>
              </a:prstGeom>
              <a:sp3d extrusionH="12700" prstMaterial="plastic">
                <a:bevelT w="50800" h="50800"/>
              </a:sp3d>
            </p:spPr>
            <p:style>
              <a:ln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1" name="Rectangle 70"/>
              <p:cNvSpPr/>
              <p:nvPr/>
            </p:nvSpPr>
            <p:spPr>
              <a:xfrm>
                <a:off x="29" y="967940"/>
                <a:ext cx="2848570" cy="421632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28016" tIns="128016" rIns="170688" bIns="192024" numCol="1" spcCol="1270" anchor="t" anchorCtr="0">
                <a:noAutofit/>
              </a:bodyPr>
              <a:lstStyle/>
              <a:p>
                <a:pPr marL="228600" lvl="1" indent="-228600" algn="just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400" kern="1200" dirty="0" err="1" smtClean="0">
                    <a:latin typeface="Palatino Linotype" pitchFamily="18" charset="0"/>
                  </a:rPr>
                  <a:t>Gặp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trở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ngại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lớn</a:t>
                </a:r>
                <a:r>
                  <a:rPr lang="en-US" sz="2400" kern="1200" dirty="0" smtClean="0">
                    <a:latin typeface="Palatino Linotype" pitchFamily="18" charset="0"/>
                  </a:rPr>
                  <a:t> do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quốc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tế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dựa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vào</a:t>
                </a:r>
                <a:r>
                  <a:rPr lang="en-US" sz="2400" kern="1200" dirty="0" smtClean="0">
                    <a:latin typeface="Palatino Linotype" pitchFamily="18" charset="0"/>
                  </a:rPr>
                  <a:t> “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Sự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kiện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Kampuchia</a:t>
                </a:r>
                <a:r>
                  <a:rPr lang="en-US" sz="2400" kern="1200" dirty="0" smtClean="0">
                    <a:latin typeface="Palatino Linotype" pitchFamily="18" charset="0"/>
                  </a:rPr>
                  <a:t>”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để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thực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hiện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bao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vây</a:t>
                </a:r>
                <a:r>
                  <a:rPr lang="en-US" sz="2400" kern="1200" dirty="0" smtClean="0">
                    <a:latin typeface="Palatino Linotype" pitchFamily="18" charset="0"/>
                  </a:rPr>
                  <a:t>,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cô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lập</a:t>
                </a:r>
                <a:r>
                  <a:rPr lang="en-US" sz="2400" kern="1200" dirty="0" smtClean="0">
                    <a:latin typeface="Palatino Linotype" pitchFamily="18" charset="0"/>
                  </a:rPr>
                  <a:t>,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cấm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vận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đối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với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Việt</a:t>
                </a:r>
                <a:r>
                  <a:rPr lang="en-US" sz="2400" kern="1200" dirty="0" smtClean="0">
                    <a:latin typeface="Palatino Linotype" pitchFamily="18" charset="0"/>
                  </a:rPr>
                  <a:t> Nam.</a:t>
                </a:r>
                <a:endParaRPr lang="en-US" sz="2400" kern="1200" dirty="0">
                  <a:latin typeface="Palatino Linotype" pitchFamily="18" charset="0"/>
                </a:endParaRPr>
              </a:p>
            </p:txBody>
          </p:sp>
        </p:grpSp>
      </p:grpSp>
      <p:grpSp>
        <p:nvGrpSpPr>
          <p:cNvPr id="74" name="Group 73"/>
          <p:cNvGrpSpPr/>
          <p:nvPr/>
        </p:nvGrpSpPr>
        <p:grpSpPr>
          <a:xfrm>
            <a:off x="6172200" y="1721880"/>
            <a:ext cx="2848570" cy="4907520"/>
            <a:chOff x="6172200" y="1721880"/>
            <a:chExt cx="2848570" cy="4907520"/>
          </a:xfrm>
        </p:grpSpPr>
        <p:grpSp>
          <p:nvGrpSpPr>
            <p:cNvPr id="75" name="Group 39"/>
            <p:cNvGrpSpPr/>
            <p:nvPr/>
          </p:nvGrpSpPr>
          <p:grpSpPr>
            <a:xfrm>
              <a:off x="6172200" y="1721880"/>
              <a:ext cx="2848570" cy="691200"/>
              <a:chOff x="3247399" y="276740"/>
              <a:chExt cx="2848570" cy="691200"/>
            </a:xfrm>
            <a:scene3d>
              <a:camera prst="orthographicFront"/>
              <a:lightRig rig="flat" dir="t"/>
            </a:scene3d>
          </p:grpSpPr>
          <p:sp>
            <p:nvSpPr>
              <p:cNvPr id="79" name="Rectangle 78"/>
              <p:cNvSpPr/>
              <p:nvPr/>
            </p:nvSpPr>
            <p:spPr>
              <a:xfrm>
                <a:off x="3247399" y="276740"/>
                <a:ext cx="2848570" cy="691200"/>
              </a:xfrm>
              <a:prstGeom prst="rect">
                <a:avLst/>
              </a:prstGeom>
              <a:sp3d prstMaterial="plastic">
                <a:bevelT w="120900" h="88900"/>
                <a:bevelB w="88900" h="31750" prst="angle"/>
              </a:sp3d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80" name="Rectangle 79"/>
              <p:cNvSpPr/>
              <p:nvPr/>
            </p:nvSpPr>
            <p:spPr>
              <a:xfrm>
                <a:off x="3247399" y="276740"/>
                <a:ext cx="2848570" cy="69120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70688" tIns="97536" rIns="170688" bIns="97536" numCol="1" spcCol="1270" anchor="ctr" anchorCtr="0">
                <a:noAutofit/>
              </a:bodyPr>
              <a:lstStyle/>
              <a:p>
                <a:pPr lvl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24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Nguyên</a:t>
                </a:r>
                <a:r>
                  <a:rPr lang="en-US" sz="2400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Palatino Linotype" pitchFamily="18" charset="0"/>
                  </a:rPr>
                  <a:t>nhân</a:t>
                </a:r>
                <a:endParaRPr lang="en-US" sz="2400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endParaRPr>
              </a:p>
            </p:txBody>
          </p:sp>
        </p:grpSp>
        <p:grpSp>
          <p:nvGrpSpPr>
            <p:cNvPr id="76" name="Group 40"/>
            <p:cNvGrpSpPr/>
            <p:nvPr/>
          </p:nvGrpSpPr>
          <p:grpSpPr>
            <a:xfrm>
              <a:off x="6172200" y="2413080"/>
              <a:ext cx="2848570" cy="4216320"/>
              <a:chOff x="3247399" y="967940"/>
              <a:chExt cx="2848570" cy="4216320"/>
            </a:xfrm>
            <a:scene3d>
              <a:camera prst="orthographicFront"/>
              <a:lightRig rig="flat" dir="t"/>
            </a:scene3d>
          </p:grpSpPr>
          <p:sp>
            <p:nvSpPr>
              <p:cNvPr id="77" name="Rectangle 76"/>
              <p:cNvSpPr/>
              <p:nvPr/>
            </p:nvSpPr>
            <p:spPr>
              <a:xfrm>
                <a:off x="3247399" y="967940"/>
                <a:ext cx="2848570" cy="4216320"/>
              </a:xfrm>
              <a:prstGeom prst="rect">
                <a:avLst/>
              </a:prstGeom>
              <a:sp3d extrusionH="12700" prstMaterial="plastic">
                <a:bevelT w="50800" h="50800"/>
              </a:sp3d>
            </p:spPr>
            <p:style>
              <a:ln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8" name="Rectangle 77"/>
              <p:cNvSpPr/>
              <p:nvPr/>
            </p:nvSpPr>
            <p:spPr>
              <a:xfrm>
                <a:off x="3247399" y="967940"/>
                <a:ext cx="2848570" cy="421632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28016" tIns="128016" rIns="170688" bIns="192024" numCol="1" spcCol="1270" anchor="t" anchorCtr="0">
                <a:noAutofit/>
              </a:bodyPr>
              <a:lstStyle/>
              <a:p>
                <a:pPr marL="228600" lvl="1" indent="-228600" algn="just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400" kern="1200" dirty="0" smtClean="0">
                    <a:latin typeface="Palatino Linotype" pitchFamily="18" charset="0"/>
                  </a:rPr>
                  <a:t>Do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ta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chưa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nắm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được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xu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thế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chuyển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từ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đối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đầu</a:t>
                </a:r>
                <a:r>
                  <a:rPr lang="en-US" sz="2400" kern="1200" dirty="0" smtClean="0">
                    <a:latin typeface="Palatino Linotype" pitchFamily="18" charset="0"/>
                  </a:rPr>
                  <a:t> sang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hoà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hoãn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và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chạy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đua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kinh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tế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trên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thế</a:t>
                </a:r>
                <a:r>
                  <a:rPr lang="en-US" sz="2400" kern="1200" dirty="0" smtClean="0">
                    <a:latin typeface="Palatino Linotype" pitchFamily="18" charset="0"/>
                  </a:rPr>
                  <a:t> </a:t>
                </a:r>
                <a:r>
                  <a:rPr lang="en-US" sz="2400" kern="1200" dirty="0" err="1" smtClean="0">
                    <a:latin typeface="Palatino Linotype" pitchFamily="18" charset="0"/>
                  </a:rPr>
                  <a:t>giới</a:t>
                </a:r>
                <a:r>
                  <a:rPr lang="en-US" sz="2400" kern="1200" dirty="0" smtClean="0">
                    <a:latin typeface="Palatino Linotype" pitchFamily="18" charset="0"/>
                  </a:rPr>
                  <a:t>.</a:t>
                </a:r>
              </a:p>
              <a:p>
                <a:pPr marL="228600" lvl="1" indent="-228600" algn="just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r>
                  <a:rPr lang="en-US" sz="2400" dirty="0" smtClean="0">
                    <a:latin typeface="Palatino Linotype" pitchFamily="18" charset="0"/>
                  </a:rPr>
                  <a:t>Do </a:t>
                </a:r>
                <a:r>
                  <a:rPr lang="en-US" sz="2400" dirty="0" err="1" smtClean="0">
                    <a:latin typeface="Palatino Linotype" pitchFamily="18" charset="0"/>
                  </a:rPr>
                  <a:t>chủ</a:t>
                </a:r>
                <a:r>
                  <a:rPr lang="en-US" sz="2400" dirty="0" smtClean="0">
                    <a:latin typeface="Palatino Linotype" pitchFamily="18" charset="0"/>
                  </a:rPr>
                  <a:t> </a:t>
                </a:r>
                <a:r>
                  <a:rPr lang="en-US" sz="2400" dirty="0" err="1" smtClean="0">
                    <a:latin typeface="Palatino Linotype" pitchFamily="18" charset="0"/>
                  </a:rPr>
                  <a:t>quan</a:t>
                </a:r>
                <a:r>
                  <a:rPr lang="en-US" sz="2400" dirty="0" smtClean="0">
                    <a:latin typeface="Palatino Linotype" pitchFamily="18" charset="0"/>
                  </a:rPr>
                  <a:t>, </a:t>
                </a:r>
                <a:r>
                  <a:rPr lang="en-US" sz="2400" dirty="0" err="1" smtClean="0">
                    <a:latin typeface="Palatino Linotype" pitchFamily="18" charset="0"/>
                  </a:rPr>
                  <a:t>duy</a:t>
                </a:r>
                <a:r>
                  <a:rPr lang="en-US" sz="2400" dirty="0" smtClean="0">
                    <a:latin typeface="Palatino Linotype" pitchFamily="18" charset="0"/>
                  </a:rPr>
                  <a:t> ý </a:t>
                </a:r>
                <a:r>
                  <a:rPr lang="en-US" sz="2400" dirty="0" err="1" smtClean="0">
                    <a:latin typeface="Palatino Linotype" pitchFamily="18" charset="0"/>
                  </a:rPr>
                  <a:t>chí</a:t>
                </a:r>
                <a:r>
                  <a:rPr lang="en-US" sz="2400" dirty="0" smtClean="0">
                    <a:latin typeface="Palatino Linotype" pitchFamily="18" charset="0"/>
                  </a:rPr>
                  <a:t>, </a:t>
                </a:r>
                <a:r>
                  <a:rPr lang="en-US" sz="2400" dirty="0" err="1" smtClean="0">
                    <a:latin typeface="Palatino Linotype" pitchFamily="18" charset="0"/>
                  </a:rPr>
                  <a:t>lối</a:t>
                </a:r>
                <a:r>
                  <a:rPr lang="en-US" sz="2400" dirty="0" smtClean="0">
                    <a:latin typeface="Palatino Linotype" pitchFamily="18" charset="0"/>
                  </a:rPr>
                  <a:t> </a:t>
                </a:r>
                <a:r>
                  <a:rPr lang="en-US" sz="2400" dirty="0" err="1" smtClean="0">
                    <a:latin typeface="Palatino Linotype" pitchFamily="18" charset="0"/>
                  </a:rPr>
                  <a:t>suy</a:t>
                </a:r>
                <a:r>
                  <a:rPr lang="en-US" sz="2400" dirty="0" smtClean="0">
                    <a:latin typeface="Palatino Linotype" pitchFamily="18" charset="0"/>
                  </a:rPr>
                  <a:t> </a:t>
                </a:r>
                <a:r>
                  <a:rPr lang="en-US" sz="2400" dirty="0" err="1" smtClean="0">
                    <a:latin typeface="Palatino Linotype" pitchFamily="18" charset="0"/>
                  </a:rPr>
                  <a:t>nghĩ</a:t>
                </a:r>
                <a:r>
                  <a:rPr lang="en-US" sz="2400" dirty="0" smtClean="0">
                    <a:latin typeface="Palatino Linotype" pitchFamily="18" charset="0"/>
                  </a:rPr>
                  <a:t> </a:t>
                </a:r>
                <a:r>
                  <a:rPr lang="en-US" sz="2400" dirty="0" err="1" smtClean="0">
                    <a:latin typeface="Palatino Linotype" pitchFamily="18" charset="0"/>
                  </a:rPr>
                  <a:t>và</a:t>
                </a:r>
                <a:r>
                  <a:rPr lang="en-US" sz="2400" dirty="0" smtClean="0">
                    <a:latin typeface="Palatino Linotype" pitchFamily="18" charset="0"/>
                  </a:rPr>
                  <a:t> </a:t>
                </a:r>
                <a:r>
                  <a:rPr lang="en-US" sz="2400" dirty="0" err="1" smtClean="0">
                    <a:latin typeface="Palatino Linotype" pitchFamily="18" charset="0"/>
                  </a:rPr>
                  <a:t>hành</a:t>
                </a:r>
                <a:r>
                  <a:rPr lang="en-US" sz="2400" dirty="0" smtClean="0">
                    <a:latin typeface="Palatino Linotype" pitchFamily="18" charset="0"/>
                  </a:rPr>
                  <a:t> </a:t>
                </a:r>
                <a:r>
                  <a:rPr lang="en-US" sz="2400" dirty="0" err="1" smtClean="0">
                    <a:latin typeface="Palatino Linotype" pitchFamily="18" charset="0"/>
                  </a:rPr>
                  <a:t>động</a:t>
                </a:r>
                <a:r>
                  <a:rPr lang="en-US" sz="2400" dirty="0" smtClean="0">
                    <a:latin typeface="Palatino Linotype" pitchFamily="18" charset="0"/>
                  </a:rPr>
                  <a:t> </a:t>
                </a:r>
                <a:r>
                  <a:rPr lang="en-US" sz="2400" dirty="0" err="1" smtClean="0">
                    <a:latin typeface="Palatino Linotype" pitchFamily="18" charset="0"/>
                  </a:rPr>
                  <a:t>đơn</a:t>
                </a:r>
                <a:r>
                  <a:rPr lang="en-US" sz="2400" dirty="0" smtClean="0">
                    <a:latin typeface="Palatino Linotype" pitchFamily="18" charset="0"/>
                  </a:rPr>
                  <a:t> </a:t>
                </a:r>
                <a:r>
                  <a:rPr lang="en-US" sz="2400" dirty="0" err="1" smtClean="0">
                    <a:latin typeface="Palatino Linotype" pitchFamily="18" charset="0"/>
                  </a:rPr>
                  <a:t>giản</a:t>
                </a:r>
                <a:r>
                  <a:rPr lang="en-US" sz="2400" dirty="0" smtClean="0">
                    <a:latin typeface="Palatino Linotype" pitchFamily="18" charset="0"/>
                  </a:rPr>
                  <a:t>, </a:t>
                </a:r>
                <a:r>
                  <a:rPr lang="en-US" sz="2400" dirty="0" err="1" smtClean="0">
                    <a:latin typeface="Palatino Linotype" pitchFamily="18" charset="0"/>
                  </a:rPr>
                  <a:t>nóng</a:t>
                </a:r>
                <a:r>
                  <a:rPr lang="en-US" sz="2400" dirty="0" smtClean="0">
                    <a:latin typeface="Palatino Linotype" pitchFamily="18" charset="0"/>
                  </a:rPr>
                  <a:t> </a:t>
                </a:r>
                <a:r>
                  <a:rPr lang="en-US" sz="2400" dirty="0" err="1" smtClean="0">
                    <a:latin typeface="Palatino Linotype" pitchFamily="18" charset="0"/>
                  </a:rPr>
                  <a:t>vội</a:t>
                </a:r>
                <a:r>
                  <a:rPr lang="en-US" sz="2400" dirty="0" smtClean="0">
                    <a:latin typeface="Palatino Linotype" pitchFamily="18" charset="0"/>
                  </a:rPr>
                  <a:t>.</a:t>
                </a:r>
                <a:endParaRPr lang="en-US" sz="2400" kern="1200" dirty="0">
                  <a:latin typeface="Palatino Linotype" pitchFamily="18" charset="0"/>
                </a:endParaRPr>
              </a:p>
            </p:txBody>
          </p:sp>
        </p:grpSp>
      </p:grpSp>
      <p:pic>
        <p:nvPicPr>
          <p:cNvPr id="81" name="Picture 80" descr="Pham Gia Khiem - 2006 - n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052" y="1628775"/>
            <a:ext cx="2480748" cy="515302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2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xit" presetSubtype="2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8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2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" presetClass="exit" presetSubtype="2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" presetClass="exit" presetSubtype="8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990600" y="228600"/>
            <a:ext cx="7239000" cy="1447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TRÒ CHƠI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1030" name="Picture 6" descr="D:\Documents\09LTTH\Hoc Ki 3\Duong Loi CM DCS VN\Hinh anh tu lieu\Untitled-1 copy 1.png"/>
          <p:cNvPicPr>
            <a:picLocks noChangeAspect="1" noChangeArrowheads="1"/>
          </p:cNvPicPr>
          <p:nvPr/>
        </p:nvPicPr>
        <p:blipFill>
          <a:blip r:embed="rId2"/>
          <a:srcRect t="18000" b="26500"/>
          <a:stretch>
            <a:fillRect/>
          </a:stretch>
        </p:blipFill>
        <p:spPr bwMode="auto">
          <a:xfrm>
            <a:off x="1219200" y="1905000"/>
            <a:ext cx="6727568" cy="37338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133600" y="3657600"/>
            <a:ext cx="3655168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rPr>
              <a:t>AI LÀ AI</a:t>
            </a:r>
            <a:endParaRPr lang="en-US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Black" pitchFamily="18" charset="0"/>
            </a:endParaRPr>
          </a:p>
        </p:txBody>
      </p:sp>
      <p:pic>
        <p:nvPicPr>
          <p:cNvPr id="1031" name="Picture 7" descr="D:\Documents\09LTTH\Hoc Ki 3\Duong Loi CM DCS VN\Hinh anh tu lieu\icon-design-questions copy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779713"/>
            <a:ext cx="3175000" cy="4230687"/>
          </a:xfrm>
          <a:prstGeom prst="rect">
            <a:avLst/>
          </a:prstGeom>
          <a:noFill/>
        </p:spPr>
      </p:pic>
      <p:pic>
        <p:nvPicPr>
          <p:cNvPr id="1032" name="Picture 8" descr="C:\Users\RuaKon\Downloads\Compressed\Ecomotion\Ecomotion\Beaut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9200" y="304800"/>
            <a:ext cx="1219200" cy="1219200"/>
          </a:xfrm>
          <a:prstGeom prst="rect">
            <a:avLst/>
          </a:prstGeom>
          <a:noFill/>
        </p:spPr>
      </p:pic>
      <p:pic>
        <p:nvPicPr>
          <p:cNvPr id="13" name="Picture 8" descr="C:\Users\RuaKon\Downloads\Compressed\Ecomotion\Ecomotion\Beaut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304800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"/>
                            </p:stCondLst>
                            <p:childTnLst>
                              <p:par>
                                <p:cTn id="28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3" presetClass="emph" presetSubtype="6" repeatCount="indefinite" accel="50000" decel="50000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1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0" grpId="0"/>
      <p:bldP spid="10" grpId="1"/>
      <p:bldP spid="10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990600" y="1828800"/>
            <a:ext cx="7239000" cy="45720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Người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chơi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sẽ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đoán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nhân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vật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được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nêu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ra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là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ai</a:t>
            </a:r>
            <a:r>
              <a:rPr lang="en-US" sz="2800" dirty="0" smtClean="0">
                <a:latin typeface="Palatino Linotype" pitchFamily="18" charset="0"/>
              </a:rPr>
              <a:t> qua </a:t>
            </a:r>
            <a:r>
              <a:rPr lang="en-US" sz="2800" dirty="0" err="1" smtClean="0">
                <a:latin typeface="Palatino Linotype" pitchFamily="18" charset="0"/>
              </a:rPr>
              <a:t>các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dữ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kiện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được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hiển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thị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lần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lượt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theo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mốc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thời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gian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giảm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dần</a:t>
            </a:r>
            <a:r>
              <a:rPr lang="en-US" sz="2800" dirty="0" smtClean="0">
                <a:latin typeface="Palatino Linotype" pitchFamily="18" charset="0"/>
              </a:rPr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Sau</a:t>
            </a:r>
            <a:r>
              <a:rPr lang="en-US" sz="2800" dirty="0" smtClean="0">
                <a:latin typeface="Palatino Linotype" pitchFamily="18" charset="0"/>
              </a:rPr>
              <a:t> 5 </a:t>
            </a:r>
            <a:r>
              <a:rPr lang="en-US" sz="2800" dirty="0" err="1" smtClean="0">
                <a:latin typeface="Palatino Linotype" pitchFamily="18" charset="0"/>
              </a:rPr>
              <a:t>giây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sẽ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có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một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dữ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kiện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mới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được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hiển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thị</a:t>
            </a:r>
            <a:r>
              <a:rPr lang="en-US" sz="2800" dirty="0" smtClean="0">
                <a:latin typeface="Palatino Linotype" pitchFamily="18" charset="0"/>
              </a:rPr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>
                <a:latin typeface="Palatino Linotype" pitchFamily="18" charset="0"/>
              </a:rPr>
              <a:t>Một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vòng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chơi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có</a:t>
            </a:r>
            <a:r>
              <a:rPr lang="en-US" sz="2800" dirty="0" smtClean="0">
                <a:latin typeface="Palatino Linotype" pitchFamily="18" charset="0"/>
              </a:rPr>
              <a:t> 20 </a:t>
            </a:r>
            <a:r>
              <a:rPr lang="en-US" sz="2800" dirty="0" err="1" smtClean="0">
                <a:latin typeface="Palatino Linotype" pitchFamily="18" charset="0"/>
              </a:rPr>
              <a:t>giây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với</a:t>
            </a:r>
            <a:r>
              <a:rPr lang="en-US" sz="2800" dirty="0" smtClean="0">
                <a:latin typeface="Palatino Linotype" pitchFamily="18" charset="0"/>
              </a:rPr>
              <a:t> 4 </a:t>
            </a:r>
            <a:r>
              <a:rPr lang="en-US" sz="2800" dirty="0" err="1" smtClean="0">
                <a:latin typeface="Palatino Linotype" pitchFamily="18" charset="0"/>
              </a:rPr>
              <a:t>dữ</a:t>
            </a:r>
            <a:r>
              <a:rPr lang="en-US" sz="2800" dirty="0" smtClean="0">
                <a:latin typeface="Palatino Linotype" pitchFamily="18" charset="0"/>
              </a:rPr>
              <a:t> </a:t>
            </a:r>
            <a:r>
              <a:rPr lang="en-US" sz="2800" dirty="0" err="1" smtClean="0">
                <a:latin typeface="Palatino Linotype" pitchFamily="18" charset="0"/>
              </a:rPr>
              <a:t>kiện</a:t>
            </a:r>
            <a:r>
              <a:rPr lang="en-US" sz="2800" dirty="0" smtClean="0">
                <a:latin typeface="Palatino Linotype" pitchFamily="18" charset="0"/>
              </a:rPr>
              <a:t>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971513" y="5410200"/>
            <a:ext cx="2172487" cy="1676400"/>
            <a:chOff x="2133600" y="3276601"/>
            <a:chExt cx="2172487" cy="1676400"/>
          </a:xfrm>
        </p:grpSpPr>
        <p:sp>
          <p:nvSpPr>
            <p:cNvPr id="10" name="TextBox 9"/>
            <p:cNvSpPr txBox="1"/>
            <p:nvPr/>
          </p:nvSpPr>
          <p:spPr>
            <a:xfrm>
              <a:off x="2133600" y="3657600"/>
              <a:ext cx="1372492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n-US" sz="20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er Black" pitchFamily="18" charset="0"/>
                </a:rPr>
                <a:t>AI LÀ AI</a:t>
              </a:r>
              <a:endParaRPr lang="en-US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endParaRPr>
            </a:p>
          </p:txBody>
        </p:sp>
        <p:pic>
          <p:nvPicPr>
            <p:cNvPr id="1031" name="Picture 7" descr="D:\Documents\09LTTH\Hoc Ki 3\Duong Loi CM DCS VN\Hinh anh tu lieu\icon-design-questions copy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48000" y="3276601"/>
              <a:ext cx="1258087" cy="1676400"/>
            </a:xfrm>
            <a:prstGeom prst="rect">
              <a:avLst/>
            </a:prstGeom>
            <a:noFill/>
          </p:spPr>
        </p:pic>
      </p:grpSp>
      <p:grpSp>
        <p:nvGrpSpPr>
          <p:cNvPr id="11" name="Group 10"/>
          <p:cNvGrpSpPr/>
          <p:nvPr/>
        </p:nvGrpSpPr>
        <p:grpSpPr>
          <a:xfrm>
            <a:off x="990600" y="228600"/>
            <a:ext cx="7239000" cy="1447800"/>
            <a:chOff x="990600" y="228600"/>
            <a:chExt cx="7239000" cy="1447800"/>
          </a:xfrm>
        </p:grpSpPr>
        <p:sp>
          <p:nvSpPr>
            <p:cNvPr id="3" name="Rounded Rectangle 2"/>
            <p:cNvSpPr/>
            <p:nvPr/>
          </p:nvSpPr>
          <p:spPr>
            <a:xfrm>
              <a:off x="990600" y="228600"/>
              <a:ext cx="7239000" cy="14478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alatino Linotype" pitchFamily="18" charset="0"/>
                </a:rPr>
                <a:t>THỂ LỆ</a:t>
              </a:r>
              <a:endPara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endParaRPr>
            </a:p>
          </p:txBody>
        </p:sp>
        <p:pic>
          <p:nvPicPr>
            <p:cNvPr id="4098" name="Picture 2" descr="C:\Users\RuaKon\Downloads\Compressed\Ecomotion\Ecomotion\Smile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371600" y="304800"/>
              <a:ext cx="1219200" cy="12192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6971513" y="5410200"/>
            <a:ext cx="2172487" cy="1676400"/>
            <a:chOff x="2133600" y="3276601"/>
            <a:chExt cx="2172487" cy="1676400"/>
          </a:xfrm>
        </p:grpSpPr>
        <p:sp>
          <p:nvSpPr>
            <p:cNvPr id="10" name="TextBox 9"/>
            <p:cNvSpPr txBox="1"/>
            <p:nvPr/>
          </p:nvSpPr>
          <p:spPr>
            <a:xfrm>
              <a:off x="2133600" y="3657600"/>
              <a:ext cx="1372492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n-US" sz="20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er Black" pitchFamily="18" charset="0"/>
                </a:rPr>
                <a:t>AI LÀ AI</a:t>
              </a:r>
              <a:endParaRPr lang="en-US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endParaRPr>
            </a:p>
          </p:txBody>
        </p:sp>
        <p:pic>
          <p:nvPicPr>
            <p:cNvPr id="1031" name="Picture 7" descr="D:\Documents\09LTTH\Hoc Ki 3\Duong Loi CM DCS VN\Hinh anh tu lieu\icon-design-questions copy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48000" y="3276601"/>
              <a:ext cx="1258087" cy="1676400"/>
            </a:xfrm>
            <a:prstGeom prst="rect">
              <a:avLst/>
            </a:prstGeom>
            <a:noFill/>
          </p:spPr>
        </p:pic>
      </p:grpSp>
      <p:sp>
        <p:nvSpPr>
          <p:cNvPr id="7" name="Rectangle 6"/>
          <p:cNvSpPr/>
          <p:nvPr/>
        </p:nvSpPr>
        <p:spPr>
          <a:xfrm>
            <a:off x="304800" y="457200"/>
            <a:ext cx="1143000" cy="6400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4800" y="2133600"/>
            <a:ext cx="1143000" cy="472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04800" y="3810000"/>
            <a:ext cx="1143000" cy="30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04800" y="5334000"/>
            <a:ext cx="1143000" cy="1524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2362200" y="457200"/>
            <a:ext cx="64008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ÔNG LÀ AI?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19400" y="3124200"/>
            <a:ext cx="54585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Palatino Linotype" pitchFamily="18" charset="0"/>
              </a:rPr>
              <a:t>NHIỆM KỲ 1965 - 1980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18568" y="2895600"/>
            <a:ext cx="43300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Palatino Linotype" pitchFamily="18" charset="0"/>
              </a:rPr>
              <a:t>SINH NĂM 1910 </a:t>
            </a:r>
          </a:p>
          <a:p>
            <a:r>
              <a:rPr lang="en-US" sz="4000" dirty="0" smtClean="0">
                <a:latin typeface="Palatino Linotype" pitchFamily="18" charset="0"/>
              </a:rPr>
              <a:t>MẤT NĂM 1985</a:t>
            </a:r>
            <a:endParaRPr lang="en-US" sz="4000" dirty="0">
              <a:latin typeface="Palatino Linotype" pitchFamily="18" charset="0"/>
            </a:endParaRPr>
          </a:p>
        </p:txBody>
      </p:sp>
      <p:pic>
        <p:nvPicPr>
          <p:cNvPr id="2050" name="Picture 2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4"/>
          <a:srcRect l="11765" t="5000" r="11765" b="31667"/>
          <a:stretch>
            <a:fillRect/>
          </a:stretch>
        </p:blipFill>
        <p:spPr bwMode="auto">
          <a:xfrm>
            <a:off x="4038600" y="1828800"/>
            <a:ext cx="1981200" cy="289560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2728900" y="3124200"/>
            <a:ext cx="58055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Palatino Linotype" pitchFamily="18" charset="0"/>
              </a:rPr>
              <a:t>QUÊ QUÁN: NGHỆ AN</a:t>
            </a:r>
            <a:endParaRPr lang="en-US" sz="4000" dirty="0">
              <a:latin typeface="Palatino Linotype" pitchFamily="18" charset="0"/>
            </a:endParaRPr>
          </a:p>
        </p:txBody>
      </p:sp>
      <p:pic>
        <p:nvPicPr>
          <p:cNvPr id="2051" name="Picture 3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1752600"/>
            <a:ext cx="2590800" cy="4572000"/>
          </a:xfrm>
          <a:prstGeom prst="rect">
            <a:avLst/>
          </a:prstGeom>
          <a:noFill/>
        </p:spPr>
      </p:pic>
      <p:pic>
        <p:nvPicPr>
          <p:cNvPr id="2052" name="Picture 4" descr="C:\Users\RuaKon\Downloads\Compressed\Ecomotion\Ecomotion\Adore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38400" y="457200"/>
            <a:ext cx="1219200" cy="1219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19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1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0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4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6971513" y="5410200"/>
            <a:ext cx="2172487" cy="1676400"/>
            <a:chOff x="2133600" y="3276601"/>
            <a:chExt cx="2172487" cy="1676400"/>
          </a:xfrm>
        </p:grpSpPr>
        <p:sp>
          <p:nvSpPr>
            <p:cNvPr id="10" name="TextBox 9"/>
            <p:cNvSpPr txBox="1"/>
            <p:nvPr/>
          </p:nvSpPr>
          <p:spPr>
            <a:xfrm>
              <a:off x="2133600" y="3657600"/>
              <a:ext cx="1372492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n-US" sz="20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er Black" pitchFamily="18" charset="0"/>
                </a:rPr>
                <a:t>AI LÀ AI</a:t>
              </a:r>
              <a:endParaRPr lang="en-US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endParaRPr>
            </a:p>
          </p:txBody>
        </p:sp>
        <p:pic>
          <p:nvPicPr>
            <p:cNvPr id="1031" name="Picture 7" descr="D:\Documents\09LTTH\Hoc Ki 3\Duong Loi CM DCS VN\Hinh anh tu lieu\icon-design-questions copy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48000" y="3276601"/>
              <a:ext cx="1258087" cy="1676400"/>
            </a:xfrm>
            <a:prstGeom prst="rect">
              <a:avLst/>
            </a:prstGeom>
            <a:noFill/>
          </p:spPr>
        </p:pic>
      </p:grpSp>
      <p:sp>
        <p:nvSpPr>
          <p:cNvPr id="7" name="Rectangle 6"/>
          <p:cNvSpPr/>
          <p:nvPr/>
        </p:nvSpPr>
        <p:spPr>
          <a:xfrm>
            <a:off x="304800" y="457200"/>
            <a:ext cx="1143000" cy="6400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4800" y="2133600"/>
            <a:ext cx="1143000" cy="472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04800" y="3810000"/>
            <a:ext cx="1143000" cy="30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04800" y="5334000"/>
            <a:ext cx="1143000" cy="1524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2362200" y="457200"/>
            <a:ext cx="64008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ÔNG LÀ AI?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00400" y="3124200"/>
            <a:ext cx="40735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Palatino Linotype" pitchFamily="18" charset="0"/>
              </a:rPr>
              <a:t>SINH NĂM 1935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43200" y="3102114"/>
            <a:ext cx="54585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Palatino Linotype" pitchFamily="18" charset="0"/>
              </a:rPr>
              <a:t>NHIỆM KỲ 2000 - 2006</a:t>
            </a:r>
            <a:endParaRPr lang="en-US" sz="4000" dirty="0">
              <a:latin typeface="Palatino Linotype" pitchFamily="18" charset="0"/>
            </a:endParaRPr>
          </a:p>
        </p:txBody>
      </p:sp>
      <p:pic>
        <p:nvPicPr>
          <p:cNvPr id="2050" name="Picture 2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4"/>
          <a:srcRect l="12941" t="5455" r="14144" b="25455"/>
          <a:stretch>
            <a:fillRect/>
          </a:stretch>
        </p:blipFill>
        <p:spPr bwMode="auto">
          <a:xfrm>
            <a:off x="4419600" y="2057400"/>
            <a:ext cx="2057400" cy="289560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2728900" y="2895600"/>
            <a:ext cx="57246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Palatino Linotype" pitchFamily="18" charset="0"/>
              </a:rPr>
              <a:t>TIỀN NHIỆM LÀ ÔNG </a:t>
            </a:r>
          </a:p>
          <a:p>
            <a:r>
              <a:rPr lang="en-US" sz="4000" dirty="0" smtClean="0">
                <a:latin typeface="Palatino Linotype" pitchFamily="18" charset="0"/>
              </a:rPr>
              <a:t>NGUYỄN MẠNH CẦM</a:t>
            </a:r>
            <a:endParaRPr lang="en-US" sz="4000" dirty="0">
              <a:latin typeface="Palatino Linotype" pitchFamily="18" charset="0"/>
            </a:endParaRPr>
          </a:p>
        </p:txBody>
      </p:sp>
      <p:pic>
        <p:nvPicPr>
          <p:cNvPr id="2051" name="Picture 3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114800" y="1752600"/>
            <a:ext cx="2590800" cy="3848100"/>
          </a:xfrm>
          <a:prstGeom prst="rect">
            <a:avLst/>
          </a:prstGeom>
          <a:noFill/>
        </p:spPr>
      </p:pic>
      <p:pic>
        <p:nvPicPr>
          <p:cNvPr id="5122" name="Picture 2" descr="C:\Users\RuaKon\Downloads\Compressed\Ecomotion\Ecomotion\Hah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38400" y="457200"/>
            <a:ext cx="1219200" cy="1219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19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1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0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4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6971513" y="5410200"/>
            <a:ext cx="2172487" cy="1676400"/>
            <a:chOff x="2133600" y="3276601"/>
            <a:chExt cx="2172487" cy="1676400"/>
          </a:xfrm>
        </p:grpSpPr>
        <p:sp>
          <p:nvSpPr>
            <p:cNvPr id="10" name="TextBox 9"/>
            <p:cNvSpPr txBox="1"/>
            <p:nvPr/>
          </p:nvSpPr>
          <p:spPr>
            <a:xfrm>
              <a:off x="2133600" y="3657600"/>
              <a:ext cx="1372492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en-US" sz="20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Cooper Black" pitchFamily="18" charset="0"/>
                </a:rPr>
                <a:t>AI LÀ AI</a:t>
              </a:r>
              <a:endParaRPr lang="en-US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Black" pitchFamily="18" charset="0"/>
              </a:endParaRPr>
            </a:p>
          </p:txBody>
        </p:sp>
        <p:pic>
          <p:nvPicPr>
            <p:cNvPr id="1031" name="Picture 7" descr="D:\Documents\09LTTH\Hoc Ki 3\Duong Loi CM DCS VN\Hinh anh tu lieu\icon-design-questions copy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48000" y="3276601"/>
              <a:ext cx="1258087" cy="1676400"/>
            </a:xfrm>
            <a:prstGeom prst="rect">
              <a:avLst/>
            </a:prstGeom>
            <a:noFill/>
          </p:spPr>
        </p:pic>
      </p:grpSp>
      <p:sp>
        <p:nvSpPr>
          <p:cNvPr id="7" name="Rectangle 6"/>
          <p:cNvSpPr/>
          <p:nvPr/>
        </p:nvSpPr>
        <p:spPr>
          <a:xfrm>
            <a:off x="304800" y="457200"/>
            <a:ext cx="1143000" cy="64008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4800" y="2133600"/>
            <a:ext cx="1143000" cy="472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04800" y="3810000"/>
            <a:ext cx="1143000" cy="304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04800" y="5334000"/>
            <a:ext cx="1143000" cy="1524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2362200" y="457200"/>
            <a:ext cx="64008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ÔNG LÀ AI?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19400" y="3124200"/>
            <a:ext cx="46875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Palatino Linotype" pitchFamily="18" charset="0"/>
              </a:rPr>
              <a:t>PHÓ THỦ TƯỚNG</a:t>
            </a:r>
          </a:p>
          <a:p>
            <a:pPr algn="ctr"/>
            <a:r>
              <a:rPr lang="en-US" sz="4000" dirty="0" smtClean="0">
                <a:latin typeface="Palatino Linotype" pitchFamily="18" charset="0"/>
              </a:rPr>
              <a:t>CHÍNH PHỦ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43200" y="3172361"/>
            <a:ext cx="5418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>
                <a:latin typeface="Palatino Linotype" pitchFamily="18" charset="0"/>
              </a:rPr>
              <a:t>CƯ NGỤ TẠI HÀ NỘI</a:t>
            </a:r>
            <a:endParaRPr lang="en-US" sz="4000" dirty="0">
              <a:latin typeface="Palatino Linotype" pitchFamily="18" charset="0"/>
            </a:endParaRPr>
          </a:p>
        </p:txBody>
      </p:sp>
      <p:pic>
        <p:nvPicPr>
          <p:cNvPr id="2050" name="Picture 2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4"/>
          <a:srcRect l="17280" t="4084" r="16968" b="56093"/>
          <a:stretch>
            <a:fillRect/>
          </a:stretch>
        </p:blipFill>
        <p:spPr bwMode="auto">
          <a:xfrm>
            <a:off x="4495800" y="2209800"/>
            <a:ext cx="2362200" cy="297180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3200400" y="3124200"/>
            <a:ext cx="41873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>
                <a:latin typeface="Palatino Linotype" pitchFamily="18" charset="0"/>
              </a:rPr>
              <a:t>HIỆN ĐANG </a:t>
            </a:r>
          </a:p>
          <a:p>
            <a:pPr algn="ctr"/>
            <a:r>
              <a:rPr lang="en-US" sz="4000" dirty="0" smtClean="0">
                <a:latin typeface="Palatino Linotype" pitchFamily="18" charset="0"/>
              </a:rPr>
              <a:t>ĐƯƠNG NHIỆM</a:t>
            </a:r>
            <a:endParaRPr lang="en-US" sz="4000" dirty="0">
              <a:latin typeface="Palatino Linotype" pitchFamily="18" charset="0"/>
            </a:endParaRPr>
          </a:p>
        </p:txBody>
      </p:sp>
      <p:pic>
        <p:nvPicPr>
          <p:cNvPr id="2051" name="Picture 3" descr="D:\Documents\09LTTH\Hoc Ki 3\Duong Loi CM DCS VN\Hinh anh tu lieu\Bo truong Bo Ngoai giao\Nguyen Duy Trinh - 1965 - 1980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419600" y="1717019"/>
            <a:ext cx="2548317" cy="5140981"/>
          </a:xfrm>
          <a:prstGeom prst="rect">
            <a:avLst/>
          </a:prstGeom>
          <a:noFill/>
        </p:spPr>
      </p:pic>
      <p:pic>
        <p:nvPicPr>
          <p:cNvPr id="6147" name="Picture 3" descr="C:\Users\RuaKon\Downloads\Compressed\Ecomotion\Ecomotion\Matrix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67600" y="457200"/>
            <a:ext cx="1219200" cy="1219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19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1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0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4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685800" y="2133600"/>
            <a:ext cx="7696200" cy="2667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Palatino Linotype" pitchFamily="18" charset="0"/>
              </a:rPr>
              <a:t>CHÂN THÀNH CÁM ƠN CÁC BẠN ĐÃ THAM GIA TRÒ CHƠI!</a:t>
            </a:r>
          </a:p>
          <a:p>
            <a:pPr algn="ctr"/>
            <a:endParaRPr lang="en-US" sz="3200" dirty="0" smtClean="0">
              <a:latin typeface="Palatino Linotype" pitchFamily="18" charset="0"/>
            </a:endParaRPr>
          </a:p>
          <a:p>
            <a:pPr algn="ctr"/>
            <a:endParaRPr lang="en-US" sz="3200" dirty="0" smtClean="0">
              <a:latin typeface="Palatino Linotype" pitchFamily="18" charset="0"/>
            </a:endParaRPr>
          </a:p>
          <a:p>
            <a:pPr algn="ctr"/>
            <a:endParaRPr lang="en-US" sz="3200" dirty="0">
              <a:latin typeface="Palatino Linotype" pitchFamily="18" charset="0"/>
            </a:endParaRPr>
          </a:p>
        </p:txBody>
      </p:sp>
      <p:pic>
        <p:nvPicPr>
          <p:cNvPr id="3074" name="Picture 2" descr="C:\Users\RuaKon\Downloads\Compressed\Ecomotion\Ecomotion\Byeby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0" y="3276600"/>
            <a:ext cx="1219200" cy="1219200"/>
          </a:xfrm>
          <a:prstGeom prst="rect">
            <a:avLst/>
          </a:prstGeom>
          <a:noFill/>
        </p:spPr>
      </p:pic>
      <p:pic>
        <p:nvPicPr>
          <p:cNvPr id="3075" name="Picture 3" descr="C:\Users\RuaKon\Downloads\Compressed\Ecomotion\Ecomotion\Byeby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3276600"/>
            <a:ext cx="1219200" cy="1219200"/>
          </a:xfrm>
          <a:prstGeom prst="rect">
            <a:avLst/>
          </a:prstGeom>
          <a:noFill/>
        </p:spPr>
      </p:pic>
      <p:pic>
        <p:nvPicPr>
          <p:cNvPr id="3076" name="Picture 4" descr="C:\Users\RuaKon\Downloads\Compressed\Ecomotion\Ecomotion\Byeby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3276600"/>
            <a:ext cx="1219200" cy="1219200"/>
          </a:xfrm>
          <a:prstGeom prst="rect">
            <a:avLst/>
          </a:prstGeom>
          <a:noFill/>
        </p:spPr>
      </p:pic>
      <p:pic>
        <p:nvPicPr>
          <p:cNvPr id="19" name="Picture 4" descr="C:\Users\RuaKon\Downloads\Compressed\Ecomotion\Ecomotion\Byeby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3276600"/>
            <a:ext cx="1219200" cy="1219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19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3.6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|0|0|0|0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701</TotalTime>
  <Words>824</Words>
  <Application>Microsoft Office PowerPoint</Application>
  <PresentationFormat>On-screen Show (4:3)</PresentationFormat>
  <Paragraphs>102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Technic</vt:lpstr>
      <vt:lpstr>ĐƯỜNG LỐI ĐỐI NGOẠI</vt:lpstr>
      <vt:lpstr>MỞ ĐẦU</vt:lpstr>
      <vt:lpstr>MỞ ĐẦU</vt:lpstr>
      <vt:lpstr>MỞ ĐẦU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ĐƯỜNG LỐI ĐỐI NGOẠI</dc:title>
  <dc:creator>Rua Kon</dc:creator>
  <cp:lastModifiedBy>TuanLA</cp:lastModifiedBy>
  <cp:revision>88</cp:revision>
  <dcterms:created xsi:type="dcterms:W3CDTF">2011-05-21T16:08:03Z</dcterms:created>
  <dcterms:modified xsi:type="dcterms:W3CDTF">2011-05-30T10:20:25Z</dcterms:modified>
</cp:coreProperties>
</file>