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notesSlides/notesSlide1.xml" ContentType="application/vnd.openxmlformats-officedocument.presentationml.notesSlide+xml"/>
  <Override PartName="/ppt/activeX/activeX3.xml" ContentType="application/vnd.ms-office.activeX+xml"/>
  <Override PartName="/ppt/notesSlides/notesSlide2.xml" ContentType="application/vnd.openxmlformats-officedocument.presentationml.notesSlide+xml"/>
  <Override PartName="/ppt/activeX/activeX4.xml" ContentType="application/vnd.ms-office.activeX+xml"/>
  <Override PartName="/ppt/activeX/activeX5.xml" ContentType="application/vnd.ms-office.activeX+xml"/>
  <Override PartName="/ppt/notesSlides/notesSlide3.xml" ContentType="application/vnd.openxmlformats-officedocument.presentationml.notesSlide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media/image3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07" r:id="rId12"/>
    <p:sldId id="269" r:id="rId13"/>
    <p:sldId id="317" r:id="rId14"/>
    <p:sldId id="273" r:id="rId15"/>
    <p:sldId id="309" r:id="rId16"/>
    <p:sldId id="275" r:id="rId17"/>
    <p:sldId id="283" r:id="rId18"/>
    <p:sldId id="285" r:id="rId19"/>
    <p:sldId id="301" r:id="rId20"/>
    <p:sldId id="302" r:id="rId21"/>
    <p:sldId id="303" r:id="rId22"/>
    <p:sldId id="318" r:id="rId23"/>
    <p:sldId id="305" r:id="rId24"/>
    <p:sldId id="306" r:id="rId25"/>
    <p:sldId id="322" r:id="rId26"/>
    <p:sldId id="323" r:id="rId27"/>
    <p:sldId id="324" r:id="rId28"/>
    <p:sldId id="325" r:id="rId29"/>
    <p:sldId id="326" r:id="rId30"/>
    <p:sldId id="310" r:id="rId31"/>
    <p:sldId id="311" r:id="rId32"/>
    <p:sldId id="312" r:id="rId33"/>
    <p:sldId id="313" r:id="rId34"/>
    <p:sldId id="315" r:id="rId35"/>
    <p:sldId id="327" r:id="rId36"/>
    <p:sldId id="328" r:id="rId37"/>
    <p:sldId id="329" r:id="rId38"/>
    <p:sldId id="330" r:id="rId39"/>
    <p:sldId id="331" r:id="rId40"/>
    <p:sldId id="332" r:id="rId41"/>
    <p:sldId id="333" r:id="rId42"/>
    <p:sldId id="334" r:id="rId43"/>
    <p:sldId id="335" r:id="rId44"/>
    <p:sldId id="336" r:id="rId45"/>
    <p:sldId id="337" r:id="rId46"/>
    <p:sldId id="338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activeX/activeX1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1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54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6350"/>
  <ax:ocxPr ax:name="_cy" ax:value="1270"/>
</ax:ocx>
</file>

<file path=ppt/activeX/activeX2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1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16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715"/>
  <ax:ocxPr ax:name="_cy" ax:value="1058"/>
</ax:ocx>
</file>

<file path=ppt/activeX/activeX3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1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34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6138"/>
  <ax:ocxPr ax:name="_cy" ax:value="1058"/>
</ax:ocx>
</file>

<file path=ppt/activeX/activeX4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1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2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715"/>
  <ax:ocxPr ax:name="_cy" ax:value="1270"/>
</ax:ocx>
</file>

<file path=ppt/activeX/activeX5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1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2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927"/>
  <ax:ocxPr ax:name="_cy" ax:value="1482"/>
</ax:ocx>
</file>

<file path=ppt/activeX/activeX6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2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25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6138"/>
  <ax:ocxPr ax:name="_cy" ax:value="1482"/>
</ax:ocx>
</file>

<file path=ppt/activeX/activeX7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2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25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715"/>
  <ax:ocxPr ax:name="_cy" ax:value="1270"/>
</ax:ocx>
</file>

<file path=ppt/activeX/activeX8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3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21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6350"/>
  <ax:ocxPr ax:name="_cy" ax:value="1482"/>
</ax:ocx>
</file>

<file path=ppt/activeX/activeX9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D:\DOC HIEN\Sách IELTS\very easy toeic CD1\03-3.mp3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0"/>
  <ax:ocxPr ax:name="currentMarker" ax:value="0"/>
  <ax:ocxPr ax:name="invokeURLs" ax:value="-1"/>
  <ax:ocxPr ax:name="baseURL" ax:value=""/>
  <ax:ocxPr ax:name="volume" ax:value="21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5927"/>
  <ax:ocxPr ax:name="_cy" ax:value="1270"/>
</ax:ocx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4020122484687"/>
          <c:y val="0"/>
          <c:w val="0.74828127734033434"/>
          <c:h val="0.99770836978710808"/>
        </c:manualLayout>
      </c:layout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Ventes</c:v>
                </c:pt>
              </c:strCache>
            </c:strRef>
          </c:tx>
          <c:explosion val="11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8A5D-4FD1-9100-31EECBC3B310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8A5D-4FD1-9100-31EECBC3B310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8A5D-4FD1-9100-31EECBC3B310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8A5D-4FD1-9100-31EECBC3B310}"/>
              </c:ext>
            </c:extLst>
          </c:dPt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4-8A5D-4FD1-9100-31EECBC3B310}"/>
              </c:ext>
            </c:extLst>
          </c:dPt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05-8A5D-4FD1-9100-31EECBC3B310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6-8A5D-4FD1-9100-31EECBC3B310}"/>
              </c:ext>
            </c:extLst>
          </c:dPt>
          <c:dPt>
            <c:idx val="7"/>
            <c:bubble3D val="0"/>
            <c:extLst>
              <c:ext xmlns:c16="http://schemas.microsoft.com/office/drawing/2014/chart" uri="{C3380CC4-5D6E-409C-BE32-E72D297353CC}">
                <c16:uniqueId val="{00000007-8A5D-4FD1-9100-31EECBC3B310}"/>
              </c:ext>
            </c:extLst>
          </c:dPt>
          <c:dPt>
            <c:idx val="8"/>
            <c:bubble3D val="0"/>
            <c:extLst>
              <c:ext xmlns:c16="http://schemas.microsoft.com/office/drawing/2014/chart" uri="{C3380CC4-5D6E-409C-BE32-E72D297353CC}">
                <c16:uniqueId val="{00000008-8A5D-4FD1-9100-31EECBC3B310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09-8A5D-4FD1-9100-31EECBC3B310}"/>
              </c:ext>
            </c:extLst>
          </c:dPt>
          <c:dPt>
            <c:idx val="10"/>
            <c:bubble3D val="0"/>
            <c:extLst>
              <c:ext xmlns:c16="http://schemas.microsoft.com/office/drawing/2014/chart" uri="{C3380CC4-5D6E-409C-BE32-E72D297353CC}">
                <c16:uniqueId val="{0000000A-8A5D-4FD1-9100-31EECBC3B310}"/>
              </c:ext>
            </c:extLst>
          </c:dPt>
          <c:dPt>
            <c:idx val="11"/>
            <c:bubble3D val="0"/>
            <c:extLst>
              <c:ext xmlns:c16="http://schemas.microsoft.com/office/drawing/2014/chart" uri="{C3380CC4-5D6E-409C-BE32-E72D297353CC}">
                <c16:uniqueId val="{0000000B-8A5D-4FD1-9100-31EECBC3B310}"/>
              </c:ext>
            </c:extLst>
          </c:dPt>
          <c:dPt>
            <c:idx val="12"/>
            <c:bubble3D val="0"/>
            <c:extLst>
              <c:ext xmlns:c16="http://schemas.microsoft.com/office/drawing/2014/chart" uri="{C3380CC4-5D6E-409C-BE32-E72D297353CC}">
                <c16:uniqueId val="{0000000C-8A5D-4FD1-9100-31EECBC3B310}"/>
              </c:ext>
            </c:extLst>
          </c:dPt>
          <c:dPt>
            <c:idx val="13"/>
            <c:bubble3D val="0"/>
            <c:extLst>
              <c:ext xmlns:c16="http://schemas.microsoft.com/office/drawing/2014/chart" uri="{C3380CC4-5D6E-409C-BE32-E72D297353CC}">
                <c16:uniqueId val="{0000000D-8A5D-4FD1-9100-31EECBC3B310}"/>
              </c:ext>
            </c:extLst>
          </c:dPt>
          <c:dPt>
            <c:idx val="14"/>
            <c:bubble3D val="0"/>
            <c:extLst>
              <c:ext xmlns:c16="http://schemas.microsoft.com/office/drawing/2014/chart" uri="{C3380CC4-5D6E-409C-BE32-E72D297353CC}">
                <c16:uniqueId val="{0000000E-8A5D-4FD1-9100-31EECBC3B310}"/>
              </c:ext>
            </c:extLst>
          </c:dPt>
          <c:cat>
            <c:strRef>
              <c:f>Feuil1!$A$2:$A$16</c:f>
              <c:strCache>
                <c:ptCount val="15"/>
                <c:pt idx="0">
                  <c:v>1er trim.</c:v>
                </c:pt>
                <c:pt idx="1">
                  <c:v>2e trim.</c:v>
                </c:pt>
                <c:pt idx="2">
                  <c:v>3e trim.</c:v>
                </c:pt>
                <c:pt idx="3">
                  <c:v>4e trim.</c:v>
                </c:pt>
                <c:pt idx="4">
                  <c:v>5e trim.</c:v>
                </c:pt>
                <c:pt idx="5">
                  <c:v>5e trim.</c:v>
                </c:pt>
                <c:pt idx="6">
                  <c:v>5e trim.</c:v>
                </c:pt>
                <c:pt idx="7">
                  <c:v>5e trim.</c:v>
                </c:pt>
                <c:pt idx="8">
                  <c:v>5e trim.</c:v>
                </c:pt>
                <c:pt idx="9">
                  <c:v>5e trim.</c:v>
                </c:pt>
                <c:pt idx="10">
                  <c:v>5e trim.</c:v>
                </c:pt>
                <c:pt idx="11">
                  <c:v>5e trim.</c:v>
                </c:pt>
                <c:pt idx="12">
                  <c:v>5e trim.</c:v>
                </c:pt>
                <c:pt idx="13">
                  <c:v>5e trim.</c:v>
                </c:pt>
                <c:pt idx="14">
                  <c:v>5e trim.</c:v>
                </c:pt>
              </c:strCache>
            </c:strRef>
          </c:cat>
          <c:val>
            <c:numRef>
              <c:f>Feuil1!$B$2:$B$16</c:f>
              <c:numCache>
                <c:formatCode>General</c:formatCode>
                <c:ptCount val="1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8A5D-4FD1-9100-31EECBC3B3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97">
          <a:noFill/>
        </a:ln>
      </c:spPr>
    </c:plotArea>
    <c:plotVisOnly val="1"/>
    <c:dispBlanksAs val="zero"/>
    <c:showDLblsOverMax val="0"/>
  </c:chart>
  <c:txPr>
    <a:bodyPr/>
    <a:lstStyle/>
    <a:p>
      <a:pPr>
        <a:defRPr sz="1798"/>
      </a:pPr>
      <a:endParaRPr lang="vi-V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4020122484687"/>
          <c:y val="0"/>
          <c:w val="0.74828127734033489"/>
          <c:h val="0.99770836978710753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76">
          <a:noFill/>
        </a:ln>
      </c:spPr>
    </c:plotArea>
    <c:plotVisOnly val="1"/>
    <c:dispBlanksAs val="zero"/>
    <c:showDLblsOverMax val="0"/>
  </c:chart>
  <c:txPr>
    <a:bodyPr/>
    <a:lstStyle/>
    <a:p>
      <a:pPr>
        <a:defRPr sz="1793"/>
      </a:pPr>
      <a:endParaRPr lang="vi-VN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0.35081</cdr:x>
      <cdr:y>0.13987</cdr:y>
    </cdr:from>
    <cdr:to>
      <cdr:x>0.40983</cdr:x>
      <cdr:y>0.39819</cdr:y>
    </cdr:to>
    <cdr:sp macro="" textlink="">
      <cdr:nvSpPr>
        <cdr:cNvPr id="4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3127658">
          <a:off x="2245362" y="1288319"/>
          <a:ext cx="1458665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solidFill>
                <a:schemeClr val="tx1"/>
              </a:solidFill>
            </a:rPr>
            <a:t>AVOID</a:t>
          </a:r>
          <a:endParaRPr lang="en-US" sz="24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0.46655</cdr:x>
      <cdr:y>0.56088</cdr:y>
    </cdr:from>
    <cdr:to>
      <cdr:x>0.53345</cdr:x>
      <cdr:y>0.89231</cdr:y>
    </cdr:to>
    <cdr:sp macro="" textlink="">
      <cdr:nvSpPr>
        <cdr:cNvPr id="5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6200000">
          <a:off x="2975057" y="3841274"/>
          <a:ext cx="1871499" cy="523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800" b="1" dirty="0" smtClean="0">
              <a:solidFill>
                <a:schemeClr val="bg1"/>
              </a:solidFill>
            </a:rPr>
            <a:t>HOPE</a:t>
          </a:r>
          <a:endParaRPr lang="en-US" sz="28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0.15999</cdr:x>
      <cdr:y>0.42227</cdr:y>
    </cdr:from>
    <cdr:to>
      <cdr:x>0.36604</cdr:x>
      <cdr:y>0.51492</cdr:y>
    </cdr:to>
    <cdr:sp macro="" textlink="">
      <cdr:nvSpPr>
        <cdr:cNvPr id="6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361743">
          <a:off x="1251380" y="2384424"/>
          <a:ext cx="1611643" cy="523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800" b="1" dirty="0" smtClean="0">
              <a:solidFill>
                <a:schemeClr val="tx1"/>
              </a:solidFill>
            </a:rPr>
            <a:t>TELL</a:t>
          </a:r>
          <a:endParaRPr lang="en-US" sz="2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0.19526</cdr:x>
      <cdr:y>0.33879</cdr:y>
    </cdr:from>
    <cdr:to>
      <cdr:x>0.47427</cdr:x>
      <cdr:y>0.42055</cdr:y>
    </cdr:to>
    <cdr:sp macro="" textlink="">
      <cdr:nvSpPr>
        <cdr:cNvPr id="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763660">
          <a:off x="1527238" y="1913063"/>
          <a:ext cx="2182328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solidFill>
                <a:schemeClr val="tx1"/>
              </a:solidFill>
            </a:rPr>
            <a:t>USED TO</a:t>
          </a:r>
          <a:endParaRPr lang="en-US" sz="24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0.38632</cdr:x>
      <cdr:y>0.63301</cdr:y>
    </cdr:from>
    <cdr:to>
      <cdr:x>0.44534</cdr:x>
      <cdr:y>0.91711</cdr:y>
    </cdr:to>
    <cdr:sp macro="" textlink="">
      <cdr:nvSpPr>
        <cdr:cNvPr id="8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7584400">
          <a:off x="2450343" y="4145721"/>
          <a:ext cx="1604239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DECIDE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0.19808</cdr:x>
      <cdr:y>0.62974</cdr:y>
    </cdr:from>
    <cdr:to>
      <cdr:x>0.53029</cdr:x>
      <cdr:y>0.69106</cdr:y>
    </cdr:to>
    <cdr:sp macro="" textlink="">
      <cdr:nvSpPr>
        <cdr:cNvPr id="9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8993149">
          <a:off x="1549306" y="3555952"/>
          <a:ext cx="2598418" cy="3462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1600" b="1" dirty="0" smtClean="0">
              <a:latin typeface="Arial" pitchFamily="34" charset="0"/>
              <a:cs typeface="Arial" pitchFamily="34" charset="0"/>
            </a:rPr>
            <a:t>GET USED TO</a:t>
          </a:r>
          <a:endParaRPr lang="en-US" sz="16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0.20109</cdr:x>
      <cdr:y>0.54535</cdr:y>
    </cdr:from>
    <cdr:to>
      <cdr:x>0.39997</cdr:x>
      <cdr:y>0.62711</cdr:y>
    </cdr:to>
    <cdr:sp macro="" textlink="">
      <cdr:nvSpPr>
        <cdr:cNvPr id="10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20499418">
          <a:off x="1572848" y="3079455"/>
          <a:ext cx="1555563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FINISH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0.53917</cdr:x>
      <cdr:y>0.57525</cdr:y>
    </cdr:from>
    <cdr:to>
      <cdr:x>0.60607</cdr:x>
      <cdr:y>0.88076</cdr:y>
    </cdr:to>
    <cdr:sp macro="" textlink="">
      <cdr:nvSpPr>
        <cdr:cNvPr id="11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4747670">
          <a:off x="3616244" y="3849232"/>
          <a:ext cx="1725116" cy="523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800" b="1" dirty="0" smtClean="0">
              <a:latin typeface="Arial" pitchFamily="34" charset="0"/>
              <a:cs typeface="Arial" pitchFamily="34" charset="0"/>
            </a:rPr>
            <a:t>KEEP</a:t>
          </a:r>
          <a:endParaRPr lang="en-US" sz="28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0.6195</cdr:x>
      <cdr:y>0.50805</cdr:y>
    </cdr:from>
    <cdr:to>
      <cdr:x>0.67852</cdr:x>
      <cdr:y>0.8449</cdr:y>
    </cdr:to>
    <cdr:sp macro="" textlink="">
      <cdr:nvSpPr>
        <cdr:cNvPr id="12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3571917">
          <a:off x="4125228" y="3589046"/>
          <a:ext cx="1902154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GIVE UP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0.55873</cdr:x>
      <cdr:y>0.56262</cdr:y>
    </cdr:from>
    <cdr:to>
      <cdr:x>0.85326</cdr:x>
      <cdr:y>0.62368</cdr:y>
    </cdr:to>
    <cdr:sp macro="" textlink="">
      <cdr:nvSpPr>
        <cdr:cNvPr id="13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1857815">
          <a:off x="3751055" y="3119822"/>
          <a:ext cx="1977338" cy="33855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1600" b="1" dirty="0" smtClean="0">
              <a:latin typeface="Arial" pitchFamily="34" charset="0"/>
              <a:cs typeface="Arial" pitchFamily="34" charset="0"/>
            </a:rPr>
            <a:t>LOOK FORWARD TO</a:t>
          </a:r>
          <a:endParaRPr lang="en-US" sz="16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0.51523</cdr:x>
      <cdr:y>0.44213</cdr:y>
    </cdr:from>
    <cdr:to>
      <cdr:x>0.80976</cdr:x>
      <cdr:y>0.52388</cdr:y>
    </cdr:to>
    <cdr:sp macro="" textlink="">
      <cdr:nvSpPr>
        <cdr:cNvPr id="14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0569501">
          <a:off x="4029892" y="2496572"/>
          <a:ext cx="2303700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ENJOY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0.54653</cdr:x>
      <cdr:y>0.30237</cdr:y>
    </cdr:from>
    <cdr:to>
      <cdr:x>0.7887</cdr:x>
      <cdr:y>0.42773</cdr:y>
    </cdr:to>
    <cdr:sp macro="" textlink="">
      <cdr:nvSpPr>
        <cdr:cNvPr id="15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8889102">
          <a:off x="4274708" y="1707403"/>
          <a:ext cx="1894160" cy="70788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000" b="1" dirty="0" smtClean="0">
              <a:latin typeface="Arial" pitchFamily="34" charset="0"/>
              <a:cs typeface="Arial" pitchFamily="34" charset="0"/>
            </a:rPr>
            <a:t>CAN’T STAND</a:t>
          </a:r>
          <a:endParaRPr lang="en-US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0.61031</cdr:x>
      <cdr:y>0.13789</cdr:y>
    </cdr:from>
    <cdr:to>
      <cdr:x>0.66146</cdr:x>
      <cdr:y>0.35523</cdr:y>
    </cdr:to>
    <cdr:sp macro="" textlink="">
      <cdr:nvSpPr>
        <cdr:cNvPr id="16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7335581">
          <a:off x="4360006" y="1192180"/>
          <a:ext cx="1227263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000" b="1" dirty="0" smtClean="0">
              <a:latin typeface="Arial" pitchFamily="34" charset="0"/>
              <a:cs typeface="Arial" pitchFamily="34" charset="0"/>
            </a:rPr>
            <a:t>EXPECT</a:t>
          </a:r>
          <a:endParaRPr lang="en-US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0.42406</cdr:x>
      <cdr:y>0.06176</cdr:y>
    </cdr:from>
    <cdr:to>
      <cdr:x>0.47522</cdr:x>
      <cdr:y>0.36209</cdr:y>
    </cdr:to>
    <cdr:sp macro="" textlink="">
      <cdr:nvSpPr>
        <cdr:cNvPr id="1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4518561">
          <a:off x="2668982" y="996648"/>
          <a:ext cx="1695884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000" b="1" dirty="0" smtClean="0">
              <a:latin typeface="Arial" pitchFamily="34" charset="0"/>
              <a:cs typeface="Arial" pitchFamily="34" charset="0"/>
            </a:rPr>
            <a:t>SUGGEST</a:t>
          </a:r>
          <a:endParaRPr lang="en-US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0.51456</cdr:x>
      <cdr:y>0.11234</cdr:y>
    </cdr:from>
    <cdr:to>
      <cdr:x>0.57359</cdr:x>
      <cdr:y>0.39577</cdr:y>
    </cdr:to>
    <cdr:sp macro="" textlink="">
      <cdr:nvSpPr>
        <cdr:cNvPr id="18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5918898">
          <a:off x="3455318" y="1203749"/>
          <a:ext cx="1600454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MIND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768F-C279-4856-922C-5C03FD72E4F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6F03F9-02A7-4960-85D7-8921E771C18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F03F9-02A7-4960-85D7-8921E771C18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F03F9-02A7-4960-85D7-8921E771C18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F03F9-02A7-4960-85D7-8921E771C18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45627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019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54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223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59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76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5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487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550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139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11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338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5772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10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7959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108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0C3DDF3-C5DC-4D31-99ED-44F100495C7F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0E3276F-68CF-43C2-8668-001FCDB0BD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378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wmf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wmf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wmf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wmf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1.wmf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4.wmf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6.wmf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VAN%20TRANG\ppt%20games\model_millionaire\sounds\Audio_0003.wav" TargetMode="External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Unit 3: GERUNDS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MINI TEST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8200"/>
            <a:ext cx="5434648" cy="3813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4495800"/>
            <a:ext cx="47244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1036" name="WindowsMediaPlayer1" r:id="rId2" imgW="2286000" imgH="457200"/>
        </mc:Choice>
        <mc:Fallback>
          <p:control name="WindowsMediaPlayer1" r:id="rId2" imgW="2286000" imgH="457200">
            <p:pic>
              <p:nvPicPr>
                <p:cNvPr id="4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838200" y="5638800"/>
                  <a:ext cx="2286000" cy="457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28600"/>
            <a:ext cx="653841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4800600"/>
            <a:ext cx="40862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2060" name="WindowsMediaPlayer1" r:id="rId2" imgW="2057400" imgH="380880"/>
        </mc:Choice>
        <mc:Fallback>
          <p:control name="WindowsMediaPlayer1" r:id="rId2" imgW="2057400" imgH="380880">
            <p:pic>
              <p:nvPicPr>
                <p:cNvPr id="4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228600" y="5257800"/>
                  <a:ext cx="20574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0"/>
            <a:ext cx="604796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4495800"/>
            <a:ext cx="447675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3084" name="WindowsMediaPlayer1" r:id="rId2" imgW="2209680" imgH="380880"/>
        </mc:Choice>
        <mc:Fallback>
          <p:control name="WindowsMediaPlayer1" r:id="rId2" imgW="2209680" imgH="380880">
            <p:pic>
              <p:nvPicPr>
                <p:cNvPr id="4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381000" y="5334000"/>
                  <a:ext cx="22098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28601"/>
            <a:ext cx="5029200" cy="3684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4343400"/>
            <a:ext cx="36004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4108" name="WindowsMediaPlayer1" r:id="rId2" imgW="2057400" imgH="457200"/>
        </mc:Choice>
        <mc:Fallback>
          <p:control name="WindowsMediaPlayer1" r:id="rId2" imgW="2057400" imgH="457200">
            <p:pic>
              <p:nvPicPr>
                <p:cNvPr id="4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457200" y="4953000"/>
                  <a:ext cx="2057400" cy="457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5181600" cy="3881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5200" y="4191000"/>
            <a:ext cx="389572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5132" name="WindowsMediaPlayer1" r:id="rId2" imgW="2133720" imgH="533520"/>
        </mc:Choice>
        <mc:Fallback>
          <p:control name="WindowsMediaPlayer1" r:id="rId2" imgW="2133720" imgH="533520">
            <p:pic>
              <p:nvPicPr>
                <p:cNvPr id="4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457200" y="4648200"/>
                  <a:ext cx="2133600" cy="5334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PART 2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762000"/>
            <a:ext cx="50958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514600"/>
            <a:ext cx="516255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4495800"/>
            <a:ext cx="54578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6158" name="WindowsMediaPlayer1" r:id="rId2" imgW="2209680" imgH="533520"/>
        </mc:Choice>
        <mc:Fallback>
          <p:control name="WindowsMediaPlayer1" r:id="rId2" imgW="2209680" imgH="533520">
            <p:pic>
              <p:nvPicPr>
                <p:cNvPr id="3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5257800" y="2514600"/>
                  <a:ext cx="2209800" cy="5334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09600"/>
            <a:ext cx="707707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2743200"/>
            <a:ext cx="60293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7181" name="WindowsMediaPlayer1" r:id="rId2" imgW="2057400" imgH="457200"/>
        </mc:Choice>
        <mc:Fallback>
          <p:control name="WindowsMediaPlayer1" r:id="rId2" imgW="2057400" imgH="457200">
            <p:pic>
              <p:nvPicPr>
                <p:cNvPr id="2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1828800" y="5638800"/>
                  <a:ext cx="2057400" cy="457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705600" cy="9144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PART 3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143000"/>
            <a:ext cx="7767637" cy="2243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8205" name="WindowsMediaPlayer1" r:id="rId2" imgW="2286000" imgH="533520"/>
        </mc:Choice>
        <mc:Fallback>
          <p:control name="WindowsMediaPlayer1" r:id="rId2" imgW="2286000" imgH="533520">
            <p:pic>
              <p:nvPicPr>
                <p:cNvPr id="3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762000" y="4800600"/>
                  <a:ext cx="2286000" cy="5334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838200"/>
            <a:ext cx="8319266" cy="2212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mc:AlternateContent xmlns:mc="http://schemas.openxmlformats.org/markup-compatibility/2006">
        <mc:Choice xmlns:v="urn:schemas-microsoft-com:vml" Requires="v">
          <p:control spid="9228" name="WindowsMediaPlayer1" r:id="rId2" imgW="2133720" imgH="457200"/>
        </mc:Choice>
        <mc:Fallback>
          <p:control name="WindowsMediaPlayer1" r:id="rId2" imgW="2133720" imgH="457200">
            <p:pic>
              <p:nvPicPr>
                <p:cNvPr id="2" name="WindowsMediaPlay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1371600" y="4572000"/>
                  <a:ext cx="2133600" cy="457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9236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GERUNDS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V-ING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946275" y="411163"/>
            <a:ext cx="4759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TW" sz="3200" b="1" i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細明體" pitchFamily="49" charset="-120"/>
              </a:rPr>
              <a:t>As the subject of a verb</a:t>
            </a:r>
            <a:endParaRPr lang="en-US" altLang="zh-TW" sz="3200" b="1" i="1" u="sng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細明體" pitchFamily="49" charset="-12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81000" y="1372904"/>
            <a:ext cx="986359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en-US" altLang="zh-TW" sz="2400" dirty="0">
                <a:solidFill>
                  <a:schemeClr val="tx2"/>
                </a:solidFill>
                <a:effectLst/>
                <a:latin typeface="Arial" charset="0"/>
              </a:rPr>
              <a:t>When a </a:t>
            </a:r>
            <a:r>
              <a:rPr lang="en-US" altLang="zh-TW" sz="2400" dirty="0" smtClean="0">
                <a:solidFill>
                  <a:schemeClr val="tx2"/>
                </a:solidFill>
                <a:effectLst/>
                <a:latin typeface="Arial" charset="0"/>
              </a:rPr>
              <a:t>gerund (v-ing) </a:t>
            </a:r>
            <a:r>
              <a:rPr lang="en-US" altLang="zh-TW" sz="2400" dirty="0">
                <a:solidFill>
                  <a:schemeClr val="tx2"/>
                </a:solidFill>
                <a:effectLst/>
                <a:latin typeface="Arial" charset="0"/>
              </a:rPr>
              <a:t>is used as the </a:t>
            </a:r>
            <a:r>
              <a:rPr lang="en-US" altLang="zh-TW" sz="2400" b="1" i="1" dirty="0">
                <a:solidFill>
                  <a:schemeClr val="tx2"/>
                </a:solidFill>
                <a:effectLst/>
                <a:latin typeface="Arial" charset="0"/>
              </a:rPr>
              <a:t>subject of a verb</a:t>
            </a:r>
            <a:r>
              <a:rPr lang="en-US" altLang="zh-TW" sz="2400" dirty="0">
                <a:solidFill>
                  <a:schemeClr val="tx2"/>
                </a:solidFill>
                <a:effectLst/>
                <a:latin typeface="Arial" charset="0"/>
              </a:rPr>
              <a:t>, </a:t>
            </a:r>
          </a:p>
          <a:p>
            <a:pPr algn="l"/>
            <a:r>
              <a:rPr lang="en-US" altLang="zh-TW" sz="2400" dirty="0">
                <a:solidFill>
                  <a:schemeClr val="tx2"/>
                </a:solidFill>
                <a:effectLst/>
                <a:latin typeface="Arial" charset="0"/>
              </a:rPr>
              <a:t>it is placed at the </a:t>
            </a:r>
            <a:r>
              <a:rPr lang="en-US" altLang="zh-TW" sz="2400" b="1" i="1" dirty="0">
                <a:solidFill>
                  <a:schemeClr val="tx2"/>
                </a:solidFill>
                <a:effectLst/>
                <a:latin typeface="Arial" charset="0"/>
              </a:rPr>
              <a:t>beginning of a sentence.</a:t>
            </a:r>
            <a:endParaRPr lang="en-US" altLang="zh-TW" sz="2400" dirty="0"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81000" y="3276600"/>
            <a:ext cx="1841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sz="3000">
              <a:effectLst/>
              <a:latin typeface="Arial" charset="0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23875" y="2668488"/>
            <a:ext cx="862012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r>
              <a:rPr lang="en-US" altLang="zh-TW" sz="2000" b="1" i="1" dirty="0">
                <a:solidFill>
                  <a:srgbClr val="FF0000"/>
                </a:solidFill>
                <a:effectLst/>
                <a:latin typeface="Arial" charset="0"/>
              </a:rPr>
              <a:t>Reading</a:t>
            </a:r>
            <a:r>
              <a:rPr lang="en-US" altLang="zh-TW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altLang="zh-TW" sz="2000" dirty="0">
                <a:solidFill>
                  <a:srgbClr val="5E25ED"/>
                </a:solidFill>
                <a:effectLst/>
                <a:latin typeface="Arial" charset="0"/>
              </a:rPr>
              <a:t>romantic novels is my favourite pastime.</a:t>
            </a:r>
          </a:p>
          <a:p>
            <a:pPr algn="l"/>
            <a:endParaRPr lang="en-US" altLang="zh-TW" sz="2000" dirty="0">
              <a:solidFill>
                <a:srgbClr val="5E25ED"/>
              </a:solidFill>
              <a:effectLst/>
              <a:latin typeface="Arial" charset="0"/>
            </a:endParaRPr>
          </a:p>
          <a:p>
            <a:pPr algn="l"/>
            <a:endParaRPr lang="en-US" altLang="zh-TW" sz="2000" dirty="0">
              <a:effectLst/>
              <a:latin typeface="Arial" charset="0"/>
            </a:endParaRPr>
          </a:p>
          <a:p>
            <a:pPr algn="l"/>
            <a:r>
              <a:rPr lang="en-US" altLang="zh-TW" sz="2000" b="1" i="1" dirty="0">
                <a:solidFill>
                  <a:srgbClr val="FF0000"/>
                </a:solidFill>
                <a:effectLst/>
                <a:latin typeface="Arial" charset="0"/>
              </a:rPr>
              <a:t>Climbing</a:t>
            </a:r>
            <a:r>
              <a:rPr lang="en-US" altLang="zh-TW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altLang="zh-TW" sz="2000" dirty="0">
                <a:solidFill>
                  <a:srgbClr val="5E25ED"/>
                </a:solidFill>
                <a:effectLst/>
                <a:latin typeface="Arial" charset="0"/>
              </a:rPr>
              <a:t>mountains can be dangerous if we are not careful.</a:t>
            </a:r>
          </a:p>
          <a:p>
            <a:pPr algn="l"/>
            <a:r>
              <a:rPr lang="en-US" altLang="zh-TW" sz="2000" dirty="0">
                <a:solidFill>
                  <a:srgbClr val="5E25ED"/>
                </a:solidFill>
                <a:effectLst/>
                <a:latin typeface="Arial" charset="0"/>
              </a:rPr>
              <a:t> </a:t>
            </a:r>
            <a:endParaRPr lang="en-US" altLang="zh-TW" sz="2000" dirty="0" smtClean="0">
              <a:solidFill>
                <a:srgbClr val="5E25ED"/>
              </a:solidFill>
              <a:effectLst/>
              <a:latin typeface="Arial" charset="0"/>
            </a:endParaRPr>
          </a:p>
          <a:p>
            <a:pPr algn="l"/>
            <a:r>
              <a:rPr lang="en-US" altLang="zh-TW" sz="2000" dirty="0" smtClean="0">
                <a:solidFill>
                  <a:srgbClr val="5E25ED"/>
                </a:solidFill>
                <a:effectLst/>
                <a:latin typeface="Arial" charset="0"/>
              </a:rPr>
              <a:t>A </a:t>
            </a:r>
            <a:r>
              <a:rPr lang="en-US" altLang="zh-TW" sz="2000" dirty="0">
                <a:solidFill>
                  <a:srgbClr val="5E25ED"/>
                </a:solidFill>
                <a:effectLst/>
                <a:latin typeface="Arial" charset="0"/>
              </a:rPr>
              <a:t>baby’s</a:t>
            </a:r>
            <a:r>
              <a:rPr lang="en-US" altLang="zh-TW" sz="2000" dirty="0">
                <a:effectLst/>
                <a:latin typeface="Arial" charset="0"/>
              </a:rPr>
              <a:t> </a:t>
            </a:r>
            <a:r>
              <a:rPr lang="en-US" altLang="zh-TW" sz="2000" b="1" i="1" dirty="0">
                <a:solidFill>
                  <a:srgbClr val="FF0000"/>
                </a:solidFill>
                <a:effectLst/>
                <a:latin typeface="Arial" charset="0"/>
              </a:rPr>
              <a:t>crying</a:t>
            </a:r>
            <a:r>
              <a:rPr lang="en-US" altLang="zh-TW" sz="2000" dirty="0">
                <a:effectLst/>
                <a:latin typeface="Arial" charset="0"/>
              </a:rPr>
              <a:t> </a:t>
            </a:r>
            <a:r>
              <a:rPr lang="en-US" altLang="zh-TW" sz="2000" dirty="0">
                <a:solidFill>
                  <a:srgbClr val="5E25ED"/>
                </a:solidFill>
                <a:effectLst/>
                <a:latin typeface="Arial" charset="0"/>
              </a:rPr>
              <a:t>woke me up last.</a:t>
            </a:r>
          </a:p>
          <a:p>
            <a:pPr algn="l"/>
            <a:endParaRPr lang="en-US" altLang="zh-TW" sz="2000" dirty="0">
              <a:solidFill>
                <a:srgbClr val="5E25ED"/>
              </a:solidFill>
              <a:effectLst/>
              <a:latin typeface="Arial" charset="0"/>
            </a:endParaRPr>
          </a:p>
          <a:p>
            <a:pPr algn="l"/>
            <a:r>
              <a:rPr lang="en-US" altLang="zh-TW" sz="2000" b="1" i="1" dirty="0">
                <a:solidFill>
                  <a:srgbClr val="FF0000"/>
                </a:solidFill>
                <a:effectLst/>
                <a:latin typeface="Arial" charset="0"/>
              </a:rPr>
              <a:t>Walking</a:t>
            </a:r>
            <a:r>
              <a:rPr lang="en-US" altLang="zh-TW" sz="2000" dirty="0">
                <a:effectLst/>
                <a:latin typeface="Arial" charset="0"/>
              </a:rPr>
              <a:t> </a:t>
            </a:r>
            <a:r>
              <a:rPr lang="en-US" altLang="zh-TW" sz="2000" dirty="0">
                <a:solidFill>
                  <a:srgbClr val="5E25ED"/>
                </a:solidFill>
                <a:effectLst/>
                <a:latin typeface="Arial" charset="0"/>
              </a:rPr>
              <a:t>from here to the local supermarket takes only five minutes.</a:t>
            </a:r>
          </a:p>
          <a:p>
            <a:pPr algn="l"/>
            <a:r>
              <a:rPr lang="en-US" altLang="zh-TW" sz="2000" b="1" i="1" dirty="0">
                <a:solidFill>
                  <a:srgbClr val="1BFFFF"/>
                </a:solidFill>
                <a:effectLst/>
                <a:latin typeface="Arial" charset="0"/>
              </a:rPr>
              <a:t>                                       </a:t>
            </a:r>
            <a:endParaRPr lang="en-US" altLang="zh-TW" sz="2000" dirty="0">
              <a:solidFill>
                <a:srgbClr val="5E25ED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76200" y="304800"/>
            <a:ext cx="8851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n-US" altLang="zh-TW" sz="3000" b="1" i="1" dirty="0">
                <a:effectLst/>
                <a:latin typeface="Arial" charset="0"/>
              </a:rPr>
              <a:t>Notes:  </a:t>
            </a:r>
            <a:r>
              <a:rPr lang="en-US" altLang="zh-TW" sz="30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gerund is also used in the following</a:t>
            </a:r>
          </a:p>
          <a:p>
            <a:pPr algn="l"/>
            <a:r>
              <a:rPr lang="en-US" altLang="zh-TW" sz="30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       </a:t>
            </a:r>
            <a:r>
              <a:rPr lang="en-US" altLang="zh-TW" sz="3000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construction</a:t>
            </a:r>
            <a:r>
              <a:rPr lang="en-US" altLang="zh-TW" sz="3000" b="1" i="1" dirty="0" smtClean="0">
                <a:solidFill>
                  <a:schemeClr val="accent2"/>
                </a:solidFill>
                <a:effectLst/>
                <a:latin typeface="Arial" charset="0"/>
              </a:rPr>
              <a:t>:</a:t>
            </a:r>
            <a:endParaRPr lang="en-US" altLang="zh-TW" sz="3000" dirty="0">
              <a:solidFill>
                <a:srgbClr val="00BEBA"/>
              </a:solidFill>
              <a:effectLst/>
              <a:latin typeface="Arial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09600" y="1815619"/>
            <a:ext cx="7918450" cy="318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TW" sz="3000" b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Go+ V-ING</a:t>
            </a:r>
          </a:p>
          <a:p>
            <a:pPr algn="l">
              <a:spcBef>
                <a:spcPct val="50000"/>
              </a:spcBef>
            </a:pPr>
            <a:r>
              <a:rPr lang="en-US" altLang="zh-TW" sz="2800" i="1" dirty="0" smtClean="0">
                <a:effectLst/>
                <a:latin typeface="Arial" charset="0"/>
              </a:rPr>
              <a:t>     </a:t>
            </a:r>
            <a:r>
              <a:rPr lang="en-US" altLang="zh-TW" sz="2800" i="1" dirty="0">
                <a:solidFill>
                  <a:srgbClr val="9900CC"/>
                </a:solidFill>
                <a:effectLst/>
                <a:latin typeface="Arial" charset="0"/>
              </a:rPr>
              <a:t>E.g. Did you go </a:t>
            </a:r>
            <a:r>
              <a:rPr lang="en-US" altLang="zh-TW" sz="28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shopping </a:t>
            </a:r>
            <a:r>
              <a:rPr lang="en-US" altLang="zh-TW" sz="2800" i="1" dirty="0">
                <a:solidFill>
                  <a:srgbClr val="9900CC"/>
                </a:solidFill>
                <a:effectLst/>
                <a:latin typeface="Arial" charset="0"/>
              </a:rPr>
              <a:t>yesterday ?</a:t>
            </a:r>
          </a:p>
          <a:p>
            <a:pPr algn="l">
              <a:spcBef>
                <a:spcPct val="50000"/>
              </a:spcBef>
            </a:pPr>
            <a:r>
              <a:rPr lang="en-US" altLang="zh-TW" sz="2800" i="1" dirty="0">
                <a:solidFill>
                  <a:srgbClr val="9900CC"/>
                </a:solidFill>
                <a:effectLst/>
                <a:latin typeface="Arial" charset="0"/>
              </a:rPr>
              <a:t>            How often do you go </a:t>
            </a:r>
            <a:r>
              <a:rPr lang="en-US" altLang="zh-TW" sz="28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swimming</a:t>
            </a:r>
            <a:r>
              <a:rPr lang="en-US" altLang="zh-TW" sz="2800" b="1" i="1" dirty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en-US" altLang="zh-TW" sz="2800" i="1" dirty="0">
                <a:solidFill>
                  <a:srgbClr val="9900CC"/>
                </a:solidFill>
                <a:effectLst/>
                <a:latin typeface="Arial" charset="0"/>
              </a:rPr>
              <a:t>in the </a:t>
            </a:r>
          </a:p>
          <a:p>
            <a:pPr algn="l">
              <a:spcBef>
                <a:spcPct val="50000"/>
              </a:spcBef>
            </a:pPr>
            <a:r>
              <a:rPr lang="en-US" altLang="zh-TW" sz="2800" i="1" dirty="0">
                <a:solidFill>
                  <a:srgbClr val="9900CC"/>
                </a:solidFill>
                <a:effectLst/>
                <a:latin typeface="Arial" charset="0"/>
              </a:rPr>
              <a:t>            summer ?</a:t>
            </a:r>
            <a:endParaRPr lang="en-US" altLang="zh-TW" sz="3000" i="1" dirty="0">
              <a:solidFill>
                <a:srgbClr val="9900CC"/>
              </a:solidFill>
              <a:effectLst/>
              <a:latin typeface="Arial" charset="0"/>
            </a:endParaRPr>
          </a:p>
          <a:p>
            <a:pPr algn="l">
              <a:spcBef>
                <a:spcPct val="50000"/>
              </a:spcBef>
            </a:pPr>
            <a:endParaRPr lang="en-US" altLang="zh-TW" sz="3000" i="1" dirty="0">
              <a:solidFill>
                <a:srgbClr val="FF66FF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133600" y="0"/>
            <a:ext cx="4533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TW" sz="3200" b="1" u="sng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As the object of a verb</a:t>
            </a:r>
            <a:endParaRPr lang="en-US" altLang="zh-TW" sz="3200" dirty="0">
              <a:effectLst/>
              <a:latin typeface="Arial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04801" y="1197578"/>
            <a:ext cx="8839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en-US" altLang="zh-TW" sz="2800" dirty="0">
                <a:effectLst/>
                <a:latin typeface="Arial" charset="0"/>
              </a:rPr>
              <a:t>When a </a:t>
            </a:r>
            <a:r>
              <a:rPr lang="en-US" altLang="zh-TW" sz="2800" b="1" dirty="0">
                <a:solidFill>
                  <a:srgbClr val="43AA1E"/>
                </a:solidFill>
                <a:effectLst/>
                <a:latin typeface="Arial" charset="0"/>
              </a:rPr>
              <a:t>gerund</a:t>
            </a:r>
            <a:r>
              <a:rPr lang="en-US" altLang="zh-TW" sz="2800" dirty="0">
                <a:effectLst/>
                <a:latin typeface="Arial" charset="0"/>
              </a:rPr>
              <a:t> </a:t>
            </a:r>
            <a:r>
              <a:rPr lang="en-US" altLang="zh-TW" sz="2800" dirty="0" smtClean="0">
                <a:effectLst/>
                <a:latin typeface="Arial" charset="0"/>
              </a:rPr>
              <a:t>(V-ING)is </a:t>
            </a:r>
            <a:r>
              <a:rPr lang="en-US" altLang="zh-TW" sz="2800" dirty="0">
                <a:effectLst/>
                <a:latin typeface="Arial" charset="0"/>
              </a:rPr>
              <a:t>used as the </a:t>
            </a:r>
            <a:r>
              <a:rPr lang="en-US" altLang="zh-TW" sz="2800" b="1" dirty="0">
                <a:solidFill>
                  <a:srgbClr val="43AA1E"/>
                </a:solidFill>
                <a:effectLst/>
                <a:latin typeface="Arial" charset="0"/>
              </a:rPr>
              <a:t>object of a verb</a:t>
            </a:r>
            <a:r>
              <a:rPr lang="en-US" altLang="zh-TW" sz="2800" dirty="0">
                <a:effectLst/>
                <a:latin typeface="Arial" charset="0"/>
              </a:rPr>
              <a:t> </a:t>
            </a:r>
            <a:r>
              <a:rPr lang="en-US" altLang="zh-TW" sz="2800" dirty="0" smtClean="0">
                <a:effectLst/>
                <a:latin typeface="Arial" charset="0"/>
              </a:rPr>
              <a:t>in </a:t>
            </a:r>
            <a:r>
              <a:rPr lang="en-US" altLang="zh-TW" sz="2800" dirty="0">
                <a:effectLst/>
                <a:latin typeface="Arial" charset="0"/>
              </a:rPr>
              <a:t>a sentence, it is placed </a:t>
            </a:r>
            <a:r>
              <a:rPr lang="en-US" altLang="zh-TW" sz="2800" b="1" dirty="0">
                <a:solidFill>
                  <a:srgbClr val="43AA1E"/>
                </a:solidFill>
                <a:effectLst/>
                <a:latin typeface="Arial" charset="0"/>
              </a:rPr>
              <a:t>after the verb</a:t>
            </a:r>
            <a:r>
              <a:rPr lang="en-US" altLang="zh-TW" sz="2800" dirty="0">
                <a:effectLst/>
                <a:latin typeface="Arial" charset="0"/>
              </a:rPr>
              <a:t>.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87375" y="2590800"/>
            <a:ext cx="7718425" cy="366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TW" sz="2600">
                <a:effectLst/>
                <a:latin typeface="Arial" charset="0"/>
              </a:rPr>
              <a:t>She tried to avoid </a:t>
            </a:r>
            <a:r>
              <a:rPr lang="en-US" altLang="zh-TW" sz="2600" b="1" i="1">
                <a:solidFill>
                  <a:srgbClr val="C800C8"/>
                </a:solidFill>
                <a:effectLst/>
                <a:latin typeface="Arial" charset="0"/>
              </a:rPr>
              <a:t>getting</a:t>
            </a:r>
            <a:r>
              <a:rPr lang="en-US" altLang="zh-TW" sz="2600">
                <a:effectLst/>
                <a:latin typeface="Arial" charset="0"/>
              </a:rPr>
              <a:t> involved in their quarrels.</a:t>
            </a:r>
          </a:p>
          <a:p>
            <a:endParaRPr lang="en-US" altLang="zh-TW" sz="2600">
              <a:effectLst/>
              <a:latin typeface="Arial" charset="0"/>
            </a:endParaRPr>
          </a:p>
          <a:p>
            <a:r>
              <a:rPr lang="en-US" altLang="zh-TW" sz="2600">
                <a:effectLst/>
                <a:latin typeface="Arial" charset="0"/>
              </a:rPr>
              <a:t>He enjoys </a:t>
            </a:r>
            <a:r>
              <a:rPr lang="en-US" altLang="zh-TW" sz="2600" b="1" i="1">
                <a:solidFill>
                  <a:srgbClr val="C800C8"/>
                </a:solidFill>
                <a:effectLst/>
                <a:latin typeface="Arial" charset="0"/>
              </a:rPr>
              <a:t>acting</a:t>
            </a:r>
            <a:r>
              <a:rPr lang="en-US" altLang="zh-TW" sz="2600" i="1">
                <a:effectLst/>
                <a:latin typeface="Arial" charset="0"/>
              </a:rPr>
              <a:t>.</a:t>
            </a:r>
          </a:p>
          <a:p>
            <a:endParaRPr lang="en-US" altLang="zh-TW" sz="2600" i="1">
              <a:effectLst/>
              <a:latin typeface="Arial" charset="0"/>
            </a:endParaRPr>
          </a:p>
          <a:p>
            <a:r>
              <a:rPr lang="en-US" altLang="zh-TW" sz="2600">
                <a:effectLst/>
                <a:latin typeface="Arial" charset="0"/>
              </a:rPr>
              <a:t>Mary disliked </a:t>
            </a:r>
            <a:r>
              <a:rPr lang="en-US" altLang="zh-TW" sz="2600" b="1" i="1">
                <a:solidFill>
                  <a:srgbClr val="C800C8"/>
                </a:solidFill>
                <a:effectLst/>
                <a:latin typeface="Arial" charset="0"/>
              </a:rPr>
              <a:t>listening</a:t>
            </a:r>
            <a:r>
              <a:rPr lang="en-US" altLang="zh-TW" sz="2600" b="1">
                <a:effectLst/>
                <a:latin typeface="Arial" charset="0"/>
              </a:rPr>
              <a:t> </a:t>
            </a:r>
            <a:r>
              <a:rPr lang="en-US" altLang="zh-TW" sz="2600">
                <a:effectLst/>
                <a:latin typeface="Arial" charset="0"/>
              </a:rPr>
              <a:t>to pop music.</a:t>
            </a:r>
          </a:p>
          <a:p>
            <a:endParaRPr lang="en-US" altLang="zh-TW" sz="2600">
              <a:effectLst/>
              <a:latin typeface="Arial" charset="0"/>
            </a:endParaRPr>
          </a:p>
          <a:p>
            <a:r>
              <a:rPr lang="en-US" altLang="zh-TW" sz="2600">
                <a:effectLst/>
                <a:latin typeface="Arial" charset="0"/>
              </a:rPr>
              <a:t>They hate </a:t>
            </a:r>
            <a:r>
              <a:rPr lang="en-US" altLang="zh-TW" sz="2600" b="1" i="1">
                <a:solidFill>
                  <a:srgbClr val="C800C8"/>
                </a:solidFill>
                <a:effectLst/>
                <a:latin typeface="Arial" charset="0"/>
              </a:rPr>
              <a:t>eating</a:t>
            </a:r>
            <a:r>
              <a:rPr lang="en-US" altLang="zh-TW" sz="2600">
                <a:effectLst/>
                <a:latin typeface="Arial" charset="0"/>
              </a:rPr>
              <a:t> fatty foods.</a:t>
            </a:r>
          </a:p>
          <a:p>
            <a:endParaRPr lang="en-US" altLang="zh-TW" sz="2600">
              <a:effectLst/>
              <a:latin typeface="Arial" charset="0"/>
            </a:endParaRPr>
          </a:p>
          <a:p>
            <a:r>
              <a:rPr lang="en-US" altLang="zh-TW" sz="2600">
                <a:effectLst/>
                <a:latin typeface="Arial" charset="0"/>
              </a:rPr>
              <a:t>We all enjoy </a:t>
            </a:r>
            <a:r>
              <a:rPr lang="en-US" altLang="zh-TW" sz="2600" b="1" i="1">
                <a:solidFill>
                  <a:srgbClr val="C800C8"/>
                </a:solidFill>
                <a:effectLst/>
                <a:latin typeface="Arial" charset="0"/>
              </a:rPr>
              <a:t>reading</a:t>
            </a:r>
            <a:r>
              <a:rPr lang="en-US" altLang="zh-TW" sz="2600">
                <a:effectLst/>
                <a:latin typeface="Arial" charset="0"/>
              </a:rPr>
              <a:t> a good book.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5921375" y="4648200"/>
            <a:ext cx="1841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altLang="zh-TW" sz="3000">
              <a:effectLst/>
              <a:latin typeface="Arial" charset="0"/>
            </a:endParaRPr>
          </a:p>
          <a:p>
            <a:endParaRPr lang="en-US" altLang="zh-TW" sz="2600">
              <a:effectLst/>
              <a:latin typeface="Arial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33400" y="2286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gerund (-ing) is often used </a:t>
            </a:r>
            <a:r>
              <a:rPr kumimoji="0" lang="en-US" sz="3200" b="0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after certain verbs</a:t>
            </a:r>
            <a:r>
              <a:rPr kumimoji="0" lang="en-U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kumimoji="0" lang="en-US" sz="2800" b="1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avoid, deny, enjoy, finish, give up, mind, spend, keep, etc</a:t>
            </a:r>
            <a:r>
              <a:rPr kumimoji="0" lang="en-US" sz="2800" b="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</a:t>
            </a:r>
            <a:r>
              <a:rPr kumimoji="0" lang="en-U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dislike working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after 5 pm.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</a:t>
            </a:r>
            <a:r>
              <a:rPr kumimoji="0" lang="en-U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enjoy hiking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She </a:t>
            </a:r>
            <a:r>
              <a:rPr kumimoji="0" lang="en-U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stopped working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at 6 o’clock.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She </a:t>
            </a:r>
            <a:r>
              <a:rPr kumimoji="0" lang="en-U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suggested going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 a movie.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>
                <a:solidFill>
                  <a:srgbClr val="FF0000"/>
                </a:solidFill>
              </a:rPr>
              <a:t>Use gerund (-ing) after the following verb phrases: </a:t>
            </a:r>
            <a:r>
              <a:rPr lang="en-US" sz="2800" b="1" dirty="0" smtClean="0">
                <a:solidFill>
                  <a:schemeClr val="tx2"/>
                </a:solidFill>
              </a:rPr>
              <a:t>look forward to, get used to, object to, can’t help, can’t stand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 smtClean="0"/>
              <a:t>I look forward to hearing from you soon.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We can’t help having more cookies. They’re delicious.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660525" y="2432050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en-US" sz="2800">
              <a:effectLst/>
              <a:latin typeface="Marlett" pitchFamily="2" charset="2"/>
              <a:ea typeface="新細明體" pitchFamily="18" charset="-120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566863" y="457200"/>
            <a:ext cx="5502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TW" sz="3200" b="1" u="sng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As a object of a preposition</a:t>
            </a:r>
            <a:endParaRPr lang="en-US" altLang="zh-TW" sz="3200">
              <a:effectLst/>
              <a:latin typeface="Arial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04800" y="1581963"/>
            <a:ext cx="8382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en-US" altLang="zh-TW" sz="3000" b="1" dirty="0" smtClean="0">
                <a:solidFill>
                  <a:schemeClr val="tx2"/>
                </a:solidFill>
                <a:effectLst/>
                <a:latin typeface="Arial" charset="0"/>
              </a:rPr>
              <a:t>The</a:t>
            </a:r>
            <a:r>
              <a:rPr lang="en-US" altLang="zh-TW" sz="3000" dirty="0" smtClean="0">
                <a:solidFill>
                  <a:schemeClr val="tx2"/>
                </a:solidFill>
                <a:effectLst/>
                <a:latin typeface="Arial" charset="0"/>
              </a:rPr>
              <a:t> </a:t>
            </a:r>
            <a:r>
              <a:rPr lang="en-US" altLang="zh-TW" sz="3000" b="1" dirty="0" smtClean="0">
                <a:solidFill>
                  <a:schemeClr val="tx2"/>
                </a:solidFill>
                <a:effectLst/>
                <a:latin typeface="Arial" charset="0"/>
              </a:rPr>
              <a:t>gerund </a:t>
            </a:r>
            <a:r>
              <a:rPr lang="en-US" altLang="zh-TW" sz="3000" b="1" dirty="0">
                <a:solidFill>
                  <a:schemeClr val="tx2"/>
                </a:solidFill>
                <a:effectLst/>
                <a:latin typeface="Arial" charset="0"/>
              </a:rPr>
              <a:t>follows </a:t>
            </a:r>
            <a:r>
              <a:rPr lang="en-US" altLang="zh-TW" sz="3000" b="1" dirty="0" smtClean="0">
                <a:solidFill>
                  <a:schemeClr val="tx2"/>
                </a:solidFill>
                <a:effectLst/>
                <a:latin typeface="Arial" charset="0"/>
              </a:rPr>
              <a:t>the  </a:t>
            </a:r>
            <a:r>
              <a:rPr lang="en-US" altLang="zh-TW" sz="3000" b="1" dirty="0" smtClean="0">
                <a:solidFill>
                  <a:srgbClr val="FF0000"/>
                </a:solidFill>
                <a:effectLst/>
                <a:latin typeface="Arial" charset="0"/>
              </a:rPr>
              <a:t>preposition</a:t>
            </a:r>
            <a:r>
              <a:rPr lang="en-US" altLang="zh-TW" sz="3000" dirty="0">
                <a:solidFill>
                  <a:schemeClr val="tx2"/>
                </a:solidFill>
                <a:effectLst/>
                <a:latin typeface="Arial" charset="0"/>
              </a:rPr>
              <a:t>.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5381625" y="3473450"/>
            <a:ext cx="8286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TW" sz="2600">
                <a:effectLst/>
                <a:latin typeface="Arial" charset="0"/>
              </a:rPr>
              <a:t>       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385762" y="2432050"/>
            <a:ext cx="7864475" cy="366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My brother is thinking of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b="1" dirty="0">
                <a:solidFill>
                  <a:srgbClr val="EC7600"/>
                </a:solidFill>
                <a:effectLst/>
                <a:latin typeface="Arial" charset="0"/>
              </a:rPr>
              <a:t>changing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his job.</a:t>
            </a:r>
          </a:p>
          <a:p>
            <a:endParaRPr lang="en-US" altLang="zh-TW" sz="2600" dirty="0">
              <a:solidFill>
                <a:srgbClr val="00966F"/>
              </a:solidFill>
              <a:effectLst/>
              <a:latin typeface="Arial" charset="0"/>
            </a:endParaRPr>
          </a:p>
          <a:p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She is fed up with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b="1" dirty="0">
                <a:solidFill>
                  <a:srgbClr val="EC7600"/>
                </a:solidFill>
                <a:effectLst/>
                <a:latin typeface="Arial" charset="0"/>
              </a:rPr>
              <a:t>teaching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English.</a:t>
            </a:r>
          </a:p>
          <a:p>
            <a:endParaRPr lang="en-US" altLang="zh-TW" sz="2600" dirty="0">
              <a:solidFill>
                <a:srgbClr val="00966F"/>
              </a:solidFill>
              <a:effectLst/>
              <a:latin typeface="Arial" charset="0"/>
            </a:endParaRPr>
          </a:p>
          <a:p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I </a:t>
            </a:r>
            <a:r>
              <a:rPr lang="en-US" altLang="zh-TW" sz="2600" dirty="0">
                <a:solidFill>
                  <a:srgbClr val="C00000"/>
                </a:solidFill>
                <a:effectLst/>
                <a:latin typeface="Arial" charset="0"/>
              </a:rPr>
              <a:t>look forward to </a:t>
            </a:r>
            <a:r>
              <a:rPr lang="en-US" altLang="zh-TW" sz="2600" b="1" dirty="0">
                <a:solidFill>
                  <a:srgbClr val="EC7600"/>
                </a:solidFill>
                <a:effectLst/>
                <a:latin typeface="Arial" charset="0"/>
              </a:rPr>
              <a:t>seeing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you in the summer.</a:t>
            </a:r>
          </a:p>
          <a:p>
            <a:endParaRPr lang="en-US" altLang="zh-TW" sz="2600" dirty="0">
              <a:solidFill>
                <a:srgbClr val="00966F"/>
              </a:solidFill>
              <a:effectLst/>
              <a:latin typeface="Arial" charset="0"/>
            </a:endParaRPr>
          </a:p>
          <a:p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 I was interested in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b="1" dirty="0">
                <a:solidFill>
                  <a:srgbClr val="EC7600"/>
                </a:solidFill>
                <a:effectLst/>
                <a:latin typeface="Arial" charset="0"/>
              </a:rPr>
              <a:t>painting</a:t>
            </a:r>
            <a:r>
              <a:rPr lang="en-US" altLang="zh-TW" sz="2600" dirty="0">
                <a:effectLst/>
                <a:latin typeface="Arial" charset="0"/>
              </a:rPr>
              <a:t>.</a:t>
            </a:r>
          </a:p>
          <a:p>
            <a:endParaRPr lang="en-US" altLang="zh-TW" sz="2600" dirty="0">
              <a:effectLst/>
              <a:latin typeface="Arial" charset="0"/>
            </a:endParaRPr>
          </a:p>
          <a:p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He persisted in</a:t>
            </a:r>
            <a:r>
              <a:rPr lang="en-US" altLang="zh-TW" sz="2600" dirty="0">
                <a:effectLst/>
                <a:latin typeface="Arial" charset="0"/>
              </a:rPr>
              <a:t> </a:t>
            </a:r>
            <a:r>
              <a:rPr lang="en-US" altLang="zh-TW" sz="2600" b="1" dirty="0">
                <a:solidFill>
                  <a:srgbClr val="EC7600"/>
                </a:solidFill>
                <a:effectLst/>
                <a:latin typeface="Arial" charset="0"/>
              </a:rPr>
              <a:t>carrying</a:t>
            </a:r>
            <a:r>
              <a:rPr lang="en-US" altLang="zh-TW" sz="2600" b="1" dirty="0">
                <a:effectLst/>
                <a:latin typeface="Arial" charset="0"/>
              </a:rPr>
              <a:t> </a:t>
            </a:r>
            <a:r>
              <a:rPr lang="en-US" altLang="zh-TW" sz="2600" dirty="0">
                <a:solidFill>
                  <a:srgbClr val="00966F"/>
                </a:solidFill>
                <a:effectLst/>
                <a:latin typeface="Arial" charset="0"/>
              </a:rPr>
              <a:t>out the plan</a:t>
            </a:r>
            <a:r>
              <a:rPr lang="en-US" altLang="zh-TW" sz="2600" dirty="0">
                <a:effectLst/>
                <a:latin typeface="Arial" charset="0"/>
              </a:rPr>
              <a:t>.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utoUpdateAnimBg="0"/>
      <p:bldP spid="205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19200"/>
            <a:ext cx="7772400" cy="1143000"/>
          </a:xfrm>
        </p:spPr>
        <p:txBody>
          <a:bodyPr/>
          <a:lstStyle/>
          <a:p>
            <a:r>
              <a:rPr lang="en-US" altLang="zh-TW" b="1" u="sng" dirty="0">
                <a:solidFill>
                  <a:srgbClr val="33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ws Gothic MT" pitchFamily="34" charset="0"/>
              </a:rPr>
              <a:t>to - </a:t>
            </a:r>
            <a:r>
              <a:rPr lang="en-US" altLang="zh-TW" b="1" u="sng" dirty="0" smtClean="0">
                <a:solidFill>
                  <a:srgbClr val="33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ws Gothic MT" pitchFamily="34" charset="0"/>
              </a:rPr>
              <a:t>infinitives.</a:t>
            </a:r>
            <a:endParaRPr lang="en-US" altLang="zh-TW" b="1" u="sng" dirty="0">
              <a:solidFill>
                <a:srgbClr val="99FF99"/>
              </a:solidFill>
              <a:latin typeface="Comic Sans MS" pitchFamily="66" charset="0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965325" y="20574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sz="4400" b="1" u="sng">
              <a:solidFill>
                <a:srgbClr val="008080"/>
              </a:solidFill>
              <a:effectLst/>
              <a:ea typeface="新細明體" pitchFamily="18" charset="-120"/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772400" cy="1143000"/>
          </a:xfrm>
        </p:spPr>
        <p:txBody>
          <a:bodyPr/>
          <a:lstStyle/>
          <a:p>
            <a:r>
              <a:rPr lang="en-US" altLang="zh-TW" b="1" u="sng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ews Gothic MT" pitchFamily="34" charset="0"/>
              </a:rPr>
              <a:t>to - inf.</a:t>
            </a:r>
            <a:endParaRPr lang="en-US" altLang="zh-TW" b="1" u="sng">
              <a:solidFill>
                <a:srgbClr val="00808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27652" name="Rectangle 4"/>
          <p:cNvSpPr>
            <a:spLocks noGrp="1" noChangeArrowheads="1"/>
          </p:cNvSpPr>
          <p:nvPr>
            <p:ph idx="1"/>
          </p:nvPr>
        </p:nvSpPr>
        <p:spPr>
          <a:xfrm>
            <a:off x="685800" y="1066800"/>
            <a:ext cx="7772400" cy="411480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altLang="zh-TW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 </a:t>
            </a:r>
            <a:r>
              <a:rPr lang="en-US" altLang="zh-TW" sz="36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Verb + </a:t>
            </a:r>
            <a:r>
              <a:rPr lang="en-US" altLang="zh-TW" sz="36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to + inf</a:t>
            </a:r>
            <a:r>
              <a:rPr lang="en-US" altLang="zh-TW" sz="24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.</a:t>
            </a:r>
          </a:p>
          <a:p>
            <a:pPr>
              <a:buNone/>
            </a:pPr>
            <a:r>
              <a:rPr lang="en-US" altLang="zh-TW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agree     decide    ask </a:t>
            </a:r>
            <a:r>
              <a:rPr lang="en-US" altLang="zh-TW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tell   </a:t>
            </a:r>
            <a:r>
              <a:rPr lang="en-US" altLang="zh-TW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want    would like   expect   </a:t>
            </a:r>
            <a:r>
              <a:rPr lang="en-US" altLang="zh-TW" sz="2400" b="1" dirty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hope   like     love     </a:t>
            </a:r>
            <a:r>
              <a:rPr lang="en-US" altLang="zh-TW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need   fail</a:t>
            </a:r>
            <a:endParaRPr lang="en-US" altLang="zh-TW" sz="2400" b="1" dirty="0">
              <a:solidFill>
                <a:srgbClr val="CC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stellar" pitchFamily="18" charset="0"/>
            </a:endParaRPr>
          </a:p>
          <a:p>
            <a:pPr>
              <a:buNone/>
            </a:pPr>
            <a:r>
              <a:rPr lang="en-US" altLang="zh-TW" sz="2400" dirty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	</a:t>
            </a:r>
          </a:p>
          <a:p>
            <a:pPr>
              <a:buNone/>
            </a:pPr>
            <a:r>
              <a:rPr lang="en-US" altLang="zh-TW" sz="2400" dirty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  </a:t>
            </a:r>
            <a:r>
              <a:rPr lang="en-US" altLang="zh-TW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Examples:</a:t>
            </a:r>
          </a:p>
          <a:p>
            <a:pPr>
              <a:buNone/>
            </a:pPr>
            <a:r>
              <a:rPr lang="en-US" altLang="zh-TW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1.</a:t>
            </a:r>
          </a:p>
          <a:p>
            <a:pPr>
              <a:buNone/>
            </a:pPr>
            <a:r>
              <a:rPr lang="en-US" altLang="zh-TW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2.</a:t>
            </a:r>
          </a:p>
          <a:p>
            <a:pPr>
              <a:buNone/>
            </a:pPr>
            <a:r>
              <a:rPr lang="en-US" altLang="zh-TW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3.</a:t>
            </a:r>
            <a:endParaRPr lang="en-US" altLang="zh-TW" sz="2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stellar" pitchFamily="18" charset="0"/>
            </a:endParaRPr>
          </a:p>
          <a:p>
            <a:pPr>
              <a:buNone/>
            </a:pPr>
            <a:r>
              <a:rPr lang="en-US" altLang="zh-TW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stellar" pitchFamily="18" charset="0"/>
              </a:rPr>
              <a:t>   </a:t>
            </a:r>
            <a:endParaRPr lang="en-US" altLang="zh-TW" sz="2400" dirty="0">
              <a:solidFill>
                <a:schemeClr val="tx2"/>
              </a:solidFill>
              <a:latin typeface="Castellar" pitchFamily="18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76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76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  <p:bldP spid="27652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Gerunds and Infinitives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600" dirty="0" smtClean="0"/>
              <a:t>Some verbs (e.g. </a:t>
            </a:r>
            <a:r>
              <a:rPr lang="en-US" sz="2600" b="1" i="1" dirty="0" smtClean="0"/>
              <a:t>love, hate, start, prefer</a:t>
            </a:r>
            <a:r>
              <a:rPr lang="en-US" sz="2600" dirty="0" smtClean="0"/>
              <a:t>) can take gerund or infinitive, with similar meanings.</a:t>
            </a:r>
          </a:p>
          <a:p>
            <a:pPr>
              <a:buFont typeface="Wingdings" pitchFamily="2" charset="2"/>
              <a:buNone/>
            </a:pPr>
            <a:endParaRPr lang="en-US" sz="2600" dirty="0" smtClean="0"/>
          </a:p>
          <a:p>
            <a:pPr>
              <a:buFont typeface="Wingdings" pitchFamily="2" charset="2"/>
              <a:buNone/>
            </a:pPr>
            <a:r>
              <a:rPr lang="en-US" sz="2600" dirty="0" smtClean="0"/>
              <a:t>Examples:</a:t>
            </a:r>
          </a:p>
          <a:p>
            <a:r>
              <a:rPr lang="en-US" sz="2600" dirty="0" smtClean="0"/>
              <a:t>I love </a:t>
            </a:r>
            <a:r>
              <a:rPr lang="en-US" sz="2600" b="1" i="1" u="sng" dirty="0" smtClean="0"/>
              <a:t>to eat</a:t>
            </a:r>
            <a:r>
              <a:rPr lang="en-US" sz="2600" b="1" i="1" dirty="0" smtClean="0"/>
              <a:t> </a:t>
            </a:r>
            <a:r>
              <a:rPr lang="en-US" sz="2600" dirty="0" smtClean="0"/>
              <a:t>chocolates.</a:t>
            </a:r>
          </a:p>
          <a:p>
            <a:r>
              <a:rPr lang="en-US" sz="2600" dirty="0" smtClean="0"/>
              <a:t>I love </a:t>
            </a:r>
            <a:r>
              <a:rPr lang="en-US" sz="2600" b="1" i="1" u="sng" dirty="0" smtClean="0"/>
              <a:t>eating</a:t>
            </a:r>
            <a:r>
              <a:rPr lang="en-US" sz="2600" dirty="0" smtClean="0"/>
              <a:t> chocolates.</a:t>
            </a:r>
          </a:p>
          <a:p>
            <a:r>
              <a:rPr lang="en-US" sz="2600" dirty="0" smtClean="0"/>
              <a:t>I started </a:t>
            </a:r>
            <a:r>
              <a:rPr lang="en-US" sz="2600" b="1" i="1" u="sng" dirty="0" smtClean="0"/>
              <a:t>to polish</a:t>
            </a:r>
            <a:r>
              <a:rPr lang="en-US" sz="2600" dirty="0" smtClean="0"/>
              <a:t> the car, but then decided not to.</a:t>
            </a:r>
          </a:p>
          <a:p>
            <a:r>
              <a:rPr lang="en-US" sz="2600" dirty="0" smtClean="0"/>
              <a:t>I started </a:t>
            </a:r>
            <a:r>
              <a:rPr lang="en-US" sz="2600" b="1" i="1" u="sng" dirty="0" smtClean="0"/>
              <a:t>polishing</a:t>
            </a:r>
            <a:r>
              <a:rPr lang="en-US" sz="2600" dirty="0" smtClean="0"/>
              <a:t> the car, but then decided not to.</a:t>
            </a:r>
          </a:p>
          <a:p>
            <a:pPr>
              <a:buFont typeface="Wingdings" pitchFamily="2" charset="2"/>
              <a:buNone/>
            </a:pPr>
            <a:endParaRPr lang="en-US" sz="2600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AD75DE-5073-497B-A99A-DDC06423592A}" type="slidenum">
              <a:rPr lang="en-US" altLang="en-US" smtClean="0"/>
              <a:pPr/>
              <a:t>19</a:t>
            </a:fld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Gerunds and Infinitives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u="sng" smtClean="0"/>
              <a:t>BE CAREFUL!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A few verbs (such as ‘stop’, ‘remember’ and ‘forget’) can be followed by either the gerund or the infinitive but the </a:t>
            </a:r>
            <a:r>
              <a:rPr lang="en-US" sz="2400" u="sng" smtClean="0"/>
              <a:t>meanings are different</a:t>
            </a:r>
            <a:r>
              <a:rPr lang="en-US" sz="2600" u="sng" smtClean="0"/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600" u="sng" smtClean="0"/>
          </a:p>
          <a:p>
            <a:pPr eaLnBrk="1" hangingPunct="1">
              <a:lnSpc>
                <a:spcPct val="80000"/>
              </a:lnSpc>
            </a:pPr>
            <a:r>
              <a:rPr lang="en-US" sz="2600" smtClean="0"/>
              <a:t>Examples: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600" smtClean="0"/>
              <a:t>   They </a:t>
            </a:r>
            <a:r>
              <a:rPr lang="en-US" sz="2600" u="sng" smtClean="0"/>
              <a:t>stopped having lunch</a:t>
            </a:r>
            <a:r>
              <a:rPr lang="en-US" sz="2600" smtClean="0"/>
              <a:t> at the restaurant.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i="1" smtClean="0"/>
              <a:t>   (They don’t eat at the restaurant anymore)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100" i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600" smtClean="0"/>
              <a:t>   They </a:t>
            </a:r>
            <a:r>
              <a:rPr lang="en-US" sz="2600" u="sng" smtClean="0"/>
              <a:t>stopped to have lunch</a:t>
            </a:r>
            <a:r>
              <a:rPr lang="en-US" sz="2600" smtClean="0"/>
              <a:t> at the restaurant.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600" smtClean="0"/>
              <a:t>   </a:t>
            </a:r>
            <a:r>
              <a:rPr lang="en-US" sz="2000" i="1" smtClean="0"/>
              <a:t>(They stopped another activity in order to have lunch at the restaurant)</a:t>
            </a:r>
          </a:p>
          <a:p>
            <a:pPr eaLnBrk="1" hangingPunct="1">
              <a:lnSpc>
                <a:spcPct val="80000"/>
              </a:lnSpc>
            </a:pPr>
            <a:endParaRPr lang="en-US" sz="2000" i="1" u="sng" smtClean="0"/>
          </a:p>
          <a:p>
            <a:pPr eaLnBrk="1" hangingPunct="1">
              <a:lnSpc>
                <a:spcPct val="80000"/>
              </a:lnSpc>
            </a:pPr>
            <a:endParaRPr lang="en-US" sz="2000" u="sng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5DC2DCA-F296-49F5-A96B-3CEDBC15346C}" type="slidenum">
              <a:rPr lang="en-US" altLang="en-US" smtClean="0"/>
              <a:pPr/>
              <a:t>20</a:t>
            </a:fld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Gerunds and Infinitives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Examples: </a:t>
            </a:r>
          </a:p>
          <a:p>
            <a:pPr>
              <a:buNone/>
            </a:pPr>
            <a:r>
              <a:rPr lang="en-US" b="1" dirty="0" smtClean="0">
                <a:solidFill>
                  <a:schemeClr val="tx2"/>
                </a:solidFill>
              </a:rPr>
              <a:t>Remember/ forget + V-ing</a:t>
            </a:r>
            <a:r>
              <a:rPr lang="en-US" dirty="0" smtClean="0"/>
              <a:t>: means remember something you did in the past – an event or an activity.</a:t>
            </a:r>
          </a:p>
          <a:p>
            <a:pPr eaLnBrk="1" hangingPunct="1"/>
            <a:r>
              <a:rPr lang="en-US" dirty="0" smtClean="0"/>
              <a:t>He </a:t>
            </a:r>
            <a:r>
              <a:rPr lang="en-US" u="sng" dirty="0" smtClean="0"/>
              <a:t>remembered putting</a:t>
            </a:r>
            <a:r>
              <a:rPr lang="en-US" dirty="0" smtClean="0"/>
              <a:t> his keys on the table.</a:t>
            </a:r>
          </a:p>
          <a:p>
            <a:pPr>
              <a:buNone/>
            </a:pPr>
            <a:r>
              <a:rPr lang="en-US" b="1" dirty="0" smtClean="0">
                <a:solidFill>
                  <a:schemeClr val="tx2"/>
                </a:solidFill>
              </a:rPr>
              <a:t>Remember/forget + to + infinitive</a:t>
            </a:r>
            <a:r>
              <a:rPr lang="en-US" dirty="0" smtClean="0"/>
              <a:t> means that you remember something you have to do – a duty or a chore.</a:t>
            </a:r>
          </a:p>
          <a:p>
            <a:r>
              <a:rPr lang="en-US" dirty="0" smtClean="0"/>
              <a:t>He </a:t>
            </a:r>
            <a:r>
              <a:rPr lang="en-US" u="sng" dirty="0" smtClean="0"/>
              <a:t>remembers to put</a:t>
            </a:r>
            <a:r>
              <a:rPr lang="en-US" dirty="0" smtClean="0"/>
              <a:t> his keys on the table.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B5B52B-1ED6-4C01-A0F6-8CBF1ADCB333}" type="slidenum">
              <a:rPr lang="en-US" altLang="en-US" smtClean="0"/>
              <a:pPr/>
              <a:t>21</a:t>
            </a:fld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b="1" dirty="0" smtClean="0"/>
              <a:t>TRY</a:t>
            </a:r>
            <a:endParaRPr lang="vi-VN" dirty="0" smtClean="0"/>
          </a:p>
          <a:p>
            <a:r>
              <a:rPr lang="vi-VN" b="1" dirty="0" smtClean="0"/>
              <a:t>+ Ving :</a:t>
            </a:r>
            <a:r>
              <a:rPr lang="vi-VN" dirty="0" smtClean="0"/>
              <a:t> nghĩa là thử</a:t>
            </a:r>
          </a:p>
          <a:p>
            <a:r>
              <a:rPr lang="vi-VN" dirty="0" smtClean="0"/>
              <a:t>I try eating the cake he makes ( tôi thử ăn cái bánh anh ta làm )</a:t>
            </a:r>
          </a:p>
          <a:p>
            <a:r>
              <a:rPr lang="vi-VN" b="1" dirty="0" smtClean="0"/>
              <a:t>+ To inf :</a:t>
            </a:r>
            <a:r>
              <a:rPr lang="vi-VN" dirty="0" smtClean="0"/>
              <a:t> cố gắng để ...</a:t>
            </a:r>
          </a:p>
          <a:p>
            <a:r>
              <a:rPr lang="vi-VN" dirty="0" smtClean="0"/>
              <a:t>I try to avoid meeting him (tôi cố gắng tránh gặp anh ta )</a:t>
            </a:r>
            <a:endParaRPr lang="vi-V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Gerunds and Infinitives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831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400" dirty="0" smtClean="0"/>
              <a:t>Put the verbs in brackets into the gerund or the infinitive.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I want _____ (finish) work early tonight.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I hate ______ (wait) for buses in the rain.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I’m going to the café _____ (meet) Anna.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Sam is really good at _____ (climb).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Thank you for ____ (be) so helpful.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I enjoy _____ (listen) to the radio while cooking.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Let’s go now. I’m worried about _____ (miss) the train.</a:t>
            </a:r>
          </a:p>
          <a:p>
            <a:pPr marL="514350" indent="-514350" eaLnBrk="1" hangingPunct="1">
              <a:buFont typeface="Wingdings" pitchFamily="2" charset="2"/>
              <a:buAutoNum type="arabicPeriod"/>
              <a:defRPr/>
            </a:pPr>
            <a:r>
              <a:rPr lang="en-US" sz="2400" dirty="0" smtClean="0"/>
              <a:t>He refused _____ (help) me.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DBD505B-AB7B-4439-84D9-6E9ACE7C8DCB}" type="slidenum">
              <a:rPr lang="en-US" altLang="en-US" smtClean="0"/>
              <a:pPr/>
              <a:t>23</a:t>
            </a:fld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Gerunds and Infinitives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2000" smtClean="0"/>
              <a:t>Put the verbs in brackets into the gerund or the infinitive.</a:t>
            </a:r>
          </a:p>
          <a:p>
            <a:pPr>
              <a:buFont typeface="Wingdings" pitchFamily="2" charset="2"/>
              <a:buNone/>
            </a:pPr>
            <a:endParaRPr lang="en-US" sz="2000" smtClean="0"/>
          </a:p>
          <a:p>
            <a:pPr>
              <a:buFont typeface="Wingdings" pitchFamily="2" charset="2"/>
              <a:buNone/>
            </a:pPr>
            <a:r>
              <a:rPr lang="en-US" sz="2000" smtClean="0"/>
              <a:t>9.	There’s a lot of work ______ (do) in the new building.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10. ‘What’s this for?’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      ‘It’s for _______ (cook) the vegetables.’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11. I really love _____ (play) with the children.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12. ______ (swim) is a good form of exercise.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13. I can’t stand _____ (do) the washing-up.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14. We managed ______ (pass) the exam by _____ (test) each other every evening.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15. We were getting tired, so we stopped _____ (have) lunch.</a:t>
            </a:r>
          </a:p>
          <a:p>
            <a:pPr>
              <a:buFont typeface="Wingdings" pitchFamily="2" charset="2"/>
              <a:buNone/>
            </a:pPr>
            <a:r>
              <a:rPr lang="en-US" sz="2000" smtClean="0"/>
              <a:t>16. I was surprised _______  (not hear) about the new baby.</a:t>
            </a:r>
          </a:p>
          <a:p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753F87-9996-4B24-B8D8-F3286C13E39D}" type="slidenum">
              <a:rPr lang="en-US" altLang="en-US" smtClean="0"/>
              <a:pPr/>
              <a:t>24</a:t>
            </a:fld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3658264"/>
              </p:ext>
            </p:extLst>
          </p:nvPr>
        </p:nvGraphicFramePr>
        <p:xfrm>
          <a:off x="1308532" y="762000"/>
          <a:ext cx="7821613" cy="5646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AutoShape 21"/>
          <p:cNvSpPr>
            <a:spLocks noChangeArrowheads="1"/>
          </p:cNvSpPr>
          <p:nvPr/>
        </p:nvSpPr>
        <p:spPr bwMode="auto">
          <a:xfrm rot="2486063">
            <a:off x="3171175" y="1196878"/>
            <a:ext cx="554037" cy="425450"/>
          </a:xfrm>
          <a:prstGeom prst="rightArrow">
            <a:avLst>
              <a:gd name="adj1" fmla="val 50000"/>
              <a:gd name="adj2" fmla="val 53571"/>
            </a:avLst>
          </a:prstGeom>
          <a:solidFill>
            <a:srgbClr val="FFC000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kern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graphicFrame>
        <p:nvGraphicFramePr>
          <p:cNvPr id="11" name="Graphique 10"/>
          <p:cNvGraphicFramePr>
            <a:graphicFrameLocks/>
          </p:cNvGraphicFramePr>
          <p:nvPr/>
        </p:nvGraphicFramePr>
        <p:xfrm>
          <a:off x="2713038" y="4876800"/>
          <a:ext cx="2125662" cy="2003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172200" y="152400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WHEEL GAME</a:t>
            </a:r>
            <a:endParaRPr lang="vi-VN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45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200000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1400000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700000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600000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7800000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4200000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7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000000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00000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4500000">
                                      <p:cBhvr>
                                        <p:cTn id="8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500000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1400000">
                                      <p:cBhvr>
                                        <p:cTn id="9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1400000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10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10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mph" presetSubtype="0" fill="hold" grpId="17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1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1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1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1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1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1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8" presetClass="emph" presetSubtype="0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1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500000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500000">
                                      <p:cBhvr>
                                        <p:cTn id="1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5000000">
                                      <p:cBhvr>
                                        <p:cTn id="1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000000">
                                      <p:cBhvr>
                                        <p:cTn id="1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mph" presetSubtype="0" fill="hold" grpId="2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mph" presetSubtype="0" fill="hold" grpId="2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6900000">
                                      <p:cBhvr>
                                        <p:cTn id="1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7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180000">
                                      <p:cBhvr>
                                        <p:cTn id="1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5" grpId="1">
        <p:bldAsOne/>
      </p:bldGraphic>
      <p:bldGraphic spid="5" grpId="2">
        <p:bldAsOne/>
      </p:bldGraphic>
      <p:bldGraphic spid="5" grpId="3">
        <p:bldAsOne/>
      </p:bldGraphic>
      <p:bldGraphic spid="5" grpId="4">
        <p:bldAsOne/>
      </p:bldGraphic>
      <p:bldGraphic spid="5" grpId="5">
        <p:bldAsOne/>
      </p:bldGraphic>
      <p:bldGraphic spid="5" grpId="6">
        <p:bldAsOne/>
      </p:bldGraphic>
      <p:bldGraphic spid="5" grpId="7">
        <p:bldAsOne/>
      </p:bldGraphic>
      <p:bldGraphic spid="5" grpId="8">
        <p:bldAsOne/>
      </p:bldGraphic>
      <p:bldGraphic spid="5" grpId="9">
        <p:bldAsOne/>
      </p:bldGraphic>
      <p:bldGraphic spid="5" grpId="10">
        <p:bldAsOne/>
      </p:bldGraphic>
      <p:bldGraphic spid="5" grpId="11">
        <p:bldAsOne/>
      </p:bldGraphic>
      <p:bldGraphic spid="5" grpId="12">
        <p:bldAsOne/>
      </p:bldGraphic>
      <p:bldGraphic spid="5" grpId="13">
        <p:bldAsOne/>
      </p:bldGraphic>
      <p:bldGraphic spid="5" grpId="14">
        <p:bldAsOne/>
      </p:bldGraphic>
      <p:bldGraphic spid="5" grpId="15">
        <p:bldAsOne/>
      </p:bldGraphic>
      <p:bldGraphic spid="5" grpId="16">
        <p:bldAsOne/>
      </p:bldGraphic>
      <p:bldGraphic spid="5" grpId="17">
        <p:bldAsOne/>
      </p:bldGraphic>
      <p:bldGraphic spid="5" grpId="18">
        <p:bldAsOne/>
      </p:bldGraphic>
      <p:bldGraphic spid="5" grpId="19">
        <p:bldAsOne/>
      </p:bldGraphic>
      <p:bldGraphic spid="5" grpId="20">
        <p:bldAsOne/>
      </p:bldGraphic>
      <p:bldGraphic spid="5" grpId="21">
        <p:bldAsOne/>
      </p:bldGraphic>
      <p:bldGraphic spid="5" grpId="22">
        <p:bldAsOne/>
      </p:bldGraphic>
      <p:bldGraphic spid="5" grpId="23">
        <p:bldAsOne/>
      </p:bldGraphic>
      <p:bldGraphic spid="5" grpId="24">
        <p:bldAsOne/>
      </p:bldGraphic>
      <p:bldGraphic spid="5" grpId="25">
        <p:bldAsOne/>
      </p:bldGraphic>
      <p:bldGraphic spid="5" grpId="26">
        <p:bldAsOne/>
      </p:bldGraphic>
      <p:bldGraphic spid="5" grpId="27">
        <p:bldAsOne/>
      </p:bldGraphic>
      <p:bldGraphic spid="11" grpId="0">
        <p:bldAsOne/>
      </p:bldGraphic>
      <p:bldGraphic spid="11" grpId="1">
        <p:bldAsOne/>
      </p:bldGraphic>
      <p:bldGraphic spid="11" grpId="2">
        <p:bldAsOne/>
      </p:bldGraphic>
      <p:bldGraphic spid="11" grpId="3">
        <p:bldAsOne/>
      </p:bldGraphic>
      <p:bldGraphic spid="11" grpId="4">
        <p:bldAsOne/>
      </p:bldGraphic>
      <p:bldGraphic spid="11" grpId="5">
        <p:bldAsOne/>
      </p:bldGraphic>
      <p:bldGraphic spid="11" grpId="6">
        <p:bldAsOne/>
      </p:bldGraphic>
      <p:bldGraphic spid="11" grpId="7">
        <p:bldAsOne/>
      </p:bldGraphic>
      <p:bldGraphic spid="11" grpId="8">
        <p:bldAsOne/>
      </p:bldGraphic>
      <p:bldGraphic spid="11" grpId="9">
        <p:bldAsOne/>
      </p:bldGraphic>
      <p:bldGraphic spid="11" grpId="10">
        <p:bldAsOne/>
      </p:bldGraphic>
      <p:bldGraphic spid="11" grpId="11">
        <p:bldAsOne/>
      </p:bldGraphic>
      <p:bldGraphic spid="11" grpId="12">
        <p:bldAsOne/>
      </p:bldGraphic>
      <p:bldGraphic spid="11" grpId="13">
        <p:bldAsOne/>
      </p:bldGraphic>
      <p:bldGraphic spid="11" grpId="14">
        <p:bldAsOne/>
      </p:bldGraphic>
      <p:bldGraphic spid="11" grpId="15">
        <p:bldAsOne/>
      </p:bldGraphic>
      <p:bldGraphic spid="11" grpId="16">
        <p:bldAsOne/>
      </p:bldGraphic>
      <p:bldGraphic spid="11" grpId="17">
        <p:bldAsOne/>
      </p:bldGraphic>
      <p:bldGraphic spid="11" grpId="18">
        <p:bldAsOne/>
      </p:bldGraphic>
      <p:bldGraphic spid="11" grpId="19">
        <p:bldAsOne/>
      </p:bldGraphic>
      <p:bldGraphic spid="11" grpId="20">
        <p:bldAsOne/>
      </p:bldGraphic>
      <p:bldGraphic spid="11" grpId="21">
        <p:bldAsOne/>
      </p:bldGraphic>
      <p:bldGraphic spid="11" grpId="22">
        <p:bldAsOne/>
      </p:bldGraphic>
      <p:bldGraphic spid="11" grpId="23">
        <p:bldAsOne/>
      </p:bldGraphic>
      <p:bldGraphic spid="11" grpId="24">
        <p:bldAsOne/>
      </p:bldGraphic>
      <p:bldGraphic spid="11" grpId="25">
        <p:bldAsOne/>
      </p:bldGraphic>
      <p:bldGraphic spid="11" grpId="26">
        <p:bldAsOne/>
      </p:bldGraphic>
      <p:bldGraphic spid="11" grpId="27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206" y="0"/>
            <a:ext cx="7704667" cy="19812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VOCABULARY</a:t>
            </a:r>
            <a:endParaRPr lang="vi-VN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676400"/>
            <a:ext cx="5238750" cy="2895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4600" y="4953000"/>
            <a:ext cx="4953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0070C0"/>
                </a:solidFill>
              </a:rPr>
              <a:t>HORSEBACK (N)</a:t>
            </a:r>
            <a:endParaRPr lang="vi-VN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53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498763"/>
            <a:ext cx="4800600" cy="214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641889"/>
            <a:ext cx="2438400" cy="25928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1" y="228601"/>
            <a:ext cx="2413287" cy="24132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050" y="2874384"/>
            <a:ext cx="3918238" cy="23509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90800" y="5562600"/>
            <a:ext cx="373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70C0"/>
                </a:solidFill>
              </a:rPr>
              <a:t>AUTOGRAPH (N)</a:t>
            </a:r>
            <a:endParaRPr lang="vi-VN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46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304800"/>
            <a:ext cx="4953000" cy="27860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0" y="3429000"/>
            <a:ext cx="472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70C0"/>
                </a:solidFill>
              </a:rPr>
              <a:t>ROW (V)</a:t>
            </a:r>
            <a:endParaRPr lang="vi-VN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79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381000"/>
            <a:ext cx="3907316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514600"/>
            <a:ext cx="4354286" cy="2438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943600" y="2971800"/>
            <a:ext cx="2895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70C0"/>
                </a:solidFill>
              </a:rPr>
              <a:t>STRETCH (V)</a:t>
            </a:r>
            <a:endParaRPr lang="vi-VN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33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</a:rPr>
              <a:t>Grammar </a:t>
            </a:r>
            <a:r>
              <a:rPr lang="en-US" sz="3600" b="1" dirty="0">
                <a:solidFill>
                  <a:srgbClr val="C00000"/>
                </a:solidFill>
              </a:rPr>
              <a:t>E</a:t>
            </a:r>
            <a:r>
              <a:rPr lang="en-US" sz="3600" b="1" dirty="0" smtClean="0">
                <a:solidFill>
                  <a:srgbClr val="C00000"/>
                </a:solidFill>
              </a:rPr>
              <a:t>xercise /page </a:t>
            </a:r>
            <a:r>
              <a:rPr lang="en-US" sz="3600" b="1" dirty="0" smtClean="0">
                <a:solidFill>
                  <a:srgbClr val="C00000"/>
                </a:solidFill>
              </a:rPr>
              <a:t>45</a:t>
            </a:r>
            <a:endParaRPr lang="en-US" sz="3600" b="1" dirty="0">
              <a:solidFill>
                <a:srgbClr val="C00000"/>
              </a:solidFill>
            </a:endParaRP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838200"/>
            <a:ext cx="7467600" cy="583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>
          <a:xfrm>
            <a:off x="3124200" y="1447800"/>
            <a:ext cx="8382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343400" y="2590800"/>
            <a:ext cx="9906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724400" y="3429000"/>
            <a:ext cx="9906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114800" y="4572000"/>
            <a:ext cx="9906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886200" y="5715000"/>
            <a:ext cx="13716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2491" y="304800"/>
            <a:ext cx="7599017" cy="582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3200400" y="457200"/>
            <a:ext cx="11430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572000" y="1676400"/>
            <a:ext cx="9906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029200" y="3276600"/>
            <a:ext cx="12192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85800" y="5334000"/>
            <a:ext cx="12192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Part 5: incomplete sentences/ page 50</a:t>
            </a:r>
            <a:endParaRPr lang="en-US" sz="3600" b="1" dirty="0">
              <a:solidFill>
                <a:schemeClr val="tx2"/>
              </a:solidFill>
            </a:endParaRPr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20536" y="955822"/>
            <a:ext cx="6629400" cy="5902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5486400" y="1295400"/>
            <a:ext cx="1524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410200" y="2743200"/>
            <a:ext cx="1524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486400" y="3733800"/>
            <a:ext cx="1524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828800" y="5313289"/>
            <a:ext cx="1524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828800" y="6248400"/>
            <a:ext cx="1524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43000" y="914399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</a:t>
            </a:r>
            <a:r>
              <a:rPr lang="en-US" dirty="0" smtClean="0"/>
              <a:t>.</a:t>
            </a:r>
            <a:endParaRPr lang="vi-VN" dirty="0"/>
          </a:p>
        </p:txBody>
      </p:sp>
      <p:sp>
        <p:nvSpPr>
          <p:cNvPr id="10" name="TextBox 9"/>
          <p:cNvSpPr txBox="1"/>
          <p:nvPr/>
        </p:nvSpPr>
        <p:spPr>
          <a:xfrm>
            <a:off x="1143000" y="219813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2</a:t>
            </a:r>
            <a:r>
              <a:rPr lang="en-US" dirty="0" smtClean="0"/>
              <a:t>.</a:t>
            </a:r>
            <a:endParaRPr lang="vi-VN" dirty="0"/>
          </a:p>
        </p:txBody>
      </p:sp>
      <p:sp>
        <p:nvSpPr>
          <p:cNvPr id="11" name="TextBox 10"/>
          <p:cNvSpPr txBox="1"/>
          <p:nvPr/>
        </p:nvSpPr>
        <p:spPr>
          <a:xfrm>
            <a:off x="1143000" y="3512125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3</a:t>
            </a:r>
            <a:endParaRPr lang="vi-VN" dirty="0"/>
          </a:p>
        </p:txBody>
      </p:sp>
      <p:sp>
        <p:nvSpPr>
          <p:cNvPr id="12" name="TextBox 11"/>
          <p:cNvSpPr txBox="1"/>
          <p:nvPr/>
        </p:nvSpPr>
        <p:spPr>
          <a:xfrm>
            <a:off x="1139536" y="4641454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4</a:t>
            </a:r>
            <a:endParaRPr lang="vi-VN" dirty="0"/>
          </a:p>
        </p:txBody>
      </p:sp>
      <p:sp>
        <p:nvSpPr>
          <p:cNvPr id="13" name="TextBox 12"/>
          <p:cNvSpPr txBox="1"/>
          <p:nvPr/>
        </p:nvSpPr>
        <p:spPr>
          <a:xfrm>
            <a:off x="1139536" y="5955449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5</a:t>
            </a:r>
            <a:endParaRPr lang="vi-V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728" y="20982"/>
            <a:ext cx="8291945" cy="279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5749636" y="554583"/>
            <a:ext cx="2133600" cy="3375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749636" y="2233540"/>
            <a:ext cx="2133600" cy="4084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3128" y="113499"/>
            <a:ext cx="457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6</a:t>
            </a:r>
            <a:endParaRPr lang="vi-VN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7763" y="1484194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7</a:t>
            </a:r>
            <a:endParaRPr lang="vi-VN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345" y="2662737"/>
            <a:ext cx="8305798" cy="426273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763" y="2784792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8</a:t>
            </a:r>
            <a:endParaRPr lang="vi-VN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2737" y="4176701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9</a:t>
            </a:r>
            <a:endParaRPr lang="vi-VN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5469927"/>
            <a:ext cx="540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10</a:t>
            </a:r>
            <a:endParaRPr lang="vi-VN" sz="2400" b="1" dirty="0"/>
          </a:p>
        </p:txBody>
      </p:sp>
      <p:sp>
        <p:nvSpPr>
          <p:cNvPr id="13" name="Oval 12"/>
          <p:cNvSpPr/>
          <p:nvPr/>
        </p:nvSpPr>
        <p:spPr>
          <a:xfrm>
            <a:off x="259773" y="3482620"/>
            <a:ext cx="1797627" cy="26054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22563" y="4794105"/>
            <a:ext cx="2133600" cy="4084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800600" y="5931592"/>
            <a:ext cx="2133600" cy="4084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  <p:bldP spid="15" grpId="0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592"/>
            <a:ext cx="7772400" cy="700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5597236" y="647700"/>
            <a:ext cx="19812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562600" y="1752600"/>
            <a:ext cx="2015836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334000" y="3505200"/>
            <a:ext cx="18288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845127" y="5029200"/>
            <a:ext cx="1905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914400" y="6400800"/>
            <a:ext cx="19812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2400" y="14592"/>
            <a:ext cx="457200" cy="36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11</a:t>
            </a:r>
            <a:endParaRPr lang="vi-VN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52400" y="1373075"/>
            <a:ext cx="457200" cy="36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12</a:t>
            </a:r>
            <a:endParaRPr lang="vi-VN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2400" y="2815206"/>
            <a:ext cx="457200" cy="36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13</a:t>
            </a:r>
            <a:endParaRPr lang="vi-VN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" y="4257337"/>
            <a:ext cx="457200" cy="36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14</a:t>
            </a:r>
            <a:endParaRPr lang="vi-VN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21227" y="5699468"/>
            <a:ext cx="457200" cy="36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15</a:t>
            </a:r>
            <a:endParaRPr lang="vi-V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  <p:bldP spid="14" grpId="0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Picture 11" descr="curt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46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2" descr="curt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0"/>
            <a:ext cx="891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udio_0003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991600" y="68580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71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833 -1.96532E-6 L -0.80833 -1.96532E-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 -1.96532E-6 L 1.07083 -1.96532E-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CARRYING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CARRY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CARRIES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45182" y="554355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BE CARRYING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1 : </a:t>
            </a:r>
            <a:r>
              <a:rPr lang="en-US" sz="3200" dirty="0" smtClean="0"/>
              <a:t>CAN </a:t>
            </a:r>
            <a:r>
              <a:rPr lang="en-US" sz="3200" dirty="0"/>
              <a:t>YOU </a:t>
            </a:r>
            <a:r>
              <a:rPr lang="en-US" sz="3200" dirty="0" smtClean="0"/>
              <a:t>HELP ME ……………..(</a:t>
            </a:r>
            <a:r>
              <a:rPr lang="en-US" sz="3200" dirty="0"/>
              <a:t>CARRY) THESE</a:t>
            </a:r>
            <a:endParaRPr lang="vi-VN" sz="3200" dirty="0"/>
          </a:p>
          <a:p>
            <a:r>
              <a:rPr lang="en-US" sz="3200" dirty="0" smtClean="0"/>
              <a:t>BAGS?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2895939315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OPEN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OPENING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OPEN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CLOSING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33475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2: </a:t>
            </a:r>
            <a:r>
              <a:rPr lang="en-US" sz="3200" dirty="0" smtClean="0"/>
              <a:t>DO YOU MIND ……..THE WINDOW? IT’S TOO HOT HERE.</a:t>
            </a:r>
            <a:endParaRPr lang="vi-VN" sz="3200" dirty="0"/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433414147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PLAY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PLAYING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Hexagon 4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DOING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DO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Hexagon 6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3 : SHE ENJOYS </a:t>
            </a:r>
            <a:r>
              <a:rPr lang="en-US" sz="2400" dirty="0" smtClean="0"/>
              <a:t>……..BADMINTON.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2" name="Rounded Rectangle 1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4" name="Rounded Rectangle 1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6" name="Rounded Rectangle 1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7" name="Rounded Rectangle 1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445965474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PLAY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PLAY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LEARN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LEARNING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4 : HE AGREES </a:t>
            </a:r>
            <a:r>
              <a:rPr lang="en-US" sz="2400" dirty="0" smtClean="0"/>
              <a:t>…….. THE GUITAR AT PARTY.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814958465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B. NOT BEING LATE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C. NOT TO BE LATE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A. NOT LATE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D. NOT TO LATE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Question 5 : I PROMISE </a:t>
            </a:r>
            <a:r>
              <a:rPr lang="en-US" sz="2400" dirty="0"/>
              <a:t>……..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00:30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00:29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00:28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00:27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00:26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00:25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00:24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00:23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00:22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00:21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00:20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00:19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00:18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00:17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00:16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00:15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00:14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00:13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00:12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00:11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00:10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00:09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00:08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00:07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00:06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00:05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00:04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00:03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00:02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00:01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00:00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351361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TRAVELLING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TRAVEL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TRAVEL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BEING TRAVEL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6 : WE DECIDE </a:t>
            </a:r>
            <a:r>
              <a:rPr lang="en-US" sz="2400" dirty="0" smtClean="0"/>
              <a:t>…….. BY CAR.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520191297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DO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DOING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DO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THAT I DO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7 :YOU CAN’T STOP ME </a:t>
            </a:r>
            <a:r>
              <a:rPr lang="en-US" sz="2400" dirty="0" smtClean="0"/>
              <a:t>……..WHAT I WANT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283254187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LAUGH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LAUGHING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Hexagon 4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LAUGH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BE LAUGHING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Hexagon 6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8: SHE TRIED TO LOOK SERIOUS BUT SHE CAN’T HELP </a:t>
            </a:r>
            <a:r>
              <a:rPr lang="en-US" sz="2400" dirty="0"/>
              <a:t>……..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2" name="Rounded Rectangle 1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4" name="Rounded Rectangle 1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6" name="Rounded Rectangle 1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7" name="Rounded Rectangle 1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194241266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4724400" y="4191000"/>
            <a:ext cx="41910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FROM CRASHING INTO OTHER CARS.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OF CRASHING INTO OTHER CARS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419100" y="5583382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TO CRASH FROM OTHER CARS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 CRASHING INTO OTHER CARS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uestion 9: THE ROAD WAS ICY, SO WE DROVE CAREFULLY. WE WERE AFRAID </a:t>
            </a:r>
            <a:r>
              <a:rPr lang="en-US" sz="2400" dirty="0"/>
              <a:t>……..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246635321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381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TO BUY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4724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OF BUYING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381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OF TO BUY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724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BUY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09600" y="1133475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Question 10: </a:t>
            </a:r>
            <a:r>
              <a:rPr lang="en-US" sz="3200" dirty="0" smtClean="0"/>
              <a:t>MY PARENTS ARE THINKING ……A HOUSE. DO YOU THINK THAT’S A GOOD IDEA?</a:t>
            </a:r>
            <a:endParaRPr lang="vi-VN" sz="3200" dirty="0"/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3733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560973603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Rectangle 3"/>
          <p:cNvSpPr/>
          <p:nvPr/>
        </p:nvSpPr>
        <p:spPr>
          <a:xfrm>
            <a:off x="2499091" y="2967335"/>
            <a:ext cx="4145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YOU!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7601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683</TotalTime>
  <Words>1332</Words>
  <Application>Microsoft Office PowerPoint</Application>
  <PresentationFormat>On-screen Show (4:3)</PresentationFormat>
  <Paragraphs>544</Paragraphs>
  <Slides>46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8" baseType="lpstr">
      <vt:lpstr>Arial</vt:lpstr>
      <vt:lpstr>Calibri</vt:lpstr>
      <vt:lpstr>Castellar</vt:lpstr>
      <vt:lpstr>Comic Sans MS</vt:lpstr>
      <vt:lpstr>Corbel</vt:lpstr>
      <vt:lpstr>Marlett</vt:lpstr>
      <vt:lpstr>細明體</vt:lpstr>
      <vt:lpstr>News Gothic MT</vt:lpstr>
      <vt:lpstr>新細明體</vt:lpstr>
      <vt:lpstr>Times New Roman</vt:lpstr>
      <vt:lpstr>Wingdings</vt:lpstr>
      <vt:lpstr>Parallax</vt:lpstr>
      <vt:lpstr>Unit 3: GERUNDS</vt:lpstr>
      <vt:lpstr>MINI TEST</vt:lpstr>
      <vt:lpstr>PowerPoint Presentation</vt:lpstr>
      <vt:lpstr>PowerPoint Presentation</vt:lpstr>
      <vt:lpstr>PowerPoint Presentation</vt:lpstr>
      <vt:lpstr>PowerPoint Presentation</vt:lpstr>
      <vt:lpstr>PART 2</vt:lpstr>
      <vt:lpstr>PowerPoint Presentation</vt:lpstr>
      <vt:lpstr>PART 3</vt:lpstr>
      <vt:lpstr>PowerPoint Presentation</vt:lpstr>
      <vt:lpstr>GERUNDS V-ING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 - infinitives.</vt:lpstr>
      <vt:lpstr>to - inf.</vt:lpstr>
      <vt:lpstr>Gerunds and Infinitives</vt:lpstr>
      <vt:lpstr>Gerunds and Infinitives</vt:lpstr>
      <vt:lpstr>Gerunds and Infinitives</vt:lpstr>
      <vt:lpstr>PowerPoint Presentation</vt:lpstr>
      <vt:lpstr>Gerunds and Infinitives</vt:lpstr>
      <vt:lpstr>Gerunds and Infinitives</vt:lpstr>
      <vt:lpstr>PowerPoint Presentation</vt:lpstr>
      <vt:lpstr>VOCABULARY</vt:lpstr>
      <vt:lpstr>PowerPoint Presentation</vt:lpstr>
      <vt:lpstr>PowerPoint Presentation</vt:lpstr>
      <vt:lpstr>PowerPoint Presentation</vt:lpstr>
      <vt:lpstr>Grammar Exercise /page 45</vt:lpstr>
      <vt:lpstr>PowerPoint Presentation</vt:lpstr>
      <vt:lpstr>Part 5: incomplete sentences/ page 50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3: GERUNDS</dc:title>
  <dc:creator>win7pro</dc:creator>
  <cp:lastModifiedBy>MyPC</cp:lastModifiedBy>
  <cp:revision>64</cp:revision>
  <dcterms:created xsi:type="dcterms:W3CDTF">2016-11-02T07:50:49Z</dcterms:created>
  <dcterms:modified xsi:type="dcterms:W3CDTF">2017-04-11T16:22:43Z</dcterms:modified>
</cp:coreProperties>
</file>