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88" r:id="rId2"/>
    <p:sldId id="256" r:id="rId3"/>
    <p:sldId id="343" r:id="rId4"/>
    <p:sldId id="361" r:id="rId5"/>
    <p:sldId id="360" r:id="rId6"/>
    <p:sldId id="345" r:id="rId7"/>
    <p:sldId id="344" r:id="rId8"/>
    <p:sldId id="346" r:id="rId9"/>
    <p:sldId id="347" r:id="rId10"/>
    <p:sldId id="349" r:id="rId11"/>
    <p:sldId id="355" r:id="rId12"/>
    <p:sldId id="354" r:id="rId13"/>
    <p:sldId id="348" r:id="rId14"/>
    <p:sldId id="350" r:id="rId15"/>
    <p:sldId id="363" r:id="rId16"/>
    <p:sldId id="362" r:id="rId17"/>
    <p:sldId id="351" r:id="rId18"/>
    <p:sldId id="365" r:id="rId19"/>
    <p:sldId id="364" r:id="rId20"/>
    <p:sldId id="352" r:id="rId21"/>
    <p:sldId id="359" r:id="rId22"/>
    <p:sldId id="358" r:id="rId23"/>
    <p:sldId id="353" r:id="rId24"/>
    <p:sldId id="367" r:id="rId25"/>
    <p:sldId id="366" r:id="rId26"/>
    <p:sldId id="285" r:id="rId27"/>
  </p:sldIdLst>
  <p:sldSz cx="9144000" cy="6858000" type="screen4x3"/>
  <p:notesSz cx="6858000" cy="9144000"/>
  <p:custDataLst>
    <p:tags r:id="rId29"/>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26" autoAdjust="0"/>
    <p:restoredTop sz="94660"/>
  </p:normalViewPr>
  <p:slideViewPr>
    <p:cSldViewPr>
      <p:cViewPr varScale="1">
        <p:scale>
          <a:sx n="67" d="100"/>
          <a:sy n="67" d="100"/>
        </p:scale>
        <p:origin x="1320"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1/25/2021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3879748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3146492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3525A4A-704E-4527-9A2B-E8BDB1775968}" type="slidenum">
              <a:rPr lang="en-US" smtClean="0"/>
              <a:pPr>
                <a:defRPr/>
              </a:pPr>
              <a:t>9</a:t>
            </a:fld>
            <a:endParaRPr lang="en-US"/>
          </a:p>
        </p:txBody>
      </p:sp>
    </p:spTree>
    <p:extLst>
      <p:ext uri="{BB962C8B-B14F-4D97-AF65-F5344CB8AC3E}">
        <p14:creationId xmlns:p14="http://schemas.microsoft.com/office/powerpoint/2010/main" val="38939280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3525A4A-704E-4527-9A2B-E8BDB1775968}" type="slidenum">
              <a:rPr lang="en-US" smtClean="0"/>
              <a:pPr>
                <a:defRPr/>
              </a:pPr>
              <a:t>11</a:t>
            </a:fld>
            <a:endParaRPr lang="en-US"/>
          </a:p>
        </p:txBody>
      </p:sp>
    </p:spTree>
    <p:extLst>
      <p:ext uri="{BB962C8B-B14F-4D97-AF65-F5344CB8AC3E}">
        <p14:creationId xmlns:p14="http://schemas.microsoft.com/office/powerpoint/2010/main" val="25169131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3525A4A-704E-4527-9A2B-E8BDB1775968}" type="slidenum">
              <a:rPr lang="en-US" smtClean="0"/>
              <a:pPr>
                <a:defRPr/>
              </a:pPr>
              <a:t>19</a:t>
            </a:fld>
            <a:endParaRPr lang="en-US"/>
          </a:p>
        </p:txBody>
      </p:sp>
    </p:spTree>
    <p:extLst>
      <p:ext uri="{BB962C8B-B14F-4D97-AF65-F5344CB8AC3E}">
        <p14:creationId xmlns:p14="http://schemas.microsoft.com/office/powerpoint/2010/main" val="151915985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UtbaKP4dRJ8"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iI_F1SWB4nU"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pic>
        <p:nvPicPr>
          <p:cNvPr id="6" name="Picture 5"/>
          <p:cNvPicPr>
            <a:picLocks noChangeAspect="1"/>
          </p:cNvPicPr>
          <p:nvPr/>
        </p:nvPicPr>
        <p:blipFill>
          <a:blip r:embed="rId2"/>
          <a:stretch>
            <a:fillRect/>
          </a:stretch>
        </p:blipFill>
        <p:spPr>
          <a:xfrm>
            <a:off x="1219200" y="-12826"/>
            <a:ext cx="6781800" cy="4160616"/>
          </a:xfrm>
          <a:prstGeom prst="rect">
            <a:avLst/>
          </a:prstGeom>
        </p:spPr>
      </p:pic>
      <p:sp>
        <p:nvSpPr>
          <p:cNvPr id="7" name="TextBox 6"/>
          <p:cNvSpPr txBox="1"/>
          <p:nvPr/>
        </p:nvSpPr>
        <p:spPr>
          <a:xfrm>
            <a:off x="647700" y="4143028"/>
            <a:ext cx="7772400" cy="2862322"/>
          </a:xfrm>
          <a:prstGeom prst="rect">
            <a:avLst/>
          </a:prstGeom>
          <a:noFill/>
        </p:spPr>
        <p:txBody>
          <a:bodyPr wrap="square" rtlCol="0">
            <a:spAutoFit/>
          </a:bodyPr>
          <a:lstStyle/>
          <a:p>
            <a:pPr algn="ctr"/>
            <a:r>
              <a:rPr lang="en-US" sz="9000" b="1" dirty="0" smtClean="0">
                <a:solidFill>
                  <a:srgbClr val="FF0000"/>
                </a:solidFill>
              </a:rPr>
              <a:t>VĂN HÓA </a:t>
            </a:r>
          </a:p>
          <a:p>
            <a:pPr algn="ctr"/>
            <a:r>
              <a:rPr lang="en-US" sz="9000" b="1" dirty="0" smtClean="0">
                <a:solidFill>
                  <a:srgbClr val="FF0000"/>
                </a:solidFill>
              </a:rPr>
              <a:t>ẨM THỰC</a:t>
            </a:r>
            <a:endParaRPr lang="en-US" sz="9000" b="1" dirty="0">
              <a:solidFill>
                <a:srgbClr val="FF0000"/>
              </a:solidFill>
            </a:endParaRPr>
          </a:p>
        </p:txBody>
      </p:sp>
    </p:spTree>
    <p:extLst>
      <p:ext uri="{BB962C8B-B14F-4D97-AF65-F5344CB8AC3E}">
        <p14:creationId xmlns:p14="http://schemas.microsoft.com/office/powerpoint/2010/main" val="3828595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en-US" sz="2600" dirty="0" smtClean="0">
                <a:solidFill>
                  <a:schemeClr val="tx1"/>
                </a:solidFill>
              </a:rPr>
              <a:t>GV: </a:t>
            </a:r>
            <a:r>
              <a:rPr lang="en-US" sz="2600" dirty="0" err="1">
                <a:solidFill>
                  <a:schemeClr val="tx1"/>
                </a:solidFill>
              </a:rPr>
              <a:t>Nguyễn</a:t>
            </a:r>
            <a:r>
              <a:rPr lang="en-US" sz="2600" dirty="0">
                <a:solidFill>
                  <a:schemeClr val="tx1"/>
                </a:solidFill>
              </a:rPr>
              <a:t> </a:t>
            </a:r>
            <a:r>
              <a:rPr lang="en-US" sz="2600" dirty="0" err="1">
                <a:solidFill>
                  <a:schemeClr val="tx1"/>
                </a:solidFill>
              </a:rPr>
              <a:t>Thị</a:t>
            </a:r>
            <a:r>
              <a:rPr lang="en-US" sz="2600" dirty="0">
                <a:solidFill>
                  <a:schemeClr val="tx1"/>
                </a:solidFill>
              </a:rPr>
              <a:t> </a:t>
            </a:r>
            <a:r>
              <a:rPr lang="en-US" sz="2600" dirty="0" err="1">
                <a:solidFill>
                  <a:schemeClr val="tx1"/>
                </a:solidFill>
              </a:rPr>
              <a:t>Hiền</a:t>
            </a:r>
            <a:endParaRPr lang="en-US" sz="2600" dirty="0"/>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152400" y="1790700"/>
            <a:ext cx="8763000" cy="2819400"/>
          </a:xfrm>
          <a:prstGeom prst="rect">
            <a:avLst/>
          </a:prstGeom>
          <a:noFill/>
          <a:ln w="9525" algn="ctr">
            <a:noFill/>
            <a:miter lim="800000"/>
            <a:headEnd/>
            <a:tailEnd/>
          </a:ln>
          <a:effectLst/>
        </p:spPr>
        <p:txBody>
          <a:bodyPr anchor="ctr"/>
          <a:lstStyle/>
          <a:p>
            <a:pPr lvl="0" algn="ctr"/>
            <a:r>
              <a:rPr lang="en-US" sz="6000" b="1" kern="0" dirty="0" err="1" smtClean="0">
                <a:solidFill>
                  <a:srgbClr val="FF0000"/>
                </a:solidFill>
                <a:latin typeface="+mj-lt"/>
                <a:ea typeface="+mj-ea"/>
                <a:cs typeface="+mj-cs"/>
              </a:rPr>
              <a:t>Chương</a:t>
            </a:r>
            <a:r>
              <a:rPr lang="en-US" sz="6000" b="1" kern="0" dirty="0" smtClean="0">
                <a:solidFill>
                  <a:srgbClr val="FF0000"/>
                </a:solidFill>
                <a:latin typeface="+mj-lt"/>
                <a:ea typeface="+mj-ea"/>
                <a:cs typeface="+mj-cs"/>
              </a:rPr>
              <a:t> </a:t>
            </a:r>
            <a:r>
              <a:rPr lang="en-US" sz="6000" b="1" kern="0" dirty="0">
                <a:solidFill>
                  <a:srgbClr val="FF0000"/>
                </a:solidFill>
                <a:latin typeface="+mj-lt"/>
                <a:ea typeface="+mj-ea"/>
                <a:cs typeface="+mj-cs"/>
              </a:rPr>
              <a:t>2</a:t>
            </a:r>
            <a:r>
              <a:rPr lang="en-US" sz="6000" b="1" kern="0" dirty="0" smtClean="0">
                <a:solidFill>
                  <a:srgbClr val="FF0000"/>
                </a:solidFill>
                <a:latin typeface="+mj-lt"/>
                <a:ea typeface="+mj-ea"/>
                <a:cs typeface="+mj-cs"/>
              </a:rPr>
              <a:t>:</a:t>
            </a:r>
            <a:r>
              <a:rPr lang="en-US" sz="6000" b="1" dirty="0" smtClean="0">
                <a:solidFill>
                  <a:srgbClr val="FF0000"/>
                </a:solidFill>
                <a:latin typeface="Arial" panose="020B0604020202020204" pitchFamily="34" charset="0"/>
                <a:cs typeface="Arial" panose="020B0604020202020204" pitchFamily="34" charset="0"/>
              </a:rPr>
              <a:t> </a:t>
            </a:r>
            <a:r>
              <a:rPr lang="en-US" sz="6000" b="1" dirty="0">
                <a:solidFill>
                  <a:srgbClr val="FF0000"/>
                </a:solidFill>
                <a:latin typeface="Arial" panose="020B0604020202020204" pitchFamily="34" charset="0"/>
                <a:cs typeface="Arial" panose="020B0604020202020204" pitchFamily="34" charset="0"/>
              </a:rPr>
              <a:t>VĂN HÓA ẨM </a:t>
            </a:r>
            <a:r>
              <a:rPr lang="en-US" sz="6000" b="1" dirty="0" smtClean="0">
                <a:solidFill>
                  <a:srgbClr val="FF0000"/>
                </a:solidFill>
                <a:latin typeface="Arial" panose="020B0604020202020204" pitchFamily="34" charset="0"/>
                <a:cs typeface="Arial" panose="020B0604020202020204" pitchFamily="34" charset="0"/>
              </a:rPr>
              <a:t>THỰC VIỆT NAM</a:t>
            </a:r>
            <a:endParaRPr lang="en-US" sz="6000" b="1" dirty="0">
              <a:solidFill>
                <a:srgbClr val="FF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533400" y="1600200"/>
            <a:ext cx="8229599" cy="5105400"/>
          </a:xfrm>
        </p:spPr>
        <p:txBody>
          <a:bodyPr>
            <a:normAutofit/>
          </a:bodyPr>
          <a:lstStyle/>
          <a:p>
            <a:pPr marL="0" indent="0">
              <a:buNone/>
            </a:pPr>
            <a:r>
              <a:rPr lang="vi-VN" b="1" dirty="0" smtClean="0"/>
              <a:t>2.  Đặc điểm </a:t>
            </a:r>
            <a:r>
              <a:rPr lang="vi-VN" b="1" dirty="0" smtClean="0"/>
              <a:t>xã hội</a:t>
            </a:r>
          </a:p>
          <a:p>
            <a:pPr>
              <a:buFont typeface="Wingdings" panose="05000000000000000000" pitchFamily="2" charset="2"/>
              <a:buChar char="v"/>
            </a:pPr>
            <a:r>
              <a:rPr lang="vi-VN" b="1" dirty="0" smtClean="0"/>
              <a:t> </a:t>
            </a:r>
            <a:r>
              <a:rPr lang="en-US" b="1" dirty="0" err="1" smtClean="0"/>
              <a:t>Dân</a:t>
            </a:r>
            <a:r>
              <a:rPr lang="en-US" b="1" dirty="0" smtClean="0"/>
              <a:t> </a:t>
            </a:r>
            <a:r>
              <a:rPr lang="en-US" b="1" dirty="0" err="1" smtClean="0"/>
              <a:t>số</a:t>
            </a:r>
            <a:r>
              <a:rPr lang="en-US" b="1" dirty="0" smtClean="0"/>
              <a:t>:</a:t>
            </a:r>
          </a:p>
          <a:p>
            <a:pPr marL="0" indent="0">
              <a:buNone/>
            </a:pPr>
            <a:r>
              <a:rPr lang="en-US" dirty="0" smtClean="0"/>
              <a:t>        </a:t>
            </a:r>
            <a:r>
              <a:rPr lang="vi-VN" dirty="0" smtClean="0"/>
              <a:t>Nướ</a:t>
            </a:r>
            <a:r>
              <a:rPr lang="en-US" dirty="0" smtClean="0"/>
              <a:t>c ta </a:t>
            </a:r>
            <a:r>
              <a:rPr lang="en-US" dirty="0" err="1" smtClean="0"/>
              <a:t>là</a:t>
            </a:r>
            <a:r>
              <a:rPr lang="en-US" dirty="0" smtClean="0"/>
              <a:t> </a:t>
            </a:r>
            <a:r>
              <a:rPr lang="en-US" dirty="0" err="1" smtClean="0"/>
              <a:t>nước</a:t>
            </a:r>
            <a:r>
              <a:rPr lang="en-US" dirty="0" smtClean="0"/>
              <a:t> </a:t>
            </a:r>
            <a:r>
              <a:rPr lang="en-US" dirty="0" err="1" smtClean="0"/>
              <a:t>có</a:t>
            </a:r>
            <a:r>
              <a:rPr lang="en-US" dirty="0" smtClean="0"/>
              <a:t> </a:t>
            </a:r>
            <a:r>
              <a:rPr lang="en-US" dirty="0" err="1" smtClean="0"/>
              <a:t>dân</a:t>
            </a:r>
            <a:r>
              <a:rPr lang="en-US" dirty="0" smtClean="0"/>
              <a:t> </a:t>
            </a:r>
            <a:r>
              <a:rPr lang="en-US" dirty="0" err="1" smtClean="0"/>
              <a:t>số</a:t>
            </a:r>
            <a:r>
              <a:rPr lang="en-US" dirty="0" smtClean="0"/>
              <a:t> </a:t>
            </a:r>
            <a:r>
              <a:rPr lang="en-US" dirty="0" err="1" smtClean="0"/>
              <a:t>đông</a:t>
            </a:r>
            <a:r>
              <a:rPr lang="en-US" dirty="0" smtClean="0"/>
              <a:t> </a:t>
            </a:r>
            <a:r>
              <a:rPr lang="en-US" dirty="0" err="1" smtClean="0"/>
              <a:t>và</a:t>
            </a:r>
            <a:r>
              <a:rPr lang="en-US" dirty="0" smtClean="0"/>
              <a:t> </a:t>
            </a:r>
            <a:r>
              <a:rPr lang="en-US" dirty="0" err="1" smtClean="0"/>
              <a:t>có</a:t>
            </a:r>
            <a:r>
              <a:rPr lang="en-US" dirty="0" smtClean="0"/>
              <a:t> </a:t>
            </a:r>
            <a:r>
              <a:rPr lang="en-US" dirty="0" err="1" smtClean="0"/>
              <a:t>nhiều</a:t>
            </a:r>
            <a:r>
              <a:rPr lang="en-US" dirty="0" smtClean="0"/>
              <a:t> </a:t>
            </a:r>
            <a:r>
              <a:rPr lang="en-US" dirty="0" err="1" smtClean="0"/>
              <a:t>thành</a:t>
            </a:r>
            <a:r>
              <a:rPr lang="en-US" dirty="0" smtClean="0"/>
              <a:t> </a:t>
            </a:r>
            <a:r>
              <a:rPr lang="en-US" dirty="0" err="1" smtClean="0"/>
              <a:t>phần</a:t>
            </a:r>
            <a:r>
              <a:rPr lang="en-US" dirty="0" smtClean="0"/>
              <a:t> </a:t>
            </a:r>
            <a:r>
              <a:rPr lang="en-US" dirty="0" err="1" smtClean="0"/>
              <a:t>dân</a:t>
            </a:r>
            <a:r>
              <a:rPr lang="en-US" dirty="0" smtClean="0"/>
              <a:t> </a:t>
            </a:r>
            <a:r>
              <a:rPr lang="en-US" dirty="0" err="1" smtClean="0"/>
              <a:t>tộc</a:t>
            </a:r>
            <a:endParaRPr lang="en-US" dirty="0" smtClean="0"/>
          </a:p>
          <a:p>
            <a:pPr marL="0" indent="0">
              <a:buNone/>
            </a:pPr>
            <a:r>
              <a:rPr lang="en-US" dirty="0"/>
              <a:t> </a:t>
            </a:r>
            <a:r>
              <a:rPr lang="en-US" dirty="0" smtClean="0"/>
              <a:t>      </a:t>
            </a:r>
            <a:r>
              <a:rPr lang="en-US" dirty="0" err="1" smtClean="0"/>
              <a:t>Cơ</a:t>
            </a:r>
            <a:r>
              <a:rPr lang="en-US" dirty="0" smtClean="0"/>
              <a:t> </a:t>
            </a:r>
            <a:r>
              <a:rPr lang="en-US" dirty="0" err="1" smtClean="0"/>
              <a:t>cấu</a:t>
            </a:r>
            <a:r>
              <a:rPr lang="en-US" dirty="0" smtClean="0"/>
              <a:t> </a:t>
            </a:r>
            <a:r>
              <a:rPr lang="en-US" dirty="0" err="1"/>
              <a:t>d</a:t>
            </a:r>
            <a:r>
              <a:rPr lang="en-US" dirty="0" err="1" smtClean="0"/>
              <a:t>ân</a:t>
            </a:r>
            <a:r>
              <a:rPr lang="en-US" dirty="0" smtClean="0"/>
              <a:t> </a:t>
            </a:r>
            <a:r>
              <a:rPr lang="en-US" dirty="0" err="1" smtClean="0"/>
              <a:t>số</a:t>
            </a:r>
            <a:r>
              <a:rPr lang="en-US" dirty="0" smtClean="0"/>
              <a:t> </a:t>
            </a:r>
            <a:r>
              <a:rPr lang="en-US" dirty="0" err="1" smtClean="0"/>
              <a:t>nước</a:t>
            </a:r>
            <a:r>
              <a:rPr lang="en-US" dirty="0" smtClean="0"/>
              <a:t> ta </a:t>
            </a:r>
            <a:r>
              <a:rPr lang="en-US" dirty="0" err="1" smtClean="0"/>
              <a:t>thuộc</a:t>
            </a:r>
            <a:r>
              <a:rPr lang="en-US" dirty="0" smtClean="0"/>
              <a:t> </a:t>
            </a:r>
            <a:r>
              <a:rPr lang="en-US" dirty="0" err="1" smtClean="0"/>
              <a:t>loại</a:t>
            </a:r>
            <a:r>
              <a:rPr lang="en-US" dirty="0" smtClean="0"/>
              <a:t> </a:t>
            </a:r>
            <a:r>
              <a:rPr lang="en-US" dirty="0" err="1" smtClean="0"/>
              <a:t>trẻ</a:t>
            </a:r>
            <a:r>
              <a:rPr lang="en-US" dirty="0" smtClean="0"/>
              <a:t> </a:t>
            </a:r>
            <a:r>
              <a:rPr lang="en-US" dirty="0" err="1" smtClean="0"/>
              <a:t>và</a:t>
            </a:r>
            <a:r>
              <a:rPr lang="en-US" dirty="0" smtClean="0"/>
              <a:t> </a:t>
            </a:r>
            <a:r>
              <a:rPr lang="en-US" dirty="0" err="1" smtClean="0"/>
              <a:t>đang</a:t>
            </a:r>
            <a:r>
              <a:rPr lang="en-US" dirty="0" smtClean="0"/>
              <a:t> </a:t>
            </a:r>
            <a:r>
              <a:rPr lang="en-US" dirty="0" err="1" smtClean="0"/>
              <a:t>là</a:t>
            </a:r>
            <a:r>
              <a:rPr lang="en-US" dirty="0" smtClean="0"/>
              <a:t> </a:t>
            </a:r>
            <a:r>
              <a:rPr lang="en-US" dirty="0" err="1" smtClean="0"/>
              <a:t>cơ</a:t>
            </a:r>
            <a:r>
              <a:rPr lang="en-US" dirty="0" smtClean="0"/>
              <a:t> </a:t>
            </a:r>
            <a:r>
              <a:rPr lang="en-US" dirty="0" err="1" smtClean="0"/>
              <a:t>cấu</a:t>
            </a:r>
            <a:r>
              <a:rPr lang="en-US" dirty="0" smtClean="0"/>
              <a:t> </a:t>
            </a:r>
            <a:r>
              <a:rPr lang="en-US" dirty="0" err="1" smtClean="0"/>
              <a:t>dân</a:t>
            </a:r>
            <a:r>
              <a:rPr lang="en-US" dirty="0" smtClean="0"/>
              <a:t> </a:t>
            </a:r>
            <a:r>
              <a:rPr lang="en-US" dirty="0" err="1" smtClean="0"/>
              <a:t>số</a:t>
            </a:r>
            <a:r>
              <a:rPr lang="en-US" dirty="0" smtClean="0"/>
              <a:t> </a:t>
            </a:r>
            <a:r>
              <a:rPr lang="en-US" dirty="0" err="1" smtClean="0"/>
              <a:t>vàng</a:t>
            </a:r>
            <a:endParaRPr lang="vi-VN" dirty="0" smtClean="0"/>
          </a:p>
          <a:p>
            <a:pPr marL="0" indent="0">
              <a:buNone/>
            </a:pPr>
            <a:endParaRPr lang="en-US" b="1" dirty="0"/>
          </a:p>
        </p:txBody>
      </p:sp>
    </p:spTree>
    <p:extLst>
      <p:ext uri="{BB962C8B-B14F-4D97-AF65-F5344CB8AC3E}">
        <p14:creationId xmlns:p14="http://schemas.microsoft.com/office/powerpoint/2010/main" val="31593117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pic>
        <p:nvPicPr>
          <p:cNvPr id="6" name="Picture 5"/>
          <p:cNvPicPr>
            <a:picLocks noChangeAspect="1"/>
          </p:cNvPicPr>
          <p:nvPr/>
        </p:nvPicPr>
        <p:blipFill>
          <a:blip r:embed="rId2"/>
          <a:stretch>
            <a:fillRect/>
          </a:stretch>
        </p:blipFill>
        <p:spPr>
          <a:xfrm>
            <a:off x="762000" y="506412"/>
            <a:ext cx="7645655" cy="6248400"/>
          </a:xfrm>
          <a:prstGeom prst="rect">
            <a:avLst/>
          </a:prstGeom>
        </p:spPr>
      </p:pic>
    </p:spTree>
    <p:extLst>
      <p:ext uri="{BB962C8B-B14F-4D97-AF65-F5344CB8AC3E}">
        <p14:creationId xmlns:p14="http://schemas.microsoft.com/office/powerpoint/2010/main" val="2525301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533400" y="1600200"/>
            <a:ext cx="8229599" cy="5105400"/>
          </a:xfrm>
        </p:spPr>
        <p:txBody>
          <a:bodyPr>
            <a:normAutofit/>
          </a:bodyPr>
          <a:lstStyle/>
          <a:p>
            <a:pPr marL="0" indent="0">
              <a:buNone/>
            </a:pPr>
            <a:r>
              <a:rPr lang="vi-VN" b="1" dirty="0" smtClean="0"/>
              <a:t>2.  Đặc </a:t>
            </a:r>
            <a:r>
              <a:rPr lang="vi-VN" b="1" dirty="0" smtClean="0"/>
              <a:t>điểm xã hội</a:t>
            </a:r>
          </a:p>
          <a:p>
            <a:pPr>
              <a:buFont typeface="Wingdings" panose="05000000000000000000" pitchFamily="2" charset="2"/>
              <a:buChar char="v"/>
            </a:pPr>
            <a:r>
              <a:rPr lang="vi-VN" b="1" dirty="0" smtClean="0"/>
              <a:t> </a:t>
            </a:r>
            <a:r>
              <a:rPr lang="en-US" b="1" dirty="0" err="1" smtClean="0"/>
              <a:t>Lịch</a:t>
            </a:r>
            <a:r>
              <a:rPr lang="en-US" b="1" dirty="0" smtClean="0"/>
              <a:t> </a:t>
            </a:r>
            <a:r>
              <a:rPr lang="en-US" b="1" dirty="0" err="1" smtClean="0"/>
              <a:t>sử</a:t>
            </a:r>
            <a:r>
              <a:rPr lang="en-US" b="1" dirty="0" smtClean="0"/>
              <a:t>:</a:t>
            </a:r>
            <a:endParaRPr lang="vi-VN" b="1" dirty="0" smtClean="0"/>
          </a:p>
          <a:p>
            <a:pPr marL="542925" lvl="3" indent="0">
              <a:buNone/>
            </a:pPr>
            <a:r>
              <a:rPr lang="en-US" sz="3600" dirty="0" err="1" smtClean="0"/>
              <a:t>Suốt</a:t>
            </a:r>
            <a:r>
              <a:rPr lang="en-US" sz="3600" dirty="0" smtClean="0"/>
              <a:t> </a:t>
            </a:r>
            <a:r>
              <a:rPr lang="en-US" sz="3600" dirty="0"/>
              <a:t>4000 </a:t>
            </a:r>
            <a:r>
              <a:rPr lang="en-US" sz="3600" dirty="0" err="1"/>
              <a:t>năm</a:t>
            </a:r>
            <a:r>
              <a:rPr lang="en-US" sz="3600" dirty="0"/>
              <a:t> </a:t>
            </a:r>
            <a:r>
              <a:rPr lang="en-US" sz="3600" dirty="0" err="1"/>
              <a:t>lịch</a:t>
            </a:r>
            <a:r>
              <a:rPr lang="en-US" sz="3600" dirty="0"/>
              <a:t> </a:t>
            </a:r>
            <a:r>
              <a:rPr lang="en-US" sz="3600" dirty="0" err="1"/>
              <a:t>sử</a:t>
            </a:r>
            <a:r>
              <a:rPr lang="en-US" sz="3600" dirty="0"/>
              <a:t> </a:t>
            </a:r>
            <a:r>
              <a:rPr lang="en-US" sz="3600" dirty="0" err="1"/>
              <a:t>của</a:t>
            </a:r>
            <a:r>
              <a:rPr lang="en-US" sz="3600" dirty="0"/>
              <a:t> </a:t>
            </a:r>
            <a:r>
              <a:rPr lang="en-US" sz="3600" dirty="0" err="1"/>
              <a:t>nước</a:t>
            </a:r>
            <a:r>
              <a:rPr lang="en-US" sz="3600" dirty="0"/>
              <a:t> ta </a:t>
            </a:r>
            <a:r>
              <a:rPr lang="en-US" sz="3600" dirty="0" err="1"/>
              <a:t>là</a:t>
            </a:r>
            <a:r>
              <a:rPr lang="en-US" sz="3600" dirty="0"/>
              <a:t> </a:t>
            </a:r>
            <a:r>
              <a:rPr lang="en-US" sz="3600" dirty="0" err="1"/>
              <a:t>quá</a:t>
            </a:r>
            <a:r>
              <a:rPr lang="en-US" sz="3600" dirty="0"/>
              <a:t> </a:t>
            </a:r>
            <a:r>
              <a:rPr lang="en-US" sz="3600" dirty="0" err="1"/>
              <a:t>trình</a:t>
            </a:r>
            <a:r>
              <a:rPr lang="en-US" sz="3600" dirty="0"/>
              <a:t> </a:t>
            </a:r>
            <a:r>
              <a:rPr lang="en-US" sz="3600" dirty="0" err="1"/>
              <a:t>dùng</a:t>
            </a:r>
            <a:r>
              <a:rPr lang="en-US" sz="3600" dirty="0"/>
              <a:t> </a:t>
            </a:r>
            <a:r>
              <a:rPr lang="en-US" sz="3600" dirty="0" err="1"/>
              <a:t>nước</a:t>
            </a:r>
            <a:r>
              <a:rPr lang="en-US" sz="3600" dirty="0"/>
              <a:t> </a:t>
            </a:r>
            <a:r>
              <a:rPr lang="en-US" sz="3600" dirty="0" err="1"/>
              <a:t>và</a:t>
            </a:r>
            <a:r>
              <a:rPr lang="en-US" sz="3600" dirty="0"/>
              <a:t> </a:t>
            </a:r>
            <a:r>
              <a:rPr lang="en-US" sz="3600" dirty="0" err="1"/>
              <a:t>giữ</a:t>
            </a:r>
            <a:r>
              <a:rPr lang="en-US" sz="3600" dirty="0"/>
              <a:t> </a:t>
            </a:r>
            <a:r>
              <a:rPr lang="en-US" sz="3600" dirty="0" err="1"/>
              <a:t>nước</a:t>
            </a:r>
            <a:r>
              <a:rPr lang="en-US" sz="3600" dirty="0"/>
              <a:t>, </a:t>
            </a:r>
            <a:r>
              <a:rPr lang="en-US" sz="3600" dirty="0" err="1"/>
              <a:t>liên</a:t>
            </a:r>
            <a:r>
              <a:rPr lang="en-US" sz="3600" dirty="0"/>
              <a:t> </a:t>
            </a:r>
            <a:r>
              <a:rPr lang="en-US" sz="3600" dirty="0" err="1"/>
              <a:t>tục</a:t>
            </a:r>
            <a:r>
              <a:rPr lang="en-US" sz="3600" dirty="0"/>
              <a:t> </a:t>
            </a:r>
            <a:r>
              <a:rPr lang="en-US" sz="3600" dirty="0" err="1"/>
              <a:t>bị</a:t>
            </a:r>
            <a:r>
              <a:rPr lang="en-US" sz="3600" dirty="0"/>
              <a:t> </a:t>
            </a:r>
            <a:r>
              <a:rPr lang="en-US" sz="3600" dirty="0" err="1"/>
              <a:t>ngoại</a:t>
            </a:r>
            <a:r>
              <a:rPr lang="en-US" sz="3600" dirty="0"/>
              <a:t> </a:t>
            </a:r>
            <a:r>
              <a:rPr lang="en-US" sz="3600" dirty="0" err="1"/>
              <a:t>xâm</a:t>
            </a:r>
            <a:r>
              <a:rPr lang="en-US" sz="3600" dirty="0"/>
              <a:t> </a:t>
            </a:r>
            <a:r>
              <a:rPr lang="en-US" sz="3600" dirty="0" err="1"/>
              <a:t>xâm</a:t>
            </a:r>
            <a:r>
              <a:rPr lang="en-US" sz="3600" dirty="0"/>
              <a:t> </a:t>
            </a:r>
            <a:r>
              <a:rPr lang="en-US" sz="3600" dirty="0" err="1"/>
              <a:t>lược</a:t>
            </a:r>
            <a:r>
              <a:rPr lang="en-US" sz="3600" dirty="0"/>
              <a:t>: </a:t>
            </a:r>
            <a:r>
              <a:rPr lang="en-US" sz="3600" dirty="0" err="1"/>
              <a:t>Trung</a:t>
            </a:r>
            <a:r>
              <a:rPr lang="en-US" sz="3600" dirty="0"/>
              <a:t> </a:t>
            </a:r>
            <a:r>
              <a:rPr lang="en-US" sz="3600" dirty="0" err="1"/>
              <a:t>Quốc</a:t>
            </a:r>
            <a:r>
              <a:rPr lang="en-US" sz="3600" dirty="0"/>
              <a:t>, </a:t>
            </a:r>
            <a:r>
              <a:rPr lang="en-US" sz="3600" dirty="0" err="1"/>
              <a:t>Pháp</a:t>
            </a:r>
            <a:r>
              <a:rPr lang="en-US" sz="3600" dirty="0"/>
              <a:t>, </a:t>
            </a:r>
            <a:r>
              <a:rPr lang="en-US" sz="3600" dirty="0" err="1"/>
              <a:t>Nhật</a:t>
            </a:r>
            <a:r>
              <a:rPr lang="en-US" sz="3600" dirty="0"/>
              <a:t>, </a:t>
            </a:r>
            <a:r>
              <a:rPr lang="en-US" sz="3600" dirty="0" err="1"/>
              <a:t>Mỹ</a:t>
            </a:r>
            <a:r>
              <a:rPr lang="en-US" sz="3600" dirty="0"/>
              <a:t>…Sau </a:t>
            </a:r>
            <a:r>
              <a:rPr lang="en-US" sz="3600" dirty="0" err="1"/>
              <a:t>năm</a:t>
            </a:r>
            <a:r>
              <a:rPr lang="en-US" sz="3600" dirty="0"/>
              <a:t> 1975 </a:t>
            </a:r>
            <a:r>
              <a:rPr lang="en-US" sz="3600" dirty="0" err="1"/>
              <a:t>đất</a:t>
            </a:r>
            <a:r>
              <a:rPr lang="en-US" sz="3600" dirty="0"/>
              <a:t> </a:t>
            </a:r>
            <a:r>
              <a:rPr lang="en-US" sz="3600" dirty="0" err="1"/>
              <a:t>nước</a:t>
            </a:r>
            <a:r>
              <a:rPr lang="en-US" sz="3600" dirty="0"/>
              <a:t> ta </a:t>
            </a:r>
            <a:r>
              <a:rPr lang="en-US" sz="3600" dirty="0" err="1"/>
              <a:t>mới</a:t>
            </a:r>
            <a:r>
              <a:rPr lang="en-US" sz="3600" dirty="0"/>
              <a:t> </a:t>
            </a:r>
            <a:r>
              <a:rPr lang="en-US" sz="3600" dirty="0" err="1"/>
              <a:t>được</a:t>
            </a:r>
            <a:r>
              <a:rPr lang="en-US" sz="3600" dirty="0"/>
              <a:t> </a:t>
            </a:r>
            <a:r>
              <a:rPr lang="en-US" sz="3600" dirty="0" err="1"/>
              <a:t>thống</a:t>
            </a:r>
            <a:r>
              <a:rPr lang="en-US" sz="3600" dirty="0"/>
              <a:t> </a:t>
            </a:r>
            <a:r>
              <a:rPr lang="en-US" sz="3600" dirty="0" err="1"/>
              <a:t>nhất</a:t>
            </a:r>
            <a:r>
              <a:rPr lang="en-US" sz="3600" dirty="0"/>
              <a:t>.</a:t>
            </a:r>
          </a:p>
          <a:p>
            <a:pPr marL="0" indent="0">
              <a:buNone/>
            </a:pPr>
            <a:endParaRPr lang="en-US" b="1" dirty="0"/>
          </a:p>
        </p:txBody>
      </p:sp>
    </p:spTree>
    <p:extLst>
      <p:ext uri="{BB962C8B-B14F-4D97-AF65-F5344CB8AC3E}">
        <p14:creationId xmlns:p14="http://schemas.microsoft.com/office/powerpoint/2010/main" val="19432724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6</a:t>
            </a:fld>
            <a:endParaRPr lang="en-US"/>
          </a:p>
        </p:txBody>
      </p:sp>
      <p:pic>
        <p:nvPicPr>
          <p:cNvPr id="5" name="Picture 4"/>
          <p:cNvPicPr>
            <a:picLocks noChangeAspect="1"/>
          </p:cNvPicPr>
          <p:nvPr/>
        </p:nvPicPr>
        <p:blipFill>
          <a:blip r:embed="rId2"/>
          <a:stretch>
            <a:fillRect/>
          </a:stretch>
        </p:blipFill>
        <p:spPr>
          <a:xfrm>
            <a:off x="276963" y="1279525"/>
            <a:ext cx="8890849" cy="5040312"/>
          </a:xfrm>
          <a:prstGeom prst="rect">
            <a:avLst/>
          </a:prstGeom>
        </p:spPr>
      </p:pic>
      <p:sp>
        <p:nvSpPr>
          <p:cNvPr id="6"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spTree>
    <p:extLst>
      <p:ext uri="{BB962C8B-B14F-4D97-AF65-F5344CB8AC3E}">
        <p14:creationId xmlns:p14="http://schemas.microsoft.com/office/powerpoint/2010/main" val="1462237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sp>
        <p:nvSpPr>
          <p:cNvPr id="3" name="Content Placeholder 2"/>
          <p:cNvSpPr>
            <a:spLocks noGrp="1"/>
          </p:cNvSpPr>
          <p:nvPr>
            <p:ph idx="1"/>
          </p:nvPr>
        </p:nvSpPr>
        <p:spPr>
          <a:xfrm>
            <a:off x="533400" y="1600200"/>
            <a:ext cx="8229599" cy="5105400"/>
          </a:xfrm>
        </p:spPr>
        <p:txBody>
          <a:bodyPr>
            <a:normAutofit/>
          </a:bodyPr>
          <a:lstStyle/>
          <a:p>
            <a:pPr marL="0" indent="0">
              <a:buNone/>
            </a:pPr>
            <a:r>
              <a:rPr lang="vi-VN" b="1" dirty="0" smtClean="0"/>
              <a:t>2.  Đặc </a:t>
            </a:r>
            <a:r>
              <a:rPr lang="vi-VN" b="1" dirty="0" smtClean="0"/>
              <a:t>điểm xã </a:t>
            </a:r>
            <a:r>
              <a:rPr lang="vi-VN" b="1" dirty="0" smtClean="0"/>
              <a:t>hội</a:t>
            </a:r>
          </a:p>
          <a:p>
            <a:pPr>
              <a:buFont typeface="Wingdings" panose="05000000000000000000" pitchFamily="2" charset="2"/>
              <a:buChar char="v"/>
            </a:pPr>
            <a:r>
              <a:rPr lang="vi-VN" b="1" dirty="0" smtClean="0"/>
              <a:t> </a:t>
            </a:r>
            <a:r>
              <a:rPr lang="en-US" b="1" dirty="0" err="1" smtClean="0"/>
              <a:t>Lịch</a:t>
            </a:r>
            <a:r>
              <a:rPr lang="en-US" b="1" dirty="0" smtClean="0"/>
              <a:t> </a:t>
            </a:r>
            <a:r>
              <a:rPr lang="en-US" b="1" dirty="0" err="1" smtClean="0"/>
              <a:t>sử</a:t>
            </a:r>
            <a:r>
              <a:rPr lang="en-US" b="1" dirty="0" smtClean="0"/>
              <a:t>:</a:t>
            </a:r>
            <a:endParaRPr lang="vi-VN" b="1" dirty="0" smtClean="0"/>
          </a:p>
          <a:p>
            <a:pPr marL="0" indent="0">
              <a:buNone/>
            </a:pPr>
            <a:r>
              <a:rPr lang="en-US" dirty="0" smtClean="0"/>
              <a:t>	</a:t>
            </a:r>
            <a:r>
              <a:rPr lang="vi-VN" dirty="0" smtClean="0"/>
              <a:t>Yếu </a:t>
            </a:r>
            <a:r>
              <a:rPr lang="vi-VN" dirty="0"/>
              <a:t>tố lịch sử của dân tộc đã chi phối đến nền văn hoá ăn uống của Việt  Nam rất nhiều: Chịu ảnh hưởng nhiều của văn hoá ẩm thực Trung Hoa, văn hoá ẩm thực Pháp và miền Nam bị ảnh hưởng của văn hoá ăn uống và lối sống Mỹ.</a:t>
            </a:r>
            <a:endParaRPr lang="en-US" dirty="0"/>
          </a:p>
          <a:p>
            <a:pPr marL="0" indent="0">
              <a:buNone/>
            </a:pPr>
            <a:endParaRPr lang="en-US" b="1" dirty="0"/>
          </a:p>
        </p:txBody>
      </p:sp>
    </p:spTree>
    <p:extLst>
      <p:ext uri="{BB962C8B-B14F-4D97-AF65-F5344CB8AC3E}">
        <p14:creationId xmlns:p14="http://schemas.microsoft.com/office/powerpoint/2010/main" val="20443281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Thuyết</a:t>
            </a:r>
            <a:r>
              <a:rPr lang="en-US" dirty="0" smtClean="0"/>
              <a:t> </a:t>
            </a:r>
            <a:r>
              <a:rPr lang="en-US" dirty="0" err="1" smtClean="0"/>
              <a:t>âm</a:t>
            </a:r>
            <a:r>
              <a:rPr lang="en-US" dirty="0" smtClean="0"/>
              <a:t> </a:t>
            </a:r>
            <a:r>
              <a:rPr lang="en-US" dirty="0" err="1" smtClean="0"/>
              <a:t>dương</a:t>
            </a:r>
            <a:r>
              <a:rPr lang="en-US" dirty="0" smtClean="0"/>
              <a:t>, </a:t>
            </a:r>
            <a:r>
              <a:rPr lang="en-US" dirty="0" err="1" smtClean="0"/>
              <a:t>ngũ</a:t>
            </a:r>
            <a:r>
              <a:rPr lang="en-US" dirty="0" smtClean="0"/>
              <a:t> </a:t>
            </a:r>
            <a:r>
              <a:rPr lang="en-US" dirty="0" err="1" smtClean="0"/>
              <a:t>hành</a:t>
            </a:r>
            <a:r>
              <a:rPr lang="en-US" dirty="0" smtClean="0"/>
              <a:t> </a:t>
            </a:r>
            <a:r>
              <a:rPr lang="en-US" dirty="0" err="1" smtClean="0"/>
              <a:t>trong</a:t>
            </a:r>
            <a:r>
              <a:rPr lang="en-US" dirty="0" smtClean="0"/>
              <a:t> </a:t>
            </a:r>
            <a:r>
              <a:rPr lang="en-US" dirty="0" err="1" smtClean="0"/>
              <a:t>ăn</a:t>
            </a:r>
            <a:r>
              <a:rPr lang="en-US" dirty="0" smtClean="0"/>
              <a:t> </a:t>
            </a:r>
            <a:r>
              <a:rPr lang="en-US" dirty="0" err="1" smtClean="0"/>
              <a:t>uống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8</a:t>
            </a:fld>
            <a:endParaRPr lang="en-US"/>
          </a:p>
        </p:txBody>
      </p:sp>
      <p:pic>
        <p:nvPicPr>
          <p:cNvPr id="5" name="Picture 4"/>
          <p:cNvPicPr>
            <a:picLocks noChangeAspect="1"/>
          </p:cNvPicPr>
          <p:nvPr/>
        </p:nvPicPr>
        <p:blipFill>
          <a:blip r:embed="rId2"/>
          <a:stretch>
            <a:fillRect/>
          </a:stretch>
        </p:blipFill>
        <p:spPr>
          <a:xfrm>
            <a:off x="1600200" y="1219200"/>
            <a:ext cx="5391504" cy="5330698"/>
          </a:xfrm>
          <a:prstGeom prst="rect">
            <a:avLst/>
          </a:prstGeom>
        </p:spPr>
      </p:pic>
    </p:spTree>
    <p:extLst>
      <p:ext uri="{BB962C8B-B14F-4D97-AF65-F5344CB8AC3E}">
        <p14:creationId xmlns:p14="http://schemas.microsoft.com/office/powerpoint/2010/main" val="38735253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9</a:t>
            </a:fld>
            <a:endParaRPr lang="en-US"/>
          </a:p>
        </p:txBody>
      </p:sp>
      <p:pic>
        <p:nvPicPr>
          <p:cNvPr id="5" name="Picture 4"/>
          <p:cNvPicPr>
            <a:picLocks noChangeAspect="1"/>
          </p:cNvPicPr>
          <p:nvPr/>
        </p:nvPicPr>
        <p:blipFill>
          <a:blip r:embed="rId3"/>
          <a:stretch>
            <a:fillRect/>
          </a:stretch>
        </p:blipFill>
        <p:spPr>
          <a:xfrm>
            <a:off x="3657600" y="4935050"/>
            <a:ext cx="5630061" cy="1714739"/>
          </a:xfrm>
          <a:prstGeom prst="rect">
            <a:avLst/>
          </a:prstGeom>
        </p:spPr>
      </p:pic>
      <p:sp>
        <p:nvSpPr>
          <p:cNvPr id="6" name="Title 1"/>
          <p:cNvSpPr>
            <a:spLocks noGrp="1"/>
          </p:cNvSpPr>
          <p:nvPr>
            <p:ph type="title"/>
          </p:nvPr>
        </p:nvSpPr>
        <p:spPr>
          <a:xfrm>
            <a:off x="812170" y="304800"/>
            <a:ext cx="7637859" cy="753499"/>
          </a:xfrm>
        </p:spPr>
        <p:txBody>
          <a:bodyPr/>
          <a:lstStyle/>
          <a:p>
            <a:r>
              <a:rPr lang="vi-VN" sz="3400" dirty="0" smtClean="0"/>
              <a:t>I. KHÁI QUÁT CHUNG VỀ VIỆT NAM</a:t>
            </a:r>
            <a:endParaRPr lang="en-US" sz="3400" dirty="0"/>
          </a:p>
        </p:txBody>
      </p:sp>
      <p:pic>
        <p:nvPicPr>
          <p:cNvPr id="7" name="Picture 6"/>
          <p:cNvPicPr>
            <a:picLocks noChangeAspect="1"/>
          </p:cNvPicPr>
          <p:nvPr/>
        </p:nvPicPr>
        <p:blipFill>
          <a:blip r:embed="rId4"/>
          <a:stretch>
            <a:fillRect/>
          </a:stretch>
        </p:blipFill>
        <p:spPr>
          <a:xfrm>
            <a:off x="812170" y="1096399"/>
            <a:ext cx="2267266" cy="3067478"/>
          </a:xfrm>
          <a:prstGeom prst="rect">
            <a:avLst/>
          </a:prstGeom>
        </p:spPr>
      </p:pic>
      <p:pic>
        <p:nvPicPr>
          <p:cNvPr id="8" name="Picture 7"/>
          <p:cNvPicPr>
            <a:picLocks noChangeAspect="1"/>
          </p:cNvPicPr>
          <p:nvPr/>
        </p:nvPicPr>
        <p:blipFill>
          <a:blip r:embed="rId5"/>
          <a:stretch>
            <a:fillRect/>
          </a:stretch>
        </p:blipFill>
        <p:spPr>
          <a:xfrm>
            <a:off x="812170" y="4166328"/>
            <a:ext cx="2518524" cy="1661918"/>
          </a:xfrm>
          <a:prstGeom prst="rect">
            <a:avLst/>
          </a:prstGeom>
        </p:spPr>
      </p:pic>
      <p:sp>
        <p:nvSpPr>
          <p:cNvPr id="9" name="TextBox 8"/>
          <p:cNvSpPr txBox="1"/>
          <p:nvPr/>
        </p:nvSpPr>
        <p:spPr>
          <a:xfrm>
            <a:off x="1854168" y="5125768"/>
            <a:ext cx="1172116" cy="369332"/>
          </a:xfrm>
          <a:prstGeom prst="rect">
            <a:avLst/>
          </a:prstGeom>
          <a:noFill/>
        </p:spPr>
        <p:txBody>
          <a:bodyPr wrap="none" rtlCol="0">
            <a:spAutoFit/>
          </a:bodyPr>
          <a:lstStyle/>
          <a:p>
            <a:r>
              <a:rPr lang="en-US" dirty="0" smtClean="0">
                <a:solidFill>
                  <a:schemeClr val="bg1"/>
                </a:solidFill>
              </a:rPr>
              <a:t>Baguette</a:t>
            </a:r>
            <a:r>
              <a:rPr lang="en-US" dirty="0" smtClean="0"/>
              <a:t> </a:t>
            </a:r>
            <a:endParaRPr lang="en-US" dirty="0"/>
          </a:p>
        </p:txBody>
      </p:sp>
      <p:pic>
        <p:nvPicPr>
          <p:cNvPr id="10" name="Picture 9"/>
          <p:cNvPicPr>
            <a:picLocks noChangeAspect="1"/>
          </p:cNvPicPr>
          <p:nvPr/>
        </p:nvPicPr>
        <p:blipFill>
          <a:blip r:embed="rId6"/>
          <a:stretch>
            <a:fillRect/>
          </a:stretch>
        </p:blipFill>
        <p:spPr>
          <a:xfrm>
            <a:off x="5504942" y="1414384"/>
            <a:ext cx="3639058" cy="2057687"/>
          </a:xfrm>
          <a:prstGeom prst="rect">
            <a:avLst/>
          </a:prstGeom>
        </p:spPr>
      </p:pic>
      <p:pic>
        <p:nvPicPr>
          <p:cNvPr id="11" name="Picture 10"/>
          <p:cNvPicPr>
            <a:picLocks noChangeAspect="1"/>
          </p:cNvPicPr>
          <p:nvPr/>
        </p:nvPicPr>
        <p:blipFill>
          <a:blip r:embed="rId7"/>
          <a:stretch>
            <a:fillRect/>
          </a:stretch>
        </p:blipFill>
        <p:spPr>
          <a:xfrm rot="18565551">
            <a:off x="2995769" y="2764651"/>
            <a:ext cx="2781603" cy="1677502"/>
          </a:xfrm>
          <a:prstGeom prst="rect">
            <a:avLst/>
          </a:prstGeom>
          <a:effectLst>
            <a:softEdge rad="317500"/>
          </a:effectLst>
        </p:spPr>
      </p:pic>
    </p:spTree>
    <p:extLst>
      <p:ext uri="{BB962C8B-B14F-4D97-AF65-F5344CB8AC3E}">
        <p14:creationId xmlns:p14="http://schemas.microsoft.com/office/powerpoint/2010/main" val="17227881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3058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714500"/>
            <a:ext cx="8209877" cy="5143500"/>
          </a:xfrm>
        </p:spPr>
        <p:txBody>
          <a:bodyPr>
            <a:normAutofit lnSpcReduction="10000"/>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p>
          <a:p>
            <a:pPr>
              <a:buFont typeface="Wingdings" panose="05000000000000000000" pitchFamily="2" charset="2"/>
              <a:buChar char="v"/>
            </a:pPr>
            <a:r>
              <a:rPr lang="en-US" b="1" i="1" dirty="0"/>
              <a:t> </a:t>
            </a:r>
            <a:r>
              <a:rPr lang="en-US" b="1" i="1" dirty="0" smtClean="0"/>
              <a:t> </a:t>
            </a:r>
            <a:r>
              <a:rPr lang="en-US" b="1" i="1" dirty="0" err="1"/>
              <a:t>Kinh</a:t>
            </a:r>
            <a:r>
              <a:rPr lang="en-US" b="1" i="1" dirty="0"/>
              <a:t> </a:t>
            </a:r>
            <a:r>
              <a:rPr lang="en-US" b="1" i="1" dirty="0" err="1"/>
              <a:t>tế</a:t>
            </a:r>
            <a:r>
              <a:rPr lang="en-US" b="1" dirty="0"/>
              <a:t>: </a:t>
            </a:r>
            <a:endParaRPr lang="en-US" b="1" dirty="0" smtClean="0"/>
          </a:p>
          <a:p>
            <a:pPr marL="0" indent="0">
              <a:buNone/>
            </a:pPr>
            <a:r>
              <a:rPr lang="en-US" dirty="0" smtClean="0"/>
              <a:t>      -  </a:t>
            </a:r>
            <a:r>
              <a:rPr lang="en-US" dirty="0" err="1" smtClean="0"/>
              <a:t>Trước</a:t>
            </a:r>
            <a:r>
              <a:rPr lang="en-US" dirty="0" smtClean="0"/>
              <a:t> </a:t>
            </a:r>
            <a:r>
              <a:rPr lang="en-US" dirty="0" err="1" smtClean="0"/>
              <a:t>đây</a:t>
            </a:r>
            <a:r>
              <a:rPr lang="en-US" dirty="0" smtClean="0"/>
              <a:t>, </a:t>
            </a:r>
            <a:r>
              <a:rPr lang="en-US" dirty="0" err="1" smtClean="0"/>
              <a:t>Việt</a:t>
            </a:r>
            <a:r>
              <a:rPr lang="en-US" dirty="0" smtClean="0"/>
              <a:t> </a:t>
            </a:r>
            <a:r>
              <a:rPr lang="en-US" dirty="0"/>
              <a:t>Nam </a:t>
            </a:r>
            <a:r>
              <a:rPr lang="en-US" dirty="0" err="1"/>
              <a:t>là</a:t>
            </a:r>
            <a:r>
              <a:rPr lang="en-US" dirty="0"/>
              <a:t> </a:t>
            </a:r>
            <a:r>
              <a:rPr lang="en-US" dirty="0" err="1"/>
              <a:t>một</a:t>
            </a:r>
            <a:r>
              <a:rPr lang="en-US" dirty="0"/>
              <a:t> </a:t>
            </a:r>
            <a:r>
              <a:rPr lang="en-US" dirty="0" err="1"/>
              <a:t>quốc</a:t>
            </a:r>
            <a:r>
              <a:rPr lang="en-US" dirty="0"/>
              <a:t> </a:t>
            </a:r>
            <a:r>
              <a:rPr lang="en-US" dirty="0" err="1"/>
              <a:t>gia</a:t>
            </a:r>
            <a:r>
              <a:rPr lang="en-US" dirty="0"/>
              <a:t> </a:t>
            </a:r>
            <a:r>
              <a:rPr lang="en-US" dirty="0" err="1"/>
              <a:t>nghèo</a:t>
            </a:r>
            <a:r>
              <a:rPr lang="en-US" dirty="0"/>
              <a:t> </a:t>
            </a:r>
            <a:r>
              <a:rPr lang="en-US" dirty="0" err="1"/>
              <a:t>và</a:t>
            </a:r>
            <a:r>
              <a:rPr lang="en-US" dirty="0"/>
              <a:t> </a:t>
            </a:r>
            <a:r>
              <a:rPr lang="en-US" dirty="0" err="1"/>
              <a:t>đông</a:t>
            </a:r>
            <a:r>
              <a:rPr lang="en-US" dirty="0"/>
              <a:t> </a:t>
            </a:r>
            <a:r>
              <a:rPr lang="en-US" dirty="0" err="1"/>
              <a:t>dân</a:t>
            </a:r>
            <a:r>
              <a:rPr lang="en-US" dirty="0"/>
              <a:t> </a:t>
            </a:r>
            <a:r>
              <a:rPr lang="en-US" dirty="0" err="1"/>
              <a:t>đang</a:t>
            </a:r>
            <a:r>
              <a:rPr lang="en-US" dirty="0"/>
              <a:t> </a:t>
            </a:r>
            <a:r>
              <a:rPr lang="en-US" dirty="0" err="1"/>
              <a:t>dần</a:t>
            </a:r>
            <a:r>
              <a:rPr lang="en-US" dirty="0"/>
              <a:t> </a:t>
            </a:r>
            <a:r>
              <a:rPr lang="en-US" dirty="0" err="1"/>
              <a:t>bình</a:t>
            </a:r>
            <a:r>
              <a:rPr lang="en-US" dirty="0"/>
              <a:t> </a:t>
            </a:r>
            <a:r>
              <a:rPr lang="en-US" dirty="0" err="1"/>
              <a:t>phục</a:t>
            </a:r>
            <a:r>
              <a:rPr lang="en-US" dirty="0"/>
              <a:t> </a:t>
            </a:r>
            <a:r>
              <a:rPr lang="en-US" dirty="0" err="1"/>
              <a:t>và</a:t>
            </a:r>
            <a:r>
              <a:rPr lang="en-US" dirty="0"/>
              <a:t> </a:t>
            </a:r>
            <a:r>
              <a:rPr lang="en-US" dirty="0" err="1"/>
              <a:t>phát</a:t>
            </a:r>
            <a:r>
              <a:rPr lang="en-US" dirty="0"/>
              <a:t> </a:t>
            </a:r>
            <a:r>
              <a:rPr lang="en-US" dirty="0" err="1"/>
              <a:t>triển</a:t>
            </a:r>
            <a:r>
              <a:rPr lang="en-US" dirty="0"/>
              <a:t> </a:t>
            </a:r>
            <a:r>
              <a:rPr lang="en-US" dirty="0" err="1"/>
              <a:t>sau</a:t>
            </a:r>
            <a:r>
              <a:rPr lang="en-US" dirty="0"/>
              <a:t> </a:t>
            </a:r>
            <a:r>
              <a:rPr lang="en-US" dirty="0" err="1"/>
              <a:t>sự</a:t>
            </a:r>
            <a:r>
              <a:rPr lang="en-US" dirty="0"/>
              <a:t> </a:t>
            </a:r>
            <a:r>
              <a:rPr lang="en-US" dirty="0" err="1"/>
              <a:t>tàn</a:t>
            </a:r>
            <a:r>
              <a:rPr lang="en-US" dirty="0"/>
              <a:t> </a:t>
            </a:r>
            <a:r>
              <a:rPr lang="en-US" dirty="0" err="1"/>
              <a:t>phá</a:t>
            </a:r>
            <a:r>
              <a:rPr lang="en-US" dirty="0"/>
              <a:t> </a:t>
            </a:r>
            <a:r>
              <a:rPr lang="en-US" dirty="0" err="1"/>
              <a:t>của</a:t>
            </a:r>
            <a:r>
              <a:rPr lang="en-US" dirty="0"/>
              <a:t> </a:t>
            </a:r>
            <a:r>
              <a:rPr lang="en-US" dirty="0" err="1"/>
              <a:t>chiến</a:t>
            </a:r>
            <a:r>
              <a:rPr lang="en-US" dirty="0"/>
              <a:t> </a:t>
            </a:r>
            <a:r>
              <a:rPr lang="en-US" dirty="0" err="1"/>
              <a:t>tranh</a:t>
            </a:r>
            <a:r>
              <a:rPr lang="en-US" dirty="0"/>
              <a:t>, </a:t>
            </a:r>
            <a:r>
              <a:rPr lang="en-US" dirty="0" err="1"/>
              <a:t>sự</a:t>
            </a:r>
            <a:r>
              <a:rPr lang="en-US" dirty="0"/>
              <a:t> </a:t>
            </a:r>
            <a:r>
              <a:rPr lang="en-US" dirty="0" err="1"/>
              <a:t>mất</a:t>
            </a:r>
            <a:r>
              <a:rPr lang="en-US" dirty="0"/>
              <a:t> </a:t>
            </a:r>
            <a:r>
              <a:rPr lang="en-US" dirty="0" err="1" smtClean="0"/>
              <a:t>mát</a:t>
            </a:r>
            <a:r>
              <a:rPr lang="en-US" dirty="0" smtClean="0"/>
              <a:t>, </a:t>
            </a:r>
            <a:r>
              <a:rPr lang="en-US" dirty="0" err="1" smtClean="0"/>
              <a:t>và</a:t>
            </a:r>
            <a:r>
              <a:rPr lang="en-US" dirty="0" smtClean="0"/>
              <a:t> </a:t>
            </a:r>
            <a:r>
              <a:rPr lang="en-US" dirty="0" err="1"/>
              <a:t>sự</a:t>
            </a:r>
            <a:r>
              <a:rPr lang="en-US" dirty="0"/>
              <a:t> </a:t>
            </a:r>
            <a:r>
              <a:rPr lang="en-US" dirty="0" err="1"/>
              <a:t>yếu</a:t>
            </a:r>
            <a:r>
              <a:rPr lang="en-US" dirty="0"/>
              <a:t> </a:t>
            </a:r>
            <a:r>
              <a:rPr lang="en-US" dirty="0" err="1"/>
              <a:t>kém</a:t>
            </a:r>
            <a:r>
              <a:rPr lang="en-US" dirty="0"/>
              <a:t> </a:t>
            </a:r>
            <a:r>
              <a:rPr lang="en-US" dirty="0" err="1"/>
              <a:t>của</a:t>
            </a:r>
            <a:r>
              <a:rPr lang="en-US" dirty="0"/>
              <a:t> </a:t>
            </a:r>
            <a:r>
              <a:rPr lang="en-US" dirty="0" err="1"/>
              <a:t>nền</a:t>
            </a:r>
            <a:r>
              <a:rPr lang="en-US" dirty="0"/>
              <a:t> </a:t>
            </a:r>
            <a:r>
              <a:rPr lang="en-US" dirty="0" err="1"/>
              <a:t>kinh</a:t>
            </a:r>
            <a:r>
              <a:rPr lang="en-US" dirty="0"/>
              <a:t> </a:t>
            </a:r>
            <a:r>
              <a:rPr lang="en-US" dirty="0" err="1"/>
              <a:t>tế</a:t>
            </a:r>
            <a:r>
              <a:rPr lang="en-US" dirty="0"/>
              <a:t> </a:t>
            </a:r>
            <a:r>
              <a:rPr lang="en-US" dirty="0" err="1"/>
              <a:t>tập</a:t>
            </a:r>
            <a:r>
              <a:rPr lang="en-US" dirty="0"/>
              <a:t> </a:t>
            </a:r>
            <a:r>
              <a:rPr lang="en-US" dirty="0" err="1" smtClean="0"/>
              <a:t>trung</a:t>
            </a:r>
            <a:r>
              <a:rPr lang="en-US" dirty="0"/>
              <a:t> </a:t>
            </a:r>
            <a:r>
              <a:rPr lang="en-US" dirty="0" err="1" smtClean="0"/>
              <a:t>bao</a:t>
            </a:r>
            <a:r>
              <a:rPr lang="en-US" dirty="0" smtClean="0"/>
              <a:t> </a:t>
            </a:r>
            <a:r>
              <a:rPr lang="en-US" dirty="0" err="1" smtClean="0"/>
              <a:t>cấp</a:t>
            </a:r>
            <a:r>
              <a:rPr lang="en-US" dirty="0" smtClean="0"/>
              <a:t> </a:t>
            </a:r>
            <a:endParaRPr lang="vi-VN" dirty="0" smtClean="0"/>
          </a:p>
          <a:p>
            <a:pPr marL="0" indent="0">
              <a:buNone/>
            </a:pPr>
            <a:r>
              <a:rPr lang="en-US" dirty="0"/>
              <a:t>	</a:t>
            </a:r>
            <a:endParaRPr lang="vi-VN" dirty="0" smtClean="0"/>
          </a:p>
          <a:p>
            <a:pPr marL="0" indent="0">
              <a:buNone/>
            </a:pPr>
            <a:r>
              <a:rPr lang="en-US" dirty="0">
                <a:hlinkClick r:id="rId2"/>
              </a:rPr>
              <a:t>https://</a:t>
            </a:r>
            <a:r>
              <a:rPr lang="en-US" dirty="0" smtClean="0">
                <a:hlinkClick r:id="rId2"/>
              </a:rPr>
              <a:t>www.youtube.com/watch?v=UtbaKP4dRJ8</a:t>
            </a:r>
            <a:endParaRPr lang="vi-VN" dirty="0" smtClean="0"/>
          </a:p>
          <a:p>
            <a:pPr marL="0" indent="0">
              <a:buNone/>
            </a:pPr>
            <a:endParaRPr lang="en-US" dirty="0"/>
          </a:p>
        </p:txBody>
      </p:sp>
    </p:spTree>
    <p:extLst>
      <p:ext uri="{BB962C8B-B14F-4D97-AF65-F5344CB8AC3E}">
        <p14:creationId xmlns:p14="http://schemas.microsoft.com/office/powerpoint/2010/main" val="18512430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11</a:t>
            </a:fld>
            <a:endParaRPr lang="en-US"/>
          </a:p>
        </p:txBody>
      </p:sp>
      <p:pic>
        <p:nvPicPr>
          <p:cNvPr id="5" name="Picture 4"/>
          <p:cNvPicPr>
            <a:picLocks noChangeAspect="1"/>
          </p:cNvPicPr>
          <p:nvPr/>
        </p:nvPicPr>
        <p:blipFill rotWithShape="1">
          <a:blip r:embed="rId3"/>
          <a:srcRect l="6672" r="2787"/>
          <a:stretch/>
        </p:blipFill>
        <p:spPr>
          <a:xfrm>
            <a:off x="3886200" y="3528286"/>
            <a:ext cx="5105400" cy="3320189"/>
          </a:xfrm>
          <a:prstGeom prst="rect">
            <a:avLst/>
          </a:prstGeom>
        </p:spPr>
      </p:pic>
      <p:pic>
        <p:nvPicPr>
          <p:cNvPr id="6" name="Picture 5"/>
          <p:cNvPicPr>
            <a:picLocks noChangeAspect="1"/>
          </p:cNvPicPr>
          <p:nvPr/>
        </p:nvPicPr>
        <p:blipFill>
          <a:blip r:embed="rId4"/>
          <a:stretch>
            <a:fillRect/>
          </a:stretch>
        </p:blipFill>
        <p:spPr>
          <a:xfrm>
            <a:off x="152400" y="395023"/>
            <a:ext cx="4876800" cy="3138025"/>
          </a:xfrm>
          <a:prstGeom prst="rect">
            <a:avLst/>
          </a:prstGeom>
        </p:spPr>
      </p:pic>
      <p:pic>
        <p:nvPicPr>
          <p:cNvPr id="7" name="Picture 6"/>
          <p:cNvPicPr>
            <a:picLocks noChangeAspect="1"/>
          </p:cNvPicPr>
          <p:nvPr/>
        </p:nvPicPr>
        <p:blipFill>
          <a:blip r:embed="rId5"/>
          <a:stretch>
            <a:fillRect/>
          </a:stretch>
        </p:blipFill>
        <p:spPr>
          <a:xfrm>
            <a:off x="171694" y="3554825"/>
            <a:ext cx="3714506" cy="2968212"/>
          </a:xfrm>
          <a:prstGeom prst="rect">
            <a:avLst/>
          </a:prstGeom>
        </p:spPr>
      </p:pic>
    </p:spTree>
    <p:extLst>
      <p:ext uri="{BB962C8B-B14F-4D97-AF65-F5344CB8AC3E}">
        <p14:creationId xmlns:p14="http://schemas.microsoft.com/office/powerpoint/2010/main" val="19912456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3058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714500"/>
            <a:ext cx="8209877" cy="5143500"/>
          </a:xfrm>
        </p:spPr>
        <p:txBody>
          <a:bodyPr>
            <a:normAutofit fontScale="92500" lnSpcReduction="10000"/>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p>
          <a:p>
            <a:pPr>
              <a:buFont typeface="Wingdings" panose="05000000000000000000" pitchFamily="2" charset="2"/>
              <a:buChar char="v"/>
            </a:pPr>
            <a:r>
              <a:rPr lang="en-US" b="1" i="1" dirty="0"/>
              <a:t> </a:t>
            </a:r>
            <a:r>
              <a:rPr lang="en-US" b="1" i="1" dirty="0" smtClean="0"/>
              <a:t> </a:t>
            </a:r>
            <a:r>
              <a:rPr lang="en-US" b="1" i="1" dirty="0" err="1"/>
              <a:t>Kinh</a:t>
            </a:r>
            <a:r>
              <a:rPr lang="en-US" b="1" i="1" dirty="0"/>
              <a:t> </a:t>
            </a:r>
            <a:r>
              <a:rPr lang="en-US" b="1" i="1" dirty="0" err="1"/>
              <a:t>tế</a:t>
            </a:r>
            <a:r>
              <a:rPr lang="en-US" b="1" dirty="0"/>
              <a:t>: </a:t>
            </a:r>
            <a:endParaRPr lang="en-US" b="1" dirty="0" smtClean="0"/>
          </a:p>
          <a:p>
            <a:pPr marL="0" indent="0">
              <a:buNone/>
            </a:pPr>
            <a:r>
              <a:rPr lang="en-US" dirty="0"/>
              <a:t>	</a:t>
            </a:r>
            <a:r>
              <a:rPr lang="en-US" dirty="0" smtClean="0"/>
              <a:t>-   </a:t>
            </a:r>
            <a:r>
              <a:rPr lang="vi-VN" dirty="0" smtClean="0"/>
              <a:t>Chính </a:t>
            </a:r>
            <a:r>
              <a:rPr lang="vi-VN" dirty="0"/>
              <a:t>sách Đổi Mới năm 1986 thiết lập nền "kinh tế thị trường theo định hướng xã hội chủ nghĩa". Các thành phần kinh tế được mở rộng nhưng các ngành kinh tế then chốt vẫn dưới sự điều hành của Nhà nước. Sau năm 1986, kinh tế Việt Nam đã có những bước phát triển to </a:t>
            </a:r>
            <a:r>
              <a:rPr lang="vi-VN" dirty="0" smtClean="0"/>
              <a:t>lớn</a:t>
            </a:r>
            <a:endParaRPr lang="vi-VN" dirty="0"/>
          </a:p>
          <a:p>
            <a:pPr marL="0" indent="0">
              <a:buNone/>
            </a:pPr>
            <a:r>
              <a:rPr lang="en-US" dirty="0" smtClean="0">
                <a:hlinkClick r:id="rId2"/>
              </a:rPr>
              <a:t>https</a:t>
            </a:r>
            <a:r>
              <a:rPr lang="en-US" dirty="0">
                <a:hlinkClick r:id="rId2"/>
              </a:rPr>
              <a:t>://</a:t>
            </a:r>
            <a:r>
              <a:rPr lang="en-US" dirty="0" smtClean="0">
                <a:hlinkClick r:id="rId2"/>
              </a:rPr>
              <a:t>www.youtube.com/watch?v=iI_F1SWB4nU</a:t>
            </a:r>
            <a:endParaRPr lang="en-US" dirty="0"/>
          </a:p>
        </p:txBody>
      </p:sp>
    </p:spTree>
    <p:extLst>
      <p:ext uri="{BB962C8B-B14F-4D97-AF65-F5344CB8AC3E}">
        <p14:creationId xmlns:p14="http://schemas.microsoft.com/office/powerpoint/2010/main" val="1182196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086600" cy="609600"/>
          </a:xfrm>
        </p:spPr>
        <p:txBody>
          <a:bodyPr/>
          <a:lstStyle/>
          <a:p>
            <a:r>
              <a:rPr lang="en-US" dirty="0" err="1" smtClean="0"/>
              <a:t>Sự</a:t>
            </a:r>
            <a:r>
              <a:rPr lang="en-US" dirty="0" smtClean="0"/>
              <a:t> </a:t>
            </a:r>
            <a:r>
              <a:rPr lang="en-US" dirty="0" err="1" smtClean="0"/>
              <a:t>thay</a:t>
            </a:r>
            <a:r>
              <a:rPr lang="en-US" dirty="0" smtClean="0"/>
              <a:t> </a:t>
            </a:r>
            <a:r>
              <a:rPr lang="en-US" dirty="0" err="1" smtClean="0"/>
              <a:t>đổi</a:t>
            </a:r>
            <a:r>
              <a:rPr lang="en-US" dirty="0"/>
              <a:t> </a:t>
            </a:r>
            <a:r>
              <a:rPr lang="en-US" dirty="0" err="1" smtClean="0"/>
              <a:t>về</a:t>
            </a:r>
            <a:r>
              <a:rPr lang="en-US" dirty="0" smtClean="0"/>
              <a:t> </a:t>
            </a:r>
            <a:r>
              <a:rPr lang="en-US" dirty="0" err="1" smtClean="0"/>
              <a:t>kinh</a:t>
            </a:r>
            <a:r>
              <a:rPr lang="en-US" dirty="0" smtClean="0"/>
              <a:t> </a:t>
            </a:r>
            <a:r>
              <a:rPr lang="en-US" dirty="0" err="1" smtClean="0"/>
              <a:t>tế</a:t>
            </a:r>
            <a:r>
              <a:rPr lang="en-US" dirty="0" smtClean="0"/>
              <a:t> </a:t>
            </a:r>
            <a:r>
              <a:rPr lang="en-US" dirty="0" err="1" smtClean="0"/>
              <a:t>của</a:t>
            </a:r>
            <a:r>
              <a:rPr lang="en-US" dirty="0" smtClean="0"/>
              <a:t> VN</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13</a:t>
            </a:fld>
            <a:endParaRPr lang="en-US"/>
          </a:p>
        </p:txBody>
      </p:sp>
      <p:pic>
        <p:nvPicPr>
          <p:cNvPr id="5" name="Picture 4"/>
          <p:cNvPicPr>
            <a:picLocks noChangeAspect="1"/>
          </p:cNvPicPr>
          <p:nvPr/>
        </p:nvPicPr>
        <p:blipFill>
          <a:blip r:embed="rId2"/>
          <a:stretch>
            <a:fillRect/>
          </a:stretch>
        </p:blipFill>
        <p:spPr>
          <a:xfrm>
            <a:off x="866774" y="1409258"/>
            <a:ext cx="7439025" cy="5168036"/>
          </a:xfrm>
          <a:prstGeom prst="rect">
            <a:avLst/>
          </a:prstGeom>
        </p:spPr>
      </p:pic>
    </p:spTree>
    <p:extLst>
      <p:ext uri="{BB962C8B-B14F-4D97-AF65-F5344CB8AC3E}">
        <p14:creationId xmlns:p14="http://schemas.microsoft.com/office/powerpoint/2010/main" val="24013277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40105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371600"/>
            <a:ext cx="8209877" cy="5334000"/>
          </a:xfrm>
        </p:spPr>
        <p:txBody>
          <a:bodyPr>
            <a:normAutofit/>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p>
          <a:p>
            <a:pPr>
              <a:buFont typeface="Wingdings" panose="05000000000000000000" pitchFamily="2" charset="2"/>
              <a:buChar char="v"/>
            </a:pPr>
            <a:r>
              <a:rPr lang="en-US" b="1" i="1" dirty="0"/>
              <a:t> </a:t>
            </a:r>
            <a:r>
              <a:rPr lang="en-US" b="1" i="1" dirty="0" smtClean="0"/>
              <a:t> </a:t>
            </a:r>
            <a:r>
              <a:rPr lang="en-US" i="1" dirty="0" err="1" smtClean="0"/>
              <a:t>Văn</a:t>
            </a:r>
            <a:r>
              <a:rPr lang="en-US" i="1" dirty="0" smtClean="0"/>
              <a:t> </a:t>
            </a:r>
            <a:r>
              <a:rPr lang="en-US" i="1" dirty="0" err="1"/>
              <a:t>hóa</a:t>
            </a:r>
            <a:r>
              <a:rPr lang="en-US" i="1" dirty="0"/>
              <a:t>: </a:t>
            </a:r>
            <a:endParaRPr lang="en-US" i="1" dirty="0" smtClean="0"/>
          </a:p>
          <a:p>
            <a:pPr marL="0" indent="0">
              <a:buNone/>
            </a:pPr>
            <a:r>
              <a:rPr lang="en-US" i="1" dirty="0"/>
              <a:t>	</a:t>
            </a:r>
            <a:r>
              <a:rPr lang="en-US" dirty="0" err="1" smtClean="0"/>
              <a:t>Việt</a:t>
            </a:r>
            <a:r>
              <a:rPr lang="en-US" dirty="0" smtClean="0"/>
              <a:t> </a:t>
            </a:r>
            <a:r>
              <a:rPr lang="en-US" dirty="0"/>
              <a:t>Nam </a:t>
            </a:r>
            <a:r>
              <a:rPr lang="en-US" dirty="0" err="1"/>
              <a:t>có</a:t>
            </a:r>
            <a:r>
              <a:rPr lang="en-US" dirty="0"/>
              <a:t> </a:t>
            </a:r>
            <a:r>
              <a:rPr lang="en-US" dirty="0" err="1"/>
              <a:t>một</a:t>
            </a:r>
            <a:r>
              <a:rPr lang="en-US" dirty="0"/>
              <a:t> </a:t>
            </a:r>
            <a:r>
              <a:rPr lang="en-US" dirty="0" err="1"/>
              <a:t>nền</a:t>
            </a:r>
            <a:r>
              <a:rPr lang="en-US" dirty="0"/>
              <a:t> </a:t>
            </a:r>
            <a:r>
              <a:rPr lang="en-US" dirty="0" err="1"/>
              <a:t>văn</a:t>
            </a:r>
            <a:r>
              <a:rPr lang="en-US" dirty="0"/>
              <a:t> </a:t>
            </a:r>
            <a:r>
              <a:rPr lang="en-US" dirty="0" err="1"/>
              <a:t>hóa</a:t>
            </a:r>
            <a:r>
              <a:rPr lang="en-US" dirty="0"/>
              <a:t> </a:t>
            </a:r>
            <a:r>
              <a:rPr lang="en-US" dirty="0" err="1"/>
              <a:t>rất</a:t>
            </a:r>
            <a:r>
              <a:rPr lang="en-US" dirty="0"/>
              <a:t> </a:t>
            </a:r>
            <a:r>
              <a:rPr lang="en-US" dirty="0" err="1"/>
              <a:t>đa</a:t>
            </a:r>
            <a:r>
              <a:rPr lang="en-US" dirty="0"/>
              <a:t> </a:t>
            </a:r>
            <a:r>
              <a:rPr lang="en-US" dirty="0" err="1"/>
              <a:t>dạng</a:t>
            </a:r>
            <a:r>
              <a:rPr lang="en-US" dirty="0"/>
              <a:t>, </a:t>
            </a:r>
            <a:r>
              <a:rPr lang="en-US" dirty="0" err="1"/>
              <a:t>phong</a:t>
            </a:r>
            <a:r>
              <a:rPr lang="en-US" dirty="0"/>
              <a:t> </a:t>
            </a:r>
            <a:r>
              <a:rPr lang="en-US" dirty="0" err="1"/>
              <a:t>phú</a:t>
            </a:r>
            <a:r>
              <a:rPr lang="en-US" dirty="0"/>
              <a:t> </a:t>
            </a:r>
            <a:r>
              <a:rPr lang="en-US" dirty="0" err="1"/>
              <a:t>và</a:t>
            </a:r>
            <a:r>
              <a:rPr lang="en-US" dirty="0"/>
              <a:t> </a:t>
            </a:r>
            <a:r>
              <a:rPr lang="en-US" dirty="0" err="1"/>
              <a:t>giàu</a:t>
            </a:r>
            <a:r>
              <a:rPr lang="en-US" dirty="0"/>
              <a:t> </a:t>
            </a:r>
            <a:r>
              <a:rPr lang="en-US" dirty="0" err="1"/>
              <a:t>bản</a:t>
            </a:r>
            <a:r>
              <a:rPr lang="en-US" dirty="0"/>
              <a:t> </a:t>
            </a:r>
            <a:r>
              <a:rPr lang="en-US" dirty="0" err="1"/>
              <a:t>sắc</a:t>
            </a:r>
            <a:r>
              <a:rPr lang="en-US" dirty="0"/>
              <a:t> </a:t>
            </a:r>
            <a:r>
              <a:rPr lang="en-US" dirty="0" err="1"/>
              <a:t>bởi</a:t>
            </a:r>
            <a:r>
              <a:rPr lang="en-US" dirty="0"/>
              <a:t> </a:t>
            </a:r>
            <a:r>
              <a:rPr lang="en-US" dirty="0" err="1" smtClean="0"/>
              <a:t>đó</a:t>
            </a:r>
            <a:r>
              <a:rPr lang="en-US" dirty="0" smtClean="0"/>
              <a:t> </a:t>
            </a:r>
            <a:r>
              <a:rPr lang="en-US" dirty="0" err="1"/>
              <a:t>là</a:t>
            </a:r>
            <a:r>
              <a:rPr lang="en-US" dirty="0"/>
              <a:t> </a:t>
            </a:r>
            <a:r>
              <a:rPr lang="en-US" dirty="0" err="1"/>
              <a:t>sự</a:t>
            </a:r>
            <a:r>
              <a:rPr lang="en-US" dirty="0"/>
              <a:t> </a:t>
            </a:r>
            <a:r>
              <a:rPr lang="en-US" dirty="0" err="1"/>
              <a:t>giao</a:t>
            </a:r>
            <a:r>
              <a:rPr lang="en-US" dirty="0"/>
              <a:t> </a:t>
            </a:r>
            <a:r>
              <a:rPr lang="en-US" dirty="0" err="1"/>
              <a:t>hòa</a:t>
            </a:r>
            <a:r>
              <a:rPr lang="en-US" dirty="0"/>
              <a:t> </a:t>
            </a:r>
            <a:r>
              <a:rPr lang="en-US" dirty="0" err="1"/>
              <a:t>văn</a:t>
            </a:r>
            <a:r>
              <a:rPr lang="en-US" dirty="0"/>
              <a:t> </a:t>
            </a:r>
            <a:r>
              <a:rPr lang="en-US" dirty="0" err="1"/>
              <a:t>hóa</a:t>
            </a:r>
            <a:r>
              <a:rPr lang="en-US" dirty="0"/>
              <a:t> </a:t>
            </a:r>
            <a:r>
              <a:rPr lang="en-US" dirty="0" err="1"/>
              <a:t>của</a:t>
            </a:r>
            <a:r>
              <a:rPr lang="en-US" dirty="0"/>
              <a:t> 54 </a:t>
            </a:r>
            <a:r>
              <a:rPr lang="en-US" dirty="0" err="1"/>
              <a:t>sắc</a:t>
            </a:r>
            <a:r>
              <a:rPr lang="en-US" dirty="0"/>
              <a:t> </a:t>
            </a:r>
            <a:r>
              <a:rPr lang="en-US" dirty="0" err="1"/>
              <a:t>tộc</a:t>
            </a:r>
            <a:r>
              <a:rPr lang="en-US" dirty="0"/>
              <a:t> </a:t>
            </a:r>
            <a:r>
              <a:rPr lang="en-US" dirty="0" err="1"/>
              <a:t>cùng</a:t>
            </a:r>
            <a:r>
              <a:rPr lang="en-US" dirty="0"/>
              <a:t> </a:t>
            </a:r>
            <a:r>
              <a:rPr lang="en-US" dirty="0" err="1"/>
              <a:t>tồn</a:t>
            </a:r>
            <a:r>
              <a:rPr lang="en-US" dirty="0"/>
              <a:t> </a:t>
            </a:r>
            <a:r>
              <a:rPr lang="en-US" dirty="0" err="1"/>
              <a:t>tại</a:t>
            </a:r>
            <a:r>
              <a:rPr lang="en-US" dirty="0"/>
              <a:t> </a:t>
            </a:r>
            <a:r>
              <a:rPr lang="en-US" dirty="0" err="1"/>
              <a:t>trên</a:t>
            </a:r>
            <a:r>
              <a:rPr lang="en-US" dirty="0"/>
              <a:t> </a:t>
            </a:r>
            <a:r>
              <a:rPr lang="en-US" dirty="0" err="1"/>
              <a:t>lãnh</a:t>
            </a:r>
            <a:r>
              <a:rPr lang="en-US" dirty="0"/>
              <a:t> </a:t>
            </a:r>
            <a:r>
              <a:rPr lang="en-US" dirty="0" err="1"/>
              <a:t>thổ</a:t>
            </a:r>
            <a:r>
              <a:rPr lang="en-US" dirty="0"/>
              <a:t>. </a:t>
            </a:r>
            <a:endParaRPr lang="vi-VN" dirty="0" smtClean="0"/>
          </a:p>
          <a:p>
            <a:pPr marL="0" indent="0">
              <a:buNone/>
            </a:pPr>
            <a:r>
              <a:rPr lang="en-US" dirty="0" smtClean="0"/>
              <a:t> </a:t>
            </a:r>
            <a:endParaRPr lang="en-US" dirty="0"/>
          </a:p>
        </p:txBody>
      </p:sp>
    </p:spTree>
    <p:extLst>
      <p:ext uri="{BB962C8B-B14F-4D97-AF65-F5344CB8AC3E}">
        <p14:creationId xmlns:p14="http://schemas.microsoft.com/office/powerpoint/2010/main" val="32071254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15</a:t>
            </a:fld>
            <a:endParaRPr lang="en-US"/>
          </a:p>
        </p:txBody>
      </p:sp>
      <p:pic>
        <p:nvPicPr>
          <p:cNvPr id="5" name="Picture 4"/>
          <p:cNvPicPr>
            <a:picLocks noChangeAspect="1"/>
          </p:cNvPicPr>
          <p:nvPr/>
        </p:nvPicPr>
        <p:blipFill>
          <a:blip r:embed="rId2"/>
          <a:stretch>
            <a:fillRect/>
          </a:stretch>
        </p:blipFill>
        <p:spPr>
          <a:xfrm>
            <a:off x="838200" y="1329397"/>
            <a:ext cx="7543800" cy="5203166"/>
          </a:xfrm>
          <a:prstGeom prst="rect">
            <a:avLst/>
          </a:prstGeom>
        </p:spPr>
      </p:pic>
      <p:sp>
        <p:nvSpPr>
          <p:cNvPr id="6" name="Title 1"/>
          <p:cNvSpPr>
            <a:spLocks noGrp="1"/>
          </p:cNvSpPr>
          <p:nvPr>
            <p:ph type="title"/>
          </p:nvPr>
        </p:nvSpPr>
        <p:spPr>
          <a:xfrm>
            <a:off x="228600" y="381000"/>
            <a:ext cx="8305800" cy="609600"/>
          </a:xfrm>
        </p:spPr>
        <p:txBody>
          <a:bodyPr/>
          <a:lstStyle/>
          <a:p>
            <a:r>
              <a:rPr lang="vi-VN" sz="3600" dirty="0" smtClean="0"/>
              <a:t>I. KHÁI QUÁT CHUNG VỀ VIỆT NAM</a:t>
            </a:r>
            <a:endParaRPr lang="en-US" sz="3600" dirty="0"/>
          </a:p>
        </p:txBody>
      </p:sp>
    </p:spTree>
    <p:extLst>
      <p:ext uri="{BB962C8B-B14F-4D97-AF65-F5344CB8AC3E}">
        <p14:creationId xmlns:p14="http://schemas.microsoft.com/office/powerpoint/2010/main" val="12860531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40105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371600"/>
            <a:ext cx="8209877" cy="5334000"/>
          </a:xfrm>
        </p:spPr>
        <p:txBody>
          <a:bodyPr>
            <a:normAutofit/>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p>
          <a:p>
            <a:pPr>
              <a:buFont typeface="Wingdings" panose="05000000000000000000" pitchFamily="2" charset="2"/>
              <a:buChar char="v"/>
            </a:pPr>
            <a:r>
              <a:rPr lang="en-US" b="1" i="1" dirty="0"/>
              <a:t> </a:t>
            </a:r>
            <a:r>
              <a:rPr lang="en-US" b="1" i="1" dirty="0" smtClean="0"/>
              <a:t> </a:t>
            </a:r>
            <a:r>
              <a:rPr lang="en-US" i="1" dirty="0" err="1" smtClean="0"/>
              <a:t>Văn</a:t>
            </a:r>
            <a:r>
              <a:rPr lang="en-US" i="1" dirty="0" smtClean="0"/>
              <a:t> </a:t>
            </a:r>
            <a:r>
              <a:rPr lang="en-US" i="1" dirty="0" err="1"/>
              <a:t>hóa</a:t>
            </a:r>
            <a:r>
              <a:rPr lang="en-US" i="1" dirty="0"/>
              <a:t>: </a:t>
            </a:r>
            <a:endParaRPr lang="en-US" i="1" dirty="0" smtClean="0"/>
          </a:p>
          <a:p>
            <a:pPr marL="0" indent="0">
              <a:buNone/>
            </a:pPr>
            <a:r>
              <a:rPr lang="en-US" i="1" dirty="0"/>
              <a:t>	</a:t>
            </a:r>
            <a:r>
              <a:rPr lang="en-US" dirty="0" smtClean="0"/>
              <a:t> </a:t>
            </a:r>
            <a:r>
              <a:rPr lang="en-US" dirty="0" err="1"/>
              <a:t>Bên</a:t>
            </a:r>
            <a:r>
              <a:rPr lang="en-US" dirty="0"/>
              <a:t>  </a:t>
            </a:r>
            <a:r>
              <a:rPr lang="en-US" dirty="0" err="1"/>
              <a:t>cạnh</a:t>
            </a:r>
            <a:r>
              <a:rPr lang="en-US" dirty="0"/>
              <a:t> </a:t>
            </a:r>
            <a:r>
              <a:rPr lang="en-US" dirty="0" err="1"/>
              <a:t>đó</a:t>
            </a:r>
            <a:r>
              <a:rPr lang="en-US" dirty="0"/>
              <a:t>, </a:t>
            </a:r>
            <a:r>
              <a:rPr lang="en-US" dirty="0" err="1"/>
              <a:t>văn</a:t>
            </a:r>
            <a:r>
              <a:rPr lang="en-US" dirty="0"/>
              <a:t> </a:t>
            </a:r>
            <a:r>
              <a:rPr lang="en-US" dirty="0" err="1"/>
              <a:t>hóa</a:t>
            </a:r>
            <a:r>
              <a:rPr lang="en-US" dirty="0"/>
              <a:t> </a:t>
            </a:r>
            <a:r>
              <a:rPr lang="en-US" dirty="0" err="1"/>
              <a:t>Việt</a:t>
            </a:r>
            <a:r>
              <a:rPr lang="en-US" dirty="0"/>
              <a:t> Nam </a:t>
            </a:r>
            <a:r>
              <a:rPr lang="en-US" dirty="0" err="1"/>
              <a:t>còn</a:t>
            </a:r>
            <a:r>
              <a:rPr lang="en-US" dirty="0"/>
              <a:t> </a:t>
            </a:r>
            <a:r>
              <a:rPr lang="en-US" dirty="0" err="1"/>
              <a:t>có</a:t>
            </a:r>
            <a:r>
              <a:rPr lang="en-US" dirty="0"/>
              <a:t> </a:t>
            </a:r>
            <a:r>
              <a:rPr lang="en-US" dirty="0" err="1"/>
              <a:t>một</a:t>
            </a:r>
            <a:r>
              <a:rPr lang="en-US" dirty="0"/>
              <a:t> </a:t>
            </a:r>
            <a:r>
              <a:rPr lang="en-US" dirty="0" err="1"/>
              <a:t>số</a:t>
            </a:r>
            <a:r>
              <a:rPr lang="en-US" dirty="0"/>
              <a:t> </a:t>
            </a:r>
            <a:r>
              <a:rPr lang="en-US" dirty="0" err="1"/>
              <a:t>yếu</a:t>
            </a:r>
            <a:r>
              <a:rPr lang="en-US" dirty="0"/>
              <a:t> </a:t>
            </a:r>
            <a:r>
              <a:rPr lang="en-US" dirty="0" err="1"/>
              <a:t>tố</a:t>
            </a:r>
            <a:r>
              <a:rPr lang="en-US" dirty="0"/>
              <a:t> </a:t>
            </a:r>
            <a:r>
              <a:rPr lang="en-US" dirty="0" err="1"/>
              <a:t>từ</a:t>
            </a:r>
            <a:r>
              <a:rPr lang="en-US" dirty="0"/>
              <a:t> </a:t>
            </a:r>
            <a:r>
              <a:rPr lang="en-US" dirty="0" err="1"/>
              <a:t>sự</a:t>
            </a:r>
            <a:r>
              <a:rPr lang="en-US" dirty="0"/>
              <a:t> </a:t>
            </a:r>
            <a:r>
              <a:rPr lang="en-US" dirty="0" err="1"/>
              <a:t>kết</a:t>
            </a:r>
            <a:r>
              <a:rPr lang="en-US" dirty="0"/>
              <a:t> </a:t>
            </a:r>
            <a:r>
              <a:rPr lang="en-US" dirty="0" err="1"/>
              <a:t>tinh</a:t>
            </a:r>
            <a:r>
              <a:rPr lang="en-US" dirty="0"/>
              <a:t> </a:t>
            </a:r>
            <a:r>
              <a:rPr lang="en-US" dirty="0" err="1"/>
              <a:t>giao</a:t>
            </a:r>
            <a:r>
              <a:rPr lang="en-US" dirty="0"/>
              <a:t> </a:t>
            </a:r>
            <a:r>
              <a:rPr lang="en-US" dirty="0" err="1"/>
              <a:t>thoa</a:t>
            </a:r>
            <a:r>
              <a:rPr lang="en-US" dirty="0"/>
              <a:t> </a:t>
            </a:r>
            <a:r>
              <a:rPr lang="en-US" dirty="0" err="1"/>
              <a:t>giữa</a:t>
            </a:r>
            <a:r>
              <a:rPr lang="en-US" dirty="0"/>
              <a:t> </a:t>
            </a:r>
            <a:r>
              <a:rPr lang="en-US" dirty="0" err="1"/>
              <a:t>nền</a:t>
            </a:r>
            <a:r>
              <a:rPr lang="en-US" dirty="0"/>
              <a:t> </a:t>
            </a:r>
            <a:r>
              <a:rPr lang="en-US" dirty="0" err="1"/>
              <a:t>văn</a:t>
            </a:r>
            <a:r>
              <a:rPr lang="en-US" dirty="0"/>
              <a:t> </a:t>
            </a:r>
            <a:r>
              <a:rPr lang="en-US" dirty="0" err="1"/>
              <a:t>hóa</a:t>
            </a:r>
            <a:r>
              <a:rPr lang="en-US" dirty="0"/>
              <a:t> </a:t>
            </a:r>
            <a:r>
              <a:rPr lang="en-US" dirty="0" err="1"/>
              <a:t>Trung</a:t>
            </a:r>
            <a:r>
              <a:rPr lang="en-US" dirty="0"/>
              <a:t> </a:t>
            </a:r>
            <a:r>
              <a:rPr lang="en-US" dirty="0" err="1"/>
              <a:t>Quốc</a:t>
            </a:r>
            <a:r>
              <a:rPr lang="en-US" dirty="0"/>
              <a:t> </a:t>
            </a:r>
            <a:r>
              <a:rPr lang="en-US" dirty="0" err="1"/>
              <a:t>và</a:t>
            </a:r>
            <a:r>
              <a:rPr lang="en-US" dirty="0"/>
              <a:t> </a:t>
            </a:r>
            <a:r>
              <a:rPr lang="en-US" dirty="0" err="1"/>
              <a:t>Ấn</a:t>
            </a:r>
            <a:r>
              <a:rPr lang="en-US" dirty="0"/>
              <a:t> </a:t>
            </a:r>
            <a:r>
              <a:rPr lang="en-US" dirty="0" err="1"/>
              <a:t>Độ</a:t>
            </a:r>
            <a:r>
              <a:rPr lang="en-US" dirty="0"/>
              <a:t> </a:t>
            </a:r>
            <a:r>
              <a:rPr lang="en-US" dirty="0" err="1" smtClean="0"/>
              <a:t>cùng</a:t>
            </a:r>
            <a:r>
              <a:rPr lang="en-US" dirty="0" smtClean="0"/>
              <a:t> </a:t>
            </a:r>
            <a:r>
              <a:rPr lang="en-US" dirty="0" err="1"/>
              <a:t>với</a:t>
            </a:r>
            <a:r>
              <a:rPr lang="en-US" dirty="0"/>
              <a:t> </a:t>
            </a:r>
            <a:r>
              <a:rPr lang="en-US" dirty="0" err="1"/>
              <a:t>nền</a:t>
            </a:r>
            <a:r>
              <a:rPr lang="en-US" dirty="0"/>
              <a:t> </a:t>
            </a:r>
            <a:r>
              <a:rPr lang="en-US" dirty="0" err="1"/>
              <a:t>văn</a:t>
            </a:r>
            <a:r>
              <a:rPr lang="en-US" dirty="0"/>
              <a:t> minh </a:t>
            </a:r>
            <a:r>
              <a:rPr lang="en-US" dirty="0" err="1"/>
              <a:t>lúa</a:t>
            </a:r>
            <a:r>
              <a:rPr lang="en-US" dirty="0"/>
              <a:t> </a:t>
            </a:r>
            <a:r>
              <a:rPr lang="en-US" dirty="0" err="1"/>
              <a:t>nước</a:t>
            </a:r>
            <a:r>
              <a:rPr lang="en-US" dirty="0"/>
              <a:t> </a:t>
            </a:r>
            <a:r>
              <a:rPr lang="en-US" dirty="0" err="1"/>
              <a:t>của</a:t>
            </a:r>
            <a:r>
              <a:rPr lang="en-US" dirty="0"/>
              <a:t> </a:t>
            </a:r>
            <a:r>
              <a:rPr lang="en-US" dirty="0" err="1"/>
              <a:t>người</a:t>
            </a:r>
            <a:r>
              <a:rPr lang="en-US" dirty="0"/>
              <a:t> </a:t>
            </a:r>
            <a:r>
              <a:rPr lang="en-US" dirty="0" err="1"/>
              <a:t>dân</a:t>
            </a:r>
            <a:r>
              <a:rPr lang="en-US" dirty="0"/>
              <a:t> </a:t>
            </a:r>
            <a:r>
              <a:rPr lang="en-US" dirty="0" err="1"/>
              <a:t>Việt</a:t>
            </a:r>
            <a:r>
              <a:rPr lang="en-US" dirty="0"/>
              <a:t> Nam</a:t>
            </a:r>
          </a:p>
        </p:txBody>
      </p:sp>
    </p:spTree>
    <p:extLst>
      <p:ext uri="{BB962C8B-B14F-4D97-AF65-F5344CB8AC3E}">
        <p14:creationId xmlns:p14="http://schemas.microsoft.com/office/powerpoint/2010/main" val="9215467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3058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295400"/>
            <a:ext cx="8209877" cy="5638800"/>
          </a:xfrm>
        </p:spPr>
        <p:txBody>
          <a:bodyPr>
            <a:normAutofit/>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p>
          <a:p>
            <a:pPr>
              <a:buFont typeface="Wingdings" panose="05000000000000000000" pitchFamily="2" charset="2"/>
              <a:buChar char="v"/>
            </a:pPr>
            <a:r>
              <a:rPr lang="en-US" b="1" i="1" dirty="0"/>
              <a:t> </a:t>
            </a:r>
            <a:r>
              <a:rPr lang="en-US" b="1" i="1" dirty="0" smtClean="0"/>
              <a:t> </a:t>
            </a:r>
            <a:r>
              <a:rPr lang="en-US" b="1" i="1" dirty="0" err="1" smtClean="0"/>
              <a:t>Dân</a:t>
            </a:r>
            <a:r>
              <a:rPr lang="en-US" b="1" i="1" dirty="0" smtClean="0"/>
              <a:t> </a:t>
            </a:r>
            <a:r>
              <a:rPr lang="en-US" b="1" i="1" dirty="0" err="1"/>
              <a:t>tộc</a:t>
            </a:r>
            <a:r>
              <a:rPr lang="en-US" b="1" i="1" dirty="0"/>
              <a:t>:  </a:t>
            </a:r>
            <a:endParaRPr lang="en-US" b="1" i="1" dirty="0" smtClean="0"/>
          </a:p>
          <a:p>
            <a:pPr marL="0" indent="0">
              <a:lnSpc>
                <a:spcPct val="170000"/>
              </a:lnSpc>
              <a:spcBef>
                <a:spcPts val="1200"/>
              </a:spcBef>
              <a:spcAft>
                <a:spcPts val="600"/>
              </a:spcAft>
              <a:buNone/>
            </a:pPr>
            <a:r>
              <a:rPr lang="en-US" i="1" dirty="0"/>
              <a:t> </a:t>
            </a:r>
            <a:r>
              <a:rPr lang="en-US" i="1" dirty="0" smtClean="0"/>
              <a:t>    </a:t>
            </a:r>
            <a:r>
              <a:rPr lang="en-US" dirty="0" smtClean="0"/>
              <a:t>Theo </a:t>
            </a:r>
            <a:r>
              <a:rPr lang="en-US" dirty="0" err="1"/>
              <a:t>chính</a:t>
            </a:r>
            <a:r>
              <a:rPr lang="en-US" dirty="0"/>
              <a:t> </a:t>
            </a:r>
            <a:r>
              <a:rPr lang="en-US" dirty="0" err="1"/>
              <a:t>phủ</a:t>
            </a:r>
            <a:r>
              <a:rPr lang="en-US" dirty="0"/>
              <a:t> </a:t>
            </a:r>
            <a:r>
              <a:rPr lang="en-US" dirty="0" err="1"/>
              <a:t>Việt</a:t>
            </a:r>
            <a:r>
              <a:rPr lang="en-US" dirty="0"/>
              <a:t> Nam </a:t>
            </a:r>
            <a:r>
              <a:rPr lang="en-US" dirty="0" err="1"/>
              <a:t>có</a:t>
            </a:r>
            <a:r>
              <a:rPr lang="en-US" dirty="0"/>
              <a:t> 54 </a:t>
            </a:r>
            <a:r>
              <a:rPr lang="en-US" dirty="0" err="1"/>
              <a:t>dân</a:t>
            </a:r>
            <a:r>
              <a:rPr lang="en-US" dirty="0"/>
              <a:t> </a:t>
            </a:r>
            <a:r>
              <a:rPr lang="en-US" dirty="0" err="1"/>
              <a:t>tộc</a:t>
            </a:r>
            <a:r>
              <a:rPr lang="en-US" dirty="0"/>
              <a:t>, </a:t>
            </a:r>
            <a:r>
              <a:rPr lang="en-US" dirty="0" err="1"/>
              <a:t>trong</a:t>
            </a:r>
            <a:r>
              <a:rPr lang="en-US" dirty="0"/>
              <a:t> </a:t>
            </a:r>
            <a:r>
              <a:rPr lang="en-US" dirty="0" err="1" smtClean="0"/>
              <a:t>đó</a:t>
            </a:r>
            <a:r>
              <a:rPr lang="en-US" dirty="0" smtClean="0"/>
              <a:t> </a:t>
            </a:r>
            <a:r>
              <a:rPr lang="en-US" dirty="0" err="1"/>
              <a:t>có</a:t>
            </a:r>
            <a:r>
              <a:rPr lang="en-US" dirty="0"/>
              <a:t> 53 </a:t>
            </a:r>
            <a:r>
              <a:rPr lang="en-US" dirty="0" err="1"/>
              <a:t>dân</a:t>
            </a:r>
            <a:r>
              <a:rPr lang="en-US" dirty="0"/>
              <a:t> </a:t>
            </a:r>
            <a:r>
              <a:rPr lang="en-US" dirty="0" err="1"/>
              <a:t>tộc</a:t>
            </a:r>
            <a:r>
              <a:rPr lang="en-US" dirty="0"/>
              <a:t> </a:t>
            </a:r>
            <a:r>
              <a:rPr lang="en-US" dirty="0" err="1"/>
              <a:t>thiểu</a:t>
            </a:r>
            <a:r>
              <a:rPr lang="en-US" dirty="0"/>
              <a:t> </a:t>
            </a:r>
            <a:r>
              <a:rPr lang="en-US" dirty="0" err="1"/>
              <a:t>số</a:t>
            </a:r>
            <a:r>
              <a:rPr lang="en-US" dirty="0"/>
              <a:t>, chiếm </a:t>
            </a:r>
            <a:r>
              <a:rPr lang="en-US" dirty="0" err="1"/>
              <a:t>khoảng</a:t>
            </a:r>
            <a:r>
              <a:rPr lang="en-US" dirty="0"/>
              <a:t> </a:t>
            </a:r>
            <a:r>
              <a:rPr lang="en-US" dirty="0" smtClean="0"/>
              <a:t>1</a:t>
            </a:r>
            <a:r>
              <a:rPr lang="vi-VN" dirty="0" smtClean="0"/>
              <a:t>3,8</a:t>
            </a:r>
            <a:r>
              <a:rPr lang="en-US" dirty="0" smtClean="0"/>
              <a:t>% </a:t>
            </a:r>
            <a:r>
              <a:rPr lang="en-US" dirty="0" err="1"/>
              <a:t>tổng</a:t>
            </a:r>
            <a:r>
              <a:rPr lang="en-US" dirty="0"/>
              <a:t> </a:t>
            </a:r>
            <a:r>
              <a:rPr lang="en-US" dirty="0" err="1"/>
              <a:t>số</a:t>
            </a:r>
            <a:r>
              <a:rPr lang="en-US" dirty="0"/>
              <a:t> </a:t>
            </a:r>
            <a:r>
              <a:rPr lang="en-US" dirty="0" err="1"/>
              <a:t>dân</a:t>
            </a:r>
            <a:r>
              <a:rPr lang="en-US" dirty="0"/>
              <a:t> </a:t>
            </a:r>
            <a:r>
              <a:rPr lang="en-US" dirty="0" err="1"/>
              <a:t>của</a:t>
            </a:r>
            <a:r>
              <a:rPr lang="en-US" dirty="0"/>
              <a:t> </a:t>
            </a:r>
            <a:r>
              <a:rPr lang="en-US" dirty="0" err="1"/>
              <a:t>cả</a:t>
            </a:r>
            <a:r>
              <a:rPr lang="en-US" dirty="0"/>
              <a:t> </a:t>
            </a:r>
            <a:r>
              <a:rPr lang="en-US" dirty="0" err="1" smtClean="0"/>
              <a:t>nước</a:t>
            </a:r>
            <a:r>
              <a:rPr lang="en-US" dirty="0" smtClean="0"/>
              <a:t>.</a:t>
            </a:r>
            <a:endParaRPr lang="en-US" dirty="0"/>
          </a:p>
        </p:txBody>
      </p:sp>
    </p:spTree>
    <p:extLst>
      <p:ext uri="{BB962C8B-B14F-4D97-AF65-F5344CB8AC3E}">
        <p14:creationId xmlns:p14="http://schemas.microsoft.com/office/powerpoint/2010/main" val="10923613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18</a:t>
            </a:fld>
            <a:endParaRPr lang="en-US"/>
          </a:p>
        </p:txBody>
      </p:sp>
      <p:pic>
        <p:nvPicPr>
          <p:cNvPr id="5" name="Picture 4"/>
          <p:cNvPicPr>
            <a:picLocks noChangeAspect="1"/>
          </p:cNvPicPr>
          <p:nvPr/>
        </p:nvPicPr>
        <p:blipFill>
          <a:blip r:embed="rId2"/>
          <a:stretch>
            <a:fillRect/>
          </a:stretch>
        </p:blipFill>
        <p:spPr>
          <a:xfrm>
            <a:off x="351995" y="1828800"/>
            <a:ext cx="8411005" cy="3776786"/>
          </a:xfrm>
          <a:prstGeom prst="rect">
            <a:avLst/>
          </a:prstGeom>
        </p:spPr>
      </p:pic>
      <p:sp>
        <p:nvSpPr>
          <p:cNvPr id="6" name="Title 1"/>
          <p:cNvSpPr>
            <a:spLocks noGrp="1"/>
          </p:cNvSpPr>
          <p:nvPr>
            <p:ph type="title"/>
          </p:nvPr>
        </p:nvSpPr>
        <p:spPr>
          <a:xfrm>
            <a:off x="304800" y="228600"/>
            <a:ext cx="8305800" cy="753499"/>
          </a:xfrm>
        </p:spPr>
        <p:txBody>
          <a:bodyPr/>
          <a:lstStyle/>
          <a:p>
            <a:r>
              <a:rPr lang="vi-VN" sz="3600" dirty="0" smtClean="0"/>
              <a:t>I. KHÁI QUÁT CHUNG VỀ VIỆT NAM</a:t>
            </a:r>
            <a:endParaRPr lang="en-US" sz="3600" dirty="0"/>
          </a:p>
        </p:txBody>
      </p:sp>
    </p:spTree>
    <p:extLst>
      <p:ext uri="{BB962C8B-B14F-4D97-AF65-F5344CB8AC3E}">
        <p14:creationId xmlns:p14="http://schemas.microsoft.com/office/powerpoint/2010/main" val="777371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3058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295400"/>
            <a:ext cx="8209877" cy="5638800"/>
          </a:xfrm>
        </p:spPr>
        <p:txBody>
          <a:bodyPr>
            <a:normAutofit/>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p>
          <a:p>
            <a:pPr>
              <a:buFont typeface="Wingdings" panose="05000000000000000000" pitchFamily="2" charset="2"/>
              <a:buChar char="v"/>
            </a:pPr>
            <a:r>
              <a:rPr lang="en-US" b="1" i="1" dirty="0"/>
              <a:t> </a:t>
            </a:r>
            <a:r>
              <a:rPr lang="en-US" b="1" i="1" dirty="0" smtClean="0"/>
              <a:t> </a:t>
            </a:r>
            <a:r>
              <a:rPr lang="en-US" b="1" i="1" dirty="0" err="1" smtClean="0"/>
              <a:t>Dân</a:t>
            </a:r>
            <a:r>
              <a:rPr lang="en-US" b="1" i="1" dirty="0" smtClean="0"/>
              <a:t> </a:t>
            </a:r>
            <a:r>
              <a:rPr lang="en-US" b="1" i="1" dirty="0" err="1"/>
              <a:t>tộc</a:t>
            </a:r>
            <a:r>
              <a:rPr lang="en-US" b="1" i="1" dirty="0"/>
              <a:t>:  </a:t>
            </a:r>
            <a:endParaRPr lang="en-US" b="1" i="1" dirty="0" smtClean="0"/>
          </a:p>
          <a:p>
            <a:pPr marL="0" indent="0">
              <a:lnSpc>
                <a:spcPct val="170000"/>
              </a:lnSpc>
              <a:spcBef>
                <a:spcPts val="1200"/>
              </a:spcBef>
              <a:spcAft>
                <a:spcPts val="600"/>
              </a:spcAft>
              <a:buNone/>
            </a:pPr>
            <a:r>
              <a:rPr lang="en-US" i="1" dirty="0"/>
              <a:t> </a:t>
            </a:r>
            <a:r>
              <a:rPr lang="en-US" i="1" dirty="0" smtClean="0"/>
              <a:t>    </a:t>
            </a:r>
            <a:r>
              <a:rPr lang="en-US" dirty="0" err="1" smtClean="0"/>
              <a:t>Dân</a:t>
            </a:r>
            <a:r>
              <a:rPr lang="en-US" dirty="0" smtClean="0"/>
              <a:t> </a:t>
            </a:r>
            <a:r>
              <a:rPr lang="en-US" dirty="0" err="1"/>
              <a:t>tộc</a:t>
            </a:r>
            <a:r>
              <a:rPr lang="en-US" dirty="0"/>
              <a:t> </a:t>
            </a:r>
            <a:r>
              <a:rPr lang="en-US" dirty="0" err="1"/>
              <a:t>Việt</a:t>
            </a:r>
            <a:r>
              <a:rPr lang="en-US" dirty="0"/>
              <a:t> (</a:t>
            </a:r>
            <a:r>
              <a:rPr lang="en-US" dirty="0" err="1"/>
              <a:t>còn</a:t>
            </a:r>
            <a:r>
              <a:rPr lang="en-US" dirty="0"/>
              <a:t> </a:t>
            </a:r>
            <a:r>
              <a:rPr lang="en-US" dirty="0" err="1"/>
              <a:t>gọi</a:t>
            </a:r>
            <a:r>
              <a:rPr lang="en-US" dirty="0"/>
              <a:t> </a:t>
            </a:r>
            <a:r>
              <a:rPr lang="en-US" dirty="0" err="1"/>
              <a:t>là</a:t>
            </a:r>
            <a:r>
              <a:rPr lang="en-US" dirty="0"/>
              <a:t> </a:t>
            </a:r>
            <a:r>
              <a:rPr lang="en-US" dirty="0" err="1"/>
              <a:t>người</a:t>
            </a:r>
            <a:r>
              <a:rPr lang="en-US" dirty="0"/>
              <a:t> </a:t>
            </a:r>
            <a:r>
              <a:rPr lang="en-US" dirty="0" err="1"/>
              <a:t>Kinh</a:t>
            </a:r>
            <a:r>
              <a:rPr lang="en-US" dirty="0"/>
              <a:t>) chiếm </a:t>
            </a:r>
            <a:r>
              <a:rPr lang="en-US" dirty="0" err="1"/>
              <a:t>gần</a:t>
            </a:r>
            <a:r>
              <a:rPr lang="en-US" dirty="0"/>
              <a:t> </a:t>
            </a:r>
            <a:r>
              <a:rPr lang="en-US" dirty="0" smtClean="0"/>
              <a:t>8</a:t>
            </a:r>
            <a:r>
              <a:rPr lang="vi-VN" dirty="0" smtClean="0"/>
              <a:t>6,2</a:t>
            </a:r>
            <a:r>
              <a:rPr lang="en-US" dirty="0" smtClean="0"/>
              <a:t>%, </a:t>
            </a:r>
            <a:r>
              <a:rPr lang="en-US" dirty="0" err="1"/>
              <a:t>tập</a:t>
            </a:r>
            <a:r>
              <a:rPr lang="en-US" dirty="0"/>
              <a:t> </a:t>
            </a:r>
            <a:r>
              <a:rPr lang="en-US" dirty="0" err="1"/>
              <a:t>trung</a:t>
            </a:r>
            <a:r>
              <a:rPr lang="en-US" dirty="0"/>
              <a:t> ở </a:t>
            </a:r>
            <a:r>
              <a:rPr lang="en-US" dirty="0" err="1"/>
              <a:t>những</a:t>
            </a:r>
            <a:r>
              <a:rPr lang="en-US" dirty="0"/>
              <a:t> </a:t>
            </a:r>
            <a:r>
              <a:rPr lang="en-US" dirty="0" err="1"/>
              <a:t>miền</a:t>
            </a:r>
            <a:r>
              <a:rPr lang="en-US" dirty="0"/>
              <a:t> </a:t>
            </a:r>
            <a:r>
              <a:rPr lang="en-US" dirty="0" err="1" smtClean="0"/>
              <a:t>châu</a:t>
            </a:r>
            <a:r>
              <a:rPr lang="en-US" dirty="0" smtClean="0"/>
              <a:t> </a:t>
            </a:r>
            <a:r>
              <a:rPr lang="en-US" dirty="0" err="1"/>
              <a:t>thổ</a:t>
            </a:r>
            <a:r>
              <a:rPr lang="en-US" dirty="0"/>
              <a:t> </a:t>
            </a:r>
            <a:r>
              <a:rPr lang="en-US" dirty="0" err="1"/>
              <a:t>và</a:t>
            </a:r>
            <a:r>
              <a:rPr lang="en-US" dirty="0"/>
              <a:t> </a:t>
            </a:r>
            <a:r>
              <a:rPr lang="en-US" dirty="0" err="1"/>
              <a:t>đồng</a:t>
            </a:r>
            <a:r>
              <a:rPr lang="en-US" dirty="0"/>
              <a:t> </a:t>
            </a:r>
            <a:r>
              <a:rPr lang="en-US" dirty="0" err="1"/>
              <a:t>bằng</a:t>
            </a:r>
            <a:r>
              <a:rPr lang="en-US" dirty="0"/>
              <a:t> </a:t>
            </a:r>
            <a:r>
              <a:rPr lang="en-US" dirty="0" err="1"/>
              <a:t>ven</a:t>
            </a:r>
            <a:r>
              <a:rPr lang="en-US" dirty="0"/>
              <a:t> </a:t>
            </a:r>
            <a:r>
              <a:rPr lang="en-US" dirty="0" err="1"/>
              <a:t>biển</a:t>
            </a:r>
            <a:r>
              <a:rPr lang="en-US" dirty="0"/>
              <a:t>. </a:t>
            </a:r>
            <a:r>
              <a:rPr lang="en-US" dirty="0" err="1"/>
              <a:t>Những</a:t>
            </a:r>
            <a:r>
              <a:rPr lang="en-US" dirty="0"/>
              <a:t> </a:t>
            </a:r>
            <a:r>
              <a:rPr lang="en-US" dirty="0" err="1"/>
              <a:t>dân</a:t>
            </a:r>
            <a:r>
              <a:rPr lang="en-US" dirty="0"/>
              <a:t> </a:t>
            </a:r>
            <a:r>
              <a:rPr lang="en-US" dirty="0" err="1"/>
              <a:t>tộc</a:t>
            </a:r>
            <a:r>
              <a:rPr lang="en-US" dirty="0"/>
              <a:t> </a:t>
            </a:r>
            <a:r>
              <a:rPr lang="en-US" dirty="0" err="1"/>
              <a:t>thiểu</a:t>
            </a:r>
            <a:r>
              <a:rPr lang="en-US" dirty="0"/>
              <a:t> </a:t>
            </a:r>
            <a:r>
              <a:rPr lang="en-US" dirty="0" err="1"/>
              <a:t>số</a:t>
            </a:r>
            <a:r>
              <a:rPr lang="en-US" dirty="0"/>
              <a:t>, </a:t>
            </a:r>
            <a:r>
              <a:rPr lang="en-US" dirty="0" err="1"/>
              <a:t>trừ</a:t>
            </a:r>
            <a:r>
              <a:rPr lang="en-US" dirty="0"/>
              <a:t> </a:t>
            </a:r>
            <a:r>
              <a:rPr lang="en-US" dirty="0" err="1"/>
              <a:t>người</a:t>
            </a:r>
            <a:r>
              <a:rPr lang="en-US" dirty="0"/>
              <a:t> </a:t>
            </a:r>
            <a:r>
              <a:rPr lang="en-US" dirty="0" err="1"/>
              <a:t>Hoa</a:t>
            </a:r>
            <a:r>
              <a:rPr lang="en-US" dirty="0"/>
              <a:t>, </a:t>
            </a:r>
            <a:r>
              <a:rPr lang="en-US" dirty="0" err="1"/>
              <a:t>phần</a:t>
            </a:r>
            <a:r>
              <a:rPr lang="en-US" dirty="0"/>
              <a:t> </a:t>
            </a:r>
            <a:r>
              <a:rPr lang="en-US" dirty="0" err="1"/>
              <a:t>lớn</a:t>
            </a:r>
            <a:r>
              <a:rPr lang="en-US" dirty="0"/>
              <a:t> </a:t>
            </a:r>
            <a:r>
              <a:rPr lang="en-US" dirty="0" err="1"/>
              <a:t>đều</a:t>
            </a:r>
            <a:r>
              <a:rPr lang="en-US" dirty="0"/>
              <a:t> </a:t>
            </a:r>
            <a:r>
              <a:rPr lang="en-US" dirty="0" err="1"/>
              <a:t>tập</a:t>
            </a:r>
            <a:r>
              <a:rPr lang="en-US" dirty="0"/>
              <a:t> </a:t>
            </a:r>
            <a:r>
              <a:rPr lang="en-US" dirty="0" err="1"/>
              <a:t>trung</a:t>
            </a:r>
            <a:r>
              <a:rPr lang="en-US" dirty="0"/>
              <a:t> ở </a:t>
            </a:r>
            <a:r>
              <a:rPr lang="en-US" dirty="0" err="1"/>
              <a:t>các</a:t>
            </a:r>
            <a:r>
              <a:rPr lang="en-US" dirty="0"/>
              <a:t> </a:t>
            </a:r>
            <a:r>
              <a:rPr lang="en-US" dirty="0" err="1"/>
              <a:t>vùng</a:t>
            </a:r>
            <a:r>
              <a:rPr lang="en-US" dirty="0"/>
              <a:t> </a:t>
            </a:r>
            <a:r>
              <a:rPr lang="en-US" dirty="0" err="1"/>
              <a:t>cao</a:t>
            </a:r>
            <a:r>
              <a:rPr lang="en-US" dirty="0"/>
              <a:t> </a:t>
            </a:r>
            <a:r>
              <a:rPr lang="en-US" dirty="0" err="1"/>
              <a:t>nguyên</a:t>
            </a:r>
            <a:r>
              <a:rPr lang="en-US" dirty="0"/>
              <a:t>.</a:t>
            </a:r>
          </a:p>
        </p:txBody>
      </p:sp>
    </p:spTree>
    <p:extLst>
      <p:ext uri="{BB962C8B-B14F-4D97-AF65-F5344CB8AC3E}">
        <p14:creationId xmlns:p14="http://schemas.microsoft.com/office/powerpoint/2010/main" val="20388412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p>
          <a:p>
            <a:pPr>
              <a:buFont typeface="Wingdings" panose="05000000000000000000" pitchFamily="2" charset="2"/>
              <a:buChar char="v"/>
            </a:pPr>
            <a:r>
              <a:rPr lang="en-US" b="1" i="1" dirty="0" smtClean="0"/>
              <a:t>  </a:t>
            </a:r>
            <a:r>
              <a:rPr lang="en-US" b="1" i="1" dirty="0" err="1" smtClean="0"/>
              <a:t>Tôn</a:t>
            </a:r>
            <a:r>
              <a:rPr lang="en-US" b="1" i="1" dirty="0" smtClean="0"/>
              <a:t> </a:t>
            </a:r>
            <a:r>
              <a:rPr lang="en-US" b="1" i="1" dirty="0" err="1"/>
              <a:t>giáo</a:t>
            </a:r>
            <a:r>
              <a:rPr lang="en-US" b="1" i="1" dirty="0"/>
              <a:t>:</a:t>
            </a:r>
            <a:endParaRPr lang="en-US" b="1" dirty="0"/>
          </a:p>
          <a:p>
            <a:pPr marL="0" indent="0">
              <a:buNone/>
            </a:pPr>
            <a:r>
              <a:rPr lang="en-US" dirty="0" smtClean="0"/>
              <a:t>	</a:t>
            </a:r>
            <a:r>
              <a:rPr lang="vi-VN" dirty="0" smtClean="0"/>
              <a:t>+ </a:t>
            </a:r>
            <a:r>
              <a:rPr lang="vi-VN" dirty="0"/>
              <a:t>Việt Nam là một nước có nhiều tôn </a:t>
            </a:r>
            <a:r>
              <a:rPr lang="vi-VN" dirty="0" smtClean="0"/>
              <a:t>giáo</a:t>
            </a:r>
            <a:r>
              <a:rPr lang="en-US" dirty="0" smtClean="0"/>
              <a:t>: </a:t>
            </a:r>
            <a:r>
              <a:rPr lang="vi-VN" dirty="0" smtClean="0"/>
              <a:t> Phật giáo, Công giáo</a:t>
            </a:r>
            <a:r>
              <a:rPr lang="en-US" dirty="0" smtClean="0"/>
              <a:t>, </a:t>
            </a:r>
            <a:r>
              <a:rPr lang="vi-VN" dirty="0" smtClean="0"/>
              <a:t>Cao Đài</a:t>
            </a:r>
            <a:r>
              <a:rPr lang="en-US" dirty="0" smtClean="0"/>
              <a:t>, </a:t>
            </a:r>
            <a:r>
              <a:rPr lang="vi-VN" dirty="0" smtClean="0"/>
              <a:t>Hòa Hảo,</a:t>
            </a:r>
            <a:r>
              <a:rPr lang="en-US" dirty="0" smtClean="0"/>
              <a:t> </a:t>
            </a:r>
            <a:r>
              <a:rPr lang="vi-VN" dirty="0" smtClean="0"/>
              <a:t>Tin </a:t>
            </a:r>
            <a:r>
              <a:rPr lang="vi-VN" dirty="0"/>
              <a:t>Lành và </a:t>
            </a:r>
            <a:r>
              <a:rPr lang="vi-VN" dirty="0" smtClean="0"/>
              <a:t>Hồi </a:t>
            </a:r>
            <a:r>
              <a:rPr lang="vi-VN" dirty="0"/>
              <a:t>giáo.</a:t>
            </a:r>
            <a:endParaRPr lang="en-US" dirty="0"/>
          </a:p>
          <a:p>
            <a:pPr marL="0" indent="0">
              <a:buNone/>
            </a:pPr>
            <a:r>
              <a:rPr lang="en-US" dirty="0" smtClean="0"/>
              <a:t>	</a:t>
            </a:r>
            <a:endParaRPr lang="en-US" dirty="0"/>
          </a:p>
        </p:txBody>
      </p:sp>
    </p:spTree>
    <p:extLst>
      <p:ext uri="{BB962C8B-B14F-4D97-AF65-F5344CB8AC3E}">
        <p14:creationId xmlns:p14="http://schemas.microsoft.com/office/powerpoint/2010/main" val="22074242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21</a:t>
            </a:fld>
            <a:endParaRPr lang="en-US"/>
          </a:p>
        </p:txBody>
      </p:sp>
      <p:pic>
        <p:nvPicPr>
          <p:cNvPr id="5" name="Picture 4"/>
          <p:cNvPicPr>
            <a:picLocks noChangeAspect="1"/>
          </p:cNvPicPr>
          <p:nvPr/>
        </p:nvPicPr>
        <p:blipFill>
          <a:blip r:embed="rId2"/>
          <a:stretch>
            <a:fillRect/>
          </a:stretch>
        </p:blipFill>
        <p:spPr>
          <a:xfrm>
            <a:off x="762000" y="450407"/>
            <a:ext cx="7534818" cy="6271068"/>
          </a:xfrm>
          <a:prstGeom prst="rect">
            <a:avLst/>
          </a:prstGeom>
        </p:spPr>
      </p:pic>
    </p:spTree>
    <p:extLst>
      <p:ext uri="{BB962C8B-B14F-4D97-AF65-F5344CB8AC3E}">
        <p14:creationId xmlns:p14="http://schemas.microsoft.com/office/powerpoint/2010/main" val="25054498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500187"/>
            <a:ext cx="8209877" cy="4500563"/>
          </a:xfrm>
        </p:spPr>
        <p:txBody>
          <a:bodyPr>
            <a:normAutofit lnSpcReduction="10000"/>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p>
          <a:p>
            <a:pPr>
              <a:buFont typeface="Wingdings" panose="05000000000000000000" pitchFamily="2" charset="2"/>
              <a:buChar char="v"/>
            </a:pPr>
            <a:r>
              <a:rPr lang="en-US" b="1" i="1" dirty="0" smtClean="0"/>
              <a:t>  </a:t>
            </a:r>
            <a:r>
              <a:rPr lang="en-US" b="1" i="1" dirty="0" err="1" smtClean="0"/>
              <a:t>Tôn</a:t>
            </a:r>
            <a:r>
              <a:rPr lang="en-US" b="1" i="1" dirty="0" smtClean="0"/>
              <a:t> </a:t>
            </a:r>
            <a:r>
              <a:rPr lang="en-US" b="1" i="1" dirty="0" err="1"/>
              <a:t>giáo</a:t>
            </a:r>
            <a:r>
              <a:rPr lang="en-US" b="1" i="1" dirty="0"/>
              <a:t>:</a:t>
            </a:r>
            <a:endParaRPr lang="en-US" b="1" dirty="0"/>
          </a:p>
          <a:p>
            <a:pPr marL="0" indent="0">
              <a:buNone/>
            </a:pPr>
            <a:r>
              <a:rPr lang="en-US" dirty="0" smtClean="0"/>
              <a:t>	</a:t>
            </a:r>
            <a:r>
              <a:rPr lang="vi-VN" dirty="0" smtClean="0"/>
              <a:t>+ </a:t>
            </a:r>
            <a:r>
              <a:rPr lang="vi-VN" dirty="0"/>
              <a:t>Trên thực tế, đại đa số người dân Việt Nam có tục lệ thờ cúng tổ tiên,  nhiều người theo các </a:t>
            </a:r>
            <a:r>
              <a:rPr lang="vi-VN" dirty="0" smtClean="0"/>
              <a:t>t</a:t>
            </a:r>
            <a:r>
              <a:rPr lang="en-US" dirty="0" err="1" smtClean="0"/>
              <a:t>ín</a:t>
            </a:r>
            <a:r>
              <a:rPr lang="vi-VN" dirty="0" smtClean="0"/>
              <a:t> </a:t>
            </a:r>
            <a:r>
              <a:rPr lang="vi-VN" dirty="0"/>
              <a:t>ngưỡng dân gian khác như Đạo Mẫu, và thường đến cầu </a:t>
            </a:r>
            <a:r>
              <a:rPr lang="en-US" dirty="0" err="1" smtClean="0"/>
              <a:t>nguyện</a:t>
            </a:r>
            <a:r>
              <a:rPr lang="en-US" dirty="0" smtClean="0"/>
              <a:t> </a:t>
            </a:r>
            <a:r>
              <a:rPr lang="vi-VN" dirty="0" smtClean="0"/>
              <a:t>tại </a:t>
            </a:r>
            <a:r>
              <a:rPr lang="vi-VN" dirty="0"/>
              <a:t>các đền chùa Phật giáo, Khổng giáo và Đạo giáo. Ngoài ra, có một số các tôn giáo khác </a:t>
            </a:r>
            <a:r>
              <a:rPr lang="vi-VN" dirty="0" smtClean="0"/>
              <a:t>như </a:t>
            </a:r>
            <a:r>
              <a:rPr lang="vi-VN" dirty="0"/>
              <a:t>Bà la </a:t>
            </a:r>
            <a:r>
              <a:rPr lang="vi-VN" dirty="0" smtClean="0"/>
              <a:t>môn</a:t>
            </a:r>
            <a:r>
              <a:rPr lang="en-US" dirty="0" smtClean="0"/>
              <a:t>, </a:t>
            </a:r>
            <a:r>
              <a:rPr lang="en-US" dirty="0" err="1" smtClean="0"/>
              <a:t>Tứ</a:t>
            </a:r>
            <a:r>
              <a:rPr lang="en-US" dirty="0" smtClean="0"/>
              <a:t> </a:t>
            </a:r>
            <a:r>
              <a:rPr lang="en-US" dirty="0" err="1" smtClean="0"/>
              <a:t>ân</a:t>
            </a:r>
            <a:r>
              <a:rPr lang="en-US" dirty="0" smtClean="0"/>
              <a:t> </a:t>
            </a:r>
            <a:r>
              <a:rPr lang="en-US" dirty="0" err="1" smtClean="0"/>
              <a:t>hiếu</a:t>
            </a:r>
            <a:r>
              <a:rPr lang="en-US" dirty="0" smtClean="0"/>
              <a:t> </a:t>
            </a:r>
            <a:r>
              <a:rPr lang="en-US" dirty="0" err="1" smtClean="0"/>
              <a:t>nghĩa</a:t>
            </a:r>
            <a:r>
              <a:rPr lang="vi-VN" b="1" dirty="0" smtClean="0"/>
              <a:t>...</a:t>
            </a:r>
            <a:endParaRPr lang="en-US" dirty="0"/>
          </a:p>
        </p:txBody>
      </p:sp>
    </p:spTree>
    <p:extLst>
      <p:ext uri="{BB962C8B-B14F-4D97-AF65-F5344CB8AC3E}">
        <p14:creationId xmlns:p14="http://schemas.microsoft.com/office/powerpoint/2010/main" val="16973608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534400" cy="753499"/>
          </a:xfrm>
        </p:spPr>
        <p:txBody>
          <a:bodyPr/>
          <a:lstStyle/>
          <a:p>
            <a:r>
              <a:rPr lang="vi-VN" sz="3600" dirty="0" smtClean="0"/>
              <a:t>I. KHÁI QUÁT CHUNG VỀ VIỆT NAM</a:t>
            </a:r>
            <a:endParaRPr lang="en-US" sz="3600" dirty="0"/>
          </a:p>
        </p:txBody>
      </p:sp>
      <p:sp>
        <p:nvSpPr>
          <p:cNvPr id="3" name="Content Placeholder 2"/>
          <p:cNvSpPr>
            <a:spLocks noGrp="1"/>
          </p:cNvSpPr>
          <p:nvPr>
            <p:ph idx="1"/>
          </p:nvPr>
        </p:nvSpPr>
        <p:spPr>
          <a:xfrm>
            <a:off x="844827" y="1500187"/>
            <a:ext cx="8209877" cy="4500563"/>
          </a:xfrm>
        </p:spPr>
        <p:txBody>
          <a:bodyPr>
            <a:normAutofit lnSpcReduction="10000"/>
          </a:bodyPr>
          <a:lstStyle/>
          <a:p>
            <a:pPr marL="0" indent="0">
              <a:buNone/>
            </a:pPr>
            <a:r>
              <a:rPr lang="en-US" b="1" dirty="0" smtClean="0"/>
              <a:t>2. </a:t>
            </a:r>
            <a:r>
              <a:rPr lang="vi-VN" b="1" dirty="0" smtClean="0"/>
              <a:t>Đặc điểm</a:t>
            </a:r>
            <a:r>
              <a:rPr lang="en-US" b="1" dirty="0" smtClean="0"/>
              <a:t> </a:t>
            </a:r>
            <a:r>
              <a:rPr lang="en-US" b="1" dirty="0" err="1" smtClean="0"/>
              <a:t>xã</a:t>
            </a:r>
            <a:r>
              <a:rPr lang="en-US" b="1" dirty="0" smtClean="0"/>
              <a:t> </a:t>
            </a:r>
            <a:r>
              <a:rPr lang="en-US" b="1" dirty="0" err="1" smtClean="0"/>
              <a:t>hội</a:t>
            </a:r>
            <a:r>
              <a:rPr lang="en-US" b="1" dirty="0" smtClean="0"/>
              <a:t>:</a:t>
            </a:r>
          </a:p>
          <a:p>
            <a:pPr>
              <a:buFont typeface="Wingdings" panose="05000000000000000000" pitchFamily="2" charset="2"/>
              <a:buChar char="v"/>
            </a:pPr>
            <a:r>
              <a:rPr lang="en-US" b="1" i="1" dirty="0"/>
              <a:t> </a:t>
            </a:r>
            <a:r>
              <a:rPr lang="en-US" b="1" i="1" dirty="0" smtClean="0"/>
              <a:t> </a:t>
            </a:r>
            <a:r>
              <a:rPr lang="vi-VN" b="1" i="1" dirty="0" smtClean="0"/>
              <a:t>Giao </a:t>
            </a:r>
            <a:r>
              <a:rPr lang="vi-VN" b="1" i="1" dirty="0"/>
              <a:t>thông vận tải: </a:t>
            </a:r>
            <a:endParaRPr lang="en-US" b="1" i="1" dirty="0" smtClean="0"/>
          </a:p>
          <a:p>
            <a:pPr marL="0" indent="0">
              <a:buNone/>
            </a:pPr>
            <a:r>
              <a:rPr lang="en-US" i="1" dirty="0"/>
              <a:t>	</a:t>
            </a:r>
            <a:r>
              <a:rPr lang="vi-VN" dirty="0" smtClean="0"/>
              <a:t>Do </a:t>
            </a:r>
            <a:r>
              <a:rPr lang="vi-VN" dirty="0"/>
              <a:t>đặc thù của địa lý Việt Nam, nên các tuyến giao thông nội địa chủ yếu từ đường bộ, đường sắt, đường hàng không đều theo hướng bắc - nam, riêng các tuyến giao thông nội thủy thì chủ yếu theo hướng đông - tây dựa theo các con sông lớn đều đổ từ hướng tây ra biển.</a:t>
            </a:r>
            <a:endParaRPr lang="en-US" dirty="0"/>
          </a:p>
        </p:txBody>
      </p:sp>
    </p:spTree>
    <p:extLst>
      <p:ext uri="{BB962C8B-B14F-4D97-AF65-F5344CB8AC3E}">
        <p14:creationId xmlns:p14="http://schemas.microsoft.com/office/powerpoint/2010/main" val="17442551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24</a:t>
            </a:fld>
            <a:endParaRPr lang="en-US"/>
          </a:p>
        </p:txBody>
      </p:sp>
      <p:pic>
        <p:nvPicPr>
          <p:cNvPr id="5" name="Picture 4"/>
          <p:cNvPicPr>
            <a:picLocks noChangeAspect="1"/>
          </p:cNvPicPr>
          <p:nvPr/>
        </p:nvPicPr>
        <p:blipFill>
          <a:blip r:embed="rId2"/>
          <a:stretch>
            <a:fillRect/>
          </a:stretch>
        </p:blipFill>
        <p:spPr>
          <a:xfrm>
            <a:off x="457200" y="1366560"/>
            <a:ext cx="8534400" cy="5340627"/>
          </a:xfrm>
          <a:prstGeom prst="rect">
            <a:avLst/>
          </a:prstGeom>
        </p:spPr>
      </p:pic>
      <p:sp>
        <p:nvSpPr>
          <p:cNvPr id="6" name="Title 1"/>
          <p:cNvSpPr>
            <a:spLocks noGrp="1"/>
          </p:cNvSpPr>
          <p:nvPr>
            <p:ph type="title"/>
          </p:nvPr>
        </p:nvSpPr>
        <p:spPr>
          <a:xfrm>
            <a:off x="381000" y="304800"/>
            <a:ext cx="8534400" cy="753499"/>
          </a:xfrm>
        </p:spPr>
        <p:txBody>
          <a:bodyPr/>
          <a:lstStyle/>
          <a:p>
            <a:r>
              <a:rPr lang="vi-VN" sz="3600" dirty="0" smtClean="0"/>
              <a:t>I. KHÁI QUÁT CHUNG VỀ VIỆT NAM</a:t>
            </a:r>
            <a:endParaRPr lang="en-US" sz="3600" dirty="0"/>
          </a:p>
        </p:txBody>
      </p:sp>
    </p:spTree>
    <p:extLst>
      <p:ext uri="{BB962C8B-B14F-4D97-AF65-F5344CB8AC3E}">
        <p14:creationId xmlns:p14="http://schemas.microsoft.com/office/powerpoint/2010/main" val="31373952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GIAO BÀI</a:t>
            </a:r>
            <a:endParaRPr lang="en-US" dirty="0">
              <a:solidFill>
                <a:srgbClr val="FF0000"/>
              </a:solidFill>
            </a:endParaRPr>
          </a:p>
        </p:txBody>
      </p:sp>
      <p:sp>
        <p:nvSpPr>
          <p:cNvPr id="3" name="Content Placeholder 2"/>
          <p:cNvSpPr>
            <a:spLocks noGrp="1"/>
          </p:cNvSpPr>
          <p:nvPr>
            <p:ph idx="1"/>
          </p:nvPr>
        </p:nvSpPr>
        <p:spPr/>
        <p:txBody>
          <a:bodyPr/>
          <a:lstStyle/>
          <a:p>
            <a:r>
              <a:rPr lang="en-US" dirty="0" err="1" smtClean="0"/>
              <a:t>Tìm</a:t>
            </a:r>
            <a:r>
              <a:rPr lang="en-US" dirty="0" smtClean="0"/>
              <a:t> </a:t>
            </a:r>
            <a:r>
              <a:rPr lang="en-US" dirty="0" err="1" smtClean="0"/>
              <a:t>hiểu</a:t>
            </a:r>
            <a:r>
              <a:rPr lang="en-US" dirty="0" smtClean="0"/>
              <a:t> </a:t>
            </a:r>
            <a:r>
              <a:rPr lang="en-US" dirty="0" err="1" smtClean="0"/>
              <a:t>đặc</a:t>
            </a:r>
            <a:r>
              <a:rPr lang="en-US" dirty="0" smtClean="0"/>
              <a:t> </a:t>
            </a:r>
            <a:r>
              <a:rPr lang="en-US" dirty="0" err="1" smtClean="0"/>
              <a:t>trưng</a:t>
            </a:r>
            <a:r>
              <a:rPr lang="en-US" dirty="0" smtClean="0"/>
              <a:t> </a:t>
            </a:r>
            <a:r>
              <a:rPr lang="en-US" dirty="0" err="1" smtClean="0"/>
              <a:t>văn</a:t>
            </a:r>
            <a:r>
              <a:rPr lang="en-US" dirty="0" smtClean="0"/>
              <a:t> </a:t>
            </a:r>
            <a:r>
              <a:rPr lang="en-US" dirty="0" err="1" smtClean="0"/>
              <a:t>hóa</a:t>
            </a:r>
            <a:r>
              <a:rPr lang="en-US" dirty="0" smtClean="0"/>
              <a:t> </a:t>
            </a:r>
            <a:r>
              <a:rPr lang="en-US" dirty="0" err="1" smtClean="0"/>
              <a:t>ẩm</a:t>
            </a:r>
            <a:r>
              <a:rPr lang="en-US" dirty="0" smtClean="0"/>
              <a:t> </a:t>
            </a:r>
            <a:r>
              <a:rPr lang="en-US" dirty="0" err="1" smtClean="0"/>
              <a:t>thực</a:t>
            </a:r>
            <a:r>
              <a:rPr lang="en-US" smtClean="0"/>
              <a:t> của</a:t>
            </a:r>
            <a:r>
              <a:rPr lang="en-US" dirty="0" smtClean="0"/>
              <a:t> </a:t>
            </a:r>
            <a:r>
              <a:rPr lang="en-US" dirty="0" err="1" smtClean="0"/>
              <a:t>Việt</a:t>
            </a:r>
            <a:r>
              <a:rPr lang="en-US" dirty="0" smtClean="0"/>
              <a:t> Nam?</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25</a:t>
            </a:fld>
            <a:endParaRPr lang="en-US"/>
          </a:p>
        </p:txBody>
      </p:sp>
    </p:spTree>
    <p:extLst>
      <p:ext uri="{BB962C8B-B14F-4D97-AF65-F5344CB8AC3E}">
        <p14:creationId xmlns:p14="http://schemas.microsoft.com/office/powerpoint/2010/main" val="39906251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26</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2259</TotalTime>
  <Words>541</Words>
  <Application>Microsoft Office PowerPoint</Application>
  <PresentationFormat>On-screen Show (4:3)</PresentationFormat>
  <Paragraphs>86</Paragraphs>
  <Slides>26</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Wingdings</vt:lpstr>
      <vt:lpstr>871TGp_picture_light_ani</vt:lpstr>
      <vt:lpstr>PowerPoint Presentation</vt:lpstr>
      <vt:lpstr>GV: Nguyễn Thị Hiền</vt:lpstr>
      <vt:lpstr>I. KHÁI QUÁT CHUNG VỀ VIỆT NAM</vt:lpstr>
      <vt:lpstr>PowerPoint Presentation</vt:lpstr>
      <vt:lpstr>I. KHÁI QUÁT CHUNG VỀ VIỆT NAM</vt:lpstr>
      <vt:lpstr>I. KHÁI QUÁT CHUNG VỀ VIỆT NAM</vt:lpstr>
      <vt:lpstr>I. KHÁI QUÁT CHUNG VỀ VIỆT NAM</vt:lpstr>
      <vt:lpstr>Thuyết âm dương, ngũ hành trong ăn uống</vt:lpstr>
      <vt:lpstr>I. KHÁI QUÁT CHUNG VỀ VIỆT NAM</vt:lpstr>
      <vt:lpstr>I. KHÁI QUÁT CHUNG VỀ VIỆT NAM</vt:lpstr>
      <vt:lpstr>PowerPoint Presentation</vt:lpstr>
      <vt:lpstr>I. KHÁI QUÁT CHUNG VỀ VIỆT NAM</vt:lpstr>
      <vt:lpstr>Sự thay đổi về kinh tế của VN</vt:lpstr>
      <vt:lpstr>I. KHÁI QUÁT CHUNG VỀ VIỆT NAM</vt:lpstr>
      <vt:lpstr>I. KHÁI QUÁT CHUNG VỀ VIỆT NAM</vt:lpstr>
      <vt:lpstr>I. KHÁI QUÁT CHUNG VỀ VIỆT NAM</vt:lpstr>
      <vt:lpstr>I. KHÁI QUÁT CHUNG VỀ VIỆT NAM</vt:lpstr>
      <vt:lpstr>I. KHÁI QUÁT CHUNG VỀ VIỆT NAM</vt:lpstr>
      <vt:lpstr>I. KHÁI QUÁT CHUNG VỀ VIỆT NAM</vt:lpstr>
      <vt:lpstr>I. KHÁI QUÁT CHUNG VỀ VIỆT NAM</vt:lpstr>
      <vt:lpstr>PowerPoint Presentation</vt:lpstr>
      <vt:lpstr>I. KHÁI QUÁT CHUNG VỀ VIỆT NAM</vt:lpstr>
      <vt:lpstr>I. KHÁI QUÁT CHUNG VỀ VIỆT NAM</vt:lpstr>
      <vt:lpstr>I. KHÁI QUÁT CHUNG VỀ VIỆT NAM</vt:lpstr>
      <vt:lpstr>GIAO BÀI</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Nguyen Hien</cp:lastModifiedBy>
  <cp:revision>128</cp:revision>
  <dcterms:created xsi:type="dcterms:W3CDTF">2013-12-02T23:45:18Z</dcterms:created>
  <dcterms:modified xsi:type="dcterms:W3CDTF">2021-01-25T01:12:21Z</dcterms:modified>
</cp:coreProperties>
</file>