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88" r:id="rId2"/>
    <p:sldId id="256" r:id="rId3"/>
    <p:sldId id="415" r:id="rId4"/>
    <p:sldId id="416" r:id="rId5"/>
    <p:sldId id="375" r:id="rId6"/>
    <p:sldId id="405" r:id="rId7"/>
    <p:sldId id="407" r:id="rId8"/>
    <p:sldId id="406" r:id="rId9"/>
    <p:sldId id="408" r:id="rId10"/>
    <p:sldId id="409" r:id="rId11"/>
    <p:sldId id="411" r:id="rId12"/>
    <p:sldId id="410" r:id="rId13"/>
    <p:sldId id="412" r:id="rId14"/>
    <p:sldId id="417" r:id="rId15"/>
    <p:sldId id="421" r:id="rId16"/>
    <p:sldId id="420" r:id="rId17"/>
    <p:sldId id="418" r:id="rId18"/>
    <p:sldId id="419" r:id="rId19"/>
    <p:sldId id="423" r:id="rId20"/>
    <p:sldId id="413" r:id="rId21"/>
    <p:sldId id="414" r:id="rId22"/>
    <p:sldId id="437" r:id="rId23"/>
    <p:sldId id="424" r:id="rId24"/>
    <p:sldId id="428" r:id="rId25"/>
    <p:sldId id="425" r:id="rId26"/>
    <p:sldId id="435" r:id="rId27"/>
    <p:sldId id="426" r:id="rId28"/>
    <p:sldId id="429" r:id="rId29"/>
    <p:sldId id="433" r:id="rId30"/>
    <p:sldId id="430" r:id="rId31"/>
    <p:sldId id="434" r:id="rId32"/>
    <p:sldId id="436" r:id="rId33"/>
    <p:sldId id="431" r:id="rId34"/>
    <p:sldId id="427" r:id="rId35"/>
    <p:sldId id="432" r:id="rId36"/>
    <p:sldId id="285" r:id="rId37"/>
  </p:sldIdLst>
  <p:sldSz cx="9144000" cy="6858000" type="screen4x3"/>
  <p:notesSz cx="6858000" cy="9144000"/>
  <p:custDataLst>
    <p:tags r:id="rId39"/>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426" autoAdjust="0"/>
    <p:restoredTop sz="94660"/>
  </p:normalViewPr>
  <p:slideViewPr>
    <p:cSldViewPr>
      <p:cViewPr varScale="1">
        <p:scale>
          <a:sx n="67" d="100"/>
          <a:sy n="67" d="100"/>
        </p:scale>
        <p:origin x="1320"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3/8/2021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2</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1</a:t>
            </a:fld>
            <a:endParaRPr lang="en-US"/>
          </a:p>
        </p:txBody>
      </p:sp>
      <p:pic>
        <p:nvPicPr>
          <p:cNvPr id="6" name="Picture 5"/>
          <p:cNvPicPr>
            <a:picLocks noChangeAspect="1"/>
          </p:cNvPicPr>
          <p:nvPr/>
        </p:nvPicPr>
        <p:blipFill>
          <a:blip r:embed="rId2"/>
          <a:stretch>
            <a:fillRect/>
          </a:stretch>
        </p:blipFill>
        <p:spPr>
          <a:xfrm>
            <a:off x="1219200" y="-12826"/>
            <a:ext cx="6781800" cy="4160616"/>
          </a:xfrm>
          <a:prstGeom prst="rect">
            <a:avLst/>
          </a:prstGeom>
        </p:spPr>
      </p:pic>
      <p:sp>
        <p:nvSpPr>
          <p:cNvPr id="7" name="TextBox 6"/>
          <p:cNvSpPr txBox="1"/>
          <p:nvPr/>
        </p:nvSpPr>
        <p:spPr>
          <a:xfrm>
            <a:off x="647700" y="4143028"/>
            <a:ext cx="7772400" cy="2862322"/>
          </a:xfrm>
          <a:prstGeom prst="rect">
            <a:avLst/>
          </a:prstGeom>
          <a:noFill/>
        </p:spPr>
        <p:txBody>
          <a:bodyPr wrap="square" rtlCol="0">
            <a:spAutoFit/>
          </a:bodyPr>
          <a:lstStyle/>
          <a:p>
            <a:pPr algn="ctr"/>
            <a:r>
              <a:rPr lang="en-US" sz="9000" b="1" dirty="0" smtClean="0">
                <a:solidFill>
                  <a:srgbClr val="FF0000"/>
                </a:solidFill>
              </a:rPr>
              <a:t>VĂN HÓA </a:t>
            </a:r>
          </a:p>
          <a:p>
            <a:pPr algn="ctr"/>
            <a:r>
              <a:rPr lang="en-US" sz="9000" b="1" dirty="0" smtClean="0">
                <a:solidFill>
                  <a:srgbClr val="FF0000"/>
                </a:solidFill>
              </a:rPr>
              <a:t>ẨM THỰC</a:t>
            </a:r>
            <a:endParaRPr lang="en-US" sz="9000" b="1" dirty="0">
              <a:solidFill>
                <a:srgbClr val="FF0000"/>
              </a:solidFill>
            </a:endParaRPr>
          </a:p>
        </p:txBody>
      </p:sp>
    </p:spTree>
    <p:extLst>
      <p:ext uri="{BB962C8B-B14F-4D97-AF65-F5344CB8AC3E}">
        <p14:creationId xmlns:p14="http://schemas.microsoft.com/office/powerpoint/2010/main" val="382859556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2</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a:t>
            </a:r>
            <a:r>
              <a:rPr lang="en-US" sz="6000" b="1" kern="0" dirty="0">
                <a:solidFill>
                  <a:srgbClr val="FF0000"/>
                </a:solidFill>
                <a:latin typeface="+mj-lt"/>
                <a:ea typeface="+mj-ea"/>
                <a:cs typeface="+mj-cs"/>
              </a:rPr>
              <a:t>2</a:t>
            </a:r>
            <a:r>
              <a:rPr lang="en-US" sz="6000" b="1" kern="0" dirty="0" smtClean="0">
                <a:solidFill>
                  <a:srgbClr val="FF0000"/>
                </a:solidFill>
                <a:latin typeface="+mj-lt"/>
                <a:ea typeface="+mj-ea"/>
                <a:cs typeface="+mj-cs"/>
              </a:rPr>
              <a:t>:</a:t>
            </a:r>
            <a:r>
              <a:rPr lang="en-US" sz="6000" b="1" dirty="0" smtClean="0">
                <a:solidFill>
                  <a:srgbClr val="FF0000"/>
                </a:solidFill>
                <a:latin typeface="Arial" panose="020B0604020202020204" pitchFamily="34" charset="0"/>
                <a:cs typeface="Arial" panose="020B0604020202020204" pitchFamily="34" charset="0"/>
              </a:rPr>
              <a:t> </a:t>
            </a:r>
            <a:r>
              <a:rPr lang="en-US" sz="6000" b="1" dirty="0">
                <a:solidFill>
                  <a:srgbClr val="FF0000"/>
                </a:solidFill>
                <a:latin typeface="Arial" panose="020B0604020202020204" pitchFamily="34" charset="0"/>
                <a:cs typeface="Arial" panose="020B0604020202020204" pitchFamily="34" charset="0"/>
              </a:rPr>
              <a:t>VĂN HÓA ẨM </a:t>
            </a:r>
            <a:r>
              <a:rPr lang="en-US" sz="6000" b="1" dirty="0" smtClean="0">
                <a:solidFill>
                  <a:srgbClr val="FF0000"/>
                </a:solidFill>
                <a:latin typeface="Arial" panose="020B0604020202020204" pitchFamily="34" charset="0"/>
                <a:cs typeface="Arial" panose="020B0604020202020204" pitchFamily="34" charset="0"/>
              </a:rPr>
              <a:t>THỰC VIỆT NAM</a:t>
            </a:r>
            <a:endParaRPr lang="en-US" sz="6000" b="1" dirty="0">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smtClean="0"/>
              <a:t>KIỂM TRA BÀI CŨ</a:t>
            </a:r>
            <a:endParaRPr lang="en-US" dirty="0"/>
          </a:p>
        </p:txBody>
      </p:sp>
      <p:sp>
        <p:nvSpPr>
          <p:cNvPr id="3" name="Content Placeholder 2"/>
          <p:cNvSpPr>
            <a:spLocks noGrp="1"/>
          </p:cNvSpPr>
          <p:nvPr>
            <p:ph idx="1"/>
          </p:nvPr>
        </p:nvSpPr>
        <p:spPr>
          <a:xfrm>
            <a:off x="533400" y="1798637"/>
            <a:ext cx="8229600" cy="4525963"/>
          </a:xfrm>
        </p:spPr>
        <p:txBody>
          <a:bodyPr/>
          <a:lstStyle/>
          <a:p>
            <a:pPr marL="0" indent="0">
              <a:buNone/>
            </a:pPr>
            <a:r>
              <a:rPr lang="vi-VN" dirty="0" smtClean="0"/>
              <a:t>Câu hỏi: Cho ví dụ về kết hợp nguyên liệu cân bằng âm dương trong món ăn Việt Nam </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a:t>
            </a:fld>
            <a:endParaRPr lang="en-US"/>
          </a:p>
        </p:txBody>
      </p:sp>
      <p:pic>
        <p:nvPicPr>
          <p:cNvPr id="5" name="Picture 4"/>
          <p:cNvPicPr>
            <a:picLocks noChangeAspect="1"/>
          </p:cNvPicPr>
          <p:nvPr/>
        </p:nvPicPr>
        <p:blipFill>
          <a:blip r:embed="rId2"/>
          <a:stretch>
            <a:fillRect/>
          </a:stretch>
        </p:blipFill>
        <p:spPr>
          <a:xfrm>
            <a:off x="2819400" y="3124200"/>
            <a:ext cx="3124429" cy="3469569"/>
          </a:xfrm>
          <a:prstGeom prst="rect">
            <a:avLst/>
          </a:prstGeom>
          <a:ln>
            <a:noFill/>
          </a:ln>
          <a:effectLst>
            <a:softEdge rad="112500"/>
          </a:effectLst>
        </p:spPr>
      </p:pic>
    </p:spTree>
    <p:extLst>
      <p:ext uri="{BB962C8B-B14F-4D97-AF65-F5344CB8AC3E}">
        <p14:creationId xmlns:p14="http://schemas.microsoft.com/office/powerpoint/2010/main" val="38214763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3875" y="1371600"/>
            <a:ext cx="8229600" cy="4525963"/>
          </a:xfrm>
        </p:spPr>
        <p:txBody>
          <a:bodyPr/>
          <a:lstStyle/>
          <a:p>
            <a:r>
              <a:rPr lang="vi-VN" dirty="0" smtClean="0"/>
              <a:t>Đáp án:</a:t>
            </a:r>
          </a:p>
          <a:p>
            <a:pPr marL="0" indent="0">
              <a:buNone/>
            </a:pPr>
            <a:r>
              <a:rPr lang="en-US" dirty="0"/>
              <a:t>VD: </a:t>
            </a:r>
            <a:r>
              <a:rPr lang="en-US" dirty="0" err="1"/>
              <a:t>gừng</a:t>
            </a:r>
            <a:r>
              <a:rPr lang="en-US" dirty="0"/>
              <a:t> (</a:t>
            </a:r>
            <a:r>
              <a:rPr lang="en-US" dirty="0" err="1"/>
              <a:t>dương</a:t>
            </a:r>
            <a:r>
              <a:rPr lang="en-US" dirty="0"/>
              <a:t>) </a:t>
            </a:r>
            <a:r>
              <a:rPr lang="en-US" dirty="0" err="1"/>
              <a:t>có</a:t>
            </a:r>
            <a:r>
              <a:rPr lang="en-US" dirty="0"/>
              <a:t> </a:t>
            </a:r>
            <a:r>
              <a:rPr lang="en-US" dirty="0" err="1"/>
              <a:t>tác</a:t>
            </a:r>
            <a:r>
              <a:rPr lang="en-US" dirty="0"/>
              <a:t> </a:t>
            </a:r>
            <a:r>
              <a:rPr lang="en-US" dirty="0" err="1"/>
              <a:t>dụng</a:t>
            </a:r>
            <a:r>
              <a:rPr lang="en-US" dirty="0"/>
              <a:t> </a:t>
            </a:r>
            <a:r>
              <a:rPr lang="en-US" dirty="0" err="1"/>
              <a:t>làm</a:t>
            </a:r>
            <a:r>
              <a:rPr lang="en-US" dirty="0"/>
              <a:t> </a:t>
            </a:r>
            <a:r>
              <a:rPr lang="en-US" dirty="0" err="1"/>
              <a:t>thanh</a:t>
            </a:r>
            <a:r>
              <a:rPr lang="en-US" dirty="0"/>
              <a:t> </a:t>
            </a:r>
            <a:r>
              <a:rPr lang="en-US" dirty="0" err="1"/>
              <a:t>hàn</a:t>
            </a:r>
            <a:r>
              <a:rPr lang="en-US" dirty="0"/>
              <a:t>, </a:t>
            </a:r>
            <a:r>
              <a:rPr lang="en-US" dirty="0" err="1"/>
              <a:t>giải</a:t>
            </a:r>
            <a:r>
              <a:rPr lang="en-US" dirty="0"/>
              <a:t> </a:t>
            </a:r>
            <a:r>
              <a:rPr lang="en-US" dirty="0" err="1"/>
              <a:t>cảm</a:t>
            </a:r>
            <a:r>
              <a:rPr lang="en-US" dirty="0"/>
              <a:t>, </a:t>
            </a:r>
            <a:r>
              <a:rPr lang="en-US" dirty="0" err="1"/>
              <a:t>giải</a:t>
            </a:r>
            <a:r>
              <a:rPr lang="en-US" dirty="0"/>
              <a:t> </a:t>
            </a:r>
            <a:r>
              <a:rPr lang="en-US" dirty="0" err="1"/>
              <a:t>độc</a:t>
            </a:r>
            <a:r>
              <a:rPr lang="en-US" dirty="0"/>
              <a:t>, </a:t>
            </a:r>
            <a:r>
              <a:rPr lang="en-US" dirty="0" err="1"/>
              <a:t>cho</a:t>
            </a:r>
            <a:r>
              <a:rPr lang="en-US" dirty="0"/>
              <a:t> </a:t>
            </a:r>
            <a:r>
              <a:rPr lang="en-US" dirty="0" err="1"/>
              <a:t>nên</a:t>
            </a:r>
            <a:r>
              <a:rPr lang="en-US" dirty="0"/>
              <a:t> </a:t>
            </a:r>
            <a:r>
              <a:rPr lang="en-US" dirty="0" err="1"/>
              <a:t>được</a:t>
            </a:r>
            <a:r>
              <a:rPr lang="en-US" dirty="0"/>
              <a:t> </a:t>
            </a:r>
            <a:r>
              <a:rPr lang="en-US" dirty="0" err="1"/>
              <a:t>dùng</a:t>
            </a:r>
            <a:r>
              <a:rPr lang="en-US" dirty="0"/>
              <a:t> </a:t>
            </a:r>
            <a:r>
              <a:rPr lang="en-US" dirty="0" err="1"/>
              <a:t>làm</a:t>
            </a:r>
            <a:r>
              <a:rPr lang="en-US" dirty="0"/>
              <a:t> </a:t>
            </a:r>
            <a:r>
              <a:rPr lang="en-US" dirty="0" err="1"/>
              <a:t>gia</a:t>
            </a:r>
            <a:r>
              <a:rPr lang="en-US" dirty="0"/>
              <a:t> </a:t>
            </a:r>
            <a:r>
              <a:rPr lang="en-US" dirty="0" err="1"/>
              <a:t>vị</a:t>
            </a:r>
            <a:r>
              <a:rPr lang="en-US" dirty="0"/>
              <a:t> </a:t>
            </a:r>
            <a:r>
              <a:rPr lang="en-US" dirty="0" err="1"/>
              <a:t>đi</a:t>
            </a:r>
            <a:r>
              <a:rPr lang="en-US" dirty="0"/>
              <a:t> </a:t>
            </a:r>
            <a:r>
              <a:rPr lang="en-US" dirty="0" err="1"/>
              <a:t>kèm</a:t>
            </a:r>
            <a:r>
              <a:rPr lang="en-US" dirty="0"/>
              <a:t> </a:t>
            </a:r>
            <a:r>
              <a:rPr lang="en-US" dirty="0" err="1"/>
              <a:t>với</a:t>
            </a:r>
            <a:r>
              <a:rPr lang="en-US" dirty="0"/>
              <a:t> </a:t>
            </a:r>
            <a:r>
              <a:rPr lang="en-US" dirty="0" err="1"/>
              <a:t>những</a:t>
            </a:r>
            <a:r>
              <a:rPr lang="en-US" dirty="0"/>
              <a:t> </a:t>
            </a:r>
            <a:r>
              <a:rPr lang="en-US" dirty="0" err="1"/>
              <a:t>thực</a:t>
            </a:r>
            <a:r>
              <a:rPr lang="en-US" dirty="0"/>
              <a:t> </a:t>
            </a:r>
            <a:r>
              <a:rPr lang="en-US" dirty="0" err="1"/>
              <a:t>phẩm</a:t>
            </a:r>
            <a:r>
              <a:rPr lang="en-US" dirty="0"/>
              <a:t> </a:t>
            </a:r>
            <a:r>
              <a:rPr lang="en-US" dirty="0" err="1"/>
              <a:t>có</a:t>
            </a:r>
            <a:r>
              <a:rPr lang="en-US" dirty="0"/>
              <a:t> </a:t>
            </a:r>
            <a:r>
              <a:rPr lang="en-US" dirty="0" err="1"/>
              <a:t>tính</a:t>
            </a:r>
            <a:r>
              <a:rPr lang="en-US" dirty="0"/>
              <a:t> </a:t>
            </a:r>
            <a:r>
              <a:rPr lang="en-US" dirty="0" err="1"/>
              <a:t>hàn</a:t>
            </a:r>
            <a:r>
              <a:rPr lang="en-US" dirty="0"/>
              <a:t> (</a:t>
            </a:r>
            <a:r>
              <a:rPr lang="en-US" dirty="0" err="1"/>
              <a:t>âm</a:t>
            </a:r>
            <a:r>
              <a:rPr lang="en-US" dirty="0"/>
              <a:t>) </a:t>
            </a:r>
            <a:r>
              <a:rPr lang="en-US" dirty="0" err="1"/>
              <a:t>như</a:t>
            </a:r>
            <a:r>
              <a:rPr lang="en-US" dirty="0"/>
              <a:t> </a:t>
            </a:r>
            <a:r>
              <a:rPr lang="en-US" dirty="0" err="1"/>
              <a:t>bí</a:t>
            </a:r>
            <a:r>
              <a:rPr lang="en-US" dirty="0"/>
              <a:t> </a:t>
            </a:r>
            <a:r>
              <a:rPr lang="en-US" dirty="0" err="1"/>
              <a:t>đao</a:t>
            </a:r>
            <a:r>
              <a:rPr lang="en-US" dirty="0"/>
              <a:t>, </a:t>
            </a:r>
            <a:r>
              <a:rPr lang="en-US" dirty="0" err="1"/>
              <a:t>rau</a:t>
            </a:r>
            <a:r>
              <a:rPr lang="en-US" dirty="0"/>
              <a:t> </a:t>
            </a:r>
            <a:r>
              <a:rPr lang="en-US" dirty="0" err="1"/>
              <a:t>cải</a:t>
            </a:r>
            <a:r>
              <a:rPr lang="en-US" dirty="0"/>
              <a:t>, </a:t>
            </a:r>
            <a:r>
              <a:rPr lang="en-US" dirty="0" err="1"/>
              <a:t>cải</a:t>
            </a:r>
            <a:r>
              <a:rPr lang="en-US" dirty="0"/>
              <a:t> </a:t>
            </a:r>
            <a:r>
              <a:rPr lang="en-US" dirty="0" err="1"/>
              <a:t>bắp</a:t>
            </a:r>
            <a:r>
              <a:rPr lang="en-US" dirty="0"/>
              <a:t>, </a:t>
            </a:r>
            <a:r>
              <a:rPr lang="en-US" dirty="0" err="1"/>
              <a:t>cá</a:t>
            </a:r>
            <a:r>
              <a:rPr lang="en-US" dirty="0"/>
              <a:t>, </a:t>
            </a:r>
            <a:r>
              <a:rPr lang="en-US" dirty="0" err="1"/>
              <a:t>thịt</a:t>
            </a:r>
            <a:r>
              <a:rPr lang="en-US" dirty="0"/>
              <a:t> </a:t>
            </a:r>
            <a:r>
              <a:rPr lang="en-US" dirty="0" err="1"/>
              <a:t>bò</a:t>
            </a:r>
            <a:r>
              <a:rPr lang="en-US" dirty="0"/>
              <a:t>… </a:t>
            </a:r>
          </a:p>
          <a:p>
            <a:pPr marL="0" indent="0">
              <a:buNone/>
            </a:pPr>
            <a:r>
              <a:rPr lang="en-US" dirty="0" err="1"/>
              <a:t>Ớt</a:t>
            </a:r>
            <a:r>
              <a:rPr lang="en-US" dirty="0"/>
              <a:t> (</a:t>
            </a:r>
            <a:r>
              <a:rPr lang="en-US" dirty="0" err="1"/>
              <a:t>dương</a:t>
            </a:r>
            <a:r>
              <a:rPr lang="en-US" dirty="0"/>
              <a:t>), </a:t>
            </a:r>
            <a:r>
              <a:rPr lang="en-US" dirty="0" err="1"/>
              <a:t>cho</a:t>
            </a:r>
            <a:r>
              <a:rPr lang="en-US" dirty="0"/>
              <a:t> </a:t>
            </a:r>
            <a:r>
              <a:rPr lang="en-US" dirty="0" err="1"/>
              <a:t>nên</a:t>
            </a:r>
            <a:r>
              <a:rPr lang="en-US" dirty="0"/>
              <a:t> </a:t>
            </a:r>
            <a:r>
              <a:rPr lang="en-US" dirty="0" err="1"/>
              <a:t>được</a:t>
            </a:r>
            <a:r>
              <a:rPr lang="en-US" dirty="0"/>
              <a:t> </a:t>
            </a:r>
            <a:r>
              <a:rPr lang="en-US" dirty="0" err="1"/>
              <a:t>dùng</a:t>
            </a:r>
            <a:r>
              <a:rPr lang="en-US" dirty="0"/>
              <a:t> </a:t>
            </a:r>
            <a:r>
              <a:rPr lang="en-US" dirty="0" err="1"/>
              <a:t>nhiều</a:t>
            </a:r>
            <a:r>
              <a:rPr lang="en-US" dirty="0"/>
              <a:t> </a:t>
            </a:r>
            <a:r>
              <a:rPr lang="en-US" dirty="0" err="1"/>
              <a:t>trong</a:t>
            </a:r>
            <a:r>
              <a:rPr lang="en-US" dirty="0"/>
              <a:t> </a:t>
            </a:r>
            <a:r>
              <a:rPr lang="en-US" dirty="0" err="1"/>
              <a:t>các</a:t>
            </a:r>
            <a:r>
              <a:rPr lang="en-US" dirty="0"/>
              <a:t> </a:t>
            </a:r>
            <a:r>
              <a:rPr lang="en-US" dirty="0" err="1"/>
              <a:t>loại</a:t>
            </a:r>
            <a:r>
              <a:rPr lang="en-US" dirty="0"/>
              <a:t> </a:t>
            </a:r>
            <a:r>
              <a:rPr lang="en-US" dirty="0" err="1"/>
              <a:t>thức</a:t>
            </a:r>
            <a:r>
              <a:rPr lang="en-US" dirty="0"/>
              <a:t> </a:t>
            </a:r>
            <a:r>
              <a:rPr lang="en-US" dirty="0" err="1"/>
              <a:t>ăn</a:t>
            </a:r>
            <a:r>
              <a:rPr lang="en-US" dirty="0"/>
              <a:t> </a:t>
            </a:r>
            <a:r>
              <a:rPr lang="en-US" dirty="0" err="1"/>
              <a:t>thủy</a:t>
            </a:r>
            <a:r>
              <a:rPr lang="en-US" dirty="0"/>
              <a:t> </a:t>
            </a:r>
            <a:r>
              <a:rPr lang="en-US" dirty="0" err="1"/>
              <a:t>sản</a:t>
            </a:r>
            <a:r>
              <a:rPr lang="en-US" dirty="0"/>
              <a:t> (</a:t>
            </a:r>
            <a:r>
              <a:rPr lang="en-US" dirty="0" err="1"/>
              <a:t>cá</a:t>
            </a:r>
            <a:r>
              <a:rPr lang="en-US" dirty="0"/>
              <a:t>, </a:t>
            </a:r>
            <a:r>
              <a:rPr lang="en-US" dirty="0" err="1"/>
              <a:t>tôm</a:t>
            </a:r>
            <a:r>
              <a:rPr lang="en-US" dirty="0"/>
              <a:t>, </a:t>
            </a:r>
            <a:r>
              <a:rPr lang="en-US" dirty="0" err="1"/>
              <a:t>cua</a:t>
            </a:r>
            <a:r>
              <a:rPr lang="en-US" dirty="0"/>
              <a:t>, </a:t>
            </a:r>
            <a:r>
              <a:rPr lang="en-US" dirty="0" err="1"/>
              <a:t>mắm</a:t>
            </a:r>
            <a:r>
              <a:rPr lang="en-US" dirty="0"/>
              <a:t>, </a:t>
            </a:r>
            <a:r>
              <a:rPr lang="en-US" dirty="0" err="1"/>
              <a:t>gỏi</a:t>
            </a:r>
            <a:r>
              <a:rPr lang="en-US" dirty="0"/>
              <a:t>…. ) </a:t>
            </a:r>
            <a:r>
              <a:rPr lang="en-US" dirty="0" err="1"/>
              <a:t>là</a:t>
            </a:r>
            <a:r>
              <a:rPr lang="en-US" dirty="0"/>
              <a:t> </a:t>
            </a:r>
            <a:r>
              <a:rPr lang="en-US" dirty="0" err="1"/>
              <a:t>những</a:t>
            </a:r>
            <a:r>
              <a:rPr lang="en-US" dirty="0"/>
              <a:t> </a:t>
            </a:r>
            <a:r>
              <a:rPr lang="en-US" dirty="0" err="1"/>
              <a:t>thứ</a:t>
            </a:r>
            <a:r>
              <a:rPr lang="en-US" dirty="0"/>
              <a:t> </a:t>
            </a:r>
            <a:r>
              <a:rPr lang="en-US" dirty="0" err="1"/>
              <a:t>vừa</a:t>
            </a:r>
            <a:r>
              <a:rPr lang="en-US" dirty="0"/>
              <a:t> </a:t>
            </a:r>
            <a:r>
              <a:rPr lang="en-US" dirty="0" err="1"/>
              <a:t>hàn</a:t>
            </a:r>
            <a:r>
              <a:rPr lang="en-US" dirty="0"/>
              <a:t> </a:t>
            </a:r>
            <a:r>
              <a:rPr lang="en-US" dirty="0" err="1"/>
              <a:t>bình</a:t>
            </a:r>
            <a:r>
              <a:rPr lang="en-US" dirty="0"/>
              <a:t>, </a:t>
            </a:r>
            <a:r>
              <a:rPr lang="en-US" dirty="0" err="1"/>
              <a:t>lại</a:t>
            </a:r>
            <a:r>
              <a:rPr lang="en-US" dirty="0"/>
              <a:t> </a:t>
            </a:r>
            <a:r>
              <a:rPr lang="en-US" dirty="0" err="1"/>
              <a:t>có</a:t>
            </a:r>
            <a:r>
              <a:rPr lang="en-US" dirty="0"/>
              <a:t> </a:t>
            </a:r>
            <a:r>
              <a:rPr lang="en-US" dirty="0" err="1"/>
              <a:t>mùi</a:t>
            </a:r>
            <a:r>
              <a:rPr lang="en-US" dirty="0"/>
              <a:t> </a:t>
            </a:r>
            <a:r>
              <a:rPr lang="en-US" dirty="0" err="1"/>
              <a:t>tanh</a:t>
            </a:r>
            <a:r>
              <a:rPr lang="en-US" dirty="0"/>
              <a:t>. </a:t>
            </a:r>
          </a:p>
          <a:p>
            <a:pPr marL="0" indent="0">
              <a:buNone/>
            </a:pP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4</a:t>
            </a:fld>
            <a:endParaRPr lang="en-US"/>
          </a:p>
        </p:txBody>
      </p:sp>
      <p:sp>
        <p:nvSpPr>
          <p:cNvPr id="5" name="Title 1"/>
          <p:cNvSpPr>
            <a:spLocks noGrp="1"/>
          </p:cNvSpPr>
          <p:nvPr>
            <p:ph type="title"/>
          </p:nvPr>
        </p:nvSpPr>
        <p:spPr/>
        <p:txBody>
          <a:bodyPr/>
          <a:lstStyle/>
          <a:p>
            <a:r>
              <a:rPr lang="vi-VN" dirty="0" smtClean="0"/>
              <a:t>KIỂM TRA BÀI CŨ</a:t>
            </a:r>
            <a:endParaRPr lang="en-US" dirty="0"/>
          </a:p>
        </p:txBody>
      </p:sp>
    </p:spTree>
    <p:extLst>
      <p:ext uri="{BB962C8B-B14F-4D97-AF65-F5344CB8AC3E}">
        <p14:creationId xmlns:p14="http://schemas.microsoft.com/office/powerpoint/2010/main" val="1706011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vi-VN" b="1" i="1" dirty="0"/>
              <a:t> </a:t>
            </a:r>
            <a:r>
              <a:rPr lang="vi-VN" b="1" i="1" dirty="0" smtClean="0"/>
              <a:t>:</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3877" y="3429000"/>
            <a:ext cx="4235014" cy="281820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65898" y="3577233"/>
            <a:ext cx="3888806" cy="2587824"/>
          </a:xfrm>
          <a:prstGeom prst="rect">
            <a:avLst/>
          </a:prstGeom>
        </p:spPr>
      </p:pic>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5323232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053013"/>
          </a:xfrm>
        </p:spPr>
        <p:txBody>
          <a:bodyPr>
            <a:normAutofit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b="1" dirty="0" smtClean="0"/>
              <a:t>- </a:t>
            </a:r>
            <a:r>
              <a:rPr lang="en-US" b="1" dirty="0" err="1" smtClean="0"/>
              <a:t>Rượu</a:t>
            </a:r>
            <a:r>
              <a:rPr lang="en-US" b="1" dirty="0" smtClean="0"/>
              <a:t> </a:t>
            </a:r>
            <a:r>
              <a:rPr lang="en-US" dirty="0" err="1"/>
              <a:t>là</a:t>
            </a:r>
            <a:r>
              <a:rPr lang="en-US" dirty="0"/>
              <a:t> </a:t>
            </a:r>
            <a:r>
              <a:rPr lang="en-US" dirty="0" err="1"/>
              <a:t>loại</a:t>
            </a:r>
            <a:r>
              <a:rPr lang="en-US" dirty="0"/>
              <a:t> </a:t>
            </a:r>
            <a:r>
              <a:rPr lang="en-US" dirty="0" err="1"/>
              <a:t>đồ</a:t>
            </a:r>
            <a:r>
              <a:rPr lang="en-US" dirty="0"/>
              <a:t> </a:t>
            </a:r>
            <a:r>
              <a:rPr lang="en-US" dirty="0" err="1"/>
              <a:t>uống</a:t>
            </a:r>
            <a:r>
              <a:rPr lang="en-US" dirty="0"/>
              <a:t> </a:t>
            </a:r>
            <a:r>
              <a:rPr lang="en-US" dirty="0" err="1"/>
              <a:t>đặc</a:t>
            </a:r>
            <a:r>
              <a:rPr lang="en-US" dirty="0"/>
              <a:t> </a:t>
            </a:r>
            <a:r>
              <a:rPr lang="en-US" dirty="0" err="1"/>
              <a:t>sản</a:t>
            </a:r>
            <a:r>
              <a:rPr lang="en-US" dirty="0"/>
              <a:t> </a:t>
            </a:r>
            <a:r>
              <a:rPr lang="en-US" dirty="0" err="1"/>
              <a:t>của</a:t>
            </a:r>
            <a:r>
              <a:rPr lang="en-US" dirty="0"/>
              <a:t> </a:t>
            </a:r>
            <a:r>
              <a:rPr lang="en-US" dirty="0" err="1"/>
              <a:t>người</a:t>
            </a:r>
            <a:r>
              <a:rPr lang="en-US" dirty="0"/>
              <a:t> </a:t>
            </a:r>
            <a:r>
              <a:rPr lang="en-US" dirty="0" err="1"/>
              <a:t>Việt</a:t>
            </a:r>
            <a:r>
              <a:rPr lang="en-US" dirty="0"/>
              <a:t> Nam </a:t>
            </a:r>
            <a:r>
              <a:rPr lang="en-US" dirty="0" err="1"/>
              <a:t>được</a:t>
            </a:r>
            <a:r>
              <a:rPr lang="en-US" dirty="0"/>
              <a:t> </a:t>
            </a:r>
            <a:r>
              <a:rPr lang="en-US" dirty="0" err="1"/>
              <a:t>làm</a:t>
            </a:r>
            <a:r>
              <a:rPr lang="en-US" dirty="0"/>
              <a:t> </a:t>
            </a:r>
            <a:r>
              <a:rPr lang="en-US" dirty="0" err="1" smtClean="0"/>
              <a:t>từ</a:t>
            </a:r>
            <a:r>
              <a:rPr lang="en-US" dirty="0" smtClean="0"/>
              <a:t> </a:t>
            </a:r>
            <a:r>
              <a:rPr lang="en-US" dirty="0" err="1" smtClean="0"/>
              <a:t>gạo</a:t>
            </a:r>
            <a:r>
              <a:rPr lang="en-US" dirty="0" smtClean="0"/>
              <a:t>. </a:t>
            </a:r>
            <a:r>
              <a:rPr lang="en-US" dirty="0" err="1" smtClean="0"/>
              <a:t>Người</a:t>
            </a:r>
            <a:r>
              <a:rPr lang="en-US" dirty="0" smtClean="0"/>
              <a:t> </a:t>
            </a:r>
            <a:r>
              <a:rPr lang="en-US" dirty="0"/>
              <a:t>ta </a:t>
            </a:r>
            <a:r>
              <a:rPr lang="en-US" dirty="0" err="1"/>
              <a:t>đem</a:t>
            </a:r>
            <a:r>
              <a:rPr lang="en-US" dirty="0"/>
              <a:t> </a:t>
            </a:r>
            <a:r>
              <a:rPr lang="en-US" dirty="0" err="1"/>
              <a:t>gạo</a:t>
            </a:r>
            <a:r>
              <a:rPr lang="en-US" dirty="0"/>
              <a:t> </a:t>
            </a:r>
            <a:r>
              <a:rPr lang="en-US" dirty="0" err="1" smtClean="0"/>
              <a:t>nấu</a:t>
            </a:r>
            <a:r>
              <a:rPr lang="en-US" dirty="0" smtClean="0"/>
              <a:t> </a:t>
            </a:r>
            <a:r>
              <a:rPr lang="en-US" dirty="0" err="1" smtClean="0"/>
              <a:t>chín</a:t>
            </a:r>
            <a:r>
              <a:rPr lang="en-US" dirty="0" smtClean="0"/>
              <a:t>, </a:t>
            </a:r>
            <a:r>
              <a:rPr lang="en-US" dirty="0"/>
              <a:t>ủ</a:t>
            </a:r>
            <a:r>
              <a:rPr lang="en-US" dirty="0" smtClean="0"/>
              <a:t> </a:t>
            </a:r>
            <a:r>
              <a:rPr lang="en-US" dirty="0" err="1"/>
              <a:t>cho</a:t>
            </a:r>
            <a:r>
              <a:rPr lang="en-US" dirty="0"/>
              <a:t> </a:t>
            </a:r>
            <a:r>
              <a:rPr lang="en-US" dirty="0" err="1"/>
              <a:t>lên</a:t>
            </a:r>
            <a:r>
              <a:rPr lang="en-US" dirty="0"/>
              <a:t> men </a:t>
            </a:r>
            <a:r>
              <a:rPr lang="en-US" dirty="0" err="1"/>
              <a:t>và</a:t>
            </a:r>
            <a:r>
              <a:rPr lang="en-US" dirty="0"/>
              <a:t> </a:t>
            </a:r>
            <a:r>
              <a:rPr lang="en-US" dirty="0" err="1"/>
              <a:t>đem</a:t>
            </a:r>
            <a:r>
              <a:rPr lang="en-US" dirty="0"/>
              <a:t> </a:t>
            </a:r>
            <a:r>
              <a:rPr lang="en-US" dirty="0" err="1"/>
              <a:t>nấu</a:t>
            </a:r>
            <a:r>
              <a:rPr lang="en-US" dirty="0"/>
              <a:t> (</a:t>
            </a:r>
            <a:r>
              <a:rPr lang="en-US" dirty="0" err="1"/>
              <a:t>cất</a:t>
            </a:r>
            <a:r>
              <a:rPr lang="en-US" dirty="0"/>
              <a:t>) </a:t>
            </a:r>
            <a:r>
              <a:rPr lang="en-US" dirty="0" err="1"/>
              <a:t>ra</a:t>
            </a:r>
            <a:r>
              <a:rPr lang="en-US" dirty="0"/>
              <a:t> </a:t>
            </a:r>
            <a:r>
              <a:rPr lang="en-US" dirty="0" err="1" smtClean="0"/>
              <a:t>rượu</a:t>
            </a:r>
            <a:r>
              <a:rPr lang="en-US" dirty="0" smtClean="0"/>
              <a:t>. </a:t>
            </a:r>
            <a:r>
              <a:rPr lang="en-US" dirty="0" err="1"/>
              <a:t>Nếu</a:t>
            </a:r>
            <a:r>
              <a:rPr lang="en-US" dirty="0"/>
              <a:t> </a:t>
            </a:r>
            <a:r>
              <a:rPr lang="en-US" dirty="0" err="1"/>
              <a:t>để</a:t>
            </a:r>
            <a:r>
              <a:rPr lang="en-US" dirty="0"/>
              <a:t> </a:t>
            </a:r>
            <a:r>
              <a:rPr lang="en-US" dirty="0" err="1"/>
              <a:t>nguyên</a:t>
            </a:r>
            <a:r>
              <a:rPr lang="en-US" dirty="0"/>
              <a:t> </a:t>
            </a:r>
            <a:r>
              <a:rPr lang="en-US" dirty="0" err="1"/>
              <a:t>gọi</a:t>
            </a:r>
            <a:r>
              <a:rPr lang="en-US" dirty="0"/>
              <a:t> </a:t>
            </a:r>
            <a:r>
              <a:rPr lang="en-US" dirty="0" err="1"/>
              <a:t>là</a:t>
            </a:r>
            <a:r>
              <a:rPr lang="en-US" dirty="0"/>
              <a:t> </a:t>
            </a:r>
            <a:r>
              <a:rPr lang="en-US" dirty="0" err="1"/>
              <a:t>rượu</a:t>
            </a:r>
            <a:r>
              <a:rPr lang="en-US" dirty="0"/>
              <a:t> </a:t>
            </a:r>
            <a:r>
              <a:rPr lang="en-US" dirty="0" err="1"/>
              <a:t>trắng</a:t>
            </a:r>
            <a:r>
              <a:rPr lang="en-US" dirty="0"/>
              <a:t> (</a:t>
            </a:r>
            <a:r>
              <a:rPr lang="en-US" dirty="0" err="1"/>
              <a:t>Bắc</a:t>
            </a:r>
            <a:r>
              <a:rPr lang="en-US" dirty="0"/>
              <a:t> </a:t>
            </a:r>
            <a:r>
              <a:rPr lang="en-US" dirty="0" err="1"/>
              <a:t>Bộ</a:t>
            </a:r>
            <a:r>
              <a:rPr lang="en-US" dirty="0"/>
              <a:t>) </a:t>
            </a:r>
            <a:r>
              <a:rPr lang="en-US" dirty="0" err="1"/>
              <a:t>hoặc</a:t>
            </a:r>
            <a:r>
              <a:rPr lang="en-US" dirty="0"/>
              <a:t> </a:t>
            </a:r>
            <a:r>
              <a:rPr lang="en-US" dirty="0" err="1"/>
              <a:t>rượu</a:t>
            </a:r>
            <a:r>
              <a:rPr lang="en-US" dirty="0"/>
              <a:t> </a:t>
            </a:r>
            <a:r>
              <a:rPr lang="en-US" dirty="0" err="1"/>
              <a:t>đế</a:t>
            </a:r>
            <a:r>
              <a:rPr lang="en-US" dirty="0"/>
              <a:t>  (Nam </a:t>
            </a:r>
            <a:r>
              <a:rPr lang="en-US" dirty="0" err="1"/>
              <a:t>Bộ</a:t>
            </a:r>
            <a:r>
              <a:rPr lang="en-US" dirty="0"/>
              <a:t>), </a:t>
            </a:r>
            <a:r>
              <a:rPr lang="en-US" dirty="0" err="1"/>
              <a:t>với</a:t>
            </a:r>
            <a:r>
              <a:rPr lang="en-US" dirty="0"/>
              <a:t> </a:t>
            </a:r>
            <a:r>
              <a:rPr lang="en-US" dirty="0" err="1"/>
              <a:t>chất</a:t>
            </a:r>
            <a:r>
              <a:rPr lang="en-US" dirty="0"/>
              <a:t> </a:t>
            </a:r>
            <a:r>
              <a:rPr lang="en-US" dirty="0" err="1"/>
              <a:t>lượng</a:t>
            </a:r>
            <a:r>
              <a:rPr lang="en-US" dirty="0"/>
              <a:t> </a:t>
            </a:r>
            <a:r>
              <a:rPr lang="en-US" dirty="0" err="1"/>
              <a:t>cao</a:t>
            </a:r>
            <a:r>
              <a:rPr lang="en-US" dirty="0"/>
              <a:t> </a:t>
            </a:r>
            <a:r>
              <a:rPr lang="en-US" dirty="0" err="1"/>
              <a:t>thơm</a:t>
            </a:r>
            <a:r>
              <a:rPr lang="en-US" dirty="0"/>
              <a:t> </a:t>
            </a:r>
            <a:r>
              <a:rPr lang="en-US" dirty="0" err="1"/>
              <a:t>ngon</a:t>
            </a:r>
            <a:r>
              <a:rPr lang="en-US" dirty="0"/>
              <a:t>, </a:t>
            </a:r>
            <a:r>
              <a:rPr lang="en-US" dirty="0" err="1"/>
              <a:t>khoảng</a:t>
            </a:r>
            <a:r>
              <a:rPr lang="en-US" dirty="0"/>
              <a:t> </a:t>
            </a:r>
            <a:r>
              <a:rPr lang="en-US" dirty="0" err="1"/>
              <a:t>từ</a:t>
            </a:r>
            <a:r>
              <a:rPr lang="en-US" dirty="0"/>
              <a:t> 40-45độ. </a:t>
            </a:r>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0010389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1295400" y="3371397"/>
            <a:ext cx="2657846" cy="3238952"/>
          </a:xfrm>
          <a:prstGeom prst="rect">
            <a:avLst/>
          </a:prstGeom>
        </p:spPr>
      </p:pic>
      <p:pic>
        <p:nvPicPr>
          <p:cNvPr id="4" name="Picture 3"/>
          <p:cNvPicPr>
            <a:picLocks noChangeAspect="1"/>
          </p:cNvPicPr>
          <p:nvPr/>
        </p:nvPicPr>
        <p:blipFill>
          <a:blip r:embed="rId3"/>
          <a:stretch>
            <a:fillRect/>
          </a:stretch>
        </p:blipFill>
        <p:spPr>
          <a:xfrm>
            <a:off x="5257800" y="3261848"/>
            <a:ext cx="1714739" cy="3324689"/>
          </a:xfrm>
          <a:prstGeom prst="rect">
            <a:avLst/>
          </a:prstGeom>
        </p:spPr>
      </p:pic>
    </p:spTree>
    <p:extLst>
      <p:ext uri="{BB962C8B-B14F-4D97-AF65-F5344CB8AC3E}">
        <p14:creationId xmlns:p14="http://schemas.microsoft.com/office/powerpoint/2010/main" val="22469350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dirty="0" err="1"/>
              <a:t>Người</a:t>
            </a:r>
            <a:r>
              <a:rPr lang="en-US" dirty="0"/>
              <a:t> ta </a:t>
            </a:r>
            <a:r>
              <a:rPr lang="en-US" dirty="0" err="1"/>
              <a:t>có</a:t>
            </a:r>
            <a:r>
              <a:rPr lang="en-US" dirty="0"/>
              <a:t> </a:t>
            </a:r>
            <a:r>
              <a:rPr lang="en-US" dirty="0" err="1"/>
              <a:t>thể</a:t>
            </a:r>
            <a:r>
              <a:rPr lang="en-US" dirty="0"/>
              <a:t>   </a:t>
            </a:r>
            <a:r>
              <a:rPr lang="en-US" dirty="0" err="1"/>
              <a:t>dùng</a:t>
            </a:r>
            <a:r>
              <a:rPr lang="en-US" dirty="0"/>
              <a:t> </a:t>
            </a:r>
            <a:r>
              <a:rPr lang="en-US" dirty="0" err="1"/>
              <a:t>rượu</a:t>
            </a:r>
            <a:r>
              <a:rPr lang="en-US" dirty="0"/>
              <a:t> </a:t>
            </a:r>
            <a:r>
              <a:rPr lang="en-US" dirty="0" err="1"/>
              <a:t>nếp</a:t>
            </a:r>
            <a:r>
              <a:rPr lang="en-US" dirty="0"/>
              <a:t> </a:t>
            </a:r>
            <a:r>
              <a:rPr lang="en-US" dirty="0" err="1"/>
              <a:t>nguyên</a:t>
            </a:r>
            <a:r>
              <a:rPr lang="en-US" dirty="0"/>
              <a:t> </a:t>
            </a:r>
            <a:r>
              <a:rPr lang="en-US" dirty="0" err="1"/>
              <a:t>chất</a:t>
            </a:r>
            <a:r>
              <a:rPr lang="en-US" dirty="0"/>
              <a:t> </a:t>
            </a:r>
            <a:r>
              <a:rPr lang="en-US" dirty="0" err="1"/>
              <a:t>để</a:t>
            </a:r>
            <a:r>
              <a:rPr lang="en-US" dirty="0"/>
              <a:t> </a:t>
            </a:r>
            <a:r>
              <a:rPr lang="en-US" dirty="0" err="1"/>
              <a:t>chế</a:t>
            </a:r>
            <a:r>
              <a:rPr lang="en-US" dirty="0"/>
              <a:t> </a:t>
            </a:r>
            <a:r>
              <a:rPr lang="en-US" dirty="0" err="1"/>
              <a:t>biến</a:t>
            </a:r>
            <a:r>
              <a:rPr lang="en-US" dirty="0"/>
              <a:t> </a:t>
            </a:r>
            <a:r>
              <a:rPr lang="en-US" dirty="0" err="1"/>
              <a:t>ra</a:t>
            </a:r>
            <a:r>
              <a:rPr lang="en-US" dirty="0"/>
              <a:t> </a:t>
            </a:r>
            <a:r>
              <a:rPr lang="en-US" dirty="0" err="1"/>
              <a:t>các</a:t>
            </a:r>
            <a:r>
              <a:rPr lang="en-US" dirty="0"/>
              <a:t> </a:t>
            </a:r>
            <a:r>
              <a:rPr lang="en-US" dirty="0" err="1"/>
              <a:t>loại</a:t>
            </a:r>
            <a:r>
              <a:rPr lang="en-US" dirty="0"/>
              <a:t> </a:t>
            </a:r>
            <a:r>
              <a:rPr lang="en-US" dirty="0" err="1"/>
              <a:t>rượu</a:t>
            </a:r>
            <a:r>
              <a:rPr lang="en-US" dirty="0"/>
              <a:t> </a:t>
            </a:r>
            <a:r>
              <a:rPr lang="en-US" dirty="0" err="1"/>
              <a:t>mùi</a:t>
            </a:r>
            <a:r>
              <a:rPr lang="en-US" dirty="0"/>
              <a:t>, </a:t>
            </a:r>
            <a:r>
              <a:rPr lang="en-US" dirty="0" err="1"/>
              <a:t>màu</a:t>
            </a:r>
            <a:r>
              <a:rPr lang="en-US" dirty="0"/>
              <a:t>,  </a:t>
            </a:r>
            <a:r>
              <a:rPr lang="en-US" dirty="0" err="1"/>
              <a:t>hoặc</a:t>
            </a:r>
            <a:r>
              <a:rPr lang="en-US" dirty="0"/>
              <a:t>  </a:t>
            </a:r>
            <a:r>
              <a:rPr lang="en-US" dirty="0" err="1"/>
              <a:t>ngâm</a:t>
            </a:r>
            <a:r>
              <a:rPr lang="en-US" dirty="0"/>
              <a:t> </a:t>
            </a:r>
            <a:r>
              <a:rPr lang="en-US" dirty="0" err="1"/>
              <a:t>thuốc</a:t>
            </a:r>
            <a:r>
              <a:rPr lang="en-US" dirty="0"/>
              <a:t> </a:t>
            </a:r>
            <a:r>
              <a:rPr lang="en-US" dirty="0" err="1"/>
              <a:t>bắc</a:t>
            </a:r>
            <a:r>
              <a:rPr lang="en-US" dirty="0"/>
              <a:t>, hay </a:t>
            </a:r>
            <a:r>
              <a:rPr lang="en-US" dirty="0" err="1"/>
              <a:t>ngâm</a:t>
            </a:r>
            <a:r>
              <a:rPr lang="en-US" dirty="0"/>
              <a:t> </a:t>
            </a:r>
            <a:r>
              <a:rPr lang="en-US" dirty="0" err="1"/>
              <a:t>các</a:t>
            </a:r>
            <a:r>
              <a:rPr lang="en-US" dirty="0"/>
              <a:t> </a:t>
            </a:r>
            <a:r>
              <a:rPr lang="en-US" dirty="0" err="1"/>
              <a:t>loại</a:t>
            </a:r>
            <a:r>
              <a:rPr lang="en-US" dirty="0"/>
              <a:t> </a:t>
            </a:r>
            <a:r>
              <a:rPr lang="en-US" dirty="0" err="1"/>
              <a:t>động</a:t>
            </a:r>
            <a:r>
              <a:rPr lang="en-US" dirty="0"/>
              <a:t> </a:t>
            </a:r>
            <a:r>
              <a:rPr lang="en-US" dirty="0" err="1"/>
              <a:t>vật</a:t>
            </a:r>
            <a:r>
              <a:rPr lang="en-US" dirty="0"/>
              <a:t> </a:t>
            </a:r>
            <a:r>
              <a:rPr lang="en-US" dirty="0" err="1"/>
              <a:t>quý</a:t>
            </a:r>
            <a:r>
              <a:rPr lang="en-US" dirty="0"/>
              <a:t> </a:t>
            </a:r>
            <a:r>
              <a:rPr lang="en-US" dirty="0" err="1"/>
              <a:t>như</a:t>
            </a:r>
            <a:r>
              <a:rPr lang="en-US" dirty="0"/>
              <a:t> </a:t>
            </a:r>
            <a:r>
              <a:rPr lang="en-US" dirty="0" err="1"/>
              <a:t>rắn</a:t>
            </a:r>
            <a:r>
              <a:rPr lang="en-US" dirty="0"/>
              <a:t>, </a:t>
            </a:r>
            <a:r>
              <a:rPr lang="en-US" dirty="0" err="1"/>
              <a:t>cao</a:t>
            </a:r>
            <a:r>
              <a:rPr lang="en-US" dirty="0"/>
              <a:t> </a:t>
            </a:r>
            <a:r>
              <a:rPr lang="en-US" dirty="0" err="1"/>
              <a:t>xương</a:t>
            </a:r>
            <a:r>
              <a:rPr lang="en-US" dirty="0"/>
              <a:t>, </a:t>
            </a:r>
            <a:r>
              <a:rPr lang="en-US" dirty="0" err="1"/>
              <a:t>tắc</a:t>
            </a:r>
            <a:r>
              <a:rPr lang="en-US" dirty="0"/>
              <a:t> </a:t>
            </a:r>
            <a:r>
              <a:rPr lang="en-US" dirty="0" err="1"/>
              <a:t>kè</a:t>
            </a:r>
            <a:r>
              <a:rPr lang="en-US" dirty="0"/>
              <a:t>…</a:t>
            </a:r>
            <a:r>
              <a:rPr lang="en-US" dirty="0" err="1"/>
              <a:t>thành</a:t>
            </a:r>
            <a:r>
              <a:rPr lang="en-US" dirty="0"/>
              <a:t> </a:t>
            </a:r>
            <a:r>
              <a:rPr lang="en-US" dirty="0" err="1"/>
              <a:t>rượu</a:t>
            </a:r>
            <a:r>
              <a:rPr lang="en-US" dirty="0"/>
              <a:t> </a:t>
            </a:r>
            <a:r>
              <a:rPr lang="en-US" dirty="0" err="1"/>
              <a:t>thuốc</a:t>
            </a:r>
            <a:r>
              <a:rPr lang="en-US" dirty="0"/>
              <a:t> </a:t>
            </a:r>
            <a:r>
              <a:rPr lang="en-US" dirty="0" err="1"/>
              <a:t>dùng</a:t>
            </a:r>
            <a:r>
              <a:rPr lang="en-US" dirty="0"/>
              <a:t> </a:t>
            </a:r>
            <a:r>
              <a:rPr lang="en-US" dirty="0" err="1"/>
              <a:t>để</a:t>
            </a:r>
            <a:r>
              <a:rPr lang="en-US" dirty="0"/>
              <a:t> </a:t>
            </a:r>
            <a:r>
              <a:rPr lang="en-US" dirty="0" err="1"/>
              <a:t>bổ</a:t>
            </a:r>
            <a:r>
              <a:rPr lang="en-US" dirty="0"/>
              <a:t> </a:t>
            </a:r>
            <a:r>
              <a:rPr lang="en-US" dirty="0" err="1"/>
              <a:t>dưỡng</a:t>
            </a:r>
            <a:r>
              <a:rPr lang="en-US" dirty="0"/>
              <a:t> </a:t>
            </a:r>
            <a:r>
              <a:rPr lang="en-US" dirty="0" err="1"/>
              <a:t>hoặc</a:t>
            </a:r>
            <a:r>
              <a:rPr lang="en-US" dirty="0"/>
              <a:t> </a:t>
            </a:r>
            <a:r>
              <a:rPr lang="en-US" dirty="0" err="1"/>
              <a:t>chữa</a:t>
            </a:r>
            <a:r>
              <a:rPr lang="en-US" dirty="0"/>
              <a:t> </a:t>
            </a:r>
            <a:r>
              <a:rPr lang="en-US" dirty="0" err="1"/>
              <a:t>bệnh</a:t>
            </a:r>
            <a:r>
              <a:rPr lang="en-US" dirty="0"/>
              <a:t>.</a:t>
            </a:r>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5956139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2057400" y="3445420"/>
            <a:ext cx="5181600" cy="3412580"/>
          </a:xfrm>
          <a:prstGeom prst="rect">
            <a:avLst/>
          </a:prstGeom>
        </p:spPr>
      </p:pic>
    </p:spTree>
    <p:extLst>
      <p:ext uri="{BB962C8B-B14F-4D97-AF65-F5344CB8AC3E}">
        <p14:creationId xmlns:p14="http://schemas.microsoft.com/office/powerpoint/2010/main" val="31150438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205413"/>
          </a:xfrm>
        </p:spPr>
        <p:txBody>
          <a:bodyPr>
            <a:normAutofit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dirty="0" smtClean="0"/>
              <a:t>	</a:t>
            </a:r>
            <a:r>
              <a:rPr lang="en-US" dirty="0" err="1" smtClean="0"/>
              <a:t>Rượu</a:t>
            </a:r>
            <a:r>
              <a:rPr lang="en-US" dirty="0" smtClean="0"/>
              <a:t> </a:t>
            </a:r>
            <a:r>
              <a:rPr lang="en-US" dirty="0" err="1"/>
              <a:t>cần</a:t>
            </a:r>
            <a:r>
              <a:rPr lang="en-US" dirty="0"/>
              <a:t> ủ </a:t>
            </a:r>
            <a:r>
              <a:rPr lang="en-US" dirty="0" err="1"/>
              <a:t>bằng</a:t>
            </a:r>
            <a:r>
              <a:rPr lang="en-US" dirty="0"/>
              <a:t> men </a:t>
            </a:r>
            <a:r>
              <a:rPr lang="en-US" dirty="0" err="1"/>
              <a:t>lá</a:t>
            </a:r>
            <a:r>
              <a:rPr lang="en-US" dirty="0"/>
              <a:t> </a:t>
            </a:r>
            <a:r>
              <a:rPr lang="en-US" dirty="0" err="1"/>
              <a:t>rừng</a:t>
            </a:r>
            <a:r>
              <a:rPr lang="en-US" dirty="0"/>
              <a:t>, </a:t>
            </a:r>
            <a:r>
              <a:rPr lang="en-US" dirty="0" err="1"/>
              <a:t>chứa</a:t>
            </a:r>
            <a:r>
              <a:rPr lang="en-US" dirty="0"/>
              <a:t> </a:t>
            </a:r>
            <a:r>
              <a:rPr lang="en-US" dirty="0" err="1"/>
              <a:t>trong</a:t>
            </a:r>
            <a:r>
              <a:rPr lang="en-US" dirty="0"/>
              <a:t> </a:t>
            </a:r>
            <a:r>
              <a:rPr lang="en-US" dirty="0" err="1"/>
              <a:t>hũ</a:t>
            </a:r>
            <a:r>
              <a:rPr lang="en-US" dirty="0"/>
              <a:t> </a:t>
            </a:r>
            <a:r>
              <a:rPr lang="en-US" dirty="0" err="1"/>
              <a:t>khi</a:t>
            </a:r>
            <a:r>
              <a:rPr lang="en-US" dirty="0"/>
              <a:t> </a:t>
            </a:r>
            <a:r>
              <a:rPr lang="en-US" dirty="0" err="1"/>
              <a:t>uống</a:t>
            </a:r>
            <a:r>
              <a:rPr lang="en-US" dirty="0"/>
              <a:t> </a:t>
            </a:r>
            <a:r>
              <a:rPr lang="en-US" dirty="0" err="1"/>
              <a:t>pha</a:t>
            </a:r>
            <a:r>
              <a:rPr lang="en-US" dirty="0"/>
              <a:t> </a:t>
            </a:r>
            <a:r>
              <a:rPr lang="en-US" dirty="0" err="1"/>
              <a:t>chế</a:t>
            </a:r>
            <a:r>
              <a:rPr lang="en-US" dirty="0"/>
              <a:t> </a:t>
            </a:r>
            <a:r>
              <a:rPr lang="en-US" dirty="0" err="1"/>
              <a:t>thêm</a:t>
            </a:r>
            <a:r>
              <a:rPr lang="en-US" dirty="0"/>
              <a:t> </a:t>
            </a:r>
            <a:r>
              <a:rPr lang="en-US" dirty="0" err="1"/>
              <a:t>nước</a:t>
            </a:r>
            <a:r>
              <a:rPr lang="en-US" dirty="0"/>
              <a:t>, </a:t>
            </a:r>
            <a:r>
              <a:rPr lang="en-US" dirty="0" err="1"/>
              <a:t>rượu</a:t>
            </a:r>
            <a:r>
              <a:rPr lang="en-US" dirty="0"/>
              <a:t> </a:t>
            </a:r>
            <a:r>
              <a:rPr lang="en-US" dirty="0" err="1"/>
              <a:t>cần</a:t>
            </a:r>
            <a:r>
              <a:rPr lang="en-US" dirty="0"/>
              <a:t> </a:t>
            </a:r>
            <a:r>
              <a:rPr lang="en-US" dirty="0" err="1"/>
              <a:t>uống</a:t>
            </a:r>
            <a:r>
              <a:rPr lang="en-US" dirty="0"/>
              <a:t> </a:t>
            </a:r>
            <a:r>
              <a:rPr lang="en-US" dirty="0" err="1"/>
              <a:t>theo</a:t>
            </a:r>
            <a:r>
              <a:rPr lang="en-US" dirty="0"/>
              <a:t> </a:t>
            </a:r>
            <a:r>
              <a:rPr lang="en-US" dirty="0" err="1"/>
              <a:t>lối</a:t>
            </a:r>
            <a:r>
              <a:rPr lang="en-US" dirty="0"/>
              <a:t> "</a:t>
            </a:r>
            <a:r>
              <a:rPr lang="en-US" dirty="0" err="1"/>
              <a:t>Tập</a:t>
            </a:r>
            <a:r>
              <a:rPr lang="en-US" dirty="0"/>
              <a:t> </a:t>
            </a:r>
            <a:r>
              <a:rPr lang="en-US" dirty="0" err="1"/>
              <a:t>thể</a:t>
            </a:r>
            <a:r>
              <a:rPr lang="en-US" dirty="0"/>
              <a:t>" </a:t>
            </a:r>
            <a:r>
              <a:rPr lang="en-US" dirty="0" err="1"/>
              <a:t>biểu</a:t>
            </a:r>
            <a:r>
              <a:rPr lang="en-US" dirty="0"/>
              <a:t> </a:t>
            </a:r>
            <a:r>
              <a:rPr lang="en-US" dirty="0" err="1"/>
              <a:t>thị</a:t>
            </a:r>
            <a:r>
              <a:rPr lang="en-US" dirty="0"/>
              <a:t> </a:t>
            </a:r>
            <a:r>
              <a:rPr lang="en-US" dirty="0" err="1"/>
              <a:t>tính</a:t>
            </a:r>
            <a:r>
              <a:rPr lang="en-US" dirty="0"/>
              <a:t> </a:t>
            </a:r>
            <a:r>
              <a:rPr lang="en-US" dirty="0" err="1"/>
              <a:t>đoàn</a:t>
            </a:r>
            <a:r>
              <a:rPr lang="en-US" dirty="0"/>
              <a:t> </a:t>
            </a:r>
            <a:r>
              <a:rPr lang="en-US" dirty="0" err="1"/>
              <a:t>kết</a:t>
            </a:r>
            <a:r>
              <a:rPr lang="en-US" dirty="0"/>
              <a:t> </a:t>
            </a:r>
            <a:r>
              <a:rPr lang="en-US" dirty="0" err="1"/>
              <a:t>công</a:t>
            </a:r>
            <a:r>
              <a:rPr lang="en-US" dirty="0"/>
              <a:t> </a:t>
            </a:r>
            <a:r>
              <a:rPr lang="en-US" dirty="0" err="1" smtClean="0"/>
              <a:t>đồng</a:t>
            </a:r>
            <a:r>
              <a:rPr lang="en-US" dirty="0" smtClean="0"/>
              <a:t>…</a:t>
            </a:r>
          </a:p>
          <a:p>
            <a:pPr marL="0" indent="0">
              <a:buNone/>
            </a:pPr>
            <a:r>
              <a:rPr lang="en-US" dirty="0" err="1"/>
              <a:t>T</a:t>
            </a:r>
            <a:r>
              <a:rPr lang="en-US" dirty="0" err="1" smtClean="0"/>
              <a:t>uy</a:t>
            </a:r>
            <a:r>
              <a:rPr lang="en-US" dirty="0" smtClean="0"/>
              <a:t> </a:t>
            </a:r>
            <a:r>
              <a:rPr lang="en-US" dirty="0" err="1"/>
              <a:t>nhiên</a:t>
            </a:r>
            <a:r>
              <a:rPr lang="en-US" dirty="0"/>
              <a:t> </a:t>
            </a:r>
            <a:r>
              <a:rPr lang="en-US" dirty="0" err="1"/>
              <a:t>khi</a:t>
            </a:r>
            <a:r>
              <a:rPr lang="en-US" dirty="0"/>
              <a:t> </a:t>
            </a:r>
            <a:r>
              <a:rPr lang="en-US" dirty="0" err="1"/>
              <a:t>đem</a:t>
            </a:r>
            <a:r>
              <a:rPr lang="en-US" dirty="0"/>
              <a:t> </a:t>
            </a:r>
            <a:r>
              <a:rPr lang="en-US" dirty="0" err="1"/>
              <a:t>cóng</a:t>
            </a:r>
            <a:r>
              <a:rPr lang="en-US" dirty="0"/>
              <a:t> </a:t>
            </a:r>
            <a:r>
              <a:rPr lang="en-US" dirty="0" err="1"/>
              <a:t>thần</a:t>
            </a:r>
            <a:r>
              <a:rPr lang="en-US" dirty="0"/>
              <a:t> </a:t>
            </a:r>
            <a:r>
              <a:rPr lang="en-US" dirty="0" err="1"/>
              <a:t>linh</a:t>
            </a:r>
            <a:r>
              <a:rPr lang="en-US" dirty="0"/>
              <a:t> </a:t>
            </a:r>
            <a:r>
              <a:rPr lang="en-US" dirty="0" err="1"/>
              <a:t>hoặc</a:t>
            </a:r>
            <a:r>
              <a:rPr lang="en-US" dirty="0"/>
              <a:t> </a:t>
            </a:r>
            <a:r>
              <a:rPr lang="en-US" dirty="0" err="1"/>
              <a:t>ông</a:t>
            </a:r>
            <a:r>
              <a:rPr lang="en-US" dirty="0"/>
              <a:t> </a:t>
            </a:r>
            <a:r>
              <a:rPr lang="en-US" dirty="0" err="1"/>
              <a:t>bà</a:t>
            </a:r>
            <a:r>
              <a:rPr lang="en-US" dirty="0"/>
              <a:t>, </a:t>
            </a:r>
            <a:r>
              <a:rPr lang="en-US" dirty="0" err="1"/>
              <a:t>tổ</a:t>
            </a:r>
            <a:r>
              <a:rPr lang="en-US" dirty="0"/>
              <a:t> </a:t>
            </a:r>
            <a:r>
              <a:rPr lang="en-US" dirty="0" err="1"/>
              <a:t>tiên</a:t>
            </a:r>
            <a:r>
              <a:rPr lang="en-US" dirty="0"/>
              <a:t>, </a:t>
            </a:r>
            <a:r>
              <a:rPr lang="en-US" dirty="0" err="1"/>
              <a:t>người</a:t>
            </a:r>
            <a:r>
              <a:rPr lang="en-US" dirty="0"/>
              <a:t> </a:t>
            </a:r>
            <a:r>
              <a:rPr lang="en-US" dirty="0" err="1"/>
              <a:t>Việt</a:t>
            </a:r>
            <a:r>
              <a:rPr lang="en-US" dirty="0"/>
              <a:t> </a:t>
            </a:r>
            <a:r>
              <a:rPr lang="en-US" dirty="0" err="1"/>
              <a:t>dùng</a:t>
            </a:r>
            <a:r>
              <a:rPr lang="en-US" dirty="0"/>
              <a:t> </a:t>
            </a:r>
            <a:r>
              <a:rPr lang="en-US" dirty="0" err="1"/>
              <a:t>loại</a:t>
            </a:r>
            <a:r>
              <a:rPr lang="en-US" dirty="0"/>
              <a:t> </a:t>
            </a:r>
            <a:r>
              <a:rPr lang="en-US" dirty="0" err="1"/>
              <a:t>rượu</a:t>
            </a:r>
            <a:r>
              <a:rPr lang="en-US" dirty="0"/>
              <a:t> </a:t>
            </a:r>
            <a:r>
              <a:rPr lang="en-US" dirty="0" err="1"/>
              <a:t>trắng</a:t>
            </a:r>
            <a:r>
              <a:rPr lang="en-US" dirty="0"/>
              <a:t> </a:t>
            </a:r>
            <a:r>
              <a:rPr lang="en-US" dirty="0" err="1"/>
              <a:t>tinh</a:t>
            </a:r>
            <a:r>
              <a:rPr lang="en-US" dirty="0"/>
              <a:t> </a:t>
            </a:r>
            <a:r>
              <a:rPr lang="en-US" dirty="0" err="1"/>
              <a:t>khiết</a:t>
            </a:r>
            <a:r>
              <a:rPr lang="en-US" dirty="0"/>
              <a:t>.</a:t>
            </a:r>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5993616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1295400" y="3405187"/>
            <a:ext cx="4953000" cy="3190875"/>
          </a:xfrm>
          <a:prstGeom prst="rect">
            <a:avLst/>
          </a:prstGeom>
        </p:spPr>
      </p:pic>
    </p:spTree>
    <p:extLst>
      <p:ext uri="{BB962C8B-B14F-4D97-AF65-F5344CB8AC3E}">
        <p14:creationId xmlns:p14="http://schemas.microsoft.com/office/powerpoint/2010/main" val="29763661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b="1" dirty="0" smtClean="0"/>
              <a:t>-  </a:t>
            </a:r>
            <a:r>
              <a:rPr lang="en-US" b="1" dirty="0" err="1" smtClean="0"/>
              <a:t>Trà</a:t>
            </a:r>
            <a:r>
              <a:rPr lang="en-US" dirty="0" smtClean="0"/>
              <a:t>: </a:t>
            </a:r>
            <a:r>
              <a:rPr lang="en-US" dirty="0" err="1" smtClean="0"/>
              <a:t>Tục</a:t>
            </a:r>
            <a:r>
              <a:rPr lang="en-US" dirty="0" smtClean="0"/>
              <a:t> </a:t>
            </a:r>
            <a:r>
              <a:rPr lang="en-US" dirty="0" err="1"/>
              <a:t>uống</a:t>
            </a:r>
            <a:r>
              <a:rPr lang="en-US" dirty="0"/>
              <a:t> </a:t>
            </a:r>
            <a:r>
              <a:rPr lang="en-US" dirty="0" err="1"/>
              <a:t>chè</a:t>
            </a:r>
            <a:r>
              <a:rPr lang="en-US" dirty="0"/>
              <a:t> (</a:t>
            </a:r>
            <a:r>
              <a:rPr lang="en-US" dirty="0" err="1"/>
              <a:t>trà</a:t>
            </a:r>
            <a:r>
              <a:rPr lang="en-US" dirty="0"/>
              <a:t> ) </a:t>
            </a:r>
            <a:r>
              <a:rPr lang="en-US" dirty="0" err="1"/>
              <a:t>có</a:t>
            </a:r>
            <a:r>
              <a:rPr lang="en-US" dirty="0"/>
              <a:t> </a:t>
            </a:r>
            <a:r>
              <a:rPr lang="en-US" dirty="0" err="1"/>
              <a:t>từ</a:t>
            </a:r>
            <a:r>
              <a:rPr lang="en-US" dirty="0"/>
              <a:t> </a:t>
            </a:r>
            <a:r>
              <a:rPr lang="en-US" dirty="0" err="1"/>
              <a:t>khi</a:t>
            </a:r>
            <a:r>
              <a:rPr lang="en-US" dirty="0"/>
              <a:t> </a:t>
            </a:r>
            <a:r>
              <a:rPr lang="en-US" dirty="0" err="1"/>
              <a:t>người</a:t>
            </a:r>
            <a:r>
              <a:rPr lang="en-US" dirty="0"/>
              <a:t> ta </a:t>
            </a:r>
            <a:r>
              <a:rPr lang="en-US" dirty="0" err="1"/>
              <a:t>phát</a:t>
            </a:r>
            <a:r>
              <a:rPr lang="en-US" dirty="0"/>
              <a:t> </a:t>
            </a:r>
            <a:r>
              <a:rPr lang="en-US" dirty="0" err="1"/>
              <a:t>hiện</a:t>
            </a:r>
            <a:r>
              <a:rPr lang="en-US" dirty="0"/>
              <a:t> </a:t>
            </a:r>
            <a:r>
              <a:rPr lang="en-US" dirty="0" err="1"/>
              <a:t>ra</a:t>
            </a:r>
            <a:r>
              <a:rPr lang="en-US" dirty="0"/>
              <a:t> </a:t>
            </a:r>
            <a:r>
              <a:rPr lang="en-US" dirty="0" err="1"/>
              <a:t>cây</a:t>
            </a:r>
            <a:r>
              <a:rPr lang="en-US" dirty="0"/>
              <a:t> </a:t>
            </a:r>
            <a:r>
              <a:rPr lang="en-US" dirty="0" err="1"/>
              <a:t>chè</a:t>
            </a:r>
            <a:r>
              <a:rPr lang="en-US" dirty="0"/>
              <a:t> </a:t>
            </a:r>
            <a:r>
              <a:rPr lang="en-US" dirty="0" err="1"/>
              <a:t>mọc</a:t>
            </a:r>
            <a:r>
              <a:rPr lang="en-US" dirty="0"/>
              <a:t> </a:t>
            </a:r>
            <a:r>
              <a:rPr lang="en-US" dirty="0" err="1"/>
              <a:t>hoang</a:t>
            </a:r>
            <a:r>
              <a:rPr lang="en-US" dirty="0"/>
              <a:t>, </a:t>
            </a:r>
            <a:r>
              <a:rPr lang="en-US" dirty="0" err="1"/>
              <a:t>sau</a:t>
            </a:r>
            <a:r>
              <a:rPr lang="en-US" dirty="0"/>
              <a:t> </a:t>
            </a:r>
            <a:r>
              <a:rPr lang="en-US" dirty="0" err="1"/>
              <a:t>đem</a:t>
            </a:r>
            <a:r>
              <a:rPr lang="en-US" dirty="0"/>
              <a:t> </a:t>
            </a:r>
            <a:r>
              <a:rPr lang="en-US" dirty="0" err="1"/>
              <a:t>về</a:t>
            </a:r>
            <a:r>
              <a:rPr lang="en-US" dirty="0"/>
              <a:t> </a:t>
            </a:r>
            <a:r>
              <a:rPr lang="en-US" dirty="0" err="1"/>
              <a:t>trồng</a:t>
            </a:r>
            <a:r>
              <a:rPr lang="en-US" dirty="0"/>
              <a:t> </a:t>
            </a:r>
            <a:r>
              <a:rPr lang="en-US" dirty="0" err="1"/>
              <a:t>lấy</a:t>
            </a:r>
            <a:r>
              <a:rPr lang="en-US" dirty="0"/>
              <a:t> </a:t>
            </a:r>
            <a:r>
              <a:rPr lang="en-US" dirty="0" err="1"/>
              <a:t>lá</a:t>
            </a:r>
            <a:r>
              <a:rPr lang="en-US" dirty="0"/>
              <a:t> </a:t>
            </a:r>
            <a:r>
              <a:rPr lang="en-US" dirty="0" err="1"/>
              <a:t>để</a:t>
            </a:r>
            <a:r>
              <a:rPr lang="en-US" dirty="0"/>
              <a:t> </a:t>
            </a:r>
            <a:r>
              <a:rPr lang="en-US" dirty="0" err="1"/>
              <a:t>đun</a:t>
            </a:r>
            <a:r>
              <a:rPr lang="en-US" dirty="0"/>
              <a:t> </a:t>
            </a:r>
            <a:r>
              <a:rPr lang="en-US" dirty="0" err="1"/>
              <a:t>nước</a:t>
            </a:r>
            <a:r>
              <a:rPr lang="en-US" dirty="0"/>
              <a:t>. </a:t>
            </a:r>
            <a:r>
              <a:rPr lang="en-US" dirty="0" err="1"/>
              <a:t>Lúc</a:t>
            </a:r>
            <a:r>
              <a:rPr lang="en-US" dirty="0"/>
              <a:t> </a:t>
            </a:r>
            <a:r>
              <a:rPr lang="en-US" dirty="0" err="1"/>
              <a:t>đầu</a:t>
            </a:r>
            <a:r>
              <a:rPr lang="en-US" dirty="0"/>
              <a:t> </a:t>
            </a:r>
            <a:r>
              <a:rPr lang="en-US" dirty="0" err="1"/>
              <a:t>người</a:t>
            </a:r>
            <a:r>
              <a:rPr lang="en-US" dirty="0"/>
              <a:t> </a:t>
            </a:r>
            <a:r>
              <a:rPr lang="en-US" dirty="0" err="1"/>
              <a:t>Việt</a:t>
            </a:r>
            <a:r>
              <a:rPr lang="en-US" dirty="0"/>
              <a:t> Nam </a:t>
            </a:r>
            <a:r>
              <a:rPr lang="en-US" dirty="0" err="1"/>
              <a:t>dùng</a:t>
            </a:r>
            <a:r>
              <a:rPr lang="en-US" dirty="0"/>
              <a:t> </a:t>
            </a:r>
            <a:r>
              <a:rPr lang="en-US" dirty="0" err="1"/>
              <a:t>nó</a:t>
            </a:r>
            <a:r>
              <a:rPr lang="en-US" dirty="0"/>
              <a:t> </a:t>
            </a:r>
            <a:r>
              <a:rPr lang="en-US" dirty="0" err="1"/>
              <a:t>như</a:t>
            </a:r>
            <a:r>
              <a:rPr lang="en-US" dirty="0"/>
              <a:t> </a:t>
            </a:r>
            <a:r>
              <a:rPr lang="en-US" dirty="0" err="1"/>
              <a:t>một</a:t>
            </a:r>
            <a:r>
              <a:rPr lang="en-US" dirty="0"/>
              <a:t> </a:t>
            </a:r>
            <a:r>
              <a:rPr lang="en-US" dirty="0" err="1"/>
              <a:t>thứ</a:t>
            </a:r>
            <a:r>
              <a:rPr lang="en-US" dirty="0"/>
              <a:t> </a:t>
            </a:r>
            <a:r>
              <a:rPr lang="en-US" dirty="0" err="1"/>
              <a:t>thảo</a:t>
            </a:r>
            <a:r>
              <a:rPr lang="en-US" dirty="0"/>
              <a:t> </a:t>
            </a:r>
            <a:r>
              <a:rPr lang="en-US" dirty="0" err="1"/>
              <a:t>dược</a:t>
            </a:r>
            <a:r>
              <a:rPr lang="en-US" dirty="0"/>
              <a:t> </a:t>
            </a:r>
            <a:r>
              <a:rPr lang="en-US" dirty="0" err="1"/>
              <a:t>để</a:t>
            </a:r>
            <a:r>
              <a:rPr lang="en-US" dirty="0"/>
              <a:t> </a:t>
            </a:r>
            <a:r>
              <a:rPr lang="en-US" dirty="0" err="1"/>
              <a:t>uống</a:t>
            </a:r>
            <a:r>
              <a:rPr lang="en-US" dirty="0"/>
              <a:t> </a:t>
            </a:r>
            <a:r>
              <a:rPr lang="en-US" dirty="0" err="1"/>
              <a:t>cho</a:t>
            </a:r>
            <a:r>
              <a:rPr lang="en-US" dirty="0"/>
              <a:t> </a:t>
            </a:r>
            <a:r>
              <a:rPr lang="en-US" dirty="0" err="1"/>
              <a:t>mát</a:t>
            </a:r>
            <a:r>
              <a:rPr lang="en-US" dirty="0"/>
              <a:t> - </a:t>
            </a:r>
            <a:r>
              <a:rPr lang="en-US" dirty="0" err="1"/>
              <a:t>đã</a:t>
            </a:r>
            <a:r>
              <a:rPr lang="en-US" dirty="0"/>
              <a:t> </a:t>
            </a:r>
            <a:r>
              <a:rPr lang="en-US" dirty="0" err="1"/>
              <a:t>là</a:t>
            </a:r>
            <a:r>
              <a:rPr lang="en-US" dirty="0"/>
              <a:t> </a:t>
            </a:r>
            <a:r>
              <a:rPr lang="en-US" dirty="0" err="1"/>
              <a:t>nước</a:t>
            </a:r>
            <a:r>
              <a:rPr lang="en-US" dirty="0"/>
              <a:t> </a:t>
            </a:r>
            <a:r>
              <a:rPr lang="en-US" dirty="0" err="1"/>
              <a:t>chè</a:t>
            </a:r>
            <a:r>
              <a:rPr lang="en-US" dirty="0"/>
              <a:t> </a:t>
            </a:r>
            <a:r>
              <a:rPr lang="en-US" dirty="0" err="1"/>
              <a:t>xanh</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2520857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264540" y="3605211"/>
            <a:ext cx="4954415" cy="3005137"/>
          </a:xfrm>
          <a:prstGeom prst="rect">
            <a:avLst/>
          </a:prstGeom>
        </p:spPr>
      </p:pic>
      <p:pic>
        <p:nvPicPr>
          <p:cNvPr id="4" name="Picture 3"/>
          <p:cNvPicPr>
            <a:picLocks noChangeAspect="1"/>
          </p:cNvPicPr>
          <p:nvPr/>
        </p:nvPicPr>
        <p:blipFill>
          <a:blip r:embed="rId3"/>
          <a:stretch>
            <a:fillRect/>
          </a:stretch>
        </p:blipFill>
        <p:spPr>
          <a:xfrm>
            <a:off x="5223717" y="3605211"/>
            <a:ext cx="3835749" cy="3005137"/>
          </a:xfrm>
          <a:prstGeom prst="rect">
            <a:avLst/>
          </a:prstGeom>
        </p:spPr>
      </p:pic>
    </p:spTree>
    <p:extLst>
      <p:ext uri="{BB962C8B-B14F-4D97-AF65-F5344CB8AC3E}">
        <p14:creationId xmlns:p14="http://schemas.microsoft.com/office/powerpoint/2010/main" val="324743821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2054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dirty="0" smtClean="0"/>
              <a:t>Sau </a:t>
            </a:r>
            <a:r>
              <a:rPr lang="en-US" dirty="0" err="1" smtClean="0"/>
              <a:t>đó</a:t>
            </a:r>
            <a:r>
              <a:rPr lang="en-US" dirty="0" smtClean="0"/>
              <a:t> </a:t>
            </a:r>
            <a:r>
              <a:rPr lang="vi-VN" dirty="0" smtClean="0"/>
              <a:t>người </a:t>
            </a:r>
            <a:r>
              <a:rPr lang="vi-VN" dirty="0"/>
              <a:t>ta hái búp chè, rồi </a:t>
            </a:r>
            <a:r>
              <a:rPr lang="vi-VN" dirty="0" smtClean="0"/>
              <a:t>v</a:t>
            </a:r>
            <a:r>
              <a:rPr lang="en-US" dirty="0" smtClean="0"/>
              <a:t>o</a:t>
            </a:r>
            <a:r>
              <a:rPr lang="vi-VN" dirty="0" smtClean="0"/>
              <a:t> </a:t>
            </a:r>
            <a:r>
              <a:rPr lang="vi-VN" dirty="0"/>
              <a:t>kỹ đem phơi khô thành trà như ngày nay. Do vậy, người Việt biết uống chè tươi, chè khô (trà), chè ướp với các loại hoa thơm như hoa sen, hoa nhài, hoa ngâu</a:t>
            </a:r>
            <a:r>
              <a:rPr lang="vi-VN" dirty="0" smtClean="0"/>
              <a:t>,</a:t>
            </a:r>
            <a:r>
              <a:rPr lang="en-US" dirty="0" smtClean="0"/>
              <a:t>…</a:t>
            </a:r>
            <a:endParaRPr lang="en-US" dirty="0"/>
          </a:p>
          <a:p>
            <a:pPr marL="0" indent="0">
              <a:buNone/>
            </a:pP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4931272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367689" y="3753081"/>
            <a:ext cx="4489022" cy="2700337"/>
          </a:xfrm>
          <a:prstGeom prst="rect">
            <a:avLst/>
          </a:prstGeom>
        </p:spPr>
      </p:pic>
      <p:pic>
        <p:nvPicPr>
          <p:cNvPr id="4" name="Picture 3"/>
          <p:cNvPicPr>
            <a:picLocks noChangeAspect="1"/>
          </p:cNvPicPr>
          <p:nvPr/>
        </p:nvPicPr>
        <p:blipFill>
          <a:blip r:embed="rId3"/>
          <a:stretch>
            <a:fillRect/>
          </a:stretch>
        </p:blipFill>
        <p:spPr>
          <a:xfrm>
            <a:off x="5333849" y="2656406"/>
            <a:ext cx="3720855" cy="3797012"/>
          </a:xfrm>
          <a:prstGeom prst="rect">
            <a:avLst/>
          </a:prstGeom>
        </p:spPr>
      </p:pic>
    </p:spTree>
    <p:extLst>
      <p:ext uri="{BB962C8B-B14F-4D97-AF65-F5344CB8AC3E}">
        <p14:creationId xmlns:p14="http://schemas.microsoft.com/office/powerpoint/2010/main" val="26994600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2054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b="1" i="1" dirty="0"/>
              <a:t>	</a:t>
            </a:r>
            <a:r>
              <a:rPr lang="en-US" dirty="0"/>
              <a:t>P</a:t>
            </a:r>
            <a:r>
              <a:rPr lang="vi-VN" dirty="0" smtClean="0"/>
              <a:t>hong </a:t>
            </a:r>
            <a:r>
              <a:rPr lang="vi-VN" dirty="0"/>
              <a:t>cách uống trà của người Việt Nam rất đa dạng và mang nét đặc trưng không lẫn với bất cứ quốc gia nào khác. Thói quen uống trà của người Việt giản đơn, mộc mạc nhưng chan chứa nghĩa tình</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17458983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9006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dirty="0" smtClean="0"/>
              <a:t>	</a:t>
            </a:r>
            <a:r>
              <a:rPr lang="vi-VN" dirty="0" smtClean="0"/>
              <a:t>Thưởng </a:t>
            </a:r>
            <a:r>
              <a:rPr lang="vi-VN" dirty="0"/>
              <a:t>thức chén trà mang phong cách Việt là thưởng thức cả một nét văn hóa Việt. Trong văn hóa ứng xử của người Việt, người nhỏ pha trà mời người lớn, gia chủ pha trà khi khách đến chơi</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00022495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0530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dirty="0" smtClean="0"/>
              <a:t>	</a:t>
            </a:r>
            <a:r>
              <a:rPr lang="vi-VN" dirty="0" smtClean="0"/>
              <a:t>Trà </a:t>
            </a:r>
            <a:r>
              <a:rPr lang="vi-VN" dirty="0"/>
              <a:t>được người Việt dùng quanh năm, cả bốn mùa xuân, hạ, thu, đông, từ quán nước bên hè đến ấm trà trong gia đình, hay những nhà hàng sang trọng. Pha một ấm trà nóng, người ta có thể ngồi trà đàm, suy ngẫm bàn luận mọi chuyện về thế sự.</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5612802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i="1" dirty="0" smtClean="0"/>
              <a:t>	</a:t>
            </a:r>
            <a:r>
              <a:rPr lang="en-US" i="1" dirty="0" err="1" smtClean="0"/>
              <a:t>Cách</a:t>
            </a:r>
            <a:r>
              <a:rPr lang="en-US" i="1" dirty="0" smtClean="0"/>
              <a:t> </a:t>
            </a:r>
            <a:r>
              <a:rPr lang="en-US" i="1" dirty="0" err="1" smtClean="0"/>
              <a:t>người</a:t>
            </a:r>
            <a:r>
              <a:rPr lang="en-US" i="1" dirty="0" smtClean="0"/>
              <a:t> </a:t>
            </a:r>
            <a:r>
              <a:rPr lang="en-US" i="1" dirty="0" err="1" smtClean="0"/>
              <a:t>Việt</a:t>
            </a:r>
            <a:r>
              <a:rPr lang="en-US" i="1" dirty="0" smtClean="0"/>
              <a:t> </a:t>
            </a:r>
            <a:r>
              <a:rPr lang="en-US" i="1" dirty="0" err="1" smtClean="0"/>
              <a:t>uống</a:t>
            </a:r>
            <a:r>
              <a:rPr lang="en-US" i="1" dirty="0" smtClean="0"/>
              <a:t> </a:t>
            </a:r>
            <a:r>
              <a:rPr lang="en-US" i="1" dirty="0" err="1" smtClean="0"/>
              <a:t>trà</a:t>
            </a:r>
            <a:r>
              <a:rPr lang="en-US" i="1" dirty="0"/>
              <a:t>: https://www.youtube.com/watch?v=xs7w7lFV0I4</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6916944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205413"/>
          </a:xfrm>
        </p:spPr>
        <p:txBody>
          <a:bodyPr>
            <a:normAutofit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dirty="0" smtClean="0"/>
              <a:t>	</a:t>
            </a:r>
            <a:r>
              <a:rPr lang="vi-VN" dirty="0" smtClean="0"/>
              <a:t>Việt </a:t>
            </a:r>
            <a:r>
              <a:rPr lang="vi-VN" dirty="0"/>
              <a:t>Nam có rất nhiều loại trà khác nhau, từ trà xanh, trà khô, trà sen… cho tới những loại trà được cách tân theo nhu cầu và cải tiến xã hội như trà gừng, trà hoa cúc, trà linh chi… Tuy nhiên, trà Việt thường được chia làm ba loại là trà hương, trà mạn và trà tươi.</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8250368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205413"/>
          </a:xfrm>
        </p:spPr>
        <p:txBody>
          <a:bodyPr>
            <a:normAutofit fontScale="925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dirty="0" smtClean="0"/>
              <a:t> </a:t>
            </a:r>
            <a:r>
              <a:rPr lang="en-US" b="1" dirty="0"/>
              <a:t>T</a:t>
            </a:r>
            <a:r>
              <a:rPr lang="vi-VN" b="1" dirty="0" smtClean="0"/>
              <a:t>rà </a:t>
            </a:r>
            <a:r>
              <a:rPr lang="vi-VN" b="1" dirty="0"/>
              <a:t>hương </a:t>
            </a:r>
            <a:r>
              <a:rPr lang="vi-VN" dirty="0"/>
              <a:t>như trà sen, trà lài thường được ướp thêm hương hoa để dậy mùi… </a:t>
            </a:r>
            <a:r>
              <a:rPr lang="en-US" b="1" dirty="0"/>
              <a:t>T</a:t>
            </a:r>
            <a:r>
              <a:rPr lang="vi-VN" b="1" dirty="0" smtClean="0"/>
              <a:t>rà </a:t>
            </a:r>
            <a:r>
              <a:rPr lang="vi-VN" b="1" dirty="0"/>
              <a:t>tươi </a:t>
            </a:r>
            <a:r>
              <a:rPr lang="vi-VN" dirty="0"/>
              <a:t>được pha trực tiếp từ lá trà tươi, phần lá này không trải qua quá trình chế biến, sao khô. Còn </a:t>
            </a:r>
            <a:r>
              <a:rPr lang="vi-VN" b="1" dirty="0"/>
              <a:t>trà mạn </a:t>
            </a:r>
            <a:r>
              <a:rPr lang="vi-VN" dirty="0"/>
              <a:t>là loại trà làm từ lá đã qua chế biến, sao khô, có mùi thơm tự nhiên, mộc mạc, không ướp thêm hương hoa.</a:t>
            </a:r>
          </a:p>
          <a:p>
            <a:pPr marL="0" indent="0">
              <a:buNone/>
            </a:pP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55544453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4" name="Picture 3"/>
          <p:cNvPicPr>
            <a:picLocks noChangeAspect="1"/>
          </p:cNvPicPr>
          <p:nvPr/>
        </p:nvPicPr>
        <p:blipFill>
          <a:blip r:embed="rId2"/>
          <a:stretch>
            <a:fillRect/>
          </a:stretch>
        </p:blipFill>
        <p:spPr>
          <a:xfrm>
            <a:off x="2209800" y="3581400"/>
            <a:ext cx="5029200" cy="3128493"/>
          </a:xfrm>
          <a:prstGeom prst="rect">
            <a:avLst/>
          </a:prstGeom>
        </p:spPr>
      </p:pic>
    </p:spTree>
    <p:extLst>
      <p:ext uri="{BB962C8B-B14F-4D97-AF65-F5344CB8AC3E}">
        <p14:creationId xmlns:p14="http://schemas.microsoft.com/office/powerpoint/2010/main" val="299612819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2057400" y="3429000"/>
            <a:ext cx="5024823" cy="3352800"/>
          </a:xfrm>
          <a:prstGeom prst="rect">
            <a:avLst/>
          </a:prstGeom>
        </p:spPr>
      </p:pic>
    </p:spTree>
    <p:extLst>
      <p:ext uri="{BB962C8B-B14F-4D97-AF65-F5344CB8AC3E}">
        <p14:creationId xmlns:p14="http://schemas.microsoft.com/office/powerpoint/2010/main" val="42800949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dirty="0"/>
              <a:t> </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1841348" y="3322840"/>
            <a:ext cx="5397652" cy="3263697"/>
          </a:xfrm>
          <a:prstGeom prst="rect">
            <a:avLst/>
          </a:prstGeom>
        </p:spPr>
      </p:pic>
    </p:spTree>
    <p:extLst>
      <p:ext uri="{BB962C8B-B14F-4D97-AF65-F5344CB8AC3E}">
        <p14:creationId xmlns:p14="http://schemas.microsoft.com/office/powerpoint/2010/main" val="31189450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205413"/>
          </a:xfrm>
        </p:spPr>
        <p:txBody>
          <a:bodyPr>
            <a:normAutofit lnSpcReduction="10000"/>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en-US" dirty="0" smtClean="0"/>
              <a:t>- </a:t>
            </a:r>
            <a:r>
              <a:rPr lang="en-US" b="1" dirty="0" err="1" smtClean="0"/>
              <a:t>Cà</a:t>
            </a:r>
            <a:r>
              <a:rPr lang="en-US" b="1" dirty="0" smtClean="0"/>
              <a:t> </a:t>
            </a:r>
            <a:r>
              <a:rPr lang="en-US" b="1" dirty="0" err="1" smtClean="0"/>
              <a:t>phê</a:t>
            </a:r>
            <a:r>
              <a:rPr lang="en-US" b="1" dirty="0" smtClean="0"/>
              <a:t>: </a:t>
            </a:r>
            <a:r>
              <a:rPr lang="vi-VN" dirty="0" smtClean="0"/>
              <a:t>Người </a:t>
            </a:r>
            <a:r>
              <a:rPr lang="vi-VN" dirty="0"/>
              <a:t>Pháp đem cà phê vào Việt Nam trong thế kỹ thứ 19. </a:t>
            </a:r>
            <a:r>
              <a:rPr lang="en-US" dirty="0"/>
              <a:t>B</a:t>
            </a:r>
            <a:r>
              <a:rPr lang="vi-VN" dirty="0" smtClean="0"/>
              <a:t>an </a:t>
            </a:r>
            <a:r>
              <a:rPr lang="vi-VN" dirty="0"/>
              <a:t>đầu cà phê chỉ dành riêng cho giới quý tộc, các quan chức Pháp, hay tầng lớp trí thức nơi thành thị. Dần dần thức uống này trở thành thứ thức uống phổ biến trong cuộc sống của người dân. </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24127756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4561836" y="3679834"/>
            <a:ext cx="4582164" cy="2514951"/>
          </a:xfrm>
          <a:prstGeom prst="rect">
            <a:avLst/>
          </a:prstGeom>
        </p:spPr>
      </p:pic>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26</a:t>
            </a:fld>
            <a:endParaRPr lang="en-US"/>
          </a:p>
        </p:txBody>
      </p:sp>
      <p:sp>
        <p:nvSpPr>
          <p:cNvPr id="6"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pic>
        <p:nvPicPr>
          <p:cNvPr id="7" name="Picture 6"/>
          <p:cNvPicPr>
            <a:picLocks noChangeAspect="1"/>
          </p:cNvPicPr>
          <p:nvPr/>
        </p:nvPicPr>
        <p:blipFill>
          <a:blip r:embed="rId3"/>
          <a:stretch>
            <a:fillRect/>
          </a:stretch>
        </p:blipFill>
        <p:spPr>
          <a:xfrm>
            <a:off x="322590" y="3612781"/>
            <a:ext cx="4263058" cy="2881681"/>
          </a:xfrm>
          <a:prstGeom prst="rect">
            <a:avLst/>
          </a:prstGeom>
        </p:spPr>
      </p:pic>
      <p:pic>
        <p:nvPicPr>
          <p:cNvPr id="8" name="Picture 7"/>
          <p:cNvPicPr>
            <a:picLocks noChangeAspect="1"/>
          </p:cNvPicPr>
          <p:nvPr/>
        </p:nvPicPr>
        <p:blipFill>
          <a:blip r:embed="rId4"/>
          <a:stretch>
            <a:fillRect/>
          </a:stretch>
        </p:blipFill>
        <p:spPr>
          <a:xfrm>
            <a:off x="2514600" y="1238267"/>
            <a:ext cx="5201639" cy="2486795"/>
          </a:xfrm>
          <a:prstGeom prst="rect">
            <a:avLst/>
          </a:prstGeom>
        </p:spPr>
      </p:pic>
    </p:spTree>
    <p:extLst>
      <p:ext uri="{BB962C8B-B14F-4D97-AF65-F5344CB8AC3E}">
        <p14:creationId xmlns:p14="http://schemas.microsoft.com/office/powerpoint/2010/main" val="5837127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dirty="0"/>
              <a:t> </a:t>
            </a:r>
            <a:r>
              <a:rPr lang="en-US" dirty="0" smtClean="0"/>
              <a:t>N</a:t>
            </a:r>
            <a:r>
              <a:rPr lang="vi-VN" dirty="0" smtClean="0"/>
              <a:t>gười </a:t>
            </a:r>
            <a:r>
              <a:rPr lang="vi-VN" dirty="0"/>
              <a:t>Việt Nam uống cà phê vào buổi sáng </a:t>
            </a:r>
            <a:r>
              <a:rPr lang="vi-VN" dirty="0" smtClean="0"/>
              <a:t>buổi </a:t>
            </a:r>
            <a:r>
              <a:rPr lang="vi-VN" dirty="0"/>
              <a:t>trưa, buổi chiều, và ngay cả buổi tối. </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404380838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dirty="0"/>
              <a:t> </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1676400" y="3276600"/>
            <a:ext cx="5638800" cy="3440023"/>
          </a:xfrm>
          <a:prstGeom prst="rect">
            <a:avLst/>
          </a:prstGeom>
        </p:spPr>
      </p:pic>
    </p:spTree>
    <p:extLst>
      <p:ext uri="{BB962C8B-B14F-4D97-AF65-F5344CB8AC3E}">
        <p14:creationId xmlns:p14="http://schemas.microsoft.com/office/powerpoint/2010/main" val="8070646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0530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dirty="0"/>
              <a:t> Người Việt có phong cách thưởng thức cà phê rất riêng, họ không coi cà phê là thức uống nhanh, mà thưởng thức cà phê như một thứ văn hóa: nhâm nhi và suy tưởng. Cà phê tại Việt Nam thường được thưởng thức qua các phin cà </a:t>
            </a:r>
            <a:r>
              <a:rPr lang="vi-VN" dirty="0" smtClean="0"/>
              <a:t>phê</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17144728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dirty="0"/>
              <a:t> </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1828799" y="3505200"/>
            <a:ext cx="6255743" cy="3114674"/>
          </a:xfrm>
          <a:prstGeom prst="rect">
            <a:avLst/>
          </a:prstGeom>
        </p:spPr>
      </p:pic>
    </p:spTree>
    <p:extLst>
      <p:ext uri="{BB962C8B-B14F-4D97-AF65-F5344CB8AC3E}">
        <p14:creationId xmlns:p14="http://schemas.microsoft.com/office/powerpoint/2010/main" val="10977911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1292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dirty="0" smtClean="0"/>
              <a:t>Hạt </a:t>
            </a:r>
            <a:r>
              <a:rPr lang="vi-VN" dirty="0"/>
              <a:t>cà phê thường được xay nhỏ, nén vào trong các phin thường được làm bằng nhôm và nước sôi được đổ lên trên để được lọc vào một ly, hay tách, tại bên dưới của phin. Cà phê phin được coi là thứ thức uống được ưa thích nhất của người Việt</a:t>
            </a:r>
            <a:r>
              <a:rPr lang="vi-VN"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54466694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152400" y="1295400"/>
            <a:ext cx="4792177" cy="3229511"/>
          </a:xfrm>
          <a:prstGeom prst="rect">
            <a:avLst/>
          </a:prstGeom>
        </p:spPr>
      </p:pic>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32</a:t>
            </a:fld>
            <a:endParaRPr lang="en-US"/>
          </a:p>
        </p:txBody>
      </p:sp>
      <p:sp>
        <p:nvSpPr>
          <p:cNvPr id="6" name="Title 1"/>
          <p:cNvSpPr>
            <a:spLocks noGrp="1"/>
          </p:cNvSpPr>
          <p:nvPr>
            <p:ph type="title"/>
          </p:nvPr>
        </p:nvSpPr>
        <p:spPr/>
        <p:txBody>
          <a:bodyPr/>
          <a:lstStyle/>
          <a:p>
            <a:r>
              <a:rPr lang="vi-VN" dirty="0" smtClean="0"/>
              <a:t>II. </a:t>
            </a:r>
            <a:r>
              <a:rPr lang="en-US" dirty="0" smtClean="0"/>
              <a:t>VĂN HÓA ẨM THỰC </a:t>
            </a:r>
            <a:r>
              <a:rPr lang="vi-VN" dirty="0" smtClean="0"/>
              <a:t>VN</a:t>
            </a:r>
            <a:endParaRPr lang="en-US" dirty="0"/>
          </a:p>
        </p:txBody>
      </p:sp>
      <p:pic>
        <p:nvPicPr>
          <p:cNvPr id="7" name="Picture 6"/>
          <p:cNvPicPr>
            <a:picLocks noChangeAspect="1"/>
          </p:cNvPicPr>
          <p:nvPr/>
        </p:nvPicPr>
        <p:blipFill>
          <a:blip r:embed="rId3"/>
          <a:stretch>
            <a:fillRect/>
          </a:stretch>
        </p:blipFill>
        <p:spPr>
          <a:xfrm>
            <a:off x="4552309" y="3787366"/>
            <a:ext cx="4591691" cy="2934109"/>
          </a:xfrm>
          <a:prstGeom prst="rect">
            <a:avLst/>
          </a:prstGeom>
        </p:spPr>
      </p:pic>
    </p:spTree>
    <p:extLst>
      <p:ext uri="{BB962C8B-B14F-4D97-AF65-F5344CB8AC3E}">
        <p14:creationId xmlns:p14="http://schemas.microsoft.com/office/powerpoint/2010/main" val="2942712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520541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p>
          <a:p>
            <a:pPr marL="0" indent="0">
              <a:buNone/>
            </a:pPr>
            <a:r>
              <a:rPr lang="vi-VN" dirty="0"/>
              <a:t> Gu thưởng thức của người Việt là: đậm, đắng, thơm mùi hạnh nhân, mùi đất. Tùy mỗi một loại cà phê mà mang lại cho người thưởng thức cái cảm nhận về vị chua, độ dầu, và mùi hương của các loại hoa trái khác nhau. </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spTree>
    <p:extLst>
      <p:ext uri="{BB962C8B-B14F-4D97-AF65-F5344CB8AC3E}">
        <p14:creationId xmlns:p14="http://schemas.microsoft.com/office/powerpoint/2010/main" val="3528809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4827" y="1500187"/>
            <a:ext cx="8209877" cy="4500563"/>
          </a:xfrm>
        </p:spPr>
        <p:txBody>
          <a:bodyPr>
            <a:normAutofit/>
          </a:bodyPr>
          <a:lstStyle/>
          <a:p>
            <a:pPr marL="0" indent="0">
              <a:buNone/>
            </a:pPr>
            <a:r>
              <a:rPr lang="en-US" b="1" dirty="0" smtClean="0"/>
              <a:t>1. </a:t>
            </a:r>
            <a:r>
              <a:rPr lang="en-US" b="1" dirty="0" err="1" smtClean="0"/>
              <a:t>Văn</a:t>
            </a:r>
            <a:r>
              <a:rPr lang="en-US" b="1" dirty="0" smtClean="0"/>
              <a:t> </a:t>
            </a:r>
            <a:r>
              <a:rPr lang="en-US" b="1" dirty="0" err="1" smtClean="0"/>
              <a:t>hóa</a:t>
            </a:r>
            <a:r>
              <a:rPr lang="en-US" b="1" dirty="0" smtClean="0"/>
              <a:t> </a:t>
            </a:r>
            <a:r>
              <a:rPr lang="en-US" b="1" dirty="0" err="1" smtClean="0"/>
              <a:t>ẩm</a:t>
            </a:r>
            <a:r>
              <a:rPr lang="en-US" b="1" dirty="0" smtClean="0"/>
              <a:t> </a:t>
            </a:r>
            <a:r>
              <a:rPr lang="en-US" b="1" dirty="0" err="1" smtClean="0"/>
              <a:t>thực</a:t>
            </a:r>
            <a:r>
              <a:rPr lang="en-US" b="1" dirty="0" smtClean="0"/>
              <a:t> </a:t>
            </a:r>
            <a:r>
              <a:rPr lang="en-US" b="1" dirty="0" err="1" smtClean="0"/>
              <a:t>truyền</a:t>
            </a:r>
            <a:r>
              <a:rPr lang="en-US" b="1" dirty="0" smtClean="0"/>
              <a:t> </a:t>
            </a:r>
            <a:r>
              <a:rPr lang="en-US" b="1" dirty="0" err="1" smtClean="0"/>
              <a:t>thống</a:t>
            </a:r>
            <a:endParaRPr lang="en-US" b="1" dirty="0" smtClean="0"/>
          </a:p>
          <a:p>
            <a:pPr marL="0" indent="0">
              <a:buNone/>
            </a:pPr>
            <a:r>
              <a:rPr lang="en-US" b="1" i="1" dirty="0" smtClean="0"/>
              <a:t>1.1. </a:t>
            </a:r>
            <a:r>
              <a:rPr lang="en-US" b="1" i="1" dirty="0" err="1" smtClean="0"/>
              <a:t>Đặc</a:t>
            </a:r>
            <a:r>
              <a:rPr lang="en-US" b="1" i="1" dirty="0" smtClean="0"/>
              <a:t> </a:t>
            </a:r>
            <a:r>
              <a:rPr lang="en-US" b="1" i="1" dirty="0" err="1" smtClean="0"/>
              <a:t>trưng</a:t>
            </a:r>
            <a:endParaRPr lang="en-US" b="1" i="1" dirty="0" smtClean="0"/>
          </a:p>
          <a:p>
            <a:pPr>
              <a:buFont typeface="Wingdings" panose="05000000000000000000" pitchFamily="2" charset="2"/>
              <a:buChar char="v"/>
            </a:pPr>
            <a:r>
              <a:rPr lang="en-US" b="1" i="1" dirty="0" smtClean="0"/>
              <a:t> </a:t>
            </a:r>
            <a:r>
              <a:rPr lang="en-US" b="1" i="1" dirty="0" err="1" smtClean="0"/>
              <a:t>Các</a:t>
            </a:r>
            <a:r>
              <a:rPr lang="en-US" b="1" i="1" dirty="0" smtClean="0"/>
              <a:t> </a:t>
            </a:r>
            <a:r>
              <a:rPr lang="en-US" b="1" i="1" dirty="0" err="1" smtClean="0"/>
              <a:t>loại</a:t>
            </a:r>
            <a:r>
              <a:rPr lang="en-US" b="1" i="1" dirty="0" smtClean="0"/>
              <a:t> </a:t>
            </a:r>
            <a:r>
              <a:rPr lang="en-US" b="1" i="1" dirty="0" err="1" smtClean="0"/>
              <a:t>đồ</a:t>
            </a:r>
            <a:r>
              <a:rPr lang="en-US" b="1" i="1" dirty="0" smtClean="0"/>
              <a:t> </a:t>
            </a:r>
            <a:r>
              <a:rPr lang="en-US" b="1" i="1" dirty="0" err="1" smtClean="0"/>
              <a:t>uống</a:t>
            </a:r>
            <a:r>
              <a:rPr lang="en-US" b="1" i="1" dirty="0" smtClean="0"/>
              <a:t>:</a:t>
            </a:r>
            <a:endParaRPr lang="en-US" dirty="0"/>
          </a:p>
        </p:txBody>
      </p:sp>
      <p:sp>
        <p:nvSpPr>
          <p:cNvPr id="7" name="Title 1"/>
          <p:cNvSpPr>
            <a:spLocks noGrp="1"/>
          </p:cNvSpPr>
          <p:nvPr>
            <p:ph type="title"/>
          </p:nvPr>
        </p:nvSpPr>
        <p:spPr>
          <a:xfrm>
            <a:off x="1143000" y="304800"/>
            <a:ext cx="6477000" cy="609600"/>
          </a:xfrm>
        </p:spPr>
        <p:txBody>
          <a:bodyPr/>
          <a:lstStyle/>
          <a:p>
            <a:r>
              <a:rPr lang="vi-VN" dirty="0" smtClean="0"/>
              <a:t>II. </a:t>
            </a:r>
            <a:r>
              <a:rPr lang="en-US" dirty="0" smtClean="0"/>
              <a:t>VĂN HÓA ẨM THỰC </a:t>
            </a:r>
            <a:r>
              <a:rPr lang="vi-VN" dirty="0" smtClean="0"/>
              <a:t>VN</a:t>
            </a:r>
            <a:endParaRPr lang="en-US" dirty="0"/>
          </a:p>
        </p:txBody>
      </p:sp>
      <p:pic>
        <p:nvPicPr>
          <p:cNvPr id="2" name="Picture 1"/>
          <p:cNvPicPr>
            <a:picLocks noChangeAspect="1"/>
          </p:cNvPicPr>
          <p:nvPr/>
        </p:nvPicPr>
        <p:blipFill>
          <a:blip r:embed="rId2"/>
          <a:stretch>
            <a:fillRect/>
          </a:stretch>
        </p:blipFill>
        <p:spPr>
          <a:xfrm>
            <a:off x="1295400" y="3342188"/>
            <a:ext cx="6029757" cy="3515812"/>
          </a:xfrm>
          <a:prstGeom prst="rect">
            <a:avLst/>
          </a:prstGeom>
        </p:spPr>
      </p:pic>
    </p:spTree>
    <p:extLst>
      <p:ext uri="{BB962C8B-B14F-4D97-AF65-F5344CB8AC3E}">
        <p14:creationId xmlns:p14="http://schemas.microsoft.com/office/powerpoint/2010/main" val="425174397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GIAO BÀI</a:t>
            </a:r>
            <a:endParaRPr lang="en-US" dirty="0"/>
          </a:p>
        </p:txBody>
      </p:sp>
      <p:sp>
        <p:nvSpPr>
          <p:cNvPr id="3" name="Content Placeholder 2"/>
          <p:cNvSpPr>
            <a:spLocks noGrp="1"/>
          </p:cNvSpPr>
          <p:nvPr>
            <p:ph idx="1"/>
          </p:nvPr>
        </p:nvSpPr>
        <p:spPr/>
        <p:txBody>
          <a:bodyPr/>
          <a:lstStyle/>
          <a:p>
            <a:r>
              <a:rPr lang="en-US" dirty="0" err="1" smtClean="0"/>
              <a:t>Hãy</a:t>
            </a:r>
            <a:r>
              <a:rPr lang="en-US" dirty="0" smtClean="0"/>
              <a:t> </a:t>
            </a:r>
            <a:r>
              <a:rPr lang="en-US" dirty="0" err="1"/>
              <a:t>t</a:t>
            </a:r>
            <a:r>
              <a:rPr lang="en-US" dirty="0" err="1" smtClean="0"/>
              <a:t>ìm</a:t>
            </a:r>
            <a:r>
              <a:rPr lang="en-US" dirty="0" smtClean="0"/>
              <a:t> </a:t>
            </a:r>
            <a:r>
              <a:rPr lang="en-US" dirty="0" err="1" smtClean="0"/>
              <a:t>hiểu</a:t>
            </a:r>
            <a:r>
              <a:rPr lang="en-US" dirty="0" smtClean="0"/>
              <a:t> </a:t>
            </a:r>
            <a:r>
              <a:rPr lang="en-US" dirty="0" err="1" smtClean="0"/>
              <a:t>văn</a:t>
            </a:r>
            <a:r>
              <a:rPr lang="en-US" dirty="0" smtClean="0"/>
              <a:t> </a:t>
            </a:r>
            <a:r>
              <a:rPr lang="en-US" dirty="0" err="1" smtClean="0"/>
              <a:t>hóa</a:t>
            </a:r>
            <a:r>
              <a:rPr lang="en-US" dirty="0" smtClean="0"/>
              <a:t> </a:t>
            </a:r>
            <a:r>
              <a:rPr lang="en-US" dirty="0" err="1" smtClean="0"/>
              <a:t>ẩm</a:t>
            </a:r>
            <a:r>
              <a:rPr lang="en-US" dirty="0" smtClean="0"/>
              <a:t> </a:t>
            </a:r>
            <a:r>
              <a:rPr lang="en-US" dirty="0" err="1" smtClean="0"/>
              <a:t>thực</a:t>
            </a:r>
            <a:r>
              <a:rPr lang="en-US" dirty="0" smtClean="0"/>
              <a:t> </a:t>
            </a:r>
            <a:r>
              <a:rPr lang="en-US" dirty="0" err="1" smtClean="0"/>
              <a:t>miền</a:t>
            </a:r>
            <a:r>
              <a:rPr lang="en-US" dirty="0" smtClean="0"/>
              <a:t> </a:t>
            </a:r>
            <a:r>
              <a:rPr lang="en-US" dirty="0" err="1" smtClean="0"/>
              <a:t>Bắc</a:t>
            </a:r>
            <a:r>
              <a:rPr lang="en-US" dirty="0" smtClean="0"/>
              <a:t>?</a:t>
            </a:r>
            <a:endParaRPr lang="en-US" dirty="0"/>
          </a:p>
        </p:txBody>
      </p:sp>
      <p:sp>
        <p:nvSpPr>
          <p:cNvPr id="4" name="Slide Number Placeholder 3"/>
          <p:cNvSpPr>
            <a:spLocks noGrp="1"/>
          </p:cNvSpPr>
          <p:nvPr>
            <p:ph type="sldNum" sz="quarter" idx="12"/>
          </p:nvPr>
        </p:nvSpPr>
        <p:spPr/>
        <p:txBody>
          <a:bodyPr/>
          <a:lstStyle/>
          <a:p>
            <a:pPr>
              <a:defRPr/>
            </a:pPr>
            <a:fld id="{5025B2C8-256D-4335-8C2B-E8B55E2CDE55}" type="slidenum">
              <a:rPr lang="en-US" smtClean="0"/>
              <a:pPr>
                <a:defRPr/>
              </a:pPr>
              <a:t>35</a:t>
            </a:fld>
            <a:endParaRPr lang="en-US"/>
          </a:p>
        </p:txBody>
      </p:sp>
    </p:spTree>
    <p:extLst>
      <p:ext uri="{BB962C8B-B14F-4D97-AF65-F5344CB8AC3E}">
        <p14:creationId xmlns:p14="http://schemas.microsoft.com/office/powerpoint/2010/main" val="15545225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36</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2415</TotalTime>
  <Words>1301</Words>
  <Application>Microsoft Office PowerPoint</Application>
  <PresentationFormat>On-screen Show (4:3)</PresentationFormat>
  <Paragraphs>155</Paragraphs>
  <Slides>36</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36</vt:i4>
      </vt:variant>
    </vt:vector>
  </HeadingPairs>
  <TitlesOfParts>
    <vt:vector size="40" baseType="lpstr">
      <vt:lpstr>Arial</vt:lpstr>
      <vt:lpstr>Calibri</vt:lpstr>
      <vt:lpstr>Wingdings</vt:lpstr>
      <vt:lpstr>871TGp_picture_light_ani</vt:lpstr>
      <vt:lpstr>PowerPoint Presentation</vt:lpstr>
      <vt:lpstr>GV: Nguyễn Thị Hiền</vt:lpstr>
      <vt:lpstr>KIỂM TRA BÀI CŨ</vt:lpstr>
      <vt:lpstr>KIỂM TRA BÀI CŨ</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II. VĂN HÓA ẨM THỰC VN</vt:lpstr>
      <vt:lpstr>GIAO BÀI</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Nguyen Hien</cp:lastModifiedBy>
  <cp:revision>155</cp:revision>
  <dcterms:created xsi:type="dcterms:W3CDTF">2013-12-02T23:45:18Z</dcterms:created>
  <dcterms:modified xsi:type="dcterms:W3CDTF">2021-03-08T14:21:40Z</dcterms:modified>
</cp:coreProperties>
</file>