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1"/>
  </p:sldMasterIdLst>
  <p:sldIdLst>
    <p:sldId id="324" r:id="rId2"/>
    <p:sldId id="256" r:id="rId3"/>
    <p:sldId id="328" r:id="rId4"/>
    <p:sldId id="330" r:id="rId5"/>
    <p:sldId id="325" r:id="rId6"/>
    <p:sldId id="331" r:id="rId7"/>
    <p:sldId id="329" r:id="rId8"/>
    <p:sldId id="333" r:id="rId9"/>
    <p:sldId id="334" r:id="rId10"/>
    <p:sldId id="339" r:id="rId11"/>
    <p:sldId id="338" r:id="rId12"/>
    <p:sldId id="335" r:id="rId13"/>
    <p:sldId id="337" r:id="rId14"/>
    <p:sldId id="332" r:id="rId15"/>
    <p:sldId id="336" r:id="rId16"/>
    <p:sldId id="327" r:id="rId17"/>
    <p:sldId id="369" r:id="rId18"/>
    <p:sldId id="370" r:id="rId19"/>
    <p:sldId id="371" r:id="rId20"/>
    <p:sldId id="372" r:id="rId21"/>
    <p:sldId id="364" r:id="rId22"/>
    <p:sldId id="365" r:id="rId23"/>
    <p:sldId id="366" r:id="rId24"/>
    <p:sldId id="367" r:id="rId25"/>
    <p:sldId id="368" r:id="rId26"/>
    <p:sldId id="374" r:id="rId27"/>
    <p:sldId id="373" r:id="rId28"/>
    <p:sldId id="326" r:id="rId29"/>
    <p:sldId id="343" r:id="rId30"/>
    <p:sldId id="375" r:id="rId31"/>
    <p:sldId id="346" r:id="rId32"/>
    <p:sldId id="349" r:id="rId33"/>
    <p:sldId id="354" r:id="rId34"/>
    <p:sldId id="344" r:id="rId35"/>
    <p:sldId id="376" r:id="rId36"/>
    <p:sldId id="345" r:id="rId37"/>
    <p:sldId id="348" r:id="rId38"/>
    <p:sldId id="353" r:id="rId39"/>
    <p:sldId id="355" r:id="rId40"/>
    <p:sldId id="356" r:id="rId41"/>
    <p:sldId id="357" r:id="rId42"/>
    <p:sldId id="358" r:id="rId43"/>
    <p:sldId id="359" r:id="rId44"/>
    <p:sldId id="377" r:id="rId45"/>
    <p:sldId id="360" r:id="rId46"/>
    <p:sldId id="388" r:id="rId47"/>
    <p:sldId id="361" r:id="rId48"/>
    <p:sldId id="387" r:id="rId49"/>
    <p:sldId id="362" r:id="rId50"/>
    <p:sldId id="363" r:id="rId51"/>
    <p:sldId id="378" r:id="rId52"/>
    <p:sldId id="379" r:id="rId53"/>
    <p:sldId id="380" r:id="rId54"/>
    <p:sldId id="381" r:id="rId55"/>
    <p:sldId id="382" r:id="rId56"/>
    <p:sldId id="383" r:id="rId57"/>
    <p:sldId id="386" r:id="rId58"/>
    <p:sldId id="384" r:id="rId59"/>
    <p:sldId id="323"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090" autoAdjust="0"/>
  </p:normalViewPr>
  <p:slideViewPr>
    <p:cSldViewPr snapToGrid="0">
      <p:cViewPr varScale="1">
        <p:scale>
          <a:sx n="66" d="100"/>
          <a:sy n="66" d="100"/>
        </p:scale>
        <p:origin x="80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5B7C58D-F625-43AF-B39B-AACAE4B9392F}"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14135608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722783" y="147337"/>
            <a:ext cx="9781829" cy="1280890"/>
          </a:xfrm>
        </p:spPr>
        <p:txBody>
          <a:bodyPr>
            <a:normAutofit/>
          </a:bodyPr>
          <a:lstStyle>
            <a:lvl1pPr>
              <a:defRPr sz="4400" b="1">
                <a:solidFill>
                  <a:srgbClr val="FF0000"/>
                </a:solidFill>
                <a:latin typeface="Arial" panose="020B0604020202020204" pitchFamily="34" charset="0"/>
                <a:cs typeface="Arial" panose="020B0604020202020204"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1126435" y="1501635"/>
            <a:ext cx="10378177" cy="5111200"/>
          </a:xfrm>
        </p:spPr>
        <p:txBody>
          <a:bodyPr>
            <a:normAutofit/>
          </a:bodyPr>
          <a:lstStyle>
            <a:lvl1pPr>
              <a:defRPr sz="3600">
                <a:latin typeface="Arial" panose="020B0604020202020204" pitchFamily="34" charset="0"/>
                <a:cs typeface="Arial" panose="020B0604020202020204" pitchFamily="34" charset="0"/>
              </a:defRPr>
            </a:lvl1pPr>
            <a:lvl2pPr>
              <a:defRPr sz="3600">
                <a:latin typeface="Arial" panose="020B0604020202020204" pitchFamily="34" charset="0"/>
                <a:cs typeface="Arial" panose="020B0604020202020204" pitchFamily="34" charset="0"/>
              </a:defRPr>
            </a:lvl2pPr>
            <a:lvl3pPr>
              <a:defRPr sz="3600">
                <a:latin typeface="Arial" panose="020B0604020202020204" pitchFamily="34" charset="0"/>
                <a:cs typeface="Arial" panose="020B0604020202020204" pitchFamily="34" charset="0"/>
              </a:defRPr>
            </a:lvl3pPr>
            <a:lvl4pPr>
              <a:defRPr sz="3600">
                <a:latin typeface="Arial" panose="020B0604020202020204" pitchFamily="34" charset="0"/>
                <a:cs typeface="Arial" panose="020B0604020202020204" pitchFamily="34" charset="0"/>
              </a:defRPr>
            </a:lvl4pPr>
            <a:lvl5pPr>
              <a:defRPr sz="3600">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C5B7C58D-F625-43AF-B39B-AACAE4B9392F}"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270776075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B7C58D-F625-43AF-B39B-AACAE4B9392F}"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2883222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5B7C58D-F625-43AF-B39B-AACAE4B9392F}" type="datetimeFigureOut">
              <a:rPr lang="en-US" smtClean="0"/>
              <a:t>3/3/2021</a:t>
            </a:fld>
            <a:endParaRPr lang="en-US"/>
          </a:p>
        </p:txBody>
      </p:sp>
      <p:sp>
        <p:nvSpPr>
          <p:cNvPr id="6" name="Footer Placeholder 5"/>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3634057116"/>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5B7C58D-F625-43AF-B39B-AACAE4B9392F}" type="datetimeFigureOut">
              <a:rPr lang="en-US" smtClean="0"/>
              <a:t>3/3/2021</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349016417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5B7C58D-F625-43AF-B39B-AACAE4B9392F}" type="datetimeFigureOut">
              <a:rPr lang="en-US" smtClean="0"/>
              <a:t>3/3/2021</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1404394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B7C58D-F625-43AF-B39B-AACAE4B9392F}" type="datetimeFigureOut">
              <a:rPr lang="en-US" smtClean="0"/>
              <a:t>3/3/2021</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33561286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B7C58D-F625-43AF-B39B-AACAE4B9392F}" type="datetimeFigureOut">
              <a:rPr lang="en-US" smtClean="0"/>
              <a:t>3/3/2021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11612533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B7C58D-F625-43AF-B39B-AACAE4B9392F}" type="datetimeFigureOut">
              <a:rPr lang="en-US" smtClean="0"/>
              <a:t>3/3/2021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757917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B7C58D-F625-43AF-B39B-AACAE4B9392F}"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4029336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B7C58D-F625-43AF-B39B-AACAE4B9392F}"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CD9E208-BC83-4A1C-8123-BDE1B119AFDF}"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8981487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C5B7C58D-F625-43AF-B39B-AACAE4B9392F}" type="datetimeFigureOut">
              <a:rPr lang="en-US" smtClean="0"/>
              <a:t>3/3/2021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32985309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C5B7C58D-F625-43AF-B39B-AACAE4B9392F}" type="datetimeFigureOut">
              <a:rPr lang="en-US" smtClean="0"/>
              <a:t>3/3/2021</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CD9E208-BC83-4A1C-8123-BDE1B119AFDF}"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848919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C5B7C58D-F625-43AF-B39B-AACAE4B9392F}" type="datetimeFigureOut">
              <a:rPr lang="en-US" smtClean="0"/>
              <a:t>3/3/2021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31371696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5B7C58D-F625-43AF-B39B-AACAE4B9392F}"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14834385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5B7C58D-F625-43AF-B39B-AACAE4B9392F}"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1232185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C5B7C58D-F625-43AF-B39B-AACAE4B9392F}" type="datetimeFigureOut">
              <a:rPr lang="en-US" smtClean="0"/>
              <a:t>3/3/2021</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CD9E208-BC83-4A1C-8123-BDE1B119AFDF}" type="slidenum">
              <a:rPr lang="en-US" smtClean="0"/>
              <a:t>‹#›</a:t>
            </a:fld>
            <a:endParaRPr lang="en-US"/>
          </a:p>
        </p:txBody>
      </p:sp>
    </p:spTree>
    <p:extLst>
      <p:ext uri="{BB962C8B-B14F-4D97-AF65-F5344CB8AC3E}">
        <p14:creationId xmlns:p14="http://schemas.microsoft.com/office/powerpoint/2010/main" val="2933093453"/>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pic>
        <p:nvPicPr>
          <p:cNvPr id="6" name="Picture 5"/>
          <p:cNvPicPr>
            <a:picLocks noChangeAspect="1"/>
          </p:cNvPicPr>
          <p:nvPr/>
        </p:nvPicPr>
        <p:blipFill>
          <a:blip r:embed="rId2"/>
          <a:stretch>
            <a:fillRect/>
          </a:stretch>
        </p:blipFill>
        <p:spPr>
          <a:xfrm>
            <a:off x="1480456" y="120971"/>
            <a:ext cx="9448799" cy="5212230"/>
          </a:xfrm>
          <a:prstGeom prst="rect">
            <a:avLst/>
          </a:prstGeom>
        </p:spPr>
      </p:pic>
      <p:sp>
        <p:nvSpPr>
          <p:cNvPr id="7" name="TextBox 6"/>
          <p:cNvSpPr txBox="1"/>
          <p:nvPr/>
        </p:nvSpPr>
        <p:spPr>
          <a:xfrm>
            <a:off x="217715" y="5500915"/>
            <a:ext cx="12351657" cy="1477328"/>
          </a:xfrm>
          <a:prstGeom prst="rect">
            <a:avLst/>
          </a:prstGeom>
          <a:noFill/>
        </p:spPr>
        <p:txBody>
          <a:bodyPr wrap="square" rtlCol="0">
            <a:spAutoFit/>
          </a:bodyPr>
          <a:lstStyle/>
          <a:p>
            <a:pPr algn="ctr"/>
            <a:r>
              <a:rPr lang="en-US" sz="9000" b="1" dirty="0">
                <a:solidFill>
                  <a:srgbClr val="FF0000"/>
                </a:solidFill>
              </a:rPr>
              <a:t>VĂN HÓA </a:t>
            </a:r>
            <a:r>
              <a:rPr lang="en-US" sz="9000" b="1" dirty="0" smtClean="0">
                <a:solidFill>
                  <a:srgbClr val="FF0000"/>
                </a:solidFill>
              </a:rPr>
              <a:t>ẨM </a:t>
            </a:r>
            <a:r>
              <a:rPr lang="en-US" sz="9000" b="1" dirty="0">
                <a:solidFill>
                  <a:srgbClr val="FF0000"/>
                </a:solidFill>
              </a:rPr>
              <a:t>THỰC</a:t>
            </a:r>
          </a:p>
        </p:txBody>
      </p:sp>
    </p:spTree>
    <p:extLst>
      <p:ext uri="{BB962C8B-B14F-4D97-AF65-F5344CB8AC3E}">
        <p14:creationId xmlns:p14="http://schemas.microsoft.com/office/powerpoint/2010/main" val="21977124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56343" y="-4523"/>
            <a:ext cx="10648270" cy="6769778"/>
          </a:xfrm>
          <a:prstGeom prst="rect">
            <a:avLst/>
          </a:prstGeom>
        </p:spPr>
      </p:pic>
      <p:sp>
        <p:nvSpPr>
          <p:cNvPr id="2" name="Title 1"/>
          <p:cNvSpPr>
            <a:spLocks noGrp="1"/>
          </p:cNvSpPr>
          <p:nvPr>
            <p:ph type="ctrTitle"/>
          </p:nvPr>
        </p:nvSpPr>
        <p:spPr>
          <a:xfrm>
            <a:off x="914400" y="1942361"/>
            <a:ext cx="10532156" cy="2876010"/>
          </a:xfrm>
          <a:solidFill>
            <a:schemeClr val="bg1"/>
          </a:solidFill>
        </p:spPr>
        <p:txBody>
          <a:bodyPr>
            <a:normAutofit/>
          </a:bodyPr>
          <a:lstStyle/>
          <a:p>
            <a:pPr algn="ctr"/>
            <a:r>
              <a:rPr lang="en-US" b="1" dirty="0" err="1" smtClean="0">
                <a:latin typeface="Arial" panose="020B0604020202020204" pitchFamily="34" charset="0"/>
                <a:cs typeface="Arial" panose="020B0604020202020204" pitchFamily="34" charset="0"/>
              </a:rPr>
              <a:t>Chương</a:t>
            </a:r>
            <a:r>
              <a:rPr lang="en-US" b="1" dirty="0" smtClean="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4</a:t>
            </a:r>
            <a:r>
              <a:rPr lang="en-US" b="1" dirty="0" smtClean="0">
                <a:latin typeface="Arial" panose="020B0604020202020204" pitchFamily="34" charset="0"/>
                <a:cs typeface="Arial" panose="020B0604020202020204" pitchFamily="34" charset="0"/>
              </a:rPr>
              <a:t>: MỘT SỐ NỀN VĂN HÓA ẨM THỰC TIÊU BIỂU KHU VỰC CHÂU </a:t>
            </a:r>
            <a:r>
              <a:rPr lang="en-US" b="1" dirty="0" smtClean="0">
                <a:latin typeface="Arial" panose="020B0604020202020204" pitchFamily="34" charset="0"/>
                <a:cs typeface="Arial" panose="020B0604020202020204" pitchFamily="34" charset="0"/>
              </a:rPr>
              <a:t>ÂU</a:t>
            </a:r>
            <a:r>
              <a:rPr lang="vi-VN" b="1" dirty="0" smtClean="0">
                <a:latin typeface="Arial" panose="020B0604020202020204" pitchFamily="34" charset="0"/>
                <a:cs typeface="Arial" panose="020B0604020202020204" pitchFamily="34" charset="0"/>
              </a:rPr>
              <a:t>- MỸ</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457594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12151" y="1283084"/>
            <a:ext cx="11864172" cy="5429773"/>
          </a:xfrm>
          <a:prstGeom prst="rect">
            <a:avLst/>
          </a:prstGeom>
        </p:spPr>
      </p:pic>
      <p:sp>
        <p:nvSpPr>
          <p:cNvPr id="5" name="Title 1"/>
          <p:cNvSpPr>
            <a:spLocks noGrp="1"/>
          </p:cNvSpPr>
          <p:nvPr>
            <p:ph type="title"/>
          </p:nvPr>
        </p:nvSpPr>
        <p:spPr/>
        <p:txBody>
          <a:bodyPr/>
          <a:lstStyle/>
          <a:p>
            <a:r>
              <a:rPr lang="vi-VN" dirty="0" smtClean="0"/>
              <a:t>II. ANH</a:t>
            </a:r>
            <a:endParaRPr lang="en-US" dirty="0"/>
          </a:p>
        </p:txBody>
      </p:sp>
    </p:spTree>
    <p:extLst>
      <p:ext uri="{BB962C8B-B14F-4D97-AF65-F5344CB8AC3E}">
        <p14:creationId xmlns:p14="http://schemas.microsoft.com/office/powerpoint/2010/main" val="39814820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II. ANH</a:t>
            </a:r>
            <a:endParaRPr lang="en-US" dirty="0"/>
          </a:p>
        </p:txBody>
      </p:sp>
      <p:sp>
        <p:nvSpPr>
          <p:cNvPr id="3" name="Content Placeholder 2"/>
          <p:cNvSpPr>
            <a:spLocks noGrp="1"/>
          </p:cNvSpPr>
          <p:nvPr>
            <p:ph idx="1"/>
          </p:nvPr>
        </p:nvSpPr>
        <p:spPr/>
        <p:txBody>
          <a:bodyPr>
            <a:normAutofit/>
          </a:bodyPr>
          <a:lstStyle/>
          <a:p>
            <a:pPr marL="0" indent="0">
              <a:buNone/>
            </a:pPr>
            <a:r>
              <a:rPr lang="en-US" b="1" i="1" dirty="0" smtClean="0"/>
              <a:t>1 </a:t>
            </a:r>
            <a:r>
              <a:rPr lang="en-US" b="1" i="1" dirty="0" err="1"/>
              <a:t>Khái</a:t>
            </a:r>
            <a:r>
              <a:rPr lang="en-US" b="1" i="1" dirty="0"/>
              <a:t> </a:t>
            </a:r>
            <a:r>
              <a:rPr lang="en-US" b="1" i="1" dirty="0" err="1"/>
              <a:t>quát</a:t>
            </a:r>
            <a:r>
              <a:rPr lang="en-US" b="1" i="1" dirty="0"/>
              <a:t> </a:t>
            </a:r>
            <a:r>
              <a:rPr lang="en-US" b="1" i="1" dirty="0" err="1"/>
              <a:t>chung</a:t>
            </a:r>
            <a:endParaRPr lang="en-US" b="1" i="1" dirty="0"/>
          </a:p>
          <a:p>
            <a:r>
              <a:rPr lang="en-US" dirty="0"/>
              <a:t> </a:t>
            </a:r>
            <a:r>
              <a:rPr lang="vi-VN" dirty="0" smtClean="0"/>
              <a:t>Tên </a:t>
            </a:r>
            <a:r>
              <a:rPr lang="vi-VN" dirty="0"/>
              <a:t>nước: Liên hiệp Vương quốc Anh và Bắc Ireland (gọi tắt là Anh </a:t>
            </a:r>
            <a:r>
              <a:rPr lang="vi-VN" dirty="0" smtClean="0"/>
              <a:t>)</a:t>
            </a:r>
            <a:r>
              <a:rPr lang="en-US" dirty="0" smtClean="0"/>
              <a:t> - </a:t>
            </a:r>
            <a:r>
              <a:rPr lang="en-US" dirty="0"/>
              <a:t>The United Kingdom of Great Britain and Northern Ireland </a:t>
            </a:r>
            <a:r>
              <a:rPr lang="en-US" dirty="0" smtClean="0"/>
              <a:t> (The UK)</a:t>
            </a:r>
          </a:p>
          <a:p>
            <a:r>
              <a:rPr lang="vi-VN" dirty="0"/>
              <a:t>The UK bao gồm 4 tiểu vùng là England (nước Anh), Wales (xứ Wale), Scotland và Northern Ireland (Bắc Ai-Len</a:t>
            </a:r>
            <a:r>
              <a:rPr lang="vi-VN" dirty="0" smtClean="0"/>
              <a:t>).</a:t>
            </a:r>
            <a:endParaRPr lang="vi-VN" dirty="0"/>
          </a:p>
        </p:txBody>
      </p:sp>
    </p:spTree>
    <p:extLst>
      <p:ext uri="{BB962C8B-B14F-4D97-AF65-F5344CB8AC3E}">
        <p14:creationId xmlns:p14="http://schemas.microsoft.com/office/powerpoint/2010/main" val="35940860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II. ANH</a:t>
            </a:r>
            <a:endParaRPr lang="en-US" dirty="0"/>
          </a:p>
        </p:txBody>
      </p:sp>
      <p:pic>
        <p:nvPicPr>
          <p:cNvPr id="4" name="Picture 3"/>
          <p:cNvPicPr>
            <a:picLocks noChangeAspect="1"/>
          </p:cNvPicPr>
          <p:nvPr/>
        </p:nvPicPr>
        <p:blipFill>
          <a:blip r:embed="rId2"/>
          <a:stretch>
            <a:fillRect/>
          </a:stretch>
        </p:blipFill>
        <p:spPr>
          <a:xfrm>
            <a:off x="3352800" y="787782"/>
            <a:ext cx="5471886" cy="5804831"/>
          </a:xfrm>
          <a:prstGeom prst="rect">
            <a:avLst/>
          </a:prstGeom>
        </p:spPr>
      </p:pic>
    </p:spTree>
    <p:extLst>
      <p:ext uri="{BB962C8B-B14F-4D97-AF65-F5344CB8AC3E}">
        <p14:creationId xmlns:p14="http://schemas.microsoft.com/office/powerpoint/2010/main" val="329175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II. ANH</a:t>
            </a:r>
            <a:endParaRPr lang="en-US" dirty="0"/>
          </a:p>
        </p:txBody>
      </p:sp>
      <p:sp>
        <p:nvSpPr>
          <p:cNvPr id="3" name="Content Placeholder 2"/>
          <p:cNvSpPr>
            <a:spLocks noGrp="1"/>
          </p:cNvSpPr>
          <p:nvPr>
            <p:ph idx="1"/>
          </p:nvPr>
        </p:nvSpPr>
        <p:spPr/>
        <p:txBody>
          <a:bodyPr>
            <a:normAutofit/>
          </a:bodyPr>
          <a:lstStyle/>
          <a:p>
            <a:pPr marL="0" indent="0">
              <a:buNone/>
            </a:pPr>
            <a:r>
              <a:rPr lang="en-US" b="1" i="1" dirty="0" smtClean="0"/>
              <a:t>1 </a:t>
            </a:r>
            <a:r>
              <a:rPr lang="en-US" b="1" i="1" dirty="0" err="1"/>
              <a:t>Khái</a:t>
            </a:r>
            <a:r>
              <a:rPr lang="en-US" b="1" i="1" dirty="0"/>
              <a:t> </a:t>
            </a:r>
            <a:r>
              <a:rPr lang="en-US" b="1" i="1" dirty="0" err="1"/>
              <a:t>quát</a:t>
            </a:r>
            <a:r>
              <a:rPr lang="en-US" b="1" i="1" dirty="0"/>
              <a:t> </a:t>
            </a:r>
            <a:r>
              <a:rPr lang="en-US" b="1" i="1" dirty="0" err="1"/>
              <a:t>chung</a:t>
            </a:r>
            <a:endParaRPr lang="en-US" b="1" i="1" dirty="0"/>
          </a:p>
          <a:p>
            <a:r>
              <a:rPr lang="vi-VN" dirty="0" smtClean="0"/>
              <a:t>Ngày </a:t>
            </a:r>
            <a:r>
              <a:rPr lang="vi-VN" dirty="0"/>
              <a:t>quốc khánh: 11/6 (ngày sinh của đương kim Nữ hoàng Anh </a:t>
            </a:r>
            <a:r>
              <a:rPr lang="vi-VN" dirty="0" smtClean="0"/>
              <a:t>Elizabeth</a:t>
            </a:r>
            <a:r>
              <a:rPr lang="en-US" dirty="0" smtClean="0"/>
              <a:t> II)</a:t>
            </a:r>
            <a:endParaRPr lang="en-US" dirty="0"/>
          </a:p>
        </p:txBody>
      </p:sp>
      <p:pic>
        <p:nvPicPr>
          <p:cNvPr id="4" name="Picture 3"/>
          <p:cNvPicPr>
            <a:picLocks noChangeAspect="1"/>
          </p:cNvPicPr>
          <p:nvPr/>
        </p:nvPicPr>
        <p:blipFill>
          <a:blip r:embed="rId2"/>
          <a:stretch>
            <a:fillRect/>
          </a:stretch>
        </p:blipFill>
        <p:spPr>
          <a:xfrm>
            <a:off x="3407187" y="3559552"/>
            <a:ext cx="4038642" cy="3126691"/>
          </a:xfrm>
          <a:prstGeom prst="rect">
            <a:avLst/>
          </a:prstGeom>
        </p:spPr>
      </p:pic>
    </p:spTree>
    <p:extLst>
      <p:ext uri="{BB962C8B-B14F-4D97-AF65-F5344CB8AC3E}">
        <p14:creationId xmlns:p14="http://schemas.microsoft.com/office/powerpoint/2010/main" val="17881939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II. ANH</a:t>
            </a:r>
            <a:endParaRPr lang="en-US" dirty="0"/>
          </a:p>
        </p:txBody>
      </p:sp>
      <p:sp>
        <p:nvSpPr>
          <p:cNvPr id="3" name="Content Placeholder 2"/>
          <p:cNvSpPr>
            <a:spLocks noGrp="1"/>
          </p:cNvSpPr>
          <p:nvPr>
            <p:ph idx="1"/>
          </p:nvPr>
        </p:nvSpPr>
        <p:spPr/>
        <p:txBody>
          <a:bodyPr>
            <a:normAutofit/>
          </a:bodyPr>
          <a:lstStyle/>
          <a:p>
            <a:pPr marL="0" indent="0">
              <a:buNone/>
            </a:pPr>
            <a:r>
              <a:rPr lang="en-US" b="1" i="1" dirty="0" smtClean="0"/>
              <a:t>1 </a:t>
            </a:r>
            <a:r>
              <a:rPr lang="en-US" b="1" i="1" dirty="0" err="1"/>
              <a:t>Khái</a:t>
            </a:r>
            <a:r>
              <a:rPr lang="en-US" b="1" i="1" dirty="0"/>
              <a:t> </a:t>
            </a:r>
            <a:r>
              <a:rPr lang="en-US" b="1" i="1" dirty="0" err="1"/>
              <a:t>quát</a:t>
            </a:r>
            <a:r>
              <a:rPr lang="en-US" b="1" i="1" dirty="0"/>
              <a:t> </a:t>
            </a:r>
            <a:r>
              <a:rPr lang="en-US" b="1" i="1" dirty="0" err="1"/>
              <a:t>chung</a:t>
            </a:r>
            <a:endParaRPr lang="en-US" b="1" i="1" dirty="0"/>
          </a:p>
          <a:p>
            <a:r>
              <a:rPr lang="en-US" dirty="0" smtClean="0"/>
              <a:t> </a:t>
            </a:r>
            <a:r>
              <a:rPr lang="en-US" dirty="0" err="1" smtClean="0"/>
              <a:t>Thủ</a:t>
            </a:r>
            <a:r>
              <a:rPr lang="en-US" dirty="0" smtClean="0"/>
              <a:t> </a:t>
            </a:r>
            <a:r>
              <a:rPr lang="en-US" dirty="0" err="1"/>
              <a:t>đô</a:t>
            </a:r>
            <a:r>
              <a:rPr lang="en-US" dirty="0"/>
              <a:t>: London</a:t>
            </a:r>
          </a:p>
          <a:p>
            <a:r>
              <a:rPr lang="en-US" dirty="0"/>
              <a:t> </a:t>
            </a:r>
            <a:r>
              <a:rPr lang="en-US" dirty="0" err="1" smtClean="0"/>
              <a:t>Vị</a:t>
            </a:r>
            <a:r>
              <a:rPr lang="en-US" dirty="0" smtClean="0"/>
              <a:t> </a:t>
            </a:r>
            <a:r>
              <a:rPr lang="en-US" dirty="0" err="1"/>
              <a:t>trí</a:t>
            </a:r>
            <a:r>
              <a:rPr lang="en-US" dirty="0"/>
              <a:t> </a:t>
            </a:r>
            <a:r>
              <a:rPr lang="en-US" dirty="0" err="1"/>
              <a:t>địa</a:t>
            </a:r>
            <a:r>
              <a:rPr lang="en-US" dirty="0"/>
              <a:t> </a:t>
            </a:r>
            <a:r>
              <a:rPr lang="en-US" dirty="0" err="1"/>
              <a:t>lý</a:t>
            </a:r>
            <a:r>
              <a:rPr lang="en-US" dirty="0"/>
              <a:t>: </a:t>
            </a:r>
            <a:r>
              <a:rPr lang="en-US" dirty="0" err="1"/>
              <a:t>Là</a:t>
            </a:r>
            <a:r>
              <a:rPr lang="en-US" dirty="0"/>
              <a:t> </a:t>
            </a:r>
            <a:r>
              <a:rPr lang="en-US" dirty="0" err="1"/>
              <a:t>một</a:t>
            </a:r>
            <a:r>
              <a:rPr lang="en-US" dirty="0"/>
              <a:t> </a:t>
            </a:r>
            <a:r>
              <a:rPr lang="en-US" dirty="0" err="1"/>
              <a:t>quần</a:t>
            </a:r>
            <a:r>
              <a:rPr lang="en-US" dirty="0"/>
              <a:t> </a:t>
            </a:r>
            <a:r>
              <a:rPr lang="en-US" dirty="0" err="1"/>
              <a:t>đảo</a:t>
            </a:r>
            <a:r>
              <a:rPr lang="en-US" dirty="0"/>
              <a:t> </a:t>
            </a:r>
            <a:r>
              <a:rPr lang="en-US" dirty="0" err="1"/>
              <a:t>nằm</a:t>
            </a:r>
            <a:r>
              <a:rPr lang="en-US" dirty="0"/>
              <a:t> ở </a:t>
            </a:r>
            <a:r>
              <a:rPr lang="en-US" dirty="0" err="1"/>
              <a:t>nằm</a:t>
            </a:r>
            <a:r>
              <a:rPr lang="en-US" dirty="0"/>
              <a:t> ở </a:t>
            </a:r>
            <a:r>
              <a:rPr lang="en-US" dirty="0" err="1"/>
              <a:t>Tây</a:t>
            </a:r>
            <a:r>
              <a:rPr lang="en-US" dirty="0"/>
              <a:t> </a:t>
            </a:r>
            <a:r>
              <a:rPr lang="en-US" dirty="0" err="1"/>
              <a:t>Âu</a:t>
            </a:r>
            <a:r>
              <a:rPr lang="en-US" dirty="0"/>
              <a:t>; </a:t>
            </a:r>
            <a:r>
              <a:rPr lang="en-US" dirty="0" err="1"/>
              <a:t>phía</a:t>
            </a:r>
            <a:r>
              <a:rPr lang="en-US" dirty="0"/>
              <a:t> </a:t>
            </a:r>
            <a:r>
              <a:rPr lang="en-US" dirty="0" err="1"/>
              <a:t>Tây</a:t>
            </a:r>
            <a:r>
              <a:rPr lang="en-US" dirty="0"/>
              <a:t> </a:t>
            </a:r>
            <a:r>
              <a:rPr lang="en-US" dirty="0" err="1"/>
              <a:t>giáp</a:t>
            </a:r>
            <a:r>
              <a:rPr lang="en-US" dirty="0"/>
              <a:t> </a:t>
            </a:r>
            <a:r>
              <a:rPr lang="en-US" dirty="0" err="1" smtClean="0"/>
              <a:t>Cộng</a:t>
            </a:r>
            <a:r>
              <a:rPr lang="en-US" dirty="0"/>
              <a:t> </a:t>
            </a:r>
            <a:r>
              <a:rPr lang="en-US" dirty="0" err="1" smtClean="0"/>
              <a:t>hòa</a:t>
            </a:r>
            <a:r>
              <a:rPr lang="en-US" dirty="0" smtClean="0"/>
              <a:t> </a:t>
            </a:r>
            <a:r>
              <a:rPr lang="en-US" dirty="0" err="1"/>
              <a:t>Ailen</a:t>
            </a:r>
            <a:r>
              <a:rPr lang="en-US" dirty="0"/>
              <a:t>.</a:t>
            </a:r>
          </a:p>
          <a:p>
            <a:r>
              <a:rPr lang="en-US" dirty="0" err="1" smtClean="0"/>
              <a:t>Diện</a:t>
            </a:r>
            <a:r>
              <a:rPr lang="en-US" dirty="0" smtClean="0"/>
              <a:t> </a:t>
            </a:r>
            <a:r>
              <a:rPr lang="en-US" dirty="0" err="1"/>
              <a:t>tích</a:t>
            </a:r>
            <a:r>
              <a:rPr lang="en-US" dirty="0"/>
              <a:t>: 243.610 km2</a:t>
            </a:r>
          </a:p>
        </p:txBody>
      </p:sp>
    </p:spTree>
    <p:extLst>
      <p:ext uri="{BB962C8B-B14F-4D97-AF65-F5344CB8AC3E}">
        <p14:creationId xmlns:p14="http://schemas.microsoft.com/office/powerpoint/2010/main" val="1009271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II. ANH</a:t>
            </a:r>
            <a:endParaRPr lang="en-US" dirty="0"/>
          </a:p>
        </p:txBody>
      </p:sp>
      <p:pic>
        <p:nvPicPr>
          <p:cNvPr id="5" name="Picture 4"/>
          <p:cNvPicPr>
            <a:picLocks noChangeAspect="1"/>
          </p:cNvPicPr>
          <p:nvPr/>
        </p:nvPicPr>
        <p:blipFill>
          <a:blip r:embed="rId2"/>
          <a:stretch>
            <a:fillRect/>
          </a:stretch>
        </p:blipFill>
        <p:spPr>
          <a:xfrm>
            <a:off x="2975428" y="1128156"/>
            <a:ext cx="5370285" cy="5492337"/>
          </a:xfrm>
          <a:prstGeom prst="rect">
            <a:avLst/>
          </a:prstGeom>
        </p:spPr>
      </p:pic>
    </p:spTree>
    <p:extLst>
      <p:ext uri="{BB962C8B-B14F-4D97-AF65-F5344CB8AC3E}">
        <p14:creationId xmlns:p14="http://schemas.microsoft.com/office/powerpoint/2010/main" val="15697642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II. ANH</a:t>
            </a:r>
            <a:endParaRPr lang="en-US" dirty="0"/>
          </a:p>
        </p:txBody>
      </p:sp>
      <p:pic>
        <p:nvPicPr>
          <p:cNvPr id="3" name="Picture 2"/>
          <p:cNvPicPr>
            <a:picLocks noChangeAspect="1"/>
          </p:cNvPicPr>
          <p:nvPr/>
        </p:nvPicPr>
        <p:blipFill rotWithShape="1">
          <a:blip r:embed="rId2"/>
          <a:srcRect r="-1122" b="18148"/>
          <a:stretch/>
        </p:blipFill>
        <p:spPr>
          <a:xfrm>
            <a:off x="2838839" y="899886"/>
            <a:ext cx="7277599" cy="5958114"/>
          </a:xfrm>
          <a:prstGeom prst="rect">
            <a:avLst/>
          </a:prstGeom>
        </p:spPr>
      </p:pic>
    </p:spTree>
    <p:extLst>
      <p:ext uri="{BB962C8B-B14F-4D97-AF65-F5344CB8AC3E}">
        <p14:creationId xmlns:p14="http://schemas.microsoft.com/office/powerpoint/2010/main" val="4153935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6436" y="1501635"/>
            <a:ext cx="3999754" cy="5111200"/>
          </a:xfrm>
        </p:spPr>
        <p:txBody>
          <a:bodyPr/>
          <a:lstStyle/>
          <a:p>
            <a:r>
              <a:rPr lang="vi-VN" dirty="0"/>
              <a:t>Dân tộc: Người Anh (83,6%), người Scotland (8,6%), người xứ </a:t>
            </a:r>
            <a:r>
              <a:rPr lang="vi-VN" dirty="0" smtClean="0"/>
              <a:t>Wales</a:t>
            </a:r>
            <a:r>
              <a:rPr lang="en-US" dirty="0" smtClean="0"/>
              <a:t> </a:t>
            </a:r>
            <a:r>
              <a:rPr lang="vi-VN" dirty="0" smtClean="0"/>
              <a:t>(4,9</a:t>
            </a:r>
            <a:r>
              <a:rPr lang="vi-VN" dirty="0"/>
              <a:t>%), người Bắc Ireland (2,9%).</a:t>
            </a:r>
            <a:endParaRPr lang="en-US" dirty="0"/>
          </a:p>
        </p:txBody>
      </p:sp>
      <p:sp>
        <p:nvSpPr>
          <p:cNvPr id="4" name="Title 1"/>
          <p:cNvSpPr>
            <a:spLocks noGrp="1"/>
          </p:cNvSpPr>
          <p:nvPr>
            <p:ph type="title"/>
          </p:nvPr>
        </p:nvSpPr>
        <p:spPr/>
        <p:txBody>
          <a:bodyPr/>
          <a:lstStyle/>
          <a:p>
            <a:r>
              <a:rPr lang="vi-VN" dirty="0" smtClean="0"/>
              <a:t>II. ANH</a:t>
            </a:r>
            <a:endParaRPr lang="en-US" dirty="0"/>
          </a:p>
        </p:txBody>
      </p:sp>
      <p:pic>
        <p:nvPicPr>
          <p:cNvPr id="5" name="Picture 4"/>
          <p:cNvPicPr>
            <a:picLocks noChangeAspect="1"/>
          </p:cNvPicPr>
          <p:nvPr/>
        </p:nvPicPr>
        <p:blipFill>
          <a:blip r:embed="rId2"/>
          <a:stretch>
            <a:fillRect/>
          </a:stretch>
        </p:blipFill>
        <p:spPr>
          <a:xfrm>
            <a:off x="5126190" y="1104183"/>
            <a:ext cx="7065810" cy="5508652"/>
          </a:xfrm>
          <a:prstGeom prst="rect">
            <a:avLst/>
          </a:prstGeom>
        </p:spPr>
      </p:pic>
    </p:spTree>
    <p:extLst>
      <p:ext uri="{BB962C8B-B14F-4D97-AF65-F5344CB8AC3E}">
        <p14:creationId xmlns:p14="http://schemas.microsoft.com/office/powerpoint/2010/main" val="1282019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11086" y="941752"/>
            <a:ext cx="9042399" cy="5846385"/>
          </a:xfrm>
          <a:prstGeom prst="rect">
            <a:avLst/>
          </a:prstGeom>
        </p:spPr>
      </p:pic>
      <p:sp>
        <p:nvSpPr>
          <p:cNvPr id="5" name="Title 1"/>
          <p:cNvSpPr>
            <a:spLocks noGrp="1"/>
          </p:cNvSpPr>
          <p:nvPr>
            <p:ph type="title"/>
          </p:nvPr>
        </p:nvSpPr>
        <p:spPr/>
        <p:txBody>
          <a:bodyPr/>
          <a:lstStyle/>
          <a:p>
            <a:r>
              <a:rPr lang="vi-VN" dirty="0" smtClean="0"/>
              <a:t>II. ANH</a:t>
            </a:r>
            <a:endParaRPr lang="en-US" dirty="0"/>
          </a:p>
        </p:txBody>
      </p:sp>
    </p:spTree>
    <p:extLst>
      <p:ext uri="{BB962C8B-B14F-4D97-AF65-F5344CB8AC3E}">
        <p14:creationId xmlns:p14="http://schemas.microsoft.com/office/powerpoint/2010/main" val="17323668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II. ANH</a:t>
            </a:r>
            <a:endParaRPr lang="en-US" dirty="0"/>
          </a:p>
        </p:txBody>
      </p:sp>
      <p:sp>
        <p:nvSpPr>
          <p:cNvPr id="4" name="Content Placeholder 3"/>
          <p:cNvSpPr>
            <a:spLocks noGrp="1"/>
          </p:cNvSpPr>
          <p:nvPr>
            <p:ph idx="1"/>
          </p:nvPr>
        </p:nvSpPr>
        <p:spPr/>
        <p:txBody>
          <a:bodyPr>
            <a:normAutofit/>
          </a:bodyPr>
          <a:lstStyle/>
          <a:p>
            <a:r>
              <a:rPr lang="en-US" dirty="0"/>
              <a:t> </a:t>
            </a:r>
            <a:r>
              <a:rPr lang="vi-VN" dirty="0" smtClean="0"/>
              <a:t>Khí </a:t>
            </a:r>
            <a:r>
              <a:rPr lang="vi-VN" dirty="0"/>
              <a:t>hậu: Ôn đới. Do nằm ở vĩ độ trung bình và chịu ảnh hưởng của hải </a:t>
            </a:r>
            <a:r>
              <a:rPr lang="vi-VN" dirty="0" smtClean="0"/>
              <a:t>lưu</a:t>
            </a:r>
            <a:r>
              <a:rPr lang="en-US" dirty="0" smtClean="0"/>
              <a:t> </a:t>
            </a:r>
            <a:r>
              <a:rPr lang="vi-VN" dirty="0" smtClean="0"/>
              <a:t>nên </a:t>
            </a:r>
            <a:r>
              <a:rPr lang="vi-VN" dirty="0"/>
              <a:t>có khí hậu ôn hòa và lượng mưa tương đối lớn, thường hay có bão tuyết và </a:t>
            </a:r>
            <a:r>
              <a:rPr lang="vi-VN" dirty="0" smtClean="0"/>
              <a:t>lũ</a:t>
            </a:r>
            <a:r>
              <a:rPr lang="en-US" dirty="0" smtClean="0"/>
              <a:t> </a:t>
            </a:r>
            <a:r>
              <a:rPr lang="en-US" dirty="0" err="1" smtClean="0"/>
              <a:t>lụt</a:t>
            </a:r>
            <a:r>
              <a:rPr lang="en-US" dirty="0"/>
              <a:t>. </a:t>
            </a:r>
            <a:endParaRPr lang="en-US" dirty="0" smtClean="0"/>
          </a:p>
          <a:p>
            <a:r>
              <a:rPr lang="en-US" dirty="0" err="1" smtClean="0"/>
              <a:t>Nhìn</a:t>
            </a:r>
            <a:r>
              <a:rPr lang="en-US" dirty="0" smtClean="0"/>
              <a:t> </a:t>
            </a:r>
            <a:r>
              <a:rPr lang="en-US" dirty="0" err="1"/>
              <a:t>chung</a:t>
            </a:r>
            <a:r>
              <a:rPr lang="en-US" dirty="0"/>
              <a:t>, </a:t>
            </a:r>
            <a:r>
              <a:rPr lang="en-US" dirty="0" err="1"/>
              <a:t>thời</a:t>
            </a:r>
            <a:r>
              <a:rPr lang="en-US" dirty="0"/>
              <a:t> </a:t>
            </a:r>
            <a:r>
              <a:rPr lang="en-US" dirty="0" err="1"/>
              <a:t>tiết</a:t>
            </a:r>
            <a:r>
              <a:rPr lang="en-US" dirty="0"/>
              <a:t> ở Anh </a:t>
            </a:r>
            <a:r>
              <a:rPr lang="en-US" dirty="0" err="1"/>
              <a:t>thay</a:t>
            </a:r>
            <a:r>
              <a:rPr lang="en-US" dirty="0"/>
              <a:t> </a:t>
            </a:r>
            <a:r>
              <a:rPr lang="en-US" dirty="0" err="1"/>
              <a:t>đổi</a:t>
            </a:r>
            <a:r>
              <a:rPr lang="en-US" dirty="0"/>
              <a:t> </a:t>
            </a:r>
            <a:r>
              <a:rPr lang="en-US" dirty="0" err="1"/>
              <a:t>theo</a:t>
            </a:r>
            <a:r>
              <a:rPr lang="en-US" dirty="0"/>
              <a:t> </a:t>
            </a:r>
            <a:r>
              <a:rPr lang="en-US" dirty="0" err="1"/>
              <a:t>ngày</a:t>
            </a:r>
            <a:r>
              <a:rPr lang="en-US" dirty="0"/>
              <a:t>, </a:t>
            </a:r>
            <a:r>
              <a:rPr lang="en-US" dirty="0" err="1"/>
              <a:t>nhiệt</a:t>
            </a:r>
            <a:r>
              <a:rPr lang="en-US" dirty="0"/>
              <a:t> </a:t>
            </a:r>
            <a:r>
              <a:rPr lang="en-US" dirty="0" err="1"/>
              <a:t>độ</a:t>
            </a:r>
            <a:r>
              <a:rPr lang="en-US" dirty="0"/>
              <a:t> </a:t>
            </a:r>
            <a:r>
              <a:rPr lang="en-US" dirty="0" err="1"/>
              <a:t>trung</a:t>
            </a:r>
            <a:r>
              <a:rPr lang="en-US" dirty="0"/>
              <a:t> </a:t>
            </a:r>
            <a:r>
              <a:rPr lang="en-US" dirty="0" err="1"/>
              <a:t>bình</a:t>
            </a:r>
            <a:r>
              <a:rPr lang="en-US" dirty="0"/>
              <a:t> </a:t>
            </a:r>
            <a:r>
              <a:rPr lang="en-US" dirty="0" err="1"/>
              <a:t>của</a:t>
            </a:r>
            <a:r>
              <a:rPr lang="en-US" dirty="0"/>
              <a:t> </a:t>
            </a:r>
            <a:r>
              <a:rPr lang="en-US" dirty="0" err="1" smtClean="0"/>
              <a:t>các</a:t>
            </a:r>
            <a:r>
              <a:rPr lang="en-US" dirty="0"/>
              <a:t> </a:t>
            </a:r>
            <a:r>
              <a:rPr lang="vi-VN" dirty="0" smtClean="0"/>
              <a:t>mùa </a:t>
            </a:r>
            <a:r>
              <a:rPr lang="vi-VN" dirty="0"/>
              <a:t>chỉ cách nhau vài độ. </a:t>
            </a:r>
            <a:endParaRPr lang="en-US" dirty="0"/>
          </a:p>
        </p:txBody>
      </p:sp>
    </p:spTree>
    <p:extLst>
      <p:ext uri="{BB962C8B-B14F-4D97-AF65-F5344CB8AC3E}">
        <p14:creationId xmlns:p14="http://schemas.microsoft.com/office/powerpoint/2010/main" val="41280860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II. ANH</a:t>
            </a:r>
            <a:endParaRPr lang="en-US" dirty="0"/>
          </a:p>
        </p:txBody>
      </p:sp>
      <p:sp>
        <p:nvSpPr>
          <p:cNvPr id="4" name="Content Placeholder 3"/>
          <p:cNvSpPr>
            <a:spLocks noGrp="1"/>
          </p:cNvSpPr>
          <p:nvPr>
            <p:ph idx="1"/>
          </p:nvPr>
        </p:nvSpPr>
        <p:spPr/>
        <p:txBody>
          <a:bodyPr>
            <a:normAutofit/>
          </a:bodyPr>
          <a:lstStyle/>
          <a:p>
            <a:r>
              <a:rPr lang="vi-VN" dirty="0" smtClean="0"/>
              <a:t>Mùa </a:t>
            </a:r>
            <a:r>
              <a:rPr lang="vi-VN" dirty="0"/>
              <a:t>hè thời tiết nóng hơn và khô hơn, mùa </a:t>
            </a:r>
            <a:r>
              <a:rPr lang="en-US" dirty="0" err="1" smtClean="0"/>
              <a:t>xuân</a:t>
            </a:r>
            <a:r>
              <a:rPr lang="vi-VN" dirty="0" smtClean="0"/>
              <a:t> thường</a:t>
            </a:r>
            <a:r>
              <a:rPr lang="en-US" dirty="0" smtClean="0"/>
              <a:t> </a:t>
            </a:r>
            <a:r>
              <a:rPr lang="vi-VN" dirty="0" smtClean="0"/>
              <a:t>ấm </a:t>
            </a:r>
            <a:r>
              <a:rPr lang="vi-VN" dirty="0"/>
              <a:t>hơn và ẩm hơn. </a:t>
            </a:r>
            <a:endParaRPr lang="en-US" dirty="0" smtClean="0"/>
          </a:p>
          <a:p>
            <a:r>
              <a:rPr lang="vi-VN" dirty="0" smtClean="0"/>
              <a:t>Mùa </a:t>
            </a:r>
            <a:r>
              <a:rPr lang="vi-VN" dirty="0"/>
              <a:t>thu và mùa đông là hai mùa ẩm ướt nhất trong năm. </a:t>
            </a:r>
            <a:r>
              <a:rPr lang="vi-VN" dirty="0" smtClean="0"/>
              <a:t>Nhiệt</a:t>
            </a:r>
            <a:r>
              <a:rPr lang="en-US" dirty="0" smtClean="0"/>
              <a:t> </a:t>
            </a:r>
            <a:r>
              <a:rPr lang="en-US" dirty="0" err="1" smtClean="0"/>
              <a:t>độ</a:t>
            </a:r>
            <a:r>
              <a:rPr lang="en-US" dirty="0" smtClean="0"/>
              <a:t> </a:t>
            </a:r>
            <a:r>
              <a:rPr lang="en-US" dirty="0" err="1"/>
              <a:t>trung</a:t>
            </a:r>
            <a:r>
              <a:rPr lang="en-US" dirty="0"/>
              <a:t> </a:t>
            </a:r>
            <a:r>
              <a:rPr lang="en-US" dirty="0" err="1"/>
              <a:t>bình</a:t>
            </a:r>
            <a:r>
              <a:rPr lang="en-US" dirty="0"/>
              <a:t> </a:t>
            </a:r>
            <a:r>
              <a:rPr lang="en-US" dirty="0" err="1"/>
              <a:t>vào</a:t>
            </a:r>
            <a:r>
              <a:rPr lang="en-US" dirty="0"/>
              <a:t> </a:t>
            </a:r>
            <a:r>
              <a:rPr lang="en-US" dirty="0" err="1"/>
              <a:t>mùa</a:t>
            </a:r>
            <a:r>
              <a:rPr lang="en-US" dirty="0"/>
              <a:t> </a:t>
            </a:r>
            <a:r>
              <a:rPr lang="en-US" dirty="0" err="1"/>
              <a:t>hè</a:t>
            </a:r>
            <a:r>
              <a:rPr lang="en-US" dirty="0"/>
              <a:t> </a:t>
            </a:r>
            <a:r>
              <a:rPr lang="en-US" dirty="0" err="1"/>
              <a:t>từ</a:t>
            </a:r>
            <a:r>
              <a:rPr lang="en-US" dirty="0"/>
              <a:t> 20độC </a:t>
            </a:r>
            <a:r>
              <a:rPr lang="en-US" dirty="0" err="1"/>
              <a:t>đến</a:t>
            </a:r>
            <a:r>
              <a:rPr lang="en-US" dirty="0"/>
              <a:t> 25độC (</a:t>
            </a:r>
            <a:r>
              <a:rPr lang="en-US" dirty="0" err="1"/>
              <a:t>từ</a:t>
            </a:r>
            <a:r>
              <a:rPr lang="en-US" dirty="0"/>
              <a:t> </a:t>
            </a:r>
            <a:r>
              <a:rPr lang="en-US" dirty="0" err="1"/>
              <a:t>tháng</a:t>
            </a:r>
            <a:r>
              <a:rPr lang="en-US" dirty="0"/>
              <a:t> 5 </a:t>
            </a:r>
            <a:r>
              <a:rPr lang="en-US" dirty="0" err="1"/>
              <a:t>đến</a:t>
            </a:r>
            <a:r>
              <a:rPr lang="en-US" dirty="0"/>
              <a:t> </a:t>
            </a:r>
            <a:r>
              <a:rPr lang="en-US" dirty="0" err="1"/>
              <a:t>tháng</a:t>
            </a:r>
            <a:r>
              <a:rPr lang="en-US" dirty="0"/>
              <a:t> 9), </a:t>
            </a:r>
            <a:r>
              <a:rPr lang="en-US" dirty="0" err="1"/>
              <a:t>vào</a:t>
            </a:r>
            <a:r>
              <a:rPr lang="en-US" dirty="0"/>
              <a:t> </a:t>
            </a:r>
            <a:r>
              <a:rPr lang="en-US" dirty="0" err="1" smtClean="0"/>
              <a:t>mùa</a:t>
            </a:r>
            <a:r>
              <a:rPr lang="en-US" dirty="0"/>
              <a:t> </a:t>
            </a:r>
            <a:r>
              <a:rPr lang="vi-VN" dirty="0" smtClean="0"/>
              <a:t>đông </a:t>
            </a:r>
            <a:r>
              <a:rPr lang="vi-VN" dirty="0"/>
              <a:t>nhiệt độ thường xuống dưới 0độC. </a:t>
            </a:r>
            <a:endParaRPr lang="en-US" dirty="0"/>
          </a:p>
        </p:txBody>
      </p:sp>
    </p:spTree>
    <p:extLst>
      <p:ext uri="{BB962C8B-B14F-4D97-AF65-F5344CB8AC3E}">
        <p14:creationId xmlns:p14="http://schemas.microsoft.com/office/powerpoint/2010/main" val="8976309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vi-VN" dirty="0"/>
              <a:t>Đơn vị tiền tệ: Đồng Bảng Anh (GBP)</a:t>
            </a:r>
          </a:p>
          <a:p>
            <a:r>
              <a:rPr lang="en-US" dirty="0" err="1" smtClean="0"/>
              <a:t>Tôn</a:t>
            </a:r>
            <a:r>
              <a:rPr lang="en-US" dirty="0" smtClean="0"/>
              <a:t> </a:t>
            </a:r>
            <a:r>
              <a:rPr lang="en-US" dirty="0" err="1"/>
              <a:t>giáo</a:t>
            </a:r>
            <a:r>
              <a:rPr lang="en-US" dirty="0"/>
              <a:t>: </a:t>
            </a:r>
            <a:r>
              <a:rPr lang="en-US" dirty="0" err="1"/>
              <a:t>Đạo</a:t>
            </a:r>
            <a:r>
              <a:rPr lang="en-US" dirty="0"/>
              <a:t> </a:t>
            </a:r>
            <a:r>
              <a:rPr lang="en-US" dirty="0" err="1"/>
              <a:t>chính</a:t>
            </a:r>
            <a:r>
              <a:rPr lang="en-US" dirty="0"/>
              <a:t> </a:t>
            </a:r>
            <a:r>
              <a:rPr lang="en-US" dirty="0" err="1"/>
              <a:t>thống</a:t>
            </a:r>
            <a:r>
              <a:rPr lang="en-US" dirty="0"/>
              <a:t> Anh (57%), </a:t>
            </a:r>
            <a:r>
              <a:rPr lang="en-US" dirty="0" err="1"/>
              <a:t>đạo</a:t>
            </a:r>
            <a:r>
              <a:rPr lang="en-US" dirty="0"/>
              <a:t> Tin </a:t>
            </a:r>
            <a:r>
              <a:rPr lang="en-US" dirty="0" err="1"/>
              <a:t>Lành</a:t>
            </a:r>
            <a:r>
              <a:rPr lang="en-US" dirty="0"/>
              <a:t> (15%), </a:t>
            </a:r>
            <a:r>
              <a:rPr lang="en-US" dirty="0" err="1"/>
              <a:t>đạo</a:t>
            </a:r>
            <a:r>
              <a:rPr lang="en-US" dirty="0"/>
              <a:t> </a:t>
            </a:r>
            <a:r>
              <a:rPr lang="en-US" dirty="0" err="1" smtClean="0"/>
              <a:t>Thiên</a:t>
            </a:r>
            <a:r>
              <a:rPr lang="en-US" dirty="0"/>
              <a:t> </a:t>
            </a:r>
            <a:r>
              <a:rPr lang="vi-VN" dirty="0" smtClean="0"/>
              <a:t>Chúa </a:t>
            </a:r>
            <a:r>
              <a:rPr lang="vi-VN" dirty="0"/>
              <a:t>(13%) và một số đạo khác như Hinđu, Sikh, Do Thái...</a:t>
            </a:r>
          </a:p>
          <a:p>
            <a:r>
              <a:rPr lang="vi-VN" dirty="0" smtClean="0"/>
              <a:t>Ngôn </a:t>
            </a:r>
            <a:r>
              <a:rPr lang="vi-VN" dirty="0"/>
              <a:t>ngữ: Tiếng Anh là tiếng phổ thông. Ngoài ra có các tiếng địa </a:t>
            </a:r>
            <a:r>
              <a:rPr lang="vi-VN" dirty="0" smtClean="0"/>
              <a:t>phương</a:t>
            </a:r>
            <a:r>
              <a:rPr lang="en-US" dirty="0" smtClean="0"/>
              <a:t> </a:t>
            </a:r>
            <a:r>
              <a:rPr lang="vi-VN" dirty="0" smtClean="0"/>
              <a:t>như </a:t>
            </a:r>
            <a:r>
              <a:rPr lang="vi-VN" dirty="0"/>
              <a:t>tiếng Wales, tiếng Scotland.</a:t>
            </a:r>
            <a:endParaRPr lang="en-US" dirty="0"/>
          </a:p>
        </p:txBody>
      </p:sp>
      <p:sp>
        <p:nvSpPr>
          <p:cNvPr id="4" name="Title 1"/>
          <p:cNvSpPr>
            <a:spLocks noGrp="1"/>
          </p:cNvSpPr>
          <p:nvPr>
            <p:ph type="title"/>
          </p:nvPr>
        </p:nvSpPr>
        <p:spPr/>
        <p:txBody>
          <a:bodyPr/>
          <a:lstStyle/>
          <a:p>
            <a:r>
              <a:rPr lang="vi-VN" dirty="0" smtClean="0"/>
              <a:t>II. ANH</a:t>
            </a:r>
            <a:endParaRPr lang="en-US" dirty="0"/>
          </a:p>
        </p:txBody>
      </p:sp>
    </p:spTree>
    <p:extLst>
      <p:ext uri="{BB962C8B-B14F-4D97-AF65-F5344CB8AC3E}">
        <p14:creationId xmlns:p14="http://schemas.microsoft.com/office/powerpoint/2010/main" val="24257488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II. ANH</a:t>
            </a:r>
            <a:endParaRPr lang="en-US" dirty="0"/>
          </a:p>
        </p:txBody>
      </p:sp>
      <p:pic>
        <p:nvPicPr>
          <p:cNvPr id="3" name="Content Placeholder 2"/>
          <p:cNvPicPr>
            <a:picLocks noGrp="1" noChangeAspect="1"/>
          </p:cNvPicPr>
          <p:nvPr>
            <p:ph idx="1"/>
          </p:nvPr>
        </p:nvPicPr>
        <p:blipFill>
          <a:blip r:embed="rId2"/>
          <a:stretch>
            <a:fillRect/>
          </a:stretch>
        </p:blipFill>
        <p:spPr>
          <a:xfrm>
            <a:off x="1722783" y="787782"/>
            <a:ext cx="8955314" cy="6145247"/>
          </a:xfrm>
          <a:prstGeom prst="rect">
            <a:avLst/>
          </a:prstGeom>
        </p:spPr>
      </p:pic>
    </p:spTree>
    <p:extLst>
      <p:ext uri="{BB962C8B-B14F-4D97-AF65-F5344CB8AC3E}">
        <p14:creationId xmlns:p14="http://schemas.microsoft.com/office/powerpoint/2010/main" val="38394771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buNone/>
            </a:pPr>
            <a:r>
              <a:rPr lang="en-US" b="1" i="1" dirty="0" smtClean="0"/>
              <a:t>2. </a:t>
            </a:r>
            <a:r>
              <a:rPr lang="en-US" b="1" i="1" dirty="0" err="1" smtClean="0"/>
              <a:t>Văn</a:t>
            </a:r>
            <a:r>
              <a:rPr lang="en-US" b="1" i="1" dirty="0" smtClean="0"/>
              <a:t> </a:t>
            </a:r>
            <a:r>
              <a:rPr lang="en-US" b="1" i="1" dirty="0" err="1"/>
              <a:t>hoá</a:t>
            </a:r>
            <a:r>
              <a:rPr lang="en-US" b="1" i="1" dirty="0"/>
              <a:t> </a:t>
            </a:r>
            <a:r>
              <a:rPr lang="en-US" b="1" i="1" dirty="0" err="1"/>
              <a:t>ẩm</a:t>
            </a:r>
            <a:r>
              <a:rPr lang="en-US" b="1" i="1" dirty="0"/>
              <a:t> </a:t>
            </a:r>
            <a:r>
              <a:rPr lang="en-US" b="1" i="1" dirty="0" err="1"/>
              <a:t>thực</a:t>
            </a:r>
            <a:r>
              <a:rPr lang="en-US" b="1" i="1" dirty="0"/>
              <a:t> Anh</a:t>
            </a:r>
          </a:p>
          <a:p>
            <a:r>
              <a:rPr lang="vi-VN" b="1" dirty="0"/>
              <a:t>Anh: </a:t>
            </a:r>
            <a:r>
              <a:rPr lang="vi-VN" dirty="0"/>
              <a:t>Người Anh nổi tiếng với các món ăn sáng cầu kỳ, ví dụ món thịt </a:t>
            </a:r>
            <a:r>
              <a:rPr lang="vi-VN" dirty="0" smtClean="0"/>
              <a:t>của</a:t>
            </a:r>
            <a:r>
              <a:rPr lang="en-US" dirty="0" smtClean="0"/>
              <a:t> </a:t>
            </a:r>
            <a:r>
              <a:rPr lang="vi-VN" dirty="0" smtClean="0"/>
              <a:t>họ </a:t>
            </a:r>
            <a:r>
              <a:rPr lang="vi-VN" dirty="0"/>
              <a:t>sẽ bao gồm thịt lợn muối, xúc xích, sườn nướng… Trong bữa ăn sáng của </a:t>
            </a:r>
            <a:r>
              <a:rPr lang="vi-VN" dirty="0" smtClean="0"/>
              <a:t>người</a:t>
            </a:r>
            <a:r>
              <a:rPr lang="en-US" dirty="0" smtClean="0"/>
              <a:t> </a:t>
            </a:r>
            <a:r>
              <a:rPr lang="vi-VN" dirty="0" smtClean="0"/>
              <a:t>Anh </a:t>
            </a:r>
            <a:r>
              <a:rPr lang="vi-VN" dirty="0"/>
              <a:t>có rất nhiều trứng, cà chua, nấm rơm, bột yến mạch, ngũ cốc, các món cá </a:t>
            </a:r>
            <a:r>
              <a:rPr lang="vi-VN" dirty="0" smtClean="0"/>
              <a:t>kết</a:t>
            </a:r>
            <a:r>
              <a:rPr lang="en-US" dirty="0" smtClean="0"/>
              <a:t> </a:t>
            </a:r>
            <a:r>
              <a:rPr lang="vi-VN" dirty="0" smtClean="0"/>
              <a:t>hợp </a:t>
            </a:r>
            <a:r>
              <a:rPr lang="vi-VN" dirty="0"/>
              <a:t>với cà phê và trà. Món nướng của họ cũng có nhiều loại như: bánh bao, </a:t>
            </a:r>
            <a:r>
              <a:rPr lang="vi-VN" dirty="0" smtClean="0"/>
              <a:t>bánh</a:t>
            </a:r>
            <a:r>
              <a:rPr lang="en-US" dirty="0" smtClean="0"/>
              <a:t> </a:t>
            </a:r>
            <a:r>
              <a:rPr lang="vi-VN" dirty="0" smtClean="0"/>
              <a:t>xốp </a:t>
            </a:r>
            <a:r>
              <a:rPr lang="vi-VN" dirty="0"/>
              <a:t>và bánh mì nấu ăn kèm với bơ, mật ong, mứt</a:t>
            </a:r>
            <a:r>
              <a:rPr lang="vi-VN" dirty="0" smtClean="0"/>
              <a:t>.</a:t>
            </a:r>
            <a:endParaRPr lang="vi-VN" dirty="0"/>
          </a:p>
        </p:txBody>
      </p:sp>
      <p:sp>
        <p:nvSpPr>
          <p:cNvPr id="4" name="Title 1"/>
          <p:cNvSpPr>
            <a:spLocks noGrp="1"/>
          </p:cNvSpPr>
          <p:nvPr>
            <p:ph type="title"/>
          </p:nvPr>
        </p:nvSpPr>
        <p:spPr/>
        <p:txBody>
          <a:bodyPr/>
          <a:lstStyle/>
          <a:p>
            <a:r>
              <a:rPr lang="vi-VN" dirty="0" smtClean="0"/>
              <a:t>II. ANH</a:t>
            </a:r>
            <a:endParaRPr lang="en-US" dirty="0"/>
          </a:p>
        </p:txBody>
      </p:sp>
    </p:spTree>
    <p:extLst>
      <p:ext uri="{BB962C8B-B14F-4D97-AF65-F5344CB8AC3E}">
        <p14:creationId xmlns:p14="http://schemas.microsoft.com/office/powerpoint/2010/main" val="2320319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vi-VN" b="1" dirty="0" smtClean="0"/>
              <a:t>Thịt bỏ lò </a:t>
            </a:r>
          </a:p>
          <a:p>
            <a:pPr marL="0" indent="0">
              <a:buNone/>
            </a:pPr>
            <a:r>
              <a:rPr lang="vi-VN" dirty="0"/>
              <a:t>T</a:t>
            </a:r>
            <a:r>
              <a:rPr lang="vi-VN" dirty="0" smtClean="0"/>
              <a:t>ại </a:t>
            </a:r>
            <a:r>
              <a:rPr lang="vi-VN" dirty="0"/>
              <a:t>Anh, bữa ăn với thịt bỏ lò (thịt nướng) của các gia đình vào những ngày cuối tuần thường được gọi là Sunday Roast. Món thịt bỏ lò thường được nướng hun khối nguyên khối, các loại thịt được ưa chuộng là gà, bò, nai.. được thái lát, rưới thêm một loại sốt đặc biệt lên trên. Ăn kèm với các loại rau củ, khoai tây nghiền.</a:t>
            </a:r>
            <a:endParaRPr lang="en-US" dirty="0"/>
          </a:p>
        </p:txBody>
      </p:sp>
      <p:sp>
        <p:nvSpPr>
          <p:cNvPr id="4" name="Title 1"/>
          <p:cNvSpPr>
            <a:spLocks noGrp="1"/>
          </p:cNvSpPr>
          <p:nvPr>
            <p:ph type="title"/>
          </p:nvPr>
        </p:nvSpPr>
        <p:spPr/>
        <p:txBody>
          <a:bodyPr/>
          <a:lstStyle/>
          <a:p>
            <a:r>
              <a:rPr lang="vi-VN" dirty="0" smtClean="0"/>
              <a:t>Món ăn đặc trưng</a:t>
            </a:r>
            <a:endParaRPr lang="en-US" dirty="0"/>
          </a:p>
        </p:txBody>
      </p:sp>
    </p:spTree>
    <p:extLst>
      <p:ext uri="{BB962C8B-B14F-4D97-AF65-F5344CB8AC3E}">
        <p14:creationId xmlns:p14="http://schemas.microsoft.com/office/powerpoint/2010/main" val="20666142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346748" y="1501635"/>
            <a:ext cx="8624566" cy="5166058"/>
          </a:xfrm>
          <a:prstGeom prst="rect">
            <a:avLst/>
          </a:prstGeom>
        </p:spPr>
      </p:pic>
      <p:sp>
        <p:nvSpPr>
          <p:cNvPr id="5" name="Title 1"/>
          <p:cNvSpPr>
            <a:spLocks noGrp="1"/>
          </p:cNvSpPr>
          <p:nvPr>
            <p:ph type="title"/>
          </p:nvPr>
        </p:nvSpPr>
        <p:spPr/>
        <p:txBody>
          <a:bodyPr/>
          <a:lstStyle/>
          <a:p>
            <a:r>
              <a:rPr lang="vi-VN" dirty="0" smtClean="0"/>
              <a:t>Món ăn đặc trưng</a:t>
            </a:r>
            <a:endParaRPr lang="en-US" dirty="0"/>
          </a:p>
        </p:txBody>
      </p:sp>
    </p:spTree>
    <p:extLst>
      <p:ext uri="{BB962C8B-B14F-4D97-AF65-F5344CB8AC3E}">
        <p14:creationId xmlns:p14="http://schemas.microsoft.com/office/powerpoint/2010/main" val="10534298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vi-VN" b="1" dirty="0"/>
              <a:t>Xúc xích </a:t>
            </a:r>
            <a:r>
              <a:rPr lang="vi-VN" dirty="0"/>
              <a:t>là một trong những hình ảnh đại diện cho ẩm thực nước Anh, với hàng trăm công thức xúc xích của các loại thịt khác nhau. Một trong những loại xúc xích nổi tiếng của Anh là xúc xích Cucumberland, với sự trộn lẫn của thịt bò xay cùng tiêu đen, tỏi và các loại thảo mộc đặc trưng khác, hòa cùng lớp mỡ béo bên trong khi nướng</a:t>
            </a:r>
            <a:endParaRPr lang="en-US" dirty="0"/>
          </a:p>
        </p:txBody>
      </p:sp>
      <p:sp>
        <p:nvSpPr>
          <p:cNvPr id="4" name="Title 1"/>
          <p:cNvSpPr>
            <a:spLocks noGrp="1"/>
          </p:cNvSpPr>
          <p:nvPr>
            <p:ph type="title"/>
          </p:nvPr>
        </p:nvSpPr>
        <p:spPr/>
        <p:txBody>
          <a:bodyPr/>
          <a:lstStyle/>
          <a:p>
            <a:r>
              <a:rPr lang="vi-VN" dirty="0" smtClean="0"/>
              <a:t>Món ăn đặc trưng</a:t>
            </a:r>
            <a:endParaRPr lang="en-US" dirty="0"/>
          </a:p>
        </p:txBody>
      </p:sp>
    </p:spTree>
    <p:extLst>
      <p:ext uri="{BB962C8B-B14F-4D97-AF65-F5344CB8AC3E}">
        <p14:creationId xmlns:p14="http://schemas.microsoft.com/office/powerpoint/2010/main" val="6658780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919524" y="1547550"/>
            <a:ext cx="7779591" cy="5138693"/>
          </a:xfrm>
          <a:prstGeom prst="rect">
            <a:avLst/>
          </a:prstGeom>
        </p:spPr>
      </p:pic>
      <p:sp>
        <p:nvSpPr>
          <p:cNvPr id="5" name="Title 1"/>
          <p:cNvSpPr>
            <a:spLocks noGrp="1"/>
          </p:cNvSpPr>
          <p:nvPr>
            <p:ph type="title"/>
          </p:nvPr>
        </p:nvSpPr>
        <p:spPr/>
        <p:txBody>
          <a:bodyPr/>
          <a:lstStyle/>
          <a:p>
            <a:r>
              <a:rPr lang="vi-VN" dirty="0" smtClean="0"/>
              <a:t>Món ăn đặc trưng</a:t>
            </a:r>
            <a:endParaRPr lang="en-US" dirty="0"/>
          </a:p>
        </p:txBody>
      </p:sp>
    </p:spTree>
    <p:extLst>
      <p:ext uri="{BB962C8B-B14F-4D97-AF65-F5344CB8AC3E}">
        <p14:creationId xmlns:p14="http://schemas.microsoft.com/office/powerpoint/2010/main" val="3707114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Món ăn đặc trưng</a:t>
            </a:r>
            <a:endParaRPr lang="en-US" dirty="0"/>
          </a:p>
        </p:txBody>
      </p:sp>
      <p:sp>
        <p:nvSpPr>
          <p:cNvPr id="3" name="Content Placeholder 2"/>
          <p:cNvSpPr>
            <a:spLocks noGrp="1"/>
          </p:cNvSpPr>
          <p:nvPr>
            <p:ph idx="1"/>
          </p:nvPr>
        </p:nvSpPr>
        <p:spPr/>
        <p:txBody>
          <a:bodyPr/>
          <a:lstStyle/>
          <a:p>
            <a:r>
              <a:rPr lang="vi-VN" b="1" dirty="0"/>
              <a:t>Fish and chips </a:t>
            </a:r>
            <a:r>
              <a:rPr lang="vi-VN" dirty="0"/>
              <a:t>là một món ăn quen thuộc trong </a:t>
            </a:r>
            <a:r>
              <a:rPr lang="vi-VN" b="1" dirty="0"/>
              <a:t>ẩm thực Anh </a:t>
            </a:r>
            <a:r>
              <a:rPr lang="vi-VN" dirty="0"/>
              <a:t>được nhiều người yêu thích. Vị trí của món ăn này đối với người Anh tương tự như hamburger với người Mỹ. Món ăn không cầu kỳ mà rất đơn giản, đúng như tên gọi của nó chỉ gồm cá và khoai tây chiên. Ngoài hai thành phần chính, fish and chips còn có thể có thêm nấm. Để tăng thêm hương vị, khi ăn fish and chips, người Anh thường cho thêm ít giấm.</a:t>
            </a:r>
            <a:endParaRPr lang="en-US" dirty="0"/>
          </a:p>
        </p:txBody>
      </p:sp>
    </p:spTree>
    <p:extLst>
      <p:ext uri="{BB962C8B-B14F-4D97-AF65-F5344CB8AC3E}">
        <p14:creationId xmlns:p14="http://schemas.microsoft.com/office/powerpoint/2010/main" val="39342186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vi-VN" dirty="0" smtClean="0"/>
              <a:t>Món ăn đặc trưng</a:t>
            </a:r>
            <a:endParaRPr lang="en-US" dirty="0"/>
          </a:p>
        </p:txBody>
      </p:sp>
      <p:pic>
        <p:nvPicPr>
          <p:cNvPr id="5" name="Picture 4"/>
          <p:cNvPicPr>
            <a:picLocks noChangeAspect="1"/>
          </p:cNvPicPr>
          <p:nvPr/>
        </p:nvPicPr>
        <p:blipFill>
          <a:blip r:embed="rId2"/>
          <a:stretch>
            <a:fillRect/>
          </a:stretch>
        </p:blipFill>
        <p:spPr>
          <a:xfrm>
            <a:off x="1465942" y="1428227"/>
            <a:ext cx="8752115" cy="5321054"/>
          </a:xfrm>
          <a:prstGeom prst="rect">
            <a:avLst/>
          </a:prstGeom>
        </p:spPr>
      </p:pic>
    </p:spTree>
    <p:extLst>
      <p:ext uri="{BB962C8B-B14F-4D97-AF65-F5344CB8AC3E}">
        <p14:creationId xmlns:p14="http://schemas.microsoft.com/office/powerpoint/2010/main" val="21890587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Món ăn đặc trưng</a:t>
            </a:r>
            <a:endParaRPr lang="en-US" dirty="0"/>
          </a:p>
        </p:txBody>
      </p:sp>
      <p:sp>
        <p:nvSpPr>
          <p:cNvPr id="3" name="Content Placeholder 2"/>
          <p:cNvSpPr>
            <a:spLocks noGrp="1"/>
          </p:cNvSpPr>
          <p:nvPr>
            <p:ph idx="1"/>
          </p:nvPr>
        </p:nvSpPr>
        <p:spPr/>
        <p:txBody>
          <a:bodyPr>
            <a:normAutofit fontScale="92500" lnSpcReduction="20000"/>
          </a:bodyPr>
          <a:lstStyle/>
          <a:p>
            <a:r>
              <a:rPr lang="en-US" b="1" dirty="0"/>
              <a:t>Pudding </a:t>
            </a:r>
            <a:r>
              <a:rPr lang="en-US" b="1" dirty="0" err="1"/>
              <a:t>yorkshire</a:t>
            </a:r>
            <a:endParaRPr lang="en-US" b="1" dirty="0"/>
          </a:p>
          <a:p>
            <a:pPr marL="0" indent="0">
              <a:buNone/>
            </a:pPr>
            <a:r>
              <a:rPr lang="vi-VN" dirty="0" smtClean="0"/>
              <a:t>Bánh </a:t>
            </a:r>
            <a:r>
              <a:rPr lang="vi-VN" dirty="0"/>
              <a:t>là một trong những yếu tố đóng vai trò quan trọng trong </a:t>
            </a:r>
            <a:r>
              <a:rPr lang="vi-VN" b="1" dirty="0"/>
              <a:t>ẩm thực Anh</a:t>
            </a:r>
            <a:r>
              <a:rPr lang="vi-VN" dirty="0"/>
              <a:t>. Trong tất cả các loại bánh truyền thống, pudding yorkshire là bánh nổi tiếng nhất không chỉ ở Anh và trên cả thế giới. Pudding yorkshire có nguồn gốc xuất xứ từ vùng Yorkshire nước Anh. Pudding yorkshire được làm từ nguyên liệu chính là bột mì, bơ, sữa và trứng. Đôi khi còn được thêm ít hương liệu. Bánh nước trong lò ở nhiệt độ cao. Khi vỏ bánh chuyển màu vàng nâu và xuất hiện các vết nứt vỡ là bánh đã chín</a:t>
            </a:r>
            <a:endParaRPr lang="en-US" dirty="0"/>
          </a:p>
        </p:txBody>
      </p:sp>
    </p:spTree>
    <p:extLst>
      <p:ext uri="{BB962C8B-B14F-4D97-AF65-F5344CB8AC3E}">
        <p14:creationId xmlns:p14="http://schemas.microsoft.com/office/powerpoint/2010/main" val="37821338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vi-VN" dirty="0" smtClean="0"/>
              <a:t>Món ăn đặc trưng</a:t>
            </a:r>
            <a:endParaRPr lang="en-US" dirty="0"/>
          </a:p>
        </p:txBody>
      </p:sp>
      <p:pic>
        <p:nvPicPr>
          <p:cNvPr id="2" name="Picture 1"/>
          <p:cNvPicPr>
            <a:picLocks noChangeAspect="1"/>
          </p:cNvPicPr>
          <p:nvPr/>
        </p:nvPicPr>
        <p:blipFill>
          <a:blip r:embed="rId2"/>
          <a:stretch>
            <a:fillRect/>
          </a:stretch>
        </p:blipFill>
        <p:spPr>
          <a:xfrm>
            <a:off x="1170819" y="1428227"/>
            <a:ext cx="9032724" cy="5080908"/>
          </a:xfrm>
          <a:prstGeom prst="rect">
            <a:avLst/>
          </a:prstGeom>
        </p:spPr>
      </p:pic>
    </p:spTree>
    <p:extLst>
      <p:ext uri="{BB962C8B-B14F-4D97-AF65-F5344CB8AC3E}">
        <p14:creationId xmlns:p14="http://schemas.microsoft.com/office/powerpoint/2010/main" val="40543084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Món ăn đặc trưng</a:t>
            </a:r>
            <a:endParaRPr lang="en-US" dirty="0"/>
          </a:p>
        </p:txBody>
      </p:sp>
      <p:sp>
        <p:nvSpPr>
          <p:cNvPr id="4" name="Content Placeholder 3"/>
          <p:cNvSpPr>
            <a:spLocks noGrp="1"/>
          </p:cNvSpPr>
          <p:nvPr>
            <p:ph idx="1"/>
          </p:nvPr>
        </p:nvSpPr>
        <p:spPr>
          <a:xfrm>
            <a:off x="1126435" y="1346968"/>
            <a:ext cx="10378177" cy="5111200"/>
          </a:xfrm>
        </p:spPr>
        <p:txBody>
          <a:bodyPr>
            <a:normAutofit/>
          </a:bodyPr>
          <a:lstStyle/>
          <a:p>
            <a:r>
              <a:rPr lang="vi-VN" dirty="0" smtClean="0"/>
              <a:t>Trà: Người Anh có thói quen uống trà chiều và ăn bánh ngọt trên các con phố. </a:t>
            </a:r>
            <a:r>
              <a:rPr lang="vi-VN" dirty="0"/>
              <a:t>Trà của nước Anh thường mang những hương vị đặc trưng, tạo nên nét độc đáo cho phong cách uống trà tại đây. Bên cạnh đó, trà cũng là một trong những thức uống ưa chuộng và không thể thiếu trong văn hóa nước Anh. </a:t>
            </a:r>
            <a:endParaRPr lang="en-US" dirty="0"/>
          </a:p>
        </p:txBody>
      </p:sp>
    </p:spTree>
    <p:extLst>
      <p:ext uri="{BB962C8B-B14F-4D97-AF65-F5344CB8AC3E}">
        <p14:creationId xmlns:p14="http://schemas.microsoft.com/office/powerpoint/2010/main" val="37360185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Món ăn đặc trưng</a:t>
            </a:r>
            <a:endParaRPr lang="en-US" dirty="0"/>
          </a:p>
        </p:txBody>
      </p:sp>
      <p:sp>
        <p:nvSpPr>
          <p:cNvPr id="4" name="Content Placeholder 3"/>
          <p:cNvSpPr>
            <a:spLocks noGrp="1"/>
          </p:cNvSpPr>
          <p:nvPr>
            <p:ph idx="1"/>
          </p:nvPr>
        </p:nvSpPr>
        <p:spPr>
          <a:xfrm>
            <a:off x="1126435" y="1346968"/>
            <a:ext cx="10378177" cy="5111200"/>
          </a:xfrm>
        </p:spPr>
        <p:txBody>
          <a:bodyPr>
            <a:normAutofit/>
          </a:bodyPr>
          <a:lstStyle/>
          <a:p>
            <a:r>
              <a:rPr lang="vi-VN" dirty="0" smtClean="0"/>
              <a:t>Bình </a:t>
            </a:r>
            <a:r>
              <a:rPr lang="vi-VN" dirty="0"/>
              <a:t>quân một người tiêu thụ 2-3 kg trà khô mỗi năm, khi thưởng trà người Anh thích dùng cùng với các loại bánh nướng như bánh bông lan, bánh quy… cùng với các loại mứt dâu, mơ… (jam) đặc biệt là mứt cam (marmalade), loại mứt được nhiều người yêu thích nhất.</a:t>
            </a:r>
            <a:endParaRPr lang="en-US" dirty="0"/>
          </a:p>
        </p:txBody>
      </p:sp>
    </p:spTree>
    <p:extLst>
      <p:ext uri="{BB962C8B-B14F-4D97-AF65-F5344CB8AC3E}">
        <p14:creationId xmlns:p14="http://schemas.microsoft.com/office/powerpoint/2010/main" val="24151124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rotWithShape="1">
          <a:blip r:embed="rId2"/>
          <a:srcRect t="17298"/>
          <a:stretch/>
        </p:blipFill>
        <p:spPr>
          <a:xfrm>
            <a:off x="1722783" y="1342348"/>
            <a:ext cx="8367968" cy="5429773"/>
          </a:xfrm>
          <a:prstGeom prst="rect">
            <a:avLst/>
          </a:prstGeom>
        </p:spPr>
      </p:pic>
      <p:sp>
        <p:nvSpPr>
          <p:cNvPr id="5" name="Title 1"/>
          <p:cNvSpPr>
            <a:spLocks noGrp="1"/>
          </p:cNvSpPr>
          <p:nvPr>
            <p:ph type="title"/>
          </p:nvPr>
        </p:nvSpPr>
        <p:spPr/>
        <p:txBody>
          <a:bodyPr/>
          <a:lstStyle/>
          <a:p>
            <a:r>
              <a:rPr lang="vi-VN" dirty="0" smtClean="0"/>
              <a:t>Món ăn đặc trưng</a:t>
            </a:r>
            <a:endParaRPr lang="en-US" dirty="0"/>
          </a:p>
        </p:txBody>
      </p:sp>
    </p:spTree>
    <p:extLst>
      <p:ext uri="{BB962C8B-B14F-4D97-AF65-F5344CB8AC3E}">
        <p14:creationId xmlns:p14="http://schemas.microsoft.com/office/powerpoint/2010/main" val="10061040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III. MỸ</a:t>
            </a:r>
            <a:endParaRPr lang="en-US" dirty="0"/>
          </a:p>
        </p:txBody>
      </p:sp>
      <p:sp>
        <p:nvSpPr>
          <p:cNvPr id="3" name="Content Placeholder 2"/>
          <p:cNvSpPr>
            <a:spLocks noGrp="1"/>
          </p:cNvSpPr>
          <p:nvPr>
            <p:ph idx="1"/>
          </p:nvPr>
        </p:nvSpPr>
        <p:spPr>
          <a:xfrm>
            <a:off x="1126435" y="1501635"/>
            <a:ext cx="6406479" cy="5111200"/>
          </a:xfrm>
        </p:spPr>
        <p:txBody>
          <a:bodyPr>
            <a:normAutofit/>
          </a:bodyPr>
          <a:lstStyle/>
          <a:p>
            <a:pPr marL="0" indent="0">
              <a:buNone/>
            </a:pPr>
            <a:r>
              <a:rPr lang="en-US" b="1" i="1" dirty="0" smtClean="0"/>
              <a:t>1.  </a:t>
            </a:r>
            <a:r>
              <a:rPr lang="en-US" b="1" i="1" dirty="0" err="1"/>
              <a:t>Khái</a:t>
            </a:r>
            <a:r>
              <a:rPr lang="en-US" b="1" i="1" dirty="0"/>
              <a:t> </a:t>
            </a:r>
            <a:r>
              <a:rPr lang="en-US" b="1" i="1" dirty="0" err="1"/>
              <a:t>quát</a:t>
            </a:r>
            <a:r>
              <a:rPr lang="en-US" b="1" i="1" dirty="0"/>
              <a:t> </a:t>
            </a:r>
            <a:r>
              <a:rPr lang="en-US" b="1" i="1" dirty="0" err="1"/>
              <a:t>chung</a:t>
            </a:r>
            <a:endParaRPr lang="en-US" b="1" i="1" dirty="0"/>
          </a:p>
          <a:p>
            <a:r>
              <a:rPr lang="en-US" dirty="0"/>
              <a:t> </a:t>
            </a:r>
            <a:r>
              <a:rPr lang="en-US" dirty="0" err="1" smtClean="0"/>
              <a:t>Tên</a:t>
            </a:r>
            <a:r>
              <a:rPr lang="en-US" dirty="0" smtClean="0"/>
              <a:t> </a:t>
            </a:r>
            <a:r>
              <a:rPr lang="en-US" dirty="0" err="1"/>
              <a:t>nước</a:t>
            </a:r>
            <a:r>
              <a:rPr lang="en-US" dirty="0"/>
              <a:t>: </a:t>
            </a:r>
            <a:r>
              <a:rPr lang="en-US" dirty="0" err="1"/>
              <a:t>Hợp</a:t>
            </a:r>
            <a:r>
              <a:rPr lang="en-US" dirty="0"/>
              <a:t> </a:t>
            </a:r>
            <a:r>
              <a:rPr lang="en-US" dirty="0" err="1"/>
              <a:t>chúng</a:t>
            </a:r>
            <a:r>
              <a:rPr lang="en-US" dirty="0"/>
              <a:t> </a:t>
            </a:r>
            <a:r>
              <a:rPr lang="en-US" dirty="0" err="1"/>
              <a:t>quốc</a:t>
            </a:r>
            <a:r>
              <a:rPr lang="en-US" dirty="0"/>
              <a:t> </a:t>
            </a:r>
            <a:r>
              <a:rPr lang="en-US" dirty="0" err="1"/>
              <a:t>Hoa</a:t>
            </a:r>
            <a:r>
              <a:rPr lang="en-US" dirty="0"/>
              <a:t> </a:t>
            </a:r>
            <a:r>
              <a:rPr lang="en-US" dirty="0" err="1"/>
              <a:t>Kỳ</a:t>
            </a:r>
            <a:r>
              <a:rPr lang="en-US" dirty="0"/>
              <a:t> (United States of </a:t>
            </a:r>
            <a:r>
              <a:rPr lang="en-US" dirty="0" smtClean="0"/>
              <a:t>America - USA); </a:t>
            </a:r>
            <a:r>
              <a:rPr lang="en-US" dirty="0" err="1" smtClean="0"/>
              <a:t>Tên</a:t>
            </a:r>
            <a:r>
              <a:rPr lang="en-US" dirty="0"/>
              <a:t> </a:t>
            </a:r>
            <a:r>
              <a:rPr lang="vi-VN" dirty="0" smtClean="0"/>
              <a:t>thường </a:t>
            </a:r>
            <a:r>
              <a:rPr lang="vi-VN" dirty="0"/>
              <a:t>gọi: Mỹ</a:t>
            </a:r>
          </a:p>
          <a:p>
            <a:r>
              <a:rPr lang="en-US" dirty="0"/>
              <a:t> </a:t>
            </a:r>
            <a:r>
              <a:rPr lang="en-US" dirty="0" err="1" smtClean="0"/>
              <a:t>Ngày</a:t>
            </a:r>
            <a:r>
              <a:rPr lang="en-US" dirty="0" smtClean="0"/>
              <a:t> </a:t>
            </a:r>
            <a:r>
              <a:rPr lang="en-US" dirty="0" err="1"/>
              <a:t>quốc</a:t>
            </a:r>
            <a:r>
              <a:rPr lang="en-US" dirty="0"/>
              <a:t> </a:t>
            </a:r>
            <a:r>
              <a:rPr lang="en-US" dirty="0" err="1"/>
              <a:t>khánh</a:t>
            </a:r>
            <a:r>
              <a:rPr lang="en-US" dirty="0"/>
              <a:t>: 4/7/1776 (</a:t>
            </a:r>
            <a:r>
              <a:rPr lang="en-US" dirty="0" err="1"/>
              <a:t>Ngày</a:t>
            </a:r>
            <a:r>
              <a:rPr lang="en-US" dirty="0"/>
              <a:t> </a:t>
            </a:r>
            <a:r>
              <a:rPr lang="en-US" dirty="0" err="1"/>
              <a:t>Độc</a:t>
            </a:r>
            <a:r>
              <a:rPr lang="en-US" dirty="0"/>
              <a:t> </a:t>
            </a:r>
            <a:r>
              <a:rPr lang="en-US" dirty="0" err="1"/>
              <a:t>lập</a:t>
            </a:r>
            <a:r>
              <a:rPr lang="en-US" dirty="0"/>
              <a:t> </a:t>
            </a:r>
            <a:r>
              <a:rPr lang="en-US" dirty="0" err="1"/>
              <a:t>khỏi</a:t>
            </a:r>
            <a:r>
              <a:rPr lang="en-US" dirty="0"/>
              <a:t> Anh)</a:t>
            </a:r>
          </a:p>
          <a:p>
            <a:r>
              <a:rPr lang="en-US" dirty="0" smtClean="0"/>
              <a:t> </a:t>
            </a:r>
            <a:r>
              <a:rPr lang="en-US" dirty="0" err="1"/>
              <a:t>Thủ</a:t>
            </a:r>
            <a:r>
              <a:rPr lang="en-US" dirty="0"/>
              <a:t> </a:t>
            </a:r>
            <a:r>
              <a:rPr lang="en-US" dirty="0" err="1"/>
              <a:t>đô</a:t>
            </a:r>
            <a:r>
              <a:rPr lang="en-US" dirty="0"/>
              <a:t>: Washington D.C</a:t>
            </a:r>
          </a:p>
        </p:txBody>
      </p:sp>
      <p:pic>
        <p:nvPicPr>
          <p:cNvPr id="4" name="Picture 3"/>
          <p:cNvPicPr>
            <a:picLocks noChangeAspect="1"/>
          </p:cNvPicPr>
          <p:nvPr/>
        </p:nvPicPr>
        <p:blipFill>
          <a:blip r:embed="rId2"/>
          <a:stretch>
            <a:fillRect/>
          </a:stretch>
        </p:blipFill>
        <p:spPr>
          <a:xfrm>
            <a:off x="7706874" y="1501635"/>
            <a:ext cx="4252897" cy="3009972"/>
          </a:xfrm>
          <a:prstGeom prst="rect">
            <a:avLst/>
          </a:prstGeom>
        </p:spPr>
      </p:pic>
    </p:spTree>
    <p:extLst>
      <p:ext uri="{BB962C8B-B14F-4D97-AF65-F5344CB8AC3E}">
        <p14:creationId xmlns:p14="http://schemas.microsoft.com/office/powerpoint/2010/main" val="10874067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III. MỸ</a:t>
            </a:r>
            <a:endParaRPr lang="en-US" dirty="0"/>
          </a:p>
        </p:txBody>
      </p:sp>
      <p:sp>
        <p:nvSpPr>
          <p:cNvPr id="3" name="Content Placeholder 2"/>
          <p:cNvSpPr>
            <a:spLocks noGrp="1"/>
          </p:cNvSpPr>
          <p:nvPr>
            <p:ph idx="1"/>
          </p:nvPr>
        </p:nvSpPr>
        <p:spPr/>
        <p:txBody>
          <a:bodyPr>
            <a:normAutofit/>
          </a:bodyPr>
          <a:lstStyle/>
          <a:p>
            <a:r>
              <a:rPr lang="vi-VN" dirty="0"/>
              <a:t>Vị trí địa lý: nước Mỹ gồm 3 bộ phận lãnh thổ. Bộ phận lớn nhất gồm </a:t>
            </a:r>
            <a:r>
              <a:rPr lang="vi-VN" dirty="0" smtClean="0"/>
              <a:t>48</a:t>
            </a:r>
            <a:r>
              <a:rPr lang="en-US" dirty="0" smtClean="0"/>
              <a:t> bang</a:t>
            </a:r>
            <a:r>
              <a:rPr lang="en-US" dirty="0"/>
              <a:t>, </a:t>
            </a:r>
            <a:r>
              <a:rPr lang="en-US" dirty="0" err="1"/>
              <a:t>nằm</a:t>
            </a:r>
            <a:r>
              <a:rPr lang="en-US" dirty="0"/>
              <a:t> </a:t>
            </a:r>
            <a:r>
              <a:rPr lang="en-US" dirty="0" err="1"/>
              <a:t>giữa</a:t>
            </a:r>
            <a:r>
              <a:rPr lang="en-US" dirty="0"/>
              <a:t> </a:t>
            </a:r>
            <a:r>
              <a:rPr lang="en-US" dirty="0" err="1"/>
              <a:t>lục</a:t>
            </a:r>
            <a:r>
              <a:rPr lang="en-US" dirty="0"/>
              <a:t> </a:t>
            </a:r>
            <a:r>
              <a:rPr lang="en-US" dirty="0" err="1"/>
              <a:t>địa</a:t>
            </a:r>
            <a:r>
              <a:rPr lang="en-US" dirty="0"/>
              <a:t> </a:t>
            </a:r>
            <a:r>
              <a:rPr lang="en-US" dirty="0" err="1"/>
              <a:t>Bắc</a:t>
            </a:r>
            <a:r>
              <a:rPr lang="en-US" dirty="0"/>
              <a:t> </a:t>
            </a:r>
            <a:r>
              <a:rPr lang="en-US" dirty="0" err="1"/>
              <a:t>Mỹ</a:t>
            </a:r>
            <a:r>
              <a:rPr lang="en-US" dirty="0"/>
              <a:t>: </a:t>
            </a:r>
            <a:r>
              <a:rPr lang="en-US" dirty="0" err="1"/>
              <a:t>Bắc</a:t>
            </a:r>
            <a:r>
              <a:rPr lang="en-US" dirty="0"/>
              <a:t> </a:t>
            </a:r>
            <a:r>
              <a:rPr lang="en-US" dirty="0" err="1"/>
              <a:t>giáp</a:t>
            </a:r>
            <a:r>
              <a:rPr lang="en-US" dirty="0"/>
              <a:t> Canada, Nam </a:t>
            </a:r>
            <a:r>
              <a:rPr lang="en-US" dirty="0" err="1"/>
              <a:t>giáp</a:t>
            </a:r>
            <a:r>
              <a:rPr lang="en-US" dirty="0"/>
              <a:t> Mexico </a:t>
            </a:r>
            <a:r>
              <a:rPr lang="en-US" dirty="0" err="1"/>
              <a:t>và</a:t>
            </a:r>
            <a:r>
              <a:rPr lang="en-US" dirty="0"/>
              <a:t> </a:t>
            </a:r>
            <a:r>
              <a:rPr lang="en-US" dirty="0" err="1" smtClean="0"/>
              <a:t>Vịnh</a:t>
            </a:r>
            <a:r>
              <a:rPr lang="en-US" dirty="0"/>
              <a:t> </a:t>
            </a:r>
            <a:r>
              <a:rPr lang="vi-VN" dirty="0" smtClean="0"/>
              <a:t>Mexico</a:t>
            </a:r>
            <a:r>
              <a:rPr lang="vi-VN" dirty="0"/>
              <a:t>, Tây giáp Thái Bình Dương và Đông giáp Đại Tây Dương. </a:t>
            </a:r>
            <a:endParaRPr lang="en-US" dirty="0"/>
          </a:p>
        </p:txBody>
      </p:sp>
    </p:spTree>
    <p:extLst>
      <p:ext uri="{BB962C8B-B14F-4D97-AF65-F5344CB8AC3E}">
        <p14:creationId xmlns:p14="http://schemas.microsoft.com/office/powerpoint/2010/main" val="7108004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
        <p:nvSpPr>
          <p:cNvPr id="4" name="Title 1"/>
          <p:cNvSpPr>
            <a:spLocks noGrp="1"/>
          </p:cNvSpPr>
          <p:nvPr>
            <p:ph type="title"/>
          </p:nvPr>
        </p:nvSpPr>
        <p:spPr/>
        <p:txBody>
          <a:bodyPr/>
          <a:lstStyle/>
          <a:p>
            <a:r>
              <a:rPr lang="en-US" dirty="0" smtClean="0"/>
              <a:t>III. MỸ</a:t>
            </a:r>
            <a:endParaRPr lang="en-US" dirty="0"/>
          </a:p>
        </p:txBody>
      </p:sp>
      <p:pic>
        <p:nvPicPr>
          <p:cNvPr id="5" name="Picture 4"/>
          <p:cNvPicPr>
            <a:picLocks noChangeAspect="1"/>
          </p:cNvPicPr>
          <p:nvPr/>
        </p:nvPicPr>
        <p:blipFill>
          <a:blip r:embed="rId2"/>
          <a:stretch>
            <a:fillRect/>
          </a:stretch>
        </p:blipFill>
        <p:spPr>
          <a:xfrm>
            <a:off x="484778" y="1501635"/>
            <a:ext cx="5830745" cy="3868109"/>
          </a:xfrm>
          <a:prstGeom prst="rect">
            <a:avLst/>
          </a:prstGeom>
        </p:spPr>
      </p:pic>
      <p:pic>
        <p:nvPicPr>
          <p:cNvPr id="6" name="Picture 5"/>
          <p:cNvPicPr>
            <a:picLocks noChangeAspect="1"/>
          </p:cNvPicPr>
          <p:nvPr/>
        </p:nvPicPr>
        <p:blipFill>
          <a:blip r:embed="rId3"/>
          <a:stretch>
            <a:fillRect/>
          </a:stretch>
        </p:blipFill>
        <p:spPr>
          <a:xfrm>
            <a:off x="6691086" y="1256680"/>
            <a:ext cx="5341780" cy="4801600"/>
          </a:xfrm>
          <a:prstGeom prst="rect">
            <a:avLst/>
          </a:prstGeom>
        </p:spPr>
      </p:pic>
    </p:spTree>
    <p:extLst>
      <p:ext uri="{BB962C8B-B14F-4D97-AF65-F5344CB8AC3E}">
        <p14:creationId xmlns:p14="http://schemas.microsoft.com/office/powerpoint/2010/main" val="28505585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III. MỸ</a:t>
            </a:r>
            <a:endParaRPr lang="en-US" dirty="0"/>
          </a:p>
        </p:txBody>
      </p:sp>
      <p:sp>
        <p:nvSpPr>
          <p:cNvPr id="3" name="Content Placeholder 2"/>
          <p:cNvSpPr>
            <a:spLocks noGrp="1"/>
          </p:cNvSpPr>
          <p:nvPr>
            <p:ph idx="1"/>
          </p:nvPr>
        </p:nvSpPr>
        <p:spPr/>
        <p:txBody>
          <a:bodyPr>
            <a:normAutofit/>
          </a:bodyPr>
          <a:lstStyle/>
          <a:p>
            <a:r>
              <a:rPr lang="vi-VN" dirty="0" smtClean="0"/>
              <a:t>Bộ </a:t>
            </a:r>
            <a:r>
              <a:rPr lang="vi-VN" dirty="0"/>
              <a:t>phận thứ </a:t>
            </a:r>
            <a:r>
              <a:rPr lang="vi-VN" dirty="0" smtClean="0"/>
              <a:t>hai</a:t>
            </a:r>
            <a:r>
              <a:rPr lang="en-US" dirty="0" smtClean="0"/>
              <a:t> </a:t>
            </a:r>
            <a:r>
              <a:rPr lang="en-US" dirty="0" err="1" smtClean="0"/>
              <a:t>là</a:t>
            </a:r>
            <a:r>
              <a:rPr lang="en-US" dirty="0" smtClean="0"/>
              <a:t> </a:t>
            </a:r>
            <a:r>
              <a:rPr lang="en-US" dirty="0"/>
              <a:t>bang Alaska </a:t>
            </a:r>
            <a:r>
              <a:rPr lang="en-US" dirty="0" err="1"/>
              <a:t>nằm</a:t>
            </a:r>
            <a:r>
              <a:rPr lang="en-US" dirty="0"/>
              <a:t> ở </a:t>
            </a:r>
            <a:r>
              <a:rPr lang="en-US" dirty="0" err="1"/>
              <a:t>Tây</a:t>
            </a:r>
            <a:r>
              <a:rPr lang="en-US" dirty="0"/>
              <a:t> </a:t>
            </a:r>
            <a:r>
              <a:rPr lang="en-US" dirty="0" err="1"/>
              <a:t>Bắc</a:t>
            </a:r>
            <a:r>
              <a:rPr lang="en-US" dirty="0"/>
              <a:t> </a:t>
            </a:r>
            <a:r>
              <a:rPr lang="en-US" dirty="0" err="1"/>
              <a:t>lục</a:t>
            </a:r>
            <a:r>
              <a:rPr lang="en-US" dirty="0"/>
              <a:t> </a:t>
            </a:r>
            <a:r>
              <a:rPr lang="en-US" dirty="0" err="1"/>
              <a:t>địa</a:t>
            </a:r>
            <a:r>
              <a:rPr lang="en-US" dirty="0"/>
              <a:t> </a:t>
            </a:r>
            <a:r>
              <a:rPr lang="en-US" dirty="0" err="1"/>
              <a:t>Bắc</a:t>
            </a:r>
            <a:r>
              <a:rPr lang="en-US" dirty="0"/>
              <a:t> </a:t>
            </a:r>
            <a:r>
              <a:rPr lang="en-US" dirty="0" err="1"/>
              <a:t>Mỹ</a:t>
            </a:r>
            <a:r>
              <a:rPr lang="en-US" dirty="0"/>
              <a:t>: </a:t>
            </a:r>
            <a:r>
              <a:rPr lang="en-US" dirty="0" err="1"/>
              <a:t>Đông</a:t>
            </a:r>
            <a:r>
              <a:rPr lang="en-US" dirty="0"/>
              <a:t> </a:t>
            </a:r>
            <a:r>
              <a:rPr lang="en-US" dirty="0" err="1"/>
              <a:t>giáp</a:t>
            </a:r>
            <a:r>
              <a:rPr lang="en-US" dirty="0"/>
              <a:t> Canada, </a:t>
            </a:r>
            <a:r>
              <a:rPr lang="en-US" dirty="0" err="1"/>
              <a:t>Bắc</a:t>
            </a:r>
            <a:r>
              <a:rPr lang="en-US" dirty="0"/>
              <a:t> </a:t>
            </a:r>
            <a:r>
              <a:rPr lang="en-US" dirty="0" err="1"/>
              <a:t>giáp</a:t>
            </a:r>
            <a:r>
              <a:rPr lang="en-US" dirty="0"/>
              <a:t> </a:t>
            </a:r>
            <a:r>
              <a:rPr lang="en-US" dirty="0" err="1" smtClean="0"/>
              <a:t>biển</a:t>
            </a:r>
            <a:r>
              <a:rPr lang="en-US" dirty="0"/>
              <a:t> </a:t>
            </a:r>
            <a:r>
              <a:rPr lang="en-US" dirty="0" smtClean="0"/>
              <a:t>Beaufort </a:t>
            </a:r>
            <a:r>
              <a:rPr lang="en-US" dirty="0" err="1"/>
              <a:t>và</a:t>
            </a:r>
            <a:r>
              <a:rPr lang="en-US" dirty="0"/>
              <a:t> Nam </a:t>
            </a:r>
            <a:r>
              <a:rPr lang="en-US" dirty="0" err="1"/>
              <a:t>giáp</a:t>
            </a:r>
            <a:r>
              <a:rPr lang="en-US" dirty="0"/>
              <a:t> </a:t>
            </a:r>
            <a:r>
              <a:rPr lang="en-US" dirty="0" err="1"/>
              <a:t>biển</a:t>
            </a:r>
            <a:r>
              <a:rPr lang="en-US" dirty="0"/>
              <a:t> Bering. </a:t>
            </a:r>
            <a:r>
              <a:rPr lang="en-US" dirty="0" err="1"/>
              <a:t>Bộ</a:t>
            </a:r>
            <a:r>
              <a:rPr lang="en-US" dirty="0"/>
              <a:t> </a:t>
            </a:r>
            <a:r>
              <a:rPr lang="en-US" dirty="0" err="1"/>
              <a:t>phận</a:t>
            </a:r>
            <a:r>
              <a:rPr lang="en-US" dirty="0"/>
              <a:t> </a:t>
            </a:r>
            <a:r>
              <a:rPr lang="en-US" dirty="0" err="1"/>
              <a:t>thứ</a:t>
            </a:r>
            <a:r>
              <a:rPr lang="en-US" dirty="0"/>
              <a:t> </a:t>
            </a:r>
            <a:r>
              <a:rPr lang="en-US" dirty="0" err="1"/>
              <a:t>ba</a:t>
            </a:r>
            <a:r>
              <a:rPr lang="en-US" dirty="0"/>
              <a:t> </a:t>
            </a:r>
            <a:r>
              <a:rPr lang="en-US" dirty="0" err="1"/>
              <a:t>là</a:t>
            </a:r>
            <a:r>
              <a:rPr lang="en-US" dirty="0"/>
              <a:t> </a:t>
            </a:r>
            <a:r>
              <a:rPr lang="en-US" dirty="0" err="1"/>
              <a:t>quần</a:t>
            </a:r>
            <a:r>
              <a:rPr lang="en-US" dirty="0"/>
              <a:t> </a:t>
            </a:r>
            <a:r>
              <a:rPr lang="en-US" dirty="0" err="1"/>
              <a:t>đảo</a:t>
            </a:r>
            <a:r>
              <a:rPr lang="en-US" dirty="0"/>
              <a:t> Hawaii (</a:t>
            </a:r>
            <a:r>
              <a:rPr lang="en-US" dirty="0" smtClean="0"/>
              <a:t>bang </a:t>
            </a:r>
            <a:r>
              <a:rPr lang="vi-VN" dirty="0" smtClean="0"/>
              <a:t>Hawaii</a:t>
            </a:r>
            <a:r>
              <a:rPr lang="vi-VN" dirty="0"/>
              <a:t>) nằm giữa Thái Bình Dương cách thành phố San Francisco </a:t>
            </a:r>
            <a:r>
              <a:rPr lang="vi-VN" dirty="0" smtClean="0"/>
              <a:t>khoản</a:t>
            </a:r>
            <a:r>
              <a:rPr lang="en-US" dirty="0" smtClean="0"/>
              <a:t>g 3.900km</a:t>
            </a:r>
            <a:r>
              <a:rPr lang="en-US" dirty="0"/>
              <a:t>.</a:t>
            </a:r>
          </a:p>
        </p:txBody>
      </p:sp>
    </p:spTree>
    <p:extLst>
      <p:ext uri="{BB962C8B-B14F-4D97-AF65-F5344CB8AC3E}">
        <p14:creationId xmlns:p14="http://schemas.microsoft.com/office/powerpoint/2010/main" val="8028647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err="1"/>
              <a:t>Vị</a:t>
            </a:r>
            <a:r>
              <a:rPr lang="en-US" dirty="0"/>
              <a:t> </a:t>
            </a:r>
            <a:r>
              <a:rPr lang="en-US" dirty="0" err="1"/>
              <a:t>trí</a:t>
            </a:r>
            <a:r>
              <a:rPr lang="en-US" dirty="0"/>
              <a:t> </a:t>
            </a:r>
            <a:r>
              <a:rPr lang="en-US" dirty="0" err="1"/>
              <a:t>địa</a:t>
            </a:r>
            <a:r>
              <a:rPr lang="en-US" dirty="0"/>
              <a:t> </a:t>
            </a:r>
            <a:r>
              <a:rPr lang="en-US" dirty="0" err="1"/>
              <a:t>lý</a:t>
            </a:r>
            <a:r>
              <a:rPr lang="en-US" dirty="0"/>
              <a:t>: </a:t>
            </a:r>
            <a:r>
              <a:rPr lang="en-US" dirty="0" err="1"/>
              <a:t>Hoa</a:t>
            </a:r>
            <a:r>
              <a:rPr lang="en-US" dirty="0"/>
              <a:t> </a:t>
            </a:r>
            <a:r>
              <a:rPr lang="en-US" dirty="0" err="1"/>
              <a:t>Kỳ</a:t>
            </a:r>
            <a:r>
              <a:rPr lang="en-US" dirty="0"/>
              <a:t> </a:t>
            </a:r>
            <a:r>
              <a:rPr lang="en-US" dirty="0" err="1"/>
              <a:t>là</a:t>
            </a:r>
            <a:r>
              <a:rPr lang="en-US" dirty="0"/>
              <a:t> </a:t>
            </a:r>
            <a:r>
              <a:rPr lang="en-US" dirty="0" err="1"/>
              <a:t>một</a:t>
            </a:r>
            <a:r>
              <a:rPr lang="en-US" dirty="0"/>
              <a:t> </a:t>
            </a:r>
            <a:r>
              <a:rPr lang="en-US" dirty="0" err="1"/>
              <a:t>quốc</a:t>
            </a:r>
            <a:r>
              <a:rPr lang="en-US" dirty="0"/>
              <a:t> </a:t>
            </a:r>
            <a:r>
              <a:rPr lang="en-US" dirty="0" err="1"/>
              <a:t>gia</a:t>
            </a:r>
            <a:r>
              <a:rPr lang="en-US" dirty="0"/>
              <a:t> ở </a:t>
            </a:r>
            <a:r>
              <a:rPr lang="en-US" dirty="0" err="1"/>
              <a:t>Tây</a:t>
            </a:r>
            <a:r>
              <a:rPr lang="en-US" dirty="0"/>
              <a:t> </a:t>
            </a:r>
            <a:r>
              <a:rPr lang="en-US" dirty="0" err="1"/>
              <a:t>Bán</a:t>
            </a:r>
            <a:r>
              <a:rPr lang="en-US" dirty="0"/>
              <a:t> </a:t>
            </a:r>
            <a:r>
              <a:rPr lang="en-US" dirty="0" err="1"/>
              <a:t>cầu</a:t>
            </a:r>
            <a:r>
              <a:rPr lang="en-US" dirty="0"/>
              <a:t>. </a:t>
            </a:r>
            <a:r>
              <a:rPr lang="en-US" dirty="0" err="1"/>
              <a:t>Phần</a:t>
            </a:r>
            <a:r>
              <a:rPr lang="en-US" dirty="0"/>
              <a:t> </a:t>
            </a:r>
            <a:r>
              <a:rPr lang="en-US" dirty="0" err="1"/>
              <a:t>lãnh</a:t>
            </a:r>
            <a:r>
              <a:rPr lang="en-US" dirty="0"/>
              <a:t> </a:t>
            </a:r>
            <a:r>
              <a:rPr lang="en-US" dirty="0" err="1"/>
              <a:t>thổ</a:t>
            </a:r>
            <a:r>
              <a:rPr lang="en-US" dirty="0"/>
              <a:t> </a:t>
            </a:r>
            <a:r>
              <a:rPr lang="en-US" dirty="0" err="1"/>
              <a:t>lục</a:t>
            </a:r>
            <a:r>
              <a:rPr lang="en-US" dirty="0"/>
              <a:t> </a:t>
            </a:r>
            <a:r>
              <a:rPr lang="en-US" dirty="0" err="1" smtClean="0"/>
              <a:t>địa</a:t>
            </a:r>
            <a:r>
              <a:rPr lang="vi-VN" dirty="0"/>
              <a:t> </a:t>
            </a:r>
            <a:r>
              <a:rPr lang="vi-VN" dirty="0" smtClean="0"/>
              <a:t>tiếp </a:t>
            </a:r>
            <a:r>
              <a:rPr lang="vi-VN" dirty="0"/>
              <a:t>giáp với 2 đại dương là Đại Tây Dương và Thái Bình Dương.và từ Canada </a:t>
            </a:r>
            <a:r>
              <a:rPr lang="vi-VN" dirty="0" smtClean="0"/>
              <a:t>đến </a:t>
            </a:r>
            <a:r>
              <a:rPr lang="en-US" dirty="0" smtClean="0"/>
              <a:t>Mexico </a:t>
            </a:r>
            <a:r>
              <a:rPr lang="en-US" dirty="0" err="1"/>
              <a:t>và</a:t>
            </a:r>
            <a:r>
              <a:rPr lang="en-US" dirty="0"/>
              <a:t> </a:t>
            </a:r>
            <a:r>
              <a:rPr lang="en-US" dirty="0" err="1"/>
              <a:t>Vịnh</a:t>
            </a:r>
            <a:r>
              <a:rPr lang="en-US" dirty="0"/>
              <a:t> </a:t>
            </a:r>
            <a:r>
              <a:rPr lang="en-US" dirty="0" smtClean="0"/>
              <a:t>Mexico.</a:t>
            </a:r>
            <a:endParaRPr lang="vi-VN" dirty="0" smtClean="0"/>
          </a:p>
          <a:p>
            <a:r>
              <a:rPr lang="en-US" dirty="0" smtClean="0"/>
              <a:t>Alaska </a:t>
            </a:r>
            <a:r>
              <a:rPr lang="en-US" dirty="0" err="1"/>
              <a:t>là</a:t>
            </a:r>
            <a:r>
              <a:rPr lang="en-US" dirty="0"/>
              <a:t> </a:t>
            </a:r>
            <a:r>
              <a:rPr lang="en-US" dirty="0" err="1"/>
              <a:t>tiểu</a:t>
            </a:r>
            <a:r>
              <a:rPr lang="en-US" dirty="0"/>
              <a:t> bang </a:t>
            </a:r>
            <a:r>
              <a:rPr lang="en-US" dirty="0" err="1"/>
              <a:t>lớn</a:t>
            </a:r>
            <a:r>
              <a:rPr lang="en-US" dirty="0"/>
              <a:t> </a:t>
            </a:r>
            <a:r>
              <a:rPr lang="en-US" dirty="0" err="1"/>
              <a:t>nhất</a:t>
            </a:r>
            <a:r>
              <a:rPr lang="en-US" dirty="0"/>
              <a:t> </a:t>
            </a:r>
            <a:r>
              <a:rPr lang="en-US" dirty="0" err="1"/>
              <a:t>về</a:t>
            </a:r>
            <a:r>
              <a:rPr lang="en-US" dirty="0"/>
              <a:t> </a:t>
            </a:r>
            <a:r>
              <a:rPr lang="en-US" dirty="0" err="1"/>
              <a:t>diện</a:t>
            </a:r>
            <a:r>
              <a:rPr lang="en-US" dirty="0"/>
              <a:t> </a:t>
            </a:r>
            <a:r>
              <a:rPr lang="en-US" dirty="0" err="1"/>
              <a:t>tích</a:t>
            </a:r>
            <a:r>
              <a:rPr lang="en-US" dirty="0"/>
              <a:t>, </a:t>
            </a:r>
            <a:r>
              <a:rPr lang="en-US" dirty="0" err="1"/>
              <a:t>giáp</a:t>
            </a:r>
            <a:r>
              <a:rPr lang="en-US" dirty="0"/>
              <a:t> </a:t>
            </a:r>
            <a:r>
              <a:rPr lang="en-US" dirty="0" err="1"/>
              <a:t>Thái</a:t>
            </a:r>
            <a:r>
              <a:rPr lang="en-US" dirty="0"/>
              <a:t> </a:t>
            </a:r>
            <a:r>
              <a:rPr lang="en-US" dirty="0" err="1" smtClean="0"/>
              <a:t>Bình</a:t>
            </a:r>
            <a:r>
              <a:rPr lang="vi-VN" dirty="0"/>
              <a:t> </a:t>
            </a:r>
            <a:r>
              <a:rPr lang="vi-VN" dirty="0" smtClean="0"/>
              <a:t>Dương </a:t>
            </a:r>
            <a:r>
              <a:rPr lang="vi-VN" dirty="0"/>
              <a:t>và Bắc Băng Dương và bị Canada chia cách khỏi Hoa Kỳ Lục địa. </a:t>
            </a:r>
            <a:endParaRPr lang="en-US" dirty="0"/>
          </a:p>
        </p:txBody>
      </p:sp>
      <p:sp>
        <p:nvSpPr>
          <p:cNvPr id="4" name="Title 1"/>
          <p:cNvSpPr>
            <a:spLocks noGrp="1"/>
          </p:cNvSpPr>
          <p:nvPr>
            <p:ph type="title"/>
          </p:nvPr>
        </p:nvSpPr>
        <p:spPr/>
        <p:txBody>
          <a:bodyPr/>
          <a:lstStyle/>
          <a:p>
            <a:r>
              <a:rPr lang="en-US" dirty="0" smtClean="0"/>
              <a:t>III. MỸ</a:t>
            </a:r>
            <a:endParaRPr lang="en-US" dirty="0"/>
          </a:p>
        </p:txBody>
      </p:sp>
    </p:spTree>
    <p:extLst>
      <p:ext uri="{BB962C8B-B14F-4D97-AF65-F5344CB8AC3E}">
        <p14:creationId xmlns:p14="http://schemas.microsoft.com/office/powerpoint/2010/main" val="37693474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0606" y="1187007"/>
            <a:ext cx="10378177" cy="5111200"/>
          </a:xfrm>
        </p:spPr>
        <p:txBody>
          <a:bodyPr>
            <a:normAutofit/>
          </a:bodyPr>
          <a:lstStyle/>
          <a:p>
            <a:r>
              <a:rPr lang="vi-VN" dirty="0" smtClean="0"/>
              <a:t>Hawaii</a:t>
            </a:r>
            <a:r>
              <a:rPr lang="vi-VN" dirty="0"/>
              <a:t> </a:t>
            </a:r>
            <a:r>
              <a:rPr lang="vi-VN" dirty="0" smtClean="0"/>
              <a:t>gồm </a:t>
            </a:r>
            <a:r>
              <a:rPr lang="vi-VN" dirty="0"/>
              <a:t>một chuỗi các đảo nằm trong Thái Bình Dương, phía tây nam Bắc Mỹ. </a:t>
            </a:r>
            <a:r>
              <a:rPr lang="vi-VN" dirty="0" smtClean="0"/>
              <a:t>Phần lãnh </a:t>
            </a:r>
            <a:r>
              <a:rPr lang="vi-VN" dirty="0"/>
              <a:t>thổ lục địa Mỹ có đường biên giới chung với hai nước Canada (phía bắc) </a:t>
            </a:r>
            <a:r>
              <a:rPr lang="vi-VN" dirty="0" smtClean="0"/>
              <a:t>và </a:t>
            </a:r>
            <a:r>
              <a:rPr lang="en-US" dirty="0" smtClean="0"/>
              <a:t>Mexico </a:t>
            </a:r>
            <a:r>
              <a:rPr lang="en-US" dirty="0"/>
              <a:t>(</a:t>
            </a:r>
            <a:r>
              <a:rPr lang="en-US" dirty="0" err="1"/>
              <a:t>phía</a:t>
            </a:r>
            <a:r>
              <a:rPr lang="en-US" dirty="0"/>
              <a:t> </a:t>
            </a:r>
            <a:r>
              <a:rPr lang="en-US" dirty="0" err="1"/>
              <a:t>nam</a:t>
            </a:r>
            <a:r>
              <a:rPr lang="en-US" dirty="0"/>
              <a:t>)</a:t>
            </a:r>
          </a:p>
        </p:txBody>
      </p:sp>
      <p:sp>
        <p:nvSpPr>
          <p:cNvPr id="4" name="Title 1"/>
          <p:cNvSpPr>
            <a:spLocks noGrp="1"/>
          </p:cNvSpPr>
          <p:nvPr>
            <p:ph type="title"/>
          </p:nvPr>
        </p:nvSpPr>
        <p:spPr/>
        <p:txBody>
          <a:bodyPr/>
          <a:lstStyle/>
          <a:p>
            <a:r>
              <a:rPr lang="en-US" dirty="0" smtClean="0"/>
              <a:t>III. MỸ</a:t>
            </a:r>
            <a:endParaRPr lang="en-US" dirty="0"/>
          </a:p>
        </p:txBody>
      </p:sp>
      <p:pic>
        <p:nvPicPr>
          <p:cNvPr id="5" name="Picture 4"/>
          <p:cNvPicPr>
            <a:picLocks noChangeAspect="1"/>
          </p:cNvPicPr>
          <p:nvPr/>
        </p:nvPicPr>
        <p:blipFill>
          <a:blip r:embed="rId2"/>
          <a:stretch>
            <a:fillRect/>
          </a:stretch>
        </p:blipFill>
        <p:spPr>
          <a:xfrm>
            <a:off x="3395113" y="3576155"/>
            <a:ext cx="4790944" cy="3110088"/>
          </a:xfrm>
          <a:prstGeom prst="rect">
            <a:avLst/>
          </a:prstGeom>
        </p:spPr>
      </p:pic>
    </p:spTree>
    <p:extLst>
      <p:ext uri="{BB962C8B-B14F-4D97-AF65-F5344CB8AC3E}">
        <p14:creationId xmlns:p14="http://schemas.microsoft.com/office/powerpoint/2010/main" val="827445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III. MỸ</a:t>
            </a:r>
            <a:endParaRPr lang="en-US" dirty="0"/>
          </a:p>
        </p:txBody>
      </p:sp>
      <p:sp>
        <p:nvSpPr>
          <p:cNvPr id="3" name="Content Placeholder 2"/>
          <p:cNvSpPr>
            <a:spLocks noGrp="1"/>
          </p:cNvSpPr>
          <p:nvPr>
            <p:ph idx="1"/>
          </p:nvPr>
        </p:nvSpPr>
        <p:spPr/>
        <p:txBody>
          <a:bodyPr>
            <a:normAutofit/>
          </a:bodyPr>
          <a:lstStyle/>
          <a:p>
            <a:r>
              <a:rPr lang="vi-VN" dirty="0" smtClean="0"/>
              <a:t>Khí </a:t>
            </a:r>
            <a:r>
              <a:rPr lang="vi-VN" dirty="0"/>
              <a:t>hậu: Ôn đới hải dương và ôn đới lục địa. Nhiệt độ trung bình ở </a:t>
            </a:r>
            <a:r>
              <a:rPr lang="vi-VN" dirty="0" smtClean="0"/>
              <a:t>miền </a:t>
            </a:r>
            <a:r>
              <a:rPr lang="en-US" dirty="0" err="1" smtClean="0"/>
              <a:t>ven</a:t>
            </a:r>
            <a:r>
              <a:rPr lang="en-US" dirty="0" smtClean="0"/>
              <a:t> </a:t>
            </a:r>
            <a:r>
              <a:rPr lang="en-US" dirty="0" err="1"/>
              <a:t>biển</a:t>
            </a:r>
            <a:r>
              <a:rPr lang="en-US" dirty="0"/>
              <a:t> </a:t>
            </a:r>
            <a:r>
              <a:rPr lang="en-US" dirty="0" err="1"/>
              <a:t>phía</a:t>
            </a:r>
            <a:r>
              <a:rPr lang="en-US" dirty="0"/>
              <a:t> </a:t>
            </a:r>
            <a:r>
              <a:rPr lang="en-US" dirty="0" err="1"/>
              <a:t>Tây</a:t>
            </a:r>
            <a:r>
              <a:rPr lang="en-US" dirty="0"/>
              <a:t> </a:t>
            </a:r>
            <a:r>
              <a:rPr lang="en-US" dirty="0" err="1"/>
              <a:t>và</a:t>
            </a:r>
            <a:r>
              <a:rPr lang="en-US" dirty="0"/>
              <a:t> </a:t>
            </a:r>
            <a:r>
              <a:rPr lang="en-US" dirty="0" err="1"/>
              <a:t>phía</a:t>
            </a:r>
            <a:r>
              <a:rPr lang="en-US" dirty="0"/>
              <a:t> </a:t>
            </a:r>
            <a:r>
              <a:rPr lang="en-US" dirty="0" err="1"/>
              <a:t>Đông</a:t>
            </a:r>
            <a:r>
              <a:rPr lang="en-US" dirty="0"/>
              <a:t> </a:t>
            </a:r>
            <a:r>
              <a:rPr lang="en-US" dirty="0" err="1"/>
              <a:t>tháng</a:t>
            </a:r>
            <a:r>
              <a:rPr lang="en-US" dirty="0"/>
              <a:t> </a:t>
            </a:r>
            <a:r>
              <a:rPr lang="en-US" dirty="0" err="1"/>
              <a:t>giêng</a:t>
            </a:r>
            <a:r>
              <a:rPr lang="en-US" dirty="0"/>
              <a:t>: - 50C </a:t>
            </a:r>
            <a:r>
              <a:rPr lang="en-US" dirty="0" err="1"/>
              <a:t>đến</a:t>
            </a:r>
            <a:r>
              <a:rPr lang="en-US" dirty="0"/>
              <a:t> 00C, </a:t>
            </a:r>
            <a:r>
              <a:rPr lang="en-US" dirty="0" err="1"/>
              <a:t>tháng</a:t>
            </a:r>
            <a:r>
              <a:rPr lang="en-US" dirty="0"/>
              <a:t> 7: </a:t>
            </a:r>
            <a:r>
              <a:rPr lang="en-US" dirty="0" smtClean="0"/>
              <a:t>120C-150C;</a:t>
            </a:r>
            <a:r>
              <a:rPr lang="vi-VN" dirty="0" smtClean="0"/>
              <a:t> ở </a:t>
            </a:r>
            <a:r>
              <a:rPr lang="vi-VN" dirty="0"/>
              <a:t>miền trung tâm tháng Giêng: -200C, tháng 7: 200C-250C. Lượng mưa trung </a:t>
            </a:r>
            <a:r>
              <a:rPr lang="vi-VN" dirty="0" smtClean="0"/>
              <a:t>bình </a:t>
            </a:r>
            <a:r>
              <a:rPr lang="en-US" dirty="0" smtClean="0"/>
              <a:t>ở </a:t>
            </a:r>
            <a:r>
              <a:rPr lang="en-US" dirty="0" err="1"/>
              <a:t>miền</a:t>
            </a:r>
            <a:r>
              <a:rPr lang="en-US" dirty="0"/>
              <a:t> </a:t>
            </a:r>
            <a:r>
              <a:rPr lang="en-US" dirty="0" err="1"/>
              <a:t>ven</a:t>
            </a:r>
            <a:r>
              <a:rPr lang="en-US" dirty="0"/>
              <a:t> </a:t>
            </a:r>
            <a:r>
              <a:rPr lang="en-US" dirty="0" err="1"/>
              <a:t>biển</a:t>
            </a:r>
            <a:r>
              <a:rPr lang="en-US" dirty="0"/>
              <a:t>: 1.500 - 2.000mm, ở </a:t>
            </a:r>
            <a:r>
              <a:rPr lang="en-US" dirty="0" err="1"/>
              <a:t>miền</a:t>
            </a:r>
            <a:r>
              <a:rPr lang="en-US" dirty="0"/>
              <a:t> </a:t>
            </a:r>
            <a:r>
              <a:rPr lang="en-US" dirty="0" err="1"/>
              <a:t>trung</a:t>
            </a:r>
            <a:r>
              <a:rPr lang="en-US" dirty="0"/>
              <a:t> </a:t>
            </a:r>
            <a:r>
              <a:rPr lang="en-US" dirty="0" err="1"/>
              <a:t>tâm</a:t>
            </a:r>
            <a:r>
              <a:rPr lang="en-US" dirty="0"/>
              <a:t> </a:t>
            </a:r>
            <a:r>
              <a:rPr lang="en-US" dirty="0" err="1"/>
              <a:t>là</a:t>
            </a:r>
            <a:r>
              <a:rPr lang="en-US" dirty="0"/>
              <a:t> </a:t>
            </a:r>
            <a:r>
              <a:rPr lang="en-US" dirty="0" err="1"/>
              <a:t>trên</a:t>
            </a:r>
            <a:r>
              <a:rPr lang="en-US" dirty="0"/>
              <a:t> 1.000mm (</a:t>
            </a:r>
            <a:r>
              <a:rPr lang="en-US" dirty="0" err="1"/>
              <a:t>vào</a:t>
            </a:r>
            <a:r>
              <a:rPr lang="en-US" dirty="0"/>
              <a:t> </a:t>
            </a:r>
            <a:r>
              <a:rPr lang="en-US" dirty="0" err="1" smtClean="0"/>
              <a:t>tháng</a:t>
            </a:r>
            <a:r>
              <a:rPr lang="vi-VN" dirty="0"/>
              <a:t> </a:t>
            </a:r>
            <a:r>
              <a:rPr lang="en-US" dirty="0" smtClean="0"/>
              <a:t>7</a:t>
            </a:r>
            <a:r>
              <a:rPr lang="en-US" dirty="0"/>
              <a:t>).</a:t>
            </a:r>
          </a:p>
        </p:txBody>
      </p:sp>
    </p:spTree>
    <p:extLst>
      <p:ext uri="{BB962C8B-B14F-4D97-AF65-F5344CB8AC3E}">
        <p14:creationId xmlns:p14="http://schemas.microsoft.com/office/powerpoint/2010/main" val="5047039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507783" y="596221"/>
            <a:ext cx="6187759" cy="6145665"/>
          </a:xfrm>
          <a:prstGeom prst="rect">
            <a:avLst/>
          </a:prstGeom>
        </p:spPr>
      </p:pic>
      <p:sp>
        <p:nvSpPr>
          <p:cNvPr id="5" name="Title 1"/>
          <p:cNvSpPr>
            <a:spLocks noGrp="1"/>
          </p:cNvSpPr>
          <p:nvPr>
            <p:ph type="title"/>
          </p:nvPr>
        </p:nvSpPr>
        <p:spPr/>
        <p:txBody>
          <a:bodyPr/>
          <a:lstStyle/>
          <a:p>
            <a:r>
              <a:rPr lang="en-US" dirty="0" smtClean="0"/>
              <a:t>III. MỸ</a:t>
            </a:r>
            <a:endParaRPr lang="en-US" dirty="0"/>
          </a:p>
        </p:txBody>
      </p:sp>
    </p:spTree>
    <p:extLst>
      <p:ext uri="{BB962C8B-B14F-4D97-AF65-F5344CB8AC3E}">
        <p14:creationId xmlns:p14="http://schemas.microsoft.com/office/powerpoint/2010/main" val="29006539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III. MỸ</a:t>
            </a:r>
            <a:endParaRPr lang="en-US" dirty="0"/>
          </a:p>
        </p:txBody>
      </p:sp>
      <p:sp>
        <p:nvSpPr>
          <p:cNvPr id="3" name="Content Placeholder 2"/>
          <p:cNvSpPr>
            <a:spLocks noGrp="1"/>
          </p:cNvSpPr>
          <p:nvPr>
            <p:ph idx="1"/>
          </p:nvPr>
        </p:nvSpPr>
        <p:spPr/>
        <p:txBody>
          <a:bodyPr/>
          <a:lstStyle/>
          <a:p>
            <a:r>
              <a:rPr lang="vi-VN" dirty="0" smtClean="0"/>
              <a:t>Dân </a:t>
            </a:r>
            <a:r>
              <a:rPr lang="vi-VN" dirty="0"/>
              <a:t>tộc: Người da trắng (81,7%), người da đen (12,9%), người châu </a:t>
            </a:r>
            <a:r>
              <a:rPr lang="vi-VN" dirty="0" smtClean="0"/>
              <a:t>Á (4,2</a:t>
            </a:r>
            <a:r>
              <a:rPr lang="vi-VN" dirty="0"/>
              <a:t>%), người da đỏ và thổ</a:t>
            </a:r>
            <a:endParaRPr lang="en-US" dirty="0"/>
          </a:p>
        </p:txBody>
      </p:sp>
      <p:pic>
        <p:nvPicPr>
          <p:cNvPr id="4" name="Picture 3"/>
          <p:cNvPicPr>
            <a:picLocks noChangeAspect="1"/>
          </p:cNvPicPr>
          <p:nvPr/>
        </p:nvPicPr>
        <p:blipFill>
          <a:blip r:embed="rId2"/>
          <a:stretch>
            <a:fillRect/>
          </a:stretch>
        </p:blipFill>
        <p:spPr>
          <a:xfrm>
            <a:off x="2697335" y="3143999"/>
            <a:ext cx="6809521" cy="3542244"/>
          </a:xfrm>
          <a:prstGeom prst="rect">
            <a:avLst/>
          </a:prstGeom>
        </p:spPr>
      </p:pic>
    </p:spTree>
    <p:extLst>
      <p:ext uri="{BB962C8B-B14F-4D97-AF65-F5344CB8AC3E}">
        <p14:creationId xmlns:p14="http://schemas.microsoft.com/office/powerpoint/2010/main" val="42640270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vi-VN" dirty="0"/>
              <a:t> </a:t>
            </a:r>
            <a:r>
              <a:rPr lang="vi-VN" dirty="0" smtClean="0"/>
              <a:t>Đơn </a:t>
            </a:r>
            <a:r>
              <a:rPr lang="vi-VN" dirty="0"/>
              <a:t>vị tiền tệ: Đồng đôla Mỹ (USD</a:t>
            </a:r>
            <a:r>
              <a:rPr lang="vi-VN" dirty="0" smtClean="0"/>
              <a:t>)</a:t>
            </a:r>
            <a:endParaRPr lang="en-US" dirty="0" smtClean="0"/>
          </a:p>
          <a:p>
            <a:r>
              <a:rPr lang="en-US" dirty="0" err="1"/>
              <a:t>Tôn</a:t>
            </a:r>
            <a:r>
              <a:rPr lang="en-US" dirty="0"/>
              <a:t> </a:t>
            </a:r>
            <a:r>
              <a:rPr lang="en-US" dirty="0" err="1"/>
              <a:t>giáo</a:t>
            </a:r>
            <a:r>
              <a:rPr lang="en-US" dirty="0"/>
              <a:t>: </a:t>
            </a:r>
            <a:r>
              <a:rPr lang="en-US" dirty="0" err="1"/>
              <a:t>Mỹ</a:t>
            </a:r>
            <a:r>
              <a:rPr lang="en-US" dirty="0"/>
              <a:t> </a:t>
            </a:r>
            <a:r>
              <a:rPr lang="en-US" dirty="0" err="1"/>
              <a:t>có</a:t>
            </a:r>
            <a:r>
              <a:rPr lang="en-US" dirty="0"/>
              <a:t> </a:t>
            </a:r>
            <a:r>
              <a:rPr lang="en-US" dirty="0" err="1"/>
              <a:t>nhiều</a:t>
            </a:r>
            <a:r>
              <a:rPr lang="en-US" dirty="0"/>
              <a:t> </a:t>
            </a:r>
            <a:r>
              <a:rPr lang="en-US" dirty="0" err="1"/>
              <a:t>tôn</a:t>
            </a:r>
            <a:r>
              <a:rPr lang="en-US" dirty="0"/>
              <a:t> </a:t>
            </a:r>
            <a:r>
              <a:rPr lang="en-US" dirty="0" err="1"/>
              <a:t>giáo</a:t>
            </a:r>
            <a:r>
              <a:rPr lang="en-US" dirty="0"/>
              <a:t>. </a:t>
            </a:r>
            <a:r>
              <a:rPr lang="en-US" dirty="0" err="1"/>
              <a:t>Đạo</a:t>
            </a:r>
            <a:r>
              <a:rPr lang="en-US" dirty="0"/>
              <a:t> Tin </a:t>
            </a:r>
            <a:r>
              <a:rPr lang="en-US" dirty="0" err="1"/>
              <a:t>lành</a:t>
            </a:r>
            <a:r>
              <a:rPr lang="en-US" dirty="0"/>
              <a:t> (52%), </a:t>
            </a:r>
            <a:r>
              <a:rPr lang="en-US" dirty="0" err="1"/>
              <a:t>Đạo</a:t>
            </a:r>
            <a:r>
              <a:rPr lang="en-US" dirty="0"/>
              <a:t> </a:t>
            </a:r>
            <a:r>
              <a:rPr lang="en-US" dirty="0" err="1"/>
              <a:t>Thiên</a:t>
            </a:r>
            <a:r>
              <a:rPr lang="en-US" dirty="0"/>
              <a:t> </a:t>
            </a:r>
            <a:r>
              <a:rPr lang="en-US" dirty="0" err="1" smtClean="0"/>
              <a:t>Chúa</a:t>
            </a:r>
            <a:r>
              <a:rPr lang="vi-VN" dirty="0"/>
              <a:t> </a:t>
            </a:r>
            <a:r>
              <a:rPr lang="pt-BR" dirty="0" smtClean="0"/>
              <a:t>(24</a:t>
            </a:r>
            <a:r>
              <a:rPr lang="pt-BR" dirty="0"/>
              <a:t>%), Đạo Do Thái (1%), Hồi giáo (1%)...</a:t>
            </a:r>
          </a:p>
          <a:p>
            <a:r>
              <a:rPr lang="en-US" dirty="0" smtClean="0"/>
              <a:t> </a:t>
            </a:r>
            <a:r>
              <a:rPr lang="en-US" dirty="0" err="1"/>
              <a:t>Ngôn</a:t>
            </a:r>
            <a:r>
              <a:rPr lang="en-US" dirty="0"/>
              <a:t> </a:t>
            </a:r>
            <a:r>
              <a:rPr lang="en-US" dirty="0" err="1"/>
              <a:t>ngữ</a:t>
            </a:r>
            <a:r>
              <a:rPr lang="en-US" dirty="0"/>
              <a:t> </a:t>
            </a:r>
            <a:r>
              <a:rPr lang="en-US" dirty="0" err="1"/>
              <a:t>chính</a:t>
            </a:r>
            <a:r>
              <a:rPr lang="en-US" dirty="0"/>
              <a:t> </a:t>
            </a:r>
            <a:r>
              <a:rPr lang="en-US" dirty="0" err="1"/>
              <a:t>thức</a:t>
            </a:r>
            <a:r>
              <a:rPr lang="en-US" dirty="0"/>
              <a:t>: </a:t>
            </a:r>
            <a:r>
              <a:rPr lang="en-US" dirty="0" err="1"/>
              <a:t>Tiếng</a:t>
            </a:r>
            <a:r>
              <a:rPr lang="en-US" dirty="0"/>
              <a:t> Anh; </a:t>
            </a:r>
            <a:r>
              <a:rPr lang="en-US" dirty="0" err="1"/>
              <a:t>một</a:t>
            </a:r>
            <a:r>
              <a:rPr lang="en-US" dirty="0"/>
              <a:t> </a:t>
            </a:r>
            <a:r>
              <a:rPr lang="en-US" dirty="0" err="1"/>
              <a:t>bộ</a:t>
            </a:r>
            <a:r>
              <a:rPr lang="en-US" dirty="0"/>
              <a:t> </a:t>
            </a:r>
            <a:r>
              <a:rPr lang="en-US" dirty="0" err="1"/>
              <a:t>phận</a:t>
            </a:r>
            <a:r>
              <a:rPr lang="en-US" dirty="0"/>
              <a:t> </a:t>
            </a:r>
            <a:r>
              <a:rPr lang="en-US" dirty="0" err="1"/>
              <a:t>nói</a:t>
            </a:r>
            <a:r>
              <a:rPr lang="en-US" dirty="0"/>
              <a:t> </a:t>
            </a:r>
            <a:r>
              <a:rPr lang="en-US" dirty="0" err="1"/>
              <a:t>tiếng</a:t>
            </a:r>
            <a:r>
              <a:rPr lang="en-US" dirty="0"/>
              <a:t> </a:t>
            </a:r>
            <a:r>
              <a:rPr lang="en-US" dirty="0" err="1"/>
              <a:t>Tây</a:t>
            </a:r>
            <a:r>
              <a:rPr lang="en-US" dirty="0"/>
              <a:t> Ban </a:t>
            </a:r>
            <a:r>
              <a:rPr lang="en-US" dirty="0" err="1" smtClean="0"/>
              <a:t>Nha</a:t>
            </a:r>
            <a:r>
              <a:rPr lang="en-US" dirty="0" smtClean="0"/>
              <a:t>,</a:t>
            </a:r>
            <a:r>
              <a:rPr lang="vi-VN" dirty="0" smtClean="0"/>
              <a:t> Pháp </a:t>
            </a:r>
            <a:r>
              <a:rPr lang="vi-VN" dirty="0"/>
              <a:t>và nhiều ngôn ngữ khác (theo xuất xứ nhập cư)</a:t>
            </a:r>
            <a:endParaRPr lang="en-US" dirty="0"/>
          </a:p>
        </p:txBody>
      </p:sp>
      <p:sp>
        <p:nvSpPr>
          <p:cNvPr id="4" name="Title 1"/>
          <p:cNvSpPr>
            <a:spLocks noGrp="1"/>
          </p:cNvSpPr>
          <p:nvPr>
            <p:ph type="title"/>
          </p:nvPr>
        </p:nvSpPr>
        <p:spPr/>
        <p:txBody>
          <a:bodyPr/>
          <a:lstStyle/>
          <a:p>
            <a:r>
              <a:rPr lang="en-US" dirty="0" smtClean="0"/>
              <a:t>III. MỸ</a:t>
            </a:r>
            <a:endParaRPr lang="en-US" dirty="0"/>
          </a:p>
        </p:txBody>
      </p:sp>
    </p:spTree>
    <p:extLst>
      <p:ext uri="{BB962C8B-B14F-4D97-AF65-F5344CB8AC3E}">
        <p14:creationId xmlns:p14="http://schemas.microsoft.com/office/powerpoint/2010/main" val="26933739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vi-VN" dirty="0"/>
              <a:t>Tài nguyên: Mỹ là mọt trong những nước giàu có nhất về tài nguyên </a:t>
            </a:r>
            <a:r>
              <a:rPr lang="vi-VN" dirty="0" smtClean="0"/>
              <a:t>khoáng sản </a:t>
            </a:r>
            <a:r>
              <a:rPr lang="vi-VN" dirty="0"/>
              <a:t>trên thế giới, cả về trữ lượng lẫn sự phong phú về thể loại.</a:t>
            </a:r>
          </a:p>
          <a:p>
            <a:r>
              <a:rPr lang="vi-VN" dirty="0"/>
              <a:t>Đáng chú ý hơn cả là: than đá, dầu mỏ, khí đốt tự nhiên, quặng sắt, kim </a:t>
            </a:r>
            <a:r>
              <a:rPr lang="vi-VN" dirty="0" smtClean="0"/>
              <a:t>loại </a:t>
            </a:r>
            <a:r>
              <a:rPr lang="en-US" dirty="0" err="1" smtClean="0"/>
              <a:t>mầu</a:t>
            </a:r>
            <a:r>
              <a:rPr lang="en-US" dirty="0" smtClean="0"/>
              <a:t> </a:t>
            </a:r>
            <a:r>
              <a:rPr lang="en-US" dirty="0"/>
              <a:t>(</a:t>
            </a:r>
            <a:r>
              <a:rPr lang="en-US" dirty="0" err="1"/>
              <a:t>đồng</a:t>
            </a:r>
            <a:r>
              <a:rPr lang="en-US" dirty="0"/>
              <a:t>, </a:t>
            </a:r>
            <a:r>
              <a:rPr lang="en-US" dirty="0" err="1"/>
              <a:t>chì</a:t>
            </a:r>
            <a:r>
              <a:rPr lang="en-US" dirty="0"/>
              <a:t>, </a:t>
            </a:r>
            <a:r>
              <a:rPr lang="en-US" dirty="0" err="1"/>
              <a:t>kẽm</a:t>
            </a:r>
            <a:r>
              <a:rPr lang="en-US" dirty="0"/>
              <a:t>...), </a:t>
            </a:r>
            <a:r>
              <a:rPr lang="en-US" dirty="0" err="1"/>
              <a:t>quặng</a:t>
            </a:r>
            <a:r>
              <a:rPr lang="en-US" dirty="0"/>
              <a:t> </a:t>
            </a:r>
            <a:r>
              <a:rPr lang="en-US" dirty="0" err="1"/>
              <a:t>kim</a:t>
            </a:r>
            <a:r>
              <a:rPr lang="en-US" dirty="0"/>
              <a:t> </a:t>
            </a:r>
            <a:r>
              <a:rPr lang="en-US" dirty="0" err="1"/>
              <a:t>loại</a:t>
            </a:r>
            <a:r>
              <a:rPr lang="en-US" dirty="0"/>
              <a:t> </a:t>
            </a:r>
            <a:r>
              <a:rPr lang="en-US" dirty="0" err="1"/>
              <a:t>quý</a:t>
            </a:r>
            <a:r>
              <a:rPr lang="en-US" dirty="0"/>
              <a:t> </a:t>
            </a:r>
            <a:r>
              <a:rPr lang="en-US" dirty="0" err="1"/>
              <a:t>và</a:t>
            </a:r>
            <a:r>
              <a:rPr lang="en-US" dirty="0"/>
              <a:t> </a:t>
            </a:r>
            <a:r>
              <a:rPr lang="en-US" dirty="0" err="1"/>
              <a:t>hiếm</a:t>
            </a:r>
            <a:r>
              <a:rPr lang="en-US" dirty="0"/>
              <a:t>. </a:t>
            </a:r>
            <a:r>
              <a:rPr lang="en-US" dirty="0" err="1"/>
              <a:t>Diện</a:t>
            </a:r>
            <a:r>
              <a:rPr lang="en-US" dirty="0"/>
              <a:t> </a:t>
            </a:r>
            <a:r>
              <a:rPr lang="en-US" dirty="0" err="1"/>
              <a:t>tích</a:t>
            </a:r>
            <a:r>
              <a:rPr lang="en-US" dirty="0"/>
              <a:t> </a:t>
            </a:r>
            <a:r>
              <a:rPr lang="en-US" dirty="0" err="1"/>
              <a:t>rừng</a:t>
            </a:r>
            <a:r>
              <a:rPr lang="en-US" dirty="0"/>
              <a:t> chiếm 1/4 </a:t>
            </a:r>
            <a:r>
              <a:rPr lang="en-US" dirty="0" err="1" smtClean="0"/>
              <a:t>đất</a:t>
            </a:r>
            <a:r>
              <a:rPr lang="vi-VN" dirty="0"/>
              <a:t> </a:t>
            </a:r>
            <a:r>
              <a:rPr lang="vi-VN" dirty="0" smtClean="0"/>
              <a:t>nước</a:t>
            </a:r>
            <a:r>
              <a:rPr lang="vi-VN" dirty="0"/>
              <a:t>.</a:t>
            </a:r>
            <a:endParaRPr lang="en-US" dirty="0"/>
          </a:p>
        </p:txBody>
      </p:sp>
      <p:sp>
        <p:nvSpPr>
          <p:cNvPr id="4" name="Title 1"/>
          <p:cNvSpPr>
            <a:spLocks noGrp="1"/>
          </p:cNvSpPr>
          <p:nvPr>
            <p:ph type="title"/>
          </p:nvPr>
        </p:nvSpPr>
        <p:spPr/>
        <p:txBody>
          <a:bodyPr/>
          <a:lstStyle/>
          <a:p>
            <a:r>
              <a:rPr lang="en-US" dirty="0" smtClean="0"/>
              <a:t>III. MỸ</a:t>
            </a:r>
            <a:endParaRPr lang="en-US" dirty="0"/>
          </a:p>
        </p:txBody>
      </p:sp>
    </p:spTree>
    <p:extLst>
      <p:ext uri="{BB962C8B-B14F-4D97-AF65-F5344CB8AC3E}">
        <p14:creationId xmlns:p14="http://schemas.microsoft.com/office/powerpoint/2010/main" val="31923625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dirty="0" err="1"/>
              <a:t>Kinh</a:t>
            </a:r>
            <a:r>
              <a:rPr lang="en-US" dirty="0"/>
              <a:t> </a:t>
            </a:r>
            <a:r>
              <a:rPr lang="en-US" dirty="0" err="1"/>
              <a:t>tế</a:t>
            </a:r>
            <a:endParaRPr lang="en-US" dirty="0"/>
          </a:p>
          <a:p>
            <a:pPr marL="0" indent="0">
              <a:buNone/>
            </a:pPr>
            <a:r>
              <a:rPr lang="vi-VN" dirty="0"/>
              <a:t>Mỹ là một nước công nghiệp phát triển hàng đầu thế giới, với các </a:t>
            </a:r>
            <a:r>
              <a:rPr lang="vi-VN" dirty="0" smtClean="0"/>
              <a:t>ngành </a:t>
            </a:r>
            <a:r>
              <a:rPr lang="en-US" dirty="0" err="1" smtClean="0"/>
              <a:t>công</a:t>
            </a:r>
            <a:r>
              <a:rPr lang="en-US" dirty="0" smtClean="0"/>
              <a:t> </a:t>
            </a:r>
            <a:r>
              <a:rPr lang="en-US" dirty="0" err="1"/>
              <a:t>nghiệp</a:t>
            </a:r>
            <a:r>
              <a:rPr lang="en-US" dirty="0"/>
              <a:t>, </a:t>
            </a:r>
            <a:r>
              <a:rPr lang="en-US" dirty="0" err="1"/>
              <a:t>nông</a:t>
            </a:r>
            <a:r>
              <a:rPr lang="en-US" dirty="0"/>
              <a:t> </a:t>
            </a:r>
            <a:r>
              <a:rPr lang="en-US" dirty="0" err="1"/>
              <a:t>nghiệp</a:t>
            </a:r>
            <a:r>
              <a:rPr lang="en-US" dirty="0"/>
              <a:t> </a:t>
            </a:r>
            <a:r>
              <a:rPr lang="en-US" dirty="0" err="1"/>
              <a:t>và</a:t>
            </a:r>
            <a:r>
              <a:rPr lang="en-US" dirty="0"/>
              <a:t> </a:t>
            </a:r>
            <a:r>
              <a:rPr lang="en-US" dirty="0" err="1"/>
              <a:t>dịch</a:t>
            </a:r>
            <a:r>
              <a:rPr lang="en-US" dirty="0"/>
              <a:t> </a:t>
            </a:r>
            <a:r>
              <a:rPr lang="en-US" dirty="0" err="1"/>
              <a:t>vụ</a:t>
            </a:r>
            <a:r>
              <a:rPr lang="en-US" dirty="0"/>
              <a:t> </a:t>
            </a:r>
            <a:r>
              <a:rPr lang="en-US" dirty="0" err="1"/>
              <a:t>hiện</a:t>
            </a:r>
            <a:r>
              <a:rPr lang="en-US" dirty="0"/>
              <a:t> </a:t>
            </a:r>
            <a:r>
              <a:rPr lang="en-US" dirty="0" err="1"/>
              <a:t>đại</a:t>
            </a:r>
            <a:r>
              <a:rPr lang="en-US" dirty="0"/>
              <a:t>, </a:t>
            </a:r>
            <a:r>
              <a:rPr lang="en-US" dirty="0" err="1"/>
              <a:t>nền</a:t>
            </a:r>
            <a:r>
              <a:rPr lang="en-US" dirty="0"/>
              <a:t> </a:t>
            </a:r>
            <a:r>
              <a:rPr lang="en-US" dirty="0" err="1"/>
              <a:t>kinh</a:t>
            </a:r>
            <a:r>
              <a:rPr lang="en-US" dirty="0"/>
              <a:t> </a:t>
            </a:r>
            <a:r>
              <a:rPr lang="en-US" dirty="0" err="1"/>
              <a:t>tế</a:t>
            </a:r>
            <a:r>
              <a:rPr lang="en-US" dirty="0"/>
              <a:t> </a:t>
            </a:r>
            <a:r>
              <a:rPr lang="en-US" dirty="0" err="1"/>
              <a:t>có</a:t>
            </a:r>
            <a:r>
              <a:rPr lang="en-US" dirty="0"/>
              <a:t> </a:t>
            </a:r>
            <a:r>
              <a:rPr lang="en-US" dirty="0" err="1"/>
              <a:t>sức</a:t>
            </a:r>
            <a:r>
              <a:rPr lang="en-US" dirty="0"/>
              <a:t> </a:t>
            </a:r>
            <a:r>
              <a:rPr lang="en-US" dirty="0" err="1"/>
              <a:t>cạnh</a:t>
            </a:r>
            <a:r>
              <a:rPr lang="en-US" dirty="0"/>
              <a:t> </a:t>
            </a:r>
            <a:r>
              <a:rPr lang="en-US" dirty="0" err="1"/>
              <a:t>tranh</a:t>
            </a:r>
            <a:r>
              <a:rPr lang="en-US" dirty="0"/>
              <a:t> </a:t>
            </a:r>
            <a:r>
              <a:rPr lang="en-US" dirty="0" err="1" smtClean="0"/>
              <a:t>mạnh</a:t>
            </a:r>
            <a:r>
              <a:rPr lang="vi-VN" dirty="0"/>
              <a:t> </a:t>
            </a:r>
            <a:r>
              <a:rPr lang="vi-VN" dirty="0" smtClean="0"/>
              <a:t>mẽ</a:t>
            </a:r>
            <a:r>
              <a:rPr lang="vi-VN" dirty="0"/>
              <a:t>, là cường quốc xuất khẩu số một và cũng là thị trường nhập khẩu đa dạng </a:t>
            </a:r>
            <a:r>
              <a:rPr lang="vi-VN" dirty="0" smtClean="0"/>
              <a:t>và </a:t>
            </a:r>
            <a:r>
              <a:rPr lang="en-US" dirty="0" err="1" smtClean="0"/>
              <a:t>lớn</a:t>
            </a:r>
            <a:r>
              <a:rPr lang="en-US" dirty="0" smtClean="0"/>
              <a:t> </a:t>
            </a:r>
            <a:r>
              <a:rPr lang="en-US" dirty="0" err="1"/>
              <a:t>nhất</a:t>
            </a:r>
            <a:r>
              <a:rPr lang="en-US" dirty="0"/>
              <a:t> </a:t>
            </a:r>
            <a:r>
              <a:rPr lang="en-US" dirty="0" err="1"/>
              <a:t>thế</a:t>
            </a:r>
            <a:r>
              <a:rPr lang="en-US" dirty="0"/>
              <a:t> </a:t>
            </a:r>
            <a:r>
              <a:rPr lang="en-US" dirty="0" err="1"/>
              <a:t>giới</a:t>
            </a:r>
            <a:r>
              <a:rPr lang="en-US" dirty="0"/>
              <a:t>. </a:t>
            </a:r>
            <a:r>
              <a:rPr lang="en-US" dirty="0" err="1"/>
              <a:t>Riêng</a:t>
            </a:r>
            <a:r>
              <a:rPr lang="en-US" dirty="0"/>
              <a:t> </a:t>
            </a:r>
            <a:r>
              <a:rPr lang="en-US" dirty="0" err="1"/>
              <a:t>kim</a:t>
            </a:r>
            <a:r>
              <a:rPr lang="en-US" dirty="0"/>
              <a:t> </a:t>
            </a:r>
            <a:r>
              <a:rPr lang="en-US" dirty="0" err="1"/>
              <a:t>ngạch</a:t>
            </a:r>
            <a:r>
              <a:rPr lang="en-US" dirty="0"/>
              <a:t> </a:t>
            </a:r>
            <a:r>
              <a:rPr lang="en-US" dirty="0" err="1"/>
              <a:t>xuất</a:t>
            </a:r>
            <a:r>
              <a:rPr lang="en-US" dirty="0"/>
              <a:t> </a:t>
            </a:r>
            <a:r>
              <a:rPr lang="en-US" dirty="0" err="1"/>
              <a:t>nhập</a:t>
            </a:r>
            <a:r>
              <a:rPr lang="en-US" dirty="0"/>
              <a:t> </a:t>
            </a:r>
            <a:r>
              <a:rPr lang="en-US" dirty="0" err="1"/>
              <a:t>khẩu</a:t>
            </a:r>
            <a:r>
              <a:rPr lang="en-US" dirty="0"/>
              <a:t> </a:t>
            </a:r>
            <a:r>
              <a:rPr lang="en-US" dirty="0" err="1"/>
              <a:t>của</a:t>
            </a:r>
            <a:r>
              <a:rPr lang="en-US" dirty="0"/>
              <a:t> </a:t>
            </a:r>
            <a:r>
              <a:rPr lang="en-US" dirty="0" err="1"/>
              <a:t>Mỹ</a:t>
            </a:r>
            <a:r>
              <a:rPr lang="en-US" dirty="0"/>
              <a:t> chiếm </a:t>
            </a:r>
            <a:r>
              <a:rPr lang="en-US" dirty="0" err="1"/>
              <a:t>khoảng</a:t>
            </a:r>
            <a:r>
              <a:rPr lang="en-US" dirty="0"/>
              <a:t> 25% </a:t>
            </a:r>
            <a:r>
              <a:rPr lang="en-US" dirty="0" err="1" smtClean="0"/>
              <a:t>kim</a:t>
            </a:r>
            <a:r>
              <a:rPr lang="vi-VN" dirty="0"/>
              <a:t> </a:t>
            </a:r>
            <a:r>
              <a:rPr lang="en-US" dirty="0" err="1" smtClean="0"/>
              <a:t>ngạch</a:t>
            </a:r>
            <a:r>
              <a:rPr lang="en-US" dirty="0" smtClean="0"/>
              <a:t> </a:t>
            </a:r>
            <a:r>
              <a:rPr lang="en-US" dirty="0" err="1"/>
              <a:t>xuất</a:t>
            </a:r>
            <a:r>
              <a:rPr lang="en-US" dirty="0"/>
              <a:t> </a:t>
            </a:r>
            <a:r>
              <a:rPr lang="en-US" dirty="0" err="1"/>
              <a:t>nhập</a:t>
            </a:r>
            <a:r>
              <a:rPr lang="en-US" dirty="0"/>
              <a:t> </a:t>
            </a:r>
            <a:r>
              <a:rPr lang="en-US" dirty="0" err="1"/>
              <a:t>khẩu</a:t>
            </a:r>
            <a:r>
              <a:rPr lang="en-US" dirty="0"/>
              <a:t> </a:t>
            </a:r>
            <a:r>
              <a:rPr lang="en-US" dirty="0" err="1"/>
              <a:t>của</a:t>
            </a:r>
            <a:r>
              <a:rPr lang="en-US" dirty="0"/>
              <a:t> </a:t>
            </a:r>
            <a:r>
              <a:rPr lang="en-US" dirty="0" err="1"/>
              <a:t>thế</a:t>
            </a:r>
            <a:r>
              <a:rPr lang="en-US" dirty="0"/>
              <a:t> </a:t>
            </a:r>
            <a:r>
              <a:rPr lang="en-US" dirty="0" err="1"/>
              <a:t>giới</a:t>
            </a:r>
            <a:endParaRPr lang="en-US" dirty="0"/>
          </a:p>
        </p:txBody>
      </p:sp>
      <p:sp>
        <p:nvSpPr>
          <p:cNvPr id="4" name="Title 1"/>
          <p:cNvSpPr>
            <a:spLocks noGrp="1"/>
          </p:cNvSpPr>
          <p:nvPr>
            <p:ph type="title"/>
          </p:nvPr>
        </p:nvSpPr>
        <p:spPr/>
        <p:txBody>
          <a:bodyPr/>
          <a:lstStyle/>
          <a:p>
            <a:r>
              <a:rPr lang="en-US" dirty="0" smtClean="0"/>
              <a:t>III. MỸ</a:t>
            </a:r>
            <a:endParaRPr lang="en-US" dirty="0"/>
          </a:p>
        </p:txBody>
      </p:sp>
    </p:spTree>
    <p:extLst>
      <p:ext uri="{BB962C8B-B14F-4D97-AF65-F5344CB8AC3E}">
        <p14:creationId xmlns:p14="http://schemas.microsoft.com/office/powerpoint/2010/main" val="25285325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dirty="0" err="1"/>
              <a:t>Văn</a:t>
            </a:r>
            <a:r>
              <a:rPr lang="en-US" dirty="0"/>
              <a:t> </a:t>
            </a:r>
            <a:r>
              <a:rPr lang="en-US" dirty="0" err="1"/>
              <a:t>hóa</a:t>
            </a:r>
            <a:endParaRPr lang="en-US" dirty="0"/>
          </a:p>
          <a:p>
            <a:r>
              <a:rPr lang="vi-VN" dirty="0"/>
              <a:t>Hoa Kỳ là một quốc gia đa văn hóa, là nơi sinh sống của nhiều nhóm </a:t>
            </a:r>
            <a:r>
              <a:rPr lang="vi-VN" dirty="0" smtClean="0"/>
              <a:t>đa dạng </a:t>
            </a:r>
            <a:r>
              <a:rPr lang="vi-VN" dirty="0"/>
              <a:t>chủng tộc, truyền thống, và giá trị. Nói đến văn hóa chung của đa số </a:t>
            </a:r>
            <a:r>
              <a:rPr lang="vi-VN" dirty="0" smtClean="0"/>
              <a:t>người Mỹ </a:t>
            </a:r>
            <a:r>
              <a:rPr lang="vi-VN" dirty="0"/>
              <a:t>là có ý nói đến "văn hóa đại chúng Mỹ." Đó là một nền văn hóa Tây </a:t>
            </a:r>
            <a:r>
              <a:rPr lang="vi-VN" dirty="0" smtClean="0"/>
              <a:t>phương </a:t>
            </a:r>
            <a:r>
              <a:rPr lang="en-US" dirty="0" err="1" smtClean="0"/>
              <a:t>phần</a:t>
            </a:r>
            <a:r>
              <a:rPr lang="en-US" dirty="0" smtClean="0"/>
              <a:t> </a:t>
            </a:r>
            <a:r>
              <a:rPr lang="en-US" dirty="0" err="1"/>
              <a:t>lớn</a:t>
            </a:r>
            <a:r>
              <a:rPr lang="en-US" dirty="0"/>
              <a:t> </a:t>
            </a:r>
            <a:r>
              <a:rPr lang="en-US" dirty="0" err="1"/>
              <a:t>là</a:t>
            </a:r>
            <a:r>
              <a:rPr lang="en-US" dirty="0"/>
              <a:t> </a:t>
            </a:r>
            <a:r>
              <a:rPr lang="en-US" dirty="0" err="1"/>
              <a:t>sự</a:t>
            </a:r>
            <a:r>
              <a:rPr lang="en-US" dirty="0"/>
              <a:t> </a:t>
            </a:r>
            <a:r>
              <a:rPr lang="en-US" dirty="0" err="1"/>
              <a:t>đúc</a:t>
            </a:r>
            <a:r>
              <a:rPr lang="en-US" dirty="0"/>
              <a:t> </a:t>
            </a:r>
            <a:r>
              <a:rPr lang="en-US" dirty="0" err="1"/>
              <a:t>kết</a:t>
            </a:r>
            <a:r>
              <a:rPr lang="en-US" dirty="0"/>
              <a:t> </a:t>
            </a:r>
            <a:r>
              <a:rPr lang="en-US" dirty="0" err="1"/>
              <a:t>từ</a:t>
            </a:r>
            <a:r>
              <a:rPr lang="en-US" dirty="0"/>
              <a:t> </a:t>
            </a:r>
            <a:r>
              <a:rPr lang="en-US" dirty="0" err="1"/>
              <a:t>những</a:t>
            </a:r>
            <a:r>
              <a:rPr lang="en-US" dirty="0"/>
              <a:t> </a:t>
            </a:r>
            <a:r>
              <a:rPr lang="en-US" dirty="0" err="1"/>
              <a:t>truyền</a:t>
            </a:r>
            <a:r>
              <a:rPr lang="en-US" dirty="0"/>
              <a:t> </a:t>
            </a:r>
            <a:r>
              <a:rPr lang="en-US" dirty="0" err="1"/>
              <a:t>thống</a:t>
            </a:r>
            <a:r>
              <a:rPr lang="en-US" dirty="0"/>
              <a:t> </a:t>
            </a:r>
            <a:r>
              <a:rPr lang="en-US" dirty="0" err="1"/>
              <a:t>của</a:t>
            </a:r>
            <a:r>
              <a:rPr lang="en-US" dirty="0"/>
              <a:t> </a:t>
            </a:r>
            <a:r>
              <a:rPr lang="en-US" dirty="0" err="1"/>
              <a:t>các</a:t>
            </a:r>
            <a:r>
              <a:rPr lang="en-US" dirty="0"/>
              <a:t> di </a:t>
            </a:r>
            <a:r>
              <a:rPr lang="en-US" dirty="0" err="1"/>
              <a:t>dân</a:t>
            </a:r>
            <a:r>
              <a:rPr lang="en-US" dirty="0"/>
              <a:t> </a:t>
            </a:r>
            <a:r>
              <a:rPr lang="en-US" dirty="0" err="1"/>
              <a:t>từ</a:t>
            </a:r>
            <a:r>
              <a:rPr lang="en-US" dirty="0"/>
              <a:t> </a:t>
            </a:r>
            <a:r>
              <a:rPr lang="en-US" dirty="0" err="1"/>
              <a:t>Tây</a:t>
            </a:r>
            <a:r>
              <a:rPr lang="en-US" dirty="0"/>
              <a:t> </a:t>
            </a:r>
            <a:r>
              <a:rPr lang="en-US" dirty="0" err="1"/>
              <a:t>Âu</a:t>
            </a:r>
            <a:r>
              <a:rPr lang="en-US" dirty="0"/>
              <a:t>, </a:t>
            </a:r>
            <a:r>
              <a:rPr lang="en-US" dirty="0" err="1"/>
              <a:t>bắt</a:t>
            </a:r>
            <a:r>
              <a:rPr lang="en-US" dirty="0"/>
              <a:t> </a:t>
            </a:r>
            <a:r>
              <a:rPr lang="en-US" dirty="0" err="1"/>
              <a:t>đầu</a:t>
            </a:r>
            <a:r>
              <a:rPr lang="en-US" dirty="0"/>
              <a:t> </a:t>
            </a:r>
            <a:r>
              <a:rPr lang="en-US" dirty="0" err="1" smtClean="0"/>
              <a:t>là</a:t>
            </a:r>
            <a:r>
              <a:rPr lang="vi-VN" dirty="0"/>
              <a:t> </a:t>
            </a:r>
            <a:r>
              <a:rPr lang="vi-VN" dirty="0" smtClean="0"/>
              <a:t>các </a:t>
            </a:r>
            <a:r>
              <a:rPr lang="vi-VN" dirty="0"/>
              <a:t>dân định cư người Hà Lan và người Anh trước tiên.</a:t>
            </a:r>
            <a:endParaRPr lang="en-US" dirty="0"/>
          </a:p>
        </p:txBody>
      </p:sp>
      <p:sp>
        <p:nvSpPr>
          <p:cNvPr id="4" name="Title 1"/>
          <p:cNvSpPr>
            <a:spLocks noGrp="1"/>
          </p:cNvSpPr>
          <p:nvPr>
            <p:ph type="title"/>
          </p:nvPr>
        </p:nvSpPr>
        <p:spPr/>
        <p:txBody>
          <a:bodyPr/>
          <a:lstStyle/>
          <a:p>
            <a:r>
              <a:rPr lang="en-US" dirty="0" smtClean="0"/>
              <a:t>III. MỸ</a:t>
            </a:r>
            <a:endParaRPr lang="en-US" dirty="0"/>
          </a:p>
        </p:txBody>
      </p:sp>
    </p:spTree>
    <p:extLst>
      <p:ext uri="{BB962C8B-B14F-4D97-AF65-F5344CB8AC3E}">
        <p14:creationId xmlns:p14="http://schemas.microsoft.com/office/powerpoint/2010/main" val="2019965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vi-VN" b="1" i="1" dirty="0" smtClean="0"/>
              <a:t>2. </a:t>
            </a:r>
            <a:r>
              <a:rPr lang="en-US" b="1" i="1" dirty="0" err="1" smtClean="0"/>
              <a:t>Văn</a:t>
            </a:r>
            <a:r>
              <a:rPr lang="en-US" b="1" i="1" dirty="0" smtClean="0"/>
              <a:t> </a:t>
            </a:r>
            <a:r>
              <a:rPr lang="en-US" b="1" i="1" dirty="0" err="1"/>
              <a:t>hoá</a:t>
            </a:r>
            <a:r>
              <a:rPr lang="en-US" b="1" i="1" dirty="0"/>
              <a:t> </a:t>
            </a:r>
            <a:r>
              <a:rPr lang="en-US" b="1" i="1" dirty="0" err="1"/>
              <a:t>ẩm</a:t>
            </a:r>
            <a:r>
              <a:rPr lang="en-US" b="1" i="1" dirty="0"/>
              <a:t> </a:t>
            </a:r>
            <a:r>
              <a:rPr lang="en-US" b="1" i="1" dirty="0" err="1"/>
              <a:t>thực</a:t>
            </a:r>
            <a:r>
              <a:rPr lang="en-US" b="1" i="1" dirty="0"/>
              <a:t> </a:t>
            </a:r>
            <a:r>
              <a:rPr lang="en-US" b="1" i="1" dirty="0" err="1" smtClean="0"/>
              <a:t>Mỹ</a:t>
            </a:r>
            <a:endParaRPr lang="en-US" b="1" i="1" dirty="0"/>
          </a:p>
          <a:p>
            <a:r>
              <a:rPr lang="vi-VN" dirty="0"/>
              <a:t>Nghệ thuật nấu ăn đại chúng của Mỹ thì tương tự như các quốc gia </a:t>
            </a:r>
            <a:r>
              <a:rPr lang="vi-VN" dirty="0" smtClean="0"/>
              <a:t>Tây phương</a:t>
            </a:r>
            <a:r>
              <a:rPr lang="vi-VN" dirty="0"/>
              <a:t>. Lúa mỳ là loại ngũ cốc chủ yếu. Ẩm thực truyền thống Mỹ sử dụng </a:t>
            </a:r>
            <a:r>
              <a:rPr lang="vi-VN" dirty="0" smtClean="0"/>
              <a:t>các loại </a:t>
            </a:r>
            <a:r>
              <a:rPr lang="vi-VN" dirty="0"/>
              <a:t>vật liệu nấu ăn như gà tây, thịt nai đuôi trắng, khoai tây, khoai lang, bắp, bí </a:t>
            </a:r>
            <a:r>
              <a:rPr lang="vi-VN" dirty="0" smtClean="0"/>
              <a:t>rợ và </a:t>
            </a:r>
            <a:r>
              <a:rPr lang="vi-VN" dirty="0"/>
              <a:t>sirô cây phong, là các loại thực phẩm được người </a:t>
            </a:r>
            <a:r>
              <a:rPr lang="vi-VN" dirty="0" smtClean="0"/>
              <a:t>bản địa nuôi trồng</a:t>
            </a:r>
            <a:endParaRPr lang="en-US" dirty="0"/>
          </a:p>
        </p:txBody>
      </p:sp>
      <p:sp>
        <p:nvSpPr>
          <p:cNvPr id="4" name="Title 1"/>
          <p:cNvSpPr>
            <a:spLocks noGrp="1"/>
          </p:cNvSpPr>
          <p:nvPr>
            <p:ph type="title"/>
          </p:nvPr>
        </p:nvSpPr>
        <p:spPr/>
        <p:txBody>
          <a:bodyPr/>
          <a:lstStyle/>
          <a:p>
            <a:r>
              <a:rPr lang="en-US" dirty="0" smtClean="0"/>
              <a:t>III. MỸ</a:t>
            </a:r>
            <a:endParaRPr lang="en-US" dirty="0"/>
          </a:p>
        </p:txBody>
      </p:sp>
    </p:spTree>
    <p:extLst>
      <p:ext uri="{BB962C8B-B14F-4D97-AF65-F5344CB8AC3E}">
        <p14:creationId xmlns:p14="http://schemas.microsoft.com/office/powerpoint/2010/main" val="38131319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vi-VN" dirty="0"/>
              <a:t>Họ ăn thực phẩm có rất nhiều calo như nhân thịt bò bên trong </a:t>
            </a:r>
            <a:r>
              <a:rPr lang="vi-VN" dirty="0" smtClean="0"/>
              <a:t>hamburger. </a:t>
            </a:r>
            <a:r>
              <a:rPr lang="vi-VN" dirty="0"/>
              <a:t>Khoai thái sợi rán bằng mỡ </a:t>
            </a:r>
            <a:r>
              <a:rPr lang="vi-VN" dirty="0" smtClean="0"/>
              <a:t>bò thêm </a:t>
            </a:r>
            <a:r>
              <a:rPr lang="vi-VN" dirty="0"/>
              <a:t>đường và </a:t>
            </a:r>
            <a:endParaRPr lang="vi-VN" dirty="0" smtClean="0"/>
          </a:p>
          <a:p>
            <a:r>
              <a:rPr lang="vi-VN" dirty="0" smtClean="0"/>
              <a:t>Gà </a:t>
            </a:r>
            <a:r>
              <a:rPr lang="vi-VN" dirty="0"/>
              <a:t>quay, sandwich cũng toàn là những thứ có nhiều dầu mỡ, </a:t>
            </a:r>
            <a:r>
              <a:rPr lang="vi-VN" dirty="0" smtClean="0"/>
              <a:t>calo nhiều </a:t>
            </a:r>
            <a:r>
              <a:rPr lang="vi-VN" dirty="0"/>
              <a:t>hơn bữa ăn chính của người Pháp. </a:t>
            </a:r>
            <a:endParaRPr lang="en-US" dirty="0"/>
          </a:p>
        </p:txBody>
      </p:sp>
      <p:sp>
        <p:nvSpPr>
          <p:cNvPr id="4" name="Title 1"/>
          <p:cNvSpPr>
            <a:spLocks noGrp="1"/>
          </p:cNvSpPr>
          <p:nvPr>
            <p:ph type="title"/>
          </p:nvPr>
        </p:nvSpPr>
        <p:spPr/>
        <p:txBody>
          <a:bodyPr/>
          <a:lstStyle/>
          <a:p>
            <a:r>
              <a:rPr lang="en-US" dirty="0" smtClean="0"/>
              <a:t>III. MỸ</a:t>
            </a:r>
            <a:endParaRPr lang="en-US" dirty="0"/>
          </a:p>
        </p:txBody>
      </p:sp>
    </p:spTree>
    <p:extLst>
      <p:ext uri="{BB962C8B-B14F-4D97-AF65-F5344CB8AC3E}">
        <p14:creationId xmlns:p14="http://schemas.microsoft.com/office/powerpoint/2010/main" val="40386659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err="1"/>
              <a:t>Ngoài</a:t>
            </a:r>
            <a:r>
              <a:rPr lang="en-US" dirty="0"/>
              <a:t> </a:t>
            </a:r>
            <a:r>
              <a:rPr lang="en-US" dirty="0" err="1"/>
              <a:t>calo</a:t>
            </a:r>
            <a:r>
              <a:rPr lang="en-US" dirty="0"/>
              <a:t> </a:t>
            </a:r>
            <a:r>
              <a:rPr lang="en-US" dirty="0" err="1"/>
              <a:t>của</a:t>
            </a:r>
            <a:r>
              <a:rPr lang="en-US" dirty="0"/>
              <a:t> </a:t>
            </a:r>
            <a:r>
              <a:rPr lang="en-US" dirty="0" err="1"/>
              <a:t>bữa</a:t>
            </a:r>
            <a:r>
              <a:rPr lang="en-US" dirty="0"/>
              <a:t> </a:t>
            </a:r>
            <a:r>
              <a:rPr lang="en-US" dirty="0" err="1"/>
              <a:t>ăn</a:t>
            </a:r>
            <a:r>
              <a:rPr lang="en-US" dirty="0"/>
              <a:t> </a:t>
            </a:r>
            <a:r>
              <a:rPr lang="en-US" dirty="0" err="1"/>
              <a:t>chính</a:t>
            </a:r>
            <a:r>
              <a:rPr lang="en-US" dirty="0"/>
              <a:t> </a:t>
            </a:r>
            <a:r>
              <a:rPr lang="en-US" dirty="0" err="1"/>
              <a:t>ra</a:t>
            </a:r>
            <a:r>
              <a:rPr lang="en-US" dirty="0"/>
              <a:t>, </a:t>
            </a:r>
            <a:r>
              <a:rPr lang="en-US" dirty="0" err="1"/>
              <a:t>bánh</a:t>
            </a:r>
            <a:r>
              <a:rPr lang="en-US" dirty="0"/>
              <a:t> </a:t>
            </a:r>
            <a:r>
              <a:rPr lang="en-US" dirty="0" err="1"/>
              <a:t>ngọt</a:t>
            </a:r>
            <a:r>
              <a:rPr lang="en-US" dirty="0"/>
              <a:t> </a:t>
            </a:r>
            <a:r>
              <a:rPr lang="en-US" dirty="0" err="1"/>
              <a:t>của</a:t>
            </a:r>
            <a:r>
              <a:rPr lang="en-US" dirty="0"/>
              <a:t> </a:t>
            </a:r>
            <a:r>
              <a:rPr lang="en-US" dirty="0" err="1"/>
              <a:t>Mỹ</a:t>
            </a:r>
            <a:r>
              <a:rPr lang="en-US" dirty="0"/>
              <a:t> </a:t>
            </a:r>
            <a:r>
              <a:rPr lang="en-US" dirty="0" err="1"/>
              <a:t>cũng</a:t>
            </a:r>
            <a:r>
              <a:rPr lang="en-US" dirty="0"/>
              <a:t> </a:t>
            </a:r>
            <a:r>
              <a:rPr lang="en-US" dirty="0" err="1"/>
              <a:t>toàn</a:t>
            </a:r>
            <a:r>
              <a:rPr lang="en-US" dirty="0"/>
              <a:t> </a:t>
            </a:r>
            <a:r>
              <a:rPr lang="en-US" dirty="0" err="1"/>
              <a:t>đầy</a:t>
            </a:r>
            <a:r>
              <a:rPr lang="en-US" dirty="0"/>
              <a:t> </a:t>
            </a:r>
            <a:r>
              <a:rPr lang="en-US" dirty="0" err="1" smtClean="0"/>
              <a:t>dầu</a:t>
            </a:r>
            <a:r>
              <a:rPr lang="vi-VN" dirty="0"/>
              <a:t> </a:t>
            </a:r>
            <a:r>
              <a:rPr lang="vi-VN" dirty="0" smtClean="0"/>
              <a:t>mỡ.Bánh </a:t>
            </a:r>
            <a:r>
              <a:rPr lang="vi-VN" dirty="0"/>
              <a:t>ga tô nôỉ tiếng của Mỹ với thành phần chủ yếu là bơ và đường.</a:t>
            </a:r>
          </a:p>
          <a:p>
            <a:r>
              <a:rPr lang="vi-VN" dirty="0"/>
              <a:t>Thịt heo nấu theo phương pháp nấu chậm, thịt bò nướng, bánh thịt cua, khoai </a:t>
            </a:r>
            <a:r>
              <a:rPr lang="vi-VN" dirty="0" smtClean="0"/>
              <a:t>tây </a:t>
            </a:r>
            <a:r>
              <a:rPr lang="en-US" dirty="0" err="1" smtClean="0"/>
              <a:t>thái</a:t>
            </a:r>
            <a:r>
              <a:rPr lang="en-US" dirty="0" smtClean="0"/>
              <a:t> </a:t>
            </a:r>
            <a:r>
              <a:rPr lang="en-US" dirty="0" err="1"/>
              <a:t>mỏng</a:t>
            </a:r>
            <a:r>
              <a:rPr lang="en-US" dirty="0"/>
              <a:t> </a:t>
            </a:r>
            <a:r>
              <a:rPr lang="en-US" dirty="0" err="1"/>
              <a:t>từng</a:t>
            </a:r>
            <a:r>
              <a:rPr lang="en-US" dirty="0"/>
              <a:t> </a:t>
            </a:r>
            <a:r>
              <a:rPr lang="en-US" dirty="0" err="1"/>
              <a:t>miếng</a:t>
            </a:r>
            <a:r>
              <a:rPr lang="en-US" dirty="0"/>
              <a:t> </a:t>
            </a:r>
            <a:r>
              <a:rPr lang="en-US" dirty="0" err="1"/>
              <a:t>và</a:t>
            </a:r>
            <a:r>
              <a:rPr lang="en-US" dirty="0"/>
              <a:t> </a:t>
            </a:r>
            <a:r>
              <a:rPr lang="en-US" dirty="0" err="1"/>
              <a:t>chiên</a:t>
            </a:r>
            <a:r>
              <a:rPr lang="en-US" dirty="0"/>
              <a:t>, </a:t>
            </a:r>
            <a:r>
              <a:rPr lang="en-US" dirty="0" err="1"/>
              <a:t>bánh</a:t>
            </a:r>
            <a:r>
              <a:rPr lang="en-US" dirty="0"/>
              <a:t> </a:t>
            </a:r>
            <a:r>
              <a:rPr lang="en-US" dirty="0" err="1"/>
              <a:t>tròn</a:t>
            </a:r>
            <a:r>
              <a:rPr lang="en-US" dirty="0"/>
              <a:t> </a:t>
            </a:r>
            <a:r>
              <a:rPr lang="en-US" dirty="0" err="1"/>
              <a:t>nhỏ</a:t>
            </a:r>
            <a:r>
              <a:rPr lang="en-US" dirty="0"/>
              <a:t> </a:t>
            </a:r>
            <a:r>
              <a:rPr lang="en-US" dirty="0" err="1"/>
              <a:t>có</a:t>
            </a:r>
            <a:r>
              <a:rPr lang="en-US" dirty="0"/>
              <a:t> </a:t>
            </a:r>
            <a:r>
              <a:rPr lang="en-US" dirty="0" err="1"/>
              <a:t>những</a:t>
            </a:r>
            <a:r>
              <a:rPr lang="en-US" dirty="0"/>
              <a:t> </a:t>
            </a:r>
            <a:r>
              <a:rPr lang="en-US" dirty="0" err="1"/>
              <a:t>hạt</a:t>
            </a:r>
            <a:r>
              <a:rPr lang="en-US" dirty="0"/>
              <a:t> chocolate </a:t>
            </a:r>
            <a:r>
              <a:rPr lang="en-US" dirty="0" err="1"/>
              <a:t>trộn</a:t>
            </a:r>
            <a:r>
              <a:rPr lang="en-US" dirty="0"/>
              <a:t> </a:t>
            </a:r>
            <a:r>
              <a:rPr lang="en-US" dirty="0" err="1"/>
              <a:t>lẫn</a:t>
            </a:r>
            <a:r>
              <a:rPr lang="en-US" dirty="0"/>
              <a:t> </a:t>
            </a:r>
            <a:r>
              <a:rPr lang="en-US" dirty="0" err="1" smtClean="0"/>
              <a:t>gọi</a:t>
            </a:r>
            <a:r>
              <a:rPr lang="vi-VN" dirty="0"/>
              <a:t> </a:t>
            </a:r>
            <a:r>
              <a:rPr lang="en-US" dirty="0" err="1" smtClean="0"/>
              <a:t>là</a:t>
            </a:r>
            <a:r>
              <a:rPr lang="en-US" dirty="0" smtClean="0"/>
              <a:t> </a:t>
            </a:r>
            <a:r>
              <a:rPr lang="en-US" dirty="0"/>
              <a:t>chocolate chip cookie </a:t>
            </a:r>
            <a:r>
              <a:rPr lang="en-US" dirty="0" err="1"/>
              <a:t>là</a:t>
            </a:r>
            <a:r>
              <a:rPr lang="en-US" dirty="0"/>
              <a:t> </a:t>
            </a:r>
            <a:r>
              <a:rPr lang="en-US" dirty="0" err="1"/>
              <a:t>những</a:t>
            </a:r>
            <a:r>
              <a:rPr lang="en-US" dirty="0"/>
              <a:t> </a:t>
            </a:r>
            <a:r>
              <a:rPr lang="en-US" dirty="0" err="1"/>
              <a:t>loại</a:t>
            </a:r>
            <a:r>
              <a:rPr lang="en-US" dirty="0"/>
              <a:t> </a:t>
            </a:r>
            <a:r>
              <a:rPr lang="en-US" dirty="0" err="1"/>
              <a:t>thực</a:t>
            </a:r>
            <a:r>
              <a:rPr lang="en-US" dirty="0"/>
              <a:t> </a:t>
            </a:r>
            <a:r>
              <a:rPr lang="en-US" dirty="0" err="1"/>
              <a:t>phẩm</a:t>
            </a:r>
            <a:r>
              <a:rPr lang="en-US" dirty="0"/>
              <a:t> </a:t>
            </a:r>
            <a:r>
              <a:rPr lang="en-US" dirty="0" err="1"/>
              <a:t>chính</a:t>
            </a:r>
            <a:r>
              <a:rPr lang="en-US" dirty="0"/>
              <a:t> </a:t>
            </a:r>
            <a:r>
              <a:rPr lang="en-US" dirty="0" err="1"/>
              <a:t>cống</a:t>
            </a:r>
            <a:r>
              <a:rPr lang="en-US" dirty="0"/>
              <a:t> </a:t>
            </a:r>
            <a:r>
              <a:rPr lang="en-US" dirty="0" err="1"/>
              <a:t>Mỹ</a:t>
            </a:r>
            <a:r>
              <a:rPr lang="en-US" dirty="0"/>
              <a:t>.</a:t>
            </a:r>
          </a:p>
        </p:txBody>
      </p:sp>
      <p:sp>
        <p:nvSpPr>
          <p:cNvPr id="4" name="Title 1"/>
          <p:cNvSpPr>
            <a:spLocks noGrp="1"/>
          </p:cNvSpPr>
          <p:nvPr>
            <p:ph type="title"/>
          </p:nvPr>
        </p:nvSpPr>
        <p:spPr/>
        <p:txBody>
          <a:bodyPr/>
          <a:lstStyle/>
          <a:p>
            <a:r>
              <a:rPr lang="en-US" dirty="0" smtClean="0"/>
              <a:t>III. MỸ</a:t>
            </a:r>
            <a:endParaRPr lang="en-US" dirty="0"/>
          </a:p>
        </p:txBody>
      </p:sp>
    </p:spTree>
    <p:extLst>
      <p:ext uri="{BB962C8B-B14F-4D97-AF65-F5344CB8AC3E}">
        <p14:creationId xmlns:p14="http://schemas.microsoft.com/office/powerpoint/2010/main" val="15835626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
        <p:nvSpPr>
          <p:cNvPr id="4" name="Title 1"/>
          <p:cNvSpPr>
            <a:spLocks noGrp="1"/>
          </p:cNvSpPr>
          <p:nvPr>
            <p:ph type="title"/>
          </p:nvPr>
        </p:nvSpPr>
        <p:spPr/>
        <p:txBody>
          <a:bodyPr/>
          <a:lstStyle/>
          <a:p>
            <a:r>
              <a:rPr lang="en-US" dirty="0" smtClean="0"/>
              <a:t>III. MỸ</a:t>
            </a:r>
            <a:endParaRPr lang="en-US" dirty="0"/>
          </a:p>
        </p:txBody>
      </p:sp>
      <p:pic>
        <p:nvPicPr>
          <p:cNvPr id="5" name="Picture 4"/>
          <p:cNvPicPr>
            <a:picLocks noChangeAspect="1"/>
          </p:cNvPicPr>
          <p:nvPr/>
        </p:nvPicPr>
        <p:blipFill>
          <a:blip r:embed="rId2"/>
          <a:stretch>
            <a:fillRect/>
          </a:stretch>
        </p:blipFill>
        <p:spPr>
          <a:xfrm>
            <a:off x="1609083" y="1400010"/>
            <a:ext cx="9412879" cy="5314449"/>
          </a:xfrm>
          <a:prstGeom prst="rect">
            <a:avLst/>
          </a:prstGeom>
        </p:spPr>
      </p:pic>
    </p:spTree>
    <p:extLst>
      <p:ext uri="{BB962C8B-B14F-4D97-AF65-F5344CB8AC3E}">
        <p14:creationId xmlns:p14="http://schemas.microsoft.com/office/powerpoint/2010/main" val="27660938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US" b="1" dirty="0" err="1"/>
              <a:t>Bữa</a:t>
            </a:r>
            <a:r>
              <a:rPr lang="en-US" b="1" dirty="0"/>
              <a:t> </a:t>
            </a:r>
            <a:r>
              <a:rPr lang="en-US" b="1" dirty="0" err="1"/>
              <a:t>sáng</a:t>
            </a:r>
            <a:endParaRPr lang="en-US" b="1" dirty="0"/>
          </a:p>
          <a:p>
            <a:pPr marL="0" indent="0">
              <a:buNone/>
            </a:pPr>
            <a:r>
              <a:rPr lang="vi-VN" dirty="0"/>
              <a:t>Trong thực tế thì phần lớn người Mỹ xem thường bữa ăn </a:t>
            </a:r>
            <a:r>
              <a:rPr lang="vi-VN" dirty="0" smtClean="0"/>
              <a:t>sáng. </a:t>
            </a:r>
            <a:r>
              <a:rPr lang="vi-VN" dirty="0"/>
              <a:t>Những người trưởng thành dùng bữa sáng </a:t>
            </a:r>
            <a:r>
              <a:rPr lang="vi-VN" dirty="0" smtClean="0"/>
              <a:t>rất qua </a:t>
            </a:r>
            <a:r>
              <a:rPr lang="vi-VN" dirty="0"/>
              <a:t>loa, chỉ một ly nước cam ép với bánh nướng quết món peanut </a:t>
            </a:r>
            <a:r>
              <a:rPr lang="vi-VN" dirty="0" smtClean="0"/>
              <a:t>butter) hoặc với loại nước uống truyền thống là cà phê. Bữa sáng thịnh soạn hơn sẽ gồm trứng rán, bánh mỳ nướng, nước hoa </a:t>
            </a:r>
            <a:r>
              <a:rPr lang="vi-VN" dirty="0"/>
              <a:t>quả và trái cây nhưng thường chỉ có vào sáng chủ nhật. Vào những sáng </a:t>
            </a:r>
            <a:r>
              <a:rPr lang="vi-VN" dirty="0" smtClean="0"/>
              <a:t>làm việc </a:t>
            </a:r>
            <a:r>
              <a:rPr lang="vi-VN" dirty="0"/>
              <a:t>vội vã trong tuần, người Mỹ thường chỉ uống cà phê</a:t>
            </a:r>
            <a:endParaRPr lang="en-US" dirty="0"/>
          </a:p>
        </p:txBody>
      </p:sp>
      <p:sp>
        <p:nvSpPr>
          <p:cNvPr id="4" name="Title 1"/>
          <p:cNvSpPr>
            <a:spLocks noGrp="1"/>
          </p:cNvSpPr>
          <p:nvPr>
            <p:ph type="title"/>
          </p:nvPr>
        </p:nvSpPr>
        <p:spPr>
          <a:xfrm>
            <a:off x="1722438" y="88900"/>
            <a:ext cx="9782175" cy="1281113"/>
          </a:xfrm>
        </p:spPr>
        <p:txBody>
          <a:bodyPr/>
          <a:lstStyle/>
          <a:p>
            <a:r>
              <a:rPr lang="en-US" dirty="0" smtClean="0"/>
              <a:t>III. MỸ</a:t>
            </a:r>
            <a:endParaRPr lang="en-US" dirty="0"/>
          </a:p>
        </p:txBody>
      </p:sp>
    </p:spTree>
    <p:extLst>
      <p:ext uri="{BB962C8B-B14F-4D97-AF65-F5344CB8AC3E}">
        <p14:creationId xmlns:p14="http://schemas.microsoft.com/office/powerpoint/2010/main" val="19681023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126435" y="1428227"/>
            <a:ext cx="9643864" cy="5329503"/>
          </a:xfrm>
          <a:prstGeom prst="rect">
            <a:avLst/>
          </a:prstGeom>
        </p:spPr>
      </p:pic>
      <p:sp>
        <p:nvSpPr>
          <p:cNvPr id="5" name="Title 1"/>
          <p:cNvSpPr>
            <a:spLocks noGrp="1"/>
          </p:cNvSpPr>
          <p:nvPr>
            <p:ph type="title"/>
          </p:nvPr>
        </p:nvSpPr>
        <p:spPr/>
        <p:txBody>
          <a:bodyPr/>
          <a:lstStyle/>
          <a:p>
            <a:r>
              <a:rPr lang="en-US" dirty="0" smtClean="0"/>
              <a:t>III. MỸ</a:t>
            </a:r>
            <a:endParaRPr lang="en-US" dirty="0"/>
          </a:p>
        </p:txBody>
      </p:sp>
    </p:spTree>
    <p:extLst>
      <p:ext uri="{BB962C8B-B14F-4D97-AF65-F5344CB8AC3E}">
        <p14:creationId xmlns:p14="http://schemas.microsoft.com/office/powerpoint/2010/main" val="109796480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vi-VN" dirty="0" smtClean="0"/>
              <a:t>Bữa trưa</a:t>
            </a:r>
          </a:p>
          <a:p>
            <a:pPr marL="0" indent="0">
              <a:buNone/>
            </a:pPr>
            <a:r>
              <a:rPr lang="vi-VN" dirty="0" smtClean="0"/>
              <a:t>Hầu </a:t>
            </a:r>
            <a:r>
              <a:rPr lang="vi-VN" dirty="0"/>
              <a:t>hết người Mỹ ăn trưa từ giữa trưa đến 2h chiều. Bữa ăn giữa ngày </a:t>
            </a:r>
            <a:r>
              <a:rPr lang="vi-VN" dirty="0" smtClean="0"/>
              <a:t>này thường </a:t>
            </a:r>
            <a:r>
              <a:rPr lang="vi-VN" dirty="0"/>
              <a:t>không ăn ở nhà. Người lớn ít khi về nhà ăn trưa va trẻ em cũng ăn </a:t>
            </a:r>
            <a:r>
              <a:rPr lang="vi-VN" dirty="0" smtClean="0"/>
              <a:t>tại trường</a:t>
            </a:r>
            <a:r>
              <a:rPr lang="vi-VN" dirty="0"/>
              <a:t>. Một vài người mang cơm được chuẩn bị ở nhà và đựng trong các túi </a:t>
            </a:r>
            <a:r>
              <a:rPr lang="vi-VN" dirty="0" smtClean="0"/>
              <a:t>giấy. Chính </a:t>
            </a:r>
            <a:r>
              <a:rPr lang="vi-VN" dirty="0"/>
              <a:t>vì điều này, họ cần một buổi ăn trưa gọn nhẹ. Thường thấy trong buổi </a:t>
            </a:r>
            <a:r>
              <a:rPr lang="vi-VN" dirty="0" smtClean="0"/>
              <a:t>ăn trưa </a:t>
            </a:r>
            <a:r>
              <a:rPr lang="vi-VN" dirty="0"/>
              <a:t>là bánh mỳ sandwich. </a:t>
            </a:r>
            <a:r>
              <a:rPr lang="vi-VN" dirty="0" smtClean="0"/>
              <a:t>Những </a:t>
            </a:r>
            <a:r>
              <a:rPr lang="vi-VN" dirty="0"/>
              <a:t>người ăn trưa ở nhà hàng thích gọi những món </a:t>
            </a:r>
            <a:r>
              <a:rPr lang="vi-VN" dirty="0" smtClean="0"/>
              <a:t>sandwich </a:t>
            </a:r>
            <a:r>
              <a:rPr lang="en-US" dirty="0" err="1" smtClean="0"/>
              <a:t>nóng</a:t>
            </a:r>
            <a:r>
              <a:rPr lang="en-US" dirty="0"/>
              <a:t>. </a:t>
            </a:r>
            <a:r>
              <a:rPr lang="en-US" dirty="0" err="1"/>
              <a:t>Phổ</a:t>
            </a:r>
            <a:r>
              <a:rPr lang="en-US" dirty="0"/>
              <a:t> </a:t>
            </a:r>
            <a:r>
              <a:rPr lang="en-US" dirty="0" err="1"/>
              <a:t>biến</a:t>
            </a:r>
            <a:r>
              <a:rPr lang="en-US" dirty="0"/>
              <a:t> </a:t>
            </a:r>
            <a:r>
              <a:rPr lang="en-US" dirty="0" err="1"/>
              <a:t>nhất</a:t>
            </a:r>
            <a:r>
              <a:rPr lang="en-US" dirty="0"/>
              <a:t> </a:t>
            </a:r>
            <a:r>
              <a:rPr lang="en-US" dirty="0" err="1"/>
              <a:t>là</a:t>
            </a:r>
            <a:r>
              <a:rPr lang="en-US" dirty="0"/>
              <a:t> hamburger </a:t>
            </a:r>
            <a:r>
              <a:rPr lang="en-US" dirty="0" err="1"/>
              <a:t>và</a:t>
            </a:r>
            <a:r>
              <a:rPr lang="en-US" dirty="0"/>
              <a:t> hotdog.</a:t>
            </a:r>
          </a:p>
        </p:txBody>
      </p:sp>
      <p:sp>
        <p:nvSpPr>
          <p:cNvPr id="4" name="Title 1"/>
          <p:cNvSpPr>
            <a:spLocks noGrp="1"/>
          </p:cNvSpPr>
          <p:nvPr>
            <p:ph type="title"/>
          </p:nvPr>
        </p:nvSpPr>
        <p:spPr/>
        <p:txBody>
          <a:bodyPr/>
          <a:lstStyle/>
          <a:p>
            <a:r>
              <a:rPr lang="en-US" dirty="0" smtClean="0"/>
              <a:t>III. MỸ</a:t>
            </a:r>
            <a:endParaRPr lang="en-US" dirty="0"/>
          </a:p>
        </p:txBody>
      </p:sp>
    </p:spTree>
    <p:extLst>
      <p:ext uri="{BB962C8B-B14F-4D97-AF65-F5344CB8AC3E}">
        <p14:creationId xmlns:p14="http://schemas.microsoft.com/office/powerpoint/2010/main" val="41387829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910081" y="1501635"/>
            <a:ext cx="9717851" cy="5208180"/>
          </a:xfrm>
          <a:prstGeom prst="rect">
            <a:avLst/>
          </a:prstGeom>
        </p:spPr>
      </p:pic>
      <p:sp>
        <p:nvSpPr>
          <p:cNvPr id="5" name="Title 1"/>
          <p:cNvSpPr>
            <a:spLocks noGrp="1"/>
          </p:cNvSpPr>
          <p:nvPr>
            <p:ph type="title"/>
          </p:nvPr>
        </p:nvSpPr>
        <p:spPr/>
        <p:txBody>
          <a:bodyPr/>
          <a:lstStyle/>
          <a:p>
            <a:r>
              <a:rPr lang="en-US" dirty="0" smtClean="0"/>
              <a:t>III. MỸ</a:t>
            </a:r>
            <a:endParaRPr lang="en-US" dirty="0"/>
          </a:p>
        </p:txBody>
      </p:sp>
    </p:spTree>
    <p:extLst>
      <p:ext uri="{BB962C8B-B14F-4D97-AF65-F5344CB8AC3E}">
        <p14:creationId xmlns:p14="http://schemas.microsoft.com/office/powerpoint/2010/main" val="244711462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b="1" dirty="0" err="1"/>
              <a:t>Bữa</a:t>
            </a:r>
            <a:r>
              <a:rPr lang="en-US" b="1" dirty="0"/>
              <a:t> </a:t>
            </a:r>
            <a:r>
              <a:rPr lang="en-US" b="1" dirty="0" err="1"/>
              <a:t>tối</a:t>
            </a:r>
            <a:endParaRPr lang="en-US" b="1" dirty="0"/>
          </a:p>
          <a:p>
            <a:pPr marL="0" indent="0">
              <a:buNone/>
            </a:pPr>
            <a:r>
              <a:rPr lang="vi-VN" dirty="0"/>
              <a:t>Bữa ăn quan trọng nhất trong ngày là bữa tối, thường vào lúc 6h tối. Bữa </a:t>
            </a:r>
            <a:r>
              <a:rPr lang="vi-VN" dirty="0" smtClean="0"/>
              <a:t>ăn tối </a:t>
            </a:r>
            <a:r>
              <a:rPr lang="vi-VN" dirty="0"/>
              <a:t>có thể có nhiều món : món khai vị ( bao gồm trái cây tươi, nước ép trái cây </a:t>
            </a:r>
            <a:r>
              <a:rPr lang="vi-VN" dirty="0" smtClean="0"/>
              <a:t>hoặc </a:t>
            </a:r>
            <a:r>
              <a:rPr lang="en-US" dirty="0" err="1" smtClean="0"/>
              <a:t>ít</a:t>
            </a:r>
            <a:r>
              <a:rPr lang="en-US" dirty="0" smtClean="0"/>
              <a:t> </a:t>
            </a:r>
            <a:r>
              <a:rPr lang="en-US" dirty="0" err="1"/>
              <a:t>cá</a:t>
            </a:r>
            <a:r>
              <a:rPr lang="en-US" dirty="0"/>
              <a:t>), </a:t>
            </a:r>
            <a:r>
              <a:rPr lang="en-US" dirty="0" err="1"/>
              <a:t>món</a:t>
            </a:r>
            <a:r>
              <a:rPr lang="en-US" dirty="0"/>
              <a:t> soup, salad </a:t>
            </a:r>
            <a:r>
              <a:rPr lang="en-US" dirty="0" err="1"/>
              <a:t>trộn</a:t>
            </a:r>
            <a:r>
              <a:rPr lang="en-US" dirty="0"/>
              <a:t>, </a:t>
            </a:r>
            <a:r>
              <a:rPr lang="en-US" dirty="0" err="1"/>
              <a:t>món</a:t>
            </a:r>
            <a:r>
              <a:rPr lang="en-US" dirty="0"/>
              <a:t> </a:t>
            </a:r>
            <a:r>
              <a:rPr lang="en-US" dirty="0" err="1"/>
              <a:t>chính</a:t>
            </a:r>
            <a:r>
              <a:rPr lang="en-US" dirty="0"/>
              <a:t> </a:t>
            </a:r>
            <a:r>
              <a:rPr lang="en-US" dirty="0" err="1"/>
              <a:t>có</a:t>
            </a:r>
            <a:r>
              <a:rPr lang="en-US" dirty="0"/>
              <a:t> </a:t>
            </a:r>
            <a:r>
              <a:rPr lang="en-US" dirty="0" err="1"/>
              <a:t>thịt</a:t>
            </a:r>
            <a:r>
              <a:rPr lang="en-US" dirty="0"/>
              <a:t> </a:t>
            </a:r>
            <a:r>
              <a:rPr lang="en-US" dirty="0" err="1"/>
              <a:t>gà</a:t>
            </a:r>
            <a:r>
              <a:rPr lang="en-US" dirty="0"/>
              <a:t> </a:t>
            </a:r>
            <a:r>
              <a:rPr lang="en-US" dirty="0" err="1"/>
              <a:t>hoặc</a:t>
            </a:r>
            <a:r>
              <a:rPr lang="en-US" dirty="0"/>
              <a:t> </a:t>
            </a:r>
            <a:r>
              <a:rPr lang="en-US" dirty="0" err="1"/>
              <a:t>cá</a:t>
            </a:r>
            <a:r>
              <a:rPr lang="en-US" dirty="0"/>
              <a:t>, </a:t>
            </a:r>
            <a:r>
              <a:rPr lang="en-US" dirty="0" err="1"/>
              <a:t>bên</a:t>
            </a:r>
            <a:r>
              <a:rPr lang="en-US" dirty="0"/>
              <a:t> </a:t>
            </a:r>
            <a:r>
              <a:rPr lang="en-US" dirty="0" err="1"/>
              <a:t>cạnh</a:t>
            </a:r>
            <a:r>
              <a:rPr lang="en-US" dirty="0"/>
              <a:t> </a:t>
            </a:r>
            <a:r>
              <a:rPr lang="en-US" dirty="0" err="1"/>
              <a:t>đó</a:t>
            </a:r>
            <a:r>
              <a:rPr lang="en-US" dirty="0"/>
              <a:t> </a:t>
            </a:r>
            <a:r>
              <a:rPr lang="en-US" dirty="0" err="1"/>
              <a:t>còn</a:t>
            </a:r>
            <a:r>
              <a:rPr lang="en-US" dirty="0"/>
              <a:t> </a:t>
            </a:r>
            <a:r>
              <a:rPr lang="en-US" dirty="0" err="1"/>
              <a:t>có</a:t>
            </a:r>
            <a:r>
              <a:rPr lang="en-US" dirty="0"/>
              <a:t> </a:t>
            </a:r>
            <a:r>
              <a:rPr lang="en-US" dirty="0" err="1" smtClean="0"/>
              <a:t>các</a:t>
            </a:r>
            <a:r>
              <a:rPr lang="vi-VN" dirty="0"/>
              <a:t> </a:t>
            </a:r>
            <a:r>
              <a:rPr lang="vi-VN" dirty="0" smtClean="0"/>
              <a:t>món </a:t>
            </a:r>
            <a:r>
              <a:rPr lang="vi-VN" dirty="0"/>
              <a:t>canh, cơm hoặc mì sợi. Người ta uống trà hoặc cà phê trước khi kết thúc </a:t>
            </a:r>
            <a:r>
              <a:rPr lang="vi-VN" dirty="0" smtClean="0"/>
              <a:t>bữa ăn</a:t>
            </a:r>
            <a:r>
              <a:rPr lang="vi-VN" dirty="0"/>
              <a:t>. </a:t>
            </a:r>
            <a:endParaRPr lang="en-US" dirty="0"/>
          </a:p>
        </p:txBody>
      </p:sp>
      <p:sp>
        <p:nvSpPr>
          <p:cNvPr id="4" name="Title 1"/>
          <p:cNvSpPr>
            <a:spLocks noGrp="1"/>
          </p:cNvSpPr>
          <p:nvPr>
            <p:ph type="title"/>
          </p:nvPr>
        </p:nvSpPr>
        <p:spPr/>
        <p:txBody>
          <a:bodyPr/>
          <a:lstStyle/>
          <a:p>
            <a:r>
              <a:rPr lang="en-US" dirty="0" smtClean="0"/>
              <a:t>III. MỸ</a:t>
            </a:r>
            <a:endParaRPr lang="en-US" dirty="0"/>
          </a:p>
        </p:txBody>
      </p:sp>
    </p:spTree>
    <p:extLst>
      <p:ext uri="{BB962C8B-B14F-4D97-AF65-F5344CB8AC3E}">
        <p14:creationId xmlns:p14="http://schemas.microsoft.com/office/powerpoint/2010/main" val="16996083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vi-VN" dirty="0"/>
              <a:t>Người Mỹ thích uống cà phê hơn trà với khoảng hơn phân nữa dân </a:t>
            </a:r>
            <a:r>
              <a:rPr lang="vi-VN" dirty="0" smtClean="0"/>
              <a:t>số người </a:t>
            </a:r>
            <a:r>
              <a:rPr lang="vi-VN" dirty="0"/>
              <a:t>lớn uống ít nhất một tách cà phê một ngày</a:t>
            </a:r>
            <a:r>
              <a:rPr lang="vi-VN" dirty="0" smtClean="0"/>
              <a:t>.</a:t>
            </a:r>
          </a:p>
          <a:p>
            <a:r>
              <a:rPr lang="vi-VN" dirty="0" smtClean="0"/>
              <a:t> </a:t>
            </a:r>
            <a:r>
              <a:rPr lang="vi-VN" dirty="0"/>
              <a:t>Các loại rượu Mỹ có </a:t>
            </a:r>
            <a:r>
              <a:rPr lang="vi-VN" dirty="0" smtClean="0"/>
              <a:t>Bourbon, whiskey</a:t>
            </a:r>
            <a:r>
              <a:rPr lang="vi-VN" dirty="0"/>
              <a:t>, Tennessee whiskey, applejack, và Rượu Rum Puerto Rico. Rượu </a:t>
            </a:r>
            <a:r>
              <a:rPr lang="vi-VN" dirty="0" smtClean="0"/>
              <a:t>martini là </a:t>
            </a:r>
            <a:r>
              <a:rPr lang="vi-VN" dirty="0"/>
              <a:t>loại rượu trái cây đặc tính Mỹ. Một người Mỹ trung bình </a:t>
            </a:r>
            <a:r>
              <a:rPr lang="vi-VN" dirty="0" smtClean="0"/>
              <a:t>tiêu </a:t>
            </a:r>
            <a:r>
              <a:rPr lang="vi-VN" dirty="0"/>
              <a:t>thụ 81,6 lít bia </a:t>
            </a:r>
            <a:r>
              <a:rPr lang="vi-VN" dirty="0" smtClean="0"/>
              <a:t>mỗi năm</a:t>
            </a:r>
            <a:r>
              <a:rPr lang="vi-VN" dirty="0"/>
              <a:t>. Các loại bia nhẹ kiểu Mỹ mà điển </a:t>
            </a:r>
            <a:r>
              <a:rPr lang="vi-VN" dirty="0" smtClean="0"/>
              <a:t>hình là </a:t>
            </a:r>
            <a:r>
              <a:rPr lang="vi-VN" dirty="0"/>
              <a:t>thương hiệu hàng đầu </a:t>
            </a:r>
            <a:r>
              <a:rPr lang="vi-VN" dirty="0" smtClean="0"/>
              <a:t>Budweiser nhẹ </a:t>
            </a:r>
            <a:r>
              <a:rPr lang="vi-VN" dirty="0"/>
              <a:t>cả trong người và trong hương vị</a:t>
            </a:r>
            <a:endParaRPr lang="en-US" dirty="0"/>
          </a:p>
        </p:txBody>
      </p:sp>
      <p:sp>
        <p:nvSpPr>
          <p:cNvPr id="4" name="Title 1"/>
          <p:cNvSpPr>
            <a:spLocks noGrp="1"/>
          </p:cNvSpPr>
          <p:nvPr>
            <p:ph type="title"/>
          </p:nvPr>
        </p:nvSpPr>
        <p:spPr/>
        <p:txBody>
          <a:bodyPr/>
          <a:lstStyle/>
          <a:p>
            <a:r>
              <a:rPr lang="en-US" dirty="0" smtClean="0"/>
              <a:t>III. MỸ</a:t>
            </a:r>
            <a:endParaRPr lang="en-US" dirty="0"/>
          </a:p>
        </p:txBody>
      </p:sp>
    </p:spTree>
    <p:extLst>
      <p:ext uri="{BB962C8B-B14F-4D97-AF65-F5344CB8AC3E}">
        <p14:creationId xmlns:p14="http://schemas.microsoft.com/office/powerpoint/2010/main" val="375744015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dirty="0" smtClean="0"/>
              <a:t>Món ăn đực trưng</a:t>
            </a:r>
            <a:endParaRPr lang="en-US" dirty="0"/>
          </a:p>
        </p:txBody>
      </p:sp>
      <p:sp>
        <p:nvSpPr>
          <p:cNvPr id="3" name="Content Placeholder 2"/>
          <p:cNvSpPr>
            <a:spLocks noGrp="1"/>
          </p:cNvSpPr>
          <p:nvPr>
            <p:ph idx="1"/>
          </p:nvPr>
        </p:nvSpPr>
        <p:spPr/>
        <p:txBody>
          <a:bodyPr/>
          <a:lstStyle/>
          <a:p>
            <a:r>
              <a:rPr lang="vi-VN" dirty="0"/>
              <a:t>Apple Pie: Được đưa vào Mỹ vào khoảng thế kỷ 17-18 khi Mỹ còn là thuộc địa của Anh, và đây là món ăn mặc nhiên cho biểu tượng của ẩm thực Mỹ với câu nói “as American as apple pie” ( để chỉ một nhân vật, sự việc có tính cách đặc trưng của Mỹ). Món bánh nướng có thành phần chính là táo tây, đôi khi còn bao gồm những lát quế, nhục đậu khấu và nước chanh, với lớp kem tươi hoặc pho mát phủ lên bề mặt.</a:t>
            </a:r>
            <a:endParaRPr lang="en-US" dirty="0"/>
          </a:p>
        </p:txBody>
      </p:sp>
    </p:spTree>
    <p:extLst>
      <p:ext uri="{BB962C8B-B14F-4D97-AF65-F5344CB8AC3E}">
        <p14:creationId xmlns:p14="http://schemas.microsoft.com/office/powerpoint/2010/main" val="390806283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2090057" y="1391024"/>
            <a:ext cx="7982857" cy="5332422"/>
          </a:xfrm>
          <a:prstGeom prst="rect">
            <a:avLst/>
          </a:prstGeom>
        </p:spPr>
      </p:pic>
      <p:sp>
        <p:nvSpPr>
          <p:cNvPr id="5" name="Title 1"/>
          <p:cNvSpPr>
            <a:spLocks noGrp="1"/>
          </p:cNvSpPr>
          <p:nvPr>
            <p:ph type="title"/>
          </p:nvPr>
        </p:nvSpPr>
        <p:spPr/>
        <p:txBody>
          <a:bodyPr>
            <a:normAutofit/>
          </a:bodyPr>
          <a:lstStyle/>
          <a:p>
            <a:r>
              <a:rPr lang="vi-VN" dirty="0" smtClean="0"/>
              <a:t>Món ăn đực trưng</a:t>
            </a:r>
            <a:endParaRPr lang="en-US" dirty="0"/>
          </a:p>
        </p:txBody>
      </p:sp>
    </p:spTree>
    <p:extLst>
      <p:ext uri="{BB962C8B-B14F-4D97-AF65-F5344CB8AC3E}">
        <p14:creationId xmlns:p14="http://schemas.microsoft.com/office/powerpoint/2010/main" val="191440163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dirty="0" smtClean="0"/>
              <a:t>Món ăn đực trưng</a:t>
            </a:r>
            <a:endParaRPr lang="en-US" dirty="0"/>
          </a:p>
        </p:txBody>
      </p:sp>
      <p:sp>
        <p:nvSpPr>
          <p:cNvPr id="3" name="Content Placeholder 2"/>
          <p:cNvSpPr>
            <a:spLocks noGrp="1"/>
          </p:cNvSpPr>
          <p:nvPr>
            <p:ph idx="1"/>
          </p:nvPr>
        </p:nvSpPr>
        <p:spPr/>
        <p:txBody>
          <a:bodyPr>
            <a:normAutofit/>
          </a:bodyPr>
          <a:lstStyle/>
          <a:p>
            <a:r>
              <a:rPr lang="vi-VN" dirty="0"/>
              <a:t>Hamburger: Sự thú vị của hamburger đó là mỗi gia đình Mỹ sẽ có một biến tấu và công thức chế biến khác nhau để thực hiện những chiếc bánh kẹp này. </a:t>
            </a:r>
            <a:endParaRPr lang="en-US" dirty="0"/>
          </a:p>
        </p:txBody>
      </p:sp>
    </p:spTree>
    <p:extLst>
      <p:ext uri="{BB962C8B-B14F-4D97-AF65-F5344CB8AC3E}">
        <p14:creationId xmlns:p14="http://schemas.microsoft.com/office/powerpoint/2010/main" val="311150201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dirty="0" smtClean="0"/>
              <a:t>Món ăn đực trưng</a:t>
            </a:r>
            <a:endParaRPr lang="en-US" dirty="0"/>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722783" y="1326493"/>
            <a:ext cx="8104651" cy="5461484"/>
          </a:xfrm>
          <a:prstGeom prst="rect">
            <a:avLst/>
          </a:prstGeom>
        </p:spPr>
      </p:pic>
    </p:spTree>
    <p:extLst>
      <p:ext uri="{BB962C8B-B14F-4D97-AF65-F5344CB8AC3E}">
        <p14:creationId xmlns:p14="http://schemas.microsoft.com/office/powerpoint/2010/main" val="267666911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dirty="0" smtClean="0"/>
              <a:t>Món ăn đực trưng</a:t>
            </a:r>
            <a:endParaRPr lang="en-US" dirty="0"/>
          </a:p>
        </p:txBody>
      </p:sp>
      <p:sp>
        <p:nvSpPr>
          <p:cNvPr id="3" name="Content Placeholder 2"/>
          <p:cNvSpPr>
            <a:spLocks noGrp="1"/>
          </p:cNvSpPr>
          <p:nvPr>
            <p:ph idx="1"/>
          </p:nvPr>
        </p:nvSpPr>
        <p:spPr/>
        <p:txBody>
          <a:bodyPr>
            <a:normAutofit lnSpcReduction="10000"/>
          </a:bodyPr>
          <a:lstStyle/>
          <a:p>
            <a:pPr fontAlgn="base"/>
            <a:r>
              <a:rPr lang="vi-VN" dirty="0"/>
              <a:t>Gà </a:t>
            </a:r>
            <a:r>
              <a:rPr lang="vi-VN" dirty="0" smtClean="0"/>
              <a:t>rán</a:t>
            </a:r>
            <a:endParaRPr lang="vi-VN" dirty="0"/>
          </a:p>
          <a:p>
            <a:pPr marL="0" indent="0" fontAlgn="base">
              <a:buNone/>
            </a:pPr>
            <a:r>
              <a:rPr lang="vi-VN" dirty="0"/>
              <a:t>Những ai quen thuộc với thức ăn nhanh của Mỹ không còn lạ với việc gà chiên rất phổ biến. Món ăn kết hợp nghệ thuật ẩm thực người gốc Châu Phi và người Scotland này từ lâu đã trở thành món ăn đặc trưng của người Mỹ, không chỉ xuất hiện trong các cửa hàng bán đồ ăn nhanh còn được dùng trong lễ tạ ơn, lễ giáng sinh. Gà chiên thường được ăn cùng hamburger.</a:t>
            </a:r>
          </a:p>
          <a:p>
            <a:endParaRPr lang="en-US" dirty="0"/>
          </a:p>
        </p:txBody>
      </p:sp>
    </p:spTree>
    <p:extLst>
      <p:ext uri="{BB962C8B-B14F-4D97-AF65-F5344CB8AC3E}">
        <p14:creationId xmlns:p14="http://schemas.microsoft.com/office/powerpoint/2010/main" val="52810860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dirty="0" smtClean="0"/>
              <a:t>Món ăn đực trưng</a:t>
            </a:r>
            <a:endParaRPr lang="en-US" dirty="0"/>
          </a:p>
        </p:txBody>
      </p:sp>
      <p:pic>
        <p:nvPicPr>
          <p:cNvPr id="4" name="Content Placeholder 3"/>
          <p:cNvPicPr>
            <a:picLocks noGrp="1" noChangeAspect="1"/>
          </p:cNvPicPr>
          <p:nvPr>
            <p:ph idx="1"/>
          </p:nvPr>
        </p:nvPicPr>
        <p:blipFill>
          <a:blip r:embed="rId2"/>
          <a:stretch>
            <a:fillRect/>
          </a:stretch>
        </p:blipFill>
        <p:spPr>
          <a:xfrm>
            <a:off x="2394858" y="1145060"/>
            <a:ext cx="7236174" cy="5375146"/>
          </a:xfrm>
          <a:prstGeom prst="rect">
            <a:avLst/>
          </a:prstGeom>
        </p:spPr>
      </p:pic>
    </p:spTree>
    <p:extLst>
      <p:ext uri="{BB962C8B-B14F-4D97-AF65-F5344CB8AC3E}">
        <p14:creationId xmlns:p14="http://schemas.microsoft.com/office/powerpoint/2010/main" val="293738549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dirty="0" smtClean="0"/>
              <a:t>Món ăn đực trưng</a:t>
            </a:r>
            <a:endParaRPr lang="en-US" dirty="0"/>
          </a:p>
        </p:txBody>
      </p:sp>
      <p:sp>
        <p:nvSpPr>
          <p:cNvPr id="3" name="Content Placeholder 2"/>
          <p:cNvSpPr>
            <a:spLocks noGrp="1"/>
          </p:cNvSpPr>
          <p:nvPr>
            <p:ph idx="1"/>
          </p:nvPr>
        </p:nvSpPr>
        <p:spPr/>
        <p:txBody>
          <a:bodyPr/>
          <a:lstStyle/>
          <a:p>
            <a:pPr fontAlgn="base"/>
            <a:r>
              <a:rPr lang="vi-VN" dirty="0"/>
              <a:t>Donut</a:t>
            </a:r>
          </a:p>
          <a:p>
            <a:pPr marL="0" indent="0" fontAlgn="base">
              <a:buNone/>
            </a:pPr>
            <a:r>
              <a:rPr lang="vi-VN" dirty="0"/>
              <a:t>Donut là món ăn có nguồn gốc từ chính nước Mỹ, vì vậy những chiếc bánh Donut tròn hình chiếc nhẫn nhân chocolate và vanilla chính là người “bạn thân” nhất của người Mỹ.</a:t>
            </a:r>
          </a:p>
          <a:p>
            <a:pPr marL="0" indent="0">
              <a:buNone/>
            </a:pPr>
            <a:endParaRPr lang="en-US" dirty="0"/>
          </a:p>
        </p:txBody>
      </p:sp>
    </p:spTree>
    <p:extLst>
      <p:ext uri="{BB962C8B-B14F-4D97-AF65-F5344CB8AC3E}">
        <p14:creationId xmlns:p14="http://schemas.microsoft.com/office/powerpoint/2010/main" val="397743050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dirty="0" smtClean="0"/>
              <a:t>Món ăn đực trưng</a:t>
            </a:r>
            <a:endParaRPr lang="en-US" dirty="0"/>
          </a:p>
        </p:txBody>
      </p:sp>
      <p:pic>
        <p:nvPicPr>
          <p:cNvPr id="4" name="Picture 3"/>
          <p:cNvPicPr>
            <a:picLocks noChangeAspect="1"/>
          </p:cNvPicPr>
          <p:nvPr/>
        </p:nvPicPr>
        <p:blipFill>
          <a:blip r:embed="rId2"/>
          <a:stretch>
            <a:fillRect/>
          </a:stretch>
        </p:blipFill>
        <p:spPr>
          <a:xfrm>
            <a:off x="1497650" y="1183866"/>
            <a:ext cx="8343036" cy="5502377"/>
          </a:xfrm>
          <a:prstGeom prst="rect">
            <a:avLst/>
          </a:prstGeom>
        </p:spPr>
      </p:pic>
    </p:spTree>
    <p:extLst>
      <p:ext uri="{BB962C8B-B14F-4D97-AF65-F5344CB8AC3E}">
        <p14:creationId xmlns:p14="http://schemas.microsoft.com/office/powerpoint/2010/main" val="80287293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p:txBody>
          <a:bodyPr/>
          <a:lstStyle/>
          <a:p>
            <a:pPr>
              <a:defRPr/>
            </a:pPr>
            <a:fld id="{5B88DA45-32BB-4858-A0A1-983AA96BBC43}" type="slidenum">
              <a:rPr lang="en-US" smtClean="0"/>
              <a:pPr>
                <a:defRPr/>
              </a:pPr>
              <a:t>59</a:t>
            </a:fld>
            <a:endParaRPr lang="en-US" smtClean="0"/>
          </a:p>
        </p:txBody>
      </p:sp>
      <p:sp>
        <p:nvSpPr>
          <p:cNvPr id="41987" name="Subtitle 4"/>
          <p:cNvSpPr>
            <a:spLocks noGrp="1"/>
          </p:cNvSpPr>
          <p:nvPr>
            <p:ph type="subTitle" idx="1"/>
          </p:nvPr>
        </p:nvSpPr>
        <p:spPr>
          <a:ln/>
        </p:spPr>
        <p:txBody>
          <a:bodyPr/>
          <a:lstStyle/>
          <a:p>
            <a:endParaRPr lang="en-US"/>
          </a:p>
        </p:txBody>
      </p:sp>
      <p:sp>
        <p:nvSpPr>
          <p:cNvPr id="41988" name="Title 5"/>
          <p:cNvSpPr>
            <a:spLocks noGrp="1"/>
          </p:cNvSpPr>
          <p:nvPr>
            <p:ph type="ctrTitle"/>
          </p:nvPr>
        </p:nvSpPr>
        <p:spPr>
          <a:ln/>
        </p:spPr>
        <p:txBody>
          <a:bodyPr/>
          <a:lstStyle/>
          <a:p>
            <a:endParaRPr lang="en-US"/>
          </a:p>
        </p:txBody>
      </p:sp>
      <p:pic>
        <p:nvPicPr>
          <p:cNvPr id="41989" name="Picture 2" descr="E:\master\lsgd\many thanks beautiful wallpaper.jpg"/>
          <p:cNvPicPr>
            <a:picLocks noChangeAspect="1" noChangeArrowheads="1"/>
          </p:cNvPicPr>
          <p:nvPr/>
        </p:nvPicPr>
        <p:blipFill>
          <a:blip r:embed="rId2" cstate="print"/>
          <a:srcRect/>
          <a:stretch>
            <a:fillRect/>
          </a:stretch>
        </p:blipFill>
        <p:spPr bwMode="auto">
          <a:xfrm>
            <a:off x="1524000" y="0"/>
            <a:ext cx="9144000" cy="6858000"/>
          </a:xfrm>
          <a:prstGeom prst="rect">
            <a:avLst/>
          </a:prstGeom>
          <a:noFill/>
          <a:ln w="9525">
            <a:noFill/>
            <a:miter lim="800000"/>
            <a:headEnd/>
            <a:tailEnd/>
          </a:ln>
        </p:spPr>
      </p:pic>
    </p:spTree>
    <p:extLst>
      <p:ext uri="{BB962C8B-B14F-4D97-AF65-F5344CB8AC3E}">
        <p14:creationId xmlns:p14="http://schemas.microsoft.com/office/powerpoint/2010/main" val="1476527003"/>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Wood Type</Template>
  <TotalTime>3246</TotalTime>
  <Words>2510</Words>
  <Application>Microsoft Office PowerPoint</Application>
  <PresentationFormat>Widescreen</PresentationFormat>
  <Paragraphs>127</Paragraphs>
  <Slides>59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59</vt:i4>
      </vt:variant>
    </vt:vector>
  </HeadingPairs>
  <TitlesOfParts>
    <vt:vector size="63" baseType="lpstr">
      <vt:lpstr>Arial</vt:lpstr>
      <vt:lpstr>Century Gothic</vt:lpstr>
      <vt:lpstr>Wingdings 3</vt:lpstr>
      <vt:lpstr>Wisp</vt:lpstr>
      <vt:lpstr>PowerPoint Presentation</vt:lpstr>
      <vt:lpstr>Chương 4: MỘT SỐ NỀN VĂN HÓA ẨM THỰC TIÊU BIỂU KHU VỰC CHÂU ÂU- MỸ</vt:lpstr>
      <vt:lpstr>II. ANH</vt:lpstr>
      <vt:lpstr>II. ANH</vt:lpstr>
      <vt:lpstr>II. ANH</vt:lpstr>
      <vt:lpstr>II. ANH</vt:lpstr>
      <vt:lpstr>II. ANH</vt:lpstr>
      <vt:lpstr>II. ANH</vt:lpstr>
      <vt:lpstr>II. ANH</vt:lpstr>
      <vt:lpstr>II. ANH</vt:lpstr>
      <vt:lpstr>II. ANH</vt:lpstr>
      <vt:lpstr>II. ANH</vt:lpstr>
      <vt:lpstr>II. ANH</vt:lpstr>
      <vt:lpstr>II. ANH</vt:lpstr>
      <vt:lpstr>II. ANH</vt:lpstr>
      <vt:lpstr>II. ANH</vt:lpstr>
      <vt:lpstr>Món ăn đặc trưng</vt:lpstr>
      <vt:lpstr>Món ăn đặc trưng</vt:lpstr>
      <vt:lpstr>Món ăn đặc trưng</vt:lpstr>
      <vt:lpstr>Món ăn đặc trưng</vt:lpstr>
      <vt:lpstr>Món ăn đặc trưng</vt:lpstr>
      <vt:lpstr>Món ăn đặc trưng</vt:lpstr>
      <vt:lpstr>Món ăn đặc trưng</vt:lpstr>
      <vt:lpstr>Món ăn đặc trưng</vt:lpstr>
      <vt:lpstr>Món ăn đặc trưng</vt:lpstr>
      <vt:lpstr>Món ăn đặc trưng</vt:lpstr>
      <vt:lpstr>Món ăn đặc trưng</vt:lpstr>
      <vt:lpstr>III. MỸ</vt:lpstr>
      <vt:lpstr>III. MỸ</vt:lpstr>
      <vt:lpstr>III. MỸ</vt:lpstr>
      <vt:lpstr>III. MỸ</vt:lpstr>
      <vt:lpstr>III. MỸ</vt:lpstr>
      <vt:lpstr>III. MỸ</vt:lpstr>
      <vt:lpstr>III. MỸ</vt:lpstr>
      <vt:lpstr>III. MỸ</vt:lpstr>
      <vt:lpstr>III. MỸ</vt:lpstr>
      <vt:lpstr>III. MỸ</vt:lpstr>
      <vt:lpstr>III. MỸ</vt:lpstr>
      <vt:lpstr>III. MỸ</vt:lpstr>
      <vt:lpstr>III. MỸ</vt:lpstr>
      <vt:lpstr>III. MỸ</vt:lpstr>
      <vt:lpstr>III. MỸ</vt:lpstr>
      <vt:lpstr>III. MỸ</vt:lpstr>
      <vt:lpstr>III. MỸ</vt:lpstr>
      <vt:lpstr>III. MỸ</vt:lpstr>
      <vt:lpstr>III. MỸ</vt:lpstr>
      <vt:lpstr>III. MỸ</vt:lpstr>
      <vt:lpstr>III. MỸ</vt:lpstr>
      <vt:lpstr>III. MỸ</vt:lpstr>
      <vt:lpstr>III. MỸ</vt:lpstr>
      <vt:lpstr>Món ăn đực trưng</vt:lpstr>
      <vt:lpstr>Món ăn đực trưng</vt:lpstr>
      <vt:lpstr>Món ăn đực trưng</vt:lpstr>
      <vt:lpstr>Món ăn đực trưng</vt:lpstr>
      <vt:lpstr>Món ăn đực trưng</vt:lpstr>
      <vt:lpstr>Món ăn đực trưng</vt:lpstr>
      <vt:lpstr>Món ăn đực trưng</vt:lpstr>
      <vt:lpstr>Món ăn đực trưng</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Nguyen Hien</dc:creator>
  <cp:lastModifiedBy>Nguyen Hien</cp:lastModifiedBy>
  <cp:revision>220</cp:revision>
  <dcterms:created xsi:type="dcterms:W3CDTF">2020-12-02T01:16:04Z</dcterms:created>
  <dcterms:modified xsi:type="dcterms:W3CDTF">2021-03-03T02:43:50Z</dcterms:modified>
</cp:coreProperties>
</file>