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324" r:id="rId2"/>
    <p:sldId id="256" r:id="rId3"/>
    <p:sldId id="328" r:id="rId4"/>
    <p:sldId id="330" r:id="rId5"/>
    <p:sldId id="329" r:id="rId6"/>
    <p:sldId id="331" r:id="rId7"/>
    <p:sldId id="332" r:id="rId8"/>
    <p:sldId id="333" r:id="rId9"/>
    <p:sldId id="334" r:id="rId10"/>
    <p:sldId id="335" r:id="rId11"/>
    <p:sldId id="336" r:id="rId12"/>
    <p:sldId id="337" r:id="rId13"/>
    <p:sldId id="338" r:id="rId14"/>
    <p:sldId id="339" r:id="rId15"/>
    <p:sldId id="340" r:id="rId16"/>
    <p:sldId id="341" r:id="rId17"/>
    <p:sldId id="342" r:id="rId18"/>
    <p:sldId id="343" r:id="rId19"/>
    <p:sldId id="344" r:id="rId20"/>
    <p:sldId id="345" r:id="rId21"/>
    <p:sldId id="346" r:id="rId22"/>
    <p:sldId id="347" r:id="rId23"/>
    <p:sldId id="348" r:id="rId24"/>
    <p:sldId id="32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090" autoAdjust="0"/>
  </p:normalViewPr>
  <p:slideViewPr>
    <p:cSldViewPr snapToGrid="0">
      <p:cViewPr varScale="1">
        <p:scale>
          <a:sx n="66" d="100"/>
          <a:sy n="66" d="100"/>
        </p:scale>
        <p:origin x="8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3/7/2021</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13560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722783" y="147337"/>
            <a:ext cx="9781829" cy="1280890"/>
          </a:xfrm>
        </p:spPr>
        <p:txBody>
          <a:bodyPr>
            <a:normAutofit/>
          </a:bodyPr>
          <a:lstStyle>
            <a:lvl1pPr>
              <a:defRPr sz="4400" b="1">
                <a:solidFill>
                  <a:srgbClr val="FF0000"/>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1126435" y="1501635"/>
            <a:ext cx="10378177" cy="5111200"/>
          </a:xfrm>
        </p:spPr>
        <p:txBody>
          <a:bodyPr>
            <a:normAutofit/>
          </a:bodyPr>
          <a:lstStyle>
            <a:lvl1pPr>
              <a:defRPr sz="3600">
                <a:latin typeface="Arial" panose="020B0604020202020204" pitchFamily="34" charset="0"/>
                <a:cs typeface="Arial" panose="020B0604020202020204" pitchFamily="34" charset="0"/>
              </a:defRPr>
            </a:lvl1pPr>
            <a:lvl2pPr>
              <a:defRPr sz="3600">
                <a:latin typeface="Arial" panose="020B0604020202020204" pitchFamily="34" charset="0"/>
                <a:cs typeface="Arial" panose="020B0604020202020204" pitchFamily="34" charset="0"/>
              </a:defRPr>
            </a:lvl2pPr>
            <a:lvl3pPr>
              <a:defRPr sz="3600">
                <a:latin typeface="Arial" panose="020B0604020202020204" pitchFamily="34" charset="0"/>
                <a:cs typeface="Arial" panose="020B0604020202020204" pitchFamily="34" charset="0"/>
              </a:defRPr>
            </a:lvl3pPr>
            <a:lvl4pPr>
              <a:defRPr sz="3600">
                <a:latin typeface="Arial" panose="020B0604020202020204" pitchFamily="34" charset="0"/>
                <a:cs typeface="Arial" panose="020B0604020202020204" pitchFamily="34" charset="0"/>
              </a:defRPr>
            </a:lvl4pPr>
            <a:lvl5pPr>
              <a:defRPr sz="3600">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3/7/2021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27077607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3/7/2021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2883222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5B7C58D-F625-43AF-B39B-AACAE4B9392F}" type="datetimeFigureOut">
              <a:rPr lang="en-US" smtClean="0"/>
              <a:t>3/7/2021</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63405711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5B7C58D-F625-43AF-B39B-AACAE4B9392F}" type="datetimeFigureOut">
              <a:rPr lang="en-US" smtClean="0"/>
              <a:t>3/7/2021</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49016417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B7C58D-F625-43AF-B39B-AACAE4B9392F}" type="datetimeFigureOut">
              <a:rPr lang="en-US" smtClean="0"/>
              <a:t>3/7/2021</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04394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B7C58D-F625-43AF-B39B-AACAE4B9392F}" type="datetimeFigureOut">
              <a:rPr lang="en-US" smtClean="0"/>
              <a:t>3/7/2021</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356128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3/7/2021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161253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3/7/2021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75791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3/7/2021</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4029336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B7C58D-F625-43AF-B39B-AACAE4B9392F}" type="datetimeFigureOut">
              <a:rPr lang="en-US" smtClean="0"/>
              <a:t>3/7/2021</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D9E208-BC83-4A1C-8123-BDE1B119AFDF}"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98148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3/7/2021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2985309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3/7/2021</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4891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5B7C58D-F625-43AF-B39B-AACAE4B9392F}" type="datetimeFigureOut">
              <a:rPr lang="en-US" smtClean="0"/>
              <a:t>3/7/2021</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31371696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3/7/2021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483438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B7C58D-F625-43AF-B39B-AACAE4B9392F}" type="datetimeFigureOut">
              <a:rPr lang="en-US" smtClean="0"/>
              <a:t>3/7/2021</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D9E208-BC83-4A1C-8123-BDE1B119AFDF}" type="slidenum">
              <a:rPr lang="en-US" smtClean="0"/>
              <a:t>‹#›</a:t>
            </a:fld>
            <a:endParaRPr lang="en-US"/>
          </a:p>
        </p:txBody>
      </p:sp>
    </p:spTree>
    <p:extLst>
      <p:ext uri="{BB962C8B-B14F-4D97-AF65-F5344CB8AC3E}">
        <p14:creationId xmlns:p14="http://schemas.microsoft.com/office/powerpoint/2010/main" val="1232185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5B7C58D-F625-43AF-B39B-AACAE4B9392F}" type="datetimeFigureOut">
              <a:rPr lang="en-US" smtClean="0"/>
              <a:t>3/7/2021</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CD9E208-BC83-4A1C-8123-BDE1B119AFDF}" type="slidenum">
              <a:rPr lang="en-US" smtClean="0"/>
              <a:t>‹#›</a:t>
            </a:fld>
            <a:endParaRPr lang="en-US"/>
          </a:p>
        </p:txBody>
      </p:sp>
    </p:spTree>
    <p:extLst>
      <p:ext uri="{BB962C8B-B14F-4D97-AF65-F5344CB8AC3E}">
        <p14:creationId xmlns:p14="http://schemas.microsoft.com/office/powerpoint/2010/main" val="293309345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vi.wikipedia.org/wiki/Trung_%C3%82u" TargetMode="External"/><Relationship Id="rId7" Type="http://schemas.openxmlformats.org/officeDocument/2006/relationships/hyperlink" Target="https://vi.wikipedia.org/wiki/Bi%E1%BB%83n_Baltic" TargetMode="External"/><Relationship Id="rId2" Type="http://schemas.openxmlformats.org/officeDocument/2006/relationships/hyperlink" Target="https://vi.wikipedia.org/wiki/%C4%90%E1%BB%A9c" TargetMode="External"/><Relationship Id="rId1" Type="http://schemas.openxmlformats.org/officeDocument/2006/relationships/slideLayout" Target="../slideLayouts/slideLayout2.xml"/><Relationship Id="rId6" Type="http://schemas.openxmlformats.org/officeDocument/2006/relationships/hyperlink" Target="https://vi.wikipedia.org/wiki/Bi%E1%BB%83n_B%E1%BA%AFc" TargetMode="External"/><Relationship Id="rId5" Type="http://schemas.openxmlformats.org/officeDocument/2006/relationships/hyperlink" Target="https://vi.wikipedia.org/wiki/%C4%90%E1%BB%93ng_b%E1%BA%B1ng_B%E1%BA%AFc_%C3%82u" TargetMode="External"/><Relationship Id="rId4" Type="http://schemas.openxmlformats.org/officeDocument/2006/relationships/hyperlink" Target="https://vi.wikipedia.org/wiki/Anp%C6%A1"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vi.wikipedia.org/wiki/B%E1%BB%89" TargetMode="External"/><Relationship Id="rId3" Type="http://schemas.openxmlformats.org/officeDocument/2006/relationships/hyperlink" Target="https://vi.wikipedia.org/wiki/Ba_Lan" TargetMode="External"/><Relationship Id="rId7" Type="http://schemas.openxmlformats.org/officeDocument/2006/relationships/hyperlink" Target="https://vi.wikipedia.org/wiki/Ph%C3%A1p" TargetMode="External"/><Relationship Id="rId2" Type="http://schemas.openxmlformats.org/officeDocument/2006/relationships/hyperlink" Target="https://vi.wikipedia.org/wiki/%C4%90an_M%E1%BA%A1ch" TargetMode="External"/><Relationship Id="rId1" Type="http://schemas.openxmlformats.org/officeDocument/2006/relationships/slideLayout" Target="../slideLayouts/slideLayout2.xml"/><Relationship Id="rId6" Type="http://schemas.openxmlformats.org/officeDocument/2006/relationships/hyperlink" Target="https://vi.wikipedia.org/wiki/Th%E1%BB%A5y_S%C4%A9" TargetMode="External"/><Relationship Id="rId5" Type="http://schemas.openxmlformats.org/officeDocument/2006/relationships/hyperlink" Target="https://vi.wikipedia.org/wiki/%C3%81o" TargetMode="External"/><Relationship Id="rId10" Type="http://schemas.openxmlformats.org/officeDocument/2006/relationships/hyperlink" Target="https://vi.wikipedia.org/wiki/H%C3%A0_Lan" TargetMode="External"/><Relationship Id="rId4" Type="http://schemas.openxmlformats.org/officeDocument/2006/relationships/hyperlink" Target="https://vi.wikipedia.org/wiki/C%E1%BB%99ng_h%C3%B2a_S%C3%A9c" TargetMode="External"/><Relationship Id="rId9" Type="http://schemas.openxmlformats.org/officeDocument/2006/relationships/hyperlink" Target="https://vi.wikipedia.org/wiki/Luxembourg"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vi.wikipedia.org/wiki/Kh%C3%AD_h%E1%BA%ADu_%C4%91%E1%BA%A1i_d%C6%B0%C6%A1ng" TargetMode="External"/><Relationship Id="rId2" Type="http://schemas.openxmlformats.org/officeDocument/2006/relationships/hyperlink" Target="https://vi.wikipedia.org/wiki/%C3%94n_%C4%91%E1%BB%9Bi" TargetMode="External"/><Relationship Id="rId1" Type="http://schemas.openxmlformats.org/officeDocument/2006/relationships/slideLayout" Target="../slideLayouts/slideLayout2.xml"/><Relationship Id="rId4" Type="http://schemas.openxmlformats.org/officeDocument/2006/relationships/hyperlink" Target="https://vi.wikipedia.org/wiki/Hi%E1%BB%87n_t%C6%B0%E1%BB%A3ng_foeh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480456" y="120971"/>
            <a:ext cx="9448799" cy="5212230"/>
          </a:xfrm>
          <a:prstGeom prst="rect">
            <a:avLst/>
          </a:prstGeom>
        </p:spPr>
      </p:pic>
      <p:sp>
        <p:nvSpPr>
          <p:cNvPr id="7" name="TextBox 6"/>
          <p:cNvSpPr txBox="1"/>
          <p:nvPr/>
        </p:nvSpPr>
        <p:spPr>
          <a:xfrm>
            <a:off x="217715" y="5500915"/>
            <a:ext cx="12351657" cy="1477328"/>
          </a:xfrm>
          <a:prstGeom prst="rect">
            <a:avLst/>
          </a:prstGeom>
          <a:noFill/>
        </p:spPr>
        <p:txBody>
          <a:bodyPr wrap="square" rtlCol="0">
            <a:spAutoFit/>
          </a:bodyPr>
          <a:lstStyle/>
          <a:p>
            <a:pPr algn="ctr"/>
            <a:r>
              <a:rPr lang="en-US" sz="9000" b="1" dirty="0">
                <a:solidFill>
                  <a:srgbClr val="FF0000"/>
                </a:solidFill>
              </a:rPr>
              <a:t>VĂN HÓA </a:t>
            </a:r>
            <a:r>
              <a:rPr lang="en-US" sz="9000" b="1" dirty="0" smtClean="0">
                <a:solidFill>
                  <a:srgbClr val="FF0000"/>
                </a:solidFill>
              </a:rPr>
              <a:t>ẨM </a:t>
            </a:r>
            <a:r>
              <a:rPr lang="en-US" sz="9000" b="1" dirty="0">
                <a:solidFill>
                  <a:srgbClr val="FF0000"/>
                </a:solidFill>
              </a:rPr>
              <a:t>THỰC</a:t>
            </a:r>
          </a:p>
        </p:txBody>
      </p:sp>
    </p:spTree>
    <p:extLst>
      <p:ext uri="{BB962C8B-B14F-4D97-AF65-F5344CB8AC3E}">
        <p14:creationId xmlns:p14="http://schemas.microsoft.com/office/powerpoint/2010/main" val="21977124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56343" y="-4523"/>
            <a:ext cx="10648270" cy="6769778"/>
          </a:xfrm>
          <a:prstGeom prst="rect">
            <a:avLst/>
          </a:prstGeom>
        </p:spPr>
      </p:pic>
      <p:sp>
        <p:nvSpPr>
          <p:cNvPr id="2" name="Title 1"/>
          <p:cNvSpPr>
            <a:spLocks noGrp="1"/>
          </p:cNvSpPr>
          <p:nvPr>
            <p:ph type="ctrTitle"/>
          </p:nvPr>
        </p:nvSpPr>
        <p:spPr>
          <a:xfrm>
            <a:off x="914400" y="1942361"/>
            <a:ext cx="10532156" cy="2876010"/>
          </a:xfrm>
          <a:solidFill>
            <a:schemeClr val="bg1"/>
          </a:solidFill>
        </p:spPr>
        <p:txBody>
          <a:bodyPr>
            <a:normAutofit/>
          </a:bodyPr>
          <a:lstStyle/>
          <a:p>
            <a:pPr algn="ctr"/>
            <a:r>
              <a:rPr lang="en-US" b="1" dirty="0" err="1" smtClean="0">
                <a:latin typeface="Arial" panose="020B0604020202020204" pitchFamily="34" charset="0"/>
                <a:cs typeface="Arial" panose="020B0604020202020204" pitchFamily="34" charset="0"/>
              </a:rPr>
              <a:t>Chương</a:t>
            </a:r>
            <a:r>
              <a:rPr lang="en-US" b="1" dirty="0" smtClean="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4</a:t>
            </a:r>
            <a:r>
              <a:rPr lang="en-US" b="1" dirty="0" smtClean="0">
                <a:latin typeface="Arial" panose="020B0604020202020204" pitchFamily="34" charset="0"/>
                <a:cs typeface="Arial" panose="020B0604020202020204" pitchFamily="34" charset="0"/>
              </a:rPr>
              <a:t>: MỘT SỐ NỀN VĂN HÓA ẨM THỰC TIÊU BIỂU KHU VỰC CHÂU ÂU</a:t>
            </a:r>
            <a:r>
              <a:rPr lang="vi-VN" b="1" dirty="0" smtClean="0">
                <a:latin typeface="Arial" panose="020B0604020202020204" pitchFamily="34" charset="0"/>
                <a:cs typeface="Arial" panose="020B0604020202020204" pitchFamily="34" charset="0"/>
              </a:rPr>
              <a:t>- MỸ</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5759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pic>
        <p:nvPicPr>
          <p:cNvPr id="3" name="Picture 2"/>
          <p:cNvPicPr>
            <a:picLocks noChangeAspect="1"/>
          </p:cNvPicPr>
          <p:nvPr/>
        </p:nvPicPr>
        <p:blipFill>
          <a:blip r:embed="rId2"/>
          <a:stretch>
            <a:fillRect/>
          </a:stretch>
        </p:blipFill>
        <p:spPr>
          <a:xfrm>
            <a:off x="1930400" y="1153920"/>
            <a:ext cx="8302171" cy="5704080"/>
          </a:xfrm>
          <a:prstGeom prst="rect">
            <a:avLst/>
          </a:prstGeom>
        </p:spPr>
      </p:pic>
    </p:spTree>
    <p:extLst>
      <p:ext uri="{BB962C8B-B14F-4D97-AF65-F5344CB8AC3E}">
        <p14:creationId xmlns:p14="http://schemas.microsoft.com/office/powerpoint/2010/main" val="3981482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b="1" dirty="0">
                <a:hlinkClick r:id="rId2" tooltip="Đức"/>
              </a:rPr>
              <a:t>Đức</a:t>
            </a:r>
            <a:r>
              <a:rPr lang="vi-VN" dirty="0"/>
              <a:t> là một quốc gia tại </a:t>
            </a:r>
            <a:r>
              <a:rPr lang="vi-VN" dirty="0">
                <a:hlinkClick r:id="rId3" tooltip="Trung Âu"/>
              </a:rPr>
              <a:t>Trung Âu</a:t>
            </a:r>
            <a:r>
              <a:rPr lang="vi-VN" dirty="0"/>
              <a:t>, trải dài từ dãy </a:t>
            </a:r>
            <a:r>
              <a:rPr lang="vi-VN" dirty="0">
                <a:hlinkClick r:id="rId4" tooltip="Anpơ"/>
              </a:rPr>
              <a:t>Alpen</a:t>
            </a:r>
            <a:r>
              <a:rPr lang="vi-VN" dirty="0"/>
              <a:t>, qua </a:t>
            </a:r>
            <a:r>
              <a:rPr lang="vi-VN" dirty="0">
                <a:hlinkClick r:id="rId5" tooltip="Đồng bằng Bắc Âu"/>
              </a:rPr>
              <a:t>đồng bằng Bắc Âu</a:t>
            </a:r>
            <a:r>
              <a:rPr lang="vi-VN" dirty="0"/>
              <a:t> đến </a:t>
            </a:r>
            <a:r>
              <a:rPr lang="vi-VN" dirty="0">
                <a:hlinkClick r:id="rId6" tooltip="Biển Bắc"/>
              </a:rPr>
              <a:t>biển Bắc</a:t>
            </a:r>
            <a:r>
              <a:rPr lang="vi-VN" dirty="0"/>
              <a:t> và </a:t>
            </a:r>
            <a:r>
              <a:rPr lang="vi-VN" dirty="0">
                <a:hlinkClick r:id="rId7" tooltip="Biển Baltic"/>
              </a:rPr>
              <a:t>biển Baltic</a:t>
            </a:r>
            <a:r>
              <a:rPr lang="vi-VN" dirty="0"/>
              <a:t>. Đức là quốc gia có dân số đông thứ hai và diện tích lớn thứ 7 châu Âu. Lãnh thổ của Đức rộng 357.021 km</a:t>
            </a:r>
            <a:r>
              <a:rPr lang="vi-VN" baseline="30000" dirty="0"/>
              <a:t>2</a:t>
            </a:r>
            <a:r>
              <a:rPr lang="vi-VN" dirty="0"/>
              <a:t> </a:t>
            </a:r>
            <a:r>
              <a:rPr lang="en-US" dirty="0" smtClean="0"/>
              <a:t>, </a:t>
            </a:r>
            <a:r>
              <a:rPr lang="vi-VN" dirty="0" smtClean="0"/>
              <a:t>trong </a:t>
            </a:r>
            <a:r>
              <a:rPr lang="vi-VN" dirty="0"/>
              <a:t>đó bao gồm 349.223 km</a:t>
            </a:r>
            <a:r>
              <a:rPr lang="vi-VN" baseline="30000" dirty="0"/>
              <a:t>2</a:t>
            </a:r>
            <a:r>
              <a:rPr lang="vi-VN" dirty="0"/>
              <a:t> </a:t>
            </a:r>
            <a:r>
              <a:rPr lang="vi-VN" dirty="0" smtClean="0"/>
              <a:t>diện </a:t>
            </a:r>
            <a:r>
              <a:rPr lang="vi-VN" dirty="0"/>
              <a:t>tích đất và 7.798 </a:t>
            </a:r>
            <a:r>
              <a:rPr lang="vi-VN" dirty="0" smtClean="0"/>
              <a:t>km</a:t>
            </a:r>
            <a:r>
              <a:rPr lang="vi-VN" baseline="30000" dirty="0" smtClean="0"/>
              <a:t>2</a:t>
            </a:r>
            <a:r>
              <a:rPr lang="vi-VN" dirty="0" smtClean="0"/>
              <a:t> </a:t>
            </a:r>
            <a:r>
              <a:rPr lang="vi-VN" dirty="0"/>
              <a:t>mặt nước.</a:t>
            </a:r>
          </a:p>
          <a:p>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2047677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err="1"/>
              <a:t>Đức</a:t>
            </a:r>
            <a:r>
              <a:rPr lang="en-US" dirty="0"/>
              <a:t> </a:t>
            </a:r>
            <a:r>
              <a:rPr lang="en-US" dirty="0" err="1"/>
              <a:t>có</a:t>
            </a:r>
            <a:r>
              <a:rPr lang="en-US" dirty="0"/>
              <a:t> </a:t>
            </a:r>
            <a:r>
              <a:rPr lang="en-US" dirty="0" err="1"/>
              <a:t>biên</a:t>
            </a:r>
            <a:r>
              <a:rPr lang="en-US" dirty="0"/>
              <a:t> </a:t>
            </a:r>
            <a:r>
              <a:rPr lang="en-US" dirty="0" err="1"/>
              <a:t>giới</a:t>
            </a:r>
            <a:r>
              <a:rPr lang="en-US" dirty="0"/>
              <a:t> </a:t>
            </a:r>
            <a:r>
              <a:rPr lang="en-US" dirty="0" err="1"/>
              <a:t>với</a:t>
            </a:r>
            <a:r>
              <a:rPr lang="en-US" dirty="0"/>
              <a:t> 9 </a:t>
            </a:r>
            <a:r>
              <a:rPr lang="en-US" dirty="0" err="1"/>
              <a:t>quốc</a:t>
            </a:r>
            <a:r>
              <a:rPr lang="en-US" dirty="0"/>
              <a:t> </a:t>
            </a:r>
            <a:r>
              <a:rPr lang="en-US" dirty="0" err="1"/>
              <a:t>gia</a:t>
            </a:r>
            <a:r>
              <a:rPr lang="en-US" dirty="0"/>
              <a:t> </a:t>
            </a:r>
            <a:r>
              <a:rPr lang="en-US" dirty="0" err="1"/>
              <a:t>châu</a:t>
            </a:r>
            <a:r>
              <a:rPr lang="en-US" dirty="0"/>
              <a:t> </a:t>
            </a:r>
            <a:r>
              <a:rPr lang="en-US" dirty="0" err="1"/>
              <a:t>Âu</a:t>
            </a:r>
            <a:r>
              <a:rPr lang="en-US" dirty="0"/>
              <a:t>, </a:t>
            </a:r>
            <a:r>
              <a:rPr lang="en-US" dirty="0" err="1"/>
              <a:t>chỉ</a:t>
            </a:r>
            <a:r>
              <a:rPr lang="en-US" dirty="0"/>
              <a:t> </a:t>
            </a:r>
            <a:r>
              <a:rPr lang="en-US" dirty="0" err="1"/>
              <a:t>xếp</a:t>
            </a:r>
            <a:r>
              <a:rPr lang="en-US" dirty="0"/>
              <a:t> </a:t>
            </a:r>
            <a:r>
              <a:rPr lang="en-US" dirty="0" err="1"/>
              <a:t>thứ</a:t>
            </a:r>
            <a:r>
              <a:rPr lang="en-US" dirty="0"/>
              <a:t> </a:t>
            </a:r>
            <a:r>
              <a:rPr lang="en-US" dirty="0" err="1"/>
              <a:t>hai</a:t>
            </a:r>
            <a:r>
              <a:rPr lang="en-US" dirty="0"/>
              <a:t> </a:t>
            </a:r>
            <a:r>
              <a:rPr lang="en-US" dirty="0" err="1"/>
              <a:t>sau</a:t>
            </a:r>
            <a:r>
              <a:rPr lang="en-US" dirty="0"/>
              <a:t> Nga: </a:t>
            </a:r>
            <a:r>
              <a:rPr lang="en-US" dirty="0" err="1">
                <a:hlinkClick r:id="rId2" tooltip="Đan Mạch"/>
              </a:rPr>
              <a:t>Đan</a:t>
            </a:r>
            <a:r>
              <a:rPr lang="en-US" dirty="0">
                <a:hlinkClick r:id="rId2" tooltip="Đan Mạch"/>
              </a:rPr>
              <a:t> </a:t>
            </a:r>
            <a:r>
              <a:rPr lang="en-US" dirty="0" err="1">
                <a:hlinkClick r:id="rId2" tooltip="Đan Mạch"/>
              </a:rPr>
              <a:t>Mạch</a:t>
            </a:r>
            <a:r>
              <a:rPr lang="en-US" dirty="0"/>
              <a:t> ở </a:t>
            </a:r>
            <a:r>
              <a:rPr lang="en-US" dirty="0" err="1"/>
              <a:t>phía</a:t>
            </a:r>
            <a:r>
              <a:rPr lang="en-US" dirty="0"/>
              <a:t> </a:t>
            </a:r>
            <a:r>
              <a:rPr lang="en-US" dirty="0" err="1"/>
              <a:t>bắc</a:t>
            </a:r>
            <a:r>
              <a:rPr lang="en-US" dirty="0"/>
              <a:t>, </a:t>
            </a:r>
            <a:r>
              <a:rPr lang="en-US" dirty="0">
                <a:hlinkClick r:id="rId3" tooltip="Ba Lan"/>
              </a:rPr>
              <a:t>Ba Lan</a:t>
            </a:r>
            <a:r>
              <a:rPr lang="en-US" dirty="0"/>
              <a:t> </a:t>
            </a:r>
            <a:r>
              <a:rPr lang="en-US" dirty="0" err="1"/>
              <a:t>và</a:t>
            </a:r>
            <a:r>
              <a:rPr lang="en-US" dirty="0"/>
              <a:t> </a:t>
            </a:r>
            <a:r>
              <a:rPr lang="en-US" dirty="0" err="1">
                <a:hlinkClick r:id="rId4" tooltip="Cộng hòa Séc"/>
              </a:rPr>
              <a:t>Cộng</a:t>
            </a:r>
            <a:r>
              <a:rPr lang="en-US" dirty="0">
                <a:hlinkClick r:id="rId4" tooltip="Cộng hòa Séc"/>
              </a:rPr>
              <a:t> </a:t>
            </a:r>
            <a:r>
              <a:rPr lang="en-US" dirty="0" err="1">
                <a:hlinkClick r:id="rId4" tooltip="Cộng hòa Séc"/>
              </a:rPr>
              <a:t>hòa</a:t>
            </a:r>
            <a:r>
              <a:rPr lang="en-US" dirty="0">
                <a:hlinkClick r:id="rId4" tooltip="Cộng hòa Séc"/>
              </a:rPr>
              <a:t> </a:t>
            </a:r>
            <a:r>
              <a:rPr lang="en-US" dirty="0" err="1">
                <a:hlinkClick r:id="rId4" tooltip="Cộng hòa Séc"/>
              </a:rPr>
              <a:t>Séc</a:t>
            </a:r>
            <a:r>
              <a:rPr lang="en-US" dirty="0"/>
              <a:t> ở </a:t>
            </a:r>
            <a:r>
              <a:rPr lang="en-US" dirty="0" err="1"/>
              <a:t>phía</a:t>
            </a:r>
            <a:r>
              <a:rPr lang="en-US" dirty="0"/>
              <a:t> </a:t>
            </a:r>
            <a:r>
              <a:rPr lang="en-US" dirty="0" err="1"/>
              <a:t>đông</a:t>
            </a:r>
            <a:r>
              <a:rPr lang="en-US" dirty="0"/>
              <a:t>, </a:t>
            </a:r>
            <a:r>
              <a:rPr lang="en-US" dirty="0" err="1">
                <a:hlinkClick r:id="rId5" tooltip="Áo"/>
              </a:rPr>
              <a:t>Áo</a:t>
            </a:r>
            <a:r>
              <a:rPr lang="en-US" dirty="0"/>
              <a:t> </a:t>
            </a:r>
            <a:r>
              <a:rPr lang="en-US" dirty="0" err="1"/>
              <a:t>và</a:t>
            </a:r>
            <a:r>
              <a:rPr lang="en-US" dirty="0"/>
              <a:t> </a:t>
            </a:r>
            <a:r>
              <a:rPr lang="en-US" dirty="0" err="1">
                <a:hlinkClick r:id="rId6" tooltip="Thụy Sĩ"/>
              </a:rPr>
              <a:t>Thụy</a:t>
            </a:r>
            <a:r>
              <a:rPr lang="en-US" dirty="0">
                <a:hlinkClick r:id="rId6" tooltip="Thụy Sĩ"/>
              </a:rPr>
              <a:t> </a:t>
            </a:r>
            <a:r>
              <a:rPr lang="en-US" dirty="0" err="1">
                <a:hlinkClick r:id="rId6" tooltip="Thụy Sĩ"/>
              </a:rPr>
              <a:t>Sĩ</a:t>
            </a:r>
            <a:r>
              <a:rPr lang="en-US" dirty="0"/>
              <a:t> ở </a:t>
            </a:r>
            <a:r>
              <a:rPr lang="en-US" dirty="0" err="1"/>
              <a:t>phía</a:t>
            </a:r>
            <a:r>
              <a:rPr lang="en-US" dirty="0"/>
              <a:t> </a:t>
            </a:r>
            <a:r>
              <a:rPr lang="en-US" dirty="0" err="1"/>
              <a:t>nam</a:t>
            </a:r>
            <a:r>
              <a:rPr lang="en-US" dirty="0"/>
              <a:t>, </a:t>
            </a:r>
            <a:r>
              <a:rPr lang="en-US" dirty="0" err="1">
                <a:hlinkClick r:id="rId7" tooltip="Pháp"/>
              </a:rPr>
              <a:t>Pháp</a:t>
            </a:r>
            <a:r>
              <a:rPr lang="en-US" dirty="0"/>
              <a:t> ở </a:t>
            </a:r>
            <a:r>
              <a:rPr lang="en-US" dirty="0" err="1"/>
              <a:t>phía</a:t>
            </a:r>
            <a:r>
              <a:rPr lang="en-US" dirty="0"/>
              <a:t> </a:t>
            </a:r>
            <a:r>
              <a:rPr lang="en-US" dirty="0" err="1"/>
              <a:t>tây</a:t>
            </a:r>
            <a:r>
              <a:rPr lang="en-US" dirty="0"/>
              <a:t> </a:t>
            </a:r>
            <a:r>
              <a:rPr lang="en-US" dirty="0" err="1"/>
              <a:t>nam</a:t>
            </a:r>
            <a:r>
              <a:rPr lang="en-US" dirty="0"/>
              <a:t> </a:t>
            </a:r>
            <a:r>
              <a:rPr lang="en-US" dirty="0" err="1"/>
              <a:t>và</a:t>
            </a:r>
            <a:r>
              <a:rPr lang="en-US" dirty="0"/>
              <a:t> </a:t>
            </a:r>
            <a:r>
              <a:rPr lang="en-US" dirty="0" err="1">
                <a:hlinkClick r:id="rId8" tooltip="Bỉ"/>
              </a:rPr>
              <a:t>Bỉ</a:t>
            </a:r>
            <a:r>
              <a:rPr lang="en-US" dirty="0"/>
              <a:t>, </a:t>
            </a:r>
            <a:r>
              <a:rPr lang="en-US" dirty="0">
                <a:hlinkClick r:id="rId9" tooltip="Luxembourg"/>
              </a:rPr>
              <a:t>Luxembourg</a:t>
            </a:r>
            <a:r>
              <a:rPr lang="en-US" dirty="0"/>
              <a:t> </a:t>
            </a:r>
            <a:r>
              <a:rPr lang="en-US" dirty="0" err="1"/>
              <a:t>và</a:t>
            </a:r>
            <a:r>
              <a:rPr lang="en-US" dirty="0"/>
              <a:t> </a:t>
            </a:r>
            <a:r>
              <a:rPr lang="en-US" dirty="0" err="1">
                <a:hlinkClick r:id="rId10" tooltip="Hà Lan"/>
              </a:rPr>
              <a:t>Hà</a:t>
            </a:r>
            <a:r>
              <a:rPr lang="en-US" dirty="0">
                <a:hlinkClick r:id="rId10" tooltip="Hà Lan"/>
              </a:rPr>
              <a:t> Lan</a:t>
            </a:r>
            <a:r>
              <a:rPr lang="en-US" dirty="0"/>
              <a:t> ở </a:t>
            </a:r>
            <a:r>
              <a:rPr lang="en-US" dirty="0" err="1"/>
              <a:t>phía</a:t>
            </a:r>
            <a:r>
              <a:rPr lang="en-US" dirty="0"/>
              <a:t> </a:t>
            </a:r>
            <a:r>
              <a:rPr lang="en-US" dirty="0" err="1"/>
              <a:t>tây</a:t>
            </a:r>
            <a:r>
              <a:rPr lang="en-US" dirty="0"/>
              <a:t>.</a:t>
            </a:r>
          </a:p>
          <a:p>
            <a:r>
              <a:rPr lang="en-US" dirty="0" err="1"/>
              <a:t>Đức</a:t>
            </a:r>
            <a:r>
              <a:rPr lang="en-US" dirty="0"/>
              <a:t> chia </a:t>
            </a:r>
            <a:r>
              <a:rPr lang="en-US" dirty="0" err="1"/>
              <a:t>sẻ</a:t>
            </a:r>
            <a:r>
              <a:rPr lang="en-US" dirty="0"/>
              <a:t> </a:t>
            </a:r>
            <a:r>
              <a:rPr lang="en-US" dirty="0" err="1"/>
              <a:t>biên</a:t>
            </a:r>
            <a:r>
              <a:rPr lang="en-US" dirty="0"/>
              <a:t> </a:t>
            </a:r>
            <a:r>
              <a:rPr lang="en-US" dirty="0" err="1"/>
              <a:t>giới</a:t>
            </a:r>
            <a:r>
              <a:rPr lang="en-US" dirty="0"/>
              <a:t> </a:t>
            </a:r>
            <a:r>
              <a:rPr lang="en-US" dirty="0" err="1"/>
              <a:t>với</a:t>
            </a:r>
            <a:r>
              <a:rPr lang="en-US" dirty="0"/>
              <a:t> </a:t>
            </a:r>
            <a:r>
              <a:rPr lang="en-US" dirty="0" err="1"/>
              <a:t>chín</a:t>
            </a:r>
            <a:r>
              <a:rPr lang="en-US" dirty="0"/>
              <a:t> </a:t>
            </a:r>
            <a:r>
              <a:rPr lang="en-US" dirty="0" err="1"/>
              <a:t>quốc</a:t>
            </a:r>
            <a:r>
              <a:rPr lang="en-US" dirty="0"/>
              <a:t> </a:t>
            </a:r>
            <a:r>
              <a:rPr lang="en-US" dirty="0" err="1"/>
              <a:t>gia</a:t>
            </a:r>
            <a:r>
              <a:rPr lang="en-US" dirty="0"/>
              <a:t> </a:t>
            </a:r>
            <a:r>
              <a:rPr lang="en-US" dirty="0" err="1"/>
              <a:t>châu</a:t>
            </a:r>
            <a:r>
              <a:rPr lang="en-US" dirty="0"/>
              <a:t> </a:t>
            </a:r>
            <a:r>
              <a:rPr lang="en-US" dirty="0" err="1"/>
              <a:t>Âu</a:t>
            </a:r>
            <a:r>
              <a:rPr lang="en-US" dirty="0"/>
              <a:t>, </a:t>
            </a:r>
            <a:r>
              <a:rPr lang="en-US" dirty="0" err="1"/>
              <a:t>chỉ</a:t>
            </a:r>
            <a:r>
              <a:rPr lang="en-US" dirty="0"/>
              <a:t> </a:t>
            </a:r>
            <a:r>
              <a:rPr lang="en-US" dirty="0" err="1"/>
              <a:t>đứng</a:t>
            </a:r>
            <a:r>
              <a:rPr lang="en-US" dirty="0"/>
              <a:t> </a:t>
            </a:r>
            <a:r>
              <a:rPr lang="en-US" dirty="0" err="1"/>
              <a:t>thứ</a:t>
            </a:r>
            <a:r>
              <a:rPr lang="en-US" dirty="0"/>
              <a:t> </a:t>
            </a:r>
            <a:r>
              <a:rPr lang="en-US" dirty="0" err="1"/>
              <a:t>hai</a:t>
            </a:r>
            <a:r>
              <a:rPr lang="en-US" dirty="0"/>
              <a:t> </a:t>
            </a:r>
            <a:r>
              <a:rPr lang="en-US" dirty="0" err="1"/>
              <a:t>sau</a:t>
            </a:r>
            <a:r>
              <a:rPr lang="en-US" dirty="0"/>
              <a:t> Nga: </a:t>
            </a:r>
            <a:r>
              <a:rPr lang="en-US" dirty="0" err="1"/>
              <a:t>Đan</a:t>
            </a:r>
            <a:r>
              <a:rPr lang="en-US" dirty="0"/>
              <a:t> </a:t>
            </a:r>
            <a:r>
              <a:rPr lang="en-US" dirty="0" err="1"/>
              <a:t>Mạch</a:t>
            </a:r>
            <a:r>
              <a:rPr lang="en-US" dirty="0"/>
              <a:t> ở </a:t>
            </a:r>
            <a:r>
              <a:rPr lang="en-US" dirty="0" err="1"/>
              <a:t>phía</a:t>
            </a:r>
            <a:r>
              <a:rPr lang="en-US" dirty="0"/>
              <a:t> </a:t>
            </a:r>
            <a:r>
              <a:rPr lang="en-US" dirty="0" err="1"/>
              <a:t>Bắc</a:t>
            </a:r>
            <a:r>
              <a:rPr lang="en-US" dirty="0"/>
              <a:t>, Ba Lan </a:t>
            </a:r>
            <a:r>
              <a:rPr lang="en-US" dirty="0" err="1"/>
              <a:t>và</a:t>
            </a:r>
            <a:r>
              <a:rPr lang="en-US" dirty="0"/>
              <a:t> </a:t>
            </a:r>
            <a:r>
              <a:rPr lang="en-US" dirty="0" err="1"/>
              <a:t>Cộng</a:t>
            </a:r>
            <a:r>
              <a:rPr lang="en-US" dirty="0"/>
              <a:t> </a:t>
            </a:r>
            <a:r>
              <a:rPr lang="en-US" dirty="0" err="1"/>
              <a:t>hoà</a:t>
            </a:r>
            <a:r>
              <a:rPr lang="en-US" dirty="0"/>
              <a:t> </a:t>
            </a:r>
            <a:r>
              <a:rPr lang="en-US" dirty="0" err="1"/>
              <a:t>Séc</a:t>
            </a:r>
            <a:r>
              <a:rPr lang="en-US" dirty="0"/>
              <a:t> ở </a:t>
            </a:r>
            <a:r>
              <a:rPr lang="en-US" dirty="0" err="1"/>
              <a:t>phía</a:t>
            </a:r>
            <a:r>
              <a:rPr lang="en-US" dirty="0"/>
              <a:t> </a:t>
            </a:r>
            <a:r>
              <a:rPr lang="en-US" dirty="0" err="1"/>
              <a:t>đông</a:t>
            </a:r>
            <a:r>
              <a:rPr lang="en-US" dirty="0"/>
              <a:t>, </a:t>
            </a:r>
            <a:r>
              <a:rPr lang="en-US" dirty="0" err="1"/>
              <a:t>Áo</a:t>
            </a:r>
            <a:r>
              <a:rPr lang="en-US" dirty="0"/>
              <a:t> </a:t>
            </a:r>
            <a:r>
              <a:rPr lang="en-US" dirty="0" err="1"/>
              <a:t>và</a:t>
            </a:r>
            <a:r>
              <a:rPr lang="en-US" dirty="0"/>
              <a:t> </a:t>
            </a:r>
            <a:r>
              <a:rPr lang="en-US" dirty="0" err="1"/>
              <a:t>Thụy</a:t>
            </a:r>
            <a:r>
              <a:rPr lang="en-US" dirty="0"/>
              <a:t> </a:t>
            </a:r>
            <a:r>
              <a:rPr lang="en-US" dirty="0" err="1"/>
              <a:t>Sĩ</a:t>
            </a:r>
            <a:r>
              <a:rPr lang="en-US" dirty="0"/>
              <a:t> ở </a:t>
            </a:r>
            <a:r>
              <a:rPr lang="en-US" dirty="0" err="1"/>
              <a:t>phía</a:t>
            </a:r>
            <a:r>
              <a:rPr lang="en-US" dirty="0"/>
              <a:t> </a:t>
            </a:r>
            <a:r>
              <a:rPr lang="en-US" dirty="0" err="1"/>
              <a:t>nam</a:t>
            </a:r>
            <a:r>
              <a:rPr lang="en-US" dirty="0"/>
              <a:t>, </a:t>
            </a:r>
            <a:r>
              <a:rPr lang="en-US" dirty="0" err="1"/>
              <a:t>Pháp</a:t>
            </a:r>
            <a:r>
              <a:rPr lang="en-US" dirty="0"/>
              <a:t> ở </a:t>
            </a:r>
            <a:r>
              <a:rPr lang="en-US" dirty="0" err="1"/>
              <a:t>phía</a:t>
            </a:r>
            <a:r>
              <a:rPr lang="en-US" dirty="0"/>
              <a:t> </a:t>
            </a:r>
            <a:r>
              <a:rPr lang="en-US" dirty="0" err="1"/>
              <a:t>Tây</a:t>
            </a:r>
            <a:r>
              <a:rPr lang="en-US" dirty="0"/>
              <a:t> Nam </a:t>
            </a:r>
            <a:r>
              <a:rPr lang="en-US" dirty="0" err="1"/>
              <a:t>và</a:t>
            </a:r>
            <a:r>
              <a:rPr lang="en-US" dirty="0"/>
              <a:t> </a:t>
            </a:r>
            <a:r>
              <a:rPr lang="en-US" dirty="0" err="1"/>
              <a:t>Bỉ</a:t>
            </a:r>
            <a:r>
              <a:rPr lang="en-US" dirty="0"/>
              <a:t>, Luxembourg </a:t>
            </a:r>
            <a:r>
              <a:rPr lang="en-US" dirty="0" err="1"/>
              <a:t>và</a:t>
            </a:r>
            <a:r>
              <a:rPr lang="en-US" dirty="0"/>
              <a:t> </a:t>
            </a:r>
            <a:r>
              <a:rPr lang="en-US" dirty="0" err="1"/>
              <a:t>Hà</a:t>
            </a:r>
            <a:r>
              <a:rPr lang="en-US" dirty="0"/>
              <a:t> Lan ở </a:t>
            </a:r>
            <a:r>
              <a:rPr lang="en-US" dirty="0" err="1"/>
              <a:t>phía</a:t>
            </a:r>
            <a:r>
              <a:rPr lang="en-US" dirty="0"/>
              <a:t> </a:t>
            </a:r>
            <a:r>
              <a:rPr lang="en-US" dirty="0" err="1"/>
              <a:t>tây</a:t>
            </a:r>
            <a:r>
              <a:rPr lang="en-US" dirty="0"/>
              <a:t>.</a:t>
            </a:r>
          </a:p>
          <a:p>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1168913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vi-VN" dirty="0"/>
              <a:t>Nước Đức có khí hậu </a:t>
            </a:r>
            <a:r>
              <a:rPr lang="vi-VN" dirty="0">
                <a:hlinkClick r:id="rId2" tooltip="Ôn đới"/>
              </a:rPr>
              <a:t>ôn đới</a:t>
            </a:r>
            <a:r>
              <a:rPr lang="vi-VN" dirty="0"/>
              <a:t> và </a:t>
            </a:r>
            <a:r>
              <a:rPr lang="vi-VN" dirty="0">
                <a:hlinkClick r:id="rId3" tooltip="Khí hậu đại dương"/>
              </a:rPr>
              <a:t>đại dương</a:t>
            </a:r>
            <a:r>
              <a:rPr lang="vi-VN" dirty="0"/>
              <a:t>, với mùa đông mát, u ám và ẩm và đến mùa hè thỉnh thỏang có luồng gió </a:t>
            </a:r>
            <a:r>
              <a:rPr lang="vi-VN" dirty="0">
                <a:hlinkClick r:id="rId4" tooltip="Hiện tượng foehn"/>
              </a:rPr>
              <a:t>phơn</a:t>
            </a:r>
            <a:r>
              <a:rPr lang="vi-VN" dirty="0"/>
              <a:t> ấm thổi từ phương nam. Phần lớn nước Đức nằm trong vùng khí hậu mát/ôn hòa trong đó gió tây ẩm chiếm ưu thế. Ở tây bắc và bắc, khí hậu mang tính đại dương rất cao và có mưa quanh năm. Mùa đông tương đối êm dịu và mùa hè tương đối mát mẻ. Ở phía đông, khí hậu mang đặc tính lục địa rõ rệt hơn; mùa đông có thể rất lạnh và kéo dài, mùa hè có thể rất ấm áp và thường có một khoảng thời gian khô hạn.</a:t>
            </a:r>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1686975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vi-VN" dirty="0"/>
              <a:t>Người Đức có xu hướng ăn no và nhiều bao gồm thịt và bánh mì. Khoai tây là thực phẩm chủ yếu, và mỗi vùng lại có những cách chuẩn bị riêng. Một số người Đức ăn khoai tây với lê, thịt xông khói, và đậu. Những người khác chuẩn bị một món hầm đặc biệt gọi là Pichelsteiner, được làm bằng ba loại thịt và khoai tây. </a:t>
            </a:r>
            <a:endParaRPr lang="en-US" dirty="0" smtClean="0"/>
          </a:p>
          <a:p>
            <a:r>
              <a:rPr lang="vi-VN" dirty="0"/>
              <a:t>Ở thủ đô Berlin người ta ăn khoai tây với thịt xông khói và xúc xích cay. </a:t>
            </a:r>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1776099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vi-VN" dirty="0" smtClean="0"/>
              <a:t>Sauerbraten </a:t>
            </a:r>
            <a:r>
              <a:rPr lang="vi-VN" dirty="0"/>
              <a:t>là món nướng làm từ thịt heo, thịt bò, hoặc thịt bê phổ biến trên toàn nước Đức, và hương vị khác nhau tùy thuộc vào khu vực. Ở khu vực sông Rhine, nó được pha thêm hương vị nho khô, nhưng thường được nấu với nhiều loại gia vị thơm ngon và dấm. Trái cây (thay vì các loại rau) thường được kết hợp với các món thịt để thêm hương vị chua ngọt cho bữa ăn. Ở Đức, món tráng miệng làm từ táo là rất phổ biến</a:t>
            </a:r>
            <a:r>
              <a:rPr lang="vi-VN" dirty="0" smtClean="0"/>
              <a:t>.</a:t>
            </a:r>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3656641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marL="0" indent="0" fontAlgn="base">
              <a:buNone/>
            </a:pPr>
            <a:r>
              <a:rPr lang="vi-VN" b="1" dirty="0"/>
              <a:t>Bữa sáng (Frühstück)</a:t>
            </a:r>
          </a:p>
          <a:p>
            <a:pPr fontAlgn="base"/>
            <a:r>
              <a:rPr lang="vi-VN" dirty="0"/>
              <a:t>Bữa sáng thông thường ở Đức họ thường sử dụng đồ uống nhẹ và nóng như cafe, trà hoặc cacao. Sau đó là ăn nhanh cùng bánh mì kèm bơ, các loại mứt trái cây, mật ong, phomai hay xúc xích tùy từng nơi và khẩu vị. </a:t>
            </a:r>
          </a:p>
          <a:p>
            <a:pPr fontAlgn="base"/>
            <a:r>
              <a:rPr lang="vi-VN" dirty="0"/>
              <a:t>Buổi sáng ở Đức họ thường sử dụng món ăn ưa chuộng là Müsli – là hỗn hợp có thành phần chính là ngũ cốc, trái cây được nhiều người yêu thích, vừa ngon, bổ và đầy đủ dinh dưỡng cho một ngày làm việc. Đây gần như đã trở thành nét văn hóa ẩm thực của người Đức.</a:t>
            </a:r>
          </a:p>
          <a:p>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3454521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813224" y="148255"/>
            <a:ext cx="5938889" cy="6464580"/>
          </a:xfrm>
          <a:prstGeom prst="rect">
            <a:avLst/>
          </a:prstGeom>
        </p:spPr>
      </p:pic>
    </p:spTree>
    <p:extLst>
      <p:ext uri="{BB962C8B-B14F-4D97-AF65-F5344CB8AC3E}">
        <p14:creationId xmlns:p14="http://schemas.microsoft.com/office/powerpoint/2010/main" val="3733575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6435" y="1074057"/>
            <a:ext cx="10378177" cy="5538778"/>
          </a:xfrm>
        </p:spPr>
        <p:txBody>
          <a:bodyPr>
            <a:normAutofit fontScale="85000" lnSpcReduction="20000"/>
          </a:bodyPr>
          <a:lstStyle/>
          <a:p>
            <a:pPr marL="0" indent="0" fontAlgn="base">
              <a:buNone/>
            </a:pPr>
            <a:r>
              <a:rPr lang="vi-VN" b="1" dirty="0"/>
              <a:t>Bữa trưa</a:t>
            </a:r>
          </a:p>
          <a:p>
            <a:pPr fontAlgn="base"/>
            <a:r>
              <a:rPr lang="vi-VN" dirty="0"/>
              <a:t>Theo thói quen ăn uống người Đức sẽ ăn bữa trưa trong thời gian từ 12:00 -14:00, thời gian này khá trễ so với người phương Đông. Nhưng vì có bữa phụ họ đã để bữa trưa trễ hơn từ 1-2h. Những món như khoai tây chiên và xúc xích thường xuyên được dùng để khai vị. </a:t>
            </a:r>
          </a:p>
          <a:p>
            <a:pPr fontAlgn="base"/>
            <a:r>
              <a:rPr lang="vi-VN" dirty="0"/>
              <a:t>Sau đó là mì rau xay Spätzle hoặc cá và khoai tây nghiền. Thịt được sử dụng trong bữa ăn hàng ngày được cho là thiết yếu, đặc biệt là thịt lợn và gà. Các loại rau củ được ưa chuộng trong thói quen ăn uống người Đức là đậu xanh, cải bắp, cà rốt và đậu Hà Lan. Người dân nơi đây đặc biệt thích khoai tây chiên và chế biến chúng theo nhiều dạng khác nhau như thái sợi, hấp…</a:t>
            </a:r>
          </a:p>
          <a:p>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503728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126435" y="378949"/>
            <a:ext cx="9238708" cy="6233886"/>
          </a:xfrm>
          <a:prstGeom prst="rect">
            <a:avLst/>
          </a:prstGeom>
        </p:spPr>
      </p:pic>
    </p:spTree>
    <p:extLst>
      <p:ext uri="{BB962C8B-B14F-4D97-AF65-F5344CB8AC3E}">
        <p14:creationId xmlns:p14="http://schemas.microsoft.com/office/powerpoint/2010/main" val="825943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6435" y="1074057"/>
            <a:ext cx="10378177" cy="5538778"/>
          </a:xfrm>
        </p:spPr>
        <p:txBody>
          <a:bodyPr>
            <a:normAutofit fontScale="92500" lnSpcReduction="10000"/>
          </a:bodyPr>
          <a:lstStyle/>
          <a:p>
            <a:pPr fontAlgn="base"/>
            <a:r>
              <a:rPr lang="vi-VN" b="1" dirty="0"/>
              <a:t>Bữa tối</a:t>
            </a:r>
          </a:p>
          <a:p>
            <a:pPr fontAlgn="base"/>
            <a:r>
              <a:rPr lang="vi-VN" dirty="0"/>
              <a:t>Theo </a:t>
            </a:r>
            <a:r>
              <a:rPr lang="vi-VN" b="1" i="1" dirty="0"/>
              <a:t>thói quen ăn uống của người Đức</a:t>
            </a:r>
            <a:r>
              <a:rPr lang="vi-VN" i="1" dirty="0"/>
              <a:t> </a:t>
            </a:r>
            <a:r>
              <a:rPr lang="vi-VN" dirty="0"/>
              <a:t>bữa tối thường được dùng từ 18:00 -19:00 mỗi ngày. Đa phần người Đức không chú trọng bữa tối, họ thường ăn đơn giản. Trong khi ở các nước khác sau một ngày làm việc mệt mỏi họ thường dùng bữa tối đầy đủ, ấm cúng cùng gia đình và người thân.</a:t>
            </a:r>
          </a:p>
          <a:p>
            <a:pPr fontAlgn="base"/>
            <a:r>
              <a:rPr lang="vi-VN" dirty="0"/>
              <a:t>Người Đức, họ tối giản bữa tối bằng phile cá, xúc xích, bánh mì, phomai, mù tạt và dưa chua. Ăn kèm với salad hoặc canh, tùy theo mùa và sở thích cá nhân khác nhau.</a:t>
            </a:r>
          </a:p>
          <a:p>
            <a:pPr marL="0" indent="0">
              <a:buNone/>
            </a:pPr>
            <a:endParaRPr lang="en-US" dirty="0"/>
          </a:p>
        </p:txBody>
      </p:sp>
      <p:sp>
        <p:nvSpPr>
          <p:cNvPr id="4" name="Title 1"/>
          <p:cNvSpPr>
            <a:spLocks noGrp="1"/>
          </p:cNvSpPr>
          <p:nvPr>
            <p:ph type="title"/>
          </p:nvPr>
        </p:nvSpPr>
        <p:spPr/>
        <p:txBody>
          <a:bodyPr/>
          <a:lstStyle/>
          <a:p>
            <a:r>
              <a:rPr lang="vi-VN" dirty="0" smtClean="0"/>
              <a:t>I</a:t>
            </a:r>
            <a:r>
              <a:rPr lang="en-US" dirty="0" smtClean="0"/>
              <a:t>V</a:t>
            </a:r>
            <a:r>
              <a:rPr lang="vi-VN" dirty="0" smtClean="0"/>
              <a:t>. </a:t>
            </a:r>
            <a:r>
              <a:rPr lang="en-US" dirty="0" smtClean="0"/>
              <a:t>ĐỨC</a:t>
            </a:r>
            <a:endParaRPr lang="en-US" dirty="0"/>
          </a:p>
        </p:txBody>
      </p:sp>
    </p:spTree>
    <p:extLst>
      <p:ext uri="{BB962C8B-B14F-4D97-AF65-F5344CB8AC3E}">
        <p14:creationId xmlns:p14="http://schemas.microsoft.com/office/powerpoint/2010/main" val="2660792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Điểm thú vị đặc biệt trong ẩm thực người Đức</a:t>
            </a:r>
            <a:br>
              <a:rPr lang="vi-VN" dirty="0"/>
            </a:br>
            <a:endParaRPr lang="en-US" dirty="0"/>
          </a:p>
        </p:txBody>
      </p:sp>
      <p:sp>
        <p:nvSpPr>
          <p:cNvPr id="3" name="Content Placeholder 2"/>
          <p:cNvSpPr>
            <a:spLocks noGrp="1"/>
          </p:cNvSpPr>
          <p:nvPr>
            <p:ph idx="1"/>
          </p:nvPr>
        </p:nvSpPr>
        <p:spPr/>
        <p:txBody>
          <a:bodyPr>
            <a:normAutofit fontScale="77500" lnSpcReduction="20000"/>
          </a:bodyPr>
          <a:lstStyle/>
          <a:p>
            <a:pPr fontAlgn="base"/>
            <a:r>
              <a:rPr lang="vi-VN" b="1" dirty="0"/>
              <a:t>Thịt là món ăn chủ đạo</a:t>
            </a:r>
          </a:p>
          <a:p>
            <a:pPr fontAlgn="base"/>
            <a:r>
              <a:rPr lang="vi-VN" dirty="0"/>
              <a:t>Người Đức cũng như người Mỹ, họ rất thích ăn thịt, dù là vào thời điểm nào trong ngày thì bắt buộc phải có đầy đủ thịt trong đó, đặc biệt là thịt lợn kế sau đó là thịt gà.  Dù là món ăn nhanh hay ăn chính thì các bạn đều sẽ để ý thấy họ ăn rất nhiều thịt. Thậm chí bạn có thể “ngạc nhiên” với số lượng thịt họ cần trong mỗi bữa ăn hàng ngày và đôi khi sẽ khiến cho bạn cảm thấy quá tải.</a:t>
            </a:r>
          </a:p>
          <a:p>
            <a:pPr fontAlgn="base"/>
            <a:r>
              <a:rPr lang="vi-VN" dirty="0"/>
              <a:t>Những bữa ăn thường được kết hợp giữa thịt được tẩm ướp dùng để nướng, kẹp rau, chiên hay trộn kỹ càng với nhiều gia vị. Đặc biệt nổi tiếng với thịt hun khỏi được thưởng thức cùng với bia hoặc rượu vang, bia được chế biến từ men tươi và lúa mạch cực kỳ ngon và bổ dưỡng.</a:t>
            </a:r>
          </a:p>
          <a:p>
            <a:endParaRPr lang="en-US" dirty="0"/>
          </a:p>
        </p:txBody>
      </p:sp>
    </p:spTree>
    <p:extLst>
      <p:ext uri="{BB962C8B-B14F-4D97-AF65-F5344CB8AC3E}">
        <p14:creationId xmlns:p14="http://schemas.microsoft.com/office/powerpoint/2010/main" val="1423974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Điểm thú vị đặc biệt trong ẩm thực người Đức</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a:bodyPr>
          <a:lstStyle/>
          <a:p>
            <a:pPr fontAlgn="base"/>
            <a:r>
              <a:rPr lang="vi-VN" b="1" dirty="0"/>
              <a:t>Ưa chuộng khoai tây và uống bia</a:t>
            </a:r>
          </a:p>
          <a:p>
            <a:pPr fontAlgn="base"/>
            <a:r>
              <a:rPr lang="vi-VN" dirty="0"/>
              <a:t>Ngoài thịt thì họ cũng cực kỳ chuộng khoai tây</a:t>
            </a:r>
            <a:r>
              <a:rPr lang="vi-VN" dirty="0" smtClean="0"/>
              <a:t>,</a:t>
            </a:r>
            <a:endParaRPr lang="en-US" dirty="0" smtClean="0"/>
          </a:p>
          <a:p>
            <a:pPr fontAlgn="base"/>
            <a:r>
              <a:rPr lang="vi-VN" dirty="0" smtClean="0"/>
              <a:t> Đức </a:t>
            </a:r>
            <a:r>
              <a:rPr lang="vi-VN" dirty="0"/>
              <a:t>là một nước có lượng bia tiêu thụ đứng hàng đầu trên toàn thế giới, </a:t>
            </a:r>
            <a:endParaRPr lang="en-US" dirty="0" smtClean="0"/>
          </a:p>
          <a:p>
            <a:pPr fontAlgn="base"/>
            <a:r>
              <a:rPr lang="vi-VN" dirty="0" smtClean="0"/>
              <a:t>Bên </a:t>
            </a:r>
            <a:r>
              <a:rPr lang="vi-VN" dirty="0"/>
              <a:t>cạnh bia thì rượu vang cũng là thức uống được ưa chuộng không kém. Khi uống vang đỏ, thường là để nhiệt độ bình thường, còn sẽ ngon hơn nếu uống vang trắng ướp lạnh</a:t>
            </a:r>
            <a:r>
              <a:rPr lang="vi-VN" dirty="0" smtClean="0"/>
              <a:t>.</a:t>
            </a:r>
            <a:endParaRPr lang="vi-VN" dirty="0"/>
          </a:p>
        </p:txBody>
      </p:sp>
    </p:spTree>
    <p:extLst>
      <p:ext uri="{BB962C8B-B14F-4D97-AF65-F5344CB8AC3E}">
        <p14:creationId xmlns:p14="http://schemas.microsoft.com/office/powerpoint/2010/main" val="29539965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a:t>Điểm thú vị đặc biệt trong ẩm thực người Đức</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fontScale="92500"/>
          </a:bodyPr>
          <a:lstStyle/>
          <a:p>
            <a:pPr fontAlgn="base"/>
            <a:r>
              <a:rPr lang="vi-VN" b="1" dirty="0"/>
              <a:t>Dùng những món ăn nhẹ</a:t>
            </a:r>
          </a:p>
          <a:p>
            <a:pPr fontAlgn="base"/>
            <a:r>
              <a:rPr lang="vi-VN" dirty="0"/>
              <a:t>Người Đức rất thích nhâm nhi tách cafe, trà, cacao thơm ngon nóng hổi hay thích dùng một ít bánh ngọt cho những buổi xế chiều hay vui chơi cùng bạn bè. Những chiếc bánh ngọt nổi tiếng có thể kể đến </a:t>
            </a:r>
            <a:r>
              <a:rPr lang="vi-VN" dirty="0" smtClean="0"/>
              <a:t>bánh </a:t>
            </a:r>
            <a:r>
              <a:rPr lang="vi-VN" dirty="0"/>
              <a:t>black Forest, bánh mận, bánh táo, Cheesecake…</a:t>
            </a:r>
          </a:p>
          <a:p>
            <a:pPr fontAlgn="base"/>
            <a:r>
              <a:rPr lang="vi-VN" dirty="0"/>
              <a:t>Người Đức cũng thường rất thích cho thêm bơ và cực ưa chuộng các món ăn đi kèm với nước sốt, nhất là loại nước sốt có kèm kem tươi và sữa.</a:t>
            </a:r>
          </a:p>
        </p:txBody>
      </p:sp>
    </p:spTree>
    <p:extLst>
      <p:ext uri="{BB962C8B-B14F-4D97-AF65-F5344CB8AC3E}">
        <p14:creationId xmlns:p14="http://schemas.microsoft.com/office/powerpoint/2010/main" val="936699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Những</a:t>
            </a:r>
            <a:r>
              <a:rPr lang="en-US" dirty="0"/>
              <a:t> </a:t>
            </a:r>
            <a:r>
              <a:rPr lang="en-US" dirty="0" err="1"/>
              <a:t>món</a:t>
            </a:r>
            <a:r>
              <a:rPr lang="en-US" dirty="0"/>
              <a:t> </a:t>
            </a:r>
            <a:r>
              <a:rPr lang="en-US" dirty="0" err="1"/>
              <a:t>ăn</a:t>
            </a:r>
            <a:r>
              <a:rPr lang="en-US" dirty="0"/>
              <a:t> </a:t>
            </a:r>
            <a:r>
              <a:rPr lang="en-US" dirty="0" err="1"/>
              <a:t>nổi</a:t>
            </a:r>
            <a:r>
              <a:rPr lang="en-US" dirty="0"/>
              <a:t> </a:t>
            </a:r>
            <a:r>
              <a:rPr lang="en-US" dirty="0" err="1"/>
              <a:t>tiếng</a:t>
            </a:r>
            <a:r>
              <a:rPr lang="en-US" dirty="0"/>
              <a:t> </a:t>
            </a:r>
            <a:r>
              <a:rPr lang="en-US" dirty="0" err="1"/>
              <a:t>của</a:t>
            </a:r>
            <a:r>
              <a:rPr lang="en-US" dirty="0"/>
              <a:t> </a:t>
            </a:r>
            <a:r>
              <a:rPr lang="en-US" dirty="0" err="1" smtClean="0"/>
              <a:t>Đức</a:t>
            </a:r>
            <a:r>
              <a:rPr lang="vi-VN" dirty="0"/>
              <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a:bodyPr>
          <a:lstStyle/>
          <a:p>
            <a:pPr fontAlgn="base"/>
            <a:r>
              <a:rPr lang="vi-VN" b="1" dirty="0"/>
              <a:t>Xúc xích Đức</a:t>
            </a:r>
          </a:p>
          <a:p>
            <a:pPr fontAlgn="base"/>
            <a:r>
              <a:rPr lang="vi-VN" dirty="0"/>
              <a:t>Nhắc đến Đức người ta sẽ nghĩ ngay đến cái tên </a:t>
            </a:r>
            <a:r>
              <a:rPr lang="vi-VN" b="1" i="1" dirty="0"/>
              <a:t>Xúc xích Đức</a:t>
            </a:r>
            <a:r>
              <a:rPr lang="vi-VN" dirty="0"/>
              <a:t> nổi tiếng. Đây là món ăn đã gắn liền với lịch sử của quốc gia này và trở thành món ăn không thể thiếu trong cuộc sống hằng ngày, trong các bữa tiệc, họp gia đình, bạn bè, vui chơi của người dân Đức. </a:t>
            </a:r>
          </a:p>
        </p:txBody>
      </p:sp>
    </p:spTree>
    <p:extLst>
      <p:ext uri="{BB962C8B-B14F-4D97-AF65-F5344CB8AC3E}">
        <p14:creationId xmlns:p14="http://schemas.microsoft.com/office/powerpoint/2010/main" val="12266507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Những</a:t>
            </a:r>
            <a:r>
              <a:rPr lang="en-US" dirty="0"/>
              <a:t> </a:t>
            </a:r>
            <a:r>
              <a:rPr lang="en-US" dirty="0" err="1"/>
              <a:t>món</a:t>
            </a:r>
            <a:r>
              <a:rPr lang="en-US" dirty="0"/>
              <a:t> </a:t>
            </a:r>
            <a:r>
              <a:rPr lang="en-US" dirty="0" err="1"/>
              <a:t>ăn</a:t>
            </a:r>
            <a:r>
              <a:rPr lang="en-US" dirty="0"/>
              <a:t> </a:t>
            </a:r>
            <a:r>
              <a:rPr lang="en-US" dirty="0" err="1"/>
              <a:t>nổi</a:t>
            </a:r>
            <a:r>
              <a:rPr lang="en-US" dirty="0"/>
              <a:t> </a:t>
            </a:r>
            <a:r>
              <a:rPr lang="en-US" dirty="0" err="1"/>
              <a:t>tiếng</a:t>
            </a:r>
            <a:r>
              <a:rPr lang="en-US" dirty="0"/>
              <a:t> </a:t>
            </a:r>
            <a:r>
              <a:rPr lang="en-US" dirty="0" err="1"/>
              <a:t>của</a:t>
            </a:r>
            <a:r>
              <a:rPr lang="en-US" dirty="0"/>
              <a:t> </a:t>
            </a:r>
            <a:r>
              <a:rPr lang="en-US" dirty="0" err="1" smtClean="0"/>
              <a:t>Đức</a:t>
            </a:r>
            <a:r>
              <a:rPr lang="vi-VN" dirty="0"/>
              <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lnSpcReduction="10000"/>
          </a:bodyPr>
          <a:lstStyle/>
          <a:p>
            <a:pPr fontAlgn="base"/>
            <a:r>
              <a:rPr lang="vi-VN" b="1" dirty="0"/>
              <a:t>Xúc xích </a:t>
            </a:r>
            <a:r>
              <a:rPr lang="vi-VN" b="1" dirty="0" smtClean="0"/>
              <a:t>Đức</a:t>
            </a:r>
            <a:r>
              <a:rPr lang="vi-VN" dirty="0"/>
              <a:t> </a:t>
            </a:r>
          </a:p>
          <a:p>
            <a:pPr fontAlgn="base"/>
            <a:r>
              <a:rPr lang="vi-VN" dirty="0"/>
              <a:t>Xúc xích Đức được làm từ nhiều loại thịt khác nhau như: Thịt bê, thịt lợn, thịt gà, thịt cừu,…Món xúc xích nổi bật nhất là xúc xích Weisswurst (xúc xích trắng) được làm từ thịt của heo sữa, thịt bê cũng với một vài gia vị khác làm cho sản phẩm rất ngon. Với người Đức họ thích chế biến xúc xích hun khói trên than hồng có thể ăn kèm với nhiều loại nước sốt, hay ăn với cả bánh mì cực kỳ ngon miệng.</a:t>
            </a:r>
          </a:p>
        </p:txBody>
      </p:sp>
    </p:spTree>
    <p:extLst>
      <p:ext uri="{BB962C8B-B14F-4D97-AF65-F5344CB8AC3E}">
        <p14:creationId xmlns:p14="http://schemas.microsoft.com/office/powerpoint/2010/main" val="3960338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Những</a:t>
            </a:r>
            <a:r>
              <a:rPr lang="en-US" dirty="0"/>
              <a:t> </a:t>
            </a:r>
            <a:r>
              <a:rPr lang="en-US" dirty="0" err="1"/>
              <a:t>món</a:t>
            </a:r>
            <a:r>
              <a:rPr lang="en-US" dirty="0"/>
              <a:t> </a:t>
            </a:r>
            <a:r>
              <a:rPr lang="en-US" dirty="0" err="1"/>
              <a:t>ăn</a:t>
            </a:r>
            <a:r>
              <a:rPr lang="en-US" dirty="0"/>
              <a:t> </a:t>
            </a:r>
            <a:r>
              <a:rPr lang="en-US" dirty="0" err="1"/>
              <a:t>nổi</a:t>
            </a:r>
            <a:r>
              <a:rPr lang="en-US" dirty="0"/>
              <a:t> </a:t>
            </a:r>
            <a:r>
              <a:rPr lang="en-US" dirty="0" err="1"/>
              <a:t>tiếng</a:t>
            </a:r>
            <a:r>
              <a:rPr lang="en-US" dirty="0"/>
              <a:t> </a:t>
            </a:r>
            <a:r>
              <a:rPr lang="en-US" dirty="0" err="1"/>
              <a:t>của</a:t>
            </a:r>
            <a:r>
              <a:rPr lang="en-US" dirty="0"/>
              <a:t> </a:t>
            </a:r>
            <a:r>
              <a:rPr lang="en-US" dirty="0" err="1" smtClean="0"/>
              <a:t>Đức</a:t>
            </a:r>
            <a:r>
              <a:rPr lang="vi-VN" dirty="0"/>
              <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fontScale="85000" lnSpcReduction="20000"/>
          </a:bodyPr>
          <a:lstStyle/>
          <a:p>
            <a:pPr fontAlgn="base"/>
            <a:r>
              <a:rPr lang="vi-VN" b="1" dirty="0"/>
              <a:t>Xúc xích Cà Ri (Currywursr)</a:t>
            </a:r>
          </a:p>
          <a:p>
            <a:pPr fontAlgn="base"/>
            <a:r>
              <a:rPr lang="vi-VN" dirty="0"/>
              <a:t>Cũng là một món xúc xích, nhưng </a:t>
            </a:r>
            <a:r>
              <a:rPr lang="vi-VN" b="1" i="1" dirty="0"/>
              <a:t>xúc xích Cà Ri</a:t>
            </a:r>
            <a:r>
              <a:rPr lang="vi-VN" dirty="0"/>
              <a:t> lại đem tới cho người dùng một cảm giác lạ hơn bởi nước sốt là hỗn hợp từ bột Cà ri, nước sốt thịt, sốt cà chua và ớt bột. Món ăn có trong hầu hết các bữa ăn của người Đức.</a:t>
            </a:r>
          </a:p>
          <a:p>
            <a:pPr fontAlgn="base"/>
            <a:r>
              <a:rPr lang="vi-VN" dirty="0"/>
              <a:t>Thường thì xúc xích Cà Ri sẽ được người Đức dùng để ăn kèm với khoai tây chiên, nhâm nhi với bia, rượu vang trong các trận đấu, thể thao kinh điển. Khi thưởng thức món này bạn nên ăn kèm với khoai tây. Nhớ thêm một chút bia Warsteiner đảm bảo một cảm giác tuyệt vời.</a:t>
            </a:r>
          </a:p>
        </p:txBody>
      </p:sp>
    </p:spTree>
    <p:extLst>
      <p:ext uri="{BB962C8B-B14F-4D97-AF65-F5344CB8AC3E}">
        <p14:creationId xmlns:p14="http://schemas.microsoft.com/office/powerpoint/2010/main" val="2293857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Những</a:t>
            </a:r>
            <a:r>
              <a:rPr lang="en-US" dirty="0"/>
              <a:t> </a:t>
            </a:r>
            <a:r>
              <a:rPr lang="en-US" dirty="0" err="1"/>
              <a:t>món</a:t>
            </a:r>
            <a:r>
              <a:rPr lang="en-US" dirty="0"/>
              <a:t> </a:t>
            </a:r>
            <a:r>
              <a:rPr lang="en-US" dirty="0" err="1"/>
              <a:t>ăn</a:t>
            </a:r>
            <a:r>
              <a:rPr lang="en-US" dirty="0"/>
              <a:t> </a:t>
            </a:r>
            <a:r>
              <a:rPr lang="en-US" dirty="0" err="1"/>
              <a:t>nổi</a:t>
            </a:r>
            <a:r>
              <a:rPr lang="en-US" dirty="0"/>
              <a:t> </a:t>
            </a:r>
            <a:r>
              <a:rPr lang="en-US" dirty="0" err="1"/>
              <a:t>tiếng</a:t>
            </a:r>
            <a:r>
              <a:rPr lang="en-US" dirty="0"/>
              <a:t> </a:t>
            </a:r>
            <a:r>
              <a:rPr lang="en-US" dirty="0" err="1"/>
              <a:t>của</a:t>
            </a:r>
            <a:r>
              <a:rPr lang="en-US" dirty="0"/>
              <a:t> </a:t>
            </a:r>
            <a:r>
              <a:rPr lang="en-US" dirty="0" err="1" smtClean="0"/>
              <a:t>Đức</a:t>
            </a:r>
            <a:r>
              <a:rPr lang="vi-VN" dirty="0"/>
              <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fontScale="92500" lnSpcReduction="10000"/>
          </a:bodyPr>
          <a:lstStyle/>
          <a:p>
            <a:pPr fontAlgn="base"/>
            <a:r>
              <a:rPr lang="en-US" b="1" dirty="0" err="1"/>
              <a:t>Bánh</a:t>
            </a:r>
            <a:r>
              <a:rPr lang="en-US" b="1" dirty="0"/>
              <a:t> </a:t>
            </a:r>
            <a:r>
              <a:rPr lang="en-US" b="1" dirty="0" err="1"/>
              <a:t>mì</a:t>
            </a:r>
            <a:r>
              <a:rPr lang="en-US" b="1" dirty="0"/>
              <a:t> </a:t>
            </a:r>
            <a:r>
              <a:rPr lang="en-US" b="1" dirty="0" err="1" smtClean="0"/>
              <a:t>Đức</a:t>
            </a:r>
            <a:endParaRPr lang="vi-VN" b="1" dirty="0"/>
          </a:p>
          <a:p>
            <a:pPr fontAlgn="base"/>
            <a:r>
              <a:rPr lang="vi-VN" dirty="0"/>
              <a:t>Bánh mì gắn với ẩm thực Đức cũng như xúc xích. Nó có mặt trên mọi bàn ăn và thực đơn thường ngày của người Đức. Bánh mì ở Đức cũng được làm khá đa dạng, từ nhiều nguyên liệu, nhiều hình thù và nhiều tên gọi khác nhau.</a:t>
            </a:r>
          </a:p>
          <a:p>
            <a:pPr fontAlgn="base"/>
            <a:r>
              <a:rPr lang="vi-VN" dirty="0"/>
              <a:t>Có thể kể đến bánh Brezel có hình tròn, có độ xốp, mềm vừa phải. Người dân Đức thường sẽ dùng để ăn kèm với xúc xích, salad, mứt,… ở trong những bữa ăn.</a:t>
            </a:r>
          </a:p>
        </p:txBody>
      </p:sp>
    </p:spTree>
    <p:extLst>
      <p:ext uri="{BB962C8B-B14F-4D97-AF65-F5344CB8AC3E}">
        <p14:creationId xmlns:p14="http://schemas.microsoft.com/office/powerpoint/2010/main" val="3143674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Những</a:t>
            </a:r>
            <a:r>
              <a:rPr lang="en-US" dirty="0"/>
              <a:t> </a:t>
            </a:r>
            <a:r>
              <a:rPr lang="en-US" dirty="0" err="1"/>
              <a:t>món</a:t>
            </a:r>
            <a:r>
              <a:rPr lang="en-US" dirty="0"/>
              <a:t> </a:t>
            </a:r>
            <a:r>
              <a:rPr lang="en-US" dirty="0" err="1"/>
              <a:t>ăn</a:t>
            </a:r>
            <a:r>
              <a:rPr lang="en-US" dirty="0"/>
              <a:t> </a:t>
            </a:r>
            <a:r>
              <a:rPr lang="en-US" dirty="0" err="1"/>
              <a:t>nổi</a:t>
            </a:r>
            <a:r>
              <a:rPr lang="en-US" dirty="0"/>
              <a:t> </a:t>
            </a:r>
            <a:r>
              <a:rPr lang="en-US" dirty="0" err="1"/>
              <a:t>tiếng</a:t>
            </a:r>
            <a:r>
              <a:rPr lang="en-US" dirty="0"/>
              <a:t> </a:t>
            </a:r>
            <a:r>
              <a:rPr lang="en-US" dirty="0" err="1"/>
              <a:t>của</a:t>
            </a:r>
            <a:r>
              <a:rPr lang="en-US" dirty="0"/>
              <a:t> </a:t>
            </a:r>
            <a:r>
              <a:rPr lang="en-US" dirty="0" err="1" smtClean="0"/>
              <a:t>Đức</a:t>
            </a:r>
            <a:r>
              <a:rPr lang="vi-VN" dirty="0"/>
              <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lnSpcReduction="10000"/>
          </a:bodyPr>
          <a:lstStyle/>
          <a:p>
            <a:pPr fontAlgn="base"/>
            <a:r>
              <a:rPr lang="vi-VN" b="1" dirty="0"/>
              <a:t>Giò heo kèm với bắp cải muối dưa (Sauerkraut)</a:t>
            </a:r>
          </a:p>
          <a:p>
            <a:pPr fontAlgn="base"/>
            <a:r>
              <a:rPr lang="vi-VN" dirty="0"/>
              <a:t>Món ăn này có lịch sử lâu đời nhất trong nền ẩm thực của Đức. Món ăn được chế biến bao gồm có: giò heo cắt lát và ăn kèm với cải thảo được thái thành từng sợi và ngâm muối lên men.</a:t>
            </a:r>
          </a:p>
          <a:p>
            <a:pPr fontAlgn="base"/>
            <a:r>
              <a:rPr lang="vi-VN" dirty="0"/>
              <a:t>Cải thảo muối ngon hay không phải xét độ vàng của nó, mùi vị chỉ hơi chua, mềm và thơm thì mới đạt yêu cầu. </a:t>
            </a:r>
          </a:p>
        </p:txBody>
      </p:sp>
    </p:spTree>
    <p:extLst>
      <p:ext uri="{BB962C8B-B14F-4D97-AF65-F5344CB8AC3E}">
        <p14:creationId xmlns:p14="http://schemas.microsoft.com/office/powerpoint/2010/main" val="508430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042097" y="769257"/>
            <a:ext cx="7643030" cy="5843578"/>
          </a:xfrm>
          <a:prstGeom prst="rect">
            <a:avLst/>
          </a:prstGeom>
        </p:spPr>
      </p:pic>
    </p:spTree>
    <p:extLst>
      <p:ext uri="{BB962C8B-B14F-4D97-AF65-F5344CB8AC3E}">
        <p14:creationId xmlns:p14="http://schemas.microsoft.com/office/powerpoint/2010/main" val="1284127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Những</a:t>
            </a:r>
            <a:r>
              <a:rPr lang="en-US" dirty="0"/>
              <a:t> </a:t>
            </a:r>
            <a:r>
              <a:rPr lang="en-US" dirty="0" err="1"/>
              <a:t>món</a:t>
            </a:r>
            <a:r>
              <a:rPr lang="en-US" dirty="0"/>
              <a:t> </a:t>
            </a:r>
            <a:r>
              <a:rPr lang="en-US" dirty="0" err="1"/>
              <a:t>ăn</a:t>
            </a:r>
            <a:r>
              <a:rPr lang="en-US" dirty="0"/>
              <a:t> </a:t>
            </a:r>
            <a:r>
              <a:rPr lang="en-US" dirty="0" err="1"/>
              <a:t>nổi</a:t>
            </a:r>
            <a:r>
              <a:rPr lang="en-US" dirty="0"/>
              <a:t> </a:t>
            </a:r>
            <a:r>
              <a:rPr lang="en-US" dirty="0" err="1"/>
              <a:t>tiếng</a:t>
            </a:r>
            <a:r>
              <a:rPr lang="en-US" dirty="0"/>
              <a:t> </a:t>
            </a:r>
            <a:r>
              <a:rPr lang="en-US" dirty="0" err="1"/>
              <a:t>của</a:t>
            </a:r>
            <a:r>
              <a:rPr lang="en-US" dirty="0"/>
              <a:t> </a:t>
            </a:r>
            <a:r>
              <a:rPr lang="en-US" dirty="0" err="1" smtClean="0"/>
              <a:t>Đức</a:t>
            </a:r>
            <a:r>
              <a:rPr lang="vi-VN" dirty="0"/>
              <a:t/>
            </a:r>
            <a:br>
              <a:rPr lang="vi-VN" dirty="0"/>
            </a:br>
            <a:endParaRPr lang="en-US" dirty="0"/>
          </a:p>
        </p:txBody>
      </p:sp>
      <p:sp>
        <p:nvSpPr>
          <p:cNvPr id="3" name="Content Placeholder 2"/>
          <p:cNvSpPr>
            <a:spLocks noGrp="1"/>
          </p:cNvSpPr>
          <p:nvPr>
            <p:ph idx="1"/>
          </p:nvPr>
        </p:nvSpPr>
        <p:spPr>
          <a:xfrm>
            <a:off x="1126435" y="1501634"/>
            <a:ext cx="10378177" cy="5356365"/>
          </a:xfrm>
        </p:spPr>
        <p:txBody>
          <a:bodyPr>
            <a:normAutofit/>
          </a:bodyPr>
          <a:lstStyle/>
          <a:p>
            <a:pPr fontAlgn="base"/>
            <a:r>
              <a:rPr lang="vi-VN" b="1" dirty="0"/>
              <a:t>Bia</a:t>
            </a:r>
          </a:p>
          <a:p>
            <a:pPr fontAlgn="base"/>
            <a:r>
              <a:rPr lang="vi-VN" dirty="0"/>
              <a:t>Bia được xem là thức uống đặc trưng, là đặc sản tạo lên thương hiệu nổi tiếng được làm từ những hạt lúa mạch nguyên chất của Đức. Tại Đức hàng năm còn tổ chức lễ hội bia Oktoberfest hay còn có tên gọi khác là Cannstatter Volksfest. Là một trong những lễ hội lớn nhất nước Đức, được tổ chức vào tháng 10 hàng năm.</a:t>
            </a:r>
          </a:p>
        </p:txBody>
      </p:sp>
    </p:spTree>
    <p:extLst>
      <p:ext uri="{BB962C8B-B14F-4D97-AF65-F5344CB8AC3E}">
        <p14:creationId xmlns:p14="http://schemas.microsoft.com/office/powerpoint/2010/main" val="42814287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24</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1524000" y="0"/>
            <a:ext cx="9144000" cy="6858000"/>
          </a:xfrm>
          <a:prstGeom prst="rect">
            <a:avLst/>
          </a:prstGeom>
          <a:noFill/>
          <a:ln w="9525">
            <a:noFill/>
            <a:miter lim="800000"/>
            <a:headEnd/>
            <a:tailEnd/>
          </a:ln>
        </p:spPr>
      </p:pic>
    </p:spTree>
    <p:extLst>
      <p:ext uri="{BB962C8B-B14F-4D97-AF65-F5344CB8AC3E}">
        <p14:creationId xmlns:p14="http://schemas.microsoft.com/office/powerpoint/2010/main" val="147652700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Wood Type</Template>
  <TotalTime>3371</TotalTime>
  <Words>987</Words>
  <Application>Microsoft Office PowerPoint</Application>
  <PresentationFormat>Widescreen</PresentationFormat>
  <Paragraphs>63</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Century Gothic</vt:lpstr>
      <vt:lpstr>Wingdings 3</vt:lpstr>
      <vt:lpstr>Wisp</vt:lpstr>
      <vt:lpstr>PowerPoint Presentation</vt:lpstr>
      <vt:lpstr>Chương 4: MỘT SỐ NỀN VĂN HÓA ẨM THỰC TIÊU BIỂU KHU VỰC CHÂU ÂU- MỸ</vt:lpstr>
      <vt:lpstr>IV. ĐỨC</vt:lpstr>
      <vt:lpstr>IV. ĐỨC</vt:lpstr>
      <vt:lpstr>IV. ĐỨC</vt:lpstr>
      <vt:lpstr>IV. ĐỨC</vt:lpstr>
      <vt:lpstr>IV. ĐỨC</vt:lpstr>
      <vt:lpstr>IV. ĐỨC</vt:lpstr>
      <vt:lpstr>IV. ĐỨC</vt:lpstr>
      <vt:lpstr>PowerPoint Presentation</vt:lpstr>
      <vt:lpstr>IV. ĐỨC</vt:lpstr>
      <vt:lpstr>PowerPoint Presentation</vt:lpstr>
      <vt:lpstr>IV. ĐỨC</vt:lpstr>
      <vt:lpstr>Điểm thú vị đặc biệt trong ẩm thực người Đức </vt:lpstr>
      <vt:lpstr>Điểm thú vị đặc biệt trong ẩm thực người Đức </vt:lpstr>
      <vt:lpstr>Điểm thú vị đặc biệt trong ẩm thực người Đức </vt:lpstr>
      <vt:lpstr>Những món ăn nổi tiếng của Đức </vt:lpstr>
      <vt:lpstr>Những món ăn nổi tiếng của Đức </vt:lpstr>
      <vt:lpstr>Những món ăn nổi tiếng của Đức </vt:lpstr>
      <vt:lpstr>Những món ăn nổi tiếng của Đức </vt:lpstr>
      <vt:lpstr>Những món ăn nổi tiếng của Đức </vt:lpstr>
      <vt:lpstr>PowerPoint Presentation</vt:lpstr>
      <vt:lpstr>Những món ăn nổi tiếng của Đức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229</cp:revision>
  <dcterms:created xsi:type="dcterms:W3CDTF">2020-12-02T01:16:04Z</dcterms:created>
  <dcterms:modified xsi:type="dcterms:W3CDTF">2021-03-07T17:11:00Z</dcterms:modified>
</cp:coreProperties>
</file>