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6"/>
  </p:notesMasterIdLst>
  <p:sldIdLst>
    <p:sldId id="257" r:id="rId2"/>
    <p:sldId id="280" r:id="rId3"/>
    <p:sldId id="260" r:id="rId4"/>
    <p:sldId id="270" r:id="rId5"/>
    <p:sldId id="271" r:id="rId6"/>
    <p:sldId id="272" r:id="rId7"/>
    <p:sldId id="261" r:id="rId8"/>
    <p:sldId id="262" r:id="rId9"/>
    <p:sldId id="263" r:id="rId10"/>
    <p:sldId id="287" r:id="rId11"/>
    <p:sldId id="289" r:id="rId12"/>
    <p:sldId id="283" r:id="rId13"/>
    <p:sldId id="264" r:id="rId14"/>
    <p:sldId id="284" r:id="rId15"/>
    <p:sldId id="265" r:id="rId16"/>
    <p:sldId id="266" r:id="rId17"/>
    <p:sldId id="267" r:id="rId18"/>
    <p:sldId id="268" r:id="rId19"/>
    <p:sldId id="269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6" r:id="rId28"/>
    <p:sldId id="290" r:id="rId29"/>
    <p:sldId id="291" r:id="rId30"/>
    <p:sldId id="292" r:id="rId31"/>
    <p:sldId id="293" r:id="rId32"/>
    <p:sldId id="295" r:id="rId33"/>
    <p:sldId id="296" r:id="rId34"/>
    <p:sldId id="298" r:id="rId35"/>
    <p:sldId id="299" r:id="rId36"/>
    <p:sldId id="300" r:id="rId37"/>
    <p:sldId id="301" r:id="rId38"/>
    <p:sldId id="303" r:id="rId39"/>
    <p:sldId id="304" r:id="rId40"/>
    <p:sldId id="305" r:id="rId41"/>
    <p:sldId id="306" r:id="rId42"/>
    <p:sldId id="307" r:id="rId43"/>
    <p:sldId id="308" r:id="rId44"/>
    <p:sldId id="310" r:id="rId45"/>
    <p:sldId id="311" r:id="rId46"/>
    <p:sldId id="312" r:id="rId47"/>
    <p:sldId id="313" r:id="rId48"/>
    <p:sldId id="314" r:id="rId49"/>
    <p:sldId id="316" r:id="rId50"/>
    <p:sldId id="315" r:id="rId51"/>
    <p:sldId id="317" r:id="rId52"/>
    <p:sldId id="318" r:id="rId53"/>
    <p:sldId id="319" r:id="rId54"/>
    <p:sldId id="320" r:id="rId5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FF"/>
    <a:srgbClr val="CC00CC"/>
    <a:srgbClr val="660066"/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6E6B55-26D8-444A-8CDA-D6D966709002}" type="datetimeFigureOut">
              <a:rPr lang="en-US" smtClean="0"/>
              <a:pPr/>
              <a:t>5/11/2021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D3C241-BFEB-486F-882C-D5FC703E2ED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940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D3C241-BFEB-486F-882C-D5FC703E2ED2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D3C241-BFEB-486F-882C-D5FC703E2ED2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34281-E49F-4809-8053-7F73DE6711EB}" type="datetimeFigureOut">
              <a:rPr lang="en-US" smtClean="0"/>
              <a:pPr/>
              <a:t>5/11/2021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ACDE1-1719-4EFE-B6A8-CBAE85DFBE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34281-E49F-4809-8053-7F73DE6711EB}" type="datetimeFigureOut">
              <a:rPr lang="en-US" smtClean="0"/>
              <a:pPr/>
              <a:t>5/11/2021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ACDE1-1719-4EFE-B6A8-CBAE85DFBE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34281-E49F-4809-8053-7F73DE6711EB}" type="datetimeFigureOut">
              <a:rPr lang="en-US" smtClean="0"/>
              <a:pPr/>
              <a:t>5/11/2021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ACDE1-1719-4EFE-B6A8-CBAE85DFBE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34281-E49F-4809-8053-7F73DE6711EB}" type="datetimeFigureOut">
              <a:rPr lang="en-US" smtClean="0"/>
              <a:pPr/>
              <a:t>5/11/2021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ACDE1-1719-4EFE-B6A8-CBAE85DFBE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34281-E49F-4809-8053-7F73DE6711EB}" type="datetimeFigureOut">
              <a:rPr lang="en-US" smtClean="0"/>
              <a:pPr/>
              <a:t>5/11/2021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ACDE1-1719-4EFE-B6A8-CBAE85DFBE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34281-E49F-4809-8053-7F73DE6711EB}" type="datetimeFigureOut">
              <a:rPr lang="en-US" smtClean="0"/>
              <a:pPr/>
              <a:t>5/11/2021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ACDE1-1719-4EFE-B6A8-CBAE85DFBE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34281-E49F-4809-8053-7F73DE6711EB}" type="datetimeFigureOut">
              <a:rPr lang="en-US" smtClean="0"/>
              <a:pPr/>
              <a:t>5/11/2021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ACDE1-1719-4EFE-B6A8-CBAE85DFBE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34281-E49F-4809-8053-7F73DE6711EB}" type="datetimeFigureOut">
              <a:rPr lang="en-US" smtClean="0"/>
              <a:pPr/>
              <a:t>5/11/2021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ACDE1-1719-4EFE-B6A8-CBAE85DFBE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34281-E49F-4809-8053-7F73DE6711EB}" type="datetimeFigureOut">
              <a:rPr lang="en-US" smtClean="0"/>
              <a:pPr/>
              <a:t>5/11/2021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ACDE1-1719-4EFE-B6A8-CBAE85DFBE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34281-E49F-4809-8053-7F73DE6711EB}" type="datetimeFigureOut">
              <a:rPr lang="en-US" smtClean="0"/>
              <a:pPr/>
              <a:t>5/11/2021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ACDE1-1719-4EFE-B6A8-CBAE85DFBE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34281-E49F-4809-8053-7F73DE6711EB}" type="datetimeFigureOut">
              <a:rPr lang="en-US" smtClean="0"/>
              <a:pPr/>
              <a:t>5/11/2021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ACDE1-1719-4EFE-B6A8-CBAE85DFBE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634281-E49F-4809-8053-7F73DE6711EB}" type="datetimeFigureOut">
              <a:rPr lang="en-US" smtClean="0"/>
              <a:pPr/>
              <a:t>5/11/2021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8ACDE1-1719-4EFE-B6A8-CBAE85DFBE6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209800"/>
            <a:ext cx="9144000" cy="1143000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buNone/>
            </a:pPr>
            <a:r>
              <a:rPr lang="en-US" sz="6000" b="1" dirty="0">
                <a:ln w="11430"/>
                <a:solidFill>
                  <a:srgbClr val="3333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WELCOME</a:t>
            </a:r>
            <a:r>
              <a:rPr lang="en-US" sz="6000" b="1" dirty="0">
                <a:ln w="11430"/>
                <a:solidFill>
                  <a:srgbClr val="CC00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6000" b="1" dirty="0">
                <a:ln w="11430"/>
                <a:solidFill>
                  <a:srgbClr val="3333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TO OUR CLASS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7" y="3810000"/>
            <a:ext cx="9144000" cy="1143000"/>
          </a:xfrm>
        </p:spPr>
        <p:txBody>
          <a:bodyPr/>
          <a:lstStyle/>
          <a:p>
            <a:r>
              <a:rPr lang="fr-FR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MỆNH </a:t>
            </a:r>
            <a:r>
              <a:rPr lang="fr-FR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ĐỀ QUAN </a:t>
            </a:r>
            <a:r>
              <a:rPr lang="fr-FR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endParaRPr lang="en-US" dirty="0">
              <a:solidFill>
                <a:srgbClr val="3333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-13855" y="1752600"/>
            <a:ext cx="9144000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RELATIVE CLAUSES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-13855" y="457200"/>
            <a:ext cx="9144000" cy="1295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7200" b="1" dirty="0" smtClean="0">
                <a:solidFill>
                  <a:srgbClr val="FF0000"/>
                </a:solidFill>
              </a:rPr>
              <a:t>UNIT 8</a:t>
            </a:r>
            <a:endParaRPr lang="en-US" sz="7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782" y="-13855"/>
            <a:ext cx="9144000" cy="1524000"/>
          </a:xfrm>
        </p:spPr>
        <p:txBody>
          <a:bodyPr>
            <a:noAutofit/>
          </a:bodyPr>
          <a:lstStyle/>
          <a:p>
            <a:r>
              <a:rPr lang="fr-FR" sz="4000" b="1" u="sng" dirty="0" smtClean="0">
                <a:solidFill>
                  <a:srgbClr val="FF0000"/>
                </a:solidFill>
              </a:rPr>
              <a:t/>
            </a:r>
            <a:br>
              <a:rPr lang="fr-FR" sz="4000" b="1" u="sng" dirty="0" smtClean="0">
                <a:solidFill>
                  <a:srgbClr val="FF0000"/>
                </a:solidFill>
              </a:rPr>
            </a:br>
            <a:r>
              <a:rPr lang="fr-FR" sz="4000" b="1" u="sng" dirty="0" smtClean="0">
                <a:solidFill>
                  <a:srgbClr val="FF0000"/>
                </a:solidFill>
              </a:rPr>
              <a:t>RELATIVE </a:t>
            </a:r>
            <a:r>
              <a:rPr lang="fr-FR" sz="4000" b="1" u="sng" dirty="0">
                <a:solidFill>
                  <a:srgbClr val="FF0000"/>
                </a:solidFill>
              </a:rPr>
              <a:t>CLAUSES </a:t>
            </a:r>
            <a:r>
              <a:rPr lang="fr-FR" sz="4000" b="1" u="sng" dirty="0" smtClean="0">
                <a:solidFill>
                  <a:srgbClr val="FF0000"/>
                </a:solidFill>
              </a:rPr>
              <a:t/>
            </a:r>
            <a:br>
              <a:rPr lang="fr-FR" sz="4000" b="1" u="sng" dirty="0" smtClean="0">
                <a:solidFill>
                  <a:srgbClr val="FF0000"/>
                </a:solidFill>
              </a:rPr>
            </a:br>
            <a:r>
              <a:rPr lang="fr-FR" sz="4000" b="1" dirty="0" smtClean="0">
                <a:solidFill>
                  <a:srgbClr val="CC00CC"/>
                </a:solidFill>
              </a:rPr>
              <a:t>(</a:t>
            </a:r>
            <a:r>
              <a:rPr lang="fr-FR" sz="40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MỆNH ĐỀ QUAN HỆ</a:t>
            </a:r>
            <a:r>
              <a:rPr lang="fr-FR" sz="4000" b="1" dirty="0">
                <a:solidFill>
                  <a:srgbClr val="CC00CC"/>
                </a:solidFill>
              </a:rPr>
              <a:t>)</a:t>
            </a:r>
            <a:r>
              <a:rPr lang="fr-FR" sz="4000" dirty="0">
                <a:solidFill>
                  <a:srgbClr val="CC00CC"/>
                </a:solidFill>
              </a:rPr>
              <a:t/>
            </a:r>
            <a:br>
              <a:rPr lang="fr-FR" sz="4000" dirty="0">
                <a:solidFill>
                  <a:srgbClr val="CC00CC"/>
                </a:solidFill>
              </a:rPr>
            </a:br>
            <a:endParaRPr lang="en-US" sz="4000" dirty="0">
              <a:solidFill>
                <a:srgbClr val="CC00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7" y="1371600"/>
            <a:ext cx="9144000" cy="5486400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US" sz="2000" b="1" dirty="0" smtClean="0">
              <a:solidFill>
                <a:srgbClr val="3333FF"/>
              </a:solidFill>
            </a:endParaRPr>
          </a:p>
          <a:p>
            <a:r>
              <a:rPr lang="vi-VN" sz="4000" b="1" dirty="0" smtClean="0">
                <a:solidFill>
                  <a:srgbClr val="3333FF"/>
                </a:solidFill>
              </a:rPr>
              <a:t>Dùng để </a:t>
            </a:r>
            <a:r>
              <a:rPr lang="vi-VN" sz="4000" b="1" dirty="0">
                <a:solidFill>
                  <a:srgbClr val="3333FF"/>
                </a:solidFill>
              </a:rPr>
              <a:t>bổ nghĩa cho danh từ đứng trước nó</a:t>
            </a:r>
            <a:r>
              <a:rPr lang="en-US" sz="4000" b="1" dirty="0">
                <a:solidFill>
                  <a:srgbClr val="3333FF"/>
                </a:solidFill>
              </a:rPr>
              <a:t>.	</a:t>
            </a:r>
          </a:p>
          <a:p>
            <a:r>
              <a:rPr lang="en-US" sz="4000" b="1" dirty="0">
                <a:solidFill>
                  <a:srgbClr val="3333FF"/>
                </a:solidFill>
              </a:rPr>
              <a:t>B</a:t>
            </a:r>
            <a:r>
              <a:rPr lang="vi-VN" sz="4000" b="1" dirty="0">
                <a:solidFill>
                  <a:srgbClr val="3333FF"/>
                </a:solidFill>
              </a:rPr>
              <a:t>ắt đầu bằng các đại từ quan hệ: </a:t>
            </a:r>
            <a:r>
              <a:rPr lang="vi-VN" sz="4000" b="1" dirty="0">
                <a:solidFill>
                  <a:srgbClr val="FF0000"/>
                </a:solidFill>
              </a:rPr>
              <a:t>who, whom, which, that, whose </a:t>
            </a:r>
            <a:endParaRPr lang="en-US" sz="40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4000" b="1" dirty="0">
                <a:solidFill>
                  <a:srgbClr val="FF0000"/>
                </a:solidFill>
              </a:rPr>
              <a:t> </a:t>
            </a:r>
            <a:r>
              <a:rPr lang="vi-VN" sz="4000" b="1" dirty="0" smtClean="0">
                <a:solidFill>
                  <a:srgbClr val="3333FF"/>
                </a:solidFill>
              </a:rPr>
              <a:t>hay </a:t>
            </a:r>
            <a:r>
              <a:rPr lang="vi-VN" sz="4000" b="1" dirty="0">
                <a:solidFill>
                  <a:srgbClr val="3333FF"/>
                </a:solidFill>
              </a:rPr>
              <a:t>những trạng từ quan hệ: </a:t>
            </a:r>
            <a:r>
              <a:rPr lang="vi-VN" sz="4000" b="1" dirty="0">
                <a:solidFill>
                  <a:srgbClr val="FF0000"/>
                </a:solidFill>
              </a:rPr>
              <a:t>why, </a:t>
            </a:r>
            <a:r>
              <a:rPr lang="en-US" sz="4000" b="1" dirty="0" smtClean="0">
                <a:solidFill>
                  <a:srgbClr val="FF0000"/>
                </a:solidFill>
              </a:rPr>
              <a:t>               </a:t>
            </a:r>
            <a:r>
              <a:rPr lang="vi-VN" sz="4000" b="1" dirty="0" smtClean="0">
                <a:solidFill>
                  <a:srgbClr val="FF0000"/>
                </a:solidFill>
              </a:rPr>
              <a:t>where</a:t>
            </a:r>
            <a:r>
              <a:rPr lang="vi-VN" sz="4000" b="1" dirty="0">
                <a:solidFill>
                  <a:srgbClr val="FF0000"/>
                </a:solidFill>
              </a:rPr>
              <a:t>, when</a:t>
            </a:r>
            <a:r>
              <a:rPr lang="en-US" sz="4000" b="1" dirty="0">
                <a:solidFill>
                  <a:srgbClr val="FF0000"/>
                </a:solidFill>
              </a:rPr>
              <a:t>, … etc..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709"/>
            <a:ext cx="9144000" cy="1267691"/>
          </a:xfrm>
        </p:spPr>
        <p:txBody>
          <a:bodyPr>
            <a:normAutofit/>
          </a:bodyPr>
          <a:lstStyle/>
          <a:p>
            <a:r>
              <a:rPr lang="en-US" sz="4800" b="1" i="1" u="sng" dirty="0">
                <a:solidFill>
                  <a:srgbClr val="FF0000"/>
                </a:solidFill>
              </a:rPr>
              <a:t>I. </a:t>
            </a:r>
            <a:r>
              <a:rPr lang="en-US" sz="4800" b="1" i="1" u="sng" dirty="0" smtClean="0">
                <a:solidFill>
                  <a:srgbClr val="FF0000"/>
                </a:solidFill>
              </a:rPr>
              <a:t>TYPES </a:t>
            </a:r>
            <a:r>
              <a:rPr lang="en-US" sz="4800" b="1" i="1" u="sng" dirty="0">
                <a:solidFill>
                  <a:srgbClr val="FF0000"/>
                </a:solidFill>
              </a:rPr>
              <a:t>OF RELATIVE </a:t>
            </a:r>
            <a:r>
              <a:rPr lang="en-US" sz="4800" b="1" i="1" u="sng" dirty="0" smtClean="0">
                <a:solidFill>
                  <a:srgbClr val="FF0000"/>
                </a:solidFill>
              </a:rPr>
              <a:t>CLAUSE</a:t>
            </a:r>
            <a:endParaRPr lang="en-US" sz="4800" i="1" u="sng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5400"/>
            <a:ext cx="9144000" cy="5562600"/>
          </a:xfrm>
        </p:spPr>
        <p:txBody>
          <a:bodyPr/>
          <a:lstStyle/>
          <a:p>
            <a:pPr marL="0" indent="0" algn="ctr">
              <a:buNone/>
            </a:pPr>
            <a:r>
              <a:rPr lang="en-US" sz="4400" b="1" dirty="0" smtClean="0">
                <a:solidFill>
                  <a:srgbClr val="3333FF"/>
                </a:solidFill>
              </a:rPr>
              <a:t>a. </a:t>
            </a:r>
            <a:r>
              <a:rPr lang="vi-VN" sz="4400" b="1" dirty="0" smtClean="0">
                <a:solidFill>
                  <a:srgbClr val="3333FF"/>
                </a:solidFill>
              </a:rPr>
              <a:t>Defining </a:t>
            </a:r>
            <a:r>
              <a:rPr lang="vi-VN" sz="4400" b="1" dirty="0">
                <a:solidFill>
                  <a:srgbClr val="3333FF"/>
                </a:solidFill>
              </a:rPr>
              <a:t>relative </a:t>
            </a:r>
            <a:r>
              <a:rPr lang="vi-VN" sz="4400" b="1" dirty="0" smtClean="0">
                <a:solidFill>
                  <a:srgbClr val="3333FF"/>
                </a:solidFill>
              </a:rPr>
              <a:t>clauses</a:t>
            </a:r>
            <a:r>
              <a:rPr lang="en-US" sz="4400" b="1" dirty="0" smtClean="0">
                <a:solidFill>
                  <a:srgbClr val="3333FF"/>
                </a:solidFill>
              </a:rPr>
              <a:t> </a:t>
            </a:r>
          </a:p>
          <a:p>
            <a:pPr marL="0" indent="0" algn="ctr">
              <a:buNone/>
            </a:pPr>
            <a:r>
              <a:rPr lang="en-US" sz="4800" b="1" dirty="0" smtClean="0">
                <a:solidFill>
                  <a:srgbClr val="00B050"/>
                </a:solidFill>
              </a:rPr>
              <a:t>(</a:t>
            </a:r>
            <a:r>
              <a:rPr lang="en-US" sz="4800" b="1" dirty="0" err="1">
                <a:solidFill>
                  <a:srgbClr val="CC00CC"/>
                </a:solidFill>
              </a:rPr>
              <a:t>Mệnh</a:t>
            </a:r>
            <a:r>
              <a:rPr lang="en-US" sz="4800" b="1" dirty="0">
                <a:solidFill>
                  <a:srgbClr val="CC00CC"/>
                </a:solidFill>
              </a:rPr>
              <a:t> </a:t>
            </a:r>
            <a:r>
              <a:rPr lang="en-US" sz="4800" b="1" dirty="0" err="1">
                <a:solidFill>
                  <a:srgbClr val="CC00CC"/>
                </a:solidFill>
              </a:rPr>
              <a:t>đề</a:t>
            </a:r>
            <a:r>
              <a:rPr lang="en-US" sz="4800" b="1" dirty="0">
                <a:solidFill>
                  <a:srgbClr val="CC00CC"/>
                </a:solidFill>
              </a:rPr>
              <a:t> </a:t>
            </a:r>
            <a:r>
              <a:rPr lang="en-US" sz="4800" b="1" dirty="0" err="1">
                <a:solidFill>
                  <a:srgbClr val="CC00CC"/>
                </a:solidFill>
              </a:rPr>
              <a:t>quan</a:t>
            </a:r>
            <a:r>
              <a:rPr lang="en-US" sz="4800" b="1" dirty="0">
                <a:solidFill>
                  <a:srgbClr val="CC00CC"/>
                </a:solidFill>
              </a:rPr>
              <a:t> </a:t>
            </a:r>
            <a:r>
              <a:rPr lang="en-US" sz="4800" b="1" dirty="0" err="1">
                <a:solidFill>
                  <a:srgbClr val="CC00CC"/>
                </a:solidFill>
              </a:rPr>
              <a:t>hệ</a:t>
            </a:r>
            <a:r>
              <a:rPr lang="en-US" sz="4800" b="1" dirty="0">
                <a:solidFill>
                  <a:srgbClr val="CC00CC"/>
                </a:solidFill>
              </a:rPr>
              <a:t> </a:t>
            </a:r>
            <a:r>
              <a:rPr lang="en-US" sz="4800" b="1" dirty="0" err="1">
                <a:solidFill>
                  <a:srgbClr val="CC00CC"/>
                </a:solidFill>
              </a:rPr>
              <a:t>xác</a:t>
            </a:r>
            <a:r>
              <a:rPr lang="en-US" sz="4800" b="1" dirty="0">
                <a:solidFill>
                  <a:srgbClr val="CC00CC"/>
                </a:solidFill>
              </a:rPr>
              <a:t> </a:t>
            </a:r>
            <a:r>
              <a:rPr lang="en-US" sz="4800" b="1" dirty="0" err="1">
                <a:solidFill>
                  <a:srgbClr val="CC00CC"/>
                </a:solidFill>
              </a:rPr>
              <a:t>định</a:t>
            </a:r>
            <a:r>
              <a:rPr lang="en-US" sz="4800" b="1" dirty="0" smtClean="0">
                <a:solidFill>
                  <a:srgbClr val="CC00CC"/>
                </a:solidFill>
              </a:rPr>
              <a:t>)</a:t>
            </a:r>
            <a:r>
              <a:rPr lang="vi-VN" sz="4800" b="1" dirty="0">
                <a:solidFill>
                  <a:srgbClr val="CC00CC"/>
                </a:solidFill>
              </a:rPr>
              <a:t> </a:t>
            </a:r>
            <a:endParaRPr lang="en-US" sz="4800" b="1" dirty="0" smtClean="0">
              <a:solidFill>
                <a:srgbClr val="CC00CC"/>
              </a:solidFill>
            </a:endParaRPr>
          </a:p>
          <a:p>
            <a:pPr marL="0" indent="0" algn="ctr">
              <a:buNone/>
            </a:pPr>
            <a:r>
              <a:rPr lang="en-US" sz="4800" b="1" dirty="0" err="1"/>
              <a:t>dùng</a:t>
            </a:r>
            <a:r>
              <a:rPr lang="en-US" sz="4800" b="1" dirty="0"/>
              <a:t> </a:t>
            </a:r>
            <a:r>
              <a:rPr lang="en-US" sz="4800" b="1" dirty="0" err="1" smtClean="0"/>
              <a:t>để</a:t>
            </a:r>
            <a:r>
              <a:rPr lang="en-US" sz="4800" b="1" dirty="0" smtClean="0"/>
              <a:t> </a:t>
            </a:r>
            <a:r>
              <a:rPr lang="vi-VN" sz="4800" b="1" dirty="0" smtClean="0"/>
              <a:t>xác </a:t>
            </a:r>
            <a:r>
              <a:rPr lang="vi-VN" sz="4800" b="1" dirty="0"/>
              <a:t>định danh từ </a:t>
            </a:r>
            <a:endParaRPr lang="en-US" sz="4800" b="1" dirty="0" smtClean="0"/>
          </a:p>
          <a:p>
            <a:pPr marL="0" indent="0" algn="ctr">
              <a:buNone/>
            </a:pPr>
            <a:r>
              <a:rPr lang="vi-VN" sz="4800" b="1" dirty="0" smtClean="0"/>
              <a:t>đứng </a:t>
            </a:r>
            <a:r>
              <a:rPr lang="vi-VN" sz="4800" b="1" dirty="0"/>
              <a:t>trước nó</a:t>
            </a:r>
            <a:r>
              <a:rPr lang="en-US" sz="4800" b="1" dirty="0" smtClean="0"/>
              <a:t>. </a:t>
            </a:r>
            <a:endParaRPr lang="en-US" sz="4800" b="1" dirty="0"/>
          </a:p>
          <a:p>
            <a:pPr marL="0" indent="0" algn="ctr">
              <a:buNone/>
            </a:pPr>
            <a:r>
              <a:rPr lang="en-US" sz="4800" dirty="0"/>
              <a:t>Ex: </a:t>
            </a:r>
            <a:r>
              <a:rPr lang="en-US" sz="4800" b="1" dirty="0">
                <a:solidFill>
                  <a:srgbClr val="660066"/>
                </a:solidFill>
              </a:rPr>
              <a:t>The city</a:t>
            </a:r>
            <a:r>
              <a:rPr lang="en-US" sz="4800" dirty="0"/>
              <a:t> </a:t>
            </a:r>
            <a:r>
              <a:rPr lang="en-US" sz="4800" b="1" u="sng" dirty="0">
                <a:solidFill>
                  <a:srgbClr val="3333FF"/>
                </a:solidFill>
              </a:rPr>
              <a:t>which</a:t>
            </a:r>
            <a:r>
              <a:rPr lang="en-US" sz="4800" b="1" u="sng" dirty="0">
                <a:solidFill>
                  <a:srgbClr val="FF0000"/>
                </a:solidFill>
              </a:rPr>
              <a:t> I visited last summer</a:t>
            </a:r>
            <a:r>
              <a:rPr lang="en-US" sz="4800" dirty="0"/>
              <a:t> </a:t>
            </a:r>
            <a:r>
              <a:rPr lang="en-US" sz="4800" b="1" dirty="0"/>
              <a:t>is very beautiful.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marL="0" indent="0" algn="ctr">
              <a:buNone/>
            </a:pPr>
            <a:endParaRPr lang="en-US" sz="2000" b="1" dirty="0" smtClean="0">
              <a:solidFill>
                <a:srgbClr val="3333FF"/>
              </a:solidFill>
            </a:endParaRPr>
          </a:p>
          <a:p>
            <a:pPr marL="0" indent="0" algn="ctr">
              <a:buNone/>
            </a:pPr>
            <a:r>
              <a:rPr lang="en-US" sz="4400" b="1" dirty="0" smtClean="0">
                <a:solidFill>
                  <a:srgbClr val="3333FF"/>
                </a:solidFill>
              </a:rPr>
              <a:t>b. </a:t>
            </a:r>
            <a:r>
              <a:rPr lang="vi-VN" sz="4400" b="1" dirty="0" smtClean="0">
                <a:solidFill>
                  <a:srgbClr val="3333FF"/>
                </a:solidFill>
              </a:rPr>
              <a:t>Non-defining </a:t>
            </a:r>
            <a:r>
              <a:rPr lang="vi-VN" sz="4400" b="1" dirty="0">
                <a:solidFill>
                  <a:srgbClr val="3333FF"/>
                </a:solidFill>
              </a:rPr>
              <a:t>relative </a:t>
            </a:r>
            <a:r>
              <a:rPr lang="vi-VN" sz="4400" b="1" dirty="0" smtClean="0">
                <a:solidFill>
                  <a:srgbClr val="3333FF"/>
                </a:solidFill>
              </a:rPr>
              <a:t>clauses</a:t>
            </a:r>
            <a:r>
              <a:rPr lang="en-US" sz="4400" b="1" dirty="0" smtClean="0">
                <a:solidFill>
                  <a:srgbClr val="3333FF"/>
                </a:solidFill>
              </a:rPr>
              <a:t> </a:t>
            </a:r>
            <a:r>
              <a:rPr lang="en-US" sz="4000" b="1" dirty="0" smtClean="0">
                <a:solidFill>
                  <a:srgbClr val="CC00CC"/>
                </a:solidFill>
              </a:rPr>
              <a:t>(</a:t>
            </a:r>
            <a:r>
              <a:rPr lang="en-US" sz="4000" b="1" dirty="0" err="1">
                <a:solidFill>
                  <a:srgbClr val="CC00CC"/>
                </a:solidFill>
              </a:rPr>
              <a:t>Mệnh</a:t>
            </a:r>
            <a:r>
              <a:rPr lang="en-US" sz="4000" b="1" dirty="0">
                <a:solidFill>
                  <a:srgbClr val="CC00CC"/>
                </a:solidFill>
              </a:rPr>
              <a:t> </a:t>
            </a:r>
            <a:r>
              <a:rPr lang="en-US" sz="4000" b="1" dirty="0" err="1">
                <a:solidFill>
                  <a:srgbClr val="CC00CC"/>
                </a:solidFill>
              </a:rPr>
              <a:t>đề</a:t>
            </a:r>
            <a:r>
              <a:rPr lang="en-US" sz="4000" b="1" dirty="0">
                <a:solidFill>
                  <a:srgbClr val="CC00CC"/>
                </a:solidFill>
              </a:rPr>
              <a:t> </a:t>
            </a:r>
            <a:r>
              <a:rPr lang="en-US" sz="4000" b="1" dirty="0" err="1">
                <a:solidFill>
                  <a:srgbClr val="CC00CC"/>
                </a:solidFill>
              </a:rPr>
              <a:t>quan</a:t>
            </a:r>
            <a:r>
              <a:rPr lang="en-US" sz="4000" b="1" dirty="0">
                <a:solidFill>
                  <a:srgbClr val="CC00CC"/>
                </a:solidFill>
              </a:rPr>
              <a:t> </a:t>
            </a:r>
            <a:r>
              <a:rPr lang="en-US" sz="4000" b="1" dirty="0" err="1">
                <a:solidFill>
                  <a:srgbClr val="CC00CC"/>
                </a:solidFill>
              </a:rPr>
              <a:t>hệ</a:t>
            </a:r>
            <a:r>
              <a:rPr lang="en-US" sz="4000" b="1" dirty="0">
                <a:solidFill>
                  <a:srgbClr val="CC00CC"/>
                </a:solidFill>
              </a:rPr>
              <a:t> </a:t>
            </a:r>
            <a:r>
              <a:rPr lang="en-US" sz="4000" b="1" dirty="0" err="1">
                <a:solidFill>
                  <a:srgbClr val="CC00CC"/>
                </a:solidFill>
              </a:rPr>
              <a:t>không</a:t>
            </a:r>
            <a:r>
              <a:rPr lang="en-US" sz="4000" b="1" dirty="0">
                <a:solidFill>
                  <a:srgbClr val="CC00CC"/>
                </a:solidFill>
              </a:rPr>
              <a:t> </a:t>
            </a:r>
            <a:r>
              <a:rPr lang="en-US" sz="4000" b="1" dirty="0" err="1">
                <a:solidFill>
                  <a:srgbClr val="CC00CC"/>
                </a:solidFill>
              </a:rPr>
              <a:t>xác</a:t>
            </a:r>
            <a:r>
              <a:rPr lang="en-US" sz="4000" b="1" dirty="0">
                <a:solidFill>
                  <a:srgbClr val="CC00CC"/>
                </a:solidFill>
              </a:rPr>
              <a:t> </a:t>
            </a:r>
            <a:r>
              <a:rPr lang="en-US" sz="4000" b="1" dirty="0" err="1" smtClean="0">
                <a:solidFill>
                  <a:srgbClr val="CC00CC"/>
                </a:solidFill>
              </a:rPr>
              <a:t>định</a:t>
            </a:r>
            <a:r>
              <a:rPr lang="en-US" sz="4000" b="1" dirty="0" smtClean="0">
                <a:solidFill>
                  <a:srgbClr val="CC00CC"/>
                </a:solidFill>
              </a:rPr>
              <a:t>)</a:t>
            </a:r>
            <a:endParaRPr lang="en-US" sz="4000" b="1" dirty="0">
              <a:solidFill>
                <a:srgbClr val="CC00CC"/>
              </a:solidFill>
            </a:endParaRPr>
          </a:p>
          <a:p>
            <a:pPr marL="0" indent="0" algn="ctr">
              <a:buNone/>
            </a:pPr>
            <a:endParaRPr lang="en-US" sz="1200" b="1" dirty="0" smtClean="0"/>
          </a:p>
          <a:p>
            <a:pPr marL="0" indent="0" algn="ctr">
              <a:buNone/>
            </a:pPr>
            <a:r>
              <a:rPr lang="vi-VN" sz="4000" b="1" dirty="0" smtClean="0"/>
              <a:t>cung </a:t>
            </a:r>
            <a:r>
              <a:rPr lang="vi-VN" sz="4000" b="1" dirty="0"/>
              <a:t>cấp thêm thông tin về một người, một vật hoặc một sự việc đã được xác </a:t>
            </a:r>
            <a:r>
              <a:rPr lang="vi-VN" sz="4000" b="1" dirty="0" smtClean="0"/>
              <a:t>định</a:t>
            </a:r>
            <a:endParaRPr lang="en-US" sz="4000" b="1" dirty="0"/>
          </a:p>
          <a:p>
            <a:pPr marL="0" indent="0" algn="ctr">
              <a:buNone/>
            </a:pPr>
            <a:r>
              <a:rPr lang="en-US" sz="4000" b="1" dirty="0"/>
              <a:t> </a:t>
            </a:r>
            <a:r>
              <a:rPr lang="en-US" sz="4000" b="1" dirty="0" smtClean="0"/>
              <a:t> </a:t>
            </a:r>
            <a:r>
              <a:rPr lang="en-US" sz="4800" dirty="0" smtClean="0"/>
              <a:t>Ex</a:t>
            </a:r>
            <a:r>
              <a:rPr lang="en-US" sz="4800" dirty="0"/>
              <a:t>: </a:t>
            </a:r>
            <a:r>
              <a:rPr lang="en-US" sz="4800" b="1" dirty="0" err="1">
                <a:solidFill>
                  <a:srgbClr val="CC00CC"/>
                </a:solidFill>
              </a:rPr>
              <a:t>Dalat</a:t>
            </a:r>
            <a:r>
              <a:rPr lang="en-US" sz="4800" dirty="0"/>
              <a:t>, </a:t>
            </a:r>
            <a:r>
              <a:rPr lang="en-US" sz="4800" b="1" dirty="0">
                <a:solidFill>
                  <a:srgbClr val="FF0000"/>
                </a:solidFill>
              </a:rPr>
              <a:t>which</a:t>
            </a:r>
            <a:r>
              <a:rPr lang="en-US" sz="4800" b="1" dirty="0"/>
              <a:t> </a:t>
            </a:r>
            <a:r>
              <a:rPr lang="en-US" sz="4800" b="1" dirty="0">
                <a:solidFill>
                  <a:srgbClr val="3333FF"/>
                </a:solidFill>
              </a:rPr>
              <a:t>I visited </a:t>
            </a:r>
            <a:r>
              <a:rPr lang="en-US" sz="4800" b="1" dirty="0" smtClean="0">
                <a:solidFill>
                  <a:srgbClr val="3333FF"/>
                </a:solidFill>
              </a:rPr>
              <a:t>last        summer</a:t>
            </a:r>
            <a:r>
              <a:rPr lang="en-US" sz="4800" dirty="0"/>
              <a:t>, </a:t>
            </a:r>
            <a:r>
              <a:rPr lang="en-US" sz="4800" b="1" dirty="0" smtClean="0"/>
              <a:t>is </a:t>
            </a:r>
            <a:r>
              <a:rPr lang="en-US" sz="4800" b="1" dirty="0"/>
              <a:t>very beautiful.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marL="0" indent="0">
              <a:buNone/>
            </a:pPr>
            <a:endParaRPr lang="en-US" sz="1600" b="1" u="sng" dirty="0" smtClean="0">
              <a:solidFill>
                <a:srgbClr val="FF0000"/>
              </a:solidFill>
            </a:endParaRPr>
          </a:p>
          <a:p>
            <a:r>
              <a:rPr lang="vi-VN" sz="4000" b="1" u="sng" dirty="0" smtClean="0">
                <a:solidFill>
                  <a:srgbClr val="FF0000"/>
                </a:solidFill>
              </a:rPr>
              <a:t>Note</a:t>
            </a:r>
            <a:r>
              <a:rPr lang="vi-VN" sz="4000" dirty="0">
                <a:solidFill>
                  <a:srgbClr val="FF0000"/>
                </a:solidFill>
              </a:rPr>
              <a:t>:</a:t>
            </a:r>
            <a:r>
              <a:rPr lang="vi-VN" sz="4000" dirty="0"/>
              <a:t> để biết khi nào dùng </a:t>
            </a:r>
            <a:r>
              <a:rPr lang="vi-VN" sz="4000" b="1" dirty="0">
                <a:solidFill>
                  <a:srgbClr val="3333FF"/>
                </a:solidFill>
              </a:rPr>
              <a:t>mệnh đề quan hệ không xác định</a:t>
            </a:r>
            <a:r>
              <a:rPr lang="vi-VN" sz="4000" b="1" dirty="0"/>
              <a:t>,</a:t>
            </a:r>
            <a:r>
              <a:rPr lang="vi-VN" sz="4000" dirty="0"/>
              <a:t> ta lưu ý các điểm sau:</a:t>
            </a:r>
          </a:p>
          <a:p>
            <a:pPr marL="0" indent="0">
              <a:buNone/>
            </a:pPr>
            <a:r>
              <a:rPr lang="en-US" sz="4000" dirty="0" smtClean="0"/>
              <a:t>    </a:t>
            </a:r>
            <a:r>
              <a:rPr lang="vi-VN" sz="4000" dirty="0" smtClean="0"/>
              <a:t>-</a:t>
            </a:r>
            <a:r>
              <a:rPr lang="vi-VN" sz="4000" dirty="0"/>
              <a:t>  </a:t>
            </a:r>
            <a:r>
              <a:rPr lang="vi-VN" sz="4000" dirty="0" smtClean="0"/>
              <a:t>Khi </a:t>
            </a:r>
            <a:r>
              <a:rPr lang="vi-VN" sz="4000" dirty="0"/>
              <a:t>danh từ mà nó bổ nghĩa là một </a:t>
            </a:r>
            <a:r>
              <a:rPr lang="vi-VN" sz="4000" b="1" dirty="0">
                <a:solidFill>
                  <a:srgbClr val="3333FF"/>
                </a:solidFill>
              </a:rPr>
              <a:t>danh từ </a:t>
            </a:r>
            <a:r>
              <a:rPr lang="en-US" sz="4000" b="1" dirty="0" smtClean="0">
                <a:solidFill>
                  <a:srgbClr val="3333FF"/>
                </a:solidFill>
              </a:rPr>
              <a:t> </a:t>
            </a:r>
            <a:r>
              <a:rPr lang="vi-VN" sz="4000" b="1" dirty="0" smtClean="0">
                <a:solidFill>
                  <a:srgbClr val="3333FF"/>
                </a:solidFill>
              </a:rPr>
              <a:t>riêng</a:t>
            </a:r>
            <a:endParaRPr lang="vi-VN" sz="4000" dirty="0">
              <a:solidFill>
                <a:srgbClr val="3333FF"/>
              </a:solidFill>
            </a:endParaRPr>
          </a:p>
          <a:p>
            <a:pPr marL="0" indent="0">
              <a:buNone/>
            </a:pPr>
            <a:r>
              <a:rPr lang="en-US" sz="4000" dirty="0" smtClean="0"/>
              <a:t>    </a:t>
            </a:r>
            <a:r>
              <a:rPr lang="vi-VN" sz="4000" dirty="0" smtClean="0"/>
              <a:t>-</a:t>
            </a:r>
            <a:r>
              <a:rPr lang="vi-VN" sz="4000" dirty="0"/>
              <a:t>  </a:t>
            </a:r>
            <a:r>
              <a:rPr lang="vi-VN" sz="4000" dirty="0" smtClean="0"/>
              <a:t>Khi </a:t>
            </a:r>
            <a:r>
              <a:rPr lang="vi-VN" sz="4000" dirty="0"/>
              <a:t>danh từ mà nó bổ nghĩa là một </a:t>
            </a:r>
            <a:r>
              <a:rPr lang="vi-VN" sz="4000" b="1" dirty="0">
                <a:solidFill>
                  <a:srgbClr val="3333FF"/>
                </a:solidFill>
              </a:rPr>
              <a:t>tính từ sở hữu</a:t>
            </a:r>
            <a:r>
              <a:rPr lang="vi-VN" sz="4000" dirty="0"/>
              <a:t> (my, his, her, their)</a:t>
            </a:r>
          </a:p>
          <a:p>
            <a:pPr marL="0" indent="0">
              <a:buNone/>
            </a:pPr>
            <a:r>
              <a:rPr lang="en-US" sz="4000" dirty="0" smtClean="0"/>
              <a:t>    </a:t>
            </a:r>
            <a:r>
              <a:rPr lang="vi-VN" sz="4000" dirty="0" smtClean="0"/>
              <a:t>-</a:t>
            </a:r>
            <a:r>
              <a:rPr lang="vi-VN" sz="4000" dirty="0"/>
              <a:t>  </a:t>
            </a:r>
            <a:r>
              <a:rPr lang="vi-VN" sz="4000" dirty="0" smtClean="0"/>
              <a:t>Khi </a:t>
            </a:r>
            <a:r>
              <a:rPr lang="vi-VN" sz="4000" dirty="0"/>
              <a:t>danh từ mà nó bổ nghĩa </a:t>
            </a:r>
            <a:r>
              <a:rPr lang="vi-VN" sz="4000" dirty="0" smtClean="0"/>
              <a:t>l</a:t>
            </a:r>
            <a:r>
              <a:rPr lang="en-US" sz="4000" dirty="0"/>
              <a:t>à</a:t>
            </a:r>
            <a:r>
              <a:rPr lang="vi-VN" sz="4000" dirty="0" smtClean="0"/>
              <a:t> </a:t>
            </a:r>
            <a:r>
              <a:rPr lang="vi-VN" sz="4000" dirty="0"/>
              <a:t>một danh từ </a:t>
            </a:r>
            <a:r>
              <a:rPr lang="vi-VN" sz="4000" b="1" dirty="0">
                <a:solidFill>
                  <a:srgbClr val="3333FF"/>
                </a:solidFill>
              </a:rPr>
              <a:t>đi với </a:t>
            </a:r>
            <a:r>
              <a:rPr lang="vi-VN" sz="4000" b="1" dirty="0">
                <a:solidFill>
                  <a:srgbClr val="CC00CC"/>
                </a:solidFill>
              </a:rPr>
              <a:t>this , that, these, those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71600"/>
          </a:xfrm>
        </p:spPr>
        <p:txBody>
          <a:bodyPr>
            <a:noAutofit/>
          </a:bodyPr>
          <a:lstStyle/>
          <a:p>
            <a:r>
              <a:rPr lang="en-US" sz="4000" b="1" i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en-US" sz="40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RELATIVE </a:t>
            </a:r>
            <a:r>
              <a:rPr lang="en-US" sz="4000" b="1" i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PRONOUNS </a:t>
            </a:r>
            <a:r>
              <a:rPr lang="en-US" sz="40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4000" b="1" i="1" u="sng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(ĐẠI </a:t>
            </a:r>
            <a:r>
              <a:rPr lang="en-US" sz="4000" b="1" i="1" u="sng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TỪ QUAN HỆ </a:t>
            </a:r>
            <a:r>
              <a:rPr lang="en-US" sz="4000" b="1" i="1" u="sng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US" sz="4000" i="1" u="sng" dirty="0">
              <a:solidFill>
                <a:srgbClr val="3333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vi-VN" sz="4000" b="1" dirty="0">
                <a:solidFill>
                  <a:srgbClr val="FF0000"/>
                </a:solidFill>
              </a:rPr>
              <a:t>1. </a:t>
            </a:r>
            <a:r>
              <a:rPr lang="vi-VN" sz="4000" b="1" dirty="0" smtClean="0">
                <a:solidFill>
                  <a:srgbClr val="FF0000"/>
                </a:solidFill>
              </a:rPr>
              <a:t>WHO</a:t>
            </a:r>
            <a:endParaRPr lang="vi-VN" sz="4000" b="1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vi-VN" sz="4000" dirty="0"/>
              <a:t>- </a:t>
            </a:r>
            <a:r>
              <a:rPr lang="vi-VN" sz="4000" b="1" dirty="0"/>
              <a:t>làm </a:t>
            </a:r>
            <a:r>
              <a:rPr lang="vi-VN" sz="4000" b="1" dirty="0">
                <a:solidFill>
                  <a:srgbClr val="3333FF"/>
                </a:solidFill>
              </a:rPr>
              <a:t>chủ từ </a:t>
            </a:r>
            <a:r>
              <a:rPr lang="vi-VN" sz="4000" b="1" dirty="0"/>
              <a:t>trong mệnh đề quan hệ</a:t>
            </a:r>
          </a:p>
          <a:p>
            <a:pPr>
              <a:buNone/>
            </a:pPr>
            <a:r>
              <a:rPr lang="vi-VN" sz="4000" b="1" dirty="0"/>
              <a:t>- </a:t>
            </a:r>
            <a:r>
              <a:rPr lang="vi-VN" sz="4000" b="1" dirty="0">
                <a:solidFill>
                  <a:srgbClr val="3333FF"/>
                </a:solidFill>
              </a:rPr>
              <a:t>thay thế </a:t>
            </a:r>
            <a:r>
              <a:rPr lang="vi-VN" sz="4000" b="1" dirty="0"/>
              <a:t>cho </a:t>
            </a:r>
            <a:r>
              <a:rPr lang="vi-VN" sz="4000" b="1" dirty="0">
                <a:solidFill>
                  <a:srgbClr val="3333FF"/>
                </a:solidFill>
              </a:rPr>
              <a:t>danh từ chỉ người</a:t>
            </a:r>
          </a:p>
          <a:p>
            <a:pPr>
              <a:buNone/>
            </a:pPr>
            <a:r>
              <a:rPr lang="vi-VN" sz="4000" dirty="0"/>
              <a:t> </a:t>
            </a:r>
            <a:r>
              <a:rPr lang="vi-VN" sz="4000" b="1" dirty="0">
                <a:solidFill>
                  <a:srgbClr val="00B050"/>
                </a:solidFill>
              </a:rPr>
              <a:t>….. </a:t>
            </a:r>
            <a:r>
              <a:rPr lang="vi-VN" sz="4000" b="1" dirty="0">
                <a:solidFill>
                  <a:srgbClr val="FF0000"/>
                </a:solidFill>
              </a:rPr>
              <a:t>N (</a:t>
            </a:r>
            <a:r>
              <a:rPr lang="vi-VN" sz="4000" b="1" dirty="0">
                <a:solidFill>
                  <a:srgbClr val="3333FF"/>
                </a:solidFill>
              </a:rPr>
              <a:t>person</a:t>
            </a:r>
            <a:r>
              <a:rPr lang="vi-VN" sz="4000" b="1" dirty="0">
                <a:solidFill>
                  <a:srgbClr val="FF0000"/>
                </a:solidFill>
              </a:rPr>
              <a:t>) + WHO + V + O</a:t>
            </a:r>
            <a:endParaRPr lang="vi-VN" sz="4000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sz="4400" dirty="0"/>
              <a:t>Ex </a:t>
            </a:r>
            <a:r>
              <a:rPr lang="en-US" sz="4400" b="1" dirty="0"/>
              <a:t>: </a:t>
            </a:r>
            <a:r>
              <a:rPr lang="en-US" sz="4400" b="1" dirty="0" smtClean="0"/>
              <a:t>The girl </a:t>
            </a:r>
            <a:r>
              <a:rPr lang="en-US" sz="4400" b="1" dirty="0"/>
              <a:t>is my </a:t>
            </a:r>
            <a:r>
              <a:rPr lang="en-US" sz="4400" b="1" dirty="0" smtClean="0"/>
              <a:t>sister. </a:t>
            </a:r>
            <a:r>
              <a:rPr lang="en-US" sz="4400" b="1" dirty="0"/>
              <a:t>She </a:t>
            </a:r>
            <a:r>
              <a:rPr lang="en-US" sz="4400" b="1" dirty="0" smtClean="0"/>
              <a:t>sings </a:t>
            </a:r>
            <a:r>
              <a:rPr lang="en-US" sz="4400" b="1" dirty="0"/>
              <a:t>well</a:t>
            </a:r>
            <a:r>
              <a:rPr lang="en-US" sz="4400" b="1" dirty="0" smtClean="0"/>
              <a:t>. </a:t>
            </a:r>
            <a:endParaRPr lang="en-US" sz="4400" b="1" dirty="0"/>
          </a:p>
          <a:p>
            <a:pPr>
              <a:buNone/>
            </a:pPr>
            <a:r>
              <a:rPr lang="en-US" sz="4400" b="1" dirty="0" smtClean="0"/>
              <a:t>=&gt;</a:t>
            </a:r>
            <a:r>
              <a:rPr lang="en-US" sz="4200" b="1" dirty="0" smtClean="0"/>
              <a:t>The </a:t>
            </a:r>
            <a:r>
              <a:rPr lang="en-US" sz="4200" b="1" dirty="0"/>
              <a:t>girl</a:t>
            </a:r>
            <a:r>
              <a:rPr lang="en-US" sz="4200" b="1" dirty="0" smtClean="0"/>
              <a:t> </a:t>
            </a:r>
            <a:r>
              <a:rPr lang="en-US" sz="4200" b="1" dirty="0">
                <a:solidFill>
                  <a:srgbClr val="FF0000"/>
                </a:solidFill>
              </a:rPr>
              <a:t>who</a:t>
            </a:r>
            <a:r>
              <a:rPr lang="en-US" sz="4200" b="1" dirty="0"/>
              <a:t> </a:t>
            </a:r>
            <a:r>
              <a:rPr lang="en-US" sz="4200" b="1" dirty="0" smtClean="0"/>
              <a:t>sings </a:t>
            </a:r>
            <a:r>
              <a:rPr lang="en-US" sz="4200" b="1" dirty="0"/>
              <a:t>well is </a:t>
            </a:r>
            <a:r>
              <a:rPr lang="en-US" sz="4200" b="1" dirty="0" smtClean="0"/>
              <a:t>my mother</a:t>
            </a:r>
            <a:r>
              <a:rPr lang="en-US" sz="4200" b="1" dirty="0"/>
              <a:t>.</a:t>
            </a:r>
          </a:p>
          <a:p>
            <a:pPr>
              <a:buNone/>
            </a:pPr>
            <a:endParaRPr 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vi-VN" sz="4400" b="1" dirty="0">
                <a:solidFill>
                  <a:srgbClr val="FF0000"/>
                </a:solidFill>
              </a:rPr>
              <a:t>2. </a:t>
            </a:r>
            <a:r>
              <a:rPr lang="vi-VN" sz="4400" b="1" dirty="0" smtClean="0">
                <a:solidFill>
                  <a:srgbClr val="FF0000"/>
                </a:solidFill>
              </a:rPr>
              <a:t>WHOM</a:t>
            </a:r>
            <a:endParaRPr lang="vi-VN" sz="44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vi-VN" sz="4000" dirty="0"/>
              <a:t>- </a:t>
            </a:r>
            <a:r>
              <a:rPr lang="en-US" sz="4000" b="1" dirty="0"/>
              <a:t>L</a:t>
            </a:r>
            <a:r>
              <a:rPr lang="vi-VN" sz="4000" b="1" dirty="0" smtClean="0"/>
              <a:t>àm </a:t>
            </a:r>
            <a:r>
              <a:rPr lang="vi-VN" sz="4000" b="1" dirty="0">
                <a:solidFill>
                  <a:srgbClr val="3333FF"/>
                </a:solidFill>
              </a:rPr>
              <a:t>túc từ </a:t>
            </a:r>
            <a:r>
              <a:rPr lang="vi-VN" sz="4000" b="1" dirty="0"/>
              <a:t>cho động từ trong mệnh đề quan hệ</a:t>
            </a:r>
          </a:p>
          <a:p>
            <a:pPr marL="0" indent="0">
              <a:buNone/>
            </a:pPr>
            <a:r>
              <a:rPr lang="vi-VN" sz="4000" b="1" dirty="0"/>
              <a:t>- </a:t>
            </a:r>
            <a:r>
              <a:rPr lang="en-US" sz="4000" b="1" dirty="0" smtClean="0">
                <a:solidFill>
                  <a:srgbClr val="3333FF"/>
                </a:solidFill>
              </a:rPr>
              <a:t>T</a:t>
            </a:r>
            <a:r>
              <a:rPr lang="vi-VN" sz="4000" b="1" dirty="0" smtClean="0">
                <a:solidFill>
                  <a:srgbClr val="3333FF"/>
                </a:solidFill>
              </a:rPr>
              <a:t>hay </a:t>
            </a:r>
            <a:r>
              <a:rPr lang="vi-VN" sz="4000" b="1" dirty="0">
                <a:solidFill>
                  <a:srgbClr val="3333FF"/>
                </a:solidFill>
              </a:rPr>
              <a:t>thế </a:t>
            </a:r>
            <a:r>
              <a:rPr lang="vi-VN" sz="4000" b="1" dirty="0"/>
              <a:t>cho </a:t>
            </a:r>
            <a:r>
              <a:rPr lang="vi-VN" sz="4000" b="1" dirty="0">
                <a:solidFill>
                  <a:srgbClr val="3333FF"/>
                </a:solidFill>
              </a:rPr>
              <a:t>danh từ chỉ </a:t>
            </a:r>
            <a:r>
              <a:rPr lang="vi-VN" sz="4000" b="1" dirty="0" smtClean="0">
                <a:solidFill>
                  <a:srgbClr val="3333FF"/>
                </a:solidFill>
              </a:rPr>
              <a:t>người</a:t>
            </a:r>
            <a:r>
              <a:rPr lang="en-US" sz="4000" b="1" dirty="0" smtClean="0"/>
              <a:t>.</a:t>
            </a:r>
            <a:endParaRPr lang="vi-VN" sz="4000" b="1" dirty="0"/>
          </a:p>
          <a:p>
            <a:pPr marL="0" indent="0">
              <a:buNone/>
            </a:pPr>
            <a:r>
              <a:rPr lang="en-US" sz="4000" b="1" dirty="0" smtClean="0">
                <a:solidFill>
                  <a:srgbClr val="00B050"/>
                </a:solidFill>
              </a:rPr>
              <a:t>       </a:t>
            </a:r>
            <a:r>
              <a:rPr lang="vi-VN" sz="4000" b="1" dirty="0" smtClean="0">
                <a:solidFill>
                  <a:srgbClr val="FF0000"/>
                </a:solidFill>
              </a:rPr>
              <a:t>…..</a:t>
            </a:r>
            <a:r>
              <a:rPr lang="vi-VN" sz="4000" b="1" dirty="0">
                <a:solidFill>
                  <a:srgbClr val="FF0000"/>
                </a:solidFill>
              </a:rPr>
              <a:t>N (</a:t>
            </a:r>
            <a:r>
              <a:rPr lang="vi-VN" sz="4000" b="1" dirty="0">
                <a:solidFill>
                  <a:srgbClr val="3333FF"/>
                </a:solidFill>
              </a:rPr>
              <a:t>person</a:t>
            </a:r>
            <a:r>
              <a:rPr lang="vi-VN" sz="4000" b="1" dirty="0">
                <a:solidFill>
                  <a:srgbClr val="FF0000"/>
                </a:solidFill>
              </a:rPr>
              <a:t>) + </a:t>
            </a:r>
            <a:r>
              <a:rPr lang="vi-VN" sz="4000" b="1" dirty="0">
                <a:solidFill>
                  <a:srgbClr val="3333FF"/>
                </a:solidFill>
              </a:rPr>
              <a:t>WHOM </a:t>
            </a:r>
            <a:r>
              <a:rPr lang="vi-VN" sz="4000" b="1" dirty="0">
                <a:solidFill>
                  <a:srgbClr val="FF0000"/>
                </a:solidFill>
              </a:rPr>
              <a:t>+ S + V</a:t>
            </a:r>
            <a:endParaRPr lang="vi-VN" sz="4000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sz="4000" b="1" dirty="0"/>
              <a:t>EX: </a:t>
            </a:r>
            <a:r>
              <a:rPr lang="en-US" sz="4400" b="1" dirty="0"/>
              <a:t>He is a boy. The teacher talked to him yesterday.</a:t>
            </a:r>
          </a:p>
          <a:p>
            <a:pPr>
              <a:buFont typeface="Symbol"/>
              <a:buChar char="Þ"/>
            </a:pPr>
            <a:r>
              <a:rPr lang="en-US" sz="4400" b="1" dirty="0" smtClean="0"/>
              <a:t> He </a:t>
            </a:r>
            <a:r>
              <a:rPr lang="en-US" sz="4400" b="1" dirty="0">
                <a:solidFill>
                  <a:srgbClr val="FF0000"/>
                </a:solidFill>
              </a:rPr>
              <a:t>whom</a:t>
            </a:r>
            <a:r>
              <a:rPr lang="en-US" sz="4400" b="1" dirty="0"/>
              <a:t> </a:t>
            </a:r>
            <a:r>
              <a:rPr lang="en-US" sz="4400" b="1" dirty="0">
                <a:solidFill>
                  <a:srgbClr val="CC00CC"/>
                </a:solidFill>
              </a:rPr>
              <a:t>the </a:t>
            </a:r>
            <a:r>
              <a:rPr lang="en-US" sz="4400" b="1" dirty="0" smtClean="0">
                <a:solidFill>
                  <a:srgbClr val="CC00CC"/>
                </a:solidFill>
              </a:rPr>
              <a:t>teacher </a:t>
            </a:r>
            <a:r>
              <a:rPr lang="en-US" sz="4400" b="1" dirty="0">
                <a:solidFill>
                  <a:srgbClr val="3333FF"/>
                </a:solidFill>
              </a:rPr>
              <a:t>talked</a:t>
            </a:r>
            <a:r>
              <a:rPr lang="en-US" sz="4400" b="1" dirty="0"/>
              <a:t> </a:t>
            </a:r>
            <a:r>
              <a:rPr lang="en-US" sz="4400" b="1" dirty="0" smtClean="0"/>
              <a:t>to yesterday is a </a:t>
            </a:r>
            <a:r>
              <a:rPr lang="en-US" sz="4400" b="1" dirty="0"/>
              <a:t>boy.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"/>
            <a:ext cx="9144000" cy="670560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vi-VN" sz="4400" b="1" dirty="0">
                <a:solidFill>
                  <a:srgbClr val="FF0000"/>
                </a:solidFill>
              </a:rPr>
              <a:t>3. </a:t>
            </a:r>
            <a:r>
              <a:rPr lang="vi-VN" sz="4400" b="1" dirty="0" smtClean="0">
                <a:solidFill>
                  <a:srgbClr val="FF0000"/>
                </a:solidFill>
              </a:rPr>
              <a:t>WHICH</a:t>
            </a:r>
            <a:endParaRPr lang="vi-VN" sz="44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vi-VN" dirty="0"/>
              <a:t>- </a:t>
            </a:r>
            <a:r>
              <a:rPr lang="en-US" sz="3400" b="1" dirty="0">
                <a:solidFill>
                  <a:srgbClr val="3333FF"/>
                </a:solidFill>
                <a:latin typeface="+mj-lt"/>
              </a:rPr>
              <a:t>L</a:t>
            </a:r>
            <a:r>
              <a:rPr lang="vi-VN" sz="3400" b="1" dirty="0" smtClean="0">
                <a:solidFill>
                  <a:srgbClr val="3333FF"/>
                </a:solidFill>
                <a:latin typeface="+mj-lt"/>
              </a:rPr>
              <a:t>àm </a:t>
            </a:r>
            <a:r>
              <a:rPr lang="vi-VN" sz="3400" b="1" dirty="0">
                <a:solidFill>
                  <a:srgbClr val="3333FF"/>
                </a:solidFill>
                <a:latin typeface="+mj-lt"/>
              </a:rPr>
              <a:t>chủ từ hoặc túc từ trong mệnh đề quan hệ</a:t>
            </a:r>
          </a:p>
          <a:p>
            <a:pPr marL="0" indent="0">
              <a:buNone/>
            </a:pPr>
            <a:r>
              <a:rPr lang="en-US" sz="3400" b="1" dirty="0" smtClean="0">
                <a:solidFill>
                  <a:srgbClr val="3333FF"/>
                </a:solidFill>
                <a:latin typeface="+mj-lt"/>
              </a:rPr>
              <a:t>- T</a:t>
            </a:r>
            <a:r>
              <a:rPr lang="vi-VN" sz="3400" b="1" dirty="0" smtClean="0">
                <a:solidFill>
                  <a:srgbClr val="3333FF"/>
                </a:solidFill>
                <a:latin typeface="+mj-lt"/>
              </a:rPr>
              <a:t>hay </a:t>
            </a:r>
            <a:r>
              <a:rPr lang="vi-VN" sz="3400" b="1" dirty="0">
                <a:solidFill>
                  <a:srgbClr val="3333FF"/>
                </a:solidFill>
                <a:latin typeface="+mj-lt"/>
              </a:rPr>
              <a:t>thế cho danh từ chỉ </a:t>
            </a:r>
            <a:r>
              <a:rPr lang="vi-VN" sz="3400" b="1" dirty="0" smtClean="0">
                <a:solidFill>
                  <a:srgbClr val="3333FF"/>
                </a:solidFill>
                <a:latin typeface="+mj-lt"/>
              </a:rPr>
              <a:t>vật</a:t>
            </a:r>
            <a:endParaRPr lang="en-US" sz="3400" b="1" dirty="0" smtClean="0">
              <a:solidFill>
                <a:srgbClr val="3333FF"/>
              </a:solidFill>
              <a:latin typeface="+mj-lt"/>
            </a:endParaRPr>
          </a:p>
          <a:p>
            <a:pPr>
              <a:buFontTx/>
              <a:buChar char="-"/>
            </a:pPr>
            <a:endParaRPr lang="en-US" sz="500" b="1" dirty="0" smtClean="0">
              <a:solidFill>
                <a:srgbClr val="3333FF"/>
              </a:solidFill>
              <a:latin typeface="+mj-lt"/>
            </a:endParaRPr>
          </a:p>
          <a:p>
            <a:pPr marL="0" indent="0">
              <a:buNone/>
            </a:pPr>
            <a:endParaRPr lang="vi-VN" sz="200" dirty="0"/>
          </a:p>
          <a:p>
            <a:pPr marL="0" indent="0" algn="ctr">
              <a:buNone/>
            </a:pPr>
            <a:r>
              <a:rPr lang="vi-VN" b="1" dirty="0">
                <a:solidFill>
                  <a:srgbClr val="FF0000"/>
                </a:solidFill>
              </a:rPr>
              <a:t>….</a:t>
            </a:r>
            <a:r>
              <a:rPr lang="vi-VN" sz="4000" b="1" dirty="0">
                <a:solidFill>
                  <a:srgbClr val="FF0000"/>
                </a:solidFill>
              </a:rPr>
              <a:t>N (</a:t>
            </a:r>
            <a:r>
              <a:rPr lang="vi-VN" sz="4000" b="1" dirty="0">
                <a:solidFill>
                  <a:srgbClr val="3333FF"/>
                </a:solidFill>
              </a:rPr>
              <a:t>thing</a:t>
            </a:r>
            <a:r>
              <a:rPr lang="vi-VN" sz="4000" b="1" dirty="0">
                <a:solidFill>
                  <a:srgbClr val="FF0000"/>
                </a:solidFill>
              </a:rPr>
              <a:t>) + WHICH + V + O</a:t>
            </a:r>
            <a:endParaRPr lang="vi-VN" sz="40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vi-VN" sz="4000" b="1" dirty="0">
                <a:solidFill>
                  <a:srgbClr val="FF0000"/>
                </a:solidFill>
              </a:rPr>
              <a:t>….N (</a:t>
            </a:r>
            <a:r>
              <a:rPr lang="vi-VN" sz="4000" b="1" dirty="0">
                <a:solidFill>
                  <a:srgbClr val="3333FF"/>
                </a:solidFill>
              </a:rPr>
              <a:t>thing</a:t>
            </a:r>
            <a:r>
              <a:rPr lang="vi-VN" sz="4000" b="1" dirty="0">
                <a:solidFill>
                  <a:srgbClr val="FF0000"/>
                </a:solidFill>
              </a:rPr>
              <a:t>) + WHICH + S + </a:t>
            </a:r>
            <a:r>
              <a:rPr lang="vi-VN" sz="4000" b="1" dirty="0" smtClean="0">
                <a:solidFill>
                  <a:srgbClr val="FF0000"/>
                </a:solidFill>
              </a:rPr>
              <a:t>V</a:t>
            </a:r>
            <a:endParaRPr lang="en-US" sz="40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sz="5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vi-VN" sz="200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sz="3900" b="1" dirty="0" smtClean="0"/>
              <a:t>Ex: </a:t>
            </a:r>
            <a:r>
              <a:rPr lang="en-US" sz="3900" b="1" dirty="0"/>
              <a:t>My pen is red. I bought it in the book store.</a:t>
            </a:r>
          </a:p>
          <a:p>
            <a:pPr algn="ctr">
              <a:buFont typeface="Symbol"/>
              <a:buChar char="Þ"/>
            </a:pPr>
            <a:r>
              <a:rPr lang="en-US" sz="4500" dirty="0" smtClean="0"/>
              <a:t>  My </a:t>
            </a:r>
            <a:r>
              <a:rPr lang="en-US" sz="4500" dirty="0"/>
              <a:t>pen </a:t>
            </a:r>
            <a:r>
              <a:rPr lang="en-US" sz="4500" b="1" dirty="0">
                <a:solidFill>
                  <a:srgbClr val="FF0000"/>
                </a:solidFill>
              </a:rPr>
              <a:t>which</a:t>
            </a:r>
            <a:r>
              <a:rPr lang="en-US" sz="4500" dirty="0"/>
              <a:t> </a:t>
            </a:r>
            <a:r>
              <a:rPr lang="en-US" sz="4500" b="1" dirty="0">
                <a:solidFill>
                  <a:srgbClr val="3333FF"/>
                </a:solidFill>
              </a:rPr>
              <a:t>I bought </a:t>
            </a:r>
            <a:r>
              <a:rPr lang="en-US" sz="4500" dirty="0"/>
              <a:t>in the book store </a:t>
            </a:r>
            <a:r>
              <a:rPr lang="en-US" sz="4500" dirty="0" smtClean="0"/>
              <a:t>is </a:t>
            </a:r>
            <a:r>
              <a:rPr lang="en-US" sz="4500" dirty="0"/>
              <a:t>red.</a:t>
            </a:r>
          </a:p>
          <a:p>
            <a:pPr algn="ctr">
              <a:buFont typeface="Symbol"/>
              <a:buChar char="Þ"/>
            </a:pPr>
            <a:r>
              <a:rPr lang="en-US" sz="4900" dirty="0"/>
              <a:t>My pen </a:t>
            </a:r>
            <a:r>
              <a:rPr lang="en-US" sz="4900" b="1" dirty="0">
                <a:solidFill>
                  <a:srgbClr val="FF0000"/>
                </a:solidFill>
              </a:rPr>
              <a:t>which</a:t>
            </a:r>
            <a:r>
              <a:rPr lang="en-US" sz="4900" dirty="0"/>
              <a:t> </a:t>
            </a:r>
            <a:r>
              <a:rPr lang="en-US" sz="4900" b="1" dirty="0">
                <a:solidFill>
                  <a:srgbClr val="3333FF"/>
                </a:solidFill>
              </a:rPr>
              <a:t>was bought </a:t>
            </a:r>
            <a:r>
              <a:rPr lang="en-US" sz="4900" dirty="0"/>
              <a:t>in the book store </a:t>
            </a:r>
            <a:r>
              <a:rPr lang="en-US" sz="4900" dirty="0" smtClean="0"/>
              <a:t>is </a:t>
            </a:r>
            <a:r>
              <a:rPr lang="en-US" sz="4900" dirty="0"/>
              <a:t>red.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34636" y="381000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- T</a:t>
            </a:r>
            <a:r>
              <a:rPr lang="vi-VN" sz="40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hay thế cho</a:t>
            </a:r>
            <a:r>
              <a:rPr lang="en-US" sz="40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40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mệnh đề </a:t>
            </a:r>
            <a:r>
              <a:rPr lang="en-US" sz="40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sz="40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40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4000" b="1" dirty="0">
              <a:solidFill>
                <a:srgbClr val="3333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544360"/>
            <a:ext cx="910936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000" b="1" dirty="0">
                <a:solidFill>
                  <a:srgbClr val="CC00CC"/>
                </a:solidFill>
              </a:rPr>
              <a:t>CLAUSE</a:t>
            </a:r>
            <a:r>
              <a:rPr lang="en-US" sz="5000" b="1" dirty="0">
                <a:solidFill>
                  <a:srgbClr val="3333FF"/>
                </a:solidFill>
              </a:rPr>
              <a:t> + </a:t>
            </a:r>
            <a:r>
              <a:rPr lang="en-US" sz="5000" b="1" dirty="0" smtClean="0">
                <a:solidFill>
                  <a:srgbClr val="FF0000"/>
                </a:solidFill>
              </a:rPr>
              <a:t>WHICH</a:t>
            </a:r>
            <a:r>
              <a:rPr lang="en-US" sz="5000" b="1" dirty="0" smtClean="0">
                <a:solidFill>
                  <a:srgbClr val="3333FF"/>
                </a:solidFill>
              </a:rPr>
              <a:t> </a:t>
            </a:r>
            <a:r>
              <a:rPr lang="en-US" sz="5000" b="1" dirty="0">
                <a:solidFill>
                  <a:srgbClr val="3333FF"/>
                </a:solidFill>
              </a:rPr>
              <a:t>+ </a:t>
            </a:r>
            <a:r>
              <a:rPr lang="en-US" sz="5000" b="1" dirty="0">
                <a:solidFill>
                  <a:srgbClr val="CC00CC"/>
                </a:solidFill>
              </a:rPr>
              <a:t>V + O</a:t>
            </a:r>
          </a:p>
        </p:txBody>
      </p:sp>
      <p:sp>
        <p:nvSpPr>
          <p:cNvPr id="4" name="Rectangle 3"/>
          <p:cNvSpPr/>
          <p:nvPr/>
        </p:nvSpPr>
        <p:spPr>
          <a:xfrm>
            <a:off x="13854" y="2743200"/>
            <a:ext cx="9095509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500" b="1" dirty="0" smtClean="0">
                <a:solidFill>
                  <a:srgbClr val="3333FF"/>
                </a:solidFill>
              </a:rPr>
              <a:t>    John didn’t pass the test, </a:t>
            </a:r>
            <a:r>
              <a:rPr lang="en-US" sz="4500" b="1" dirty="0" smtClean="0">
                <a:solidFill>
                  <a:srgbClr val="FF0000"/>
                </a:solidFill>
              </a:rPr>
              <a:t>which</a:t>
            </a:r>
            <a:r>
              <a:rPr lang="en-US" sz="4500" b="1" dirty="0" smtClean="0">
                <a:solidFill>
                  <a:srgbClr val="3333FF"/>
                </a:solidFill>
              </a:rPr>
              <a:t> (</a:t>
            </a:r>
            <a:r>
              <a:rPr lang="en-US" sz="4500" b="1" dirty="0" smtClean="0">
                <a:solidFill>
                  <a:srgbClr val="FF0000"/>
                </a:solidFill>
              </a:rPr>
              <a:t>NOT</a:t>
            </a:r>
            <a:r>
              <a:rPr lang="en-US" sz="4500" b="1" dirty="0" smtClean="0">
                <a:solidFill>
                  <a:srgbClr val="3333FF"/>
                </a:solidFill>
              </a:rPr>
              <a:t> </a:t>
            </a:r>
            <a:r>
              <a:rPr lang="en-US" sz="4500" b="1" dirty="0" smtClean="0">
                <a:solidFill>
                  <a:srgbClr val="CC00CC"/>
                </a:solidFill>
              </a:rPr>
              <a:t>that</a:t>
            </a:r>
            <a:r>
              <a:rPr lang="en-US" sz="4500" b="1" dirty="0" smtClean="0">
                <a:solidFill>
                  <a:srgbClr val="3333FF"/>
                </a:solidFill>
              </a:rPr>
              <a:t> or </a:t>
            </a:r>
            <a:r>
              <a:rPr lang="en-US" sz="4500" b="1" dirty="0" smtClean="0">
                <a:solidFill>
                  <a:srgbClr val="CC00CC"/>
                </a:solidFill>
              </a:rPr>
              <a:t>what</a:t>
            </a:r>
            <a:r>
              <a:rPr lang="en-US" sz="4500" b="1" dirty="0" smtClean="0">
                <a:solidFill>
                  <a:srgbClr val="3333FF"/>
                </a:solidFill>
              </a:rPr>
              <a:t>) disappointed </a:t>
            </a:r>
          </a:p>
          <a:p>
            <a:pPr algn="ctr"/>
            <a:r>
              <a:rPr lang="en-US" sz="4500" b="1" dirty="0" smtClean="0">
                <a:solidFill>
                  <a:srgbClr val="3333FF"/>
                </a:solidFill>
              </a:rPr>
              <a:t>his father.</a:t>
            </a:r>
            <a:endParaRPr lang="en-US" sz="4500" b="1" dirty="0">
              <a:solidFill>
                <a:srgbClr val="3333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9741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81000"/>
            <a:ext cx="9144000" cy="6477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5000" b="1" dirty="0">
                <a:solidFill>
                  <a:srgbClr val="FF0000"/>
                </a:solidFill>
              </a:rPr>
              <a:t>4</a:t>
            </a:r>
            <a:r>
              <a:rPr lang="vi-VN" sz="5000" b="1" dirty="0" smtClean="0">
                <a:solidFill>
                  <a:srgbClr val="FF0000"/>
                </a:solidFill>
              </a:rPr>
              <a:t>. </a:t>
            </a:r>
            <a:r>
              <a:rPr lang="en-US" sz="5000" b="1" dirty="0" smtClean="0">
                <a:solidFill>
                  <a:srgbClr val="FF0000"/>
                </a:solidFill>
              </a:rPr>
              <a:t>WHAT (= the thing which)</a:t>
            </a:r>
            <a:r>
              <a:rPr lang="en-US" sz="5000" dirty="0"/>
              <a:t> </a:t>
            </a:r>
            <a:r>
              <a:rPr lang="en-US" sz="4000" b="1" dirty="0" err="1" smtClean="0">
                <a:solidFill>
                  <a:srgbClr val="3333FF"/>
                </a:solidFill>
              </a:rPr>
              <a:t>cái</a:t>
            </a:r>
            <a:r>
              <a:rPr lang="en-US" sz="4000" b="1" dirty="0" smtClean="0">
                <a:solidFill>
                  <a:srgbClr val="3333FF"/>
                </a:solidFill>
              </a:rPr>
              <a:t> </a:t>
            </a:r>
            <a:r>
              <a:rPr lang="en-US" sz="4000" b="1" dirty="0" err="1" smtClean="0">
                <a:solidFill>
                  <a:srgbClr val="3333FF"/>
                </a:solidFill>
              </a:rPr>
              <a:t>mà</a:t>
            </a:r>
            <a:r>
              <a:rPr lang="en-US" sz="4000" b="1" dirty="0" smtClean="0">
                <a:solidFill>
                  <a:srgbClr val="3333FF"/>
                </a:solidFill>
              </a:rPr>
              <a:t> </a:t>
            </a:r>
            <a:endParaRPr lang="vi-VN" sz="4000" b="1" dirty="0">
              <a:solidFill>
                <a:srgbClr val="3333FF"/>
              </a:solidFill>
            </a:endParaRPr>
          </a:p>
          <a:p>
            <a:pPr marL="0" indent="0">
              <a:buNone/>
            </a:pPr>
            <a:endParaRPr lang="en-US" sz="500" b="1" dirty="0" smtClean="0">
              <a:solidFill>
                <a:srgbClr val="3333FF"/>
              </a:solidFill>
              <a:latin typeface="+mj-lt"/>
            </a:endParaRPr>
          </a:p>
          <a:p>
            <a:pPr marL="0" indent="0">
              <a:buNone/>
            </a:pPr>
            <a:endParaRPr lang="vi-VN" sz="200" dirty="0"/>
          </a:p>
          <a:p>
            <a:pPr marL="0" indent="0" algn="ctr">
              <a:buNone/>
            </a:pPr>
            <a:r>
              <a:rPr lang="en-US" sz="4000" b="1" dirty="0" err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40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0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which</a:t>
            </a:r>
            <a:r>
              <a:rPr lang="en-US" sz="40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40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40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0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40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ngữ</a:t>
            </a:r>
            <a:r>
              <a:rPr lang="en-US" sz="40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4000" b="1" dirty="0" smtClean="0">
              <a:solidFill>
                <a:srgbClr val="3333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en-US" sz="4000" b="1" dirty="0" err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cụ</a:t>
            </a:r>
            <a:r>
              <a:rPr lang="en-US" sz="40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40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0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nhắc</a:t>
            </a:r>
            <a:r>
              <a:rPr lang="en-US" sz="40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40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= the thing that</a:t>
            </a:r>
            <a:r>
              <a:rPr lang="en-US" sz="40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en-US" sz="1000" b="1" dirty="0" smtClean="0">
              <a:solidFill>
                <a:srgbClr val="CC00CC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500" b="1" dirty="0">
              <a:solidFill>
                <a:srgbClr val="CC00CC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en-US" sz="5000" b="1" dirty="0" smtClean="0">
                <a:solidFill>
                  <a:srgbClr val="3333FF"/>
                </a:solidFill>
              </a:rPr>
              <a:t>Ex: He believes </a:t>
            </a:r>
            <a:r>
              <a:rPr lang="en-US" sz="5000" b="1" dirty="0" smtClean="0">
                <a:solidFill>
                  <a:srgbClr val="FF0000"/>
                </a:solidFill>
              </a:rPr>
              <a:t>what</a:t>
            </a:r>
            <a:r>
              <a:rPr lang="en-US" sz="5000" b="1" dirty="0" smtClean="0">
                <a:solidFill>
                  <a:srgbClr val="3333FF"/>
                </a:solidFill>
              </a:rPr>
              <a:t> he hears.</a:t>
            </a:r>
          </a:p>
          <a:p>
            <a:pPr marL="0" indent="0" algn="ctr">
              <a:buNone/>
            </a:pPr>
            <a:endParaRPr lang="en-US" sz="1000" b="1" dirty="0" smtClean="0">
              <a:solidFill>
                <a:srgbClr val="3333FF"/>
              </a:solidFill>
            </a:endParaRPr>
          </a:p>
          <a:p>
            <a:pPr marL="0" indent="0" algn="ctr">
              <a:buNone/>
            </a:pPr>
            <a:endParaRPr lang="en-US" sz="500" b="1" dirty="0" smtClean="0">
              <a:solidFill>
                <a:srgbClr val="3333FF"/>
              </a:solidFill>
            </a:endParaRPr>
          </a:p>
          <a:p>
            <a:pPr marL="0" indent="0" algn="ctr">
              <a:buNone/>
            </a:pPr>
            <a:r>
              <a:rPr lang="en-US" sz="3600" b="1" dirty="0" smtClean="0">
                <a:solidFill>
                  <a:srgbClr val="3333FF"/>
                </a:solidFill>
              </a:rPr>
              <a:t>(= </a:t>
            </a:r>
            <a:r>
              <a:rPr lang="en-US" sz="3600" b="1" dirty="0">
                <a:solidFill>
                  <a:srgbClr val="3333FF"/>
                </a:solidFill>
              </a:rPr>
              <a:t>He believes </a:t>
            </a:r>
            <a:r>
              <a:rPr lang="en-US" sz="36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the thing </a:t>
            </a:r>
            <a:r>
              <a:rPr lang="en-US" sz="36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that/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which</a:t>
            </a:r>
            <a:r>
              <a:rPr lang="en-US" sz="36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>
                <a:solidFill>
                  <a:srgbClr val="3333FF"/>
                </a:solidFill>
              </a:rPr>
              <a:t>he hears</a:t>
            </a:r>
            <a:r>
              <a:rPr lang="en-US" sz="3600" b="1" dirty="0" smtClean="0">
                <a:solidFill>
                  <a:srgbClr val="3333FF"/>
                </a:solidFill>
              </a:rPr>
              <a:t>.)</a:t>
            </a:r>
            <a:endParaRPr lang="en-US" sz="3600" b="1" dirty="0">
              <a:solidFill>
                <a:srgbClr val="3333FF"/>
              </a:solidFill>
            </a:endParaRPr>
          </a:p>
          <a:p>
            <a:pPr marL="0" indent="0" algn="ctr">
              <a:buNone/>
            </a:pPr>
            <a:endParaRPr lang="en-US" sz="4000" b="1" dirty="0">
              <a:solidFill>
                <a:srgbClr val="3333FF"/>
              </a:solidFill>
            </a:endParaRPr>
          </a:p>
          <a:p>
            <a:pPr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9728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20782" y="381000"/>
            <a:ext cx="9144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sz="6000" b="1" dirty="0">
                <a:solidFill>
                  <a:srgbClr val="FF0000"/>
                </a:solidFill>
              </a:rPr>
              <a:t>4. </a:t>
            </a:r>
            <a:r>
              <a:rPr lang="vi-VN" sz="6000" b="1" dirty="0" smtClean="0">
                <a:solidFill>
                  <a:srgbClr val="FF0000"/>
                </a:solidFill>
              </a:rPr>
              <a:t>THAT</a:t>
            </a:r>
            <a:endParaRPr lang="vi-VN" sz="6000" dirty="0"/>
          </a:p>
        </p:txBody>
      </p:sp>
      <p:sp>
        <p:nvSpPr>
          <p:cNvPr id="5" name="Rectangle 4"/>
          <p:cNvSpPr/>
          <p:nvPr/>
        </p:nvSpPr>
        <p:spPr>
          <a:xfrm>
            <a:off x="0" y="1752600"/>
            <a:ext cx="9144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sz="6000" dirty="0" smtClean="0">
                <a:solidFill>
                  <a:srgbClr val="3333FF"/>
                </a:solidFill>
              </a:rPr>
              <a:t>thay </a:t>
            </a:r>
            <a:r>
              <a:rPr lang="vi-VN" sz="6000" dirty="0">
                <a:solidFill>
                  <a:srgbClr val="3333FF"/>
                </a:solidFill>
              </a:rPr>
              <a:t>thế </a:t>
            </a:r>
            <a:endParaRPr lang="en-US" sz="6000" dirty="0" smtClean="0">
              <a:solidFill>
                <a:srgbClr val="3333FF"/>
              </a:solidFill>
            </a:endParaRPr>
          </a:p>
          <a:p>
            <a:pPr algn="ctr"/>
            <a:r>
              <a:rPr lang="vi-VN" sz="6000" b="1" dirty="0" smtClean="0">
                <a:solidFill>
                  <a:srgbClr val="CC00CC"/>
                </a:solidFill>
              </a:rPr>
              <a:t>who</a:t>
            </a:r>
            <a:r>
              <a:rPr lang="vi-VN" sz="6000" b="1" dirty="0">
                <a:solidFill>
                  <a:srgbClr val="CC00CC"/>
                </a:solidFill>
              </a:rPr>
              <a:t>, whom, which</a:t>
            </a:r>
            <a:r>
              <a:rPr lang="vi-VN" sz="6000" dirty="0">
                <a:solidFill>
                  <a:srgbClr val="CC00CC"/>
                </a:solidFill>
              </a:rPr>
              <a:t> </a:t>
            </a:r>
            <a:endParaRPr lang="en-US" sz="6000" dirty="0" smtClean="0">
              <a:solidFill>
                <a:srgbClr val="CC00CC"/>
              </a:solidFill>
            </a:endParaRPr>
          </a:p>
          <a:p>
            <a:pPr algn="ctr"/>
            <a:r>
              <a:rPr lang="vi-VN" sz="6000" dirty="0" smtClean="0">
                <a:solidFill>
                  <a:srgbClr val="3333FF"/>
                </a:solidFill>
                <a:latin typeface="+mj-lt"/>
              </a:rPr>
              <a:t>trong mệ</a:t>
            </a:r>
            <a:r>
              <a:rPr lang="en-US" sz="6000" dirty="0" err="1" smtClean="0">
                <a:solidFill>
                  <a:srgbClr val="3333FF"/>
                </a:solidFill>
                <a:latin typeface="+mj-lt"/>
              </a:rPr>
              <a:t>nh</a:t>
            </a:r>
            <a:r>
              <a:rPr lang="en-US" sz="6000" dirty="0" smtClean="0">
                <a:solidFill>
                  <a:srgbClr val="3333FF"/>
                </a:solidFill>
                <a:latin typeface="+mj-lt"/>
              </a:rPr>
              <a:t> </a:t>
            </a:r>
            <a:r>
              <a:rPr lang="vi-VN" sz="6000" dirty="0" smtClean="0">
                <a:solidFill>
                  <a:srgbClr val="3333FF"/>
                </a:solidFill>
                <a:latin typeface="+mj-lt"/>
              </a:rPr>
              <a:t>đề </a:t>
            </a:r>
            <a:r>
              <a:rPr lang="vi-VN" sz="6000" dirty="0">
                <a:solidFill>
                  <a:srgbClr val="3333FF"/>
                </a:solidFill>
                <a:latin typeface="+mj-lt"/>
              </a:rPr>
              <a:t>quan hệ </a:t>
            </a:r>
            <a:endParaRPr lang="en-US" sz="6000" dirty="0" smtClean="0">
              <a:solidFill>
                <a:srgbClr val="3333FF"/>
              </a:solidFill>
              <a:latin typeface="+mj-lt"/>
            </a:endParaRPr>
          </a:p>
          <a:p>
            <a:pPr algn="ctr"/>
            <a:r>
              <a:rPr lang="vi-VN" sz="6000" dirty="0" smtClean="0">
                <a:solidFill>
                  <a:srgbClr val="3333FF"/>
                </a:solidFill>
                <a:latin typeface="+mj-lt"/>
              </a:rPr>
              <a:t>xác </a:t>
            </a:r>
            <a:r>
              <a:rPr lang="vi-VN" sz="6000" dirty="0">
                <a:solidFill>
                  <a:srgbClr val="3333FF"/>
                </a:solidFill>
                <a:latin typeface="+mj-lt"/>
              </a:rPr>
              <a:t>định</a:t>
            </a:r>
          </a:p>
        </p:txBody>
      </p:sp>
    </p:spTree>
    <p:extLst>
      <p:ext uri="{BB962C8B-B14F-4D97-AF65-F5344CB8AC3E}">
        <p14:creationId xmlns:p14="http://schemas.microsoft.com/office/powerpoint/2010/main" val="327866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"/>
            <a:ext cx="9144000" cy="67056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vi-VN" sz="3800" b="1" dirty="0" smtClean="0">
                <a:solidFill>
                  <a:srgbClr val="FF0000"/>
                </a:solidFill>
              </a:rPr>
              <a:t>Các </a:t>
            </a:r>
            <a:r>
              <a:rPr lang="vi-VN" sz="3800" b="1" dirty="0">
                <a:solidFill>
                  <a:srgbClr val="FF0000"/>
                </a:solidFill>
              </a:rPr>
              <a:t>trường hợp thường dùng </a:t>
            </a:r>
            <a:r>
              <a:rPr lang="vi-VN" sz="3800" b="1" dirty="0">
                <a:solidFill>
                  <a:srgbClr val="3333FF"/>
                </a:solidFill>
              </a:rPr>
              <a:t>“that</a:t>
            </a:r>
            <a:r>
              <a:rPr lang="vi-VN" sz="3800" b="1" dirty="0" smtClean="0">
                <a:solidFill>
                  <a:srgbClr val="3333FF"/>
                </a:solidFill>
              </a:rPr>
              <a:t>”</a:t>
            </a:r>
            <a:endParaRPr lang="en-US" sz="3800" b="1" dirty="0" smtClean="0">
              <a:solidFill>
                <a:srgbClr val="3333FF"/>
              </a:solidFill>
            </a:endParaRPr>
          </a:p>
          <a:p>
            <a:pPr marL="0" indent="0">
              <a:buNone/>
            </a:pPr>
            <a:endParaRPr lang="vi-VN" sz="200" dirty="0">
              <a:solidFill>
                <a:srgbClr val="FF0000"/>
              </a:solidFill>
            </a:endParaRPr>
          </a:p>
          <a:p>
            <a:pPr>
              <a:buFontTx/>
              <a:buChar char="-"/>
            </a:pPr>
            <a:r>
              <a:rPr lang="vi-VN" sz="4000" dirty="0" smtClean="0"/>
              <a:t>Sau </a:t>
            </a:r>
            <a:r>
              <a:rPr lang="vi-VN" sz="4000" b="1" dirty="0" smtClean="0">
                <a:solidFill>
                  <a:srgbClr val="3333FF"/>
                </a:solidFill>
              </a:rPr>
              <a:t>so </a:t>
            </a:r>
            <a:r>
              <a:rPr lang="vi-VN" sz="4000" b="1" dirty="0">
                <a:solidFill>
                  <a:srgbClr val="3333FF"/>
                </a:solidFill>
              </a:rPr>
              <a:t>sánh </a:t>
            </a:r>
            <a:r>
              <a:rPr lang="vi-VN" sz="4000" b="1" dirty="0" smtClean="0">
                <a:solidFill>
                  <a:srgbClr val="3333FF"/>
                </a:solidFill>
              </a:rPr>
              <a:t>nhất</a:t>
            </a:r>
            <a:endParaRPr lang="en-US" sz="4000" b="1" dirty="0" smtClean="0">
              <a:solidFill>
                <a:srgbClr val="3333FF"/>
              </a:solidFill>
            </a:endParaRPr>
          </a:p>
          <a:p>
            <a:pPr marL="0" indent="0" algn="ctr">
              <a:buNone/>
            </a:pPr>
            <a:r>
              <a:rPr lang="vi-VN" sz="4000" dirty="0" smtClean="0"/>
              <a:t>Ex</a:t>
            </a:r>
            <a:r>
              <a:rPr lang="vi-VN" sz="4000" dirty="0"/>
              <a:t>: He was </a:t>
            </a:r>
            <a:r>
              <a:rPr lang="vi-VN" sz="4000" b="1" dirty="0">
                <a:solidFill>
                  <a:srgbClr val="CC00CC"/>
                </a:solidFill>
              </a:rPr>
              <a:t>the most </a:t>
            </a:r>
            <a:r>
              <a:rPr lang="vi-VN" sz="4000" b="1" dirty="0" smtClean="0">
                <a:solidFill>
                  <a:srgbClr val="CC00CC"/>
                </a:solidFill>
              </a:rPr>
              <a:t>interesting</a:t>
            </a:r>
            <a:r>
              <a:rPr lang="en-US" sz="4000" b="1" dirty="0" smtClean="0">
                <a:solidFill>
                  <a:srgbClr val="CC00CC"/>
                </a:solidFill>
              </a:rPr>
              <a:t> person</a:t>
            </a:r>
            <a:r>
              <a:rPr lang="vi-VN" sz="4000" b="1" dirty="0"/>
              <a:t> </a:t>
            </a:r>
            <a:r>
              <a:rPr lang="vi-VN" sz="4000" b="1" i="1" dirty="0">
                <a:solidFill>
                  <a:srgbClr val="FF0000"/>
                </a:solidFill>
              </a:rPr>
              <a:t>that</a:t>
            </a:r>
            <a:r>
              <a:rPr lang="vi-VN" sz="4000" b="1" dirty="0">
                <a:solidFill>
                  <a:srgbClr val="FF0000"/>
                </a:solidFill>
              </a:rPr>
              <a:t> </a:t>
            </a:r>
            <a:r>
              <a:rPr lang="en-US" sz="4000" b="1" dirty="0" smtClean="0">
                <a:solidFill>
                  <a:srgbClr val="FF0000"/>
                </a:solidFill>
              </a:rPr>
              <a:t> </a:t>
            </a:r>
            <a:r>
              <a:rPr lang="vi-VN" sz="4000" b="1" dirty="0" smtClean="0"/>
              <a:t>I </a:t>
            </a:r>
            <a:r>
              <a:rPr lang="vi-VN" sz="4000" b="1" dirty="0"/>
              <a:t>have ever met</a:t>
            </a:r>
            <a:r>
              <a:rPr lang="vi-VN" sz="4000" b="1" dirty="0" smtClean="0"/>
              <a:t>.</a:t>
            </a:r>
            <a:endParaRPr lang="vi-VN" sz="4000" b="1" dirty="0">
              <a:solidFill>
                <a:srgbClr val="3333FF"/>
              </a:solidFill>
            </a:endParaRPr>
          </a:p>
          <a:p>
            <a:pPr>
              <a:buFontTx/>
              <a:buChar char="-"/>
            </a:pPr>
            <a:r>
              <a:rPr lang="vi-VN" sz="4000" dirty="0" smtClean="0"/>
              <a:t>Sau các </a:t>
            </a:r>
            <a:r>
              <a:rPr lang="vi-VN" sz="4000" dirty="0"/>
              <a:t>từ: </a:t>
            </a:r>
            <a:r>
              <a:rPr lang="vi-VN" sz="4000" b="1" dirty="0">
                <a:solidFill>
                  <a:srgbClr val="3333FF"/>
                </a:solidFill>
              </a:rPr>
              <a:t>only, the first, the </a:t>
            </a:r>
            <a:r>
              <a:rPr lang="vi-VN" sz="4000" b="1" dirty="0" smtClean="0">
                <a:solidFill>
                  <a:srgbClr val="3333FF"/>
                </a:solidFill>
              </a:rPr>
              <a:t>last</a:t>
            </a:r>
            <a:endParaRPr lang="en-US" sz="4000" b="1" dirty="0" smtClean="0">
              <a:solidFill>
                <a:srgbClr val="3333FF"/>
              </a:solidFill>
            </a:endParaRPr>
          </a:p>
          <a:p>
            <a:pPr marL="0" indent="0" algn="ctr">
              <a:buNone/>
            </a:pPr>
            <a:r>
              <a:rPr lang="en-US" sz="3600" b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Ex: </a:t>
            </a:r>
            <a:r>
              <a:rPr lang="vi-VN" sz="3600" b="1" dirty="0" smtClean="0">
                <a:solidFill>
                  <a:srgbClr val="660033"/>
                </a:solidFill>
              </a:rPr>
              <a:t>It </a:t>
            </a:r>
            <a:r>
              <a:rPr lang="vi-VN" sz="3600" b="1" dirty="0">
                <a:solidFill>
                  <a:srgbClr val="660033"/>
                </a:solidFill>
              </a:rPr>
              <a:t>was the first time </a:t>
            </a:r>
            <a:r>
              <a:rPr lang="vi-VN" sz="3600" b="1" dirty="0">
                <a:solidFill>
                  <a:srgbClr val="FF0000"/>
                </a:solidFill>
              </a:rPr>
              <a:t>that</a:t>
            </a:r>
            <a:r>
              <a:rPr lang="vi-VN" sz="3600" b="1" dirty="0">
                <a:solidFill>
                  <a:srgbClr val="660033"/>
                </a:solidFill>
              </a:rPr>
              <a:t> I heard of it.</a:t>
            </a:r>
            <a:r>
              <a:rPr lang="en-US" sz="3600" b="1" dirty="0">
                <a:solidFill>
                  <a:srgbClr val="660033"/>
                </a:solidFill>
              </a:rPr>
              <a:t>  </a:t>
            </a:r>
            <a:r>
              <a:rPr lang="en-US" sz="3500" b="1" dirty="0">
                <a:solidFill>
                  <a:srgbClr val="660033"/>
                </a:solidFill>
              </a:rPr>
              <a:t>      </a:t>
            </a:r>
            <a:endParaRPr lang="en-US" sz="3500" b="1" dirty="0" smtClean="0">
              <a:solidFill>
                <a:srgbClr val="660033"/>
              </a:solidFill>
            </a:endParaRPr>
          </a:p>
          <a:p>
            <a:pPr>
              <a:buFontTx/>
              <a:buChar char="-"/>
            </a:pPr>
            <a:r>
              <a:rPr lang="en-US" b="1" dirty="0" smtClean="0">
                <a:solidFill>
                  <a:srgbClr val="3333FF"/>
                </a:solidFill>
              </a:rPr>
              <a:t>D</a:t>
            </a:r>
            <a:r>
              <a:rPr lang="vi-VN" b="1" dirty="0" smtClean="0">
                <a:solidFill>
                  <a:srgbClr val="3333FF"/>
                </a:solidFill>
              </a:rPr>
              <a:t>anh </a:t>
            </a:r>
            <a:r>
              <a:rPr lang="vi-VN" b="1" dirty="0">
                <a:solidFill>
                  <a:srgbClr val="3333FF"/>
                </a:solidFill>
              </a:rPr>
              <a:t>từ đi trước bao </a:t>
            </a:r>
            <a:r>
              <a:rPr lang="vi-VN" b="1" dirty="0" smtClean="0">
                <a:solidFill>
                  <a:srgbClr val="3333FF"/>
                </a:solidFill>
              </a:rPr>
              <a:t>g</a:t>
            </a:r>
            <a:r>
              <a:rPr lang="en-US" b="1" dirty="0" smtClean="0">
                <a:solidFill>
                  <a:srgbClr val="3333FF"/>
                </a:solidFill>
              </a:rPr>
              <a:t>ồ</a:t>
            </a:r>
            <a:r>
              <a:rPr lang="vi-VN" b="1" dirty="0" smtClean="0">
                <a:solidFill>
                  <a:srgbClr val="3333FF"/>
                </a:solidFill>
              </a:rPr>
              <a:t>m </a:t>
            </a:r>
            <a:r>
              <a:rPr lang="vi-VN" b="1" dirty="0">
                <a:solidFill>
                  <a:srgbClr val="3333FF"/>
                </a:solidFill>
              </a:rPr>
              <a:t>cả người </a:t>
            </a:r>
            <a:r>
              <a:rPr lang="vi-VN" b="1" dirty="0" smtClean="0">
                <a:solidFill>
                  <a:srgbClr val="3333FF"/>
                </a:solidFill>
              </a:rPr>
              <a:t>và </a:t>
            </a:r>
            <a:r>
              <a:rPr lang="vi-VN" b="1" dirty="0" smtClean="0">
                <a:solidFill>
                  <a:srgbClr val="3333FF"/>
                </a:solidFill>
              </a:rPr>
              <a:t>vật</a:t>
            </a:r>
            <a:r>
              <a:rPr lang="en-US" b="1" dirty="0" smtClean="0">
                <a:solidFill>
                  <a:srgbClr val="3333FF"/>
                </a:solidFill>
              </a:rPr>
              <a:t>.</a:t>
            </a:r>
            <a:r>
              <a:rPr lang="vi-VN" b="1" dirty="0">
                <a:solidFill>
                  <a:srgbClr val="3333FF"/>
                </a:solidFill>
              </a:rPr>
              <a:t> </a:t>
            </a:r>
            <a:endParaRPr lang="en-US" b="1" dirty="0">
              <a:solidFill>
                <a:srgbClr val="3333FF"/>
              </a:solidFill>
            </a:endParaRPr>
          </a:p>
          <a:p>
            <a:pPr marL="0" indent="0" algn="ctr">
              <a:buNone/>
            </a:pPr>
            <a:r>
              <a:rPr lang="en-US" sz="4400" b="1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Ex: </a:t>
            </a:r>
            <a:r>
              <a:rPr lang="vi-VN" sz="4400" b="1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She </a:t>
            </a:r>
            <a:r>
              <a:rPr lang="vi-VN" sz="4400" b="1" dirty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talked about the </a:t>
            </a:r>
            <a:r>
              <a:rPr lang="vi-VN" sz="44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people </a:t>
            </a:r>
            <a:r>
              <a:rPr lang="vi-VN" sz="44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en-US" sz="44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44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places</a:t>
            </a:r>
            <a:r>
              <a:rPr lang="vi-VN" sz="4400" b="1" dirty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vi-VN" sz="4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that</a:t>
            </a:r>
            <a:r>
              <a:rPr lang="vi-VN" sz="4400" b="1" dirty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 she had visited</a:t>
            </a:r>
            <a:r>
              <a:rPr lang="vi-VN" sz="4400" b="1" dirty="0" smtClean="0"/>
              <a:t>.</a:t>
            </a:r>
            <a:endParaRPr lang="vi-VN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>
            <a:normAutofit fontScale="90000"/>
          </a:bodyPr>
          <a:lstStyle/>
          <a:p>
            <a:r>
              <a:rPr lang="vi-VN" b="1" dirty="0"/>
              <a:t>Sau</a:t>
            </a:r>
            <a:r>
              <a:rPr lang="vi-VN" dirty="0"/>
              <a:t> </a:t>
            </a:r>
            <a:r>
              <a:rPr lang="vi-VN" sz="4800" b="1" dirty="0">
                <a:solidFill>
                  <a:srgbClr val="3333FF"/>
                </a:solidFill>
              </a:rPr>
              <a:t>đại từ bất định, đại từ phủ định, đại từ chỉ số </a:t>
            </a:r>
            <a:r>
              <a:rPr lang="vi-VN" sz="4800" b="1" dirty="0" smtClean="0">
                <a:solidFill>
                  <a:srgbClr val="3333FF"/>
                </a:solidFill>
              </a:rPr>
              <a:t>lượng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vi-VN" b="1" dirty="0" smtClean="0">
                <a:solidFill>
                  <a:srgbClr val="CC00CC"/>
                </a:solidFill>
              </a:rPr>
              <a:t>no </a:t>
            </a:r>
            <a:r>
              <a:rPr lang="vi-VN" b="1" dirty="0">
                <a:solidFill>
                  <a:srgbClr val="CC00CC"/>
                </a:solidFill>
              </a:rPr>
              <a:t>one, nobody, nothing, anyone, anything, anybody, someone, something, somebody, all, some, any, little, none</a:t>
            </a:r>
            <a:r>
              <a:rPr lang="vi-VN" b="1" dirty="0" smtClean="0">
                <a:solidFill>
                  <a:srgbClr val="CC00CC"/>
                </a:solidFill>
              </a:rPr>
              <a:t>.</a:t>
            </a:r>
            <a:r>
              <a:rPr lang="en-US" b="1" dirty="0">
                <a:solidFill>
                  <a:srgbClr val="CC00CC"/>
                </a:solidFill>
              </a:rPr>
              <a:t/>
            </a:r>
            <a:br>
              <a:rPr lang="en-US" b="1" dirty="0">
                <a:solidFill>
                  <a:srgbClr val="CC00CC"/>
                </a:solidFill>
              </a:rPr>
            </a:br>
            <a:r>
              <a:rPr lang="en-US" b="1" i="1" dirty="0">
                <a:solidFill>
                  <a:srgbClr val="CC00CC"/>
                </a:solidFill>
              </a:rPr>
              <a:t/>
            </a:r>
            <a:br>
              <a:rPr lang="en-US" b="1" i="1" dirty="0">
                <a:solidFill>
                  <a:srgbClr val="CC00CC"/>
                </a:solidFill>
              </a:rPr>
            </a:br>
            <a:r>
              <a:rPr lang="en-US" b="1" i="1" dirty="0" smtClean="0">
                <a:solidFill>
                  <a:srgbClr val="CC00CC"/>
                </a:solidFill>
              </a:rPr>
              <a:t> </a:t>
            </a:r>
            <a:r>
              <a:rPr lang="en-US" sz="5300" b="1" dirty="0"/>
              <a:t>Ex: I’ll tell you </a:t>
            </a:r>
            <a:r>
              <a:rPr lang="en-US" sz="5300" b="1" dirty="0">
                <a:solidFill>
                  <a:srgbClr val="3333FF"/>
                </a:solidFill>
              </a:rPr>
              <a:t>something</a:t>
            </a:r>
            <a:r>
              <a:rPr lang="en-US" sz="5300" b="1" dirty="0"/>
              <a:t> </a:t>
            </a:r>
            <a:r>
              <a:rPr lang="en-US" sz="5300" b="1" dirty="0">
                <a:solidFill>
                  <a:srgbClr val="FF0000"/>
                </a:solidFill>
              </a:rPr>
              <a:t>that</a:t>
            </a:r>
            <a:r>
              <a:rPr lang="en-US" sz="5300" b="1" dirty="0"/>
              <a:t> </a:t>
            </a:r>
            <a:r>
              <a:rPr lang="en-US" sz="5300" b="1" dirty="0" smtClean="0"/>
              <a:t/>
            </a:r>
            <a:br>
              <a:rPr lang="en-US" sz="5300" b="1" dirty="0" smtClean="0"/>
            </a:br>
            <a:r>
              <a:rPr lang="en-US" sz="5300" b="1" dirty="0" smtClean="0"/>
              <a:t>is </a:t>
            </a:r>
            <a:r>
              <a:rPr lang="en-US" sz="5300" b="1" dirty="0"/>
              <a:t>very interesting.</a:t>
            </a:r>
            <a:r>
              <a:rPr lang="vi-VN" sz="5300" b="1" dirty="0">
                <a:solidFill>
                  <a:srgbClr val="CC00CC"/>
                </a:solidFill>
              </a:rPr>
              <a:t/>
            </a:r>
            <a:br>
              <a:rPr lang="vi-VN" sz="5300" b="1" dirty="0">
                <a:solidFill>
                  <a:srgbClr val="CC00CC"/>
                </a:solidFill>
              </a:rPr>
            </a:br>
            <a:endParaRPr lang="en-US" sz="5300" b="1" dirty="0"/>
          </a:p>
        </p:txBody>
      </p:sp>
    </p:spTree>
    <p:extLst>
      <p:ext uri="{BB962C8B-B14F-4D97-AF65-F5344CB8AC3E}">
        <p14:creationId xmlns:p14="http://schemas.microsoft.com/office/powerpoint/2010/main" val="46111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28600"/>
            <a:ext cx="9144000" cy="66294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vi-VN" sz="3600" b="1" dirty="0" smtClean="0">
                <a:solidFill>
                  <a:srgbClr val="FF0000"/>
                </a:solidFill>
              </a:rPr>
              <a:t>Các </a:t>
            </a:r>
            <a:r>
              <a:rPr lang="vi-VN" sz="3600" b="1" dirty="0">
                <a:solidFill>
                  <a:srgbClr val="FF0000"/>
                </a:solidFill>
              </a:rPr>
              <a:t>trường hợp không dùng </a:t>
            </a:r>
            <a:r>
              <a:rPr lang="vi-VN" sz="3600" b="1" dirty="0" smtClean="0">
                <a:solidFill>
                  <a:srgbClr val="FF0000"/>
                </a:solidFill>
              </a:rPr>
              <a:t>that</a:t>
            </a:r>
            <a:endParaRPr lang="en-US" sz="3600" b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vi-VN" sz="1000" dirty="0">
              <a:solidFill>
                <a:srgbClr val="FF0000"/>
              </a:solidFill>
            </a:endParaRPr>
          </a:p>
          <a:p>
            <a:pPr>
              <a:buFontTx/>
              <a:buChar char="-"/>
            </a:pPr>
            <a:r>
              <a:rPr lang="en-US" sz="3600" b="1" dirty="0" err="1" smtClean="0">
                <a:solidFill>
                  <a:srgbClr val="3333FF"/>
                </a:solidFill>
              </a:rPr>
              <a:t>Tr</a:t>
            </a:r>
            <a:r>
              <a:rPr lang="vi-VN" sz="3600" b="1" dirty="0" smtClean="0">
                <a:solidFill>
                  <a:srgbClr val="3333FF"/>
                </a:solidFill>
              </a:rPr>
              <a:t>ong mệnh </a:t>
            </a:r>
            <a:r>
              <a:rPr lang="vi-VN" sz="3600" b="1" dirty="0">
                <a:solidFill>
                  <a:srgbClr val="3333FF"/>
                </a:solidFill>
              </a:rPr>
              <a:t>đề quan hệ không xác </a:t>
            </a:r>
            <a:r>
              <a:rPr lang="vi-VN" sz="3600" b="1" dirty="0" smtClean="0">
                <a:solidFill>
                  <a:srgbClr val="3333FF"/>
                </a:solidFill>
              </a:rPr>
              <a:t>định</a:t>
            </a:r>
            <a:endParaRPr lang="en-US" sz="3600" b="1" dirty="0" smtClean="0">
              <a:solidFill>
                <a:srgbClr val="3333FF"/>
              </a:solidFill>
            </a:endParaRPr>
          </a:p>
          <a:p>
            <a:pPr>
              <a:buFontTx/>
              <a:buChar char="-"/>
            </a:pPr>
            <a:endParaRPr lang="vi-VN" sz="500" b="1" dirty="0">
              <a:solidFill>
                <a:srgbClr val="3333FF"/>
              </a:solidFill>
            </a:endParaRPr>
          </a:p>
          <a:p>
            <a:pPr algn="ctr">
              <a:buNone/>
            </a:pPr>
            <a:r>
              <a:rPr lang="en-US" sz="3800" b="1" dirty="0" smtClean="0"/>
              <a:t>Ex </a:t>
            </a:r>
            <a:r>
              <a:rPr lang="en-US" sz="3800" b="1" dirty="0" smtClean="0"/>
              <a:t>: </a:t>
            </a:r>
            <a:r>
              <a:rPr lang="en-US" sz="3800" b="1" dirty="0" err="1"/>
              <a:t>Nhut</a:t>
            </a:r>
            <a:r>
              <a:rPr lang="en-US" sz="3800" b="1" dirty="0"/>
              <a:t>, </a:t>
            </a:r>
            <a:r>
              <a:rPr lang="en-US" sz="3800" b="1" dirty="0">
                <a:solidFill>
                  <a:srgbClr val="FF0000"/>
                </a:solidFill>
              </a:rPr>
              <a:t>who is my friend</a:t>
            </a:r>
            <a:r>
              <a:rPr lang="en-US" sz="3800" b="1" dirty="0"/>
              <a:t>, good at English</a:t>
            </a:r>
            <a:r>
              <a:rPr lang="en-US" sz="3600" dirty="0"/>
              <a:t>. </a:t>
            </a:r>
          </a:p>
          <a:p>
            <a:pPr>
              <a:buFont typeface="Symbol"/>
              <a:buChar char="Þ"/>
            </a:pPr>
            <a:r>
              <a:rPr lang="en-US" sz="4000" b="1" dirty="0">
                <a:solidFill>
                  <a:srgbClr val="FF0000"/>
                </a:solidFill>
              </a:rPr>
              <a:t> </a:t>
            </a:r>
            <a:r>
              <a:rPr lang="en-US" sz="4000" b="1" dirty="0" err="1" smtClean="0"/>
              <a:t>Nhut</a:t>
            </a:r>
            <a:r>
              <a:rPr lang="en-US" sz="4000" b="1" dirty="0"/>
              <a:t>, </a:t>
            </a:r>
            <a:r>
              <a:rPr lang="en-US" sz="4000" b="1" dirty="0">
                <a:solidFill>
                  <a:srgbClr val="FF0000"/>
                </a:solidFill>
              </a:rPr>
              <a:t>that</a:t>
            </a:r>
            <a:r>
              <a:rPr lang="en-US" sz="4000" b="1" dirty="0"/>
              <a:t> is my friend, </a:t>
            </a:r>
            <a:r>
              <a:rPr lang="en-US" sz="4000" b="1" dirty="0" smtClean="0"/>
              <a:t>good </a:t>
            </a:r>
            <a:r>
              <a:rPr lang="en-US" sz="4000" b="1" dirty="0"/>
              <a:t>at English</a:t>
            </a:r>
            <a:r>
              <a:rPr lang="en-US" sz="4000" b="1" dirty="0" smtClean="0"/>
              <a:t>.</a:t>
            </a:r>
          </a:p>
          <a:p>
            <a:pPr marL="0" indent="0">
              <a:buNone/>
            </a:pPr>
            <a:endParaRPr lang="en-US" sz="1000" b="1" dirty="0"/>
          </a:p>
          <a:p>
            <a:pPr>
              <a:buFontTx/>
              <a:buChar char="-"/>
            </a:pPr>
            <a:r>
              <a:rPr lang="vi-VN" sz="3600" b="1" dirty="0" smtClean="0">
                <a:solidFill>
                  <a:srgbClr val="3333FF"/>
                </a:solidFill>
              </a:rPr>
              <a:t>Sau giới </a:t>
            </a:r>
            <a:r>
              <a:rPr lang="vi-VN" sz="3600" b="1" dirty="0">
                <a:solidFill>
                  <a:srgbClr val="3333FF"/>
                </a:solidFill>
              </a:rPr>
              <a:t>t</a:t>
            </a:r>
            <a:r>
              <a:rPr lang="en-US" sz="3600" b="1" dirty="0">
                <a:solidFill>
                  <a:srgbClr val="3333FF"/>
                </a:solidFill>
              </a:rPr>
              <a:t>ừ</a:t>
            </a:r>
          </a:p>
          <a:p>
            <a:pPr algn="ctr">
              <a:buNone/>
            </a:pPr>
            <a:r>
              <a:rPr lang="en-US" sz="3800" dirty="0" smtClean="0"/>
              <a:t>Ex</a:t>
            </a:r>
            <a:r>
              <a:rPr lang="en-US" sz="3800" dirty="0"/>
              <a:t>: The girl is my friend. You're talking </a:t>
            </a:r>
            <a:r>
              <a:rPr lang="en-US" sz="3800" dirty="0" smtClean="0"/>
              <a:t>to her</a:t>
            </a:r>
            <a:r>
              <a:rPr lang="en-US" sz="3800" dirty="0"/>
              <a:t>.</a:t>
            </a:r>
          </a:p>
          <a:p>
            <a:pPr>
              <a:buFont typeface="Symbol"/>
              <a:buChar char="Þ"/>
            </a:pPr>
            <a:r>
              <a:rPr lang="en-US" sz="3600" dirty="0"/>
              <a:t>The girl </a:t>
            </a:r>
            <a:r>
              <a:rPr lang="en-US" sz="3600" b="1" dirty="0">
                <a:solidFill>
                  <a:srgbClr val="FF0000"/>
                </a:solidFill>
              </a:rPr>
              <a:t>to</a:t>
            </a:r>
            <a:r>
              <a:rPr lang="en-US" sz="3600" dirty="0"/>
              <a:t> </a:t>
            </a:r>
            <a:r>
              <a:rPr lang="en-US" sz="3600" b="1" dirty="0">
                <a:solidFill>
                  <a:srgbClr val="3333FF"/>
                </a:solidFill>
              </a:rPr>
              <a:t>whom</a:t>
            </a:r>
            <a:r>
              <a:rPr lang="en-US" sz="3600" dirty="0"/>
              <a:t> you are talking is my friend.</a:t>
            </a:r>
          </a:p>
          <a:p>
            <a:pPr>
              <a:buFont typeface="Symbol"/>
              <a:buChar char="Þ"/>
            </a:pPr>
            <a:r>
              <a:rPr lang="en-US" sz="3800" dirty="0" smtClean="0"/>
              <a:t>The </a:t>
            </a:r>
            <a:r>
              <a:rPr lang="en-US" sz="3800" dirty="0"/>
              <a:t>girl </a:t>
            </a:r>
            <a:r>
              <a:rPr lang="en-US" sz="3800" b="1" dirty="0">
                <a:solidFill>
                  <a:srgbClr val="FF0000"/>
                </a:solidFill>
              </a:rPr>
              <a:t>to</a:t>
            </a:r>
            <a:r>
              <a:rPr lang="en-US" sz="3800" dirty="0"/>
              <a:t> </a:t>
            </a:r>
            <a:r>
              <a:rPr lang="en-US" sz="3800" b="1" dirty="0">
                <a:solidFill>
                  <a:srgbClr val="3333FF"/>
                </a:solidFill>
              </a:rPr>
              <a:t>that</a:t>
            </a:r>
            <a:r>
              <a:rPr lang="en-US" sz="3800" dirty="0"/>
              <a:t> you are talking is my friend. </a:t>
            </a:r>
            <a:endParaRPr lang="vi-VN" sz="3800" dirty="0"/>
          </a:p>
          <a:p>
            <a:pPr>
              <a:buNone/>
            </a:pP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762000" y="5791200"/>
            <a:ext cx="8001000" cy="0"/>
          </a:xfrm>
          <a:prstGeom prst="line">
            <a:avLst/>
          </a:prstGeom>
          <a:ln w="2857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/>
          <p:cNvCxnSpPr/>
          <p:nvPr/>
        </p:nvCxnSpPr>
        <p:spPr>
          <a:xfrm>
            <a:off x="762000" y="2895600"/>
            <a:ext cx="8077200" cy="0"/>
          </a:xfrm>
          <a:prstGeom prst="line">
            <a:avLst/>
          </a:prstGeom>
          <a:ln w="2857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28600"/>
            <a:ext cx="9144000" cy="647700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vi-VN" sz="4000" b="1" dirty="0">
                <a:solidFill>
                  <a:srgbClr val="FF0000"/>
                </a:solidFill>
              </a:rPr>
              <a:t>5. </a:t>
            </a:r>
            <a:r>
              <a:rPr lang="vi-VN" sz="4000" b="1" dirty="0" smtClean="0">
                <a:solidFill>
                  <a:srgbClr val="FF0000"/>
                </a:solidFill>
              </a:rPr>
              <a:t>WHOSE</a:t>
            </a:r>
            <a:endParaRPr lang="en-US" sz="4000" b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en-US" sz="1000" b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US" sz="4500" dirty="0"/>
              <a:t>D</a:t>
            </a:r>
            <a:r>
              <a:rPr lang="vi-VN" sz="4500" dirty="0"/>
              <a:t>ùng để chỉ </a:t>
            </a:r>
            <a:r>
              <a:rPr lang="vi-VN" sz="4500" b="1" dirty="0">
                <a:solidFill>
                  <a:srgbClr val="CC00CC"/>
                </a:solidFill>
              </a:rPr>
              <a:t>sở hữu </a:t>
            </a:r>
            <a:r>
              <a:rPr lang="vi-VN" sz="4500" dirty="0"/>
              <a:t>cho danh từ chỉ người hoặc vật, thường </a:t>
            </a:r>
            <a:r>
              <a:rPr lang="vi-VN" sz="4500" b="1" dirty="0" smtClean="0">
                <a:solidFill>
                  <a:srgbClr val="CC00CC"/>
                </a:solidFill>
              </a:rPr>
              <a:t>thay</a:t>
            </a:r>
            <a:r>
              <a:rPr lang="en-US" sz="4500" b="1" dirty="0" smtClean="0">
                <a:solidFill>
                  <a:srgbClr val="CC00CC"/>
                </a:solidFill>
              </a:rPr>
              <a:t> </a:t>
            </a:r>
            <a:r>
              <a:rPr lang="en-US" sz="4500" b="1" dirty="0" err="1" smtClean="0">
                <a:solidFill>
                  <a:srgbClr val="CC00CC"/>
                </a:solidFill>
              </a:rPr>
              <a:t>thế</a:t>
            </a:r>
            <a:r>
              <a:rPr lang="vi-VN" sz="4500" b="1" dirty="0" smtClean="0">
                <a:solidFill>
                  <a:srgbClr val="CC00CC"/>
                </a:solidFill>
              </a:rPr>
              <a:t> </a:t>
            </a:r>
            <a:r>
              <a:rPr lang="vi-VN" sz="4500" b="1" dirty="0">
                <a:solidFill>
                  <a:srgbClr val="CC00CC"/>
                </a:solidFill>
              </a:rPr>
              <a:t>cho các </a:t>
            </a:r>
            <a:r>
              <a:rPr lang="vi-VN" sz="4500" b="1" dirty="0" smtClean="0">
                <a:solidFill>
                  <a:srgbClr val="CC00CC"/>
                </a:solidFill>
              </a:rPr>
              <a:t>từ</a:t>
            </a:r>
            <a:r>
              <a:rPr lang="vi-VN" sz="4500" b="1" dirty="0">
                <a:solidFill>
                  <a:srgbClr val="CC00CC"/>
                </a:solidFill>
              </a:rPr>
              <a:t> </a:t>
            </a:r>
            <a:endParaRPr lang="en-US" sz="4500" b="1" dirty="0" smtClean="0">
              <a:solidFill>
                <a:srgbClr val="CC00CC"/>
              </a:solidFill>
            </a:endParaRPr>
          </a:p>
          <a:p>
            <a:pPr marL="0" indent="0" algn="ctr">
              <a:buNone/>
            </a:pPr>
            <a:r>
              <a:rPr lang="vi-VN" sz="4500" b="1" i="1" dirty="0" smtClean="0">
                <a:solidFill>
                  <a:srgbClr val="3333FF"/>
                </a:solidFill>
              </a:rPr>
              <a:t>her</a:t>
            </a:r>
            <a:r>
              <a:rPr lang="vi-VN" sz="4500" b="1" i="1" dirty="0">
                <a:solidFill>
                  <a:srgbClr val="3333FF"/>
                </a:solidFill>
              </a:rPr>
              <a:t>, his, </a:t>
            </a:r>
            <a:r>
              <a:rPr lang="vi-VN" sz="4500" b="1" i="1" dirty="0" smtClean="0">
                <a:solidFill>
                  <a:srgbClr val="3333FF"/>
                </a:solidFill>
              </a:rPr>
              <a:t>their </a:t>
            </a:r>
            <a:r>
              <a:rPr lang="vi-VN" sz="4500" i="1" dirty="0"/>
              <a:t>hoặc hình thức </a:t>
            </a:r>
            <a:r>
              <a:rPr lang="vi-VN" sz="4500" b="1" i="1" dirty="0">
                <a:solidFill>
                  <a:srgbClr val="3333FF"/>
                </a:solidFill>
              </a:rPr>
              <a:t>‘</a:t>
            </a:r>
            <a:r>
              <a:rPr lang="vi-VN" sz="4500" b="1" i="1" dirty="0" smtClean="0">
                <a:solidFill>
                  <a:srgbClr val="3333FF"/>
                </a:solidFill>
              </a:rPr>
              <a:t>s</a:t>
            </a:r>
            <a:endParaRPr lang="en-US" sz="4500" b="1" i="1" dirty="0" smtClean="0">
              <a:solidFill>
                <a:srgbClr val="3333FF"/>
              </a:solidFill>
            </a:endParaRPr>
          </a:p>
          <a:p>
            <a:pPr marL="0" indent="0" algn="ctr">
              <a:buNone/>
            </a:pPr>
            <a:endParaRPr lang="vi-VN" sz="1000" b="1" dirty="0">
              <a:solidFill>
                <a:srgbClr val="3333FF"/>
              </a:solidFill>
            </a:endParaRPr>
          </a:p>
          <a:p>
            <a:pPr marL="0" indent="0">
              <a:buNone/>
            </a:pPr>
            <a:r>
              <a:rPr lang="vi-VN" sz="4000" b="1" dirty="0" smtClean="0">
                <a:solidFill>
                  <a:srgbClr val="00B050"/>
                </a:solidFill>
              </a:rPr>
              <a:t>..</a:t>
            </a:r>
            <a:r>
              <a:rPr lang="vi-VN" sz="4000" b="1" dirty="0">
                <a:solidFill>
                  <a:srgbClr val="CC00CC"/>
                </a:solidFill>
              </a:rPr>
              <a:t>N </a:t>
            </a:r>
            <a:r>
              <a:rPr lang="vi-VN" sz="4000" b="1" dirty="0">
                <a:solidFill>
                  <a:srgbClr val="00B050"/>
                </a:solidFill>
              </a:rPr>
              <a:t>(</a:t>
            </a:r>
            <a:r>
              <a:rPr lang="vi-VN" sz="4000" b="1" dirty="0">
                <a:solidFill>
                  <a:srgbClr val="3333FF"/>
                </a:solidFill>
              </a:rPr>
              <a:t>person, thing</a:t>
            </a:r>
            <a:r>
              <a:rPr lang="vi-VN" sz="4000" b="1" dirty="0">
                <a:solidFill>
                  <a:srgbClr val="00B050"/>
                </a:solidFill>
              </a:rPr>
              <a:t>) + </a:t>
            </a:r>
            <a:r>
              <a:rPr lang="vi-VN" sz="4000" b="1" dirty="0">
                <a:solidFill>
                  <a:srgbClr val="FF0000"/>
                </a:solidFill>
              </a:rPr>
              <a:t>WHOSE</a:t>
            </a:r>
            <a:r>
              <a:rPr lang="vi-VN" sz="4000" b="1" dirty="0">
                <a:solidFill>
                  <a:srgbClr val="00B050"/>
                </a:solidFill>
              </a:rPr>
              <a:t> + </a:t>
            </a:r>
            <a:r>
              <a:rPr lang="vi-VN" sz="4000" b="1" dirty="0">
                <a:solidFill>
                  <a:srgbClr val="CC00CC"/>
                </a:solidFill>
              </a:rPr>
              <a:t>N + </a:t>
            </a:r>
            <a:r>
              <a:rPr lang="vi-VN" sz="4000" b="1" dirty="0" smtClean="0">
                <a:solidFill>
                  <a:srgbClr val="CC00CC"/>
                </a:solidFill>
              </a:rPr>
              <a:t>V</a:t>
            </a:r>
            <a:endParaRPr lang="en-US" sz="4000" b="1" dirty="0" smtClean="0">
              <a:solidFill>
                <a:srgbClr val="CC00CC"/>
              </a:solidFill>
            </a:endParaRPr>
          </a:p>
          <a:p>
            <a:pPr marL="0" indent="0">
              <a:buNone/>
            </a:pPr>
            <a:endParaRPr lang="vi-VN" sz="1500" dirty="0">
              <a:solidFill>
                <a:srgbClr val="CC00CC"/>
              </a:solidFill>
            </a:endParaRPr>
          </a:p>
          <a:p>
            <a:pPr marL="0" indent="0" algn="ctr">
              <a:buNone/>
            </a:pPr>
            <a:r>
              <a:rPr lang="en-US" sz="4000" b="1" dirty="0" smtClean="0"/>
              <a:t>Ex:  </a:t>
            </a:r>
            <a:r>
              <a:rPr lang="en-US" sz="4000" b="1" dirty="0"/>
              <a:t>I have a friend. His father is a doctor.</a:t>
            </a:r>
          </a:p>
          <a:p>
            <a:pPr>
              <a:buNone/>
            </a:pPr>
            <a:r>
              <a:rPr lang="en-US" sz="4000" dirty="0"/>
              <a:t>=&gt; I have a </a:t>
            </a:r>
            <a:r>
              <a:rPr lang="en-US" sz="4000" b="1" dirty="0">
                <a:solidFill>
                  <a:srgbClr val="3333FF"/>
                </a:solidFill>
              </a:rPr>
              <a:t>friend</a:t>
            </a:r>
            <a:r>
              <a:rPr lang="en-US" sz="4000" dirty="0"/>
              <a:t> </a:t>
            </a:r>
            <a:r>
              <a:rPr lang="en-US" sz="4000" b="1" dirty="0">
                <a:solidFill>
                  <a:srgbClr val="FF0000"/>
                </a:solidFill>
              </a:rPr>
              <a:t>whose</a:t>
            </a:r>
            <a:r>
              <a:rPr lang="en-US" sz="4000" dirty="0"/>
              <a:t> </a:t>
            </a:r>
            <a:r>
              <a:rPr lang="en-US" sz="4000" b="1" dirty="0">
                <a:solidFill>
                  <a:srgbClr val="CC00CC"/>
                </a:solidFill>
              </a:rPr>
              <a:t>father</a:t>
            </a:r>
            <a:r>
              <a:rPr lang="en-US" sz="4000" dirty="0"/>
              <a:t> is a doctor.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1066800"/>
          </a:xfrm>
        </p:spPr>
        <p:txBody>
          <a:bodyPr>
            <a:normAutofit fontScale="90000"/>
          </a:bodyPr>
          <a:lstStyle/>
          <a:p>
            <a:r>
              <a:rPr lang="en-US" b="1" i="1" u="sng" dirty="0">
                <a:solidFill>
                  <a:srgbClr val="FF0000"/>
                </a:solidFill>
              </a:rPr>
              <a:t>III</a:t>
            </a:r>
            <a:r>
              <a:rPr lang="en-US" b="1" i="1" u="sng" dirty="0" smtClean="0">
                <a:solidFill>
                  <a:srgbClr val="FF0000"/>
                </a:solidFill>
              </a:rPr>
              <a:t>. RELATIVE </a:t>
            </a:r>
            <a:r>
              <a:rPr lang="en-US" b="1" i="1" u="sng" dirty="0">
                <a:solidFill>
                  <a:srgbClr val="FF0000"/>
                </a:solidFill>
              </a:rPr>
              <a:t>ADVERBS </a:t>
            </a:r>
            <a:r>
              <a:rPr lang="en-US" b="1" i="1" u="sng" dirty="0" smtClean="0">
                <a:solidFill>
                  <a:srgbClr val="FF0000"/>
                </a:solidFill>
              </a:rPr>
              <a:t/>
            </a:r>
            <a:br>
              <a:rPr lang="en-US" b="1" i="1" u="sng" dirty="0" smtClean="0">
                <a:solidFill>
                  <a:srgbClr val="FF0000"/>
                </a:solidFill>
              </a:rPr>
            </a:br>
            <a:r>
              <a:rPr lang="en-US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(CÁC TRẠNG TỪ QUAN HỆ</a:t>
            </a:r>
            <a:r>
              <a:rPr lang="en-US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US" b="1" dirty="0">
              <a:solidFill>
                <a:srgbClr val="3333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3999"/>
            <a:ext cx="9144000" cy="5327073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4400" b="1" dirty="0">
                <a:solidFill>
                  <a:srgbClr val="FF0000"/>
                </a:solidFill>
              </a:rPr>
              <a:t>1. </a:t>
            </a:r>
            <a:r>
              <a:rPr lang="en-US" sz="4400" b="1" dirty="0" smtClean="0">
                <a:solidFill>
                  <a:srgbClr val="FF0000"/>
                </a:solidFill>
              </a:rPr>
              <a:t>WHY</a:t>
            </a:r>
            <a:r>
              <a:rPr lang="en-US" sz="4400" b="1" dirty="0">
                <a:solidFill>
                  <a:srgbClr val="FF0000"/>
                </a:solidFill>
              </a:rPr>
              <a:t> 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ở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mệnh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do,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cụm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b="1" i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for </a:t>
            </a:r>
            <a:r>
              <a:rPr lang="en-US" sz="3900" b="1" i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the reason, for that reason</a:t>
            </a:r>
            <a:r>
              <a:rPr lang="en-US" sz="39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ctr">
              <a:buNone/>
            </a:pPr>
            <a:r>
              <a:rPr lang="en-US" sz="4900" b="1" dirty="0">
                <a:solidFill>
                  <a:srgbClr val="CC00CC"/>
                </a:solidFill>
              </a:rPr>
              <a:t>…..N </a:t>
            </a:r>
            <a:r>
              <a:rPr lang="en-US" sz="4900" b="1" dirty="0">
                <a:solidFill>
                  <a:srgbClr val="00B050"/>
                </a:solidFill>
              </a:rPr>
              <a:t>(</a:t>
            </a:r>
            <a:r>
              <a:rPr lang="en-US" sz="4900" b="1" dirty="0">
                <a:solidFill>
                  <a:srgbClr val="3333FF"/>
                </a:solidFill>
              </a:rPr>
              <a:t>reason</a:t>
            </a:r>
            <a:r>
              <a:rPr lang="en-US" sz="4900" b="1" dirty="0">
                <a:solidFill>
                  <a:srgbClr val="00B050"/>
                </a:solidFill>
              </a:rPr>
              <a:t>) + </a:t>
            </a:r>
            <a:r>
              <a:rPr lang="en-US" sz="4900" b="1" dirty="0">
                <a:solidFill>
                  <a:srgbClr val="FF0000"/>
                </a:solidFill>
              </a:rPr>
              <a:t>WHY</a:t>
            </a:r>
            <a:r>
              <a:rPr lang="en-US" sz="4900" b="1" dirty="0">
                <a:solidFill>
                  <a:srgbClr val="00B050"/>
                </a:solidFill>
              </a:rPr>
              <a:t> </a:t>
            </a:r>
            <a:r>
              <a:rPr lang="en-US" sz="4900" b="1" dirty="0">
                <a:solidFill>
                  <a:srgbClr val="CC00CC"/>
                </a:solidFill>
              </a:rPr>
              <a:t>+ S + V …</a:t>
            </a:r>
          </a:p>
          <a:p>
            <a:r>
              <a:rPr lang="en-US" sz="4900" b="1" dirty="0">
                <a:solidFill>
                  <a:srgbClr val="C00000"/>
                </a:solidFill>
              </a:rPr>
              <a:t>WHY = FOR WHICH </a:t>
            </a:r>
          </a:p>
          <a:p>
            <a:pPr marL="0" indent="0" algn="ctr">
              <a:buNone/>
            </a:pPr>
            <a:r>
              <a:rPr lang="en-US" sz="3700" b="1" dirty="0"/>
              <a:t>Ex: I don’t know the reason. You didn’t go </a:t>
            </a:r>
            <a:endParaRPr lang="en-US" sz="3700" b="1" dirty="0" smtClean="0"/>
          </a:p>
          <a:p>
            <a:pPr marL="0" indent="0" algn="ctr">
              <a:buNone/>
            </a:pPr>
            <a:r>
              <a:rPr lang="en-US" sz="3700" b="1" dirty="0" smtClean="0"/>
              <a:t>to </a:t>
            </a:r>
            <a:r>
              <a:rPr lang="en-US" sz="3700" b="1" dirty="0"/>
              <a:t>school for that reason.</a:t>
            </a:r>
          </a:p>
          <a:p>
            <a:pPr marL="0" indent="0" algn="ctr">
              <a:buNone/>
            </a:pPr>
            <a:r>
              <a:rPr lang="en-US" sz="3700" b="1" dirty="0" smtClean="0"/>
              <a:t>→</a:t>
            </a:r>
            <a:r>
              <a:rPr lang="en-US" sz="3700" b="1" dirty="0"/>
              <a:t> I don’t know </a:t>
            </a:r>
            <a:r>
              <a:rPr lang="en-US" sz="3700" b="1" dirty="0">
                <a:solidFill>
                  <a:srgbClr val="3333FF"/>
                </a:solidFill>
              </a:rPr>
              <a:t>the reason</a:t>
            </a:r>
            <a:r>
              <a:rPr lang="en-US" sz="3700" b="1" dirty="0"/>
              <a:t> </a:t>
            </a:r>
            <a:r>
              <a:rPr lang="en-US" sz="3700" b="1" dirty="0">
                <a:solidFill>
                  <a:srgbClr val="FF0000"/>
                </a:solidFill>
              </a:rPr>
              <a:t>why</a:t>
            </a:r>
            <a:r>
              <a:rPr lang="en-US" sz="3700" b="1" dirty="0"/>
              <a:t> you didn’t go </a:t>
            </a:r>
            <a:endParaRPr lang="en-US" sz="3700" b="1" dirty="0" smtClean="0"/>
          </a:p>
          <a:p>
            <a:pPr marL="0" indent="0" algn="ctr">
              <a:buNone/>
            </a:pPr>
            <a:r>
              <a:rPr lang="en-US" sz="3700" b="1" dirty="0" smtClean="0"/>
              <a:t>to </a:t>
            </a:r>
            <a:r>
              <a:rPr lang="en-US" sz="3700" b="1" dirty="0"/>
              <a:t>school.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28600"/>
            <a:ext cx="9144000" cy="6629400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US" sz="4400" b="1" dirty="0">
                <a:solidFill>
                  <a:srgbClr val="FF0000"/>
                </a:solidFill>
              </a:rPr>
              <a:t>2. </a:t>
            </a:r>
            <a:r>
              <a:rPr lang="en-US" sz="4400" b="1" dirty="0" smtClean="0">
                <a:solidFill>
                  <a:srgbClr val="FF0000"/>
                </a:solidFill>
              </a:rPr>
              <a:t>WHERE</a:t>
            </a:r>
            <a:r>
              <a:rPr lang="en-US" dirty="0"/>
              <a:t> </a:t>
            </a:r>
            <a:endParaRPr lang="en-US" dirty="0" smtClean="0"/>
          </a:p>
          <a:p>
            <a:pPr marL="0" indent="0" algn="ctr">
              <a:buNone/>
            </a:pPr>
            <a:r>
              <a:rPr lang="en-US" sz="4000" b="1" dirty="0" err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40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40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40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40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nơi</a:t>
            </a:r>
            <a:r>
              <a:rPr lang="en-US" sz="40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chốn</a:t>
            </a:r>
            <a:r>
              <a:rPr lang="en-US" sz="40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40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40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40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0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4000" b="1" dirty="0" err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40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there</a:t>
            </a:r>
            <a:endParaRPr lang="en-US" sz="4000" b="1" dirty="0">
              <a:solidFill>
                <a:srgbClr val="CC00CC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en-US" sz="4000" b="1" dirty="0">
                <a:solidFill>
                  <a:srgbClr val="CC00CC"/>
                </a:solidFill>
              </a:rPr>
              <a:t>….N (</a:t>
            </a:r>
            <a:r>
              <a:rPr lang="en-US" sz="4000" b="1" dirty="0">
                <a:solidFill>
                  <a:srgbClr val="3333FF"/>
                </a:solidFill>
              </a:rPr>
              <a:t>place</a:t>
            </a:r>
            <a:r>
              <a:rPr lang="en-US" sz="4000" b="1" dirty="0">
                <a:solidFill>
                  <a:srgbClr val="CC00CC"/>
                </a:solidFill>
              </a:rPr>
              <a:t>) + </a:t>
            </a:r>
            <a:r>
              <a:rPr lang="en-US" sz="4000" b="1" dirty="0">
                <a:solidFill>
                  <a:srgbClr val="FF0000"/>
                </a:solidFill>
              </a:rPr>
              <a:t>WHERE</a:t>
            </a:r>
            <a:r>
              <a:rPr lang="en-US" sz="4000" b="1" dirty="0">
                <a:solidFill>
                  <a:srgbClr val="CC00CC"/>
                </a:solidFill>
              </a:rPr>
              <a:t> + S + V ….</a:t>
            </a:r>
            <a:endParaRPr lang="en-US" sz="4000" dirty="0">
              <a:solidFill>
                <a:srgbClr val="CC00CC"/>
              </a:solidFill>
            </a:endParaRPr>
          </a:p>
          <a:p>
            <a:pPr marL="0" indent="0" algn="ctr">
              <a:buNone/>
            </a:pPr>
            <a:r>
              <a:rPr lang="en-US" sz="4800" b="1" dirty="0" smtClean="0">
                <a:solidFill>
                  <a:srgbClr val="FF0000"/>
                </a:solidFill>
              </a:rPr>
              <a:t>WHERE </a:t>
            </a:r>
            <a:r>
              <a:rPr lang="en-US" sz="4800" b="1" dirty="0">
                <a:solidFill>
                  <a:srgbClr val="FF0000"/>
                </a:solidFill>
              </a:rPr>
              <a:t>= IN / AT + </a:t>
            </a:r>
            <a:r>
              <a:rPr lang="en-US" sz="4800" b="1" dirty="0" smtClean="0">
                <a:solidFill>
                  <a:srgbClr val="FF0000"/>
                </a:solidFill>
              </a:rPr>
              <a:t>WHICH</a:t>
            </a:r>
            <a:endParaRPr lang="en-US" sz="48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3900" b="1" dirty="0" smtClean="0"/>
              <a:t>   Ex</a:t>
            </a:r>
            <a:r>
              <a:rPr lang="en-US" sz="3900" b="1" dirty="0"/>
              <a:t>: </a:t>
            </a:r>
            <a:r>
              <a:rPr lang="en-US" sz="3900" b="1" dirty="0" smtClean="0"/>
              <a:t>The </a:t>
            </a:r>
            <a:r>
              <a:rPr lang="en-US" sz="3900" b="1" dirty="0"/>
              <a:t>hotel wasn’t very clean. </a:t>
            </a:r>
            <a:endParaRPr lang="en-US" sz="3900" b="1" dirty="0" smtClean="0"/>
          </a:p>
          <a:p>
            <a:pPr marL="0" indent="0">
              <a:buNone/>
            </a:pPr>
            <a:r>
              <a:rPr lang="en-US" sz="3900" b="1" dirty="0" smtClean="0"/>
              <a:t>   We </a:t>
            </a:r>
            <a:r>
              <a:rPr lang="en-US" sz="3900" b="1" dirty="0"/>
              <a:t>stayed </a:t>
            </a:r>
            <a:r>
              <a:rPr lang="en-US" sz="3900" b="1" dirty="0" smtClean="0"/>
              <a:t>at </a:t>
            </a:r>
            <a:r>
              <a:rPr lang="en-US" sz="3900" b="1" dirty="0" smtClean="0"/>
              <a:t> that </a:t>
            </a:r>
            <a:r>
              <a:rPr lang="en-US" sz="3900" b="1" dirty="0"/>
              <a:t>hotel</a:t>
            </a:r>
            <a:r>
              <a:rPr lang="en-US" sz="3900" b="1" dirty="0" smtClean="0"/>
              <a:t>.</a:t>
            </a:r>
          </a:p>
          <a:p>
            <a:pPr marL="0" indent="0">
              <a:buNone/>
            </a:pPr>
            <a:r>
              <a:rPr lang="en-US" sz="3900" b="1" dirty="0" smtClean="0"/>
              <a:t>→</a:t>
            </a:r>
            <a:r>
              <a:rPr lang="en-US" sz="3900" b="1" dirty="0"/>
              <a:t> </a:t>
            </a:r>
            <a:r>
              <a:rPr lang="en-US" sz="3700" b="1" dirty="0"/>
              <a:t>The hotel </a:t>
            </a:r>
            <a:r>
              <a:rPr lang="en-US" sz="3700" b="1" dirty="0">
                <a:solidFill>
                  <a:srgbClr val="FF0000"/>
                </a:solidFill>
              </a:rPr>
              <a:t>where</a:t>
            </a:r>
            <a:r>
              <a:rPr lang="en-US" sz="3700" b="1" dirty="0"/>
              <a:t> we stayed wasn’t very clean</a:t>
            </a:r>
            <a:r>
              <a:rPr lang="en-US" sz="3700" b="1" dirty="0" smtClean="0"/>
              <a:t>.</a:t>
            </a:r>
          </a:p>
          <a:p>
            <a:pPr marL="0" indent="0">
              <a:buNone/>
            </a:pPr>
            <a:r>
              <a:rPr lang="en-US" sz="3900" b="1" dirty="0" smtClean="0"/>
              <a:t>→</a:t>
            </a:r>
            <a:r>
              <a:rPr lang="en-US" sz="3900" b="1" dirty="0"/>
              <a:t> </a:t>
            </a:r>
            <a:r>
              <a:rPr lang="en-US" sz="3500" b="1" dirty="0"/>
              <a:t>The hotel </a:t>
            </a:r>
            <a:r>
              <a:rPr lang="en-US" sz="3500" b="1" dirty="0">
                <a:solidFill>
                  <a:srgbClr val="FF0000"/>
                </a:solidFill>
              </a:rPr>
              <a:t>at which</a:t>
            </a:r>
            <a:r>
              <a:rPr lang="en-US" sz="3500" b="1" dirty="0"/>
              <a:t> we stayed wasn’t very clean.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"/>
            <a:ext cx="9144000" cy="67056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5000" b="1" dirty="0">
                <a:solidFill>
                  <a:srgbClr val="FF0000"/>
                </a:solidFill>
              </a:rPr>
              <a:t>3. </a:t>
            </a:r>
            <a:r>
              <a:rPr lang="en-US" sz="5000" b="1" dirty="0" smtClean="0">
                <a:solidFill>
                  <a:srgbClr val="FF0000"/>
                </a:solidFill>
              </a:rPr>
              <a:t>WHEN</a:t>
            </a:r>
          </a:p>
          <a:p>
            <a:pPr marL="0" indent="0" algn="ctr">
              <a:buNone/>
            </a:pPr>
            <a:endParaRPr lang="en-US" sz="10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hay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40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then</a:t>
            </a:r>
          </a:p>
          <a:p>
            <a:pPr marL="0" indent="0" algn="ctr">
              <a:buNone/>
            </a:pPr>
            <a:r>
              <a:rPr lang="en-US" sz="4000" b="1" dirty="0">
                <a:solidFill>
                  <a:srgbClr val="FF0000"/>
                </a:solidFill>
              </a:rPr>
              <a:t>….N (</a:t>
            </a:r>
            <a:r>
              <a:rPr lang="en-US" sz="4000" b="1" dirty="0">
                <a:solidFill>
                  <a:srgbClr val="3333FF"/>
                </a:solidFill>
              </a:rPr>
              <a:t>time</a:t>
            </a:r>
            <a:r>
              <a:rPr lang="en-US" sz="4000" b="1" dirty="0">
                <a:solidFill>
                  <a:srgbClr val="FF0000"/>
                </a:solidFill>
              </a:rPr>
              <a:t>) + WHEN + S + V </a:t>
            </a:r>
            <a:r>
              <a:rPr lang="en-US" sz="4000" b="1" dirty="0" smtClean="0">
                <a:solidFill>
                  <a:srgbClr val="FF0000"/>
                </a:solidFill>
              </a:rPr>
              <a:t>…</a:t>
            </a:r>
          </a:p>
          <a:p>
            <a:pPr marL="0" indent="0" algn="ctr">
              <a:buNone/>
            </a:pPr>
            <a:endParaRPr lang="en-US" sz="10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4000" b="1" dirty="0" smtClean="0">
                <a:solidFill>
                  <a:srgbClr val="CC00CC"/>
                </a:solidFill>
              </a:rPr>
              <a:t>   WHEN </a:t>
            </a:r>
            <a:r>
              <a:rPr lang="en-US" sz="4000" b="1" dirty="0">
                <a:solidFill>
                  <a:srgbClr val="CC00CC"/>
                </a:solidFill>
              </a:rPr>
              <a:t>= ON / IN  + WHICH)</a:t>
            </a:r>
            <a:endParaRPr lang="en-US" sz="4000" dirty="0">
              <a:solidFill>
                <a:srgbClr val="CC00CC"/>
              </a:solidFill>
            </a:endParaRPr>
          </a:p>
          <a:p>
            <a:pPr marL="0" indent="0">
              <a:buNone/>
            </a:pPr>
            <a:r>
              <a:rPr lang="en-US" sz="3400" b="1" dirty="0" smtClean="0"/>
              <a:t>   Ex</a:t>
            </a:r>
            <a:r>
              <a:rPr lang="en-US" sz="3400" b="1" dirty="0"/>
              <a:t>: Do you still remember the </a:t>
            </a:r>
            <a:r>
              <a:rPr lang="en-US" sz="3400" b="1" dirty="0" smtClean="0"/>
              <a:t>day ? </a:t>
            </a:r>
            <a:endParaRPr lang="en-US" sz="3400" b="1" dirty="0" smtClean="0"/>
          </a:p>
          <a:p>
            <a:pPr marL="0" indent="0">
              <a:buNone/>
            </a:pPr>
            <a:r>
              <a:rPr lang="en-US" sz="3400" b="1" dirty="0"/>
              <a:t> </a:t>
            </a:r>
            <a:r>
              <a:rPr lang="en-US" sz="3400" b="1" dirty="0" smtClean="0"/>
              <a:t>         </a:t>
            </a:r>
            <a:r>
              <a:rPr lang="en-US" sz="3400" b="1" dirty="0" smtClean="0"/>
              <a:t>We </a:t>
            </a:r>
            <a:r>
              <a:rPr lang="en-US" sz="3400" b="1" dirty="0"/>
              <a:t>first met on that day.</a:t>
            </a:r>
          </a:p>
          <a:p>
            <a:pPr marL="0" indent="0" algn="ctr">
              <a:buNone/>
            </a:pPr>
            <a:r>
              <a:rPr lang="en-US" sz="3400" b="1" dirty="0" smtClean="0"/>
              <a:t>→</a:t>
            </a:r>
            <a:r>
              <a:rPr lang="en-US" sz="3100" b="1" dirty="0"/>
              <a:t> Do you still remember </a:t>
            </a:r>
            <a:r>
              <a:rPr lang="en-US" sz="3100" b="1" dirty="0">
                <a:solidFill>
                  <a:srgbClr val="3333FF"/>
                </a:solidFill>
              </a:rPr>
              <a:t>the day</a:t>
            </a:r>
            <a:r>
              <a:rPr lang="en-US" sz="3100" b="1" dirty="0"/>
              <a:t> </a:t>
            </a:r>
            <a:r>
              <a:rPr lang="en-US" sz="3100" b="1" dirty="0">
                <a:solidFill>
                  <a:srgbClr val="FF0000"/>
                </a:solidFill>
              </a:rPr>
              <a:t>when</a:t>
            </a:r>
            <a:r>
              <a:rPr lang="en-US" sz="3100" b="1" dirty="0"/>
              <a:t> we first </a:t>
            </a:r>
            <a:r>
              <a:rPr lang="en-US" sz="3100" b="1" dirty="0" smtClean="0"/>
              <a:t>met ?</a:t>
            </a:r>
            <a:endParaRPr lang="en-US" sz="3100" b="1" dirty="0"/>
          </a:p>
          <a:p>
            <a:pPr marL="0" indent="0" algn="ctr">
              <a:buNone/>
            </a:pPr>
            <a:r>
              <a:rPr lang="en-US" sz="3000" b="1" dirty="0" smtClean="0"/>
              <a:t>→</a:t>
            </a:r>
            <a:r>
              <a:rPr lang="en-US" sz="3000" b="1" dirty="0"/>
              <a:t> </a:t>
            </a:r>
            <a:r>
              <a:rPr lang="en-US" sz="2900" b="1" dirty="0"/>
              <a:t>Do you still remember </a:t>
            </a:r>
            <a:r>
              <a:rPr lang="en-US" sz="2900" b="1" dirty="0">
                <a:solidFill>
                  <a:srgbClr val="3333FF"/>
                </a:solidFill>
              </a:rPr>
              <a:t>the day</a:t>
            </a:r>
            <a:r>
              <a:rPr lang="en-US" sz="2900" b="1" dirty="0"/>
              <a:t> </a:t>
            </a:r>
            <a:r>
              <a:rPr lang="en-US" sz="2900" b="1" dirty="0">
                <a:solidFill>
                  <a:srgbClr val="FF0000"/>
                </a:solidFill>
              </a:rPr>
              <a:t>on which</a:t>
            </a:r>
            <a:r>
              <a:rPr lang="en-US" sz="2900" b="1" dirty="0"/>
              <a:t> we first </a:t>
            </a:r>
            <a:r>
              <a:rPr lang="en-US" sz="2900" b="1" dirty="0" smtClean="0"/>
              <a:t>met ?</a:t>
            </a:r>
            <a:endParaRPr lang="en-US" sz="2900" b="1" dirty="0"/>
          </a:p>
          <a:p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52400"/>
            <a:ext cx="9144000" cy="838200"/>
          </a:xfrm>
        </p:spPr>
        <p:txBody>
          <a:bodyPr>
            <a:noAutofit/>
          </a:bodyPr>
          <a:lstStyle/>
          <a:p>
            <a:r>
              <a:rPr lang="en-US" sz="4800" b="1" i="1" dirty="0" smtClean="0">
                <a:solidFill>
                  <a:srgbClr val="FF0000"/>
                </a:solidFill>
              </a:rPr>
              <a:t>NOTE </a:t>
            </a:r>
            <a:endParaRPr lang="en-US" sz="4800" b="1" i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9200"/>
            <a:ext cx="9144000" cy="563880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vi-VN" sz="3600" b="1" dirty="0" smtClean="0">
                <a:solidFill>
                  <a:srgbClr val="3333FF"/>
                </a:solidFill>
              </a:rPr>
              <a:t>Nếu </a:t>
            </a:r>
            <a:r>
              <a:rPr lang="vi-VN" sz="3600" b="1" dirty="0">
                <a:solidFill>
                  <a:srgbClr val="3333FF"/>
                </a:solidFill>
              </a:rPr>
              <a:t>trong mệnh đề quan hệ có giới từ thì giới từ có thể đặt </a:t>
            </a:r>
            <a:r>
              <a:rPr lang="vi-VN" sz="3600" b="1" dirty="0">
                <a:solidFill>
                  <a:srgbClr val="CC00CC"/>
                </a:solidFill>
              </a:rPr>
              <a:t>trước hoặc sau mệnh đề quan hệ </a:t>
            </a:r>
            <a:r>
              <a:rPr lang="vi-VN" sz="3600" b="1" dirty="0" smtClean="0">
                <a:solidFill>
                  <a:srgbClr val="3333FF"/>
                </a:solidFill>
              </a:rPr>
              <a:t>(</a:t>
            </a:r>
            <a:r>
              <a:rPr lang="vi-VN" sz="3600" b="1" dirty="0">
                <a:solidFill>
                  <a:srgbClr val="3333FF"/>
                </a:solidFill>
              </a:rPr>
              <a:t>chỉ áp dụng với </a:t>
            </a:r>
            <a:r>
              <a:rPr lang="vi-VN" sz="3600" b="1" dirty="0">
                <a:solidFill>
                  <a:srgbClr val="FF0000"/>
                </a:solidFill>
              </a:rPr>
              <a:t>whom </a:t>
            </a:r>
            <a:r>
              <a:rPr lang="vi-VN" sz="3600" b="1" dirty="0">
                <a:solidFill>
                  <a:srgbClr val="3333FF"/>
                </a:solidFill>
              </a:rPr>
              <a:t>và </a:t>
            </a:r>
            <a:r>
              <a:rPr lang="vi-VN" sz="3600" b="1" dirty="0" smtClean="0">
                <a:solidFill>
                  <a:srgbClr val="FF0000"/>
                </a:solidFill>
              </a:rPr>
              <a:t>which</a:t>
            </a:r>
            <a:r>
              <a:rPr lang="vi-VN" sz="3600" b="1" dirty="0" smtClean="0">
                <a:solidFill>
                  <a:srgbClr val="3333FF"/>
                </a:solidFill>
              </a:rPr>
              <a:t>)</a:t>
            </a:r>
            <a:endParaRPr lang="en-US" sz="3600" b="1" dirty="0" smtClean="0">
              <a:solidFill>
                <a:srgbClr val="3333FF"/>
              </a:solidFill>
            </a:endParaRPr>
          </a:p>
          <a:p>
            <a:pPr marL="0" indent="0" algn="ctr">
              <a:buNone/>
            </a:pPr>
            <a:endParaRPr lang="vi-VN" sz="1100" b="1" dirty="0">
              <a:solidFill>
                <a:srgbClr val="3333FF"/>
              </a:solidFill>
            </a:endParaRPr>
          </a:p>
          <a:p>
            <a:pPr>
              <a:buNone/>
            </a:pPr>
            <a:endParaRPr lang="en-US" sz="200" dirty="0" smtClean="0"/>
          </a:p>
          <a:p>
            <a:pPr>
              <a:buNone/>
            </a:pPr>
            <a:r>
              <a:rPr lang="vi-VN" sz="3900" dirty="0" smtClean="0"/>
              <a:t>Ex</a:t>
            </a:r>
            <a:r>
              <a:rPr lang="vi-VN" sz="3900" dirty="0"/>
              <a:t>: Mr. Brown is a nice teacher. We studied with him last year.</a:t>
            </a:r>
          </a:p>
          <a:p>
            <a:pPr>
              <a:buNone/>
            </a:pPr>
            <a:r>
              <a:rPr lang="vi-VN" sz="3900" dirty="0"/>
              <a:t> </a:t>
            </a:r>
            <a:r>
              <a:rPr lang="vi-VN" sz="3900" dirty="0" smtClean="0"/>
              <a:t>→</a:t>
            </a:r>
            <a:r>
              <a:rPr lang="vi-VN" sz="3900" dirty="0"/>
              <a:t> Mr. Brown, </a:t>
            </a:r>
            <a:r>
              <a:rPr lang="vi-VN" sz="3900" b="1" dirty="0">
                <a:solidFill>
                  <a:srgbClr val="FF0000"/>
                </a:solidFill>
              </a:rPr>
              <a:t>with whom</a:t>
            </a:r>
            <a:r>
              <a:rPr lang="vi-VN" sz="3900" dirty="0"/>
              <a:t> we studied last year, is a nice teacher.</a:t>
            </a:r>
          </a:p>
          <a:p>
            <a:pPr>
              <a:buNone/>
            </a:pPr>
            <a:r>
              <a:rPr lang="vi-VN" sz="3900" dirty="0"/>
              <a:t> </a:t>
            </a:r>
            <a:r>
              <a:rPr lang="vi-VN" sz="3900" dirty="0" smtClean="0"/>
              <a:t>→</a:t>
            </a:r>
            <a:r>
              <a:rPr lang="vi-VN" sz="3900" dirty="0"/>
              <a:t> Mr. Brown, </a:t>
            </a:r>
            <a:r>
              <a:rPr lang="vi-VN" sz="3900" b="1" dirty="0">
                <a:solidFill>
                  <a:srgbClr val="FF0000"/>
                </a:solidFill>
              </a:rPr>
              <a:t>whom</a:t>
            </a:r>
            <a:r>
              <a:rPr lang="vi-VN" sz="3900" dirty="0"/>
              <a:t> we studied </a:t>
            </a:r>
            <a:r>
              <a:rPr lang="vi-VN" sz="3900" b="1" dirty="0">
                <a:solidFill>
                  <a:srgbClr val="FF0000"/>
                </a:solidFill>
              </a:rPr>
              <a:t>with</a:t>
            </a:r>
            <a:r>
              <a:rPr lang="vi-VN" sz="3900" dirty="0"/>
              <a:t> last year, is a nice teacher.</a:t>
            </a:r>
          </a:p>
          <a:p>
            <a:pPr>
              <a:buNone/>
            </a:pPr>
            <a:r>
              <a:rPr lang="vi-VN" dirty="0"/>
              <a:t> 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57200"/>
            <a:ext cx="9144000" cy="6400800"/>
          </a:xfrm>
        </p:spPr>
        <p:txBody>
          <a:bodyPr/>
          <a:lstStyle/>
          <a:p>
            <a:pPr marL="0" indent="0" algn="ctr">
              <a:buNone/>
            </a:pPr>
            <a:r>
              <a:rPr lang="en-US" sz="50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5000" b="1" dirty="0" err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50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50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50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which</a:t>
            </a:r>
            <a:r>
              <a:rPr lang="en-US" sz="50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50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50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50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mệnh</a:t>
            </a:r>
            <a:r>
              <a:rPr lang="en-US" sz="50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50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đứng</a:t>
            </a:r>
            <a:r>
              <a:rPr lang="en-US" sz="50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50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ctr">
              <a:buNone/>
            </a:pPr>
            <a:endParaRPr lang="en-US" sz="1000" dirty="0">
              <a:solidFill>
                <a:srgbClr val="3333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en-US" sz="4800" b="1" dirty="0" smtClean="0"/>
              <a:t>  Ex</a:t>
            </a:r>
            <a:r>
              <a:rPr lang="en-US" sz="4800" b="1" dirty="0"/>
              <a:t>: She can’t come to my birthday </a:t>
            </a:r>
            <a:r>
              <a:rPr lang="en-US" sz="4800" b="1" dirty="0" smtClean="0"/>
              <a:t>     party</a:t>
            </a:r>
            <a:r>
              <a:rPr lang="en-US" sz="4800" b="1" dirty="0"/>
              <a:t>. That makes me sad</a:t>
            </a:r>
            <a:r>
              <a:rPr lang="en-US" sz="4800" b="1" dirty="0" smtClean="0"/>
              <a:t>.</a:t>
            </a:r>
          </a:p>
          <a:p>
            <a:pPr marL="0" indent="0" algn="ctr">
              <a:buNone/>
            </a:pPr>
            <a:endParaRPr lang="en-US" sz="1000" b="1" dirty="0"/>
          </a:p>
          <a:p>
            <a:pPr marL="0" indent="0" algn="ctr">
              <a:buNone/>
            </a:pPr>
            <a:r>
              <a:rPr lang="en-US" sz="4800" b="1" dirty="0" smtClean="0"/>
              <a:t>→ </a:t>
            </a:r>
            <a:r>
              <a:rPr lang="en-US" sz="4800" b="1" dirty="0"/>
              <a:t>She can’t come to my birthday party, </a:t>
            </a:r>
            <a:r>
              <a:rPr lang="en-US" sz="4800" b="1" dirty="0">
                <a:solidFill>
                  <a:srgbClr val="FF0000"/>
                </a:solidFill>
              </a:rPr>
              <a:t>which</a:t>
            </a:r>
            <a:r>
              <a:rPr lang="en-US" sz="4800" b="1" dirty="0"/>
              <a:t> makes me sad.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57200"/>
            <a:ext cx="9144000" cy="6400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vi-VN" sz="4300" b="1" dirty="0" smtClean="0">
                <a:solidFill>
                  <a:srgbClr val="3333FF"/>
                </a:solidFill>
              </a:rPr>
              <a:t>Trong </a:t>
            </a:r>
            <a:r>
              <a:rPr lang="vi-VN" sz="4300" b="1" dirty="0">
                <a:solidFill>
                  <a:srgbClr val="3333FF"/>
                </a:solidFill>
              </a:rPr>
              <a:t>mệnh đề quan hệ xác </a:t>
            </a:r>
            <a:r>
              <a:rPr lang="vi-VN" sz="4300" b="1" dirty="0" smtClean="0">
                <a:solidFill>
                  <a:srgbClr val="3333FF"/>
                </a:solidFill>
              </a:rPr>
              <a:t>định, </a:t>
            </a:r>
            <a:r>
              <a:rPr lang="vi-VN" sz="4300" b="1" dirty="0">
                <a:solidFill>
                  <a:srgbClr val="3333FF"/>
                </a:solidFill>
              </a:rPr>
              <a:t>chúng ta có thể bỏ các đại từ quan hệ làm túc </a:t>
            </a:r>
            <a:r>
              <a:rPr lang="vi-VN" sz="4300" b="1" dirty="0" smtClean="0">
                <a:solidFill>
                  <a:srgbClr val="3333FF"/>
                </a:solidFill>
              </a:rPr>
              <a:t>từ</a:t>
            </a:r>
            <a:r>
              <a:rPr lang="en-US" sz="4300" b="1" dirty="0" smtClean="0">
                <a:solidFill>
                  <a:srgbClr val="3333FF"/>
                </a:solidFill>
              </a:rPr>
              <a:t> </a:t>
            </a:r>
            <a:r>
              <a:rPr lang="vi-VN" sz="4300" b="1" dirty="0" smtClean="0">
                <a:solidFill>
                  <a:srgbClr val="FF0000"/>
                </a:solidFill>
              </a:rPr>
              <a:t>whom</a:t>
            </a:r>
            <a:r>
              <a:rPr lang="vi-VN" sz="4300" b="1" dirty="0">
                <a:solidFill>
                  <a:srgbClr val="FF0000"/>
                </a:solidFill>
              </a:rPr>
              <a:t>, which</a:t>
            </a:r>
            <a:r>
              <a:rPr lang="vi-VN" sz="4300" b="1" dirty="0" smtClean="0">
                <a:solidFill>
                  <a:srgbClr val="FF0000"/>
                </a:solidFill>
              </a:rPr>
              <a:t>.</a:t>
            </a:r>
            <a:endParaRPr lang="en-US" sz="4300" b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vi-VN" sz="1000" b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vi-VN" sz="4600" b="1" dirty="0"/>
              <a:t>Ex: The girl </a:t>
            </a:r>
            <a:r>
              <a:rPr lang="vi-VN" sz="4600" b="1" dirty="0">
                <a:solidFill>
                  <a:srgbClr val="FF0000"/>
                </a:solidFill>
              </a:rPr>
              <a:t>you</a:t>
            </a:r>
            <a:r>
              <a:rPr lang="vi-VN" sz="4600" b="1" dirty="0">
                <a:solidFill>
                  <a:srgbClr val="3333FF"/>
                </a:solidFill>
              </a:rPr>
              <a:t> </a:t>
            </a:r>
            <a:r>
              <a:rPr lang="vi-VN" sz="4600" b="1" dirty="0" smtClean="0">
                <a:solidFill>
                  <a:srgbClr val="3333FF"/>
                </a:solidFill>
              </a:rPr>
              <a:t>met</a:t>
            </a:r>
            <a:r>
              <a:rPr lang="en-US" sz="4600" b="1" dirty="0" smtClean="0">
                <a:solidFill>
                  <a:srgbClr val="3333FF"/>
                </a:solidFill>
              </a:rPr>
              <a:t> </a:t>
            </a:r>
            <a:r>
              <a:rPr lang="vi-VN" sz="4600" b="1" dirty="0" smtClean="0">
                <a:solidFill>
                  <a:srgbClr val="3333FF"/>
                </a:solidFill>
              </a:rPr>
              <a:t>yesterday</a:t>
            </a:r>
            <a:r>
              <a:rPr lang="vi-VN" sz="4600" b="1" dirty="0">
                <a:solidFill>
                  <a:srgbClr val="FF0000"/>
                </a:solidFill>
              </a:rPr>
              <a:t> </a:t>
            </a:r>
            <a:endParaRPr lang="en-US" sz="4600" b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vi-VN" sz="4600" b="1" dirty="0" smtClean="0"/>
              <a:t>is </a:t>
            </a:r>
            <a:r>
              <a:rPr lang="vi-VN" sz="4600" b="1" dirty="0"/>
              <a:t>my close friend</a:t>
            </a:r>
            <a:r>
              <a:rPr lang="vi-VN" sz="4600" b="1" dirty="0" smtClean="0"/>
              <a:t>.</a:t>
            </a:r>
            <a:endParaRPr lang="en-US" sz="4600" b="1" dirty="0"/>
          </a:p>
          <a:p>
            <a:pPr marL="0" indent="0" algn="ctr">
              <a:buNone/>
            </a:pPr>
            <a:r>
              <a:rPr lang="vi-VN" sz="4500" b="1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vi-VN" sz="4500" b="1" dirty="0">
                <a:latin typeface="Times New Roman" pitchFamily="18" charset="0"/>
                <a:cs typeface="Times New Roman" pitchFamily="18" charset="0"/>
              </a:rPr>
              <a:t>book </a:t>
            </a:r>
            <a:r>
              <a:rPr lang="vi-VN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vi-VN" sz="45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lent me</a:t>
            </a:r>
            <a:r>
              <a:rPr lang="vi-VN" sz="45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vi-VN" sz="4500" b="1" dirty="0" smtClean="0">
                <a:latin typeface="Times New Roman" pitchFamily="18" charset="0"/>
                <a:cs typeface="Times New Roman" pitchFamily="18" charset="0"/>
              </a:rPr>
              <a:t>was very</a:t>
            </a:r>
            <a:r>
              <a:rPr lang="en-US" sz="4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4500" b="1" dirty="0" smtClean="0">
                <a:latin typeface="Times New Roman" pitchFamily="18" charset="0"/>
                <a:cs typeface="Times New Roman" pitchFamily="18" charset="0"/>
              </a:rPr>
              <a:t>interesting</a:t>
            </a:r>
            <a:r>
              <a:rPr lang="vi-VN" sz="4500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sz="4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04800"/>
            <a:ext cx="9144000" cy="6553200"/>
          </a:xfrm>
        </p:spPr>
        <p:txBody>
          <a:bodyPr/>
          <a:lstStyle/>
          <a:p>
            <a:pPr marL="0" indent="0" algn="ctr">
              <a:buNone/>
            </a:pPr>
            <a:r>
              <a:rPr lang="en-US" sz="4800" dirty="0" err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800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cụm</a:t>
            </a:r>
            <a:r>
              <a:rPr lang="en-US" sz="4800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4800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4800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4800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4800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4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some of, both of, all of, neither of, many of, none of</a:t>
            </a:r>
            <a:r>
              <a:rPr lang="en-US" sz="4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4800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… </a:t>
            </a:r>
            <a:r>
              <a:rPr lang="en-US" sz="4800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800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4800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800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4800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4800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4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whom, which</a:t>
            </a:r>
            <a:r>
              <a:rPr lang="en-US" sz="4800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4800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800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4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whose</a:t>
            </a:r>
            <a:r>
              <a:rPr lang="en-US" sz="4800" i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4800" dirty="0">
              <a:solidFill>
                <a:srgbClr val="3333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4800" dirty="0" smtClean="0"/>
              <a:t>    Ex</a:t>
            </a:r>
            <a:r>
              <a:rPr lang="en-US" sz="4800" dirty="0"/>
              <a:t>: I have two sisters, </a:t>
            </a:r>
            <a:r>
              <a:rPr lang="en-US" sz="4800" b="1" dirty="0">
                <a:solidFill>
                  <a:srgbClr val="3333FF"/>
                </a:solidFill>
              </a:rPr>
              <a:t>both of whom</a:t>
            </a:r>
            <a:r>
              <a:rPr lang="en-US" sz="4800" dirty="0"/>
              <a:t> are students.</a:t>
            </a:r>
          </a:p>
          <a:p>
            <a:pPr marL="0" indent="0">
              <a:buNone/>
            </a:pPr>
            <a:r>
              <a:rPr lang="en-US" sz="4800" dirty="0"/>
              <a:t> </a:t>
            </a:r>
            <a:r>
              <a:rPr lang="en-US" sz="4800" dirty="0" smtClean="0"/>
              <a:t>   She </a:t>
            </a:r>
            <a:r>
              <a:rPr lang="en-US" sz="4800" dirty="0"/>
              <a:t>tried on three dresses, </a:t>
            </a:r>
            <a:r>
              <a:rPr lang="en-US" sz="4800" b="1" dirty="0">
                <a:solidFill>
                  <a:srgbClr val="3333FF"/>
                </a:solidFill>
              </a:rPr>
              <a:t>none of which</a:t>
            </a:r>
            <a:r>
              <a:rPr lang="en-US" sz="4800" dirty="0"/>
              <a:t> fitted her.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>
            <a:normAutofit/>
          </a:bodyPr>
          <a:lstStyle/>
          <a:p>
            <a:r>
              <a:rPr lang="en-US" b="1" i="1" dirty="0">
                <a:solidFill>
                  <a:srgbClr val="FF0000"/>
                </a:solidFill>
              </a:rPr>
              <a:t>V</a:t>
            </a:r>
            <a:r>
              <a:rPr lang="en-US" b="1" i="1" dirty="0" smtClean="0">
                <a:solidFill>
                  <a:srgbClr val="FF0000"/>
                </a:solidFill>
              </a:rPr>
              <a:t>. OMISSION </a:t>
            </a:r>
            <a:r>
              <a:rPr lang="en-US" b="1" i="1" dirty="0">
                <a:solidFill>
                  <a:srgbClr val="FF0000"/>
                </a:solidFill>
              </a:rPr>
              <a:t>OF RELATVE CLAUSE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9144000" cy="5791200"/>
          </a:xfrm>
        </p:spPr>
        <p:txBody>
          <a:bodyPr>
            <a:normAutofit fontScale="40000" lnSpcReduction="20000"/>
          </a:bodyPr>
          <a:lstStyle/>
          <a:p>
            <a:pPr marL="0" indent="0" algn="ctr">
              <a:buNone/>
            </a:pPr>
            <a:r>
              <a:rPr lang="vi-VN" sz="8000" b="1" dirty="0">
                <a:solidFill>
                  <a:srgbClr val="CC00CC"/>
                </a:solidFill>
              </a:rPr>
              <a:t>1. </a:t>
            </a:r>
            <a:r>
              <a:rPr lang="vi-VN" sz="8000" b="1" dirty="0" smtClean="0">
                <a:solidFill>
                  <a:srgbClr val="CC00CC"/>
                </a:solidFill>
              </a:rPr>
              <a:t>Mđề </a:t>
            </a:r>
            <a:r>
              <a:rPr lang="vi-VN" sz="8000" b="1" dirty="0">
                <a:solidFill>
                  <a:srgbClr val="CC00CC"/>
                </a:solidFill>
              </a:rPr>
              <a:t>quan hệ được rút thành cụm phân </a:t>
            </a:r>
            <a:r>
              <a:rPr lang="vi-VN" sz="8000" b="1" dirty="0" smtClean="0">
                <a:solidFill>
                  <a:srgbClr val="CC00CC"/>
                </a:solidFill>
              </a:rPr>
              <a:t>từ</a:t>
            </a:r>
            <a:endParaRPr lang="en-US" sz="8000" b="1" dirty="0">
              <a:solidFill>
                <a:srgbClr val="CC00CC"/>
              </a:solidFill>
            </a:endParaRPr>
          </a:p>
          <a:p>
            <a:pPr marL="0" indent="0" algn="ctr">
              <a:buNone/>
            </a:pPr>
            <a:r>
              <a:rPr lang="en-US" b="1" dirty="0" smtClean="0">
                <a:solidFill>
                  <a:srgbClr val="00B050"/>
                </a:solidFill>
              </a:rPr>
              <a:t>* </a:t>
            </a:r>
            <a:r>
              <a:rPr lang="en-US" sz="8500" b="1" dirty="0" err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85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5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mệnh</a:t>
            </a:r>
            <a:r>
              <a:rPr lang="en-US" sz="85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5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85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5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85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5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85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5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85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5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mệnh</a:t>
            </a:r>
            <a:r>
              <a:rPr lang="en-US" sz="85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5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85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85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85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5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85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85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85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5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rút</a:t>
            </a:r>
            <a:r>
              <a:rPr lang="en-US" sz="85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5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85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5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cụm</a:t>
            </a:r>
            <a:r>
              <a:rPr lang="en-US" sz="85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85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85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5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85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5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85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5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85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5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8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8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85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ing</a:t>
            </a:r>
            <a:r>
              <a:rPr lang="en-US" sz="8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0" indent="0">
              <a:buNone/>
            </a:pPr>
            <a:endParaRPr lang="en-US" sz="1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7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en-US" sz="9500" dirty="0"/>
              <a:t>Ex: </a:t>
            </a:r>
            <a:r>
              <a:rPr lang="en-US" sz="9500" b="1" dirty="0"/>
              <a:t>a/ The man </a:t>
            </a:r>
            <a:r>
              <a:rPr lang="en-US" sz="9500" b="1" dirty="0">
                <a:solidFill>
                  <a:srgbClr val="FF0000"/>
                </a:solidFill>
              </a:rPr>
              <a:t>who </a:t>
            </a:r>
            <a:r>
              <a:rPr lang="en-US" sz="9500" b="1" dirty="0">
                <a:solidFill>
                  <a:srgbClr val="CC00CC"/>
                </a:solidFill>
              </a:rPr>
              <a:t>is standing </a:t>
            </a:r>
            <a:endParaRPr lang="en-US" sz="9500" b="1" dirty="0" smtClean="0">
              <a:solidFill>
                <a:srgbClr val="CC00CC"/>
              </a:solidFill>
            </a:endParaRPr>
          </a:p>
          <a:p>
            <a:pPr marL="0" indent="0" algn="ctr">
              <a:buNone/>
            </a:pPr>
            <a:r>
              <a:rPr lang="en-US" sz="9500" b="1" dirty="0" smtClean="0"/>
              <a:t>over </a:t>
            </a:r>
            <a:r>
              <a:rPr lang="en-US" sz="9500" b="1" dirty="0"/>
              <a:t>there </a:t>
            </a:r>
            <a:r>
              <a:rPr lang="en-US" sz="9500" b="1" dirty="0" smtClean="0"/>
              <a:t>is </a:t>
            </a:r>
            <a:r>
              <a:rPr lang="en-US" sz="9500" b="1" dirty="0"/>
              <a:t>my father.</a:t>
            </a:r>
          </a:p>
          <a:p>
            <a:pPr marL="0" indent="0">
              <a:buNone/>
            </a:pPr>
            <a:r>
              <a:rPr lang="en-US" sz="8000" b="1" dirty="0" smtClean="0"/>
              <a:t>→ </a:t>
            </a:r>
            <a:r>
              <a:rPr lang="en-US" sz="9500" b="1" dirty="0" smtClean="0"/>
              <a:t>The man </a:t>
            </a:r>
            <a:r>
              <a:rPr lang="en-US" sz="9500" b="1" dirty="0" smtClean="0">
                <a:solidFill>
                  <a:srgbClr val="3333FF"/>
                </a:solidFill>
              </a:rPr>
              <a:t>standing</a:t>
            </a:r>
            <a:r>
              <a:rPr lang="en-US" sz="9500" b="1" dirty="0" smtClean="0"/>
              <a:t> over there is my father</a:t>
            </a:r>
            <a:r>
              <a:rPr lang="en-US" sz="9500" b="1" dirty="0" smtClean="0"/>
              <a:t>.</a:t>
            </a:r>
          </a:p>
          <a:p>
            <a:pPr marL="0" indent="0">
              <a:buNone/>
            </a:pPr>
            <a:endParaRPr lang="en-US" sz="2500" b="1" dirty="0" smtClean="0"/>
          </a:p>
          <a:p>
            <a:pPr marL="0" indent="0" algn="ctr">
              <a:buNone/>
            </a:pPr>
            <a:r>
              <a:rPr lang="en-US" sz="9500" b="1" dirty="0" smtClean="0"/>
              <a:t>b</a:t>
            </a:r>
            <a:r>
              <a:rPr lang="en-US" sz="9500" b="1" dirty="0"/>
              <a:t>/ The couple </a:t>
            </a:r>
            <a:r>
              <a:rPr lang="en-US" sz="9500" b="1" dirty="0">
                <a:solidFill>
                  <a:srgbClr val="FF0000"/>
                </a:solidFill>
              </a:rPr>
              <a:t>who live </a:t>
            </a:r>
            <a:r>
              <a:rPr lang="en-US" sz="9500" b="1" dirty="0"/>
              <a:t>next door to me </a:t>
            </a:r>
            <a:endParaRPr lang="en-US" sz="9500" b="1" dirty="0" smtClean="0"/>
          </a:p>
          <a:p>
            <a:pPr marL="0" indent="0" algn="ctr">
              <a:buNone/>
            </a:pPr>
            <a:r>
              <a:rPr lang="en-US" sz="9500" b="1" dirty="0" smtClean="0"/>
              <a:t>are </a:t>
            </a:r>
            <a:r>
              <a:rPr lang="en-US" sz="9500" b="1" dirty="0"/>
              <a:t>professors</a:t>
            </a:r>
            <a:r>
              <a:rPr lang="en-US" sz="9500" b="1" dirty="0" smtClean="0"/>
              <a:t>.</a:t>
            </a:r>
          </a:p>
          <a:p>
            <a:pPr marL="0" indent="0" algn="ctr">
              <a:buNone/>
            </a:pPr>
            <a:r>
              <a:rPr lang="en-US" sz="9500" b="1" dirty="0" smtClean="0"/>
              <a:t>→</a:t>
            </a:r>
            <a:r>
              <a:rPr lang="en-US" sz="9500" b="1" dirty="0"/>
              <a:t> The couple </a:t>
            </a:r>
            <a:r>
              <a:rPr lang="en-US" sz="9500" b="1" dirty="0">
                <a:solidFill>
                  <a:srgbClr val="FF0000"/>
                </a:solidFill>
              </a:rPr>
              <a:t>living</a:t>
            </a:r>
            <a:r>
              <a:rPr lang="en-US" sz="9500" b="1" dirty="0"/>
              <a:t> next door to me </a:t>
            </a:r>
            <a:endParaRPr lang="en-US" sz="9500" b="1" dirty="0" smtClean="0"/>
          </a:p>
          <a:p>
            <a:pPr marL="0" indent="0" algn="ctr">
              <a:buNone/>
            </a:pPr>
            <a:r>
              <a:rPr lang="en-US" sz="9500" b="1" dirty="0" smtClean="0"/>
              <a:t>are </a:t>
            </a:r>
            <a:r>
              <a:rPr lang="en-US" sz="9500" b="1" dirty="0"/>
              <a:t>professors.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28600"/>
            <a:ext cx="9144000" cy="6629400"/>
          </a:xfrm>
        </p:spPr>
        <p:txBody>
          <a:bodyPr>
            <a:normAutofit lnSpcReduction="10000"/>
          </a:bodyPr>
          <a:lstStyle/>
          <a:p>
            <a:pPr algn="ctr">
              <a:buFont typeface="Arial" charset="0"/>
              <a:buChar char="•"/>
            </a:pPr>
            <a:r>
              <a:rPr lang="en-US" sz="3800" b="1" dirty="0" err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38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mệnh</a:t>
            </a:r>
            <a:r>
              <a:rPr lang="en-US" sz="38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38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38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38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8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mệnh</a:t>
            </a:r>
            <a:r>
              <a:rPr lang="en-US" sz="38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38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3800" b="1" dirty="0" err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38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b="1" dirty="0" err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38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3800" b="1" dirty="0" err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38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rút</a:t>
            </a:r>
            <a:r>
              <a:rPr lang="en-US" sz="38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38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cụm</a:t>
            </a:r>
            <a:r>
              <a:rPr lang="en-US" sz="38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38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8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khứ</a:t>
            </a:r>
            <a:r>
              <a:rPr lang="en-US" sz="38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8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38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(V3/</a:t>
            </a:r>
            <a:r>
              <a:rPr lang="en-US" sz="3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ed</a:t>
            </a:r>
            <a:r>
              <a:rPr lang="en-US" sz="3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US" sz="3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3800" b="1" dirty="0" smtClean="0"/>
              <a:t>  Ex</a:t>
            </a:r>
            <a:r>
              <a:rPr lang="en-US" sz="3800" b="1" dirty="0"/>
              <a:t>: a/ The instructions </a:t>
            </a:r>
            <a:r>
              <a:rPr lang="en-US" sz="3800" b="1" dirty="0">
                <a:solidFill>
                  <a:srgbClr val="FF0000"/>
                </a:solidFill>
              </a:rPr>
              <a:t>that are given </a:t>
            </a:r>
            <a:r>
              <a:rPr lang="en-US" sz="3800" b="1" dirty="0"/>
              <a:t>on </a:t>
            </a:r>
            <a:r>
              <a:rPr lang="en-US" sz="3800" b="1" dirty="0" smtClean="0"/>
              <a:t>  the </a:t>
            </a:r>
            <a:r>
              <a:rPr lang="en-US" sz="3800" b="1" dirty="0"/>
              <a:t>front page are very important</a:t>
            </a:r>
            <a:r>
              <a:rPr lang="en-US" b="1" dirty="0"/>
              <a:t>.</a:t>
            </a:r>
          </a:p>
          <a:p>
            <a:pPr marL="0" indent="0">
              <a:buNone/>
            </a:pPr>
            <a:r>
              <a:rPr lang="en-US" b="1" dirty="0" smtClean="0"/>
              <a:t>  →</a:t>
            </a:r>
            <a:r>
              <a:rPr lang="en-US" sz="3800" b="1" dirty="0"/>
              <a:t> The instructions </a:t>
            </a:r>
            <a:r>
              <a:rPr lang="en-US" sz="3800" b="1" dirty="0">
                <a:solidFill>
                  <a:srgbClr val="3333FF"/>
                </a:solidFill>
              </a:rPr>
              <a:t>given</a:t>
            </a:r>
            <a:r>
              <a:rPr lang="en-US" sz="3800" b="1" dirty="0"/>
              <a:t> on the front page are very important.</a:t>
            </a:r>
          </a:p>
          <a:p>
            <a:pPr marL="0" indent="0">
              <a:buNone/>
            </a:pPr>
            <a:r>
              <a:rPr lang="en-US" sz="3800" b="1" dirty="0" smtClean="0"/>
              <a:t>  b</a:t>
            </a:r>
            <a:r>
              <a:rPr lang="en-US" sz="3800" b="1" dirty="0"/>
              <a:t>/ The book </a:t>
            </a:r>
            <a:r>
              <a:rPr lang="en-US" sz="3800" b="1" dirty="0">
                <a:solidFill>
                  <a:srgbClr val="FF0000"/>
                </a:solidFill>
              </a:rPr>
              <a:t>which </a:t>
            </a:r>
            <a:r>
              <a:rPr lang="en-US" sz="3800" b="1" dirty="0">
                <a:solidFill>
                  <a:srgbClr val="3333FF"/>
                </a:solidFill>
              </a:rPr>
              <a:t>was bought </a:t>
            </a:r>
            <a:r>
              <a:rPr lang="en-US" sz="3800" b="1" dirty="0"/>
              <a:t>by my mother is interesting</a:t>
            </a:r>
            <a:r>
              <a:rPr lang="en-US" sz="3800" b="1" dirty="0" smtClean="0"/>
              <a:t>.</a:t>
            </a:r>
          </a:p>
          <a:p>
            <a:pPr marL="0" indent="0">
              <a:buNone/>
            </a:pPr>
            <a:r>
              <a:rPr lang="en-US" sz="3800" b="1" dirty="0" smtClean="0"/>
              <a:t> →</a:t>
            </a:r>
            <a:r>
              <a:rPr lang="en-US" sz="3800" b="1" dirty="0"/>
              <a:t>  </a:t>
            </a:r>
            <a:r>
              <a:rPr lang="en-US" sz="3800" b="1" dirty="0" smtClean="0"/>
              <a:t>The </a:t>
            </a:r>
            <a:r>
              <a:rPr lang="en-US" sz="3800" b="1" dirty="0"/>
              <a:t>book </a:t>
            </a:r>
            <a:r>
              <a:rPr lang="en-US" sz="3800" b="1" dirty="0">
                <a:solidFill>
                  <a:srgbClr val="3333FF"/>
                </a:solidFill>
              </a:rPr>
              <a:t>bought</a:t>
            </a:r>
            <a:r>
              <a:rPr lang="en-US" sz="3800" b="1" dirty="0"/>
              <a:t> by my mother is </a:t>
            </a:r>
            <a:r>
              <a:rPr lang="en-US" sz="3800" b="1" dirty="0" smtClean="0"/>
              <a:t> interesting</a:t>
            </a:r>
            <a:r>
              <a:rPr lang="en-US" sz="3800" b="1" dirty="0"/>
              <a:t>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52400"/>
            <a:ext cx="9144000" cy="1143000"/>
          </a:xfrm>
        </p:spPr>
        <p:txBody>
          <a:bodyPr>
            <a:noAutofit/>
          </a:bodyPr>
          <a:lstStyle/>
          <a:p>
            <a:pPr algn="l"/>
            <a:r>
              <a:rPr lang="vi-VN" sz="3600" b="1" i="1" u="sng" dirty="0">
                <a:solidFill>
                  <a:srgbClr val="FF0000"/>
                </a:solidFill>
              </a:rPr>
              <a:t>2. Mệnh đề quan hệ được rút thành cụm động từ nguyên </a:t>
            </a:r>
            <a:r>
              <a:rPr lang="vi-VN" sz="3600" b="1" i="1" u="sng" dirty="0" smtClean="0">
                <a:solidFill>
                  <a:srgbClr val="FF0000"/>
                </a:solidFill>
              </a:rPr>
              <a:t>mẫu</a:t>
            </a:r>
            <a:endParaRPr lang="en-US" sz="3600" i="1" u="sng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5400"/>
            <a:ext cx="9144000" cy="55165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500" dirty="0" smtClean="0">
              <a:solidFill>
                <a:srgbClr val="3333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en-US" sz="3400" dirty="0" err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Mệnh</a:t>
            </a:r>
            <a:r>
              <a:rPr lang="en-US" sz="3400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3400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3400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3400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3400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rút</a:t>
            </a:r>
            <a:r>
              <a:rPr lang="en-US" sz="3400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3400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cụm</a:t>
            </a:r>
            <a:r>
              <a:rPr lang="en-US" sz="34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34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34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34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mẫu</a:t>
            </a:r>
            <a:r>
              <a:rPr lang="en-US" sz="3400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34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3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To-infinitive</a:t>
            </a:r>
            <a:r>
              <a:rPr lang="en-US" sz="34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3400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3400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3400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34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4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34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34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34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34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4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cụm</a:t>
            </a:r>
            <a:r>
              <a:rPr lang="en-US" sz="34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3400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: </a:t>
            </a:r>
            <a:r>
              <a:rPr lang="en-US" sz="3400" b="1" i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the first, the second, the last, the only</a:t>
            </a:r>
            <a:r>
              <a:rPr lang="en-US" sz="3400" b="1" i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3400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3400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b="1" i="1" dirty="0" err="1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3400" b="1" i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b="1" i="1" dirty="0" err="1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3400" b="1" i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so </a:t>
            </a:r>
            <a:r>
              <a:rPr lang="en-US" sz="3400" b="1" i="1" dirty="0" err="1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sánh</a:t>
            </a:r>
            <a:r>
              <a:rPr lang="en-US" sz="3400" b="1" i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b="1" i="1" dirty="0" err="1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bậc</a:t>
            </a:r>
            <a:r>
              <a:rPr lang="en-US" sz="3400" b="1" i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b="1" i="1" dirty="0" err="1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34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3400" dirty="0">
              <a:solidFill>
                <a:srgbClr val="CC00CC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3400" b="1" dirty="0"/>
              <a:t>Ex: a/ John was </a:t>
            </a:r>
            <a:r>
              <a:rPr lang="en-US" sz="3400" b="1" dirty="0">
                <a:solidFill>
                  <a:srgbClr val="3333FF"/>
                </a:solidFill>
              </a:rPr>
              <a:t>the last </a:t>
            </a:r>
            <a:r>
              <a:rPr lang="en-US" sz="3400" b="1" dirty="0"/>
              <a:t>person</a:t>
            </a:r>
            <a:r>
              <a:rPr lang="en-US" sz="3400" b="1" dirty="0">
                <a:solidFill>
                  <a:srgbClr val="3333FF"/>
                </a:solidFill>
              </a:rPr>
              <a:t> </a:t>
            </a:r>
            <a:r>
              <a:rPr lang="en-US" sz="3400" b="1" dirty="0">
                <a:solidFill>
                  <a:srgbClr val="FF0000"/>
                </a:solidFill>
              </a:rPr>
              <a:t>that</a:t>
            </a:r>
            <a:r>
              <a:rPr lang="en-US" sz="3400" b="1" dirty="0"/>
              <a:t> </a:t>
            </a:r>
            <a:r>
              <a:rPr lang="en-US" sz="3400" b="1" dirty="0">
                <a:solidFill>
                  <a:srgbClr val="CC00CC"/>
                </a:solidFill>
              </a:rPr>
              <a:t>got</a:t>
            </a:r>
            <a:r>
              <a:rPr lang="en-US" sz="3400" b="1" dirty="0"/>
              <a:t> the news.</a:t>
            </a:r>
          </a:p>
          <a:p>
            <a:pPr marL="0" indent="0">
              <a:buNone/>
            </a:pPr>
            <a:r>
              <a:rPr lang="en-US" b="1" dirty="0" smtClean="0"/>
              <a:t>→</a:t>
            </a:r>
            <a:r>
              <a:rPr lang="en-US" b="1" dirty="0"/>
              <a:t>   </a:t>
            </a:r>
            <a:r>
              <a:rPr lang="en-US" sz="3600" b="1" dirty="0"/>
              <a:t> John was </a:t>
            </a:r>
            <a:r>
              <a:rPr lang="en-US" sz="3600" b="1" dirty="0">
                <a:solidFill>
                  <a:srgbClr val="3333FF"/>
                </a:solidFill>
              </a:rPr>
              <a:t>the last </a:t>
            </a:r>
            <a:r>
              <a:rPr lang="en-US" sz="3600" b="1" dirty="0"/>
              <a:t>person </a:t>
            </a:r>
            <a:r>
              <a:rPr lang="en-US" sz="3600" b="1" dirty="0">
                <a:solidFill>
                  <a:srgbClr val="FF0000"/>
                </a:solidFill>
              </a:rPr>
              <a:t>to get</a:t>
            </a:r>
            <a:r>
              <a:rPr lang="en-US" sz="3600" b="1" dirty="0"/>
              <a:t> the news.</a:t>
            </a:r>
          </a:p>
          <a:p>
            <a:pPr marL="0" indent="0">
              <a:buNone/>
            </a:pPr>
            <a:r>
              <a:rPr lang="en-US" sz="4000" b="1" dirty="0" smtClean="0"/>
              <a:t>b</a:t>
            </a:r>
            <a:r>
              <a:rPr lang="en-US" sz="4000" b="1" dirty="0"/>
              <a:t>/ He was </a:t>
            </a:r>
            <a:r>
              <a:rPr lang="en-US" sz="4000" b="1" dirty="0">
                <a:solidFill>
                  <a:srgbClr val="3333FF"/>
                </a:solidFill>
              </a:rPr>
              <a:t>the best </a:t>
            </a:r>
            <a:r>
              <a:rPr lang="en-US" sz="4000" b="1" dirty="0"/>
              <a:t>player </a:t>
            </a:r>
            <a:r>
              <a:rPr lang="en-US" sz="4000" b="1" dirty="0">
                <a:solidFill>
                  <a:srgbClr val="FF0000"/>
                </a:solidFill>
              </a:rPr>
              <a:t>that</a:t>
            </a:r>
            <a:r>
              <a:rPr lang="en-US" sz="4000" b="1" dirty="0"/>
              <a:t> we admire.</a:t>
            </a:r>
          </a:p>
          <a:p>
            <a:pPr marL="0" indent="0">
              <a:buNone/>
            </a:pPr>
            <a:r>
              <a:rPr lang="en-US" sz="4000" b="1" dirty="0" smtClean="0"/>
              <a:t>→</a:t>
            </a:r>
            <a:r>
              <a:rPr lang="en-US" sz="4000" b="1" dirty="0"/>
              <a:t>   He was the best player </a:t>
            </a:r>
            <a:r>
              <a:rPr lang="en-US" sz="4000" b="1" dirty="0">
                <a:solidFill>
                  <a:srgbClr val="FF0000"/>
                </a:solidFill>
              </a:rPr>
              <a:t>to be admired.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7" y="13854"/>
            <a:ext cx="9143999" cy="6858000"/>
          </a:xfrm>
          <a:prstGeom prst="rect">
            <a:avLst/>
          </a:prstGeom>
          <a:solidFill>
            <a:srgbClr val="CC00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2" name="TextBox 1"/>
          <p:cNvSpPr txBox="1"/>
          <p:nvPr/>
        </p:nvSpPr>
        <p:spPr>
          <a:xfrm>
            <a:off x="2805545" y="1219200"/>
            <a:ext cx="2514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WHO + V 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63490" y="2819400"/>
            <a:ext cx="33527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</a:rPr>
              <a:t>WHICH + V 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72045" y="3711867"/>
            <a:ext cx="38100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b="1" dirty="0" smtClean="0">
                <a:solidFill>
                  <a:srgbClr val="FF0000"/>
                </a:solidFill>
              </a:rPr>
              <a:t>WHOSE + N + V </a:t>
            </a:r>
            <a:endParaRPr lang="en-US" sz="35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15835" y="4724400"/>
            <a:ext cx="374765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</a:rPr>
              <a:t>WHOM + (S) + V </a:t>
            </a:r>
            <a:endParaRPr lang="en-US" sz="30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15891" y="6019800"/>
            <a:ext cx="32281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</a:rPr>
              <a:t>THAT + V </a:t>
            </a:r>
            <a:endParaRPr lang="en-US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4723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8" grpId="0"/>
      <p:bldP spid="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9144000" cy="647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924800" y="1752600"/>
            <a:ext cx="1219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1. </a:t>
            </a:r>
            <a:r>
              <a:rPr lang="en-US" sz="4000" b="1" dirty="0">
                <a:solidFill>
                  <a:srgbClr val="FF0000"/>
                </a:solidFill>
              </a:rPr>
              <a:t>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945582" y="2683014"/>
            <a:ext cx="1219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</a:rPr>
              <a:t>2</a:t>
            </a:r>
            <a:r>
              <a:rPr lang="en-US" sz="4000" b="1" dirty="0" smtClean="0">
                <a:solidFill>
                  <a:srgbClr val="FF0000"/>
                </a:solidFill>
              </a:rPr>
              <a:t>. </a:t>
            </a:r>
            <a:r>
              <a:rPr lang="en-US" sz="4000" b="1" dirty="0" smtClean="0">
                <a:solidFill>
                  <a:srgbClr val="FF0000"/>
                </a:solidFill>
              </a:rPr>
              <a:t>C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994073" y="3852868"/>
            <a:ext cx="1219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3. </a:t>
            </a:r>
            <a:r>
              <a:rPr lang="en-US" sz="4000" b="1" dirty="0">
                <a:solidFill>
                  <a:srgbClr val="FF0000"/>
                </a:solidFill>
              </a:rPr>
              <a:t>B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994073" y="5181600"/>
            <a:ext cx="11707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</a:rPr>
              <a:t>4</a:t>
            </a:r>
            <a:r>
              <a:rPr lang="en-US" sz="4000" b="1" dirty="0" smtClean="0">
                <a:solidFill>
                  <a:srgbClr val="FF0000"/>
                </a:solidFill>
              </a:rPr>
              <a:t>. </a:t>
            </a:r>
            <a:r>
              <a:rPr lang="en-US" sz="4000" b="1" dirty="0" smtClean="0">
                <a:solidFill>
                  <a:srgbClr val="FF0000"/>
                </a:solidFill>
              </a:rPr>
              <a:t>C</a:t>
            </a:r>
            <a:endParaRPr lang="en-US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5123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800600" y="5680364"/>
            <a:ext cx="1219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</a:rPr>
              <a:t>1</a:t>
            </a:r>
            <a:r>
              <a:rPr lang="en-US" sz="4000" b="1" dirty="0" smtClean="0">
                <a:solidFill>
                  <a:srgbClr val="FF0000"/>
                </a:solidFill>
              </a:rPr>
              <a:t>. </a:t>
            </a:r>
            <a:r>
              <a:rPr lang="en-US" sz="4000" b="1" dirty="0">
                <a:solidFill>
                  <a:srgbClr val="FF0000"/>
                </a:solidFill>
              </a:rPr>
              <a:t>B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934200" y="5673437"/>
            <a:ext cx="1219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</a:rPr>
              <a:t>2</a:t>
            </a:r>
            <a:r>
              <a:rPr lang="en-US" sz="4000" b="1" dirty="0" smtClean="0">
                <a:solidFill>
                  <a:srgbClr val="FF0000"/>
                </a:solidFill>
              </a:rPr>
              <a:t>. </a:t>
            </a:r>
            <a:r>
              <a:rPr lang="en-US" sz="4000" b="1" dirty="0" smtClean="0">
                <a:solidFill>
                  <a:srgbClr val="FF0000"/>
                </a:solidFill>
              </a:rPr>
              <a:t>C</a:t>
            </a:r>
            <a:endParaRPr lang="en-US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593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971309" y="1828800"/>
            <a:ext cx="1219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</a:rPr>
              <a:t>1</a:t>
            </a:r>
            <a:r>
              <a:rPr lang="en-US" sz="4000" b="1" dirty="0" smtClean="0">
                <a:solidFill>
                  <a:srgbClr val="FF0000"/>
                </a:solidFill>
              </a:rPr>
              <a:t>. </a:t>
            </a:r>
            <a:r>
              <a:rPr lang="en-US" sz="4000" b="1" dirty="0">
                <a:solidFill>
                  <a:srgbClr val="FF0000"/>
                </a:solidFill>
              </a:rPr>
              <a:t>D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71309" y="2971800"/>
            <a:ext cx="1219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2. </a:t>
            </a:r>
            <a:r>
              <a:rPr lang="en-US" sz="4000" b="1" dirty="0" smtClean="0">
                <a:solidFill>
                  <a:srgbClr val="FF0000"/>
                </a:solidFill>
              </a:rPr>
              <a:t>A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05945" y="3949850"/>
            <a:ext cx="1219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3. </a:t>
            </a:r>
            <a:r>
              <a:rPr lang="en-US" sz="4000" b="1" dirty="0" smtClean="0">
                <a:solidFill>
                  <a:srgbClr val="FF0000"/>
                </a:solidFill>
              </a:rPr>
              <a:t>A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99018" y="5029200"/>
            <a:ext cx="1219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4. </a:t>
            </a:r>
            <a:r>
              <a:rPr lang="en-US" sz="4000" b="1" dirty="0" smtClean="0">
                <a:solidFill>
                  <a:srgbClr val="FF0000"/>
                </a:solidFill>
              </a:rPr>
              <a:t>D</a:t>
            </a:r>
            <a:endParaRPr lang="en-US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3422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13855" y="152400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500" b="1" dirty="0" smtClean="0">
                <a:solidFill>
                  <a:srgbClr val="FF0000"/>
                </a:solidFill>
              </a:rPr>
              <a:t>PART V:  INCOMPLETE SENTENCES </a:t>
            </a:r>
            <a:endParaRPr lang="en-US" sz="4500" b="1" dirty="0">
              <a:solidFill>
                <a:srgbClr val="FF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6800"/>
            <a:ext cx="9144000" cy="579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123708" y="2540913"/>
            <a:ext cx="172489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0000"/>
                </a:solidFill>
              </a:rPr>
              <a:t>1</a:t>
            </a:r>
            <a:r>
              <a:rPr lang="en-US" sz="5000" b="1" dirty="0" smtClean="0">
                <a:solidFill>
                  <a:srgbClr val="FF0000"/>
                </a:solidFill>
              </a:rPr>
              <a:t>. </a:t>
            </a:r>
            <a:r>
              <a:rPr lang="en-US" sz="5000" b="1" dirty="0" smtClean="0">
                <a:solidFill>
                  <a:srgbClr val="FF0000"/>
                </a:solidFill>
              </a:rPr>
              <a:t>A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44491" y="4953000"/>
            <a:ext cx="1219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2. </a:t>
            </a:r>
            <a:r>
              <a:rPr lang="en-US" sz="5000" b="1" dirty="0">
                <a:solidFill>
                  <a:srgbClr val="FF0000"/>
                </a:solidFill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145056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638800" y="762000"/>
            <a:ext cx="1219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0000"/>
                </a:solidFill>
              </a:rPr>
              <a:t>3</a:t>
            </a:r>
            <a:r>
              <a:rPr lang="en-US" sz="5000" b="1" dirty="0" smtClean="0">
                <a:solidFill>
                  <a:srgbClr val="FF0000"/>
                </a:solidFill>
              </a:rPr>
              <a:t>. </a:t>
            </a:r>
            <a:r>
              <a:rPr lang="en-US" sz="5000" b="1" dirty="0">
                <a:solidFill>
                  <a:srgbClr val="FF0000"/>
                </a:solidFill>
              </a:rPr>
              <a:t>B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638800" y="3276600"/>
            <a:ext cx="1219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0000"/>
                </a:solidFill>
              </a:rPr>
              <a:t>4</a:t>
            </a:r>
            <a:r>
              <a:rPr lang="en-US" sz="5000" b="1" dirty="0" smtClean="0">
                <a:solidFill>
                  <a:srgbClr val="FF0000"/>
                </a:solidFill>
              </a:rPr>
              <a:t>. </a:t>
            </a:r>
            <a:r>
              <a:rPr lang="en-US" sz="5000" b="1" dirty="0">
                <a:solidFill>
                  <a:srgbClr val="FF0000"/>
                </a:solidFill>
              </a:rPr>
              <a:t>C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638800" y="5486400"/>
            <a:ext cx="1219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0000"/>
                </a:solidFill>
              </a:rPr>
              <a:t>5</a:t>
            </a:r>
            <a:r>
              <a:rPr lang="en-US" sz="5000" b="1" dirty="0" smtClean="0">
                <a:solidFill>
                  <a:srgbClr val="FF0000"/>
                </a:solidFill>
              </a:rPr>
              <a:t>. </a:t>
            </a:r>
            <a:r>
              <a:rPr lang="en-US" sz="5000" b="1" dirty="0">
                <a:solidFill>
                  <a:srgbClr val="FF0000"/>
                </a:solidFill>
              </a:rPr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663987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9143999" cy="655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486400" y="762000"/>
            <a:ext cx="1219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0000"/>
                </a:solidFill>
              </a:rPr>
              <a:t>6</a:t>
            </a:r>
            <a:r>
              <a:rPr lang="en-US" sz="5000" b="1" dirty="0" smtClean="0">
                <a:solidFill>
                  <a:srgbClr val="FF0000"/>
                </a:solidFill>
              </a:rPr>
              <a:t>. </a:t>
            </a:r>
            <a:r>
              <a:rPr lang="en-US" sz="5000" b="1" dirty="0">
                <a:solidFill>
                  <a:srgbClr val="FF0000"/>
                </a:solidFill>
              </a:rPr>
              <a:t>B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0" y="3200400"/>
            <a:ext cx="1219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0000"/>
                </a:solidFill>
              </a:rPr>
              <a:t>7</a:t>
            </a:r>
            <a:r>
              <a:rPr lang="en-US" sz="5000" b="1" dirty="0" smtClean="0">
                <a:solidFill>
                  <a:srgbClr val="FF0000"/>
                </a:solidFill>
              </a:rPr>
              <a:t>. </a:t>
            </a:r>
            <a:r>
              <a:rPr lang="en-US" sz="5000" b="1" dirty="0">
                <a:solidFill>
                  <a:srgbClr val="FF0000"/>
                </a:solidFill>
              </a:rPr>
              <a:t>C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400" y="5334000"/>
            <a:ext cx="13716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8. B</a:t>
            </a:r>
            <a:endParaRPr lang="en-US" sz="5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305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715000" y="762000"/>
            <a:ext cx="1219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0000"/>
                </a:solidFill>
              </a:rPr>
              <a:t>9</a:t>
            </a:r>
            <a:r>
              <a:rPr lang="en-US" sz="5000" b="1" dirty="0" smtClean="0">
                <a:solidFill>
                  <a:srgbClr val="FF0000"/>
                </a:solidFill>
              </a:rPr>
              <a:t>. </a:t>
            </a:r>
            <a:r>
              <a:rPr lang="en-US" sz="5000" b="1" dirty="0">
                <a:solidFill>
                  <a:srgbClr val="FF0000"/>
                </a:solidFill>
              </a:rPr>
              <a:t>B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18018" y="3200400"/>
            <a:ext cx="169718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10. </a:t>
            </a:r>
            <a:r>
              <a:rPr lang="en-US" sz="5000" b="1" dirty="0">
                <a:solidFill>
                  <a:srgbClr val="FF0000"/>
                </a:solidFill>
              </a:rPr>
              <a:t>B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618018" y="5486400"/>
            <a:ext cx="184958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11. </a:t>
            </a:r>
            <a:r>
              <a:rPr lang="en-US" sz="5000" b="1" dirty="0">
                <a:solidFill>
                  <a:srgbClr val="FF0000"/>
                </a:solidFill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1478416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715000" y="1623774"/>
            <a:ext cx="1676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12. </a:t>
            </a:r>
            <a:r>
              <a:rPr lang="en-US" sz="5000" b="1" dirty="0">
                <a:solidFill>
                  <a:srgbClr val="FF0000"/>
                </a:solidFill>
              </a:rPr>
              <a:t>B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638800" y="4876800"/>
            <a:ext cx="17526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13. </a:t>
            </a:r>
            <a:r>
              <a:rPr lang="en-US" sz="5000" b="1" dirty="0" smtClean="0">
                <a:solidFill>
                  <a:srgbClr val="FF0000"/>
                </a:solidFill>
              </a:rPr>
              <a:t>A</a:t>
            </a:r>
            <a:endParaRPr lang="en-US" sz="5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5721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638800" y="1371600"/>
            <a:ext cx="1676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14. </a:t>
            </a:r>
            <a:r>
              <a:rPr lang="en-US" sz="5000" b="1" dirty="0">
                <a:solidFill>
                  <a:srgbClr val="FF0000"/>
                </a:solidFill>
              </a:rPr>
              <a:t>B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38800" y="4800600"/>
            <a:ext cx="1600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15. </a:t>
            </a:r>
            <a:r>
              <a:rPr lang="en-US" sz="5000" b="1" dirty="0">
                <a:solidFill>
                  <a:srgbClr val="FF0000"/>
                </a:solidFill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1061630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0782" y="1066800"/>
            <a:ext cx="9144000" cy="1470025"/>
          </a:xfrm>
        </p:spPr>
        <p:txBody>
          <a:bodyPr>
            <a:noAutofit/>
          </a:bodyPr>
          <a:lstStyle/>
          <a:p>
            <a:r>
              <a:rPr lang="en-US" sz="7000" b="1" dirty="0" smtClean="0">
                <a:solidFill>
                  <a:srgbClr val="FF0000"/>
                </a:solidFill>
              </a:rPr>
              <a:t>PART VI </a:t>
            </a:r>
            <a:br>
              <a:rPr lang="en-US" sz="7000" b="1" dirty="0" smtClean="0">
                <a:solidFill>
                  <a:srgbClr val="FF0000"/>
                </a:solidFill>
              </a:rPr>
            </a:br>
            <a:endParaRPr lang="en-US" sz="7000" b="1" dirty="0">
              <a:solidFill>
                <a:srgbClr val="FF000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3855" y="2362200"/>
            <a:ext cx="91440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7000" b="1" dirty="0" smtClean="0">
                <a:solidFill>
                  <a:srgbClr val="3333FF"/>
                </a:solidFill>
              </a:rPr>
              <a:t>INCOMPLETE TEXTS</a:t>
            </a:r>
            <a:endParaRPr lang="en-US" sz="7000" b="1" dirty="0">
              <a:solidFill>
                <a:srgbClr val="3333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4297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710" y="0"/>
            <a:ext cx="9171709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14400"/>
            <a:ext cx="9144000" cy="594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867400" y="4114800"/>
            <a:ext cx="1676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1. </a:t>
            </a:r>
            <a:r>
              <a:rPr lang="en-US" sz="5000" b="1" dirty="0" smtClean="0">
                <a:solidFill>
                  <a:srgbClr val="FF0000"/>
                </a:solidFill>
              </a:rPr>
              <a:t>C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48516" y="5715000"/>
            <a:ext cx="1676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0000"/>
                </a:solidFill>
              </a:rPr>
              <a:t>2</a:t>
            </a:r>
            <a:r>
              <a:rPr lang="en-US" sz="5000" b="1" dirty="0" smtClean="0">
                <a:solidFill>
                  <a:srgbClr val="FF0000"/>
                </a:solidFill>
              </a:rPr>
              <a:t>. </a:t>
            </a:r>
            <a:r>
              <a:rPr lang="en-US" sz="5000" b="1" dirty="0">
                <a:solidFill>
                  <a:srgbClr val="FF0000"/>
                </a:solidFill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978647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638800" y="1066800"/>
            <a:ext cx="1676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0000"/>
                </a:solidFill>
              </a:rPr>
              <a:t>3</a:t>
            </a:r>
            <a:r>
              <a:rPr lang="en-US" sz="5000" b="1" dirty="0" smtClean="0">
                <a:solidFill>
                  <a:srgbClr val="FF0000"/>
                </a:solidFill>
              </a:rPr>
              <a:t>. </a:t>
            </a:r>
            <a:r>
              <a:rPr lang="en-US" sz="5000" b="1" dirty="0" smtClean="0">
                <a:solidFill>
                  <a:srgbClr val="FF0000"/>
                </a:solidFill>
              </a:rPr>
              <a:t>C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867400" y="4114800"/>
            <a:ext cx="1676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4. C</a:t>
            </a:r>
            <a:endParaRPr lang="en-US" sz="5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7368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0"/>
            <a:ext cx="9144000" cy="586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840361" y="2590800"/>
            <a:ext cx="1676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0000"/>
                </a:solidFill>
              </a:rPr>
              <a:t>5</a:t>
            </a:r>
            <a:r>
              <a:rPr lang="en-US" sz="5000" b="1" dirty="0" smtClean="0">
                <a:solidFill>
                  <a:srgbClr val="FF0000"/>
                </a:solidFill>
              </a:rPr>
              <a:t>. </a:t>
            </a:r>
            <a:r>
              <a:rPr lang="en-US" sz="5000" b="1" dirty="0" smtClean="0">
                <a:solidFill>
                  <a:srgbClr val="FF0000"/>
                </a:solidFill>
              </a:rPr>
              <a:t>C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869858" y="4581551"/>
            <a:ext cx="1676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0000"/>
                </a:solidFill>
              </a:rPr>
              <a:t>6</a:t>
            </a:r>
            <a:r>
              <a:rPr lang="en-US" sz="5000" b="1" dirty="0" smtClean="0">
                <a:solidFill>
                  <a:srgbClr val="FF0000"/>
                </a:solidFill>
              </a:rPr>
              <a:t>. </a:t>
            </a:r>
            <a:r>
              <a:rPr lang="en-US" sz="5000" b="1" dirty="0" smtClean="0">
                <a:solidFill>
                  <a:srgbClr val="FF0000"/>
                </a:solidFill>
              </a:rPr>
              <a:t>C</a:t>
            </a:r>
            <a:endParaRPr lang="en-US" sz="5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857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477000" y="1219200"/>
            <a:ext cx="1676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0000"/>
                </a:solidFill>
              </a:rPr>
              <a:t>7</a:t>
            </a:r>
            <a:r>
              <a:rPr lang="en-US" sz="5000" b="1" dirty="0" smtClean="0">
                <a:solidFill>
                  <a:srgbClr val="FF0000"/>
                </a:solidFill>
              </a:rPr>
              <a:t>. </a:t>
            </a:r>
            <a:r>
              <a:rPr lang="en-US" sz="5000" b="1" dirty="0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572865" y="4800600"/>
            <a:ext cx="1676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0000"/>
                </a:solidFill>
              </a:rPr>
              <a:t>8</a:t>
            </a:r>
            <a:r>
              <a:rPr lang="en-US" sz="5000" b="1" dirty="0" smtClean="0">
                <a:solidFill>
                  <a:srgbClr val="FF0000"/>
                </a:solidFill>
              </a:rPr>
              <a:t>. </a:t>
            </a:r>
            <a:r>
              <a:rPr lang="en-US" sz="5000" b="1" dirty="0">
                <a:solidFill>
                  <a:srgbClr val="FF0000"/>
                </a:solidFill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1735546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85800"/>
            <a:ext cx="9143999" cy="617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867400" y="1676400"/>
            <a:ext cx="1676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0000"/>
                </a:solidFill>
              </a:rPr>
              <a:t>9</a:t>
            </a:r>
            <a:r>
              <a:rPr lang="en-US" sz="5000" b="1" dirty="0" smtClean="0">
                <a:solidFill>
                  <a:srgbClr val="FF0000"/>
                </a:solidFill>
              </a:rPr>
              <a:t>. </a:t>
            </a:r>
            <a:r>
              <a:rPr lang="en-US" sz="5000" b="1" dirty="0" smtClean="0">
                <a:solidFill>
                  <a:srgbClr val="FF0000"/>
                </a:solidFill>
              </a:rPr>
              <a:t>C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19800" y="4419600"/>
            <a:ext cx="1676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10. </a:t>
            </a:r>
            <a:r>
              <a:rPr lang="en-US" sz="5000" b="1" dirty="0" smtClean="0">
                <a:solidFill>
                  <a:srgbClr val="FF0000"/>
                </a:solidFill>
              </a:rPr>
              <a:t>C</a:t>
            </a:r>
            <a:endParaRPr lang="en-US" sz="5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550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590800" y="4144297"/>
            <a:ext cx="1828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12. </a:t>
            </a:r>
            <a:r>
              <a:rPr lang="en-US" sz="5000" b="1" dirty="0">
                <a:solidFill>
                  <a:srgbClr val="FF0000"/>
                </a:solidFill>
              </a:rPr>
              <a:t>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438400" y="990600"/>
            <a:ext cx="1676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11. </a:t>
            </a:r>
            <a:r>
              <a:rPr lang="en-US" sz="5000" b="1" dirty="0" smtClean="0">
                <a:solidFill>
                  <a:srgbClr val="FF0000"/>
                </a:solidFill>
              </a:rPr>
              <a:t>C</a:t>
            </a:r>
            <a:endParaRPr lang="en-US" sz="5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8797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0782" y="1066800"/>
            <a:ext cx="9144000" cy="1470025"/>
          </a:xfrm>
        </p:spPr>
        <p:txBody>
          <a:bodyPr>
            <a:noAutofit/>
          </a:bodyPr>
          <a:lstStyle/>
          <a:p>
            <a:r>
              <a:rPr lang="en-US" sz="7000" b="1" dirty="0" smtClean="0">
                <a:solidFill>
                  <a:srgbClr val="FF0000"/>
                </a:solidFill>
              </a:rPr>
              <a:t>PART VII </a:t>
            </a:r>
            <a:br>
              <a:rPr lang="en-US" sz="7000" b="1" dirty="0" smtClean="0">
                <a:solidFill>
                  <a:srgbClr val="FF0000"/>
                </a:solidFill>
              </a:rPr>
            </a:br>
            <a:endParaRPr lang="en-US" sz="7000" b="1" dirty="0">
              <a:solidFill>
                <a:srgbClr val="FF000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3855" y="2362200"/>
            <a:ext cx="91440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7000" b="1" dirty="0" smtClean="0">
                <a:solidFill>
                  <a:srgbClr val="3333FF"/>
                </a:solidFill>
              </a:rPr>
              <a:t>READING COMPREHENSION</a:t>
            </a:r>
            <a:endParaRPr lang="en-US" sz="7000" b="1" dirty="0">
              <a:solidFill>
                <a:srgbClr val="3333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9967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93"/>
            <a:ext cx="9144000" cy="905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14400"/>
            <a:ext cx="9143999" cy="594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4289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835445" y="3276600"/>
            <a:ext cx="1676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1. </a:t>
            </a:r>
            <a:r>
              <a:rPr lang="en-US" sz="5000" b="1" dirty="0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835445" y="4138374"/>
            <a:ext cx="1676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0000"/>
                </a:solidFill>
              </a:rPr>
              <a:t>2</a:t>
            </a:r>
            <a:r>
              <a:rPr lang="en-US" sz="5000" b="1" dirty="0" smtClean="0">
                <a:solidFill>
                  <a:srgbClr val="FF0000"/>
                </a:solidFill>
              </a:rPr>
              <a:t>. </a:t>
            </a:r>
            <a:r>
              <a:rPr lang="en-US" sz="5000" b="1" dirty="0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835445" y="5194336"/>
            <a:ext cx="1676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0000"/>
                </a:solidFill>
              </a:rPr>
              <a:t>3</a:t>
            </a:r>
            <a:r>
              <a:rPr lang="en-US" sz="5000" b="1" dirty="0" smtClean="0">
                <a:solidFill>
                  <a:srgbClr val="FF0000"/>
                </a:solidFill>
              </a:rPr>
              <a:t>. </a:t>
            </a:r>
            <a:r>
              <a:rPr lang="en-US" sz="5000" b="1" dirty="0">
                <a:solidFill>
                  <a:srgbClr val="FF0000"/>
                </a:solidFill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3191145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93"/>
            <a:ext cx="9144000" cy="829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8200"/>
            <a:ext cx="9143999" cy="601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8300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726425" y="1524000"/>
            <a:ext cx="1676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0000"/>
                </a:solidFill>
              </a:rPr>
              <a:t>4</a:t>
            </a:r>
            <a:r>
              <a:rPr lang="en-US" sz="5000" b="1" dirty="0" smtClean="0">
                <a:solidFill>
                  <a:srgbClr val="FF0000"/>
                </a:solidFill>
              </a:rPr>
              <a:t>. </a:t>
            </a:r>
            <a:r>
              <a:rPr lang="en-US" sz="5000" b="1" dirty="0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736257" y="2581975"/>
            <a:ext cx="1676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0000"/>
                </a:solidFill>
              </a:rPr>
              <a:t>5</a:t>
            </a:r>
            <a:r>
              <a:rPr lang="en-US" sz="5000" b="1" dirty="0" smtClean="0">
                <a:solidFill>
                  <a:srgbClr val="FF0000"/>
                </a:solidFill>
              </a:rPr>
              <a:t>. </a:t>
            </a:r>
            <a:r>
              <a:rPr lang="en-US" sz="5000" b="1" dirty="0" smtClean="0">
                <a:solidFill>
                  <a:srgbClr val="FF0000"/>
                </a:solidFill>
              </a:rPr>
              <a:t>B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36257" y="4191000"/>
            <a:ext cx="182634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0000"/>
                </a:solidFill>
              </a:rPr>
              <a:t>6</a:t>
            </a:r>
            <a:r>
              <a:rPr lang="en-US" sz="5000" b="1" dirty="0" smtClean="0">
                <a:solidFill>
                  <a:srgbClr val="FF0000"/>
                </a:solidFill>
              </a:rPr>
              <a:t>. </a:t>
            </a:r>
            <a:r>
              <a:rPr lang="en-US" sz="5000" b="1" dirty="0" smtClean="0">
                <a:solidFill>
                  <a:srgbClr val="FF0000"/>
                </a:solidFill>
              </a:rPr>
              <a:t>B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58380" y="5334000"/>
            <a:ext cx="182634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0000"/>
                </a:solidFill>
              </a:rPr>
              <a:t>7</a:t>
            </a:r>
            <a:r>
              <a:rPr lang="en-US" sz="5000" b="1" dirty="0" smtClean="0">
                <a:solidFill>
                  <a:srgbClr val="FF0000"/>
                </a:solidFill>
              </a:rPr>
              <a:t>. </a:t>
            </a:r>
            <a:r>
              <a:rPr lang="en-US" sz="5000" b="1" dirty="0" smtClean="0">
                <a:solidFill>
                  <a:srgbClr val="FF0000"/>
                </a:solidFill>
              </a:rPr>
              <a:t>B</a:t>
            </a:r>
            <a:endParaRPr lang="en-US" sz="5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372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762000"/>
            <a:ext cx="9144000" cy="510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7723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0"/>
            <a:ext cx="9144000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6065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124200" y="1066800"/>
            <a:ext cx="1676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0000"/>
                </a:solidFill>
              </a:rPr>
              <a:t>8</a:t>
            </a:r>
            <a:r>
              <a:rPr lang="en-US" sz="5000" b="1" dirty="0" smtClean="0">
                <a:solidFill>
                  <a:srgbClr val="FF0000"/>
                </a:solidFill>
              </a:rPr>
              <a:t>. </a:t>
            </a:r>
            <a:r>
              <a:rPr lang="en-US" sz="5000" b="1" dirty="0" smtClean="0">
                <a:solidFill>
                  <a:srgbClr val="FF0000"/>
                </a:solidFill>
              </a:rPr>
              <a:t>B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36490" y="2133600"/>
            <a:ext cx="1676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0000"/>
                </a:solidFill>
              </a:rPr>
              <a:t>9</a:t>
            </a:r>
            <a:r>
              <a:rPr lang="en-US" sz="5000" b="1" dirty="0" smtClean="0">
                <a:solidFill>
                  <a:srgbClr val="FF0000"/>
                </a:solidFill>
              </a:rPr>
              <a:t>. </a:t>
            </a:r>
            <a:r>
              <a:rPr lang="en-US" sz="5000" b="1" dirty="0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124200" y="3200400"/>
            <a:ext cx="1676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10. </a:t>
            </a:r>
            <a:r>
              <a:rPr lang="en-US" sz="5000" b="1" dirty="0" smtClean="0">
                <a:solidFill>
                  <a:srgbClr val="FF0000"/>
                </a:solidFill>
              </a:rPr>
              <a:t>C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52019" y="5181600"/>
            <a:ext cx="1676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11. </a:t>
            </a:r>
            <a:r>
              <a:rPr lang="en-US" sz="5000" b="1" dirty="0" smtClean="0">
                <a:solidFill>
                  <a:srgbClr val="FF0000"/>
                </a:solidFill>
              </a:rPr>
              <a:t>C</a:t>
            </a:r>
            <a:endParaRPr lang="en-US" sz="5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3069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8200"/>
            <a:ext cx="9144000" cy="6019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1914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3448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581400" y="1828800"/>
            <a:ext cx="1676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12. </a:t>
            </a:r>
            <a:r>
              <a:rPr lang="en-US" sz="5000" b="1" dirty="0" smtClean="0">
                <a:solidFill>
                  <a:srgbClr val="FF0000"/>
                </a:solidFill>
              </a:rPr>
              <a:t>D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81400" y="2697948"/>
            <a:ext cx="1676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13. </a:t>
            </a:r>
            <a:r>
              <a:rPr lang="en-US" sz="5000" b="1" dirty="0" smtClean="0">
                <a:solidFill>
                  <a:srgbClr val="FF0000"/>
                </a:solidFill>
              </a:rPr>
              <a:t>B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81400" y="3552348"/>
            <a:ext cx="182879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14. </a:t>
            </a:r>
            <a:r>
              <a:rPr lang="en-US" sz="5000" b="1" dirty="0" smtClean="0">
                <a:solidFill>
                  <a:srgbClr val="FF0000"/>
                </a:solidFill>
              </a:rPr>
              <a:t>B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03523" y="4572000"/>
            <a:ext cx="1676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15. </a:t>
            </a:r>
            <a:r>
              <a:rPr lang="en-US" sz="5000" b="1" dirty="0" smtClean="0">
                <a:solidFill>
                  <a:srgbClr val="FF0000"/>
                </a:solidFill>
              </a:rPr>
              <a:t>C</a:t>
            </a:r>
            <a:endParaRPr lang="en-US" sz="5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710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572</TotalTime>
  <Words>872</Words>
  <Application>Microsoft Office PowerPoint</Application>
  <PresentationFormat>On-screen Show (4:3)</PresentationFormat>
  <Paragraphs>236</Paragraphs>
  <Slides>54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55" baseType="lpstr">
      <vt:lpstr>Office Theme</vt:lpstr>
      <vt:lpstr>PowerPoint Presentation</vt:lpstr>
      <vt:lpstr>MỆNH ĐỀ QUAN HỆ</vt:lpstr>
      <vt:lpstr> RELATIVE CLAUSES  (MỆNH ĐỀ QUAN HỆ) </vt:lpstr>
      <vt:lpstr>I. TYPES OF RELATIVE CLAUSE</vt:lpstr>
      <vt:lpstr>PowerPoint Presentation</vt:lpstr>
      <vt:lpstr>PowerPoint Presentation</vt:lpstr>
      <vt:lpstr>II. RELATIVE PRONOUNS  (ĐẠI TỪ QUAN HỆ 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Sau đại từ bất định, đại từ phủ định, đại từ chỉ số lượng no one, nobody, nothing, anyone, anything, anybody, someone, something, somebody, all, some, any, little, none.   Ex: I’ll tell you something that  is very interesting. </vt:lpstr>
      <vt:lpstr>PowerPoint Presentation</vt:lpstr>
      <vt:lpstr>PowerPoint Presentation</vt:lpstr>
      <vt:lpstr>III. RELATIVE ADVERBS  (CÁC TRẠNG TỪ QUAN HỆ)</vt:lpstr>
      <vt:lpstr>PowerPoint Presentation</vt:lpstr>
      <vt:lpstr>PowerPoint Presentation</vt:lpstr>
      <vt:lpstr>NOTE </vt:lpstr>
      <vt:lpstr>PowerPoint Presentation</vt:lpstr>
      <vt:lpstr>PowerPoint Presentation</vt:lpstr>
      <vt:lpstr>PowerPoint Presentation</vt:lpstr>
      <vt:lpstr>V. OMISSION OF RELATVE CLAUSE </vt:lpstr>
      <vt:lpstr>PowerPoint Presentation</vt:lpstr>
      <vt:lpstr>2. Mệnh đề quan hệ được rút thành cụm động từ nguyên mẫu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PART VI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PART VII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HELLO TEACHER</dc:title>
  <dc:creator>Acer</dc:creator>
  <cp:lastModifiedBy>damin</cp:lastModifiedBy>
  <cp:revision>154</cp:revision>
  <dcterms:created xsi:type="dcterms:W3CDTF">2013-11-17T15:20:21Z</dcterms:created>
  <dcterms:modified xsi:type="dcterms:W3CDTF">2021-05-11T16:13:52Z</dcterms:modified>
</cp:coreProperties>
</file>