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1" r:id="rId5"/>
    <p:sldId id="258" r:id="rId6"/>
    <p:sldId id="266" r:id="rId7"/>
    <p:sldId id="271" r:id="rId8"/>
    <p:sldId id="270" r:id="rId9"/>
    <p:sldId id="269" r:id="rId10"/>
    <p:sldId id="268" r:id="rId11"/>
    <p:sldId id="267" r:id="rId12"/>
    <p:sldId id="265" r:id="rId13"/>
    <p:sldId id="264" r:id="rId14"/>
    <p:sldId id="273" r:id="rId15"/>
    <p:sldId id="272" r:id="rId16"/>
    <p:sldId id="263" r:id="rId17"/>
    <p:sldId id="260" r:id="rId18"/>
    <p:sldId id="25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57BCB-FBE0-49BB-97CB-19A70CDFFA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492338-BFFA-4788-A257-5901D4D8D4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E27211-125A-4932-A577-401286FFA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E50DC6-58F4-483C-8067-9A96D30AB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5AD695-7456-4745-B0BE-174376F19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494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0D57B-B03C-4C55-B006-F86E8BEA7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17F987-64E9-46E2-9107-F6F31B04DA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62C127-3E22-46CB-933F-5A84E179E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99D4BB-2461-4203-8C41-D85F1BB23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73D9D8-4F3A-44B1-8D85-1DFBD533E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808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68549-F139-4E33-97E3-416B8175E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A926B2-D6AE-426B-BBB7-344FD4B8D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096493-CFA1-4B98-BA32-087F389FC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FDB6DA-2616-4B4C-8510-FEFABECC9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ABCFEF-BF1C-4138-8BA1-406044635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506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A9CC1C-8D08-4EEA-8B6B-33C9463DE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6A36D4-FA23-4306-8619-8E9AA26B8B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EFE207-2DCE-461C-9F5F-211EFFA67B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3CEA6B-BC5A-4CED-B5BA-E531F0985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067C6F-6DD9-42A8-A6AA-BD06B33C4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833D2D-B7AA-49BF-9673-54980C4DB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855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A01C60-5025-454B-ADA4-5AB687618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18586E-F1C7-4CF0-A755-B2AA47F680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74E564-4C7A-4C19-965F-4D8D8EDA69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D98FA2-88EE-49DC-99E2-90711FE7D2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AF622D-73BD-470D-A3C7-E26BC524B3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032591-64DE-4BFF-B0FD-3BE440F04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6ABC41-1259-43E0-BDF3-9EB56D019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CFA137-BBB7-4BEB-931B-1B412A360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213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B5311-A357-4146-9D90-021B2C0E1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16595-8E48-4394-81C1-B164E5125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93F0D6-77CA-46C6-8B87-20C0730F7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73E7DF-CBA4-4F6B-A888-98ABD572A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541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4FCC37-2279-4982-A109-8F08F1BFA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54ED25-C9B2-4EDA-9333-274BE3E4F6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C7B013-83C4-44B3-A140-0452EFB8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026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982B4-A4A7-4F98-A41C-1577015749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FE024-7C2A-49C4-A6F2-DBE3D5AB1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03C1B1-13D3-4D0E-A9AD-EAFFCCA8A5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36D018-2692-4AD0-ADC0-998686954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9B7860-9E0B-4EF5-BBF8-2A743332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D94777-0C83-43BF-8733-E390FEA08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048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041A23-7553-4939-A4AE-7A95251E3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E021B9-3DB0-48CD-BDB3-0306B4C8B4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081641-2DE9-4214-B880-FE7C4DAF69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A1C3D9-3A57-40B0-A6BF-21249F354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300453-FBBB-41D2-BB1D-F5F1745BA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0CD207-499F-49F0-B867-991166039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950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55E6F-9C9C-4635-9AA4-D74749630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273BD3-7181-443A-8314-8C040D7CAC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57165F-DC10-4578-AC64-2CD1A024B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DFB0A-DEB6-4EB1-887A-EA937DE9E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8B98A9-3463-42BE-9CF3-3EB2CD78F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329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266937-7795-443E-BEB7-E4848B9A37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A46898-28B5-44D0-978F-8AE57A2994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DEB9A0-7429-4D14-8424-7B847421B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33A8E-B712-434E-9923-ABE24DBEC5FD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5E631B-EE5C-4EC8-A0AE-03978BEA7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2B2B1-FB4A-4906-94B8-D7C574A27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002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A448B2-EFA9-485E-B38C-F7D9E5CCE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3DA5F6-1743-4EA3-97E0-AA28460A0B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0B1535-6D9E-40B4-A9FC-116D5E3D90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733A8E-B712-434E-9923-ABE24DBEC5FD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6D3F51-311E-495A-BC8C-AE84E3B673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DE2EEE-9A94-4F3B-B201-68707D1EF5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688F2-9574-4FBA-874B-B44ADA5C98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222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A44533-366E-417E-83E6-D42728EEA688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ACCESS LIST CONTROL  là gì 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0E5DDD7-B1F5-411C-8C46-877E8DB3C3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1274" y="1687788"/>
            <a:ext cx="7391400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885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F7A288D-288B-40DA-93BC-7AAAF380B394}"/>
              </a:ext>
            </a:extLst>
          </p:cNvPr>
          <p:cNvSpPr txBox="1"/>
          <p:nvPr/>
        </p:nvSpPr>
        <p:spPr>
          <a:xfrm>
            <a:off x="0" y="-1"/>
            <a:ext cx="1219200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PHÂN LOẠI ACCESS LIST CONTROL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70ACB0-457F-4CDA-BCA5-FAB2E787E4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1187" y="2190750"/>
            <a:ext cx="8429625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32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8D8B302-94AF-4A21-A68B-CAF5A893B801}"/>
              </a:ext>
            </a:extLst>
          </p:cNvPr>
          <p:cNvSpPr txBox="1"/>
          <p:nvPr/>
        </p:nvSpPr>
        <p:spPr>
          <a:xfrm>
            <a:off x="0" y="-1"/>
            <a:ext cx="1219200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NGUYÊN TẮC HOẠT ĐỘNG CỦA ACCESS LIST CONTROL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16023C1-959C-4C65-AE5B-417D6BEDBE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175" y="1123950"/>
            <a:ext cx="10153650" cy="461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662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10F3B0D-99C4-48B6-9EA9-3E6DF0B42E25}"/>
              </a:ext>
            </a:extLst>
          </p:cNvPr>
          <p:cNvSpPr txBox="1"/>
          <p:nvPr/>
        </p:nvSpPr>
        <p:spPr>
          <a:xfrm>
            <a:off x="0" y="-1"/>
            <a:ext cx="12105861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MỘT SỐ GHI CHÚ 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ED9400-7814-4A4C-8871-CF5814F6E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737" y="1852612"/>
            <a:ext cx="10296525" cy="315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3275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315977-E9A5-412C-A66C-95E8C162DFB2}"/>
              </a:ext>
            </a:extLst>
          </p:cNvPr>
          <p:cNvSpPr txBox="1"/>
          <p:nvPr/>
        </p:nvSpPr>
        <p:spPr>
          <a:xfrm>
            <a:off x="0" y="-1"/>
            <a:ext cx="1219200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2 CÁCH ĐỂ TẠO/THIẾT LẬP ACCESS LIST CONTROL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314D57-DB1C-442D-9938-689B0AD217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512" y="1200150"/>
            <a:ext cx="10086975" cy="445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313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315977-E9A5-412C-A66C-95E8C162DFB2}"/>
              </a:ext>
            </a:extLst>
          </p:cNvPr>
          <p:cNvSpPr txBox="1"/>
          <p:nvPr/>
        </p:nvSpPr>
        <p:spPr>
          <a:xfrm>
            <a:off x="0" y="-1"/>
            <a:ext cx="1219200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NHẮC LẠI VỀ ĐỊA CHỈ WILDCARD MASK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122ED0-401C-4436-BC8F-A2F0C9592E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037" y="1440552"/>
            <a:ext cx="10010775" cy="3400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437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315977-E9A5-412C-A66C-95E8C162DFB2}"/>
              </a:ext>
            </a:extLst>
          </p:cNvPr>
          <p:cNvSpPr txBox="1"/>
          <p:nvPr/>
        </p:nvSpPr>
        <p:spPr>
          <a:xfrm>
            <a:off x="-69574" y="0"/>
            <a:ext cx="12261574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ÁP DỤNG ĐỊA CHỈ WILDCARD MASK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032A63-22A4-4A1A-9C46-2CB35D7A54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450" y="1014412"/>
            <a:ext cx="10325100" cy="482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172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C16F4D0-E65E-4445-907B-C77B0974B3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512" y="1881187"/>
            <a:ext cx="10086975" cy="30956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22A9A26-EE8D-45D2-8D0B-CBB533BEFF61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ÁP DỤNG ĐỊA CHỈ WILDCARD MASK</a:t>
            </a:r>
          </a:p>
        </p:txBody>
      </p:sp>
    </p:spTree>
    <p:extLst>
      <p:ext uri="{BB962C8B-B14F-4D97-AF65-F5344CB8AC3E}">
        <p14:creationId xmlns:p14="http://schemas.microsoft.com/office/powerpoint/2010/main" val="24848953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315977-E9A5-412C-A66C-95E8C162DFB2}"/>
              </a:ext>
            </a:extLst>
          </p:cNvPr>
          <p:cNvSpPr txBox="1"/>
          <p:nvPr/>
        </p:nvSpPr>
        <p:spPr>
          <a:xfrm>
            <a:off x="0" y="-1"/>
            <a:ext cx="12192000" cy="37768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STANDARD ACCESS LIST CONTROL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E8D4379-3849-4D2D-96C6-DDD7CD8272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700" y="1771650"/>
            <a:ext cx="10134600" cy="331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785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315977-E9A5-412C-A66C-95E8C162DFB2}"/>
              </a:ext>
            </a:extLst>
          </p:cNvPr>
          <p:cNvSpPr txBox="1"/>
          <p:nvPr/>
        </p:nvSpPr>
        <p:spPr>
          <a:xfrm>
            <a:off x="0" y="-1"/>
            <a:ext cx="12191999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b="1"/>
              <a:t>DEMO ỨNG DỤNG-EX1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0D0338E-673F-42E5-8E1F-7711FAF050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62" y="1134096"/>
            <a:ext cx="10048875" cy="530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6122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315977-E9A5-412C-A66C-95E8C162DFB2}"/>
              </a:ext>
            </a:extLst>
          </p:cNvPr>
          <p:cNvSpPr txBox="1"/>
          <p:nvPr/>
        </p:nvSpPr>
        <p:spPr>
          <a:xfrm>
            <a:off x="-79513" y="-1"/>
            <a:ext cx="12271513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Kiểm tra access-list bằng lệnh </a:t>
            </a:r>
            <a:r>
              <a:rPr lang="en-US" b="1">
                <a:solidFill>
                  <a:srgbClr val="FFFF00"/>
                </a:solidFill>
              </a:rPr>
              <a:t>Router#Show access-list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19CBAC38-0497-4C56-9EF7-5C4FB77150F2}"/>
              </a:ext>
            </a:extLst>
          </p:cNvPr>
          <p:cNvGrpSpPr/>
          <p:nvPr/>
        </p:nvGrpSpPr>
        <p:grpSpPr>
          <a:xfrm>
            <a:off x="1062037" y="628650"/>
            <a:ext cx="10067925" cy="5600700"/>
            <a:chOff x="1062037" y="628650"/>
            <a:chExt cx="10067925" cy="560070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8C793A04-C21F-4A17-B304-EBA65943E7C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62037" y="628650"/>
              <a:ext cx="10067925" cy="5600700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202E22BD-57C5-44EF-BC2F-D09B1619FA5A}"/>
                </a:ext>
              </a:extLst>
            </p:cNvPr>
            <p:cNvSpPr/>
            <p:nvPr/>
          </p:nvSpPr>
          <p:spPr>
            <a:xfrm>
              <a:off x="1062037" y="4313583"/>
              <a:ext cx="995363" cy="191576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b="1">
                  <a:solidFill>
                    <a:srgbClr val="FF0000"/>
                  </a:solidFill>
                </a:rPr>
                <a:t>Lệnh</a:t>
              </a:r>
            </a:p>
            <a:p>
              <a:r>
                <a:rPr lang="en-US" sz="1400" b="1">
                  <a:solidFill>
                    <a:srgbClr val="FF0000"/>
                  </a:solidFill>
                </a:rPr>
                <a:t>Kiểm tra</a:t>
              </a:r>
            </a:p>
            <a:p>
              <a:r>
                <a:rPr lang="en-US" sz="1400" b="1">
                  <a:solidFill>
                    <a:srgbClr val="FF0000"/>
                  </a:solidFill>
                </a:rPr>
                <a:t>Access-list</a:t>
              </a:r>
            </a:p>
            <a:p>
              <a:r>
                <a:rPr lang="en-US" sz="1400" b="1">
                  <a:solidFill>
                    <a:srgbClr val="FF0000"/>
                  </a:solidFill>
                </a:rPr>
                <a:t>Tại port E0/0 hướng </a:t>
              </a:r>
              <a:r>
                <a:rPr lang="en-US" sz="1400" b="1">
                  <a:solidFill>
                    <a:schemeClr val="tx1"/>
                  </a:solidFill>
                </a:rPr>
                <a:t>out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228722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315977-E9A5-412C-A66C-95E8C162DFB2}"/>
              </a:ext>
            </a:extLst>
          </p:cNvPr>
          <p:cNvSpPr txBox="1"/>
          <p:nvPr/>
        </p:nvSpPr>
        <p:spPr>
          <a:xfrm>
            <a:off x="0" y="-1"/>
            <a:ext cx="12191999" cy="37768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GỠ BỎ ACCESS-LIST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77F61B-BD97-4E41-8DBD-2BD11A908A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870" y="687249"/>
            <a:ext cx="10058400" cy="12096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BC59DF7-8EB5-4D02-BBE2-2C5FF1164C1C}"/>
              </a:ext>
            </a:extLst>
          </p:cNvPr>
          <p:cNvSpPr txBox="1"/>
          <p:nvPr/>
        </p:nvSpPr>
        <p:spPr>
          <a:xfrm>
            <a:off x="0" y="2206488"/>
            <a:ext cx="1051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ĐÁP ÁN: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332E5FB-9C21-4154-A03B-AE3A238B12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235" y="3008316"/>
            <a:ext cx="5457825" cy="15906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09364B9-4D9C-4B50-BB75-441EEC502376}"/>
              </a:ext>
            </a:extLst>
          </p:cNvPr>
          <p:cNvSpPr txBox="1"/>
          <p:nvPr/>
        </p:nvSpPr>
        <p:spPr>
          <a:xfrm>
            <a:off x="628235" y="2634876"/>
            <a:ext cx="350851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/>
              <a:t>Xóa Access-list 1 vừa tạo ở EX1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105C562-D006-4A82-BE80-04A0287C75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600" y="5018922"/>
            <a:ext cx="7791450" cy="150495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2B0394F-B98D-49A9-BAA9-74D3A90A9B68}"/>
              </a:ext>
            </a:extLst>
          </p:cNvPr>
          <p:cNvSpPr txBox="1"/>
          <p:nvPr/>
        </p:nvSpPr>
        <p:spPr>
          <a:xfrm>
            <a:off x="660952" y="4598991"/>
            <a:ext cx="350851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/>
              <a:t>Tạo Access-list 2</a:t>
            </a:r>
          </a:p>
        </p:txBody>
      </p:sp>
    </p:spTree>
    <p:extLst>
      <p:ext uri="{BB962C8B-B14F-4D97-AF65-F5344CB8AC3E}">
        <p14:creationId xmlns:p14="http://schemas.microsoft.com/office/powerpoint/2010/main" val="31586789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315977-E9A5-412C-A66C-95E8C162DFB2}"/>
              </a:ext>
            </a:extLst>
          </p:cNvPr>
          <p:cNvSpPr txBox="1"/>
          <p:nvPr/>
        </p:nvSpPr>
        <p:spPr>
          <a:xfrm>
            <a:off x="-69574" y="-1"/>
            <a:ext cx="12261573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FFFF00"/>
                </a:solidFill>
              </a:rPr>
              <a:t>ACCESS LIST CONTROL MỞ RỘNG (EXTENDED ACCESS-LIST)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8C9C60-1EC3-43E0-A709-BB91692212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650" y="1262062"/>
            <a:ext cx="10172700" cy="433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6794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315977-E9A5-412C-A66C-95E8C162DFB2}"/>
              </a:ext>
            </a:extLst>
          </p:cNvPr>
          <p:cNvSpPr txBox="1"/>
          <p:nvPr/>
        </p:nvSpPr>
        <p:spPr>
          <a:xfrm>
            <a:off x="0" y="-1"/>
            <a:ext cx="1219200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b="1"/>
              <a:t>ỨNG DỤNG EXTENDED : ACCESS LIST CONTROL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ABED47D-4DF8-461A-9CB2-1E35BD26EB63}"/>
              </a:ext>
            </a:extLst>
          </p:cNvPr>
          <p:cNvGrpSpPr/>
          <p:nvPr/>
        </p:nvGrpSpPr>
        <p:grpSpPr>
          <a:xfrm>
            <a:off x="1090612" y="509587"/>
            <a:ext cx="10010775" cy="4010025"/>
            <a:chOff x="1180063" y="509587"/>
            <a:chExt cx="10010775" cy="401002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915011F-D951-46B5-81EA-E9F6B03440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80063" y="509587"/>
              <a:ext cx="10010775" cy="4010025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0E0E5A9-BCBA-4F0B-84DF-57F894B70C45}"/>
                </a:ext>
              </a:extLst>
            </p:cNvPr>
            <p:cNvSpPr/>
            <p:nvPr/>
          </p:nvSpPr>
          <p:spPr>
            <a:xfrm>
              <a:off x="1858617" y="3309730"/>
              <a:ext cx="556592" cy="427382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54F379A-EE85-49A7-9BA4-AEBFC2FD522B}"/>
                </a:ext>
              </a:extLst>
            </p:cNvPr>
            <p:cNvSpPr/>
            <p:nvPr/>
          </p:nvSpPr>
          <p:spPr>
            <a:xfrm>
              <a:off x="4472609" y="3309730"/>
              <a:ext cx="755373" cy="427381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Oval 8">
            <a:extLst>
              <a:ext uri="{FF2B5EF4-FFF2-40B4-BE49-F238E27FC236}">
                <a16:creationId xmlns:a16="http://schemas.microsoft.com/office/drawing/2014/main" id="{9FB784FD-BB3C-494B-8865-63A8DE68F203}"/>
              </a:ext>
            </a:extLst>
          </p:cNvPr>
          <p:cNvSpPr/>
          <p:nvPr/>
        </p:nvSpPr>
        <p:spPr>
          <a:xfrm>
            <a:off x="5883965" y="864704"/>
            <a:ext cx="129209" cy="17890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4934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315977-E9A5-412C-A66C-95E8C162DFB2}"/>
              </a:ext>
            </a:extLst>
          </p:cNvPr>
          <p:cNvSpPr txBox="1"/>
          <p:nvPr/>
        </p:nvSpPr>
        <p:spPr>
          <a:xfrm>
            <a:off x="0" y="-1"/>
            <a:ext cx="1219200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ANSWER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542F1A-5151-4124-AA1D-BF943EFBC343}"/>
              </a:ext>
            </a:extLst>
          </p:cNvPr>
          <p:cNvSpPr txBox="1"/>
          <p:nvPr/>
        </p:nvSpPr>
        <p:spPr>
          <a:xfrm>
            <a:off x="228599" y="563969"/>
            <a:ext cx="11734801" cy="6294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68275">
              <a:spcBef>
                <a:spcPts val="600"/>
              </a:spcBef>
              <a:spcAft>
                <a:spcPts val="600"/>
              </a:spcAft>
            </a:pPr>
            <a:r>
              <a:rPr lang="en-US"/>
              <a:t>SG(config)#</a:t>
            </a:r>
            <a:r>
              <a:rPr lang="en-US" b="1"/>
              <a:t>access-list 101 </a:t>
            </a:r>
            <a:r>
              <a:rPr lang="en-US"/>
              <a:t>deny </a:t>
            </a:r>
            <a:r>
              <a:rPr lang="en-US" b="1">
                <a:solidFill>
                  <a:srgbClr val="FF0000"/>
                </a:solidFill>
              </a:rPr>
              <a:t>tcp</a:t>
            </a:r>
            <a:r>
              <a:rPr lang="en-US"/>
              <a:t> 192.168.10.0 0.0.0.255 </a:t>
            </a:r>
            <a:r>
              <a:rPr lang="en-US" b="1"/>
              <a:t>192.168.2.2 0.0.0.0 </a:t>
            </a:r>
            <a:r>
              <a:rPr lang="en-US"/>
              <a:t>ep </a:t>
            </a:r>
            <a:r>
              <a:rPr lang="en-US">
                <a:solidFill>
                  <a:srgbClr val="FF0000"/>
                </a:solidFill>
              </a:rPr>
              <a:t>80 ----------</a:t>
            </a:r>
            <a:r>
              <a:rPr lang="en-US">
                <a:solidFill>
                  <a:srgbClr val="FF0000"/>
                </a:solidFill>
                <a:sym typeface="Wingdings" panose="05000000000000000000" pitchFamily="2" charset="2"/>
              </a:rPr>
              <a:t>Rule 1</a:t>
            </a:r>
            <a:endParaRPr lang="en-US">
              <a:solidFill>
                <a:srgbClr val="FF0000"/>
              </a:solidFill>
            </a:endParaRPr>
          </a:p>
          <a:p>
            <a:pPr marL="168275">
              <a:spcBef>
                <a:spcPts val="600"/>
              </a:spcBef>
              <a:spcAft>
                <a:spcPts val="600"/>
              </a:spcAft>
            </a:pPr>
            <a:r>
              <a:rPr lang="en-US"/>
              <a:t>SG(config)#</a:t>
            </a:r>
            <a:r>
              <a:rPr lang="en-US" b="1"/>
              <a:t>access-list 101 </a:t>
            </a:r>
            <a:r>
              <a:rPr lang="en-US"/>
              <a:t>deny </a:t>
            </a:r>
            <a:r>
              <a:rPr lang="en-US" b="1">
                <a:solidFill>
                  <a:srgbClr val="FF0000"/>
                </a:solidFill>
              </a:rPr>
              <a:t>tcp</a:t>
            </a:r>
            <a:r>
              <a:rPr lang="en-US"/>
              <a:t> 192.168.10.0 0.0.0.255 </a:t>
            </a:r>
            <a:r>
              <a:rPr lang="en-US" b="1"/>
              <a:t>192.168.2.2 0.0.0.0 </a:t>
            </a:r>
            <a:r>
              <a:rPr lang="en-US"/>
              <a:t>ep </a:t>
            </a:r>
            <a:r>
              <a:rPr lang="en-US" b="1">
                <a:solidFill>
                  <a:srgbClr val="FF0000"/>
                </a:solidFill>
              </a:rPr>
              <a:t>443 --------</a:t>
            </a:r>
            <a:r>
              <a:rPr lang="en-US">
                <a:solidFill>
                  <a:srgbClr val="FF0000"/>
                </a:solidFill>
                <a:sym typeface="Wingdings" panose="05000000000000000000" pitchFamily="2" charset="2"/>
              </a:rPr>
              <a:t>Rule 2</a:t>
            </a:r>
            <a:endParaRPr lang="en-US">
              <a:solidFill>
                <a:srgbClr val="FF0000"/>
              </a:solidFill>
            </a:endParaRPr>
          </a:p>
          <a:p>
            <a:pPr marL="168275">
              <a:spcBef>
                <a:spcPts val="600"/>
              </a:spcBef>
              <a:spcAft>
                <a:spcPts val="600"/>
              </a:spcAft>
            </a:pPr>
            <a:r>
              <a:rPr lang="en-US"/>
              <a:t>SG(config)#</a:t>
            </a:r>
            <a:r>
              <a:rPr lang="en-US" b="1"/>
              <a:t>access-list 101</a:t>
            </a:r>
            <a:r>
              <a:rPr lang="en-US"/>
              <a:t> deny </a:t>
            </a:r>
            <a:r>
              <a:rPr lang="en-US" b="1">
                <a:solidFill>
                  <a:srgbClr val="FF0000"/>
                </a:solidFill>
              </a:rPr>
              <a:t>udp</a:t>
            </a:r>
            <a:r>
              <a:rPr lang="en-US"/>
              <a:t> 192.168.20.0 0.0.0.255 </a:t>
            </a:r>
            <a:r>
              <a:rPr lang="en-US" b="1"/>
              <a:t>192.168.2.2 0.0.0.0 </a:t>
            </a:r>
            <a:r>
              <a:rPr lang="en-US"/>
              <a:t>ep </a:t>
            </a:r>
            <a:r>
              <a:rPr lang="en-US" b="1">
                <a:solidFill>
                  <a:srgbClr val="FF0000"/>
                </a:solidFill>
              </a:rPr>
              <a:t>69 ---------</a:t>
            </a:r>
            <a:r>
              <a:rPr lang="en-US">
                <a:solidFill>
                  <a:srgbClr val="FF0000"/>
                </a:solidFill>
                <a:sym typeface="Wingdings" panose="05000000000000000000" pitchFamily="2" charset="2"/>
              </a:rPr>
              <a:t>Rule 3</a:t>
            </a:r>
          </a:p>
          <a:p>
            <a:pPr marL="168275">
              <a:spcBef>
                <a:spcPts val="600"/>
              </a:spcBef>
              <a:spcAft>
                <a:spcPts val="600"/>
              </a:spcAft>
            </a:pPr>
            <a:r>
              <a:rPr lang="en-US">
                <a:sym typeface="Wingdings" panose="05000000000000000000" pitchFamily="2" charset="2"/>
              </a:rPr>
              <a:t>SG(config)#</a:t>
            </a:r>
            <a:r>
              <a:rPr lang="en-US" b="1">
                <a:sym typeface="Wingdings" panose="05000000000000000000" pitchFamily="2" charset="2"/>
              </a:rPr>
              <a:t>access-list 101 permit ip </a:t>
            </a:r>
            <a:r>
              <a:rPr lang="en-US" b="1" u="sng">
                <a:solidFill>
                  <a:srgbClr val="00B0F0"/>
                </a:solidFill>
                <a:sym typeface="Wingdings" panose="05000000000000000000" pitchFamily="2" charset="2"/>
              </a:rPr>
              <a:t>any</a:t>
            </a:r>
            <a:r>
              <a:rPr lang="en-US" b="1" u="sng">
                <a:solidFill>
                  <a:srgbClr val="FF0000"/>
                </a:solidFill>
                <a:sym typeface="Wingdings" panose="05000000000000000000" pitchFamily="2" charset="2"/>
              </a:rPr>
              <a:t>(bất kỳ giao thức nguồn nào:src)</a:t>
            </a:r>
            <a:r>
              <a:rPr lang="en-US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en-US" b="1" u="sng">
                <a:solidFill>
                  <a:srgbClr val="00B0F0"/>
                </a:solidFill>
                <a:sym typeface="Wingdings" panose="05000000000000000000" pitchFamily="2" charset="2"/>
              </a:rPr>
              <a:t>any</a:t>
            </a:r>
            <a:r>
              <a:rPr lang="en-US">
                <a:solidFill>
                  <a:srgbClr val="FF0000"/>
                </a:solidFill>
                <a:sym typeface="Wingdings" panose="05000000000000000000" pitchFamily="2" charset="2"/>
              </a:rPr>
              <a:t> (bất kỳ giao thức đích nào : dest)-Rule 4</a:t>
            </a:r>
          </a:p>
          <a:p>
            <a:pPr marL="168275">
              <a:spcBef>
                <a:spcPts val="600"/>
              </a:spcBef>
              <a:spcAft>
                <a:spcPts val="600"/>
              </a:spcAft>
            </a:pPr>
            <a:r>
              <a:rPr lang="en-US">
                <a:sym typeface="Wingdings" panose="05000000000000000000" pitchFamily="2" charset="2"/>
              </a:rPr>
              <a:t>Áp dụng Extended Access-list control vào cổng F0/0 theo chiều </a:t>
            </a:r>
            <a:r>
              <a:rPr lang="en-US" b="1" u="sng">
                <a:solidFill>
                  <a:srgbClr val="FF0000"/>
                </a:solidFill>
                <a:sym typeface="Wingdings" panose="05000000000000000000" pitchFamily="2" charset="2"/>
              </a:rPr>
              <a:t>OUT:</a:t>
            </a:r>
          </a:p>
          <a:p>
            <a:pPr marL="168275">
              <a:spcBef>
                <a:spcPts val="600"/>
              </a:spcBef>
              <a:spcAft>
                <a:spcPts val="600"/>
              </a:spcAft>
            </a:pPr>
            <a:r>
              <a:rPr lang="en-US" b="1">
                <a:sym typeface="Wingdings" panose="05000000000000000000" pitchFamily="2" charset="2"/>
              </a:rPr>
              <a:t>SG(config)#int E0/1</a:t>
            </a:r>
          </a:p>
          <a:p>
            <a:pPr marL="168275">
              <a:spcBef>
                <a:spcPts val="600"/>
              </a:spcBef>
              <a:spcAft>
                <a:spcPts val="600"/>
              </a:spcAft>
            </a:pPr>
            <a:r>
              <a:rPr lang="en-US" b="1">
                <a:sym typeface="Wingdings" panose="05000000000000000000" pitchFamily="2" charset="2"/>
              </a:rPr>
              <a:t>SG(config-if)#ip access-group 101 out </a:t>
            </a:r>
            <a:endParaRPr lang="en-US" b="1"/>
          </a:p>
          <a:p>
            <a:pPr marL="168275"/>
            <a:r>
              <a:rPr lang="en-US" b="1">
                <a:solidFill>
                  <a:srgbClr val="00B050"/>
                </a:solidFill>
              </a:rPr>
              <a:t>Note :+ tcp : giao thuc truy cap web voi port 80 | 443</a:t>
            </a:r>
          </a:p>
          <a:p>
            <a:pPr marL="168275"/>
            <a:r>
              <a:rPr lang="en-US" b="1">
                <a:solidFill>
                  <a:srgbClr val="00B050"/>
                </a:solidFill>
              </a:rPr>
              <a:t>            + udp : Giao thusc TFTP voi port 69</a:t>
            </a:r>
          </a:p>
          <a:p>
            <a:pPr marL="168275"/>
            <a:r>
              <a:rPr lang="en-US" b="1">
                <a:solidFill>
                  <a:srgbClr val="00B050"/>
                </a:solidFill>
              </a:rPr>
              <a:t>           + Có thể thay dòng </a:t>
            </a:r>
            <a:r>
              <a:rPr lang="en-US" b="1">
                <a:solidFill>
                  <a:srgbClr val="00B0F0"/>
                </a:solidFill>
              </a:rPr>
              <a:t>192.168.2.2 0.0.0.0</a:t>
            </a:r>
            <a:r>
              <a:rPr lang="en-US"/>
              <a:t> bằng dòng </a:t>
            </a:r>
            <a:r>
              <a:rPr lang="en-US" b="1">
                <a:solidFill>
                  <a:srgbClr val="00B0F0"/>
                </a:solidFill>
              </a:rPr>
              <a:t>host 192.168.2.2</a:t>
            </a:r>
            <a:r>
              <a:rPr lang="en-US">
                <a:solidFill>
                  <a:srgbClr val="00B0F0"/>
                </a:solidFill>
              </a:rPr>
              <a:t> </a:t>
            </a:r>
            <a:r>
              <a:rPr lang="en-US"/>
              <a:t>!</a:t>
            </a:r>
          </a:p>
          <a:p>
            <a:pPr marL="168275"/>
            <a:endParaRPr lang="en-US" b="1">
              <a:solidFill>
                <a:srgbClr val="00B050"/>
              </a:solidFill>
            </a:endParaRPr>
          </a:p>
          <a:p>
            <a:pPr marL="168275"/>
            <a:r>
              <a:rPr lang="en-US" sz="2800" b="1" u="sng"/>
              <a:t>Tóm lại : </a:t>
            </a:r>
          </a:p>
          <a:p>
            <a:pPr marL="168275"/>
            <a:r>
              <a:rPr lang="en-US" sz="2800" b="1"/>
              <a:t>1-Với Extended access-list control mang số hiệu ACL-Number là 101, ta phải viết đủ 4 luật từ Rule1 </a:t>
            </a:r>
            <a:r>
              <a:rPr lang="en-US" sz="2800" b="1">
                <a:sym typeface="Wingdings" panose="05000000000000000000" pitchFamily="2" charset="2"/>
              </a:rPr>
              <a:t>Rule4.</a:t>
            </a:r>
          </a:p>
          <a:p>
            <a:pPr marL="168275"/>
            <a:r>
              <a:rPr lang="en-US" sz="2800" b="1">
                <a:sym typeface="Wingdings" panose="05000000000000000000" pitchFamily="2" charset="2"/>
              </a:rPr>
              <a:t>2-Với Extended access-list control thì ACL phải được viết tại port nguồn(ở đây là E0/1 của Router SG ! </a:t>
            </a:r>
            <a:endParaRPr lang="en-US" sz="2800" b="1"/>
          </a:p>
        </p:txBody>
      </p:sp>
    </p:spTree>
    <p:extLst>
      <p:ext uri="{BB962C8B-B14F-4D97-AF65-F5344CB8AC3E}">
        <p14:creationId xmlns:p14="http://schemas.microsoft.com/office/powerpoint/2010/main" val="17742272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315977-E9A5-412C-A66C-95E8C162DFB2}"/>
              </a:ext>
            </a:extLst>
          </p:cNvPr>
          <p:cNvSpPr txBox="1"/>
          <p:nvPr/>
        </p:nvSpPr>
        <p:spPr>
          <a:xfrm>
            <a:off x="0" y="-1"/>
            <a:ext cx="12191999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/>
              <a:t>MỞ RỘNG TRUY CẬP TỪ XA QUA CỔNG VTY 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A69CA3-45FA-4F40-84A0-4AE3B0C921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3462" y="823912"/>
            <a:ext cx="10125075" cy="521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2227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506319-1308-4B88-B1BD-4B7F580F2275}"/>
              </a:ext>
            </a:extLst>
          </p:cNvPr>
          <p:cNvSpPr txBox="1"/>
          <p:nvPr/>
        </p:nvSpPr>
        <p:spPr>
          <a:xfrm>
            <a:off x="218661" y="149087"/>
            <a:ext cx="7901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PHÂN LOẠI ACCESS LIST CONTROL</a:t>
            </a:r>
          </a:p>
        </p:txBody>
      </p:sp>
    </p:spTree>
    <p:extLst>
      <p:ext uri="{BB962C8B-B14F-4D97-AF65-F5344CB8AC3E}">
        <p14:creationId xmlns:p14="http://schemas.microsoft.com/office/powerpoint/2010/main" val="38861073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5199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321</Words>
  <Application>Microsoft Office PowerPoint</Application>
  <PresentationFormat>Widescreen</PresentationFormat>
  <Paragraphs>38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Vọng</dc:creator>
  <cp:lastModifiedBy>Vọng</cp:lastModifiedBy>
  <cp:revision>27</cp:revision>
  <dcterms:created xsi:type="dcterms:W3CDTF">2021-05-09T10:28:57Z</dcterms:created>
  <dcterms:modified xsi:type="dcterms:W3CDTF">2021-05-16T09:50:37Z</dcterms:modified>
</cp:coreProperties>
</file>