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328" r:id="rId4"/>
    <p:sldId id="327" r:id="rId5"/>
    <p:sldId id="326" r:id="rId6"/>
    <p:sldId id="325" r:id="rId7"/>
    <p:sldId id="329" r:id="rId8"/>
    <p:sldId id="257" r:id="rId9"/>
    <p:sldId id="258" r:id="rId10"/>
    <p:sldId id="261" r:id="rId11"/>
    <p:sldId id="268" r:id="rId12"/>
    <p:sldId id="272" r:id="rId13"/>
    <p:sldId id="271" r:id="rId14"/>
    <p:sldId id="270" r:id="rId15"/>
    <p:sldId id="269" r:id="rId16"/>
    <p:sldId id="267" r:id="rId17"/>
    <p:sldId id="265" r:id="rId18"/>
    <p:sldId id="264" r:id="rId19"/>
    <p:sldId id="260" r:id="rId20"/>
    <p:sldId id="331" r:id="rId21"/>
    <p:sldId id="263" r:id="rId22"/>
    <p:sldId id="332" r:id="rId23"/>
    <p:sldId id="286" r:id="rId24"/>
    <p:sldId id="285" r:id="rId25"/>
    <p:sldId id="284" r:id="rId26"/>
    <p:sldId id="320" r:id="rId27"/>
    <p:sldId id="283" r:id="rId28"/>
    <p:sldId id="282" r:id="rId29"/>
    <p:sldId id="281" r:id="rId30"/>
    <p:sldId id="280" r:id="rId31"/>
    <p:sldId id="279" r:id="rId32"/>
    <p:sldId id="278" r:id="rId33"/>
    <p:sldId id="277" r:id="rId34"/>
    <p:sldId id="276" r:id="rId35"/>
    <p:sldId id="275" r:id="rId36"/>
    <p:sldId id="274" r:id="rId37"/>
    <p:sldId id="273" r:id="rId38"/>
    <p:sldId id="307" r:id="rId39"/>
    <p:sldId id="306" r:id="rId40"/>
    <p:sldId id="305" r:id="rId41"/>
    <p:sldId id="304" r:id="rId42"/>
    <p:sldId id="303" r:id="rId43"/>
    <p:sldId id="302" r:id="rId44"/>
    <p:sldId id="301" r:id="rId45"/>
    <p:sldId id="300" r:id="rId46"/>
    <p:sldId id="299" r:id="rId47"/>
    <p:sldId id="298" r:id="rId48"/>
    <p:sldId id="297" r:id="rId49"/>
    <p:sldId id="296" r:id="rId50"/>
    <p:sldId id="295" r:id="rId51"/>
    <p:sldId id="294" r:id="rId52"/>
    <p:sldId id="293" r:id="rId53"/>
    <p:sldId id="292" r:id="rId54"/>
    <p:sldId id="291" r:id="rId55"/>
    <p:sldId id="290" r:id="rId56"/>
    <p:sldId id="289" r:id="rId57"/>
    <p:sldId id="330" r:id="rId58"/>
    <p:sldId id="288" r:id="rId59"/>
    <p:sldId id="319" r:id="rId60"/>
    <p:sldId id="318" r:id="rId61"/>
    <p:sldId id="317" r:id="rId62"/>
    <p:sldId id="316" r:id="rId63"/>
    <p:sldId id="315" r:id="rId64"/>
    <p:sldId id="314" r:id="rId6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08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8E77483-E1C7-4ECF-9DD5-7D3E4382409E}" type="doc">
      <dgm:prSet loTypeId="urn:microsoft.com/office/officeart/2005/8/layout/radial4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vi-VN"/>
        </a:p>
      </dgm:t>
    </dgm:pt>
    <dgm:pt modelId="{B8B8E49A-CC83-4562-8E4E-52638E44EE50}">
      <dgm:prSet phldrT="[Text]" custT="1"/>
      <dgm:spPr>
        <a:solidFill>
          <a:srgbClr val="FFFF00"/>
        </a:solidFill>
      </dgm:spPr>
      <dgm:t>
        <a:bodyPr/>
        <a:lstStyle/>
        <a:p>
          <a:pPr marL="0" marR="0" indent="0" defTabSz="1866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US" sz="3200" b="1" dirty="0" err="1" smtClean="0">
              <a:latin typeface="Arial" pitchFamily="34" charset="0"/>
              <a:cs typeface="Arial" pitchFamily="34" charset="0"/>
            </a:rPr>
            <a:t>Nền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KT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thị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trường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định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hướng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XHCN</a:t>
          </a:r>
          <a:endParaRPr lang="vi-VN" sz="3200" dirty="0">
            <a:latin typeface="Arial" pitchFamily="34" charset="0"/>
            <a:cs typeface="Arial" pitchFamily="34" charset="0"/>
          </a:endParaRPr>
        </a:p>
      </dgm:t>
    </dgm:pt>
    <dgm:pt modelId="{1AA5F26F-D259-4C17-9633-D4D0A3BE4B70}" type="parTrans" cxnId="{59E6C819-A955-45BD-8D61-2E570FCD07B0}">
      <dgm:prSet/>
      <dgm:spPr/>
      <dgm:t>
        <a:bodyPr/>
        <a:lstStyle/>
        <a:p>
          <a:endParaRPr lang="vi-VN"/>
        </a:p>
      </dgm:t>
    </dgm:pt>
    <dgm:pt modelId="{9466E64E-B3B2-4BFA-B5C4-4794A18599D0}" type="sibTrans" cxnId="{59E6C819-A955-45BD-8D61-2E570FCD07B0}">
      <dgm:prSet/>
      <dgm:spPr/>
      <dgm:t>
        <a:bodyPr/>
        <a:lstStyle/>
        <a:p>
          <a:endParaRPr lang="vi-VN"/>
        </a:p>
      </dgm:t>
    </dgm:pt>
    <dgm:pt modelId="{0448FAA2-CEF6-477B-B023-42FD4D875A3B}">
      <dgm:prSet phldrT="[Text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3200" b="1" dirty="0" err="1" smtClean="0">
              <a:latin typeface="Arial" pitchFamily="34" charset="0"/>
              <a:cs typeface="Arial" pitchFamily="34" charset="0"/>
            </a:rPr>
            <a:t>nhiều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hình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thức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sở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hữu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,</a:t>
          </a:r>
        </a:p>
        <a:p>
          <a:pPr marL="0" marR="0" indent="0" defTabSz="6223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US" sz="3200" b="1" dirty="0" err="1" smtClean="0">
              <a:latin typeface="Arial" pitchFamily="34" charset="0"/>
              <a:cs typeface="Arial" pitchFamily="34" charset="0"/>
            </a:rPr>
            <a:t>nhiều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thành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phần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KT</a:t>
          </a:r>
          <a:endParaRPr lang="vi-VN" sz="1500" dirty="0">
            <a:latin typeface="Arial" pitchFamily="34" charset="0"/>
            <a:cs typeface="Arial" pitchFamily="34" charset="0"/>
          </a:endParaRPr>
        </a:p>
      </dgm:t>
    </dgm:pt>
    <dgm:pt modelId="{0684A4CE-CB10-4DEB-B2AF-7623E92CC25C}" type="parTrans" cxnId="{902B9A1F-582A-4D39-9CF5-EA818725F33F}">
      <dgm:prSet/>
      <dgm:spPr/>
      <dgm:t>
        <a:bodyPr/>
        <a:lstStyle/>
        <a:p>
          <a:endParaRPr lang="vi-VN"/>
        </a:p>
      </dgm:t>
    </dgm:pt>
    <dgm:pt modelId="{40B6396B-1264-418B-9E76-103C314CDB87}" type="sibTrans" cxnId="{902B9A1F-582A-4D39-9CF5-EA818725F33F}">
      <dgm:prSet/>
      <dgm:spPr/>
      <dgm:t>
        <a:bodyPr/>
        <a:lstStyle/>
        <a:p>
          <a:endParaRPr lang="vi-VN"/>
        </a:p>
      </dgm:t>
    </dgm:pt>
    <dgm:pt modelId="{72C8201F-A8AC-4D44-ADD6-A917558296DF}">
      <dgm:prSet phldrT="[Text]" custT="1"/>
      <dgm:spPr>
        <a:solidFill>
          <a:srgbClr val="FF66CC"/>
        </a:soli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3200" b="1" dirty="0" err="1" smtClean="0">
              <a:latin typeface="Arial" pitchFamily="34" charset="0"/>
              <a:cs typeface="Arial" pitchFamily="34" charset="0"/>
            </a:rPr>
            <a:t>Kinh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tế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nhà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nước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giữ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vai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trò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chủ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đạo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endParaRPr lang="vi-VN" sz="3200" dirty="0">
            <a:latin typeface="Arial" pitchFamily="34" charset="0"/>
            <a:cs typeface="Arial" pitchFamily="34" charset="0"/>
          </a:endParaRPr>
        </a:p>
      </dgm:t>
    </dgm:pt>
    <dgm:pt modelId="{5E5D6E0A-E7DB-4A2A-89AA-A1B4060F7B0B}" type="parTrans" cxnId="{D715A058-8E8A-4E40-9210-ED846A237886}">
      <dgm:prSet/>
      <dgm:spPr/>
      <dgm:t>
        <a:bodyPr/>
        <a:lstStyle/>
        <a:p>
          <a:endParaRPr lang="vi-VN"/>
        </a:p>
      </dgm:t>
    </dgm:pt>
    <dgm:pt modelId="{579288E1-5F35-4525-ABCC-A3752FDF8251}" type="sibTrans" cxnId="{D715A058-8E8A-4E40-9210-ED846A237886}">
      <dgm:prSet/>
      <dgm:spPr/>
      <dgm:t>
        <a:bodyPr/>
        <a:lstStyle/>
        <a:p>
          <a:endParaRPr lang="vi-VN"/>
        </a:p>
      </dgm:t>
    </dgm:pt>
    <dgm:pt modelId="{18AEDF69-CE8F-426C-93EE-3D62CD05BF12}">
      <dgm:prSet phldrT="[Text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3200" b="1" dirty="0" err="1" smtClean="0">
              <a:latin typeface="Arial" pitchFamily="34" charset="0"/>
              <a:cs typeface="Arial" pitchFamily="34" charset="0"/>
            </a:rPr>
            <a:t>Các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thành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phần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KT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đều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quan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trọng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của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nền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 KT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quốc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dân</a:t>
          </a:r>
          <a:endParaRPr lang="vi-VN" sz="2300" dirty="0"/>
        </a:p>
      </dgm:t>
    </dgm:pt>
    <dgm:pt modelId="{52414DFF-D148-4A75-8633-49B20005A908}" type="parTrans" cxnId="{73827521-6EEE-4653-A529-17095DA348F1}">
      <dgm:prSet/>
      <dgm:spPr/>
      <dgm:t>
        <a:bodyPr/>
        <a:lstStyle/>
        <a:p>
          <a:endParaRPr lang="vi-VN"/>
        </a:p>
      </dgm:t>
    </dgm:pt>
    <dgm:pt modelId="{85B697A3-D043-499E-8FF2-98640DCBA8C4}" type="sibTrans" cxnId="{73827521-6EEE-4653-A529-17095DA348F1}">
      <dgm:prSet/>
      <dgm:spPr/>
      <dgm:t>
        <a:bodyPr/>
        <a:lstStyle/>
        <a:p>
          <a:endParaRPr lang="vi-VN"/>
        </a:p>
      </dgm:t>
    </dgm:pt>
    <dgm:pt modelId="{6E6BD1C4-35AC-4F7A-BDEF-53246AFB26BA}" type="pres">
      <dgm:prSet presAssocID="{48E77483-E1C7-4ECF-9DD5-7D3E4382409E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vi-VN"/>
        </a:p>
      </dgm:t>
    </dgm:pt>
    <dgm:pt modelId="{ACEBAC5F-3A09-4DC3-B7DF-BDA180264FC9}" type="pres">
      <dgm:prSet presAssocID="{B8B8E49A-CC83-4562-8E4E-52638E44EE50}" presName="centerShape" presStyleLbl="node0" presStyleIdx="0" presStyleCnt="1" custScaleX="167820" custScaleY="53609" custLinFactNeighborX="-508" custLinFactNeighborY="1248"/>
      <dgm:spPr/>
      <dgm:t>
        <a:bodyPr/>
        <a:lstStyle/>
        <a:p>
          <a:endParaRPr lang="vi-VN"/>
        </a:p>
      </dgm:t>
    </dgm:pt>
    <dgm:pt modelId="{59962DC5-C652-4C31-8B4D-0F17CBFC3BFF}" type="pres">
      <dgm:prSet presAssocID="{0684A4CE-CB10-4DEB-B2AF-7623E92CC25C}" presName="parTrans" presStyleLbl="bgSibTrans2D1" presStyleIdx="0" presStyleCnt="3"/>
      <dgm:spPr/>
      <dgm:t>
        <a:bodyPr/>
        <a:lstStyle/>
        <a:p>
          <a:endParaRPr lang="vi-VN"/>
        </a:p>
      </dgm:t>
    </dgm:pt>
    <dgm:pt modelId="{ED6A3DC5-A8AC-4FB8-8B0A-874ACC79A5AC}" type="pres">
      <dgm:prSet presAssocID="{0448FAA2-CEF6-477B-B023-42FD4D875A3B}" presName="node" presStyleLbl="node1" presStyleIdx="0" presStyleCnt="3" custScaleX="119208" custScaleY="118960" custRadScaleRad="114607" custRadScaleInc="-7327">
        <dgm:presLayoutVars>
          <dgm:bulletEnabled val="1"/>
        </dgm:presLayoutVars>
      </dgm:prSet>
      <dgm:spPr/>
      <dgm:t>
        <a:bodyPr/>
        <a:lstStyle/>
        <a:p>
          <a:endParaRPr lang="vi-VN"/>
        </a:p>
      </dgm:t>
    </dgm:pt>
    <dgm:pt modelId="{B34BA732-DE45-41F1-A320-95F1F45DF298}" type="pres">
      <dgm:prSet presAssocID="{5E5D6E0A-E7DB-4A2A-89AA-A1B4060F7B0B}" presName="parTrans" presStyleLbl="bgSibTrans2D1" presStyleIdx="1" presStyleCnt="3"/>
      <dgm:spPr/>
      <dgm:t>
        <a:bodyPr/>
        <a:lstStyle/>
        <a:p>
          <a:endParaRPr lang="vi-VN"/>
        </a:p>
      </dgm:t>
    </dgm:pt>
    <dgm:pt modelId="{EE025CAA-DB79-4A78-95A7-A95DA4CCDF85}" type="pres">
      <dgm:prSet presAssocID="{72C8201F-A8AC-4D44-ADD6-A917558296DF}" presName="node" presStyleLbl="node1" presStyleIdx="1" presStyleCnt="3" custScaleX="127964" custRadScaleRad="89736" custRadScaleInc="-1877">
        <dgm:presLayoutVars>
          <dgm:bulletEnabled val="1"/>
        </dgm:presLayoutVars>
      </dgm:prSet>
      <dgm:spPr/>
      <dgm:t>
        <a:bodyPr/>
        <a:lstStyle/>
        <a:p>
          <a:endParaRPr lang="vi-VN"/>
        </a:p>
      </dgm:t>
    </dgm:pt>
    <dgm:pt modelId="{5C98562B-E02F-4684-A291-E2F7C8DBA8A8}" type="pres">
      <dgm:prSet presAssocID="{52414DFF-D148-4A75-8633-49B20005A908}" presName="parTrans" presStyleLbl="bgSibTrans2D1" presStyleIdx="2" presStyleCnt="3"/>
      <dgm:spPr/>
      <dgm:t>
        <a:bodyPr/>
        <a:lstStyle/>
        <a:p>
          <a:endParaRPr lang="vi-VN"/>
        </a:p>
      </dgm:t>
    </dgm:pt>
    <dgm:pt modelId="{BEB28728-342B-4D83-B9E1-35742CE83A04}" type="pres">
      <dgm:prSet presAssocID="{18AEDF69-CE8F-426C-93EE-3D62CD05BF12}" presName="node" presStyleLbl="node1" presStyleIdx="2" presStyleCnt="3" custScaleX="131072" custScaleY="125009" custRadScaleRad="115488" custRadScaleInc="6111">
        <dgm:presLayoutVars>
          <dgm:bulletEnabled val="1"/>
        </dgm:presLayoutVars>
      </dgm:prSet>
      <dgm:spPr/>
      <dgm:t>
        <a:bodyPr/>
        <a:lstStyle/>
        <a:p>
          <a:endParaRPr lang="vi-VN"/>
        </a:p>
      </dgm:t>
    </dgm:pt>
  </dgm:ptLst>
  <dgm:cxnLst>
    <dgm:cxn modelId="{73827521-6EEE-4653-A529-17095DA348F1}" srcId="{B8B8E49A-CC83-4562-8E4E-52638E44EE50}" destId="{18AEDF69-CE8F-426C-93EE-3D62CD05BF12}" srcOrd="2" destOrd="0" parTransId="{52414DFF-D148-4A75-8633-49B20005A908}" sibTransId="{85B697A3-D043-499E-8FF2-98640DCBA8C4}"/>
    <dgm:cxn modelId="{59E6C819-A955-45BD-8D61-2E570FCD07B0}" srcId="{48E77483-E1C7-4ECF-9DD5-7D3E4382409E}" destId="{B8B8E49A-CC83-4562-8E4E-52638E44EE50}" srcOrd="0" destOrd="0" parTransId="{1AA5F26F-D259-4C17-9633-D4D0A3BE4B70}" sibTransId="{9466E64E-B3B2-4BFA-B5C4-4794A18599D0}"/>
    <dgm:cxn modelId="{C6CA754E-4DB3-49DF-B1C0-E00B2EE68A8B}" type="presOf" srcId="{18AEDF69-CE8F-426C-93EE-3D62CD05BF12}" destId="{BEB28728-342B-4D83-B9E1-35742CE83A04}" srcOrd="0" destOrd="0" presId="urn:microsoft.com/office/officeart/2005/8/layout/radial4"/>
    <dgm:cxn modelId="{D4771A54-A500-4CB2-AFC8-1FD38DC09E93}" type="presOf" srcId="{B8B8E49A-CC83-4562-8E4E-52638E44EE50}" destId="{ACEBAC5F-3A09-4DC3-B7DF-BDA180264FC9}" srcOrd="0" destOrd="0" presId="urn:microsoft.com/office/officeart/2005/8/layout/radial4"/>
    <dgm:cxn modelId="{4B155DCC-1AAE-49F5-92EC-28C11906FC6F}" type="presOf" srcId="{5E5D6E0A-E7DB-4A2A-89AA-A1B4060F7B0B}" destId="{B34BA732-DE45-41F1-A320-95F1F45DF298}" srcOrd="0" destOrd="0" presId="urn:microsoft.com/office/officeart/2005/8/layout/radial4"/>
    <dgm:cxn modelId="{A8D2D963-2AD7-4482-909E-4B43DF4891FC}" type="presOf" srcId="{72C8201F-A8AC-4D44-ADD6-A917558296DF}" destId="{EE025CAA-DB79-4A78-95A7-A95DA4CCDF85}" srcOrd="0" destOrd="0" presId="urn:microsoft.com/office/officeart/2005/8/layout/radial4"/>
    <dgm:cxn modelId="{688CD373-2B68-421E-93E8-2B176DFBB10A}" type="presOf" srcId="{0684A4CE-CB10-4DEB-B2AF-7623E92CC25C}" destId="{59962DC5-C652-4C31-8B4D-0F17CBFC3BFF}" srcOrd="0" destOrd="0" presId="urn:microsoft.com/office/officeart/2005/8/layout/radial4"/>
    <dgm:cxn modelId="{D715A058-8E8A-4E40-9210-ED846A237886}" srcId="{B8B8E49A-CC83-4562-8E4E-52638E44EE50}" destId="{72C8201F-A8AC-4D44-ADD6-A917558296DF}" srcOrd="1" destOrd="0" parTransId="{5E5D6E0A-E7DB-4A2A-89AA-A1B4060F7B0B}" sibTransId="{579288E1-5F35-4525-ABCC-A3752FDF8251}"/>
    <dgm:cxn modelId="{EAB5018F-49B0-47AC-97A4-53828A3CC0E7}" type="presOf" srcId="{48E77483-E1C7-4ECF-9DD5-7D3E4382409E}" destId="{6E6BD1C4-35AC-4F7A-BDEF-53246AFB26BA}" srcOrd="0" destOrd="0" presId="urn:microsoft.com/office/officeart/2005/8/layout/radial4"/>
    <dgm:cxn modelId="{80D3944C-4244-41C6-8ECD-FB959822A683}" type="presOf" srcId="{52414DFF-D148-4A75-8633-49B20005A908}" destId="{5C98562B-E02F-4684-A291-E2F7C8DBA8A8}" srcOrd="0" destOrd="0" presId="urn:microsoft.com/office/officeart/2005/8/layout/radial4"/>
    <dgm:cxn modelId="{7C5404DF-E714-4A0E-BEC2-4F10E54179FB}" type="presOf" srcId="{0448FAA2-CEF6-477B-B023-42FD4D875A3B}" destId="{ED6A3DC5-A8AC-4FB8-8B0A-874ACC79A5AC}" srcOrd="0" destOrd="0" presId="urn:microsoft.com/office/officeart/2005/8/layout/radial4"/>
    <dgm:cxn modelId="{902B9A1F-582A-4D39-9CF5-EA818725F33F}" srcId="{B8B8E49A-CC83-4562-8E4E-52638E44EE50}" destId="{0448FAA2-CEF6-477B-B023-42FD4D875A3B}" srcOrd="0" destOrd="0" parTransId="{0684A4CE-CB10-4DEB-B2AF-7623E92CC25C}" sibTransId="{40B6396B-1264-418B-9E76-103C314CDB87}"/>
    <dgm:cxn modelId="{88DBB9B4-264D-4A83-B6BA-157CB2E5574F}" type="presParOf" srcId="{6E6BD1C4-35AC-4F7A-BDEF-53246AFB26BA}" destId="{ACEBAC5F-3A09-4DC3-B7DF-BDA180264FC9}" srcOrd="0" destOrd="0" presId="urn:microsoft.com/office/officeart/2005/8/layout/radial4"/>
    <dgm:cxn modelId="{5611B538-B458-4A0A-9F3B-E8C4FD851EF4}" type="presParOf" srcId="{6E6BD1C4-35AC-4F7A-BDEF-53246AFB26BA}" destId="{59962DC5-C652-4C31-8B4D-0F17CBFC3BFF}" srcOrd="1" destOrd="0" presId="urn:microsoft.com/office/officeart/2005/8/layout/radial4"/>
    <dgm:cxn modelId="{904CAE64-6F18-4046-B956-C7640AD5C1BB}" type="presParOf" srcId="{6E6BD1C4-35AC-4F7A-BDEF-53246AFB26BA}" destId="{ED6A3DC5-A8AC-4FB8-8B0A-874ACC79A5AC}" srcOrd="2" destOrd="0" presId="urn:microsoft.com/office/officeart/2005/8/layout/radial4"/>
    <dgm:cxn modelId="{C922F173-DD5C-4AD3-A9A0-2F2C4CCA757A}" type="presParOf" srcId="{6E6BD1C4-35AC-4F7A-BDEF-53246AFB26BA}" destId="{B34BA732-DE45-41F1-A320-95F1F45DF298}" srcOrd="3" destOrd="0" presId="urn:microsoft.com/office/officeart/2005/8/layout/radial4"/>
    <dgm:cxn modelId="{878BEA7E-062E-431D-9292-1469631BFD6D}" type="presParOf" srcId="{6E6BD1C4-35AC-4F7A-BDEF-53246AFB26BA}" destId="{EE025CAA-DB79-4A78-95A7-A95DA4CCDF85}" srcOrd="4" destOrd="0" presId="urn:microsoft.com/office/officeart/2005/8/layout/radial4"/>
    <dgm:cxn modelId="{A60098B1-E108-424F-8EDB-FCBD773CB67A}" type="presParOf" srcId="{6E6BD1C4-35AC-4F7A-BDEF-53246AFB26BA}" destId="{5C98562B-E02F-4684-A291-E2F7C8DBA8A8}" srcOrd="5" destOrd="0" presId="urn:microsoft.com/office/officeart/2005/8/layout/radial4"/>
    <dgm:cxn modelId="{5FDB812C-1A8C-4AD9-8CC4-CE0529D8DBE1}" type="presParOf" srcId="{6E6BD1C4-35AC-4F7A-BDEF-53246AFB26BA}" destId="{BEB28728-342B-4D83-B9E1-35742CE83A04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5/8/2021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4095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5/8/2021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091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5/8/2021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9330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5/8/2021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827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5/8/2021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937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5/8/2021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386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5/8/2021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2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5/8/2021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374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5/8/2021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179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5/8/2021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8501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5/8/2021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8373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5BA178-FB76-4C43-9D0D-60AAB06D7DE8}" type="datetimeFigureOut">
              <a:rPr lang="en-US" smtClean="0"/>
              <a:t>5/8/2021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1571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201613"/>
            <a:ext cx="54451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re 1"/>
          <p:cNvSpPr txBox="1">
            <a:spLocks/>
          </p:cNvSpPr>
          <p:nvPr/>
        </p:nvSpPr>
        <p:spPr bwMode="auto">
          <a:xfrm>
            <a:off x="304800" y="2344188"/>
            <a:ext cx="8548687" cy="2543696"/>
          </a:xfrm>
          <a:prstGeom prst="rect">
            <a:avLst/>
          </a:prstGeom>
          <a:ln w="25400" cap="flat" cmpd="sng" algn="ctr">
            <a:solidFill>
              <a:schemeClr val="accent5"/>
            </a:solidFill>
            <a:prstDash val="solid"/>
            <a:miter lim="800000"/>
            <a:headEnd/>
            <a:tailEnd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spc="50" dirty="0">
                <a:ln w="11430"/>
                <a:solidFill>
                  <a:srgbClr val="C00000"/>
                </a:solidFill>
                <a:latin typeface="Constantia"/>
              </a:rPr>
              <a:t>CHÀO MỪNG CÁC EM HỌC SINH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spc="50" dirty="0">
                <a:ln w="11430"/>
                <a:solidFill>
                  <a:srgbClr val="C00000"/>
                </a:solidFill>
                <a:latin typeface="Constantia"/>
              </a:rPr>
              <a:t>ĐẾN VỚI MÔN HỌC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spc="50" dirty="0">
                <a:ln w="11430"/>
                <a:solidFill>
                  <a:srgbClr val="C00000"/>
                </a:solidFill>
                <a:latin typeface="Constantia"/>
              </a:rPr>
              <a:t>PHÁP LUẬT</a:t>
            </a:r>
            <a:endParaRPr lang="fr-CA" altLang="zh-CN" sz="3200" b="1" dirty="0">
              <a:solidFill>
                <a:srgbClr val="07389B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775200" y="6010419"/>
            <a:ext cx="4368800" cy="868363"/>
          </a:xfrm>
          <a:prstGeom prst="roundRect">
            <a:avLst/>
          </a:prstGeom>
          <a:solidFill>
            <a:srgbClr val="EB7F23">
              <a:lumMod val="60000"/>
              <a:lumOff val="40000"/>
            </a:srgbClr>
          </a:solidFill>
          <a:ln w="6350" cap="flat" cmpd="sng" algn="ctr">
            <a:solidFill>
              <a:srgbClr val="6E1C1C"/>
            </a:solidFill>
            <a:prstDash val="solid"/>
            <a:miter lim="800000"/>
          </a:ln>
          <a:effectLst/>
        </p:spPr>
        <p:txBody>
          <a:bodyPr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2" pitchFamily="18" charset="2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Giảng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viên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TRẦN VĂN LƯỢNG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2" pitchFamily="18" charset="2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Số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ĐT: </a:t>
            </a: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0903 035 685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2" pitchFamily="18" charset="2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</a:t>
            </a:r>
            <a:r>
              <a:rPr kumimoji="0" 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Mail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</a:t>
            </a: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trananhlam5@gmail.com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8678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43458"/>
            <a:ext cx="9144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" lvl="0">
              <a:buClr>
                <a:prstClr val="black">
                  <a:lumMod val="75000"/>
                  <a:lumOff val="25000"/>
                </a:prstClr>
              </a:buClr>
              <a:defRPr/>
            </a:pPr>
            <a:endParaRPr lang="de-DE" sz="44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" lvl="0">
              <a:buClr>
                <a:prstClr val="black">
                  <a:lumMod val="75000"/>
                  <a:lumOff val="25000"/>
                </a:prstClr>
              </a:buClr>
              <a:defRPr/>
            </a:pPr>
            <a:r>
              <a:rPr lang="de-DE" sz="4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vi-VN" sz="4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2: </a:t>
            </a:r>
            <a:endParaRPr lang="vi-VN" sz="44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" lvl="0">
              <a:buClr>
                <a:prstClr val="black">
                  <a:lumMod val="75000"/>
                  <a:lumOff val="25000"/>
                </a:prstClr>
              </a:buClr>
              <a:defRPr/>
            </a:pPr>
            <a:r>
              <a:rPr lang="en-US" sz="8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LUẬT HIẾN PHÁP</a:t>
            </a:r>
          </a:p>
          <a:p>
            <a:pPr marL="34290" lvl="0" algn="ctr">
              <a:buClr>
                <a:prstClr val="black">
                  <a:lumMod val="75000"/>
                  <a:lumOff val="25000"/>
                </a:prstClr>
              </a:buClr>
              <a:defRPr/>
            </a:pPr>
            <a:r>
              <a:rPr lang="en-US" sz="5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US" sz="5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LUẬT NHÀ NƯỚC)</a:t>
            </a:r>
          </a:p>
          <a:p>
            <a:pPr marL="34290" lvl="0" algn="ctr">
              <a:buClr>
                <a:prstClr val="black">
                  <a:lumMod val="75000"/>
                  <a:lumOff val="25000"/>
                </a:prstClr>
              </a:buClr>
              <a:defRPr/>
            </a:pPr>
            <a:r>
              <a:rPr lang="en-US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(2 </a:t>
            </a:r>
            <a:r>
              <a:rPr lang="en-US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tiết</a:t>
            </a:r>
            <a:r>
              <a:rPr lang="en-US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000954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814388" y="657225"/>
            <a:ext cx="7715250" cy="7477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lực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nước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65150" y="1679575"/>
            <a:ext cx="5884863" cy="78105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lập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lập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963613" y="3148013"/>
            <a:ext cx="5121275" cy="84137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HĐND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tỉnh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231900" y="4630738"/>
            <a:ext cx="4618038" cy="75565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HĐND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quận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huyện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328738" y="6084888"/>
            <a:ext cx="4471987" cy="78898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HĐND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phường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cxnSp>
        <p:nvCxnSpPr>
          <p:cNvPr id="11" name="Straight Arrow Connector 10"/>
          <p:cNvCxnSpPr>
            <a:stCxn id="7" idx="2"/>
          </p:cNvCxnSpPr>
          <p:nvPr/>
        </p:nvCxnSpPr>
        <p:spPr>
          <a:xfrm>
            <a:off x="3508375" y="2460625"/>
            <a:ext cx="0" cy="6873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8" idx="2"/>
          </p:cNvCxnSpPr>
          <p:nvPr/>
        </p:nvCxnSpPr>
        <p:spPr>
          <a:xfrm>
            <a:off x="3524250" y="3989388"/>
            <a:ext cx="0" cy="64135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9" idx="2"/>
          </p:cNvCxnSpPr>
          <p:nvPr/>
        </p:nvCxnSpPr>
        <p:spPr>
          <a:xfrm flipH="1">
            <a:off x="3541713" y="5386388"/>
            <a:ext cx="0" cy="682625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ounded Rectangle 13"/>
          <p:cNvSpPr/>
          <p:nvPr/>
        </p:nvSpPr>
        <p:spPr>
          <a:xfrm>
            <a:off x="6883400" y="1828800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6883400" y="3386138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869113" y="4783138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6883400" y="6242050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029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17"/>
          <p:cNvSpPr/>
          <p:nvPr/>
        </p:nvSpPr>
        <p:spPr>
          <a:xfrm>
            <a:off x="588962" y="657225"/>
            <a:ext cx="8047038" cy="747713"/>
          </a:xfrm>
          <a:prstGeom prst="rect">
            <a:avLst/>
          </a:prstGeom>
          <a:solidFill>
            <a:srgbClr val="E4F41A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nước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588962" y="1679575"/>
            <a:ext cx="5884863" cy="781050"/>
          </a:xfrm>
          <a:prstGeom prst="roundRect">
            <a:avLst/>
          </a:prstGeom>
          <a:solidFill>
            <a:srgbClr val="92D05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phủ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Thủ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tướng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987425" y="3148013"/>
            <a:ext cx="5121275" cy="8413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UBND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tỉnh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1255712" y="4630738"/>
            <a:ext cx="4618038" cy="755650"/>
          </a:xfrm>
          <a:prstGeom prst="roundRect">
            <a:avLst/>
          </a:prstGeom>
          <a:solidFill>
            <a:schemeClr val="bg2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UBND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quận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huyện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…)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1328738" y="6084888"/>
            <a:ext cx="4471987" cy="78898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UBND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phường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xã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...)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3" name="Straight Arrow Connector 22"/>
          <p:cNvCxnSpPr>
            <a:stCxn id="19" idx="2"/>
          </p:cNvCxnSpPr>
          <p:nvPr/>
        </p:nvCxnSpPr>
        <p:spPr>
          <a:xfrm>
            <a:off x="3532187" y="2460625"/>
            <a:ext cx="0" cy="6873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20" idx="2"/>
          </p:cNvCxnSpPr>
          <p:nvPr/>
        </p:nvCxnSpPr>
        <p:spPr>
          <a:xfrm>
            <a:off x="3548062" y="3989388"/>
            <a:ext cx="0" cy="64135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stCxn id="21" idx="2"/>
          </p:cNvCxnSpPr>
          <p:nvPr/>
        </p:nvCxnSpPr>
        <p:spPr>
          <a:xfrm flipH="1">
            <a:off x="3565525" y="5386388"/>
            <a:ext cx="0" cy="682625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ounded Rectangle 25"/>
          <p:cNvSpPr/>
          <p:nvPr/>
        </p:nvSpPr>
        <p:spPr>
          <a:xfrm>
            <a:off x="6883400" y="1828800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6883400" y="3386138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6869113" y="4783138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6883400" y="6242050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029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565150" y="657225"/>
            <a:ext cx="6899275" cy="74771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xét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xử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(TADN)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65150" y="1679575"/>
            <a:ext cx="5884863" cy="7810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Toà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án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ND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tối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cao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65150" y="3148013"/>
            <a:ext cx="5884863" cy="841375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Toà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án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tỉnh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65150" y="4630738"/>
            <a:ext cx="5884863" cy="755650"/>
          </a:xfrm>
          <a:prstGeom prst="roundRect">
            <a:avLst/>
          </a:prstGeom>
          <a:solidFill>
            <a:srgbClr val="FF66CC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Toà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án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quận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huyện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328738" y="6084888"/>
            <a:ext cx="2927350" cy="788987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phường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cxnSp>
        <p:nvCxnSpPr>
          <p:cNvPr id="11" name="Straight Arrow Connector 10"/>
          <p:cNvCxnSpPr>
            <a:stCxn id="7" idx="2"/>
          </p:cNvCxnSpPr>
          <p:nvPr/>
        </p:nvCxnSpPr>
        <p:spPr>
          <a:xfrm>
            <a:off x="3508375" y="2460625"/>
            <a:ext cx="0" cy="6873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8" idx="2"/>
          </p:cNvCxnSpPr>
          <p:nvPr/>
        </p:nvCxnSpPr>
        <p:spPr>
          <a:xfrm>
            <a:off x="3508375" y="3989388"/>
            <a:ext cx="15875" cy="64135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ounded Rectangle 12"/>
          <p:cNvSpPr/>
          <p:nvPr/>
        </p:nvSpPr>
        <p:spPr>
          <a:xfrm>
            <a:off x="6883400" y="1828800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6883400" y="3386138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6869113" y="4783138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883400" y="6242050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029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472281" y="657225"/>
            <a:ext cx="8380412" cy="74771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sát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(VKS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ND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638968" y="1679575"/>
            <a:ext cx="5884863" cy="78105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Viện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sát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ND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tối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cao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73818" y="3148013"/>
            <a:ext cx="6869113" cy="841375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Viện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sát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tỉnh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0" y="4630738"/>
            <a:ext cx="6869113" cy="755650"/>
          </a:xfrm>
          <a:prstGeom prst="roundRect">
            <a:avLst/>
          </a:prstGeom>
          <a:solidFill>
            <a:srgbClr val="92D05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Viện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sát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quận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huyện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cxnSp>
        <p:nvCxnSpPr>
          <p:cNvPr id="16" name="Straight Arrow Connector 15"/>
          <p:cNvCxnSpPr>
            <a:stCxn id="13" idx="2"/>
          </p:cNvCxnSpPr>
          <p:nvPr/>
        </p:nvCxnSpPr>
        <p:spPr>
          <a:xfrm>
            <a:off x="3582193" y="2460625"/>
            <a:ext cx="0" cy="6873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14" idx="2"/>
          </p:cNvCxnSpPr>
          <p:nvPr/>
        </p:nvCxnSpPr>
        <p:spPr>
          <a:xfrm>
            <a:off x="3507581" y="3989388"/>
            <a:ext cx="0" cy="64135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ounded Rectangle 17"/>
          <p:cNvSpPr/>
          <p:nvPr/>
        </p:nvSpPr>
        <p:spPr>
          <a:xfrm>
            <a:off x="6883400" y="1828800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7032625" y="3386138"/>
            <a:ext cx="2111375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7032625" y="4783138"/>
            <a:ext cx="2097088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7032625" y="6242050"/>
            <a:ext cx="2111375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1948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Rounded Rectangle 21"/>
          <p:cNvSpPr/>
          <p:nvPr/>
        </p:nvSpPr>
        <p:spPr>
          <a:xfrm>
            <a:off x="0" y="2706687"/>
            <a:ext cx="9144000" cy="11795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457200" indent="-457200">
              <a:buFontTx/>
              <a:buChar char="-"/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Nhận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trên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Đúng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/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Sai</a:t>
            </a:r>
            <a:endParaRPr lang="en-US" sz="32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Tại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vì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: ….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2819400" y="76200"/>
            <a:ext cx="6262252" cy="12065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2800" dirty="0"/>
              <a:t>Anh (chị) hãy trả lời các nhận định sau đây đúng hay sai và giải </a:t>
            </a:r>
            <a:r>
              <a:rPr lang="vi-VN" sz="2800" dirty="0" smtClean="0"/>
              <a:t>thí</a:t>
            </a:r>
            <a:r>
              <a:rPr lang="en-US" sz="2800" dirty="0" err="1" smtClean="0"/>
              <a:t>ch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0" y="4446588"/>
            <a:ext cx="9144000" cy="10398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vi-VN" sz="2800" dirty="0" smtClean="0">
                <a:latin typeface="Arial" pitchFamily="34" charset="0"/>
                <a:cs typeface="Arial" pitchFamily="34" charset="0"/>
              </a:rPr>
              <a:t>/ </a:t>
            </a:r>
            <a:r>
              <a:rPr lang="vi-VN" sz="2800" dirty="0">
                <a:latin typeface="Arial" pitchFamily="34" charset="0"/>
                <a:cs typeface="Arial" pitchFamily="34" charset="0"/>
              </a:rPr>
              <a:t>Hội đồng nhân dân quận 1, là cơ quan hành chính nhà nước ở địa </a:t>
            </a:r>
            <a:r>
              <a:rPr lang="vi-VN" sz="2800" dirty="0" smtClean="0">
                <a:latin typeface="Arial" pitchFamily="34" charset="0"/>
                <a:cs typeface="Arial" pitchFamily="34" charset="0"/>
              </a:rPr>
              <a:t>phương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-1" y="5638800"/>
            <a:ext cx="9144000" cy="10398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457200" indent="-457200">
              <a:buFontTx/>
              <a:buChar char="-"/>
              <a:defRPr/>
            </a:pPr>
            <a:r>
              <a:rPr lang="en-US" sz="2800" dirty="0" err="1">
                <a:latin typeface="Arial" pitchFamily="34" charset="0"/>
                <a:cs typeface="Arial" pitchFamily="34" charset="0"/>
              </a:rPr>
              <a:t>Nhận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trên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Đúng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/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Sai</a:t>
            </a:r>
            <a:endParaRPr lang="en-US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2800" dirty="0" err="1">
                <a:latin typeface="Arial" pitchFamily="34" charset="0"/>
                <a:cs typeface="Arial" pitchFamily="34" charset="0"/>
              </a:rPr>
              <a:t>Tại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vì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: ….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0" y="2667000"/>
            <a:ext cx="9144000" cy="134071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457200" indent="-457200">
              <a:buFontTx/>
              <a:buChar char="-"/>
              <a:defRPr/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Nhận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định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trên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Sai</a:t>
            </a:r>
            <a:endParaRPr lang="en-US" sz="28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Tại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vì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vi-VN" sz="2800" dirty="0">
                <a:latin typeface="Arial" pitchFamily="34" charset="0"/>
                <a:cs typeface="Arial" pitchFamily="34" charset="0"/>
              </a:rPr>
              <a:t>cơ quan quyền lực nhà nước ở trung </a:t>
            </a:r>
            <a:r>
              <a:rPr lang="vi-VN" sz="2800" dirty="0" smtClean="0">
                <a:latin typeface="Arial" pitchFamily="34" charset="0"/>
                <a:cs typeface="Arial" pitchFamily="34" charset="0"/>
              </a:rPr>
              <a:t>ương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QH, CP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cơ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quan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HC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0" y="1536700"/>
            <a:ext cx="9143999" cy="9779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 smtClean="0"/>
              <a:t>1/ </a:t>
            </a:r>
            <a:r>
              <a:rPr lang="vi-VN" sz="2800" dirty="0">
                <a:latin typeface="Arial" pitchFamily="34" charset="0"/>
                <a:cs typeface="Arial" pitchFamily="34" charset="0"/>
              </a:rPr>
              <a:t>Chính phủ là cơ quan quyền lực nhà nước ở trung ương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8788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8" grpId="0" animBg="1"/>
      <p:bldP spid="29" grpId="0" animBg="1"/>
      <p:bldP spid="3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66675" y="1514475"/>
            <a:ext cx="9077325" cy="117951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/ Ở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ta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thuộc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tra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cũ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85788" y="3211513"/>
            <a:ext cx="3833812" cy="10398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                       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620713" y="4929188"/>
            <a:ext cx="3835400" cy="97313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884738" y="4895850"/>
            <a:ext cx="3835400" cy="1039813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779963" y="3278188"/>
            <a:ext cx="3832225" cy="97313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Đảng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cộng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Nam.        </a:t>
            </a:r>
          </a:p>
        </p:txBody>
      </p:sp>
    </p:spTree>
    <p:extLst>
      <p:ext uri="{BB962C8B-B14F-4D97-AF65-F5344CB8AC3E}">
        <p14:creationId xmlns:p14="http://schemas.microsoft.com/office/powerpoint/2010/main" val="2378678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66675" y="1514475"/>
            <a:ext cx="9077325" cy="117951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mang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tính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tra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cũ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85788" y="3211513"/>
            <a:ext cx="3833812" cy="1039812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                                    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779963" y="4621213"/>
            <a:ext cx="4097337" cy="973137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cấp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85788" y="4621213"/>
            <a:ext cx="3835400" cy="1039812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779963" y="3278188"/>
            <a:ext cx="4097337" cy="973137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cấp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2378678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21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66675" y="1514475"/>
            <a:ext cx="9077325" cy="1179513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cao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tra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cũ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33363" y="3211513"/>
            <a:ext cx="4371975" cy="12779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Bộ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                                       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33363" y="4929188"/>
            <a:ext cx="4371975" cy="123825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lệnh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quyết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tịch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4884738" y="4895850"/>
            <a:ext cx="3835400" cy="127158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779963" y="3195638"/>
            <a:ext cx="3832225" cy="129381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        </a:t>
            </a:r>
          </a:p>
        </p:txBody>
      </p:sp>
    </p:spTree>
    <p:extLst>
      <p:ext uri="{BB962C8B-B14F-4D97-AF65-F5344CB8AC3E}">
        <p14:creationId xmlns:p14="http://schemas.microsoft.com/office/powerpoint/2010/main" val="2378678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20783" y="533400"/>
            <a:ext cx="7675417" cy="1277937"/>
          </a:xfrm>
          <a:prstGeom prst="roundRect">
            <a:avLst/>
          </a:prstGeom>
          <a:solidFill>
            <a:schemeClr val="accent2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Donaltrum</a:t>
            </a:r>
            <a:r>
              <a:rPr lang="en-US" sz="3200" smtClean="0">
                <a:latin typeface="Arial" pitchFamily="34" charset="0"/>
                <a:cs typeface="Arial" pitchFamily="34" charset="0"/>
              </a:rPr>
              <a:t>. </a:t>
            </a:r>
            <a:endParaRPr lang="en-US" sz="32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" y="2209800"/>
            <a:ext cx="9144000" cy="395763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Vai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tro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defRPr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trình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độ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đội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ngũ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tư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vấn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làm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chuyên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đi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nuoc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ngoài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trực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tiếp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làm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marL="457200" indent="-457200">
              <a:buFontTx/>
              <a:buChar char="-"/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lấy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ý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kiến</a:t>
            </a:r>
            <a:endParaRPr lang="en-US" sz="32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tế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thị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trường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 </a:t>
            </a:r>
          </a:p>
          <a:p>
            <a:pPr marL="457200" indent="-457200">
              <a:buFontTx/>
              <a:buChar char="-"/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Vẽ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so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đồ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vì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dân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154238" y="630238"/>
            <a:ext cx="4329112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vi-VN" b="1" smtClean="0">
                <a:cs typeface="Arial" pitchFamily="34" charset="0"/>
              </a:rPr>
              <a:t>Mục tiêu của bài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546225"/>
            <a:ext cx="9144000" cy="23606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Trình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bày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khái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niệm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, </a:t>
            </a:r>
          </a:p>
          <a:p>
            <a:pPr>
              <a:defRPr/>
            </a:pPr>
            <a:r>
              <a:rPr lang="en-US" sz="3600" dirty="0">
                <a:latin typeface="Arial" pitchFamily="34" charset="0"/>
                <a:cs typeface="Arial" pitchFamily="34" charset="0"/>
              </a:rPr>
              <a:t>-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vị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trí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defRPr/>
            </a:pPr>
            <a:r>
              <a:rPr lang="en-US" sz="3600" dirty="0">
                <a:latin typeface="Arial" pitchFamily="34" charset="0"/>
                <a:cs typeface="Arial" pitchFamily="34" charset="0"/>
              </a:rPr>
              <a:t>-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số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nội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dung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CH XH CN VN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0" y="4222750"/>
            <a:ext cx="9144000" cy="221138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dirty="0">
                <a:cs typeface="Arial" pitchFamily="34" charset="0"/>
              </a:rPr>
              <a:t>-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Nhận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thức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trách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nhiệm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thi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hành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bảo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vệ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3600" dirty="0">
                <a:solidFill>
                  <a:srgbClr val="FF0000"/>
                </a:solidFill>
                <a:cs typeface="Arial" pitchFamily="34" charset="0"/>
              </a:rPr>
              <a:t>Hiến pháp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14425"/>
            <a:ext cx="9144000" cy="1096963"/>
          </a:xfrm>
          <a:prstGeom prst="rect">
            <a:avLst/>
          </a:prstGeom>
          <a:solidFill>
            <a:srgbClr val="E4F41A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cs typeface="Arial" pitchFamily="34" charset="0"/>
              </a:rPr>
              <a:t>2.1. Hiến pháp trong hệ thống pháp luật Việt Nam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347913" y="2676525"/>
            <a:ext cx="6550025" cy="1063625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cs typeface="Arial" pitchFamily="34" charset="0"/>
              </a:rPr>
              <a:t>Khái niệm 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90948" y="4271963"/>
            <a:ext cx="6551613" cy="1065213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tượng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hvà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phương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chỉnh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814388" y="3008025"/>
            <a:ext cx="1441996" cy="1754475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851993" y="4706794"/>
            <a:ext cx="1381630" cy="58881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ounded Rectangle 11"/>
          <p:cNvSpPr/>
          <p:nvPr/>
        </p:nvSpPr>
        <p:spPr>
          <a:xfrm>
            <a:off x="2268187" y="5697681"/>
            <a:ext cx="6551613" cy="1065213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SƠ ĐỒ HÓA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814388" y="4706794"/>
            <a:ext cx="1400917" cy="1458405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  <p:bldP spid="9" grpId="0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14425"/>
            <a:ext cx="2227263" cy="747713"/>
          </a:xfrm>
          <a:prstGeom prst="rect">
            <a:avLst/>
          </a:prstGeom>
          <a:solidFill>
            <a:srgbClr val="E4F41A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/>
              <a:t>Khái niệm 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0" y="2643188"/>
            <a:ext cx="9144000" cy="2643187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Luật</a:t>
            </a:r>
            <a:r>
              <a:rPr lang="en-US" sz="3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iến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còn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gọi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uật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hà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nước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),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ngành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chủ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CH XH CN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Việt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Nam 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14425"/>
            <a:ext cx="2227263" cy="747713"/>
          </a:xfrm>
          <a:prstGeom prst="rect">
            <a:avLst/>
          </a:prstGeom>
          <a:solidFill>
            <a:srgbClr val="E4F41A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/>
              <a:t>Khái niệm 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2658311" y="2709950"/>
            <a:ext cx="3791322" cy="3333454"/>
            <a:chOff x="2658311" y="1701038"/>
            <a:chExt cx="3791322" cy="3791322"/>
          </a:xfrm>
          <a:solidFill>
            <a:srgbClr val="FFCCFF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9" name="Oval 8"/>
            <p:cNvSpPr/>
            <p:nvPr/>
          </p:nvSpPr>
          <p:spPr>
            <a:xfrm>
              <a:off x="2658311" y="1701038"/>
              <a:ext cx="3791322" cy="3791322"/>
            </a:xfrm>
            <a:prstGeom prst="ellipse">
              <a:avLst/>
            </a:prstGeom>
            <a:grpFill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sp>
        <p:sp>
          <p:nvSpPr>
            <p:cNvPr id="10" name="Oval 4"/>
            <p:cNvSpPr/>
            <p:nvPr/>
          </p:nvSpPr>
          <p:spPr>
            <a:xfrm>
              <a:off x="3213537" y="2256264"/>
              <a:ext cx="2680870" cy="2680870"/>
            </a:xfrm>
            <a:prstGeom prst="rect">
              <a:avLst/>
            </a:prstGeom>
            <a:grpFill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lIns="35560" tIns="35560" rIns="35560" bIns="35560" spcCol="1270" anchor="ctr"/>
            <a:lstStyle/>
            <a:p>
              <a:pPr algn="ctr" fontAlgn="auto">
                <a:spcAft>
                  <a:spcPts val="0"/>
                </a:spcAft>
                <a:defRPr/>
              </a:pP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Là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tổng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thể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các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quy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định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về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những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vấn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đề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có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tính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nguyên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tắc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chung</a:t>
              </a:r>
              <a:endParaRPr lang="vi-VN" sz="2800" dirty="0">
                <a:cs typeface="Arial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2759075" y="1447698"/>
            <a:ext cx="3545341" cy="1231163"/>
            <a:chOff x="2781301" y="182259"/>
            <a:chExt cx="3545341" cy="1895661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2" name="Oval 11"/>
            <p:cNvSpPr/>
            <p:nvPr/>
          </p:nvSpPr>
          <p:spPr>
            <a:xfrm>
              <a:off x="2781301" y="182259"/>
              <a:ext cx="3545341" cy="1895661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sp>
        <p:sp>
          <p:nvSpPr>
            <p:cNvPr id="13" name="Oval 6"/>
            <p:cNvSpPr/>
            <p:nvPr/>
          </p:nvSpPr>
          <p:spPr>
            <a:xfrm>
              <a:off x="3300504" y="459872"/>
              <a:ext cx="2506935" cy="1340435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35560" tIns="35560" rIns="35560" bIns="35560" spcCol="1270" anchor="ctr"/>
            <a:lstStyle/>
            <a:p>
              <a:pPr algn="ctr" defTabSz="12446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Bản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chất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nhà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nước</a:t>
              </a:r>
              <a:endParaRPr lang="vi-VN" sz="2800" b="1" dirty="0">
                <a:cs typeface="Arial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563551" y="5216523"/>
            <a:ext cx="3580448" cy="1506672"/>
            <a:chOff x="5563551" y="3852281"/>
            <a:chExt cx="3580448" cy="2319872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5" name="Oval 14"/>
            <p:cNvSpPr/>
            <p:nvPr/>
          </p:nvSpPr>
          <p:spPr>
            <a:xfrm>
              <a:off x="5563551" y="3852281"/>
              <a:ext cx="3580448" cy="2319872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</p:sp>
        <p:sp>
          <p:nvSpPr>
            <p:cNvPr id="16" name="Oval 8"/>
            <p:cNvSpPr/>
            <p:nvPr/>
          </p:nvSpPr>
          <p:spPr>
            <a:xfrm>
              <a:off x="6087895" y="4192018"/>
              <a:ext cx="2531760" cy="1640398"/>
            </a:xfrm>
            <a:prstGeom prst="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lIns="30480" tIns="30480" rIns="30480" bIns="30480" spcCol="1270" anchor="ctr"/>
            <a:lstStyle/>
            <a:p>
              <a:pPr algn="ctr" fontAlgn="auto">
                <a:spcAft>
                  <a:spcPts val="0"/>
                </a:spcAft>
                <a:defRPr/>
              </a:pP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Sự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lãnh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đạo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của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Đảng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CS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đối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với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hoạt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động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của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NN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và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XH</a:t>
              </a:r>
              <a:endParaRPr lang="vi-VN" dirty="0">
                <a:cs typeface="Arial" pitchFamily="34" charset="0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0" y="5227814"/>
            <a:ext cx="3508337" cy="1495382"/>
            <a:chOff x="0" y="3869666"/>
            <a:chExt cx="3508337" cy="2302488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8" name="Oval 17"/>
            <p:cNvSpPr/>
            <p:nvPr/>
          </p:nvSpPr>
          <p:spPr>
            <a:xfrm>
              <a:off x="0" y="3869666"/>
              <a:ext cx="3508337" cy="2302488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sp>
        <p:sp>
          <p:nvSpPr>
            <p:cNvPr id="19" name="Oval 10"/>
            <p:cNvSpPr/>
            <p:nvPr/>
          </p:nvSpPr>
          <p:spPr>
            <a:xfrm>
              <a:off x="513784" y="4206858"/>
              <a:ext cx="2480769" cy="1628104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lIns="30480" tIns="30480" rIns="30480" bIns="30480" spcCol="1270" anchor="ctr"/>
            <a:lstStyle/>
            <a:p>
              <a:pPr algn="ctr" fontAlgn="auto">
                <a:spcAft>
                  <a:spcPts val="0"/>
                </a:spcAft>
                <a:defRPr/>
              </a:pP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Nguyên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tắc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tổ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chức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hoạt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động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của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bộ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máy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nhà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nước</a:t>
              </a:r>
              <a:endParaRPr lang="vi-VN" sz="1500" dirty="0"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2825750"/>
            <a:ext cx="1628775" cy="2430463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/>
              <a:t>Đối</a:t>
            </a:r>
            <a:r>
              <a:rPr lang="en-US" sz="3600" b="1" dirty="0"/>
              <a:t> </a:t>
            </a:r>
            <a:r>
              <a:rPr lang="en-US" sz="3600" b="1" dirty="0" err="1"/>
              <a:t>tượng</a:t>
            </a:r>
            <a:r>
              <a:rPr lang="en-US" sz="3600" b="1" dirty="0"/>
              <a:t> </a:t>
            </a:r>
            <a:r>
              <a:rPr lang="en-US" sz="3600" b="1" dirty="0" err="1"/>
              <a:t>điều</a:t>
            </a:r>
            <a:r>
              <a:rPr lang="en-US" sz="3600" b="1" dirty="0"/>
              <a:t> </a:t>
            </a:r>
            <a:r>
              <a:rPr lang="en-US" sz="3600" b="1" dirty="0" err="1"/>
              <a:t>chỉnh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278063" y="1397000"/>
            <a:ext cx="6865937" cy="1022350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yếu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lĩnh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278063" y="4716463"/>
            <a:ext cx="6865937" cy="985837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NQHCY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giữa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lĩnh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cs typeface="Arial" pitchFamily="34" charset="0"/>
            </a:endParaRPr>
          </a:p>
        </p:txBody>
      </p:sp>
      <p:cxnSp>
        <p:nvCxnSpPr>
          <p:cNvPr id="10" name="Straight Arrow Connector 9"/>
          <p:cNvCxnSpPr>
            <a:stCxn id="6" idx="3"/>
            <a:endCxn id="8" idx="1"/>
          </p:cNvCxnSpPr>
          <p:nvPr/>
        </p:nvCxnSpPr>
        <p:spPr>
          <a:xfrm flipV="1">
            <a:off x="1628775" y="1908175"/>
            <a:ext cx="649288" cy="213360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6" idx="3"/>
            <a:endCxn id="9" idx="1"/>
          </p:cNvCxnSpPr>
          <p:nvPr/>
        </p:nvCxnSpPr>
        <p:spPr>
          <a:xfrm>
            <a:off x="1628775" y="4041775"/>
            <a:ext cx="649288" cy="116840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ounded Rectangle 11"/>
          <p:cNvSpPr/>
          <p:nvPr/>
        </p:nvSpPr>
        <p:spPr>
          <a:xfrm>
            <a:off x="2278063" y="2706688"/>
            <a:ext cx="6865937" cy="781050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NQHCY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lĩnh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cs typeface="Arial" pitchFamily="34" charset="0"/>
            </a:endParaRPr>
          </a:p>
        </p:txBody>
      </p:sp>
      <p:cxnSp>
        <p:nvCxnSpPr>
          <p:cNvPr id="13" name="Straight Arrow Connector 12"/>
          <p:cNvCxnSpPr>
            <a:stCxn id="6" idx="3"/>
            <a:endCxn id="12" idx="1"/>
          </p:cNvCxnSpPr>
          <p:nvPr/>
        </p:nvCxnSpPr>
        <p:spPr>
          <a:xfrm flipV="1">
            <a:off x="1628775" y="3097213"/>
            <a:ext cx="649288" cy="944562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ounded Rectangle 13"/>
          <p:cNvSpPr/>
          <p:nvPr/>
        </p:nvSpPr>
        <p:spPr>
          <a:xfrm>
            <a:off x="2278063" y="3729038"/>
            <a:ext cx="6865937" cy="781050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NQHCY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lĩnh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VH, GD, KHCN </a:t>
            </a:r>
            <a:endParaRPr lang="vi-VN" sz="3200" b="1" dirty="0">
              <a:cs typeface="Arial" pitchFamily="34" charset="0"/>
            </a:endParaRPr>
          </a:p>
        </p:txBody>
      </p:sp>
      <p:cxnSp>
        <p:nvCxnSpPr>
          <p:cNvPr id="15" name="Straight Arrow Connector 14"/>
          <p:cNvCxnSpPr>
            <a:stCxn id="6" idx="3"/>
            <a:endCxn id="14" idx="1"/>
          </p:cNvCxnSpPr>
          <p:nvPr/>
        </p:nvCxnSpPr>
        <p:spPr>
          <a:xfrm>
            <a:off x="1628775" y="4041775"/>
            <a:ext cx="649288" cy="77788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ounded Rectangle 15"/>
          <p:cNvSpPr/>
          <p:nvPr/>
        </p:nvSpPr>
        <p:spPr>
          <a:xfrm>
            <a:off x="2278063" y="5868988"/>
            <a:ext cx="6865937" cy="989012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NQHCY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giữa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lĩnh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cs typeface="Arial" pitchFamily="34" charset="0"/>
            </a:endParaRPr>
          </a:p>
        </p:txBody>
      </p:sp>
      <p:cxnSp>
        <p:nvCxnSpPr>
          <p:cNvPr id="17" name="Straight Arrow Connector 16"/>
          <p:cNvCxnSpPr>
            <a:stCxn id="6" idx="3"/>
            <a:endCxn id="16" idx="1"/>
          </p:cNvCxnSpPr>
          <p:nvPr/>
        </p:nvCxnSpPr>
        <p:spPr>
          <a:xfrm>
            <a:off x="1628775" y="4041775"/>
            <a:ext cx="649288" cy="2322513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2" grpId="0" animBg="1"/>
      <p:bldP spid="14" grpId="0" animBg="1"/>
      <p:bldP spid="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Freeform 4"/>
          <p:cNvSpPr>
            <a:spLocks noEditPoints="1"/>
          </p:cNvSpPr>
          <p:nvPr/>
        </p:nvSpPr>
        <p:spPr bwMode="gray">
          <a:xfrm>
            <a:off x="1447800" y="1041400"/>
            <a:ext cx="7086600" cy="5029200"/>
          </a:xfrm>
          <a:custGeom>
            <a:avLst/>
            <a:gdLst>
              <a:gd name="T0" fmla="*/ 2147483647 w 2820"/>
              <a:gd name="T1" fmla="*/ 2147483647 h 2912"/>
              <a:gd name="T2" fmla="*/ 2147483647 w 2820"/>
              <a:gd name="T3" fmla="*/ 2147483647 h 2912"/>
              <a:gd name="T4" fmla="*/ 2147483647 w 2820"/>
              <a:gd name="T5" fmla="*/ 2147483647 h 2912"/>
              <a:gd name="T6" fmla="*/ 2147483647 w 2820"/>
              <a:gd name="T7" fmla="*/ 2147483647 h 2912"/>
              <a:gd name="T8" fmla="*/ 2147483647 w 2820"/>
              <a:gd name="T9" fmla="*/ 2147483647 h 2912"/>
              <a:gd name="T10" fmla="*/ 2147483647 w 2820"/>
              <a:gd name="T11" fmla="*/ 2147483647 h 2912"/>
              <a:gd name="T12" fmla="*/ 2147483647 w 2820"/>
              <a:gd name="T13" fmla="*/ 2147483647 h 2912"/>
              <a:gd name="T14" fmla="*/ 2147483647 w 2820"/>
              <a:gd name="T15" fmla="*/ 2147483647 h 2912"/>
              <a:gd name="T16" fmla="*/ 0 w 2820"/>
              <a:gd name="T17" fmla="*/ 2147483647 h 2912"/>
              <a:gd name="T18" fmla="*/ 2147483647 w 2820"/>
              <a:gd name="T19" fmla="*/ 2147483647 h 2912"/>
              <a:gd name="T20" fmla="*/ 2147483647 w 2820"/>
              <a:gd name="T21" fmla="*/ 2147483647 h 2912"/>
              <a:gd name="T22" fmla="*/ 2147483647 w 2820"/>
              <a:gd name="T23" fmla="*/ 2147483647 h 2912"/>
              <a:gd name="T24" fmla="*/ 2147483647 w 2820"/>
              <a:gd name="T25" fmla="*/ 2147483647 h 2912"/>
              <a:gd name="T26" fmla="*/ 2147483647 w 2820"/>
              <a:gd name="T27" fmla="*/ 2147483647 h 2912"/>
              <a:gd name="T28" fmla="*/ 2147483647 w 2820"/>
              <a:gd name="T29" fmla="*/ 2147483647 h 2912"/>
              <a:gd name="T30" fmla="*/ 2147483647 w 2820"/>
              <a:gd name="T31" fmla="*/ 2147483647 h 2912"/>
              <a:gd name="T32" fmla="*/ 2147483647 w 2820"/>
              <a:gd name="T33" fmla="*/ 2147483647 h 2912"/>
              <a:gd name="T34" fmla="*/ 2147483647 w 2820"/>
              <a:gd name="T35" fmla="*/ 2147483647 h 2912"/>
              <a:gd name="T36" fmla="*/ 2147483647 w 2820"/>
              <a:gd name="T37" fmla="*/ 2147483647 h 2912"/>
              <a:gd name="T38" fmla="*/ 2147483647 w 2820"/>
              <a:gd name="T39" fmla="*/ 2147483647 h 2912"/>
              <a:gd name="T40" fmla="*/ 2147483647 w 2820"/>
              <a:gd name="T41" fmla="*/ 2147483647 h 2912"/>
              <a:gd name="T42" fmla="*/ 2147483647 w 2820"/>
              <a:gd name="T43" fmla="*/ 2147483647 h 2912"/>
              <a:gd name="T44" fmla="*/ 2147483647 w 2820"/>
              <a:gd name="T45" fmla="*/ 2147483647 h 2912"/>
              <a:gd name="T46" fmla="*/ 2147483647 w 2820"/>
              <a:gd name="T47" fmla="*/ 2147483647 h 2912"/>
              <a:gd name="T48" fmla="*/ 2147483647 w 2820"/>
              <a:gd name="T49" fmla="*/ 2147483647 h 2912"/>
              <a:gd name="T50" fmla="*/ 2147483647 w 2820"/>
              <a:gd name="T51" fmla="*/ 2147483647 h 2912"/>
              <a:gd name="T52" fmla="*/ 2147483647 w 2820"/>
              <a:gd name="T53" fmla="*/ 2147483647 h 2912"/>
              <a:gd name="T54" fmla="*/ 2147483647 w 2820"/>
              <a:gd name="T55" fmla="*/ 2147483647 h 2912"/>
              <a:gd name="T56" fmla="*/ 2147483647 w 2820"/>
              <a:gd name="T57" fmla="*/ 2147483647 h 2912"/>
              <a:gd name="T58" fmla="*/ 2147483647 w 2820"/>
              <a:gd name="T59" fmla="*/ 2147483647 h 2912"/>
              <a:gd name="T60" fmla="*/ 2147483647 w 2820"/>
              <a:gd name="T61" fmla="*/ 2147483647 h 2912"/>
              <a:gd name="T62" fmla="*/ 2147483647 w 2820"/>
              <a:gd name="T63" fmla="*/ 2147483647 h 2912"/>
              <a:gd name="T64" fmla="*/ 2147483647 w 2820"/>
              <a:gd name="T65" fmla="*/ 2147483647 h 2912"/>
              <a:gd name="T66" fmla="*/ 2147483647 w 2820"/>
              <a:gd name="T67" fmla="*/ 2147483647 h 2912"/>
              <a:gd name="T68" fmla="*/ 2147483647 w 2820"/>
              <a:gd name="T69" fmla="*/ 2147483647 h 2912"/>
              <a:gd name="T70" fmla="*/ 2147483647 w 2820"/>
              <a:gd name="T71" fmla="*/ 2147483647 h 2912"/>
              <a:gd name="T72" fmla="*/ 2147483647 w 2820"/>
              <a:gd name="T73" fmla="*/ 2147483647 h 2912"/>
              <a:gd name="T74" fmla="*/ 2147483647 w 2820"/>
              <a:gd name="T75" fmla="*/ 2147483647 h 2912"/>
              <a:gd name="T76" fmla="*/ 2147483647 w 2820"/>
              <a:gd name="T77" fmla="*/ 2147483647 h 2912"/>
              <a:gd name="T78" fmla="*/ 2147483647 w 2820"/>
              <a:gd name="T79" fmla="*/ 2147483647 h 2912"/>
              <a:gd name="T80" fmla="*/ 2147483647 w 2820"/>
              <a:gd name="T81" fmla="*/ 2147483647 h 2912"/>
              <a:gd name="T82" fmla="*/ 2147483647 w 2820"/>
              <a:gd name="T83" fmla="*/ 2147483647 h 2912"/>
              <a:gd name="T84" fmla="*/ 2147483647 w 2820"/>
              <a:gd name="T85" fmla="*/ 2147483647 h 2912"/>
              <a:gd name="T86" fmla="*/ 2147483647 w 2820"/>
              <a:gd name="T87" fmla="*/ 2147483647 h 2912"/>
              <a:gd name="T88" fmla="*/ 2147483647 w 2820"/>
              <a:gd name="T89" fmla="*/ 2147483647 h 2912"/>
              <a:gd name="T90" fmla="*/ 2147483647 w 2820"/>
              <a:gd name="T91" fmla="*/ 0 h 2912"/>
              <a:gd name="T92" fmla="*/ 2147483647 w 2820"/>
              <a:gd name="T93" fmla="*/ 2147483647 h 2912"/>
              <a:gd name="T94" fmla="*/ 2147483647 w 2820"/>
              <a:gd name="T95" fmla="*/ 2147483647 h 2912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ffectLst>
            <a:outerShdw dist="206741" dir="8249373" algn="ctr" rotWithShape="0">
              <a:srgbClr val="DDDDDD">
                <a:alpha val="50000"/>
              </a:srgbClr>
            </a:outerShdw>
          </a:effectLst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6" name="Group 48"/>
          <p:cNvGrpSpPr>
            <a:grpSpLocks/>
          </p:cNvGrpSpPr>
          <p:nvPr/>
        </p:nvGrpSpPr>
        <p:grpSpPr bwMode="auto">
          <a:xfrm>
            <a:off x="220663" y="914400"/>
            <a:ext cx="2628900" cy="1626327"/>
            <a:chOff x="3248025" y="3752850"/>
            <a:chExt cx="1704975" cy="1885950"/>
          </a:xfrm>
        </p:grpSpPr>
        <p:sp>
          <p:nvSpPr>
            <p:cNvPr id="7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9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0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1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2" name="Text Box 39"/>
            <p:cNvSpPr txBox="1">
              <a:spLocks noChangeArrowheads="1"/>
            </p:cNvSpPr>
            <p:nvPr/>
          </p:nvSpPr>
          <p:spPr bwMode="gray">
            <a:xfrm>
              <a:off x="3384422" y="3989431"/>
              <a:ext cx="1568578" cy="16060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pt-BR" sz="2800" b="1" dirty="0"/>
                <a:t>Phương pháp cho phép</a:t>
              </a:r>
              <a:endParaRPr lang="vi-VN" sz="2800" b="1" dirty="0"/>
            </a:p>
          </p:txBody>
        </p:sp>
      </p:grpSp>
      <p:grpSp>
        <p:nvGrpSpPr>
          <p:cNvPr id="13" name="Group 48"/>
          <p:cNvGrpSpPr>
            <a:grpSpLocks/>
          </p:cNvGrpSpPr>
          <p:nvPr/>
        </p:nvGrpSpPr>
        <p:grpSpPr bwMode="auto">
          <a:xfrm>
            <a:off x="1444625" y="4818063"/>
            <a:ext cx="3214688" cy="1963737"/>
            <a:chOff x="3148742" y="3752850"/>
            <a:chExt cx="1895193" cy="1885950"/>
          </a:xfrm>
        </p:grpSpPr>
        <p:sp>
          <p:nvSpPr>
            <p:cNvPr id="14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6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7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8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9" name="Text Box 39"/>
            <p:cNvSpPr txBox="1">
              <a:spLocks noChangeArrowheads="1"/>
            </p:cNvSpPr>
            <p:nvPr/>
          </p:nvSpPr>
          <p:spPr bwMode="gray">
            <a:xfrm>
              <a:off x="3148742" y="4083628"/>
              <a:ext cx="1895193" cy="916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pt-BR" sz="2800" b="1" dirty="0"/>
                <a:t>Phương pháp cấm</a:t>
              </a:r>
              <a:endParaRPr lang="vi-VN" sz="2800" b="1" dirty="0"/>
            </a:p>
          </p:txBody>
        </p:sp>
      </p:grpSp>
      <p:grpSp>
        <p:nvGrpSpPr>
          <p:cNvPr id="20" name="Group 48"/>
          <p:cNvGrpSpPr>
            <a:grpSpLocks/>
          </p:cNvGrpSpPr>
          <p:nvPr/>
        </p:nvGrpSpPr>
        <p:grpSpPr bwMode="auto">
          <a:xfrm>
            <a:off x="4838700" y="4641848"/>
            <a:ext cx="4443413" cy="2191626"/>
            <a:chOff x="3248025" y="3752850"/>
            <a:chExt cx="1795909" cy="1929346"/>
          </a:xfrm>
        </p:grpSpPr>
        <p:sp>
          <p:nvSpPr>
            <p:cNvPr id="21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3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4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5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6" name="Text Box 39"/>
            <p:cNvSpPr txBox="1">
              <a:spLocks noChangeArrowheads="1"/>
            </p:cNvSpPr>
            <p:nvPr/>
          </p:nvSpPr>
          <p:spPr bwMode="gray">
            <a:xfrm>
              <a:off x="3361691" y="4083628"/>
              <a:ext cx="1682243" cy="1598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pt-BR" sz="2800" b="1" dirty="0"/>
                <a:t>Phương pháp xác lập những nguyên tắc chung mang tính định hướng</a:t>
              </a:r>
              <a:endParaRPr lang="en-US" sz="2800" b="1" dirty="0"/>
            </a:p>
          </p:txBody>
        </p:sp>
      </p:grpSp>
      <p:grpSp>
        <p:nvGrpSpPr>
          <p:cNvPr id="27" name="Group 48"/>
          <p:cNvGrpSpPr>
            <a:grpSpLocks/>
          </p:cNvGrpSpPr>
          <p:nvPr/>
        </p:nvGrpSpPr>
        <p:grpSpPr bwMode="auto">
          <a:xfrm>
            <a:off x="-96838" y="2962275"/>
            <a:ext cx="3138488" cy="1954427"/>
            <a:chOff x="3205990" y="3752850"/>
            <a:chExt cx="1747011" cy="1885950"/>
          </a:xfrm>
        </p:grpSpPr>
        <p:sp>
          <p:nvSpPr>
            <p:cNvPr id="28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9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0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1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2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3" name="Text Box 39"/>
            <p:cNvSpPr txBox="1">
              <a:spLocks noChangeArrowheads="1"/>
            </p:cNvSpPr>
            <p:nvPr/>
          </p:nvSpPr>
          <p:spPr bwMode="gray">
            <a:xfrm>
              <a:off x="3205990" y="3913357"/>
              <a:ext cx="1747011" cy="10394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/>
              <a:r>
                <a:rPr lang="pt-BR" sz="3200" b="1" dirty="0"/>
                <a:t>Phương pháp bắt buộc </a:t>
              </a:r>
              <a:endParaRPr lang="vi-VN" sz="3200" b="1" dirty="0"/>
            </a:p>
          </p:txBody>
        </p:sp>
      </p:grpSp>
      <p:sp>
        <p:nvSpPr>
          <p:cNvPr id="34" name="Rounded Rectangle 33"/>
          <p:cNvSpPr/>
          <p:nvPr/>
        </p:nvSpPr>
        <p:spPr>
          <a:xfrm>
            <a:off x="3352800" y="2496130"/>
            <a:ext cx="5181599" cy="538530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Phương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chỉnh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36" name="Title 1"/>
          <p:cNvSpPr txBox="1">
            <a:spLocks/>
          </p:cNvSpPr>
          <p:nvPr/>
        </p:nvSpPr>
        <p:spPr>
          <a:xfrm>
            <a:off x="2989263" y="423863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dirty="0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0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dirty="0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14425"/>
            <a:ext cx="9144000" cy="10969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/>
              <a:t>2.1.2. Vị trí của </a:t>
            </a:r>
            <a:r>
              <a:rPr lang="en-US" sz="3200" b="1" dirty="0"/>
              <a:t>H</a:t>
            </a:r>
            <a:r>
              <a:rPr lang="vi-VN" sz="3200" b="1" dirty="0"/>
              <a:t>iến pháp trong hệ thống pháp luật Việt Nam</a:t>
            </a:r>
            <a:endParaRPr lang="en-US" sz="3200" dirty="0"/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0" y="2419350"/>
            <a:ext cx="9144000" cy="311626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quan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hiệu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cao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Nam,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khác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đều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hiệu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thấp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hơn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trái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044700" y="5681663"/>
            <a:ext cx="5221288" cy="936625"/>
          </a:xfrm>
          <a:prstGeom prst="roundRect">
            <a:avLst/>
          </a:prstGeom>
          <a:solidFill>
            <a:srgbClr val="FF99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119/HP/2013)</a:t>
            </a:r>
            <a:endParaRPr lang="vi-VN" sz="36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_s1028"/>
          <p:cNvSpPr>
            <a:spLocks noChangeArrowheads="1"/>
          </p:cNvSpPr>
          <p:nvPr/>
        </p:nvSpPr>
        <p:spPr bwMode="auto">
          <a:xfrm flipV="1">
            <a:off x="4013993" y="2146690"/>
            <a:ext cx="984250" cy="595313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7200 w 21600"/>
              <a:gd name="T13" fmla="*/ 7200 h 21600"/>
              <a:gd name="T14" fmla="*/ 14400 w 21600"/>
              <a:gd name="T15" fmla="*/ 144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10800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C000"/>
          </a:solidFill>
          <a:ln w="28575" algn="in">
            <a:solidFill>
              <a:srgbClr val="4B595B"/>
            </a:solidFill>
            <a:miter lim="800000"/>
            <a:headEnd/>
            <a:tailEnd/>
          </a:ln>
        </p:spPr>
        <p:txBody>
          <a:bodyPr rot="10800000" wrap="none" lIns="0" tIns="0" rIns="0" bIns="0" anchor="ctr"/>
          <a:lstStyle/>
          <a:p>
            <a:pPr algn="ctr"/>
            <a:r>
              <a:rPr lang="en-US" sz="2800" b="1">
                <a:solidFill>
                  <a:srgbClr val="FF0000"/>
                </a:solidFill>
              </a:rPr>
              <a:t>Hiến pháp</a:t>
            </a:r>
          </a:p>
        </p:txBody>
      </p:sp>
      <p:sp>
        <p:nvSpPr>
          <p:cNvPr id="6" name="_s1029"/>
          <p:cNvSpPr>
            <a:spLocks noChangeArrowheads="1"/>
          </p:cNvSpPr>
          <p:nvPr/>
        </p:nvSpPr>
        <p:spPr bwMode="auto">
          <a:xfrm flipV="1">
            <a:off x="3563143" y="2742003"/>
            <a:ext cx="1968500" cy="595312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500 w 21600"/>
              <a:gd name="T13" fmla="*/ 4500 h 21600"/>
              <a:gd name="T14" fmla="*/ 17100 w 21600"/>
              <a:gd name="T15" fmla="*/ 171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 w="28575" algn="in">
            <a:solidFill>
              <a:srgbClr val="019308"/>
            </a:solidFill>
            <a:miter lim="800000"/>
            <a:headEnd/>
            <a:tailEnd/>
          </a:ln>
        </p:spPr>
        <p:txBody>
          <a:bodyPr rot="10800000" wrap="none" lIns="0" tIns="0" rIns="0" bIns="0" anchor="ctr"/>
          <a:lstStyle/>
          <a:p>
            <a:pPr algn="ctr">
              <a:defRPr/>
            </a:pPr>
            <a:r>
              <a:rPr lang="en-US" sz="1600" dirty="0" err="1"/>
              <a:t>Luật</a:t>
            </a:r>
            <a:r>
              <a:rPr lang="en-US" sz="1600" dirty="0"/>
              <a:t>, NQ </a:t>
            </a:r>
          </a:p>
          <a:p>
            <a:pPr algn="ctr">
              <a:defRPr/>
            </a:pPr>
            <a:r>
              <a:rPr lang="en-US" sz="1600" dirty="0" err="1"/>
              <a:t>của</a:t>
            </a:r>
            <a:r>
              <a:rPr lang="en-US" sz="1600" dirty="0"/>
              <a:t> </a:t>
            </a:r>
            <a:r>
              <a:rPr lang="en-US" sz="1600" dirty="0" err="1"/>
              <a:t>Quốc</a:t>
            </a:r>
            <a:r>
              <a:rPr lang="en-US" sz="1600" dirty="0"/>
              <a:t> </a:t>
            </a:r>
            <a:r>
              <a:rPr lang="en-US" sz="1600" dirty="0" err="1"/>
              <a:t>hội</a:t>
            </a:r>
            <a:r>
              <a:rPr lang="en-US" sz="1600" dirty="0"/>
              <a:t> </a:t>
            </a:r>
          </a:p>
        </p:txBody>
      </p:sp>
      <p:sp>
        <p:nvSpPr>
          <p:cNvPr id="7" name="_s1030"/>
          <p:cNvSpPr>
            <a:spLocks noChangeArrowheads="1"/>
          </p:cNvSpPr>
          <p:nvPr/>
        </p:nvSpPr>
        <p:spPr bwMode="auto">
          <a:xfrm flipV="1">
            <a:off x="3039268" y="3263900"/>
            <a:ext cx="2949575" cy="59690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3600 w 21600"/>
              <a:gd name="T13" fmla="*/ 3600 h 21600"/>
              <a:gd name="T14" fmla="*/ 18000 w 21600"/>
              <a:gd name="T15" fmla="*/ 180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3600" y="21600"/>
                </a:lnTo>
                <a:lnTo>
                  <a:pt x="18000" y="21600"/>
                </a:lnTo>
                <a:lnTo>
                  <a:pt x="2160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10800000" wrap="none" lIns="0" tIns="0" rIns="0" bIns="0" anchor="ctr"/>
          <a:lstStyle/>
          <a:p>
            <a:pPr algn="ctr">
              <a:defRPr/>
            </a:pPr>
            <a:r>
              <a:rPr lang="en-US" sz="1600" dirty="0" err="1">
                <a:solidFill>
                  <a:schemeClr val="tx1"/>
                </a:solidFill>
              </a:rPr>
              <a:t>Pháp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lệnh</a:t>
            </a:r>
            <a:r>
              <a:rPr lang="en-US" sz="1600" dirty="0">
                <a:solidFill>
                  <a:schemeClr val="tx1"/>
                </a:solidFill>
              </a:rPr>
              <a:t>, NQ </a:t>
            </a:r>
          </a:p>
          <a:p>
            <a:pPr algn="ctr">
              <a:defRPr/>
            </a:pPr>
            <a:r>
              <a:rPr lang="en-US" sz="1600" dirty="0" err="1">
                <a:solidFill>
                  <a:schemeClr val="tx1"/>
                </a:solidFill>
              </a:rPr>
              <a:t>của</a:t>
            </a:r>
            <a:r>
              <a:rPr lang="en-US" sz="1600" dirty="0">
                <a:solidFill>
                  <a:schemeClr val="tx1"/>
                </a:solidFill>
              </a:rPr>
              <a:t> UBTVQH</a:t>
            </a:r>
          </a:p>
        </p:txBody>
      </p:sp>
      <p:sp>
        <p:nvSpPr>
          <p:cNvPr id="8" name="_s1031"/>
          <p:cNvSpPr>
            <a:spLocks noChangeArrowheads="1"/>
          </p:cNvSpPr>
          <p:nvPr/>
        </p:nvSpPr>
        <p:spPr bwMode="auto">
          <a:xfrm flipV="1">
            <a:off x="2588418" y="3860800"/>
            <a:ext cx="3933825" cy="5937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3150 w 21600"/>
              <a:gd name="T13" fmla="*/ 3150 h 21600"/>
              <a:gd name="T14" fmla="*/ 18450 w 21600"/>
              <a:gd name="T15" fmla="*/ 1845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700" y="21600"/>
                </a:lnTo>
                <a:lnTo>
                  <a:pt x="18900" y="21600"/>
                </a:lnTo>
                <a:lnTo>
                  <a:pt x="2160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ot="10800000" wrap="none" lIns="0" tIns="0" rIns="0" bIns="0" anchor="ctr"/>
          <a:lstStyle/>
          <a:p>
            <a:pPr algn="ctr">
              <a:defRPr/>
            </a:pPr>
            <a:r>
              <a:rPr lang="en-US" sz="1600" dirty="0" err="1"/>
              <a:t>Lệnh</a:t>
            </a:r>
            <a:r>
              <a:rPr lang="en-US" sz="1600" dirty="0"/>
              <a:t>, </a:t>
            </a:r>
            <a:r>
              <a:rPr lang="en-US" sz="1600" dirty="0" err="1"/>
              <a:t>quyết</a:t>
            </a:r>
            <a:r>
              <a:rPr lang="en-US" sz="1600" dirty="0"/>
              <a:t> </a:t>
            </a:r>
            <a:r>
              <a:rPr lang="en-US" sz="1600" dirty="0" err="1"/>
              <a:t>định</a:t>
            </a:r>
            <a:r>
              <a:rPr lang="en-US" sz="1600" dirty="0"/>
              <a:t> </a:t>
            </a:r>
          </a:p>
          <a:p>
            <a:pPr algn="ctr">
              <a:defRPr/>
            </a:pPr>
            <a:r>
              <a:rPr lang="en-US" sz="1600" dirty="0" err="1"/>
              <a:t>của</a:t>
            </a:r>
            <a:r>
              <a:rPr lang="en-US" sz="1600" dirty="0"/>
              <a:t> </a:t>
            </a:r>
            <a:r>
              <a:rPr lang="en-US" sz="1600" dirty="0" err="1"/>
              <a:t>Chủ</a:t>
            </a:r>
            <a:r>
              <a:rPr lang="en-US" sz="1600" dirty="0"/>
              <a:t> </a:t>
            </a:r>
            <a:r>
              <a:rPr lang="en-US" sz="1600" dirty="0" err="1"/>
              <a:t>tịch</a:t>
            </a:r>
            <a:r>
              <a:rPr lang="en-US" sz="1600" dirty="0"/>
              <a:t> </a:t>
            </a:r>
            <a:r>
              <a:rPr lang="en-US" sz="1600" dirty="0" err="1"/>
              <a:t>nước</a:t>
            </a:r>
            <a:endParaRPr lang="en-US" sz="1600" dirty="0"/>
          </a:p>
        </p:txBody>
      </p:sp>
      <p:sp>
        <p:nvSpPr>
          <p:cNvPr id="9" name="_s1032"/>
          <p:cNvSpPr>
            <a:spLocks noChangeArrowheads="1"/>
          </p:cNvSpPr>
          <p:nvPr/>
        </p:nvSpPr>
        <p:spPr bwMode="auto">
          <a:xfrm flipV="1">
            <a:off x="2100263" y="4454525"/>
            <a:ext cx="4910137" cy="59690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2880 w 21600"/>
              <a:gd name="T13" fmla="*/ 2880 h 21600"/>
              <a:gd name="T14" fmla="*/ 18720 w 21600"/>
              <a:gd name="T15" fmla="*/ 1872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" y="21600"/>
                </a:lnTo>
                <a:lnTo>
                  <a:pt x="19440" y="21600"/>
                </a:lnTo>
                <a:lnTo>
                  <a:pt x="2160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10800000" wrap="none" lIns="0" tIns="0" rIns="0" bIns="0" anchor="ctr"/>
          <a:lstStyle/>
          <a:p>
            <a:pPr algn="ctr">
              <a:defRPr/>
            </a:pPr>
            <a:r>
              <a:rPr lang="en-US" sz="1600"/>
              <a:t>Nghị định, nghị quyết của Chính phủ</a:t>
            </a:r>
          </a:p>
          <a:p>
            <a:pPr algn="ctr">
              <a:defRPr/>
            </a:pPr>
            <a:r>
              <a:rPr lang="en-US" sz="1600"/>
              <a:t>Quyết định, chỉ thị của Thủ tướng </a:t>
            </a:r>
          </a:p>
        </p:txBody>
      </p:sp>
      <p:sp>
        <p:nvSpPr>
          <p:cNvPr id="10" name="_s1033"/>
          <p:cNvSpPr>
            <a:spLocks noChangeArrowheads="1"/>
          </p:cNvSpPr>
          <p:nvPr/>
        </p:nvSpPr>
        <p:spPr bwMode="auto">
          <a:xfrm flipV="1">
            <a:off x="1649413" y="5051425"/>
            <a:ext cx="5894387" cy="5937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2700 w 21600"/>
              <a:gd name="T13" fmla="*/ 2700 h 21600"/>
              <a:gd name="T14" fmla="*/ 18900 w 21600"/>
              <a:gd name="T15" fmla="*/ 189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1800" y="21600"/>
                </a:lnTo>
                <a:lnTo>
                  <a:pt x="19800" y="21600"/>
                </a:lnTo>
                <a:lnTo>
                  <a:pt x="2160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wrap="none" lIns="0" tIns="0" rIns="0" bIns="0" anchor="ctr"/>
          <a:lstStyle/>
          <a:p>
            <a:pPr algn="ctr">
              <a:defRPr/>
            </a:pP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Thông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tư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quyết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chỉ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thị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, </a:t>
            </a:r>
          </a:p>
          <a:p>
            <a:pPr algn="ctr">
              <a:defRPr/>
            </a:pP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bộ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quan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ngang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bộ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văn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liên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tịch</a:t>
            </a:r>
            <a:endParaRPr lang="en-US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_s1034"/>
          <p:cNvSpPr>
            <a:spLocks noChangeArrowheads="1"/>
          </p:cNvSpPr>
          <p:nvPr/>
        </p:nvSpPr>
        <p:spPr bwMode="auto">
          <a:xfrm flipV="1">
            <a:off x="1198563" y="5645150"/>
            <a:ext cx="6878637" cy="59690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2572 w 21600"/>
              <a:gd name="T13" fmla="*/ 2572 h 21600"/>
              <a:gd name="T14" fmla="*/ 19028 w 21600"/>
              <a:gd name="T15" fmla="*/ 19028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1543" y="21600"/>
                </a:lnTo>
                <a:lnTo>
                  <a:pt x="20057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28575" algn="in">
            <a:solidFill>
              <a:srgbClr val="5F0FFF"/>
            </a:solidFill>
            <a:miter lim="800000"/>
            <a:headEnd/>
            <a:tailEnd/>
          </a:ln>
        </p:spPr>
        <p:txBody>
          <a:bodyPr rot="10800000" wrap="none" lIns="0" tIns="0" rIns="0" bIns="0" anchor="ctr"/>
          <a:lstStyle/>
          <a:p>
            <a:pPr algn="ctr">
              <a:defRPr/>
            </a:pPr>
            <a:r>
              <a:rPr lang="vi-VN" sz="1600" dirty="0"/>
              <a:t>Nghị quyết của </a:t>
            </a:r>
            <a:r>
              <a:rPr lang="en-US" sz="1600" dirty="0"/>
              <a:t>H</a:t>
            </a:r>
            <a:r>
              <a:rPr lang="vi-VN" sz="1600" dirty="0"/>
              <a:t>Đ</a:t>
            </a:r>
            <a:r>
              <a:rPr lang="en-US" sz="1600" dirty="0"/>
              <a:t>TPTANDTC</a:t>
            </a:r>
            <a:r>
              <a:rPr lang="vi-VN" sz="1600" dirty="0"/>
              <a:t>;</a:t>
            </a:r>
            <a:endParaRPr lang="en-US" sz="1600" dirty="0"/>
          </a:p>
          <a:p>
            <a:pPr algn="ctr">
              <a:defRPr/>
            </a:pPr>
            <a:r>
              <a:rPr lang="vi-VN" sz="1600" dirty="0"/>
              <a:t> quyết định, chỉ thị, thông tư của CATA</a:t>
            </a:r>
            <a:r>
              <a:rPr lang="en-US" sz="1600" dirty="0"/>
              <a:t>NDTC</a:t>
            </a:r>
            <a:r>
              <a:rPr lang="vi-VN" sz="1600" dirty="0"/>
              <a:t>, </a:t>
            </a:r>
            <a:r>
              <a:rPr lang="en-US" sz="1600" dirty="0"/>
              <a:t>VTVKSNDTC</a:t>
            </a:r>
            <a:r>
              <a:rPr lang="vi-VN" sz="1600" dirty="0"/>
              <a:t>; </a:t>
            </a:r>
            <a:endParaRPr lang="en-US" sz="1600" dirty="0"/>
          </a:p>
        </p:txBody>
      </p:sp>
      <p:sp>
        <p:nvSpPr>
          <p:cNvPr id="12" name="_s1035"/>
          <p:cNvSpPr>
            <a:spLocks noChangeArrowheads="1"/>
          </p:cNvSpPr>
          <p:nvPr/>
        </p:nvSpPr>
        <p:spPr bwMode="auto">
          <a:xfrm flipV="1">
            <a:off x="696913" y="6242050"/>
            <a:ext cx="7862887" cy="5937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2475 w 21600"/>
              <a:gd name="T13" fmla="*/ 2475 h 21600"/>
              <a:gd name="T14" fmla="*/ 19125 w 21600"/>
              <a:gd name="T15" fmla="*/ 1912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1350" y="21600"/>
                </a:lnTo>
                <a:lnTo>
                  <a:pt x="2025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 w="28575" algn="in">
            <a:solidFill>
              <a:srgbClr val="0A00CE"/>
            </a:solidFill>
            <a:miter lim="800000"/>
            <a:headEnd/>
            <a:tailEnd/>
          </a:ln>
        </p:spPr>
        <p:txBody>
          <a:bodyPr rot="10800000" wrap="none" lIns="0" tIns="0" rIns="0" bIns="0" anchor="ctr"/>
          <a:lstStyle/>
          <a:p>
            <a:pPr algn="ctr">
              <a:defRPr/>
            </a:pPr>
            <a:r>
              <a:rPr lang="en-US" sz="1600" dirty="0" err="1"/>
              <a:t>Văn</a:t>
            </a:r>
            <a:r>
              <a:rPr lang="en-US" sz="1600" dirty="0"/>
              <a:t> </a:t>
            </a:r>
            <a:r>
              <a:rPr lang="en-US" sz="1600" dirty="0" err="1"/>
              <a:t>bản</a:t>
            </a:r>
            <a:r>
              <a:rPr lang="en-US" sz="1600" dirty="0"/>
              <a:t> </a:t>
            </a:r>
            <a:r>
              <a:rPr lang="en-US" sz="1600" dirty="0" err="1"/>
              <a:t>của</a:t>
            </a:r>
            <a:r>
              <a:rPr lang="en-US" sz="1600" dirty="0"/>
              <a:t> </a:t>
            </a:r>
            <a:r>
              <a:rPr lang="en-US" sz="1600" dirty="0" err="1"/>
              <a:t>chính</a:t>
            </a:r>
            <a:r>
              <a:rPr lang="en-US" sz="1600" dirty="0"/>
              <a:t> </a:t>
            </a:r>
            <a:r>
              <a:rPr lang="en-US" sz="1600" dirty="0" err="1"/>
              <a:t>quyền</a:t>
            </a:r>
            <a:r>
              <a:rPr lang="en-US" sz="1600" dirty="0"/>
              <a:t> </a:t>
            </a:r>
            <a:r>
              <a:rPr lang="en-US" sz="1600" dirty="0" err="1"/>
              <a:t>địa</a:t>
            </a:r>
            <a:r>
              <a:rPr lang="en-US" sz="1600" dirty="0"/>
              <a:t> </a:t>
            </a:r>
            <a:r>
              <a:rPr lang="en-US" sz="1600" dirty="0" err="1"/>
              <a:t>phương</a:t>
            </a:r>
            <a:endParaRPr lang="en-US" sz="1600" dirty="0"/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3034506" y="489340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5243" y="1091003"/>
            <a:ext cx="9022557" cy="10302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/>
              <a:t>2.1.2. Vị </a:t>
            </a:r>
            <a:r>
              <a:rPr lang="vi-VN" sz="3200" b="1" dirty="0" smtClean="0"/>
              <a:t>trí</a:t>
            </a:r>
            <a:r>
              <a:rPr lang="en-US" sz="3200" b="1" dirty="0" smtClean="0"/>
              <a:t>,</a:t>
            </a:r>
            <a:r>
              <a:rPr lang="vi-VN" sz="3200" b="1" dirty="0" smtClean="0"/>
              <a:t> </a:t>
            </a:r>
            <a:r>
              <a:rPr lang="en-US" sz="3200" b="1" dirty="0" err="1" smtClean="0"/>
              <a:t>thứ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bậc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của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văn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bản</a:t>
            </a:r>
            <a:r>
              <a:rPr lang="en-US" sz="3200" b="1" dirty="0" smtClean="0"/>
              <a:t> QPPL </a:t>
            </a:r>
            <a:r>
              <a:rPr lang="en-US" sz="3200" b="1" dirty="0" err="1" smtClean="0"/>
              <a:t>trong</a:t>
            </a:r>
            <a:r>
              <a:rPr lang="en-US" sz="3200" b="1" dirty="0" smtClean="0"/>
              <a:t> HTPL </a:t>
            </a:r>
            <a:r>
              <a:rPr lang="en-US" sz="3200" b="1" dirty="0" err="1" smtClean="0"/>
              <a:t>Việt</a:t>
            </a:r>
            <a:r>
              <a:rPr lang="en-US" sz="3200" b="1" dirty="0" smtClean="0"/>
              <a:t> Nam …</a:t>
            </a:r>
            <a:endParaRPr lang="en-US" sz="3200" dirty="0"/>
          </a:p>
        </p:txBody>
      </p:sp>
      <p:pic>
        <p:nvPicPr>
          <p:cNvPr id="1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631" y="65477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8678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3034506" y="489340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631" y="65477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Isosceles Triangle 15"/>
          <p:cNvSpPr/>
          <p:nvPr/>
        </p:nvSpPr>
        <p:spPr>
          <a:xfrm>
            <a:off x="2667000" y="1524000"/>
            <a:ext cx="4038600" cy="1524000"/>
          </a:xfrm>
          <a:prstGeom prst="triangle">
            <a:avLst>
              <a:gd name="adj" fmla="val 47240"/>
            </a:avLst>
          </a:prstGeom>
          <a:solidFill>
            <a:srgbClr val="FFC0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b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Hiến pháp</a:t>
            </a:r>
            <a:endParaRPr lang="vi-VN" sz="2800" b="1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rapezoid 16"/>
          <p:cNvSpPr/>
          <p:nvPr/>
        </p:nvSpPr>
        <p:spPr>
          <a:xfrm>
            <a:off x="1447800" y="2819400"/>
            <a:ext cx="6400800" cy="1143000"/>
          </a:xfrm>
          <a:prstGeom prst="trapezoid">
            <a:avLst>
              <a:gd name="adj" fmla="val 129919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Bộ luật, đạo luật </a:t>
            </a:r>
            <a:endParaRPr lang="vi-VN" sz="3200">
              <a:solidFill>
                <a:schemeClr val="tx1"/>
              </a:solidFill>
            </a:endParaRPr>
          </a:p>
        </p:txBody>
      </p:sp>
      <p:sp>
        <p:nvSpPr>
          <p:cNvPr id="18" name="Trapezoid 17"/>
          <p:cNvSpPr/>
          <p:nvPr/>
        </p:nvSpPr>
        <p:spPr>
          <a:xfrm>
            <a:off x="457200" y="3733800"/>
            <a:ext cx="8382000" cy="1143000"/>
          </a:xfrm>
          <a:prstGeom prst="trapezoid">
            <a:avLst>
              <a:gd name="adj" fmla="val 108935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Văn bản dưới luật</a:t>
            </a:r>
            <a:endParaRPr lang="vi-VN" sz="3200">
              <a:solidFill>
                <a:schemeClr val="tx1"/>
              </a:solidFill>
            </a:endParaRPr>
          </a:p>
        </p:txBody>
      </p:sp>
      <p:sp>
        <p:nvSpPr>
          <p:cNvPr id="19" name="Explosion 2 18"/>
          <p:cNvSpPr/>
          <p:nvPr/>
        </p:nvSpPr>
        <p:spPr>
          <a:xfrm>
            <a:off x="0" y="4953000"/>
            <a:ext cx="9144000" cy="1905000"/>
          </a:xfrm>
          <a:prstGeom prst="irregularSeal2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Mọi văn bản trái với Hiến pháp được xem là vi hiến </a:t>
            </a:r>
          </a:p>
          <a:p>
            <a:pPr>
              <a:defRPr/>
            </a:pPr>
            <a:r>
              <a:rPr lang="en-US"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và phải loại bỏ</a:t>
            </a:r>
            <a:endParaRPr lang="vi-VN" sz="2400" b="1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Flowchart: Off-page Connector 19"/>
          <p:cNvSpPr/>
          <p:nvPr/>
        </p:nvSpPr>
        <p:spPr>
          <a:xfrm>
            <a:off x="457200" y="152400"/>
            <a:ext cx="8229600" cy="1295400"/>
          </a:xfrm>
          <a:prstGeom prst="flowChartOffpage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hiệu</a:t>
            </a:r>
            <a: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cao</a:t>
            </a:r>
            <a:r>
              <a:rPr lang="en-US" sz="36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nhất</a:t>
            </a:r>
            <a:endParaRPr lang="vi-VN" sz="36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3510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14425"/>
            <a:ext cx="9144000" cy="10969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/>
              <a:t>2.1.2. Vị trí của </a:t>
            </a:r>
            <a:r>
              <a:rPr lang="en-US" sz="3200" b="1" dirty="0"/>
              <a:t>H</a:t>
            </a:r>
            <a:r>
              <a:rPr lang="vi-VN" sz="3200" b="1" dirty="0"/>
              <a:t>iến pháp trong hệ thống pháp luật Việt Nam</a:t>
            </a:r>
            <a:endParaRPr lang="en-US" sz="3200" dirty="0"/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0" y="2776538"/>
            <a:ext cx="9144000" cy="191135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)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tập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trung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ý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giai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cấp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lao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động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Nam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480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0" y="1371600"/>
            <a:ext cx="2209800" cy="9906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1946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ight Arrow 9"/>
          <p:cNvSpPr/>
          <p:nvPr/>
        </p:nvSpPr>
        <p:spPr>
          <a:xfrm>
            <a:off x="2209800" y="1219200"/>
            <a:ext cx="6553200" cy="1219200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9/11/1946   -   7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chương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70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2438400"/>
            <a:ext cx="2209800" cy="990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1959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ight Arrow 11"/>
          <p:cNvSpPr/>
          <p:nvPr/>
        </p:nvSpPr>
        <p:spPr>
          <a:xfrm>
            <a:off x="2209800" y="2286000"/>
            <a:ext cx="6553200" cy="1219200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31/12/1959   -   10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chương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112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3505200"/>
            <a:ext cx="2209800" cy="9906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1980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ight Arrow 13"/>
          <p:cNvSpPr/>
          <p:nvPr/>
        </p:nvSpPr>
        <p:spPr>
          <a:xfrm>
            <a:off x="2209800" y="3352800"/>
            <a:ext cx="6553200" cy="1219200"/>
          </a:xfrm>
          <a:prstGeom prst="rightArrow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18/12/1980   -   12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chương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147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0" y="4572000"/>
            <a:ext cx="2209800" cy="9906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1992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ight Arrow 15"/>
          <p:cNvSpPr/>
          <p:nvPr/>
        </p:nvSpPr>
        <p:spPr>
          <a:xfrm>
            <a:off x="2209800" y="4419600"/>
            <a:ext cx="6553200" cy="1219200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15/4/1992   -   12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chương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147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0" y="5638800"/>
            <a:ext cx="2209800" cy="9906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Hiến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pháp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2013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2209800" y="5486400"/>
            <a:ext cx="6553200" cy="1219200"/>
          </a:xfrm>
          <a:prstGeom prst="right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latin typeface="Arial" pitchFamily="34" charset="0"/>
                <a:cs typeface="Arial" pitchFamily="34" charset="0"/>
              </a:rPr>
              <a:t>28/11/2013   -   11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chương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, 120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điều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762000" y="533400"/>
            <a:ext cx="7620000" cy="685800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Hiến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Việt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Nam qua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thời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kỳ</a:t>
            </a:r>
            <a:r>
              <a:rPr lang="en-US" dirty="0" smtClean="0"/>
              <a:t> </a:t>
            </a:r>
            <a:endParaRPr lang="en-US" sz="36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3373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14425"/>
            <a:ext cx="9144000" cy="1095375"/>
          </a:xfrm>
          <a:prstGeom prst="rect">
            <a:avLst/>
          </a:prstGeom>
          <a:solidFill>
            <a:srgbClr val="E4F41A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cs typeface="Arial" pitchFamily="34" charset="0"/>
              </a:rPr>
              <a:t>2.2. Một số nội dung cơ bản của Hiến pháp nước C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H XH CN VN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0" y="2822575"/>
            <a:ext cx="9144000" cy="682625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2013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Quốc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hội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khóa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XIII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74625" y="3943350"/>
            <a:ext cx="8794750" cy="11620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thông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qua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ngày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28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tháng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11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năm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2013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>
              <a:defRPr/>
            </a:pP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hiệu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1/1/2014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74625" y="5557838"/>
            <a:ext cx="8794750" cy="108108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gồm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11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chương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chế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120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điều</a:t>
            </a:r>
            <a:endParaRPr lang="en-US" sz="3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175" y="1114425"/>
            <a:ext cx="5386387" cy="9144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/>
              <a:t>2.2.1. Chế độ chính trị</a:t>
            </a:r>
            <a:endParaRPr lang="en-US" sz="36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109663" y="3857625"/>
            <a:ext cx="7053262" cy="79057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Sự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lãnh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Đảng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Cộng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sản</a:t>
            </a:r>
            <a:endParaRPr lang="vi-VN" sz="3600" b="1" dirty="0"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0" y="2311400"/>
            <a:ext cx="4821238" cy="66040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631950" y="5403850"/>
            <a:ext cx="7515225" cy="1314450"/>
          </a:xfrm>
          <a:prstGeom prst="roundRect">
            <a:avLst/>
          </a:prstGeom>
          <a:solidFill>
            <a:srgbClr val="00B0F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Nguyên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tắc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chức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hoạt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động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Bộ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máy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7407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813" y="1279525"/>
            <a:ext cx="5121275" cy="665163"/>
          </a:xfrm>
          <a:prstGeom prst="rect">
            <a:avLst/>
          </a:prstGeom>
          <a:solidFill>
            <a:srgbClr val="FFCCFF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814388" y="2971800"/>
            <a:ext cx="7597775" cy="1828800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“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do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vì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”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Tất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cả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lực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endParaRPr lang="en-US" sz="3600" dirty="0"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thuộc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dân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584450" y="5935663"/>
            <a:ext cx="4057650" cy="606425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7407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4040188" y="1008062"/>
            <a:ext cx="5103812" cy="59213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QL NN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200400" y="1679575"/>
            <a:ext cx="5884863" cy="78105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lập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lập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3598863" y="3148013"/>
            <a:ext cx="5121275" cy="84137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HĐND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tỉnh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867150" y="4630738"/>
            <a:ext cx="4618038" cy="75565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HĐND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quận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huyện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963988" y="6084888"/>
            <a:ext cx="4471987" cy="78898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HĐND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phường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cxnSp>
        <p:nvCxnSpPr>
          <p:cNvPr id="15" name="Straight Arrow Connector 14"/>
          <p:cNvCxnSpPr>
            <a:stCxn id="11" idx="2"/>
          </p:cNvCxnSpPr>
          <p:nvPr/>
        </p:nvCxnSpPr>
        <p:spPr>
          <a:xfrm>
            <a:off x="6143625" y="2460625"/>
            <a:ext cx="0" cy="6873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12" idx="2"/>
          </p:cNvCxnSpPr>
          <p:nvPr/>
        </p:nvCxnSpPr>
        <p:spPr>
          <a:xfrm>
            <a:off x="6159500" y="3989388"/>
            <a:ext cx="0" cy="64135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13" idx="2"/>
          </p:cNvCxnSpPr>
          <p:nvPr/>
        </p:nvCxnSpPr>
        <p:spPr>
          <a:xfrm flipH="1">
            <a:off x="6176963" y="5386388"/>
            <a:ext cx="0" cy="682625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2514600" y="2070100"/>
            <a:ext cx="0" cy="440928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endCxn id="12" idx="1"/>
          </p:cNvCxnSpPr>
          <p:nvPr/>
        </p:nvCxnSpPr>
        <p:spPr>
          <a:xfrm>
            <a:off x="2514600" y="3568700"/>
            <a:ext cx="1084263" cy="1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endCxn id="11" idx="1"/>
          </p:cNvCxnSpPr>
          <p:nvPr/>
        </p:nvCxnSpPr>
        <p:spPr>
          <a:xfrm>
            <a:off x="2514600" y="2070100"/>
            <a:ext cx="685800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2514600" y="5008563"/>
            <a:ext cx="1352550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endCxn id="14" idx="1"/>
          </p:cNvCxnSpPr>
          <p:nvPr/>
        </p:nvCxnSpPr>
        <p:spPr>
          <a:xfrm>
            <a:off x="2514600" y="6479381"/>
            <a:ext cx="1449388" cy="1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ounded Rectangle 29"/>
          <p:cNvSpPr/>
          <p:nvPr/>
        </p:nvSpPr>
        <p:spPr>
          <a:xfrm>
            <a:off x="1143000" y="2460626"/>
            <a:ext cx="1371600" cy="3608388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bầu</a:t>
            </a:r>
            <a:endParaRPr lang="en-US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003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3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24123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2851411"/>
            <a:ext cx="9144000" cy="1720589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Đảng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Cộng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Nam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giữ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vai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trò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lãnh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Nam</a:t>
            </a: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260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606675" y="5791200"/>
            <a:ext cx="3937000" cy="487362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4/HP/2013)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3338" y="1438536"/>
            <a:ext cx="7099300" cy="618864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Sự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lãnh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Đảng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Cộng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sản</a:t>
            </a:r>
            <a:endParaRPr lang="vi-VN" sz="36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63650"/>
            <a:ext cx="9144000" cy="1662113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600" b="1" dirty="0">
                <a:cs typeface="Arial" pitchFamily="34" charset="0"/>
              </a:rPr>
              <a:t>2.2.2. Quyền con người, quyền và nghĩa vụ cơ bản của công dân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0" y="3200401"/>
            <a:ext cx="9144000" cy="350520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2.2.2.1.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con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người</a:t>
            </a:r>
            <a:endParaRPr lang="en-US" sz="32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	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1992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). </a:t>
            </a:r>
            <a:endParaRPr lang="en-US" sz="32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32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Tìm</a:t>
            </a:r>
            <a:r>
              <a:rPr lang="en-US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hiểu</a:t>
            </a:r>
            <a:r>
              <a:rPr lang="en-US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áp</a:t>
            </a:r>
            <a:r>
              <a:rPr lang="en-US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dụng</a:t>
            </a:r>
            <a:r>
              <a:rPr lang="en-US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này</a:t>
            </a:r>
            <a:r>
              <a:rPr lang="en-US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HP 2013 (</a:t>
            </a:r>
            <a:r>
              <a:rPr lang="en-US" sz="32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tự</a:t>
            </a:r>
            <a:r>
              <a:rPr lang="en-US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do </a:t>
            </a:r>
            <a:r>
              <a:rPr lang="en-US" sz="32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thân</a:t>
            </a:r>
            <a:r>
              <a:rPr lang="en-US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tữ</a:t>
            </a:r>
            <a:r>
              <a:rPr lang="en-US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do </a:t>
            </a:r>
            <a:r>
              <a:rPr lang="en-US" sz="32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chỗ</a:t>
            </a:r>
            <a:r>
              <a:rPr lang="en-US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ở, </a:t>
            </a:r>
            <a:r>
              <a:rPr lang="en-US" sz="32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tự</a:t>
            </a:r>
            <a:r>
              <a:rPr lang="en-US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do </a:t>
            </a:r>
            <a:r>
              <a:rPr lang="en-US" sz="32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bầu</a:t>
            </a:r>
            <a:r>
              <a:rPr lang="en-US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ứng</a:t>
            </a:r>
            <a:r>
              <a:rPr lang="en-US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cử</a:t>
            </a:r>
            <a:r>
              <a:rPr lang="en-US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…)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1446213"/>
            <a:ext cx="9144000" cy="1995487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2013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khẳng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con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DS, KT, VH, XH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trọng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 </a:t>
            </a: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463675" y="5884863"/>
            <a:ext cx="6565900" cy="83185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từ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14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21/HP/2013)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0" y="3706813"/>
            <a:ext cx="9144000" cy="189547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con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xâm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ích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tộc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ích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1446213"/>
            <a:ext cx="9144000" cy="1995487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2013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khẳng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con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DS, KT, VH, XH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trọng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 </a:t>
            </a: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463675" y="5884863"/>
            <a:ext cx="6565900" cy="83185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từ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14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21/HP/2013)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0" y="3706813"/>
            <a:ext cx="9144000" cy="189547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con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xâm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ích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tộc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ích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381125"/>
            <a:ext cx="9144000" cy="879475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2.2.2.2.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66700" y="2667000"/>
            <a:ext cx="8610600" cy="144780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Nguyên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tắc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: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Mọi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bình</a:t>
            </a:r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đẳng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trước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luật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1295400" y="6019800"/>
            <a:ext cx="6567487" cy="611188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từ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14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49/HP/2013).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52500" y="4495800"/>
            <a:ext cx="7239000" cy="1087437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nghĩa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vụ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tách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rời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393528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66813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273300"/>
            <a:ext cx="9144000" cy="328295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-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thân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khỏe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danh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phẩm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bắt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giữ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mọi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tặng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mô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bộ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theo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30335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22500" y="5781675"/>
            <a:ext cx="4705350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19, 20/HP/2013).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709863"/>
            <a:ext cx="9144000" cy="2278062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cá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xâm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chỗ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ở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thư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cư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trú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22500" y="5861050"/>
            <a:ext cx="5092700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21, 22, 23/HP/2013).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535238"/>
            <a:ext cx="9144000" cy="2817812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chủ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họp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lập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</a:p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theo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để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vi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1962150" y="5861050"/>
            <a:ext cx="5253038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24, 25, 26/HP/2013).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352675"/>
            <a:ext cx="9144000" cy="2967038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sz="3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đủ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18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tuổi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trở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lên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bầu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cử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sz="36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đủ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21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tuổi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ứng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cử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vào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lực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22500" y="5861050"/>
            <a:ext cx="4705350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27/HP/2013).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352675"/>
            <a:ext cx="9144000" cy="314960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tham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vào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quản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- XH: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tham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vấn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sở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phương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đủ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18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tuổi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trở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biểu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quyết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trưng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cầu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ý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19325" y="5959475"/>
            <a:ext cx="4705350" cy="849313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28, 29/HP/2013).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\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175" y="2352675"/>
            <a:ext cx="9144000" cy="155416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khiếu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nại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cáo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2013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khiếu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tố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2219325" y="5959475"/>
            <a:ext cx="4705350" cy="849313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30, 31/HP/2013).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0" y="4184650"/>
            <a:ext cx="9144000" cy="155416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Nghiêm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cấm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thù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khiếu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tố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dụng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khiếu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tố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để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vu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khống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vu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0236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130425"/>
            <a:ext cx="9144000" cy="382905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tế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doanh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cấm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sở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hữu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nhập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sở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hữu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tư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liệu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xuất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phần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vốn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góp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doanh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nghiệp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hoặc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khác</a:t>
            </a:r>
            <a:endParaRPr lang="en-US" sz="3200" dirty="0" smtClean="0"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“</a:t>
            </a:r>
            <a:r>
              <a:rPr lang="en-US" sz="3200" b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Làm</a:t>
            </a:r>
            <a:r>
              <a:rPr lang="en-US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tất</a:t>
            </a:r>
            <a:r>
              <a:rPr lang="en-US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cả</a:t>
            </a:r>
            <a:r>
              <a:rPr lang="en-US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mà</a:t>
            </a:r>
            <a:r>
              <a:rPr lang="en-US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cấm</a:t>
            </a:r>
            <a:r>
              <a:rPr lang="en-US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”</a:t>
            </a:r>
            <a:endParaRPr lang="en-US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19325" y="5959475"/>
            <a:ext cx="4705350" cy="849313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32, 33/HP/2013).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352675"/>
            <a:ext cx="9144000" cy="314960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-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làm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lựa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chọn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nghiệp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khỏe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bình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đẳng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nam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nữ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trẻ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em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chăm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sóc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…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19325" y="5959475"/>
            <a:ext cx="4705350" cy="849313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34</a:t>
            </a:r>
            <a:r>
              <a:rPr lang="en-US" sz="3200" dirty="0">
                <a:latin typeface="Arial" pitchFamily="34" charset="0"/>
                <a:cs typeface="Arial" pitchFamily="34" charset="0"/>
                <a:sym typeface="Wingdings" pitchFamily="2" charset="2"/>
              </a:rPr>
              <a:t>38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352675"/>
            <a:ext cx="9144000" cy="314960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hóa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tập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nghiên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cứu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khoa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CN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VH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…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xác</a:t>
            </a:r>
            <a:r>
              <a:rPr lang="en-US" sz="32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tộc</a:t>
            </a:r>
            <a:r>
              <a:rPr lang="en-US" sz="32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ngữ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mẹ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đẻ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,…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19325" y="5959475"/>
            <a:ext cx="4705350" cy="849313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39</a:t>
            </a:r>
            <a:r>
              <a:rPr lang="en-US" sz="3200" dirty="0">
                <a:latin typeface="Arial" pitchFamily="34" charset="0"/>
                <a:cs typeface="Arial" pitchFamily="34" charset="0"/>
                <a:sym typeface="Wingdings" pitchFamily="2" charset="2"/>
              </a:rPr>
              <a:t>43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4838700" cy="7985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709863"/>
            <a:ext cx="9144000" cy="1812925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: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“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trung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nặng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”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19325" y="5511800"/>
            <a:ext cx="4705350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44/HP/2013).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4838700" cy="7985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892425"/>
            <a:ext cx="9144000" cy="153035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“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thiêng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liêng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cao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”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68538" y="5103813"/>
            <a:ext cx="4281487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45/HP/2013)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4838700" cy="7985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593975"/>
            <a:ext cx="9144000" cy="222726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tuân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theo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tham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an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ninh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an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toàn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chấp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tắc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sinh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hoạt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cộng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68538" y="5103813"/>
            <a:ext cx="4281487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46/HP/2013)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4838700" cy="7985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892425"/>
            <a:ext cx="9144000" cy="153035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nộp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thuế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theo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định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nghĩa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vụ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quân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sự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đối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với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nam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giới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68538" y="5103813"/>
            <a:ext cx="4281487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47/HP/2013)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14425"/>
            <a:ext cx="9144000" cy="1184275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/>
              <a:t>2.2.3. Kinh tế, xã hội, văn hóa, giáo dục, khoa học, công nghệ và môi trường</a:t>
            </a:r>
            <a:endParaRPr lang="en-US" sz="3600" dirty="0"/>
          </a:p>
        </p:txBody>
      </p:sp>
      <p:sp>
        <p:nvSpPr>
          <p:cNvPr id="7" name="Rounded Rectangle 6"/>
          <p:cNvSpPr/>
          <p:nvPr/>
        </p:nvSpPr>
        <p:spPr>
          <a:xfrm>
            <a:off x="3175" y="2447925"/>
            <a:ext cx="481806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2.2.3.1.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độ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tế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1250950"/>
            <a:ext cx="4818063" cy="528638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2.2.3.1.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độ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tế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80131295"/>
              </p:ext>
            </p:extLst>
          </p:nvPr>
        </p:nvGraphicFramePr>
        <p:xfrm>
          <a:off x="0" y="1637506"/>
          <a:ext cx="9010996" cy="52204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564991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2.2.3.2.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hội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3175" y="2244725"/>
            <a:ext cx="2157413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Mục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đích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0" y="3349625"/>
            <a:ext cx="9144000" cy="112236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khỏe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0" y="5032375"/>
            <a:ext cx="9144000" cy="1219200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thực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“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uống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nhớ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nguồn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”, </a:t>
            </a: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564991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2.2.3.2.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hội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3175" y="2244725"/>
            <a:ext cx="9144000" cy="896938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chăm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lo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đối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tượng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nghèo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XH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968500" y="6267450"/>
            <a:ext cx="5014913" cy="59055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57, 58, 59/HP/2013)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175" y="3541713"/>
            <a:ext cx="9144000" cy="10795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ích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lao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động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0" y="5002213"/>
            <a:ext cx="9144000" cy="103346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ích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bà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mẹ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trẻ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em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</a:t>
            </a: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564991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2.2.3.3.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hóa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968500" y="5910263"/>
            <a:ext cx="5014913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60/HP/2013)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16-Point Star 8"/>
          <p:cNvSpPr/>
          <p:nvPr/>
        </p:nvSpPr>
        <p:spPr>
          <a:xfrm>
            <a:off x="15875" y="2609850"/>
            <a:ext cx="9128125" cy="2311400"/>
          </a:xfrm>
          <a:prstGeom prst="star16">
            <a:avLst/>
          </a:prstGeom>
          <a:ln w="57150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Bảo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tồn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phát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triển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nền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hóa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Nam </a:t>
            </a: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564991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2.2.3.3.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hóa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943225" y="2460625"/>
            <a:ext cx="2959100" cy="865188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phương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châm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175" y="3752850"/>
            <a:ext cx="9144000" cy="2771775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tộc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kế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thừa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phát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huy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Nam,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tư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tưởng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phong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Hồ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Chí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Minh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tiếp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thu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tinh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hoa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hóa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mọi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tài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năng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6115050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2.2.3.4.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giáo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dục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5153025" y="6259513"/>
            <a:ext cx="3990975" cy="5826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61/HP/2013)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-Point Star 8"/>
          <p:cNvSpPr/>
          <p:nvPr/>
        </p:nvSpPr>
        <p:spPr>
          <a:xfrm>
            <a:off x="-33338" y="3073400"/>
            <a:ext cx="9144001" cy="2132013"/>
          </a:xfrm>
          <a:prstGeom prst="star8">
            <a:avLst/>
          </a:prstGeom>
          <a:ln w="76200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Nâng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cao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trí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</a:p>
          <a:p>
            <a:pPr algn="ctr">
              <a:defRPr/>
            </a:pP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Phát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triển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nguồn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</a:p>
          <a:p>
            <a:pPr algn="ctr">
              <a:defRPr/>
            </a:pP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Bồi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dưỡng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tài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3200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6115050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2.2.3.4.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giáo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dục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Pentagon 7"/>
          <p:cNvSpPr/>
          <p:nvPr/>
        </p:nvSpPr>
        <p:spPr>
          <a:xfrm>
            <a:off x="3175" y="2327275"/>
            <a:ext cx="9140825" cy="847725"/>
          </a:xfrm>
          <a:prstGeom prst="homePlat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Ưu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tiên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đầu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tư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giáo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dục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mầm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non</a:t>
            </a:r>
          </a:p>
        </p:txBody>
      </p:sp>
      <p:sp>
        <p:nvSpPr>
          <p:cNvPr id="9" name="Pentagon 8"/>
          <p:cNvSpPr/>
          <p:nvPr/>
        </p:nvSpPr>
        <p:spPr>
          <a:xfrm>
            <a:off x="3175" y="3548063"/>
            <a:ext cx="9140825" cy="1033462"/>
          </a:xfrm>
          <a:prstGeom prst="homePlat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Đầu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tư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giáo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dục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ở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vùng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miền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núi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hải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đảo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vùng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kinh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tế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-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xã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khó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khăn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</a:t>
            </a:r>
          </a:p>
        </p:txBody>
      </p:sp>
      <p:sp>
        <p:nvSpPr>
          <p:cNvPr id="10" name="Pentagon 9"/>
          <p:cNvSpPr/>
          <p:nvPr/>
        </p:nvSpPr>
        <p:spPr>
          <a:xfrm>
            <a:off x="-11113" y="4908550"/>
            <a:ext cx="9140826" cy="1443038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khuyết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tật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nghèo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tham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văn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hóa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nghề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855821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2.2.3.5.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khoa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nghệ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3175" y="2727325"/>
            <a:ext cx="9144000" cy="1960563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Khoa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nghệ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hàng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đầu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giữ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vai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trò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then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chốt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sự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nghiệp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phát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triển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-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968500" y="5910263"/>
            <a:ext cx="5014913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62/HP/2013)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Explosion 1 6"/>
          <p:cNvSpPr/>
          <p:nvPr/>
        </p:nvSpPr>
        <p:spPr>
          <a:xfrm>
            <a:off x="166688" y="1905000"/>
            <a:ext cx="9144000" cy="5176838"/>
          </a:xfrm>
          <a:prstGeom prst="irregularSeal1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Nhà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để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mọi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tham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gia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thụ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hưởng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ích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động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khoa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nghệ</a:t>
            </a:r>
            <a:endParaRPr lang="vi-VN" sz="32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175" y="1250950"/>
            <a:ext cx="855821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2.2.3.5.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khoa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nghệ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855821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2.2.3.6.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môi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trường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968500" y="5910263"/>
            <a:ext cx="3900488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63/HP/2013)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Pentagon 8"/>
          <p:cNvSpPr/>
          <p:nvPr/>
        </p:nvSpPr>
        <p:spPr>
          <a:xfrm>
            <a:off x="200025" y="2195513"/>
            <a:ext cx="8943975" cy="1662112"/>
          </a:xfrm>
          <a:prstGeom prst="homePlat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môi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trường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nhằm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vững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nguồn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tài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nguyên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thiên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</a:t>
            </a:r>
          </a:p>
        </p:txBody>
      </p:sp>
      <p:sp>
        <p:nvSpPr>
          <p:cNvPr id="10" name="Pentagon 9"/>
          <p:cNvSpPr/>
          <p:nvPr/>
        </p:nvSpPr>
        <p:spPr>
          <a:xfrm>
            <a:off x="200025" y="4389438"/>
            <a:ext cx="8943975" cy="1081087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xử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nghiêm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gây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ô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nhiễm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môi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trường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Rounded Rectangle 21"/>
          <p:cNvSpPr/>
          <p:nvPr/>
        </p:nvSpPr>
        <p:spPr>
          <a:xfrm>
            <a:off x="0" y="2895600"/>
            <a:ext cx="9144000" cy="125571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dirty="0">
                <a:latin typeface="Arial" pitchFamily="34" charset="0"/>
                <a:cs typeface="Arial" pitchFamily="34" charset="0"/>
              </a:rPr>
              <a:t>Nhận định trên là: </a:t>
            </a:r>
            <a:r>
              <a:rPr lang="vi-VN" sz="3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Sai</a:t>
            </a:r>
            <a:endParaRPr lang="vi-VN" sz="32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vi-VN" sz="3200" dirty="0">
                <a:latin typeface="Arial" pitchFamily="34" charset="0"/>
                <a:cs typeface="Arial" pitchFamily="34" charset="0"/>
              </a:rPr>
              <a:t>Tại vì: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…..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từ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đủ18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tuổi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trở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….</a:t>
            </a:r>
            <a:endParaRPr lang="vi-VN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0" y="1460500"/>
            <a:ext cx="9143999" cy="12065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smtClean="0"/>
              <a:t>1/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từ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18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tuổi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trở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quyết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trưng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cầu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ý.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0" y="4419600"/>
            <a:ext cx="9143999" cy="10398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dirty="0">
                <a:latin typeface="Arial" pitchFamily="34" charset="0"/>
                <a:cs typeface="Arial" pitchFamily="34" charset="0"/>
              </a:rPr>
              <a:t>5/ Quyết định của Chủ tịch nước là văn bản quy phạm pháp luật có giá trị trên </a:t>
            </a:r>
            <a:r>
              <a:rPr lang="vi-VN" sz="3200" dirty="0" smtClean="0">
                <a:latin typeface="Arial" pitchFamily="34" charset="0"/>
                <a:cs typeface="Arial" pitchFamily="34" charset="0"/>
              </a:rPr>
              <a:t>luật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2819400" y="76200"/>
            <a:ext cx="6262252" cy="12065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2800" dirty="0"/>
              <a:t>Anh (chị) hãy trả lời các nhận định sau đây đúng hay sai và giải </a:t>
            </a:r>
            <a:r>
              <a:rPr lang="vi-VN" sz="2800" dirty="0" smtClean="0"/>
              <a:t>thí</a:t>
            </a:r>
            <a:r>
              <a:rPr lang="en-US" sz="2800" dirty="0" err="1" smtClean="0"/>
              <a:t>ch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-1" y="5741988"/>
            <a:ext cx="9144000" cy="10398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457200" indent="-457200">
              <a:buFontTx/>
              <a:buChar char="-"/>
              <a:defRPr/>
            </a:pPr>
            <a:r>
              <a:rPr lang="en-US" sz="2800" dirty="0" err="1">
                <a:latin typeface="Arial" pitchFamily="34" charset="0"/>
                <a:cs typeface="Arial" pitchFamily="34" charset="0"/>
              </a:rPr>
              <a:t>Nhận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trên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Sai</a:t>
            </a:r>
            <a:endParaRPr lang="en-US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2800" dirty="0" err="1">
                <a:latin typeface="Arial" pitchFamily="34" charset="0"/>
                <a:cs typeface="Arial" pitchFamily="34" charset="0"/>
              </a:rPr>
              <a:t>Tại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vì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…….. </a:t>
            </a:r>
            <a:r>
              <a:rPr lang="vi-VN" sz="2800" dirty="0" smtClean="0">
                <a:latin typeface="Arial" pitchFamily="34" charset="0"/>
                <a:cs typeface="Arial" pitchFamily="34" charset="0"/>
              </a:rPr>
              <a:t>có </a:t>
            </a:r>
            <a:r>
              <a:rPr lang="vi-VN" sz="2800" dirty="0">
                <a:latin typeface="Arial" pitchFamily="34" charset="0"/>
                <a:cs typeface="Arial" pitchFamily="34" charset="0"/>
              </a:rPr>
              <a:t>giá trị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dưới</a:t>
            </a:r>
            <a:r>
              <a:rPr lang="vi-VN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z="2800" dirty="0">
                <a:latin typeface="Arial" pitchFamily="34" charset="0"/>
                <a:cs typeface="Arial" pitchFamily="34" charset="0"/>
              </a:rPr>
              <a:t>luật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7475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10" grpId="0" animBg="1"/>
      <p:bldP spid="11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Củng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0" y="1558925"/>
            <a:ext cx="9144000" cy="11795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1/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tập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trung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ý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0" y="5176838"/>
            <a:ext cx="4206875" cy="1038225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lao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động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Nam.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0" y="2992438"/>
            <a:ext cx="4206875" cy="1854200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cấp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494213" y="2992438"/>
            <a:ext cx="4649787" cy="1854200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cấp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lao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động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Nam.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494213" y="5113338"/>
            <a:ext cx="4649787" cy="1085850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Đảng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073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778760" y="382588"/>
            <a:ext cx="3937000" cy="7493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Củng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6360" y="1514475"/>
            <a:ext cx="5153025" cy="117951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2/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6360" y="3211513"/>
            <a:ext cx="4660900" cy="137636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xâm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chỗ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ở.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938713" y="3211513"/>
            <a:ext cx="4205287" cy="137636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6675" y="4862513"/>
            <a:ext cx="4660900" cy="127158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tặng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mô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bộ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938713" y="4862513"/>
            <a:ext cx="4205287" cy="127158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bầu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ứng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3581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66675" y="1514475"/>
            <a:ext cx="9077325" cy="117951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3/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mới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nam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qua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năm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nào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?	</a:t>
            </a:r>
            <a:r>
              <a:rPr lang="en-US" sz="3200" dirty="0"/>
              <a:t>	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Củng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837113" y="3349625"/>
            <a:ext cx="4306887" cy="1039813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qua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28/10/2013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0" y="4851400"/>
            <a:ext cx="4456113" cy="1050925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qua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01/01/2014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0" y="3292475"/>
            <a:ext cx="4456113" cy="1039813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qua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28/11/2013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789488" y="4851400"/>
            <a:ext cx="4354512" cy="1047750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qua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01/01/2013?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581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Củng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2588" y="1441450"/>
            <a:ext cx="8280400" cy="1179513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4/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năm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2013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bao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nhiêu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?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5875" y="3270250"/>
            <a:ext cx="4506913" cy="10858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727575" y="3270250"/>
            <a:ext cx="4416425" cy="10858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lăm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5875" y="4905375"/>
            <a:ext cx="4506913" cy="106362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727575" y="4903788"/>
            <a:ext cx="4416425" cy="106521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581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0" y="1463675"/>
            <a:ext cx="9144000" cy="18446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atin typeface="Arial" pitchFamily="34" charset="0"/>
                <a:cs typeface="Arial" pitchFamily="34" charset="0"/>
              </a:rPr>
              <a:t>CÁC EM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atin typeface="Arial" pitchFamily="34" charset="0"/>
                <a:cs typeface="Arial" pitchFamily="34" charset="0"/>
              </a:rPr>
              <a:t>CÓ HỎI THÊM GÌ KHÔNG?</a:t>
            </a:r>
            <a:endParaRPr lang="en-US" sz="5400" b="1" dirty="0"/>
          </a:p>
        </p:txBody>
      </p:sp>
      <p:pic>
        <p:nvPicPr>
          <p:cNvPr id="6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581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847725" y="1196975"/>
            <a:ext cx="7381875" cy="1901825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atin typeface="Arial" pitchFamily="34" charset="0"/>
                <a:cs typeface="Arial" pitchFamily="34" charset="0"/>
              </a:rPr>
              <a:t>CÂU HỎI VÀ BÀI TẬP VỀ NHÀ</a:t>
            </a:r>
            <a:endParaRPr lang="en-US" sz="5400" b="1" dirty="0"/>
          </a:p>
        </p:txBody>
      </p:sp>
      <p:pic>
        <p:nvPicPr>
          <p:cNvPr id="6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 descr="D:\hinh nen\hien pháp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725" y="3098800"/>
            <a:ext cx="7381875" cy="378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581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409575" y="2033588"/>
            <a:ext cx="8407400" cy="36052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3338"/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CẢM ƠN </a:t>
            </a:r>
          </a:p>
          <a:p>
            <a:pPr marL="33338"/>
            <a:r>
              <a:rPr lang="vi-VN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 EM ĐÃ </a:t>
            </a:r>
            <a:r>
              <a:rPr lang="vi-VN" sz="40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HỢP </a:t>
            </a:r>
            <a:r>
              <a:rPr lang="vi-VN" sz="40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TÁC</a:t>
            </a:r>
            <a:endParaRPr lang="en-US" sz="4000" dirty="0">
              <a:solidFill>
                <a:schemeClr val="tx1"/>
              </a:solidFill>
            </a:endParaRPr>
          </a:p>
        </p:txBody>
      </p:sp>
      <p:pic>
        <p:nvPicPr>
          <p:cNvPr id="6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201613"/>
            <a:ext cx="54451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581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509</TotalTime>
  <Words>2983</Words>
  <Application>Microsoft Office PowerPoint</Application>
  <PresentationFormat>On-screen Show (4:3)</PresentationFormat>
  <Paragraphs>355</Paragraphs>
  <Slides>64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64</vt:i4>
      </vt:variant>
    </vt:vector>
  </HeadingPairs>
  <TitlesOfParts>
    <vt:vector size="72" baseType="lpstr">
      <vt:lpstr>宋体</vt:lpstr>
      <vt:lpstr>Arial</vt:lpstr>
      <vt:lpstr>Calibri</vt:lpstr>
      <vt:lpstr>Constantia</vt:lpstr>
      <vt:lpstr>Times New Roman</vt:lpstr>
      <vt:lpstr>Wingdings</vt:lpstr>
      <vt:lpstr>Wingdings 2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\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Anh Lam</cp:lastModifiedBy>
  <cp:revision>30</cp:revision>
  <dcterms:created xsi:type="dcterms:W3CDTF">2020-04-24T05:38:17Z</dcterms:created>
  <dcterms:modified xsi:type="dcterms:W3CDTF">2021-05-08T02:38:04Z</dcterms:modified>
</cp:coreProperties>
</file>