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97" r:id="rId2"/>
    <p:sldMasterId id="2147484109" r:id="rId3"/>
  </p:sldMasterIdLst>
  <p:notesMasterIdLst>
    <p:notesMasterId r:id="rId55"/>
  </p:notesMasterIdLst>
  <p:sldIdLst>
    <p:sldId id="369" r:id="rId4"/>
    <p:sldId id="433" r:id="rId5"/>
    <p:sldId id="522" r:id="rId6"/>
    <p:sldId id="523" r:id="rId7"/>
    <p:sldId id="524" r:id="rId8"/>
    <p:sldId id="525" r:id="rId9"/>
    <p:sldId id="527" r:id="rId10"/>
    <p:sldId id="528" r:id="rId11"/>
    <p:sldId id="530" r:id="rId12"/>
    <p:sldId id="531" r:id="rId13"/>
    <p:sldId id="532" r:id="rId14"/>
    <p:sldId id="533" r:id="rId15"/>
    <p:sldId id="534" r:id="rId16"/>
    <p:sldId id="535" r:id="rId17"/>
    <p:sldId id="536" r:id="rId18"/>
    <p:sldId id="537" r:id="rId19"/>
    <p:sldId id="538" r:id="rId20"/>
    <p:sldId id="453" r:id="rId21"/>
    <p:sldId id="518" r:id="rId22"/>
    <p:sldId id="455" r:id="rId23"/>
    <p:sldId id="456" r:id="rId24"/>
    <p:sldId id="457" r:id="rId25"/>
    <p:sldId id="458" r:id="rId26"/>
    <p:sldId id="475" r:id="rId27"/>
    <p:sldId id="476" r:id="rId28"/>
    <p:sldId id="539" r:id="rId29"/>
    <p:sldId id="505" r:id="rId30"/>
    <p:sldId id="549" r:id="rId31"/>
    <p:sldId id="561" r:id="rId32"/>
    <p:sldId id="550" r:id="rId33"/>
    <p:sldId id="562" r:id="rId34"/>
    <p:sldId id="563" r:id="rId35"/>
    <p:sldId id="564" r:id="rId36"/>
    <p:sldId id="551" r:id="rId37"/>
    <p:sldId id="552" r:id="rId38"/>
    <p:sldId id="553" r:id="rId39"/>
    <p:sldId id="554" r:id="rId40"/>
    <p:sldId id="555" r:id="rId41"/>
    <p:sldId id="556" r:id="rId42"/>
    <p:sldId id="557" r:id="rId43"/>
    <p:sldId id="558" r:id="rId44"/>
    <p:sldId id="540" r:id="rId45"/>
    <p:sldId id="541" r:id="rId46"/>
    <p:sldId id="544" r:id="rId47"/>
    <p:sldId id="560" r:id="rId48"/>
    <p:sldId id="545" r:id="rId49"/>
    <p:sldId id="547" r:id="rId50"/>
    <p:sldId id="548" r:id="rId51"/>
    <p:sldId id="513" r:id="rId52"/>
    <p:sldId id="514" r:id="rId53"/>
    <p:sldId id="515" r:id="rId54"/>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99"/>
    <a:srgbClr val="003300"/>
    <a:srgbClr val="000066"/>
    <a:srgbClr val="660033"/>
    <a:srgbClr val="006600"/>
    <a:srgbClr val="660066"/>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84" autoAdjust="0"/>
  </p:normalViewPr>
  <p:slideViewPr>
    <p:cSldViewPr>
      <p:cViewPr varScale="1">
        <p:scale>
          <a:sx n="73" d="100"/>
          <a:sy n="73" d="100"/>
        </p:scale>
        <p:origin x="618" y="78"/>
      </p:cViewPr>
      <p:guideLst>
        <p:guide orient="horz" pos="2160"/>
        <p:guide pos="384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1/23/2021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fld id="{58B1AB6F-1079-4159-ACE7-240A9B81F321}" type="slidenum">
              <a:rPr lang="en-US" altLang="vi-VN" smtClean="0"/>
              <a:pPr/>
              <a:t>49</a:t>
            </a:fld>
            <a:endParaRPr lang="en-US" altLang="vi-VN"/>
          </a:p>
        </p:txBody>
      </p:sp>
    </p:spTree>
    <p:extLst>
      <p:ext uri="{BB962C8B-B14F-4D97-AF65-F5344CB8AC3E}">
        <p14:creationId xmlns:p14="http://schemas.microsoft.com/office/powerpoint/2010/main" val="21553926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1" y="5136831"/>
            <a:ext cx="1174335"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8"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1" y="5136831"/>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495" y="271378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7" y="305088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6853692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4" y="2333762"/>
            <a:ext cx="3885715" cy="2190476"/>
          </a:xfrm>
          <a:prstGeom prst="rect">
            <a:avLst/>
          </a:prstGeom>
        </p:spPr>
      </p:pic>
    </p:spTree>
    <p:extLst>
      <p:ext uri="{BB962C8B-B14F-4D97-AF65-F5344CB8AC3E}">
        <p14:creationId xmlns:p14="http://schemas.microsoft.com/office/powerpoint/2010/main"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7"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5"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0564156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5" y="525887"/>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0"/>
            <a:ext cx="3708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59" y="3891065"/>
            <a:ext cx="7519935"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6" y="1080364"/>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5752454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3251203" y="6248405"/>
            <a:ext cx="2840567"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1/23/2021</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7721600" y="6248405"/>
            <a:ext cx="3862917"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112187" y="6242050"/>
            <a:ext cx="783167"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3921" y="349255"/>
            <a:ext cx="10367433"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793754" y="1450975"/>
            <a:ext cx="10788649"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395817" y="6577018"/>
            <a:ext cx="28448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3621617" y="6565900"/>
            <a:ext cx="4866216"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8974667" y="6569080"/>
            <a:ext cx="28448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6009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pPr/>
              <a:t>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pPr/>
              <a:t>‹#›</a:t>
            </a:fld>
            <a:endParaRPr lang="en-US" dirty="0"/>
          </a:p>
        </p:txBody>
      </p:sp>
    </p:spTree>
    <p:extLst>
      <p:ext uri="{BB962C8B-B14F-4D97-AF65-F5344CB8AC3E}">
        <p14:creationId xmlns:p14="http://schemas.microsoft.com/office/powerpoint/2010/main" val="3618079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58596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val="31847073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val="27339396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val="3665400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val="37221315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val="33692289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val="20954381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val="16268901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val="32292204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790260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98393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7248547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116165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1/23/2021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49766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1/23/2021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684982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1/23/2021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994050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1/23/2021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30202307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58369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197321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803796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43131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1/23/2021</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4295638"/>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3917"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1/23/2021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32187025"/>
      </p:ext>
    </p:extLst>
  </p:cSld>
  <p:clrMap bg1="lt1" tx1="dk1" bg2="lt2" tx2="dk2" accent1="accent1" accent2="accent2" accent3="accent3" accent4="accent4" accent5="accent5" accent6="accent6" hlink="hlink" folHlink="folHlink"/>
  <p:sldLayoutIdLst>
    <p:sldLayoutId id="2147484110" r:id="rId1"/>
    <p:sldLayoutId id="2147484111" r:id="rId2"/>
    <p:sldLayoutId id="2147484112" r:id="rId3"/>
    <p:sldLayoutId id="2147484113" r:id="rId4"/>
    <p:sldLayoutId id="2147484114" r:id="rId5"/>
    <p:sldLayoutId id="2147484115" r:id="rId6"/>
    <p:sldLayoutId id="2147484116" r:id="rId7"/>
    <p:sldLayoutId id="2147484117" r:id="rId8"/>
    <p:sldLayoutId id="2147484118" r:id="rId9"/>
    <p:sldLayoutId id="2147484119" r:id="rId10"/>
    <p:sldLayoutId id="214748412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34.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4.xml"/><Relationship Id="rId4" Type="http://schemas.openxmlformats.org/officeDocument/2006/relationships/image" Target="../media/image11.gif"/></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4.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4.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4.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2.xml"/><Relationship Id="rId5" Type="http://schemas.openxmlformats.org/officeDocument/2006/relationships/image" Target="../media/image36.jpeg"/><Relationship Id="rId4" Type="http://schemas.openxmlformats.org/officeDocument/2006/relationships/image" Target="../media/image35.jpeg"/></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2.xml"/><Relationship Id="rId5" Type="http://schemas.openxmlformats.org/officeDocument/2006/relationships/image" Target="../media/image40.jpeg"/><Relationship Id="rId4" Type="http://schemas.openxmlformats.org/officeDocument/2006/relationships/image" Target="../media/image39.jpeg"/></Relationships>
</file>

<file path=ppt/slides/_rels/slide23.xml.rels><?xml version="1.0" encoding="UTF-8" standalone="yes"?>
<Relationships xmlns="http://schemas.openxmlformats.org/package/2006/relationships"><Relationship Id="rId3" Type="http://schemas.openxmlformats.org/officeDocument/2006/relationships/hyperlink" Target="http://vietnamnet.vn/tau-ho-ve-ten-lua-tag53335.html" TargetMode="External"/><Relationship Id="rId2" Type="http://schemas.openxmlformats.org/officeDocument/2006/relationships/image" Target="../media/image41.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3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34.xml"/></Relationships>
</file>

<file path=ppt/slides/_rels/slide29.xml.rels><?xml version="1.0" encoding="UTF-8" standalone="yes"?>
<Relationships xmlns="http://schemas.openxmlformats.org/package/2006/relationships"><Relationship Id="rId2" Type="http://schemas.openxmlformats.org/officeDocument/2006/relationships/image" Target="../media/image48.gif"/><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34.xml"/></Relationships>
</file>

<file path=ppt/slides/_rels/slide3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34.xml"/></Relationships>
</file>

<file path=ppt/slides/_rels/slide4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34.xml"/></Relationships>
</file>

<file path=ppt/slides/_rels/slide4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34.xml"/></Relationships>
</file>

<file path=ppt/slides/_rels/slide4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34.xml"/></Relationships>
</file>

<file path=ppt/slides/_rels/slide4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34.xml"/></Relationships>
</file>

<file path=ppt/slides/_rels/slide4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3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34.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34.xml"/></Relationships>
</file>

<file path=ppt/slides/_rels/slide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34.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5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7.xml"/></Relationships>
</file>

<file path=ppt/slides/_rels/slide5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4953000" y="-20193"/>
            <a:ext cx="182880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 6</a:t>
            </a:r>
          </a:p>
        </p:txBody>
      </p:sp>
      <p:sp>
        <p:nvSpPr>
          <p:cNvPr id="24579" name="Rectangle 1"/>
          <p:cNvSpPr>
            <a:spLocks noChangeArrowheads="1"/>
          </p:cNvSpPr>
          <p:nvPr/>
        </p:nvSpPr>
        <p:spPr bwMode="auto">
          <a:xfrm>
            <a:off x="1752600" y="609603"/>
            <a:ext cx="8604250"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800" b="1" dirty="0">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800" dirty="0">
              <a:solidFill>
                <a:srgbClr val="FF0000"/>
              </a:solidFill>
              <a:ea typeface="Times New Roman" panose="02020603050405020304" pitchFamily="18" charset="0"/>
              <a:cs typeface="Arial" panose="020B0604020202020204" pitchFamily="34" charset="0"/>
            </a:endParaRPr>
          </a:p>
        </p:txBody>
      </p:sp>
      <p:sp>
        <p:nvSpPr>
          <p:cNvPr id="61442" name="AutoShape 2" descr="Kết quả hình ảnh cho tăng cường quốc phòng an ninh và mở rộng quan hệ đối ngoại"/>
          <p:cNvSpPr>
            <a:spLocks noChangeAspect="1" noChangeArrowheads="1"/>
          </p:cNvSpPr>
          <p:nvPr/>
        </p:nvSpPr>
        <p:spPr bwMode="auto">
          <a:xfrm>
            <a:off x="1679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sp>
        <p:nvSpPr>
          <p:cNvPr id="61444" name="AutoShape 4" descr="Kết quả hình ảnh cho tăng cường quốc phòng an ninh và mở rộng quan hệ đối ngoại"/>
          <p:cNvSpPr>
            <a:spLocks noChangeAspect="1" noChangeArrowheads="1"/>
          </p:cNvSpPr>
          <p:nvPr/>
        </p:nvSpPr>
        <p:spPr bwMode="auto">
          <a:xfrm>
            <a:off x="1679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pic>
        <p:nvPicPr>
          <p:cNvPr id="61447" name="Picture 7" descr="63 cán bộ, chiến sĩ bệnh viện Dã chiến cấp 2 số 1 quyết tâm hoàn thành nhiệm vụ."/>
          <p:cNvPicPr>
            <a:picLocks noChangeAspect="1" noChangeArrowheads="1"/>
          </p:cNvPicPr>
          <p:nvPr/>
        </p:nvPicPr>
        <p:blipFill>
          <a:blip r:embed="rId2"/>
          <a:srcRect/>
          <a:stretch>
            <a:fillRect/>
          </a:stretch>
        </p:blipFill>
        <p:spPr bwMode="auto">
          <a:xfrm>
            <a:off x="1752600" y="2286000"/>
            <a:ext cx="8763000" cy="4740784"/>
          </a:xfrm>
          <a:prstGeom prst="rect">
            <a:avLst/>
          </a:prstGeom>
          <a:noFill/>
        </p:spPr>
      </p:pic>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209808" y="2286007"/>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1. Bối cảnh quốc tế và Việt Nam</a:t>
              </a:r>
            </a:p>
          </p:txBody>
        </p:sp>
      </p:grpSp>
      <p:grpSp>
        <p:nvGrpSpPr>
          <p:cNvPr id="25603" name="Group 8"/>
          <p:cNvGrpSpPr>
            <a:grpSpLocks/>
          </p:cNvGrpSpPr>
          <p:nvPr/>
        </p:nvGrpSpPr>
        <p:grpSpPr bwMode="auto">
          <a:xfrm>
            <a:off x="2209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4800600" y="2286007"/>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p>
          </p:txBody>
        </p:sp>
      </p:grpSp>
      <p:grpSp>
        <p:nvGrpSpPr>
          <p:cNvPr id="15" name="Group 14"/>
          <p:cNvGrpSpPr/>
          <p:nvPr/>
        </p:nvGrpSpPr>
        <p:grpSpPr>
          <a:xfrm>
            <a:off x="8001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3. Quan điểm và những nhiệm vụ chủ </a:t>
              </a:r>
              <a:r>
                <a:rPr lang="en-US" sz="2800" dirty="0" err="1">
                  <a:solidFill>
                    <a:schemeClr val="tx1"/>
                  </a:solidFill>
                  <a:latin typeface="Times New Roman" panose="02020603050405020304" pitchFamily="18" charset="0"/>
                  <a:cs typeface="Times New Roman" panose="02020603050405020304" pitchFamily="18" charset="0"/>
                </a:rPr>
                <a:t>yếu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thực</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hiện</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đường</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lối đối ngoại</a:t>
              </a:r>
            </a:p>
          </p:txBody>
        </p:sp>
      </p:grpSp>
      <p:cxnSp>
        <p:nvCxnSpPr>
          <p:cNvPr id="19" name="Straight Arrow Connector 18"/>
          <p:cNvCxnSpPr>
            <a:stCxn id="11" idx="2"/>
          </p:cNvCxnSpPr>
          <p:nvPr/>
        </p:nvCxnSpPr>
        <p:spPr>
          <a:xfrm flipH="1">
            <a:off x="3371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6210300" y="1257307"/>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6210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460375" y="1447800"/>
            <a:ext cx="10131425" cy="1524000"/>
          </a:xfrm>
          <a:ln w="19050">
            <a:solidFill>
              <a:schemeClr val="accent2">
                <a:lumMod val="75000"/>
              </a:schemeClr>
            </a:solidFill>
          </a:ln>
        </p:spPr>
        <p:txBody>
          <a:bodyPr>
            <a:noAutofit/>
          </a:bodyPr>
          <a:lstStyle/>
          <a:p>
            <a:pPr>
              <a:lnSpc>
                <a:spcPct val="100000"/>
              </a:lnSpc>
            </a:pPr>
            <a:r>
              <a:rPr lang="tn-ZA" altLang="en-US" sz="2400" dirty="0" smtClean="0">
                <a:latin typeface="Times New Roman" panose="02020603050405020304" pitchFamily="18" charset="0"/>
                <a:cs typeface="Times New Roman" panose="02020603050405020304" pitchFamily="18" charset="0"/>
              </a:rPr>
              <a:t>- Tình </a:t>
            </a:r>
            <a:r>
              <a:rPr lang="tn-ZA" altLang="en-US" sz="2400" dirty="0">
                <a:latin typeface="Times New Roman" panose="02020603050405020304" pitchFamily="18" charset="0"/>
                <a:cs typeface="Times New Roman" panose="02020603050405020304" pitchFamily="18" charset="0"/>
              </a:rPr>
              <a:t>hình thế giới có diễn biến phức tạp nhưng hòa bình, độc lập dân tộc, dân chủ, hợp tác và phát triển vẫn là xu thế lớn</a:t>
            </a:r>
            <a:r>
              <a:rPr lang="tn-ZA" altLang="en-US" sz="2400" dirty="0" smtClean="0">
                <a:latin typeface="Times New Roman" panose="02020603050405020304" pitchFamily="18" charset="0"/>
                <a:cs typeface="Times New Roman" panose="02020603050405020304" pitchFamily="18" charset="0"/>
              </a:rPr>
              <a:t>.</a:t>
            </a: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b="1" dirty="0" smtClean="0">
                <a:solidFill>
                  <a:srgbClr val="C00000"/>
                </a:solidFill>
                <a:latin typeface="Times New Roman" panose="02020603050405020304" pitchFamily="18" charset="0"/>
                <a:cs typeface="Times New Roman" panose="02020603050405020304" pitchFamily="18" charset="0"/>
              </a:rPr>
              <a:t>+ </a:t>
            </a:r>
            <a:r>
              <a:rPr lang="en-US" sz="2400" i="1" dirty="0" smtClean="0">
                <a:latin typeface="Times New Roman" panose="02020603050405020304" pitchFamily="18" charset="0"/>
                <a:cs typeface="Times New Roman" panose="02020603050405020304" pitchFamily="18" charset="0"/>
              </a:rPr>
              <a:t>X</a:t>
            </a:r>
            <a:r>
              <a:rPr lang="vi-VN" sz="2400" i="1" dirty="0" smtClean="0">
                <a:latin typeface="Times New Roman" panose="02020603050405020304" pitchFamily="18" charset="0"/>
                <a:cs typeface="Times New Roman" panose="02020603050405020304" pitchFamily="18" charset="0"/>
              </a:rPr>
              <a:t>u </a:t>
            </a:r>
            <a:r>
              <a:rPr lang="vi-VN" sz="2400" i="1" dirty="0">
                <a:latin typeface="Times New Roman" panose="02020603050405020304" pitchFamily="18" charset="0"/>
                <a:cs typeface="Times New Roman" panose="02020603050405020304" pitchFamily="18" charset="0"/>
              </a:rPr>
              <a:t>hướng đa cực, đa trung tâm và sự điều chỉnh chiến lược của các nước lớn</a:t>
            </a: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9239"/>
            <a:ext cx="11901442" cy="986161"/>
          </a:xfrm>
          <a:ln w="28575">
            <a:solidFill>
              <a:srgbClr val="FF0000"/>
            </a:solidFill>
          </a:ln>
        </p:spPr>
        <p:txBody>
          <a:bodyPr>
            <a:normAutofit lnSpcReduction="10000"/>
          </a:bodyPr>
          <a:lstStyle/>
          <a:p>
            <a:pPr marL="0" indent="0" algn="ctr" defTabSz="1422400">
              <a:spcAft>
                <a:spcPct val="35000"/>
              </a:spcAft>
              <a:buNone/>
              <a:defRPr/>
            </a:pPr>
            <a:r>
              <a:rPr lang="en-US" sz="2400" b="1" dirty="0">
                <a:solidFill>
                  <a:srgbClr val="0000CC"/>
                </a:solidFill>
                <a:latin typeface="Times New Roman" panose="02020603050405020304" pitchFamily="18" charset="0"/>
                <a:cs typeface="Times New Roman" panose="02020603050405020304" pitchFamily="18" charset="0"/>
              </a:rPr>
              <a:t>I</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Bối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cảnh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quốc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Việt</a:t>
            </a:r>
            <a:r>
              <a:rPr lang="en-US" sz="2400" b="1" dirty="0">
                <a:solidFill>
                  <a:srgbClr val="0000CC"/>
                </a:solidFill>
                <a:latin typeface="Times New Roman" panose="02020603050405020304" pitchFamily="18" charset="0"/>
                <a:cs typeface="Times New Roman" panose="02020603050405020304" pitchFamily="18" charset="0"/>
              </a:rPr>
              <a:t> Nam</a:t>
            </a:r>
          </a:p>
          <a:p>
            <a:pPr marL="0" indent="0">
              <a:buNone/>
            </a:pPr>
            <a:r>
              <a:rPr lang="en-US" sz="2400" b="1" i="1" dirty="0" smtClean="0">
                <a:latin typeface="Times New Roman" panose="02020603050405020304" pitchFamily="18" charset="0"/>
                <a:cs typeface="Times New Roman" panose="02020603050405020304" pitchFamily="18" charset="0"/>
              </a:rPr>
              <a:t>1. </a:t>
            </a:r>
            <a:r>
              <a:rPr lang="en-US" sz="2400" b="1" i="1" dirty="0" err="1" smtClean="0">
                <a:latin typeface="Times New Roman" panose="02020603050405020304" pitchFamily="18" charset="0"/>
                <a:cs typeface="Times New Roman" panose="02020603050405020304" pitchFamily="18" charset="0"/>
              </a:rPr>
              <a:t>Tình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descr="Tuyên ngôn độc lập của Hoa Kỳ | Chiến lược số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1" y="3124199"/>
            <a:ext cx="3886199" cy="35814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hững biểu tượng của nước Nga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9600" y="3083554"/>
            <a:ext cx="3827417" cy="36220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hật Bản “đau đầu” vì... du lịch phát triển mạn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3083554"/>
            <a:ext cx="3657600" cy="3622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5046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6019799" y="5181600"/>
            <a:ext cx="6037217" cy="1371600"/>
          </a:xfrm>
          <a:ln w="19050">
            <a:solidFill>
              <a:schemeClr val="accent2">
                <a:lumMod val="75000"/>
              </a:schemeClr>
            </a:solidFill>
          </a:ln>
        </p:spPr>
        <p:txBody>
          <a:bodyPr>
            <a:noAutofit/>
          </a:bodyPr>
          <a:lstStyle/>
          <a:p>
            <a:pPr>
              <a:lnSpc>
                <a:spcPct val="100000"/>
              </a:lnSpc>
            </a:pP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vấn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an </a:t>
            </a:r>
            <a:r>
              <a:rPr lang="en-US" sz="2800" dirty="0" err="1">
                <a:latin typeface="Times New Roman" panose="02020603050405020304" pitchFamily="18" charset="0"/>
                <a:cs typeface="Times New Roman" panose="02020603050405020304" pitchFamily="18" charset="0"/>
              </a:rPr>
              <a:t>ninh</a:t>
            </a:r>
            <a:r>
              <a:rPr lang="en-US" sz="2800" dirty="0">
                <a:latin typeface="Times New Roman" panose="02020603050405020304" pitchFamily="18" charset="0"/>
                <a:cs typeface="Times New Roman" panose="02020603050405020304" pitchFamily="18" charset="0"/>
              </a:rPr>
              <a:t> phi </a:t>
            </a:r>
            <a:r>
              <a:rPr lang="en-US" sz="2800" dirty="0" err="1">
                <a:latin typeface="Times New Roman" panose="02020603050405020304" pitchFamily="18" charset="0"/>
                <a:cs typeface="Times New Roman" panose="02020603050405020304" pitchFamily="18" charset="0"/>
              </a:rPr>
              <a:t>truyền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thống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nghiêm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trọng</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9239"/>
            <a:ext cx="11901442" cy="986161"/>
          </a:xfrm>
          <a:ln w="28575">
            <a:solidFill>
              <a:srgbClr val="FF0000"/>
            </a:solidFill>
          </a:ln>
        </p:spPr>
        <p:txBody>
          <a:bodyPr>
            <a:normAutofit lnSpcReduction="10000"/>
          </a:bodyPr>
          <a:lstStyle/>
          <a:p>
            <a:pPr marL="0" indent="0" algn="ctr" defTabSz="1422400">
              <a:spcAft>
                <a:spcPct val="35000"/>
              </a:spcAft>
              <a:buNone/>
              <a:defRPr/>
            </a:pPr>
            <a:r>
              <a:rPr lang="en-US" sz="2400" b="1" dirty="0">
                <a:solidFill>
                  <a:srgbClr val="0000CC"/>
                </a:solidFill>
                <a:latin typeface="Times New Roman" panose="02020603050405020304" pitchFamily="18" charset="0"/>
                <a:cs typeface="Times New Roman" panose="02020603050405020304" pitchFamily="18" charset="0"/>
              </a:rPr>
              <a:t>I</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Bối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cảnh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quốc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Việt</a:t>
            </a:r>
            <a:r>
              <a:rPr lang="en-US" sz="2400" b="1" dirty="0">
                <a:solidFill>
                  <a:srgbClr val="0000CC"/>
                </a:solidFill>
                <a:latin typeface="Times New Roman" panose="02020603050405020304" pitchFamily="18" charset="0"/>
                <a:cs typeface="Times New Roman" panose="02020603050405020304" pitchFamily="18" charset="0"/>
              </a:rPr>
              <a:t> Nam</a:t>
            </a:r>
          </a:p>
          <a:p>
            <a:pPr marL="0" indent="0">
              <a:buNone/>
            </a:pPr>
            <a:r>
              <a:rPr lang="en-US" sz="2400" b="1" i="1" dirty="0" smtClean="0">
                <a:latin typeface="Times New Roman" panose="02020603050405020304" pitchFamily="18" charset="0"/>
                <a:cs typeface="Times New Roman" panose="02020603050405020304" pitchFamily="18" charset="0"/>
              </a:rPr>
              <a:t>1. </a:t>
            </a:r>
            <a:r>
              <a:rPr lang="en-US" sz="2400" b="1" i="1" dirty="0" err="1" smtClean="0">
                <a:latin typeface="Times New Roman" panose="02020603050405020304" pitchFamily="18" charset="0"/>
                <a:cs typeface="Times New Roman" panose="02020603050405020304" pitchFamily="18" charset="0"/>
              </a:rPr>
              <a:t>Tình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569612"/>
            <a:ext cx="5257803" cy="23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Kết quả hình ảnh cho viêm phổi coro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3962401"/>
            <a:ext cx="5257801" cy="277971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ình ảnh có liên quan"/>
          <p:cNvPicPr>
            <a:picLocks noChangeAspect="1" noChangeArrowheads="1"/>
          </p:cNvPicPr>
          <p:nvPr/>
        </p:nvPicPr>
        <p:blipFill rotWithShape="1">
          <a:blip r:embed="rId4">
            <a:extLst>
              <a:ext uri="{28A0092B-C50C-407E-A947-70E740481C1C}">
                <a14:useLocalDpi xmlns:a14="http://schemas.microsoft.com/office/drawing/2010/main" val="0"/>
              </a:ext>
            </a:extLst>
          </a:blip>
          <a:srcRect l="-1299" t="1968" r="-1966" b="25718"/>
          <a:stretch/>
        </p:blipFill>
        <p:spPr bwMode="auto">
          <a:xfrm>
            <a:off x="6019799" y="1444301"/>
            <a:ext cx="6058988" cy="3889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17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6019799" y="1447800"/>
            <a:ext cx="5562601" cy="1219200"/>
          </a:xfrm>
          <a:ln w="19050">
            <a:solidFill>
              <a:schemeClr val="accent2">
                <a:lumMod val="75000"/>
              </a:schemeClr>
            </a:solidFill>
          </a:ln>
        </p:spPr>
        <p:txBody>
          <a:bodyPr>
            <a:noAutofit/>
          </a:bodyPr>
          <a:lstStyle/>
          <a:p>
            <a:pPr>
              <a:lnSpc>
                <a:spcPct val="100000"/>
              </a:lnSpc>
            </a:pP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t>
            </a:r>
            <a:r>
              <a:rPr lang="en-US" sz="2800" dirty="0" err="1" smtClean="0">
                <a:latin typeface="Times New Roman" panose="02020603050405020304" pitchFamily="18" charset="0"/>
                <a:cs typeface="Times New Roman" panose="02020603050405020304" pitchFamily="18" charset="0"/>
              </a:rPr>
              <a:t>ề</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giới</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9239"/>
            <a:ext cx="11901442" cy="986161"/>
          </a:xfrm>
          <a:ln w="28575">
            <a:solidFill>
              <a:srgbClr val="FF0000"/>
            </a:solidFill>
          </a:ln>
        </p:spPr>
        <p:txBody>
          <a:bodyPr>
            <a:normAutofit lnSpcReduction="10000"/>
          </a:bodyPr>
          <a:lstStyle/>
          <a:p>
            <a:pPr marL="0" indent="0" algn="ctr" defTabSz="1422400">
              <a:spcAft>
                <a:spcPct val="35000"/>
              </a:spcAft>
              <a:buNone/>
              <a:defRPr/>
            </a:pPr>
            <a:r>
              <a:rPr lang="en-US" sz="2400" b="1" dirty="0">
                <a:solidFill>
                  <a:srgbClr val="0000CC"/>
                </a:solidFill>
                <a:latin typeface="Times New Roman" panose="02020603050405020304" pitchFamily="18" charset="0"/>
                <a:cs typeface="Times New Roman" panose="02020603050405020304" pitchFamily="18" charset="0"/>
              </a:rPr>
              <a:t>I</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Bối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cảnh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quốc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Việt</a:t>
            </a:r>
            <a:r>
              <a:rPr lang="en-US" sz="2400" b="1" dirty="0">
                <a:solidFill>
                  <a:srgbClr val="0000CC"/>
                </a:solidFill>
                <a:latin typeface="Times New Roman" panose="02020603050405020304" pitchFamily="18" charset="0"/>
                <a:cs typeface="Times New Roman" panose="02020603050405020304" pitchFamily="18" charset="0"/>
              </a:rPr>
              <a:t> Nam</a:t>
            </a:r>
          </a:p>
          <a:p>
            <a:pPr marL="0" indent="0">
              <a:buNone/>
            </a:pPr>
            <a:r>
              <a:rPr lang="en-US" sz="2400" b="1" i="1" dirty="0" smtClean="0">
                <a:latin typeface="Times New Roman" panose="02020603050405020304" pitchFamily="18" charset="0"/>
                <a:cs typeface="Times New Roman" panose="02020603050405020304" pitchFamily="18" charset="0"/>
              </a:rPr>
              <a:t>1. </a:t>
            </a:r>
            <a:r>
              <a:rPr lang="en-US" sz="2400" b="1" i="1" dirty="0" err="1" smtClean="0">
                <a:latin typeface="Times New Roman" panose="02020603050405020304" pitchFamily="18" charset="0"/>
                <a:cs typeface="Times New Roman" panose="02020603050405020304" pitchFamily="18" charset="0"/>
              </a:rPr>
              <a:t>Tình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2" descr="Kết quả hình ảnh cho quan hệ mỹ tru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6" y="1455186"/>
            <a:ext cx="5635624" cy="42598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219200" y="59436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TRUNG</a:t>
            </a:r>
            <a:endParaRPr lang="vi-VN" sz="2400" b="1" dirty="0">
              <a:solidFill>
                <a:srgbClr val="FF0000"/>
              </a:solidFill>
            </a:endParaRPr>
          </a:p>
        </p:txBody>
      </p:sp>
      <p:pic>
        <p:nvPicPr>
          <p:cNvPr id="4098" name="Picture 2" descr="Anh rời khỏi EU: Ảnh hướng gì tới kinh tế Việt Nam - Tạp chí Người Đưa T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9274" y="2843349"/>
            <a:ext cx="5193125" cy="279082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7467600" y="59436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err="1" smtClean="0">
                <a:solidFill>
                  <a:srgbClr val="FF0000"/>
                </a:solidFill>
              </a:rPr>
              <a:t>Anh</a:t>
            </a:r>
            <a:r>
              <a:rPr lang="en-US" sz="2400" b="1" dirty="0" smtClean="0">
                <a:solidFill>
                  <a:srgbClr val="FF0000"/>
                </a:solidFill>
              </a:rPr>
              <a:t> “</a:t>
            </a:r>
            <a:r>
              <a:rPr lang="en-US" sz="2400" b="1" dirty="0" err="1" smtClean="0">
                <a:solidFill>
                  <a:srgbClr val="FF0000"/>
                </a:solidFill>
              </a:rPr>
              <a:t>ly</a:t>
            </a:r>
            <a:r>
              <a:rPr lang="en-US" sz="2400" b="1" dirty="0" smtClean="0">
                <a:solidFill>
                  <a:srgbClr val="FF0000"/>
                </a:solidFill>
              </a:rPr>
              <a:t> </a:t>
            </a:r>
            <a:r>
              <a:rPr lang="en-US" sz="2400" b="1" dirty="0" err="1" smtClean="0">
                <a:solidFill>
                  <a:srgbClr val="FF0000"/>
                </a:solidFill>
              </a:rPr>
              <a:t>hôn</a:t>
            </a:r>
            <a:r>
              <a:rPr lang="en-US" sz="2400" b="1" dirty="0" smtClean="0">
                <a:solidFill>
                  <a:srgbClr val="FF0000"/>
                </a:solidFill>
              </a:rPr>
              <a:t>” EU</a:t>
            </a:r>
            <a:endParaRPr lang="vi-VN" sz="2400" b="1" dirty="0">
              <a:solidFill>
                <a:srgbClr val="FF0000"/>
              </a:solidFill>
            </a:endParaRPr>
          </a:p>
        </p:txBody>
      </p:sp>
    </p:spTree>
    <p:extLst>
      <p:ext uri="{BB962C8B-B14F-4D97-AF65-F5344CB8AC3E}">
        <p14:creationId xmlns:p14="http://schemas.microsoft.com/office/powerpoint/2010/main" val="3921216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3886200" cy="1219200"/>
          </a:xfrm>
          <a:ln w="19050">
            <a:solidFill>
              <a:schemeClr val="accent2">
                <a:lumMod val="75000"/>
              </a:schemeClr>
            </a:solidFill>
          </a:ln>
        </p:spPr>
        <p:txBody>
          <a:bodyPr>
            <a:noAutofit/>
          </a:bodyPr>
          <a:lstStyle/>
          <a:p>
            <a:pPr>
              <a:lnSpc>
                <a:spcPct val="100000"/>
              </a:lnSpc>
            </a:pPr>
            <a:r>
              <a:rPr lang="en-US" sz="28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V</a:t>
            </a:r>
            <a:r>
              <a:rPr lang="vi-VN" sz="2600" dirty="0" smtClean="0">
                <a:latin typeface="Times New Roman" panose="02020603050405020304" pitchFamily="18" charset="0"/>
                <a:cs typeface="Times New Roman" panose="02020603050405020304" pitchFamily="18" charset="0"/>
              </a:rPr>
              <a:t>ề </a:t>
            </a:r>
            <a:r>
              <a:rPr lang="vi-VN" sz="2600" dirty="0">
                <a:latin typeface="Times New Roman" panose="02020603050405020304" pitchFamily="18" charset="0"/>
                <a:cs typeface="Times New Roman" panose="02020603050405020304" pitchFamily="18" charset="0"/>
              </a:rPr>
              <a:t>tình hình khu vực Châu Á – Thái Bình Dương</a:t>
            </a:r>
            <a:endParaRPr lang="en-US" sz="2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4801"/>
            <a:ext cx="11901442" cy="990600"/>
          </a:xfrm>
          <a:ln w="28575">
            <a:solidFill>
              <a:srgbClr val="FF0000"/>
            </a:solidFill>
          </a:ln>
        </p:spPr>
        <p:txBody>
          <a:bodyPr>
            <a:normAutofit lnSpcReduction="10000"/>
          </a:bodyPr>
          <a:lstStyle/>
          <a:p>
            <a:pPr marL="0" indent="0" algn="ctr" defTabSz="1422400">
              <a:spcAft>
                <a:spcPct val="35000"/>
              </a:spcAft>
              <a:buNone/>
              <a:defRPr/>
            </a:pPr>
            <a:r>
              <a:rPr lang="en-US" sz="2400" b="1" dirty="0" smtClean="0">
                <a:solidFill>
                  <a:srgbClr val="FF0000"/>
                </a:solidFill>
                <a:latin typeface="Times New Roman" panose="02020603050405020304" pitchFamily="18" charset="0"/>
                <a:cs typeface="Times New Roman" panose="02020603050405020304" pitchFamily="18" charset="0"/>
              </a:rPr>
              <a:t>I. </a:t>
            </a:r>
            <a:r>
              <a:rPr lang="en-US" sz="2400" b="1" dirty="0" err="1">
                <a:solidFill>
                  <a:srgbClr val="FF0000"/>
                </a:solidFill>
                <a:latin typeface="Times New Roman" panose="02020603050405020304" pitchFamily="18" charset="0"/>
                <a:cs typeface="Times New Roman" panose="02020603050405020304" pitchFamily="18" charset="0"/>
              </a:rPr>
              <a:t>Bối</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cảnh</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quốc</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tế</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và</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Việt</a:t>
            </a:r>
            <a:r>
              <a:rPr lang="en-US" sz="2400" b="1" dirty="0">
                <a:solidFill>
                  <a:srgbClr val="FF0000"/>
                </a:solidFill>
                <a:latin typeface="Times New Roman" panose="02020603050405020304" pitchFamily="18" charset="0"/>
                <a:cs typeface="Times New Roman" panose="02020603050405020304" pitchFamily="18" charset="0"/>
              </a:rPr>
              <a:t> Nam</a:t>
            </a:r>
          </a:p>
          <a:p>
            <a:pPr marL="0" indent="0">
              <a:buNone/>
            </a:pPr>
            <a:r>
              <a:rPr lang="en-US" sz="2400" b="1" i="1" dirty="0" smtClean="0">
                <a:solidFill>
                  <a:srgbClr val="0000CC"/>
                </a:solidFill>
                <a:latin typeface="Times New Roman" panose="02020603050405020304" pitchFamily="18" charset="0"/>
                <a:cs typeface="Times New Roman" panose="02020603050405020304" pitchFamily="18" charset="0"/>
              </a:rPr>
              <a:t>1. </a:t>
            </a:r>
            <a:r>
              <a:rPr lang="en-US" sz="2400" b="1" i="1" dirty="0" err="1" smtClean="0">
                <a:solidFill>
                  <a:srgbClr val="0000CC"/>
                </a:solidFill>
                <a:latin typeface="Times New Roman" panose="02020603050405020304" pitchFamily="18" charset="0"/>
                <a:cs typeface="Times New Roman" panose="02020603050405020304" pitchFamily="18" charset="0"/>
              </a:rPr>
              <a:t>Tình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hình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quốc</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tế</a:t>
            </a:r>
            <a:endParaRPr lang="en-US" dirty="0">
              <a:solidFill>
                <a:srgbClr val="0000CC"/>
              </a:solidFill>
            </a:endParaRPr>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descr="Khu vực Châu Á - Thái Bình Dương sẽ nắm vai trò chủ chốt trên thế giới trong những thập kỷ t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1676400"/>
            <a:ext cx="7696200" cy="4985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2889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5562600" cy="1219200"/>
          </a:xfrm>
          <a:ln w="19050">
            <a:solidFill>
              <a:schemeClr val="accent2">
                <a:lumMod val="75000"/>
              </a:schemeClr>
            </a:solidFill>
          </a:ln>
        </p:spPr>
        <p:txBody>
          <a:bodyPr>
            <a:noAutofit/>
          </a:bodyPr>
          <a:lstStyle/>
          <a:p>
            <a:pPr indent="363538" algn="just">
              <a:spcAft>
                <a:spcPts val="600"/>
              </a:spcAft>
              <a:buClr>
                <a:srgbClr val="E48312"/>
              </a:buClr>
              <a:defRPr/>
            </a:pPr>
            <a:r>
              <a:rPr lang="en-US" sz="2600" dirty="0" smtClean="0">
                <a:latin typeface="Times New Roman" panose="02020603050405020304" pitchFamily="18" charset="0"/>
                <a:cs typeface="Times New Roman" panose="02020603050405020304" pitchFamily="18" charset="0"/>
              </a:rPr>
              <a:t>+ </a:t>
            </a:r>
            <a:r>
              <a:rPr lang="tn-ZA" altLang="en-US" sz="2600" dirty="0">
                <a:solidFill>
                  <a:srgbClr val="000000"/>
                </a:solidFill>
                <a:latin typeface="Times New Roman" panose="02020603050405020304" pitchFamily="18" charset="0"/>
                <a:cs typeface="Times New Roman" panose="02020603050405020304" pitchFamily="18" charset="0"/>
              </a:rPr>
              <a:t>Thế và lực của nước ta ngày càng được nâng </a:t>
            </a:r>
            <a:r>
              <a:rPr lang="tn-ZA" altLang="en-US" sz="2600" dirty="0" smtClean="0">
                <a:solidFill>
                  <a:srgbClr val="000000"/>
                </a:solidFill>
                <a:latin typeface="Times New Roman" panose="02020603050405020304" pitchFamily="18" charset="0"/>
                <a:cs typeface="Times New Roman" panose="02020603050405020304" pitchFamily="18" charset="0"/>
              </a:rPr>
              <a:t>cao, tình hình CT – XH ổn định, đối ngoại mở rộng...</a:t>
            </a:r>
            <a:endParaRPr lang="tn-ZA" altLang="en-US" sz="2600" dirty="0">
              <a:solidFill>
                <a:srgbClr val="00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4801"/>
            <a:ext cx="11901442" cy="990600"/>
          </a:xfrm>
          <a:ln w="28575">
            <a:solidFill>
              <a:srgbClr val="FF0000"/>
            </a:solidFill>
          </a:ln>
        </p:spPr>
        <p:txBody>
          <a:bodyPr>
            <a:normAutofit lnSpcReduction="10000"/>
          </a:bodyPr>
          <a:lstStyle/>
          <a:p>
            <a:pPr marL="0" indent="0" algn="ctr" defTabSz="1422400">
              <a:spcAft>
                <a:spcPct val="35000"/>
              </a:spcAft>
              <a:buNone/>
              <a:defRPr/>
            </a:pPr>
            <a:r>
              <a:rPr lang="en-US" sz="2400" b="1" dirty="0" smtClean="0">
                <a:solidFill>
                  <a:srgbClr val="FF0000"/>
                </a:solidFill>
                <a:latin typeface="Times New Roman" panose="02020603050405020304" pitchFamily="18" charset="0"/>
                <a:cs typeface="Times New Roman" panose="02020603050405020304" pitchFamily="18" charset="0"/>
              </a:rPr>
              <a:t>I. </a:t>
            </a:r>
            <a:r>
              <a:rPr lang="en-US" sz="2400" b="1" dirty="0" err="1">
                <a:solidFill>
                  <a:srgbClr val="FF0000"/>
                </a:solidFill>
                <a:latin typeface="Times New Roman" panose="02020603050405020304" pitchFamily="18" charset="0"/>
                <a:cs typeface="Times New Roman" panose="02020603050405020304" pitchFamily="18" charset="0"/>
              </a:rPr>
              <a:t>Bối</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cảnh</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quốc</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tế</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và</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Việt</a:t>
            </a:r>
            <a:r>
              <a:rPr lang="en-US" sz="2400" b="1" dirty="0">
                <a:solidFill>
                  <a:srgbClr val="FF0000"/>
                </a:solidFill>
                <a:latin typeface="Times New Roman" panose="02020603050405020304" pitchFamily="18" charset="0"/>
                <a:cs typeface="Times New Roman" panose="02020603050405020304" pitchFamily="18" charset="0"/>
              </a:rPr>
              <a:t> Nam</a:t>
            </a:r>
          </a:p>
          <a:p>
            <a:pPr marL="0" indent="0">
              <a:buNone/>
            </a:pPr>
            <a:r>
              <a:rPr lang="en-US" sz="2400" b="1" i="1" dirty="0" smtClean="0">
                <a:solidFill>
                  <a:srgbClr val="0000CC"/>
                </a:solidFill>
                <a:latin typeface="Times New Roman" panose="02020603050405020304" pitchFamily="18" charset="0"/>
                <a:cs typeface="Times New Roman" panose="02020603050405020304" pitchFamily="18" charset="0"/>
              </a:rPr>
              <a:t>2. </a:t>
            </a:r>
            <a:r>
              <a:rPr lang="en-US" sz="2400" b="1" i="1" dirty="0" err="1" smtClean="0">
                <a:solidFill>
                  <a:srgbClr val="0000CC"/>
                </a:solidFill>
                <a:latin typeface="Times New Roman" panose="02020603050405020304" pitchFamily="18" charset="0"/>
                <a:cs typeface="Times New Roman" panose="02020603050405020304" pitchFamily="18" charset="0"/>
              </a:rPr>
              <a:t>Tình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hình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Việt</a:t>
            </a:r>
            <a:r>
              <a:rPr lang="en-US" sz="2400" b="1" i="1" dirty="0" smtClean="0">
                <a:solidFill>
                  <a:srgbClr val="0000CC"/>
                </a:solidFill>
                <a:latin typeface="Times New Roman" panose="02020603050405020304" pitchFamily="18" charset="0"/>
                <a:cs typeface="Times New Roman" panose="02020603050405020304" pitchFamily="18" charset="0"/>
              </a:rPr>
              <a:t> Nam</a:t>
            </a:r>
            <a:endParaRPr lang="en-US" dirty="0">
              <a:solidFill>
                <a:srgbClr val="0000CC"/>
              </a:solidFill>
            </a:endParaRPr>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2" descr="Landmark 81 – tòa nhà cao nhất Việt Nam, biểu tượng mới của Sài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1461634"/>
            <a:ext cx="5943600" cy="4939165"/>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BÁO SÀI GÒN GIẢI PH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971800"/>
            <a:ext cx="54864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34329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55575" y="304801"/>
            <a:ext cx="11901442" cy="9906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r>
              <a:rPr lang="en-US" sz="2400" b="1" smtClean="0">
                <a:solidFill>
                  <a:srgbClr val="FF0000"/>
                </a:solidFill>
                <a:latin typeface="Times New Roman" panose="02020603050405020304" pitchFamily="18" charset="0"/>
                <a:cs typeface="Times New Roman" panose="02020603050405020304" pitchFamily="18" charset="0"/>
              </a:rPr>
              <a:t>I. Bối cảnh quốc tế và Việt Nam</a:t>
            </a:r>
          </a:p>
          <a:p>
            <a:pPr marL="0" indent="0" fontAlgn="auto">
              <a:spcAft>
                <a:spcPts val="0"/>
              </a:spcAft>
              <a:buFont typeface="Arial" panose="020B0604020202020204" pitchFamily="34" charset="0"/>
              <a:buNone/>
            </a:pPr>
            <a:r>
              <a:rPr lang="en-US" sz="2400" b="1" i="1" smtClean="0">
                <a:solidFill>
                  <a:srgbClr val="0000CC"/>
                </a:solidFill>
                <a:latin typeface="Times New Roman" panose="02020603050405020304" pitchFamily="18" charset="0"/>
                <a:cs typeface="Times New Roman" panose="02020603050405020304" pitchFamily="18" charset="0"/>
              </a:rPr>
              <a:t>2. Tình hình Việt Nam</a:t>
            </a:r>
            <a:endParaRPr lang="en-US"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5562600" cy="1447800"/>
          </a:xfrm>
          <a:ln w="19050">
            <a:solidFill>
              <a:schemeClr val="accent2">
                <a:lumMod val="75000"/>
              </a:schemeClr>
            </a:solidFill>
          </a:ln>
        </p:spPr>
        <p:txBody>
          <a:bodyPr>
            <a:noAutofit/>
          </a:bodyPr>
          <a:lstStyle/>
          <a:p>
            <a:pPr indent="363538" algn="just">
              <a:spcAft>
                <a:spcPts val="600"/>
              </a:spcAft>
              <a:buClr>
                <a:srgbClr val="E48312"/>
              </a:buClr>
              <a:defRPr/>
            </a:pP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khăn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tế</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chưa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ổn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vững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chắc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năng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suất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lượng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quả</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sức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cạnh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tranh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tế</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thấp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thoái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đạo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đức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sống</a:t>
            </a:r>
            <a:r>
              <a:rPr lang="en-US" altLang="en-US" sz="2400" dirty="0" smtClean="0">
                <a:latin typeface="Times New Roman" panose="02020603050405020304" pitchFamily="18" charset="0"/>
                <a:cs typeface="Times New Roman" panose="02020603050405020304" pitchFamily="18" charset="0"/>
              </a:rPr>
              <a:t>…</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3047998"/>
            <a:ext cx="5257800" cy="3581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8" descr="Người Việt lo ngại khoảng cách giàu nghèo tăng l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8098" y="1371600"/>
            <a:ext cx="3079102" cy="24384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Khởi tố 'quan' trong vụ đất đai Đồng Tâm - BBC News Tiếng Việ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1" y="3657105"/>
            <a:ext cx="3352799" cy="2539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1266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55575" y="304801"/>
            <a:ext cx="11901442" cy="9906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r>
              <a:rPr lang="en-US" sz="2400" b="1" smtClean="0">
                <a:solidFill>
                  <a:srgbClr val="FF0000"/>
                </a:solidFill>
                <a:latin typeface="Times New Roman" panose="02020603050405020304" pitchFamily="18" charset="0"/>
                <a:cs typeface="Times New Roman" panose="02020603050405020304" pitchFamily="18" charset="0"/>
              </a:rPr>
              <a:t>I. Bối cảnh quốc tế và Việt Nam</a:t>
            </a:r>
          </a:p>
          <a:p>
            <a:pPr marL="0" indent="0" fontAlgn="auto">
              <a:spcAft>
                <a:spcPts val="0"/>
              </a:spcAft>
              <a:buFont typeface="Arial" panose="020B0604020202020204" pitchFamily="34" charset="0"/>
              <a:buNone/>
            </a:pPr>
            <a:r>
              <a:rPr lang="en-US" sz="2400" b="1" i="1" smtClean="0">
                <a:solidFill>
                  <a:srgbClr val="0000CC"/>
                </a:solidFill>
                <a:latin typeface="Times New Roman" panose="02020603050405020304" pitchFamily="18" charset="0"/>
                <a:cs typeface="Times New Roman" panose="02020603050405020304" pitchFamily="18" charset="0"/>
              </a:rPr>
              <a:t>2. Tình hình Việt Nam</a:t>
            </a:r>
            <a:endParaRPr lang="en-US"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5562600" cy="14478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khăn</a:t>
            </a:r>
            <a:r>
              <a:rPr lang="en-US" altLang="en-US" sz="2400" dirty="0" smtClean="0">
                <a:latin typeface="Times New Roman" panose="02020603050405020304" pitchFamily="18" charset="0"/>
                <a:cs typeface="Times New Roman" panose="02020603050405020304" pitchFamily="18" charset="0"/>
              </a:rPr>
              <a:t>: </a:t>
            </a:r>
            <a:r>
              <a:rPr lang="tn-ZA" altLang="en-US" sz="2400"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p:txBody>
      </p:sp>
      <p:pic>
        <p:nvPicPr>
          <p:cNvPr id="6" name="Picture 2" descr="Giải bài 1 trang 18 Tập bản đồ Địa lí 8 | Tập bản đồ Địa lí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1273630"/>
            <a:ext cx="6172200" cy="584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59244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134600" cy="1524000"/>
          </a:xfrm>
          <a:prstGeom prst="rect">
            <a:avLst/>
          </a:prstGeom>
          <a:ln w="28575">
            <a:solidFill>
              <a:srgbClr val="FF0000"/>
            </a:solid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7086600" cy="10668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914400" y="3485852"/>
            <a:ext cx="10820400" cy="2000548"/>
          </a:xfrm>
          <a:prstGeom prst="rect">
            <a:avLst/>
          </a:prstGeom>
          <a:noFill/>
        </p:spPr>
        <p:txBody>
          <a:bodyPr wrap="square" rtlCol="0">
            <a:spAutoFit/>
          </a:bodyPr>
          <a:lstStyle/>
          <a:p>
            <a:pPr algn="just"/>
            <a:r>
              <a:rPr lang="en-US" dirty="0" smtClean="0"/>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gồm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Nhằm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mục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chắc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quyền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vẹn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1143000" y="5257800"/>
            <a:ext cx="10591800" cy="1200329"/>
          </a:xfrm>
          <a:prstGeom prst="rect">
            <a:avLst/>
          </a:prstGeom>
          <a:noFill/>
        </p:spPr>
        <p:txBody>
          <a:bodyPr wrap="square" rtlCol="0">
            <a:spAutoFit/>
          </a:bodyPr>
          <a:lstStyle/>
          <a:p>
            <a:pPr algn="just"/>
            <a:r>
              <a:rPr lang="en-US" sz="2400" dirty="0" smtClean="0">
                <a:solidFill>
                  <a:srgbClr val="0000CC"/>
                </a:solidFill>
                <a:latin typeface="Times New Roman" panose="02020603050405020304" pitchFamily="18" charset="0"/>
                <a:cs typeface="Times New Roman" panose="02020603050405020304" pitchFamily="18" charset="0"/>
              </a:rPr>
              <a:t>An </a:t>
            </a:r>
            <a:r>
              <a:rPr lang="en-US" sz="2400" dirty="0" err="1" smtClean="0">
                <a:solidFill>
                  <a:srgbClr val="0000CC"/>
                </a:solidFill>
                <a:latin typeface="Times New Roman" panose="02020603050405020304" pitchFamily="18" charset="0"/>
                <a:cs typeface="Times New Roman" panose="02020603050405020304" pitchFamily="18" charset="0"/>
              </a:rPr>
              <a:t>ninh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trạng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ổn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định</a:t>
            </a:r>
            <a:r>
              <a:rPr lang="en-US" sz="2400" dirty="0" smtClean="0">
                <a:solidFill>
                  <a:srgbClr val="0000CC"/>
                </a:solidFill>
                <a:latin typeface="Times New Roman" panose="02020603050405020304" pitchFamily="18" charset="0"/>
                <a:cs typeface="Times New Roman" panose="02020603050405020304" pitchFamily="18" charset="0"/>
              </a:rPr>
              <a:t>, an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không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có</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dấu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hiệu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nguy</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đe</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dọa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sự</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tồn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phát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triển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bình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thường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cá</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nhân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tổ</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chức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từng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lĩnh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vực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động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hoặc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endParaRPr lang="en-US" sz="2400" dirty="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1212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in)">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134600" cy="1524000"/>
          </a:xfrm>
          <a:prstGeom prst="rect">
            <a:avLst/>
          </a:prstGeom>
          <a:ln w="28575">
            <a:solidFill>
              <a:srgbClr val="FF0000"/>
            </a:solid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7086600" cy="10668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8" name="Cloud Callout 7"/>
          <p:cNvSpPr/>
          <p:nvPr/>
        </p:nvSpPr>
        <p:spPr>
          <a:xfrm>
            <a:off x="6553200" y="2895600"/>
            <a:ext cx="4648200" cy="281940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010400" y="3810000"/>
            <a:ext cx="41148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Vai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trò</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phòng</a:t>
            </a:r>
            <a:r>
              <a:rPr lang="en-US" sz="2800" b="1" dirty="0" smtClean="0">
                <a:solidFill>
                  <a:srgbClr val="FFFF00"/>
                </a:solidFill>
                <a:latin typeface="Times New Roman" panose="02020603050405020304" pitchFamily="18" charset="0"/>
                <a:cs typeface="Times New Roman" panose="02020603050405020304" pitchFamily="18" charset="0"/>
              </a:rPr>
              <a:t>, an </a:t>
            </a:r>
            <a:r>
              <a:rPr lang="en-US" sz="2800" b="1" dirty="0" err="1" smtClean="0">
                <a:solidFill>
                  <a:srgbClr val="FFFF00"/>
                </a:solidFill>
                <a:latin typeface="Times New Roman" panose="02020603050405020304" pitchFamily="18" charset="0"/>
                <a:cs typeface="Times New Roman" panose="02020603050405020304" pitchFamily="18" charset="0"/>
              </a:rPr>
              <a:t>ninh</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89148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381000" y="2057399"/>
            <a:ext cx="6629399" cy="2362201"/>
          </a:xfrm>
        </p:spPr>
        <p:txBody>
          <a:bodyPr>
            <a:normAutofit/>
          </a:bodyPr>
          <a:lstStyle/>
          <a:p>
            <a:pPr algn="just"/>
            <a:r>
              <a:rPr lang="pl-PL" sz="2400" dirty="0">
                <a:latin typeface="Times New Roman" panose="02020603050405020304" pitchFamily="18" charset="0"/>
                <a:cs typeface="Times New Roman" panose="02020603050405020304" pitchFamily="18" charset="0"/>
              </a:rPr>
              <a:t>Tăng cường quốc phòng, giữ vững an ninh quốc gia, trật tự, an toàn xã hội là nhiệm vụ trọng yếu, thường xuyên của Đảng, Nhà nước và toàn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pPr algn="just"/>
            <a:r>
              <a:rPr lang="pl-PL"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N</a:t>
            </a:r>
            <a:r>
              <a:rPr lang="pl-PL" sz="2400" dirty="0" smtClean="0">
                <a:latin typeface="Times New Roman" panose="02020603050405020304" pitchFamily="18" charset="0"/>
                <a:cs typeface="Times New Roman" panose="02020603050405020304" pitchFamily="18" charset="0"/>
              </a:rPr>
              <a:t>ền </a:t>
            </a:r>
            <a:r>
              <a:rPr lang="pl-PL" sz="2400" dirty="0">
                <a:latin typeface="Times New Roman" panose="02020603050405020304" pitchFamily="18" charset="0"/>
                <a:cs typeface="Times New Roman" panose="02020603050405020304" pitchFamily="18" charset="0"/>
              </a:rPr>
              <a:t>tảng vững chắc của quốc phòng-an </a:t>
            </a:r>
            <a:r>
              <a:rPr lang="pl-PL" sz="2400" dirty="0" smtClean="0">
                <a:latin typeface="Times New Roman" panose="02020603050405020304" pitchFamily="18" charset="0"/>
                <a:cs typeface="Times New Roman" panose="02020603050405020304" pitchFamily="18" charset="0"/>
              </a:rPr>
              <a:t>ninh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s</a:t>
            </a:r>
            <a:r>
              <a:rPr lang="pl-PL" sz="2400" dirty="0" smtClean="0">
                <a:latin typeface="Times New Roman" panose="02020603050405020304" pitchFamily="18" charset="0"/>
                <a:cs typeface="Times New Roman" panose="02020603050405020304" pitchFamily="18" charset="0"/>
              </a:rPr>
              <a:t>ự </a:t>
            </a:r>
            <a:r>
              <a:rPr lang="pl-PL" sz="2400" dirty="0">
                <a:latin typeface="Times New Roman" panose="02020603050405020304" pitchFamily="18" charset="0"/>
                <a:cs typeface="Times New Roman" panose="02020603050405020304" pitchFamily="18" charset="0"/>
              </a:rPr>
              <a:t>ổn định và phát triển bền vững mọi mặt đời sống kinh tế-xã </a:t>
            </a:r>
            <a:r>
              <a:rPr lang="pl-PL" sz="2400" dirty="0" smtClean="0">
                <a:latin typeface="Times New Roman" panose="02020603050405020304" pitchFamily="18" charset="0"/>
                <a:cs typeface="Times New Roman" panose="02020603050405020304" pitchFamily="18" charset="0"/>
              </a:rPr>
              <a:t>hội</a:t>
            </a:r>
            <a:endParaRPr lang="en-US" sz="2400" dirty="0" smtClean="0">
              <a:latin typeface="Times New Roman" panose="02020603050405020304" pitchFamily="18" charset="0"/>
              <a:cs typeface="Times New Roman" panose="02020603050405020304" pitchFamily="18" charset="0"/>
            </a:endParaRPr>
          </a:p>
          <a:p>
            <a:pPr marL="0" indent="0">
              <a:buNone/>
            </a:pPr>
            <a:endParaRPr lang="en-US" dirty="0" smtClean="0"/>
          </a:p>
        </p:txBody>
      </p:sp>
      <p:pic>
        <p:nvPicPr>
          <p:cNvPr id="8194" name="Picture 2" descr="Giữ vững chủ quyền biển, đảo của Tổ quốc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399" y="2090056"/>
            <a:ext cx="4953001" cy="4386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2494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152400" y="2362199"/>
            <a:ext cx="6553200" cy="3048001"/>
          </a:xfrm>
        </p:spPr>
        <p:txBody>
          <a:bodyPr>
            <a:normAutofit/>
          </a:bodyPr>
          <a:lstStyle/>
          <a:p>
            <a:pPr algn="just"/>
            <a:r>
              <a:rPr lang="pl-PL" sz="2400" dirty="0" smtClean="0">
                <a:latin typeface="Times New Roman" panose="02020603050405020304" pitchFamily="18" charset="0"/>
                <a:cs typeface="Times New Roman" panose="02020603050405020304" pitchFamily="18" charset="0"/>
              </a:rPr>
              <a:t>Xây </a:t>
            </a:r>
            <a:r>
              <a:rPr lang="pl-PL" sz="2400" dirty="0">
                <a:latin typeface="Times New Roman" panose="02020603050405020304" pitchFamily="18" charset="0"/>
                <a:cs typeface="Times New Roman" panose="02020603050405020304" pitchFamily="18" charset="0"/>
              </a:rPr>
              <a:t>dựng Quân đội nhân dân và Công an nhân dân cách mạng, chính quy, tinh nhuệ, từng bước hiện đại, tuyệt đối trung thành với Tổ quốc, với Đảng, Nhà nước và nhân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pPr algn="just"/>
            <a:r>
              <a:rPr lang="pl-PL" sz="2400" dirty="0">
                <a:latin typeface="Times New Roman" panose="02020603050405020304" pitchFamily="18" charset="0"/>
                <a:cs typeface="Times New Roman" panose="02020603050405020304" pitchFamily="18" charset="0"/>
              </a:rPr>
              <a:t>Chăm lo nâng cao phẩm chất cách mạng, trình độ chính trị, chuyên môn, nghiệp vụ cho cán bộ, chiến sĩ các lực lượng vũ trang; bảo đảm đời sống vật chất, tinh thần </a:t>
            </a:r>
            <a:endParaRPr lang="en-US" sz="2400" dirty="0">
              <a:latin typeface="Times New Roman" panose="02020603050405020304" pitchFamily="18" charset="0"/>
              <a:cs typeface="Times New Roman" panose="02020603050405020304" pitchFamily="18" charset="0"/>
            </a:endParaRPr>
          </a:p>
        </p:txBody>
      </p:sp>
      <p:pic>
        <p:nvPicPr>
          <p:cNvPr id="7172" name="Picture 4" descr="Hơn 100 con ngựa được cảnh sát cơ động thuần dưỡng - VnEx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981200"/>
            <a:ext cx="5105400" cy="464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04546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477000" cy="1066800"/>
          </a:xfrm>
          <a:ln w="19050">
            <a:solidFill>
              <a:schemeClr val="accent2">
                <a:lumMod val="75000"/>
              </a:schemeClr>
            </a:solidFill>
          </a:ln>
        </p:spPr>
        <p:txBody>
          <a:bodyPr>
            <a:noAutofit/>
          </a:bodyPr>
          <a:lstStyle/>
          <a:p>
            <a:pPr algn="just">
              <a:spcAft>
                <a:spcPts val="600"/>
              </a:spcAft>
              <a:buClr>
                <a:srgbClr val="2DA2BF"/>
              </a:buClr>
              <a:defRPr/>
            </a:pPr>
            <a:r>
              <a:rPr lang="nl-NL" sz="2400" dirty="0" smtClean="0">
                <a:latin typeface="Times New Roman" panose="02020603050405020304" pitchFamily="18" charset="0"/>
                <a:cs typeface="Times New Roman" panose="02020603050405020304" pitchFamily="18" charset="0"/>
              </a:rPr>
              <a:t>- Giữ </a:t>
            </a:r>
            <a:r>
              <a:rPr lang="nl-NL" sz="2400" dirty="0">
                <a:latin typeface="Times New Roman" panose="02020603050405020304" pitchFamily="18" charset="0"/>
                <a:cs typeface="Times New Roman" panose="02020603050405020304" pitchFamily="18" charset="0"/>
              </a:rPr>
              <a:t>vững và tăng cường sự lãnh đạo của Đảng, hiệu lực quản lý của Nhà nước đối với sự nghiệp bảo vệ Tổ quốc</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pic>
        <p:nvPicPr>
          <p:cNvPr id="13314" name="Picture 2" descr="Đảng Cộng sản Việt Nam: Người tổ chức và lãnh đạo mọi thắng lợi của cách  mạng Việt Nam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2172789"/>
            <a:ext cx="3863839"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1221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477000" cy="1066800"/>
          </a:xfrm>
          <a:ln w="19050">
            <a:solidFill>
              <a:schemeClr val="accent2">
                <a:lumMod val="75000"/>
              </a:schemeClr>
            </a:solidFill>
          </a:ln>
        </p:spPr>
        <p:txBody>
          <a:bodyPr>
            <a:noAutofit/>
          </a:bodyPr>
          <a:lstStyle/>
          <a:p>
            <a:pPr algn="just"/>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Kiên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định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mục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tiêu</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lập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gắn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liền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chủ</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nghĩa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xã</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hội</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4338" name="Picture 2" descr="Cổng TTĐT ĐHTQ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6229" y="2133600"/>
            <a:ext cx="4876800" cy="43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45881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629400" cy="3048000"/>
          </a:xfrm>
          <a:ln w="19050">
            <a:solidFill>
              <a:schemeClr val="accent2">
                <a:lumMod val="75000"/>
              </a:schemeClr>
            </a:solidFill>
          </a:ln>
        </p:spPr>
        <p:txBody>
          <a:bodyPr>
            <a:noAutofit/>
          </a:bodyPr>
          <a:lstStyle/>
          <a:p>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Phát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huy</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cao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sức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mạnh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tổng</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hợp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nước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là</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vai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trò</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đối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nghiệp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bảo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vệ</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quốc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Giữ</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vững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môi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trường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hòa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bình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ổn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định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để</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phát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triển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kinh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tế</a:t>
            </a:r>
            <a:r>
              <a:rPr lang="en-US" altLang="vi-VN" sz="2400" dirty="0">
                <a:solidFill>
                  <a:srgbClr val="000099"/>
                </a:solidFill>
                <a:latin typeface="Times New Roman" panose="02020603050405020304" pitchFamily="18" charset="0"/>
                <a:cs typeface="Times New Roman" panose="02020603050405020304" pitchFamily="18" charset="0"/>
              </a:rPr>
              <a:t> - </a:t>
            </a:r>
            <a:r>
              <a:rPr lang="en-US" altLang="vi-VN" sz="2400" dirty="0" err="1">
                <a:solidFill>
                  <a:srgbClr val="000099"/>
                </a:solidFill>
                <a:latin typeface="Times New Roman" panose="02020603050405020304" pitchFamily="18" charset="0"/>
                <a:cs typeface="Times New Roman" panose="02020603050405020304" pitchFamily="18" charset="0"/>
              </a:rPr>
              <a:t>xã</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hội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lợi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ích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cao</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nước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5362" name="Picture 2" descr="Trách nhiệm công dân về nghĩa vụ bảo vệ Tổ quốc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1981200"/>
            <a:ext cx="47625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0245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7162800" cy="3429000"/>
          </a:xfrm>
          <a:ln w="19050">
            <a:solidFill>
              <a:schemeClr val="accent2">
                <a:lumMod val="75000"/>
              </a:schemeClr>
            </a:solidFill>
          </a:ln>
        </p:spPr>
        <p:txBody>
          <a:bodyPr>
            <a:noAutofit/>
          </a:bodyPr>
          <a:lstStyle/>
          <a:p>
            <a:pPr>
              <a:lnSpc>
                <a:spcPct val="150000"/>
              </a:lnSpc>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bè</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cậy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endParaRPr lang="en-US" sz="2400" dirty="0">
              <a:latin typeface="Times New Roman" panose="02020603050405020304" pitchFamily="18" charset="0"/>
              <a:cs typeface="Times New Roman" panose="02020603050405020304" pitchFamily="18" charset="0"/>
            </a:endParaRPr>
          </a:p>
        </p:txBody>
      </p:sp>
      <p:pic>
        <p:nvPicPr>
          <p:cNvPr id="5" name="Picture 2" descr="Công an nhân dân Việt Nam - 73 năm xây dựng, chiến đấu và trưởng thành |  Học viện Cảnh sát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0" y="2057400"/>
            <a:ext cx="3276600" cy="21258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Thanh niên lực lượng vũ trang xây dựng và bảo vệ Tổ quốc - Báo Đồng Khởi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4330524"/>
            <a:ext cx="4114799" cy="2222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85774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85800" y="914407"/>
            <a:ext cx="109728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rgbClr val="003300"/>
                </a:solidFill>
                <a:latin typeface="Times New Roman" panose="02020603050405020304" pitchFamily="18" charset="0"/>
                <a:cs typeface="Times New Roman" panose="02020603050405020304" pitchFamily="18" charset="0"/>
              </a:rPr>
              <a:t>Củng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phòng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giữ</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vững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ninh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ổn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định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trật</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tự</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toàn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xã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nhiệm</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vụ</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trọng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yếu</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thường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xuyên</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Đảng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nước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hệ</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thống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trong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đó</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Công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cốt</a:t>
            </a:r>
            <a:r>
              <a:rPr lang="en-US" altLang="vi-VN" sz="2400" dirty="0" smtClean="0">
                <a:solidFill>
                  <a:srgbClr val="003300"/>
                </a:solidFill>
                <a:latin typeface="Times New Roman" panose="02020603050405020304" pitchFamily="18" charset="0"/>
                <a:cs typeface="Times New Roman" panose="02020603050405020304" pitchFamily="18" charset="0"/>
              </a:rPr>
              <a:t>.</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2</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Những</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nhiệm</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vụ</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chủ</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yếu</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của</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quốc</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phòng</a:t>
            </a:r>
            <a:r>
              <a:rPr lang="en-US" altLang="vi-VN" sz="2400" b="1" dirty="0">
                <a:solidFill>
                  <a:srgbClr val="000099"/>
                </a:solidFill>
                <a:latin typeface="Times New Roman" panose="02020603050405020304" pitchFamily="18" charset="0"/>
                <a:cs typeface="Times New Roman" panose="02020603050405020304" pitchFamily="18" charset="0"/>
              </a:rPr>
              <a:t>, an </a:t>
            </a:r>
            <a:r>
              <a:rPr lang="en-US" altLang="vi-VN" sz="2400" b="1" dirty="0" err="1">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pic>
        <p:nvPicPr>
          <p:cNvPr id="1026" name="Picture 2" descr="Cần nhận thức thấu đáo về kết hợp phát triển kinh tế với củng cố quốc phòng,  an ninh - Hànội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09800"/>
            <a:ext cx="5476875" cy="4114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ĐỂ MÔN HỌC GIÁO DỤC QUỐC PHÒNG VÀ AN NINH ĐI VÀO THỰC CHẤ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4907" y="2209800"/>
            <a:ext cx="5086350" cy="4114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85800" y="914407"/>
            <a:ext cx="1097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Tăng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cường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tiềm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lực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xây</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dựng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trận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dân</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2</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Những</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nhiệm</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vụ</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chủ</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yếu</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của</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quốc</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phòng</a:t>
            </a:r>
            <a:r>
              <a:rPr lang="en-US" altLang="vi-VN" sz="2400" b="1" dirty="0">
                <a:solidFill>
                  <a:srgbClr val="000099"/>
                </a:solidFill>
                <a:latin typeface="Times New Roman" panose="02020603050405020304" pitchFamily="18" charset="0"/>
                <a:cs typeface="Times New Roman" panose="02020603050405020304" pitchFamily="18" charset="0"/>
              </a:rPr>
              <a:t>, an </a:t>
            </a:r>
            <a:r>
              <a:rPr lang="en-US" altLang="vi-VN" sz="2400" b="1" dirty="0" err="1">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2738" y="1824038"/>
            <a:ext cx="6672262"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8566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533400" y="681335"/>
            <a:ext cx="104393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Sẵn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sàng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ứng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phó</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mối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đe</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dọa</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đảm</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thông</a:t>
            </a:r>
            <a:r>
              <a:rPr lang="en-US" altLang="vi-VN" sz="2400" dirty="0">
                <a:solidFill>
                  <a:srgbClr val="003300"/>
                </a:solidFill>
                <a:latin typeface="Times New Roman" panose="02020603050405020304" pitchFamily="18" charset="0"/>
                <a:cs typeface="Times New Roman" panose="02020603050405020304" pitchFamily="18" charset="0"/>
              </a:rPr>
              <a:t> tin</a:t>
            </a:r>
          </a:p>
        </p:txBody>
      </p:sp>
      <p:pic>
        <p:nvPicPr>
          <p:cNvPr id="5837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752600"/>
            <a:ext cx="52578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Tội phạm công nghệ cao ngày càng “ma m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752600"/>
            <a:ext cx="5486400" cy="4419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09600" y="228607"/>
            <a:ext cx="10744199"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Kiên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đấu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tranh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vệ</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độc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lập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chủ</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quyền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vẹn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lãnh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thổ</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vững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môi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trường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hòa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bình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295400"/>
            <a:ext cx="3810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273175"/>
            <a:ext cx="4476750" cy="297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4456120"/>
            <a:ext cx="327660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3817930"/>
            <a:ext cx="3810000" cy="250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76200" y="228607"/>
            <a:ext cx="11658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hợp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chặt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chẽ</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phát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triển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văn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hóa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xã</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đảm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1250" y="1143000"/>
            <a:ext cx="4794250"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575368"/>
            <a:ext cx="4751387"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5775" y="3733807"/>
            <a:ext cx="350520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1058870"/>
            <a:ext cx="4191000"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300037"/>
            <a:ext cx="8820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Tăng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cường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hợp</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về</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ninh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5206" y="1066800"/>
            <a:ext cx="6645282" cy="3668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7710488" y="1752600"/>
            <a:ext cx="2728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
        <p:nvSpPr>
          <p:cNvPr id="6" name="Rectangle 5"/>
          <p:cNvSpPr/>
          <p:nvPr/>
        </p:nvSpPr>
        <p:spPr>
          <a:xfrm>
            <a:off x="1143000" y="4876803"/>
            <a:ext cx="9296400" cy="923330"/>
          </a:xfrm>
          <a:prstGeom prst="rect">
            <a:avLst/>
          </a:prstGeom>
        </p:spPr>
        <p:txBody>
          <a:bodyPr wrap="square">
            <a:spAutoFit/>
          </a:bodyPr>
          <a:lstStyle/>
          <a:p>
            <a:r>
              <a:rPr lang="vi-VN" dirty="0" smtClean="0">
                <a:latin typeface="+mj-lt"/>
              </a:rPr>
              <a:t>Theo Bộ Quốc phòng, hiện nay, lực lượng tàu chiến của Hải quân Việt Nam có 3 </a:t>
            </a:r>
            <a:r>
              <a:rPr lang="vi-VN" dirty="0" smtClean="0">
                <a:latin typeface="+mj-lt"/>
                <a:hlinkClick r:id="rId3"/>
              </a:rPr>
              <a:t>tàu hộ vệ tên lửa </a:t>
            </a:r>
            <a:r>
              <a:rPr lang="vi-VN" dirty="0" smtClean="0">
                <a:latin typeface="+mj-lt"/>
              </a:rPr>
              <a:t>Gepard 3.9 mang tên các vị vua: Đinh Tiên Hoàng, Lý Thái Tổ, Quang Trung; 1 tàu hộ vệ tên lửa Gepard 3.9 mang tên danh tướng Trần Hưng Đạo.</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37623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Kiên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vững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ổn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định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tế</a:t>
            </a:r>
            <a:r>
              <a:rPr lang="en-US" altLang="vi-VN" sz="2400" dirty="0">
                <a:solidFill>
                  <a:srgbClr val="003300"/>
                </a:solidFill>
                <a:latin typeface="Times New Roman" panose="02020603050405020304" pitchFamily="18" charset="0"/>
                <a:cs typeface="Times New Roman" panose="02020603050405020304" pitchFamily="18" charset="0"/>
              </a:rPr>
              <a:t> - </a:t>
            </a:r>
            <a:r>
              <a:rPr lang="en-US" altLang="vi-VN" sz="2400" dirty="0" err="1">
                <a:solidFill>
                  <a:srgbClr val="003300"/>
                </a:solidFill>
                <a:latin typeface="Times New Roman" panose="02020603050405020304" pitchFamily="18" charset="0"/>
                <a:cs typeface="Times New Roman" panose="02020603050405020304" pitchFamily="18" charset="0"/>
              </a:rPr>
              <a:t>xã</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trong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mọi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tình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huống</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95400"/>
            <a:ext cx="6248400"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http://media.tintuc.vn/uploads/medias/2014/12/22/video-quan-doi-nhan-dan-viet-nam-70-nam-kieu-hanh-hao-hung-bb-baaacV8Ac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1447800"/>
            <a:ext cx="5295900" cy="4495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68103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Hợp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hữu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nghị</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gìn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hòa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bình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khu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vực</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52600"/>
            <a:ext cx="5943600" cy="444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descr="Việt Nam và Belarus tăng cường hợp tác quốc phòng - Sputnik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1752601"/>
            <a:ext cx="5638800" cy="4449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1.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324600" cy="2667000"/>
          </a:xfrm>
          <a:ln w="19050">
            <a:solidFill>
              <a:schemeClr val="accent2">
                <a:lumMod val="75000"/>
              </a:schemeClr>
            </a:solidFill>
          </a:ln>
        </p:spPr>
        <p:txBody>
          <a:bodyPr>
            <a:noAutofit/>
          </a:bodyPr>
          <a:lstStyle/>
          <a:p>
            <a:pPr marL="457200" lvl="1" indent="0" algn="just">
              <a:lnSpc>
                <a:spcPct val="150000"/>
              </a:lnSpc>
              <a:buNone/>
            </a:pPr>
            <a:r>
              <a:rPr lang="vi-VN" dirty="0" smtClean="0"/>
              <a:t>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a:t>
            </a:r>
            <a:endParaRPr lang="vi-VN" sz="2800" dirty="0">
              <a:latin typeface="Times New Roman" panose="02020603050405020304" pitchFamily="18" charset="0"/>
              <a:cs typeface="Times New Roman" panose="02020603050405020304" pitchFamily="18" charset="0"/>
            </a:endParaRPr>
          </a:p>
        </p:txBody>
      </p:sp>
      <p:pic>
        <p:nvPicPr>
          <p:cNvPr id="16386" name="Picture 2" descr="Hội nghị thượng đỉnh Mỹ - Triều Tiên tại Hà Nội: chuẩn bị và kỳ vọng |  Forbes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981200"/>
            <a:ext cx="5029200"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0481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prstGeom prst="rect">
            <a:avLst/>
          </a:prstGeom>
        </p:spPr>
        <p:txBody>
          <a:bodyPr/>
          <a:lstStyle/>
          <a:p>
            <a:r>
              <a:rPr lang="en-US" altLang="vi-VN" smtClean="0">
                <a:latin typeface="Times New Roman" panose="02020603050405020304" pitchFamily="18" charset="0"/>
                <a:cs typeface="Times New Roman" panose="02020603050405020304" pitchFamily="18" charset="0"/>
              </a:rPr>
              <a:t>     </a:t>
            </a:r>
            <a:r>
              <a:rPr lang="en-US" altLang="vi-VN" sz="2400" b="1" i="1">
                <a:latin typeface="Times New Roman" panose="02020603050405020304" pitchFamily="18" charset="0"/>
                <a:cs typeface="Times New Roman" panose="02020603050405020304" pitchFamily="18" charset="0"/>
              </a:rPr>
              <a:t>Yếu tố nào đóng vai trò quyết định đối với việc mở rộng quan hệ đối ngoại?</a:t>
            </a:r>
          </a:p>
        </p:txBody>
      </p:sp>
      <p:sp>
        <p:nvSpPr>
          <p:cNvPr id="66563" name="Content Placeholder 2"/>
          <p:cNvSpPr>
            <a:spLocks noGrp="1"/>
          </p:cNvSpPr>
          <p:nvPr>
            <p:ph idx="1"/>
          </p:nvPr>
        </p:nvSpPr>
        <p:spPr>
          <a:prstGeom prst="rect">
            <a:avLst/>
          </a:prstGeom>
        </p:spPr>
        <p:txBody>
          <a:bodyPr>
            <a:normAutofit/>
          </a:bodyPr>
          <a:lstStyle/>
          <a:p>
            <a:pPr algn="just">
              <a:buFontTx/>
              <a:buChar char="-"/>
              <a:defRPr/>
            </a:pPr>
            <a:r>
              <a:rPr lang="vi-VN" dirty="0">
                <a:latin typeface="Times New Roman" pitchFamily="18" charset="0"/>
                <a:cs typeface="Times New Roman" pitchFamily="18" charset="0"/>
              </a:rPr>
              <a:t> </a:t>
            </a:r>
            <a:r>
              <a:rPr lang="en-US" sz="2800" dirty="0">
                <a:latin typeface="Times New Roman" pitchFamily="18" charset="0"/>
                <a:cs typeface="Times New Roman" pitchFamily="18" charset="0"/>
              </a:rPr>
              <a:t>T</a:t>
            </a:r>
            <a:r>
              <a:rPr lang="vi-VN" sz="2800" dirty="0">
                <a:latin typeface="Times New Roman" pitchFamily="18" charset="0"/>
                <a:cs typeface="Times New Roman" pitchFamily="18" charset="0"/>
              </a:rPr>
              <a:t>ranh thủ tối đa các nguồn lực bên ngoài phục vụ phát triển kinh tế - xã hội.</a:t>
            </a:r>
            <a:endParaRPr lang="en-US" sz="2800" dirty="0">
              <a:latin typeface="Times New Roman" pitchFamily="18" charset="0"/>
              <a:cs typeface="Times New Roman" pitchFamily="18" charset="0"/>
            </a:endParaRPr>
          </a:p>
          <a:p>
            <a:pPr algn="just">
              <a:buFontTx/>
              <a:buChar char="-"/>
              <a:defRPr/>
            </a:pP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so </a:t>
            </a:r>
            <a:r>
              <a:rPr lang="en-US" sz="2800" dirty="0" err="1">
                <a:latin typeface="Times New Roman" pitchFamily="18" charset="0"/>
                <a:cs typeface="Times New Roman" pitchFamily="18" charset="0"/>
              </a:rPr>
              <a:t>sánh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nguồn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a:p>
            <a:pPr algn="just">
              <a:buFontTx/>
              <a:buChar char="-"/>
              <a:defRPr/>
            </a:pPr>
            <a:r>
              <a:rPr lang="en-US" sz="2800" dirty="0">
                <a:latin typeface="Times New Roman" pitchFamily="18" charset="0"/>
                <a:cs typeface="Times New Roman" pitchFamily="18" charset="0"/>
              </a:rPr>
              <a:t>Góp phần thúc đẩy tăng trưởng kinh tế, tạo việc làm, tăng thu nhập</a:t>
            </a:r>
          </a:p>
          <a:p>
            <a:pPr marL="0" indent="0" algn="just">
              <a:buNone/>
              <a:defRPr/>
            </a:pPr>
            <a:r>
              <a:rPr lang="en-US" sz="2800" dirty="0">
                <a:latin typeface="Times New Roman" pitchFamily="18" charset="0"/>
                <a:cs typeface="Times New Roman" pitchFamily="18" charset="0"/>
              </a:rPr>
              <a:t>   - G</a:t>
            </a:r>
            <a:r>
              <a:rPr lang="vi-VN" sz="2800" dirty="0">
                <a:latin typeface="Times New Roman" pitchFamily="18" charset="0"/>
                <a:cs typeface="Times New Roman" pitchFamily="18" charset="0"/>
              </a:rPr>
              <a:t>iữ vững chủ quyền, thống nhất và toàn vẹn lãnh thổ của đất nước.</a:t>
            </a:r>
            <a:r>
              <a:rPr lang="en-US" sz="2800" dirty="0">
                <a:latin typeface="Times New Roman" pitchFamily="18" charset="0"/>
                <a:cs typeface="Times New Roman" pitchFamily="18" charset="0"/>
              </a:rPr>
              <a:t> </a:t>
            </a:r>
          </a:p>
          <a:p>
            <a:pPr marL="0" indent="0" algn="just">
              <a:buNone/>
              <a:defRPr/>
            </a:pPr>
            <a:r>
              <a:rPr lang="en-US" sz="2800" dirty="0">
                <a:latin typeface="Times New Roman" pitchFamily="18" charset="0"/>
                <a:cs typeface="Times New Roman" pitchFamily="18" charset="0"/>
              </a:rPr>
              <a:t>  - Nâng cao địa vị và uy tín của Đảng và Nhà nước ta trên trường quốc tế. </a:t>
            </a:r>
          </a:p>
          <a:p>
            <a:pPr algn="just">
              <a:buFontTx/>
              <a:buChar char="-"/>
              <a:defRPr/>
            </a:pPr>
            <a:endParaRPr lang="en-US" dirty="0" smtClean="0">
              <a:latin typeface="Times New Roman" pitchFamily="18" charset="0"/>
              <a:cs typeface="Times New Roman" pitchFamily="18" charset="0"/>
            </a:endParaRPr>
          </a:p>
          <a:p>
            <a:pPr marL="0" indent="0" algn="just">
              <a:buNone/>
              <a:defRPr/>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187648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533400" y="2133601"/>
            <a:ext cx="6096000" cy="2209799"/>
          </a:xfrm>
          <a:ln w="19050">
            <a:solidFill>
              <a:schemeClr val="accent2">
                <a:lumMod val="75000"/>
              </a:schemeClr>
            </a:solidFill>
          </a:ln>
        </p:spPr>
        <p:txBody>
          <a:bodyPr>
            <a:noAutofit/>
          </a:bodyPr>
          <a:lstStyle/>
          <a:p>
            <a:pPr marL="457200" lvl="1" indent="0" algn="just">
              <a:lnSpc>
                <a:spcPct val="150000"/>
              </a:lnSpc>
              <a:buNone/>
            </a:pPr>
            <a:r>
              <a:rPr lang="pl-PL" sz="1800" dirty="0"/>
              <a:t>Thực hiện nhất quán đường lối đối ngoại độc lập, tự chủ, hoà bình, hợp tác và phát triển; đa phương hoá, đa dạng hoá quan hệ, chủ động và tích cực hội nhập quốc tế; nâng cao vị thế của đất nước</a:t>
            </a:r>
            <a:endParaRPr lang="vi-VN" sz="2800" dirty="0">
              <a:latin typeface="Times New Roman" panose="02020603050405020304" pitchFamily="18" charset="0"/>
              <a:cs typeface="Times New Roman" panose="02020603050405020304" pitchFamily="18" charset="0"/>
            </a:endParaRPr>
          </a:p>
        </p:txBody>
      </p:sp>
      <p:pic>
        <p:nvPicPr>
          <p:cNvPr id="6" name="Picture 2" descr="Kết quả hình ảnh cho giao lưu văn hó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9261" y="1905000"/>
            <a:ext cx="4416425"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2314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676400" y="2119314"/>
            <a:ext cx="1366838" cy="4662487"/>
            <a:chOff x="720" y="901"/>
            <a:chExt cx="1367" cy="2937"/>
          </a:xfrm>
        </p:grpSpPr>
        <p:sp>
          <p:nvSpPr>
            <p:cNvPr id="45126"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32" name="Group 10"/>
            <p:cNvGrpSpPr>
              <a:grpSpLocks/>
            </p:cNvGrpSpPr>
            <p:nvPr/>
          </p:nvGrpSpPr>
          <p:grpSpPr bwMode="auto">
            <a:xfrm>
              <a:off x="1189" y="1299"/>
              <a:ext cx="405" cy="392"/>
              <a:chOff x="1289" y="587"/>
              <a:chExt cx="668" cy="647"/>
            </a:xfrm>
          </p:grpSpPr>
          <p:sp>
            <p:nvSpPr>
              <p:cNvPr id="45134"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576" name="Text Box 16"/>
            <p:cNvSpPr txBox="1">
              <a:spLocks noChangeArrowheads="1"/>
            </p:cNvSpPr>
            <p:nvPr/>
          </p:nvSpPr>
          <p:spPr bwMode="gray">
            <a:xfrm>
              <a:off x="856" y="901"/>
              <a:ext cx="1121" cy="213"/>
            </a:xfrm>
            <a:prstGeom prst="rect">
              <a:avLst/>
            </a:prstGeom>
            <a:noFill/>
            <a:ln>
              <a:noFill/>
            </a:ln>
            <a:effectLst/>
            <a:extLst/>
          </p:spPr>
          <p:txBody>
            <a:bodyPr wrap="none">
              <a:spAutoFit/>
            </a:bodyPr>
            <a:lstStyle/>
            <a:p>
              <a:pPr algn="ctr">
                <a:defRPr/>
              </a:pP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3026385" y="1466850"/>
            <a:ext cx="1426552" cy="4705350"/>
            <a:chOff x="2187" y="874"/>
            <a:chExt cx="1386"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335"/>
              <a:ext cx="405" cy="327"/>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187" y="874"/>
              <a:ext cx="1332" cy="233"/>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4267200" y="1128714"/>
            <a:ext cx="1593850" cy="4352925"/>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05" name="Group 37"/>
            <p:cNvGrpSpPr>
              <a:grpSpLocks/>
            </p:cNvGrpSpPr>
            <p:nvPr/>
          </p:nvGrpSpPr>
          <p:grpSpPr bwMode="auto">
            <a:xfrm>
              <a:off x="4165" y="1299"/>
              <a:ext cx="405" cy="392"/>
              <a:chOff x="1289" y="587"/>
              <a:chExt cx="668" cy="647"/>
            </a:xfrm>
          </p:grpSpPr>
          <p:sp>
            <p:nvSpPr>
              <p:cNvPr id="45109" name="Oval 38"/>
              <p:cNvSpPr>
                <a:spLocks noChangeArrowheads="1"/>
              </p:cNvSpPr>
              <p:nvPr/>
            </p:nvSpPr>
            <p:spPr bwMode="gray">
              <a:xfrm>
                <a:off x="1289" y="627"/>
                <a:ext cx="668" cy="578"/>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447" cy="249"/>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0" y="6324600"/>
            <a:ext cx="914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709738" y="3262314"/>
            <a:ext cx="1073150" cy="2308225"/>
          </a:xfrm>
          <a:prstGeom prst="rect">
            <a:avLst/>
          </a:prstGeom>
        </p:spPr>
        <p:txBody>
          <a:bodyPr>
            <a:spAutoFit/>
          </a:bodyPr>
          <a:lstStyle/>
          <a:p>
            <a:pPr algn="ctr">
              <a:spcAft>
                <a:spcPts val="0"/>
              </a:spcAft>
              <a:defRPr/>
            </a:pP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Chủ</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trương</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hợp</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kinh</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tế</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và</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khoa</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học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kỹ</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thuật</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với</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nước</a:t>
            </a:r>
            <a:endPar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3200400" y="2652714"/>
            <a:ext cx="990600"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b="1" dirty="0">
                <a:solidFill>
                  <a:srgbClr val="C00000"/>
                </a:solidFill>
                <a:latin typeface="Times New Roman" panose="02020603050405020304" pitchFamily="18" charset="0"/>
                <a:cs typeface="Arial" panose="020B0604020202020204" pitchFamily="34" charset="0"/>
              </a:rPr>
              <a:t>Đa dạng hóa quan hệ với các quốc gia, các tổ chức kinh tế</a:t>
            </a:r>
            <a:endParaRPr lang="en-US" altLang="vi-VN" b="1" dirty="0">
              <a:solidFill>
                <a:srgbClr val="C00000"/>
              </a:solidFill>
              <a:cs typeface="Arial" panose="020B0604020202020204" pitchFamily="34" charset="0"/>
            </a:endParaRPr>
          </a:p>
        </p:txBody>
      </p:sp>
      <p:sp>
        <p:nvSpPr>
          <p:cNvPr id="5" name="Rectangle 4"/>
          <p:cNvSpPr>
            <a:spLocks noChangeArrowheads="1"/>
          </p:cNvSpPr>
          <p:nvPr/>
        </p:nvSpPr>
        <p:spPr bwMode="auto">
          <a:xfrm>
            <a:off x="4573588" y="1905000"/>
            <a:ext cx="1065212"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kinh tế mở, hội nhập với khu vực và thế giới</a:t>
            </a:r>
          </a:p>
        </p:txBody>
      </p:sp>
      <p:grpSp>
        <p:nvGrpSpPr>
          <p:cNvPr id="12" name="Group 3"/>
          <p:cNvGrpSpPr>
            <a:grpSpLocks/>
          </p:cNvGrpSpPr>
          <p:nvPr/>
        </p:nvGrpSpPr>
        <p:grpSpPr bwMode="auto">
          <a:xfrm>
            <a:off x="5791201" y="747714"/>
            <a:ext cx="1312863" cy="4586287"/>
            <a:chOff x="720" y="949"/>
            <a:chExt cx="1367" cy="2889"/>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94" name="Group 10"/>
            <p:cNvGrpSpPr>
              <a:grpSpLocks/>
            </p:cNvGrpSpPr>
            <p:nvPr/>
          </p:nvGrpSpPr>
          <p:grpSpPr bwMode="auto">
            <a:xfrm>
              <a:off x="1189" y="1299"/>
              <a:ext cx="405" cy="392"/>
              <a:chOff x="1289" y="587"/>
              <a:chExt cx="668" cy="647"/>
            </a:xfrm>
          </p:grpSpPr>
          <p:sp>
            <p:nvSpPr>
              <p:cNvPr id="45096"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949"/>
              <a:ext cx="1288" cy="233"/>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8370888" y="1962151"/>
            <a:ext cx="2087562" cy="415925"/>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45067"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2730500" y="4724400"/>
            <a:ext cx="6973888" cy="175260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69" name="Title 5"/>
          <p:cNvSpPr>
            <a:spLocks noGrp="1"/>
          </p:cNvSpPr>
          <p:nvPr>
            <p:ph type="title"/>
          </p:nvPr>
        </p:nvSpPr>
        <p:spPr>
          <a:xfrm>
            <a:off x="1981201" y="274639"/>
            <a:ext cx="6626225" cy="625475"/>
          </a:xfrm>
        </p:spPr>
        <p:txBody>
          <a:bodyPr/>
          <a:lstStyle/>
          <a:p>
            <a:pPr algn="l"/>
            <a:r>
              <a:rPr lang="en-US" altLang="vi-VN" sz="2800">
                <a:latin typeface="Times New Roman" panose="02020603050405020304" pitchFamily="18" charset="0"/>
                <a:cs typeface="Times New Roman" panose="02020603050405020304" pitchFamily="18" charset="0"/>
              </a:rPr>
              <a:t>Quan điểm của Đảng về hội nhập quốc tế</a:t>
            </a:r>
          </a:p>
        </p:txBody>
      </p:sp>
      <p:sp>
        <p:nvSpPr>
          <p:cNvPr id="45070" name="TextBox 5"/>
          <p:cNvSpPr txBox="1">
            <a:spLocks noChangeArrowheads="1"/>
          </p:cNvSpPr>
          <p:nvPr/>
        </p:nvSpPr>
        <p:spPr bwMode="auto">
          <a:xfrm>
            <a:off x="6019800" y="1905001"/>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b="1" dirty="0">
                <a:latin typeface="Times New Roman" panose="02020603050405020304" pitchFamily="18" charset="0"/>
                <a:cs typeface="Times New Roman" panose="02020603050405020304" pitchFamily="18" charset="0"/>
              </a:rPr>
              <a:t>Chủ động hội nhập kinh tế quốc tế và khu vực</a:t>
            </a:r>
          </a:p>
        </p:txBody>
      </p:sp>
      <p:grpSp>
        <p:nvGrpSpPr>
          <p:cNvPr id="68" name="Group 3"/>
          <p:cNvGrpSpPr>
            <a:grpSpLocks/>
          </p:cNvGrpSpPr>
          <p:nvPr/>
        </p:nvGrpSpPr>
        <p:grpSpPr bwMode="auto">
          <a:xfrm>
            <a:off x="7343154" y="900114"/>
            <a:ext cx="1583983" cy="4586287"/>
            <a:chOff x="591" y="949"/>
            <a:chExt cx="165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79" name="Group 10"/>
            <p:cNvGrpSpPr>
              <a:grpSpLocks/>
            </p:cNvGrpSpPr>
            <p:nvPr/>
          </p:nvGrpSpPr>
          <p:grpSpPr bwMode="auto">
            <a:xfrm>
              <a:off x="1189" y="1299"/>
              <a:ext cx="405" cy="392"/>
              <a:chOff x="1289" y="587"/>
              <a:chExt cx="668" cy="647"/>
            </a:xfrm>
          </p:grpSpPr>
          <p:sp>
            <p:nvSpPr>
              <p:cNvPr id="45081"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650" cy="29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7696200" y="2057401"/>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b="1" i="1" dirty="0">
                <a:solidFill>
                  <a:srgbClr val="990000"/>
                </a:solidFill>
                <a:cs typeface="Arial" panose="020B0604020202020204" pitchFamily="34" charset="0"/>
              </a:rPr>
              <a:t>Chủ động và tích cực hội nhập quốc tế</a:t>
            </a:r>
          </a:p>
        </p:txBody>
      </p:sp>
    </p:spTree>
    <p:extLst>
      <p:ext uri="{BB962C8B-B14F-4D97-AF65-F5344CB8AC3E}">
        <p14:creationId xmlns:p14="http://schemas.microsoft.com/office/powerpoint/2010/main" val="12406820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533400" y="2133601"/>
            <a:ext cx="6096000" cy="2209799"/>
          </a:xfrm>
          <a:ln w="19050">
            <a:solidFill>
              <a:schemeClr val="accent2">
                <a:lumMod val="75000"/>
              </a:schemeClr>
            </a:solidFill>
          </a:ln>
        </p:spPr>
        <p:txBody>
          <a:bodyPr>
            <a:noAutofit/>
          </a:bodyPr>
          <a:lstStyle/>
          <a:p>
            <a:pPr algn="just" fontAlgn="base"/>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Hợp tác bình đẳng, cùng có lợi với tất cả các nước trên cơ sở những nguyên tắc cơ bản của Hiến chương Liên hợp quốc và luật pháp quốc tế. </a:t>
            </a:r>
            <a:endParaRPr lang="en-US" sz="2400" dirty="0">
              <a:latin typeface="Times New Roman" panose="02020603050405020304" pitchFamily="18" charset="0"/>
              <a:cs typeface="Times New Roman" panose="02020603050405020304" pitchFamily="18" charset="0"/>
            </a:endParaRPr>
          </a:p>
        </p:txBody>
      </p:sp>
      <p:pic>
        <p:nvPicPr>
          <p:cNvPr id="5" name="Picture 4" descr="Trách nhiệm và cơ hội của Việt Nam khi đảm nhiệm vai trò Chủ tị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2129247"/>
            <a:ext cx="4968545" cy="4359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591213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Content Placeholder 4"/>
          <p:cNvSpPr>
            <a:spLocks noGrp="1"/>
          </p:cNvSpPr>
          <p:nvPr>
            <p:ph idx="1"/>
          </p:nvPr>
        </p:nvSpPr>
        <p:spPr>
          <a:xfrm>
            <a:off x="685800" y="1143001"/>
            <a:ext cx="10972800" cy="5033963"/>
          </a:xfrm>
        </p:spPr>
        <p:txBody>
          <a:bodyPr>
            <a:normAutofit/>
          </a:bodyPr>
          <a:lstStyle/>
          <a:p>
            <a:pPr marL="0" indent="0" algn="just">
              <a:buNone/>
            </a:pPr>
            <a:r>
              <a:rPr lang="vi-VN" altLang="vi-VN" i="1" dirty="0" smtClean="0">
                <a:solidFill>
                  <a:srgbClr val="FF0000"/>
                </a:solidFill>
                <a:latin typeface="+mj-lt"/>
              </a:rPr>
              <a:t>     Đại </a:t>
            </a:r>
            <a:r>
              <a:rPr lang="vi-VN" altLang="vi-VN" i="1" dirty="0">
                <a:solidFill>
                  <a:srgbClr val="FF0000"/>
                </a:solidFill>
                <a:latin typeface="+mj-lt"/>
              </a:rPr>
              <a:t>hội IV</a:t>
            </a:r>
            <a:endParaRPr lang="en-US" altLang="vi-VN" i="1" dirty="0">
              <a:solidFill>
                <a:srgbClr val="FF0000"/>
              </a:solidFill>
              <a:latin typeface="+mj-lt"/>
              <a:cs typeface="Times New Roman" panose="02020603050405020304" pitchFamily="18" charset="0"/>
            </a:endParaRPr>
          </a:p>
          <a:p>
            <a:pPr marL="0" indent="0" algn="just">
              <a:buNone/>
            </a:pPr>
            <a:r>
              <a:rPr lang="en-US" altLang="vi-VN" sz="2600" dirty="0">
                <a:latin typeface="Times New Roman" panose="02020603050405020304" pitchFamily="18" charset="0"/>
                <a:cs typeface="Times New Roman" panose="02020603050405020304" pitchFamily="18" charset="0"/>
              </a:rPr>
              <a:t>Bảo vệ và phát triển mối quan hệ Việt Nam-Lào-</a:t>
            </a:r>
            <a:r>
              <a:rPr lang="en-US" altLang="vi-VN" sz="2600" dirty="0" err="1">
                <a:latin typeface="Times New Roman" panose="02020603050405020304" pitchFamily="18" charset="0"/>
                <a:cs typeface="Times New Roman" panose="02020603050405020304" pitchFamily="18" charset="0"/>
              </a:rPr>
              <a:t>Campuchia</a:t>
            </a:r>
            <a:r>
              <a:rPr lang="en-US" altLang="vi-VN" sz="2600" dirty="0">
                <a:latin typeface="Times New Roman" panose="02020603050405020304" pitchFamily="18" charset="0"/>
                <a:cs typeface="Times New Roman" panose="02020603050405020304" pitchFamily="18" charset="0"/>
              </a:rPr>
              <a:t>.</a:t>
            </a:r>
          </a:p>
          <a:p>
            <a:pPr marL="0" indent="0" algn="just">
              <a:buNone/>
            </a:pPr>
            <a:r>
              <a:rPr lang="vi-VN" altLang="vi-VN" sz="2600" dirty="0">
                <a:latin typeface="Times New Roman" panose="02020603050405020304" pitchFamily="18" charset="0"/>
                <a:cs typeface="Times New Roman" panose="02020603050405020304" pitchFamily="18" charset="0"/>
              </a:rPr>
              <a:t>Sẵn sàng thiết lập, phát triển quan hệ với các nước trong khu vực</a:t>
            </a:r>
            <a:r>
              <a:rPr lang="en-US" altLang="vi-VN" sz="2600" dirty="0">
                <a:latin typeface="Times New Roman" panose="02020603050405020304" pitchFamily="18" charset="0"/>
                <a:cs typeface="Times New Roman" panose="02020603050405020304" pitchFamily="18" charset="0"/>
              </a:rPr>
              <a:t>, t</a:t>
            </a:r>
            <a:r>
              <a:rPr lang="vi-VN" altLang="vi-VN" sz="2600" dirty="0">
                <a:latin typeface="Times New Roman" panose="02020603050405020304" pitchFamily="18" charset="0"/>
                <a:cs typeface="Times New Roman" panose="02020603050405020304" pitchFamily="18" charset="0"/>
              </a:rPr>
              <a:t>rên cơ sở tôn trọng độc lập chủ quyền, bình đẳng và cùng có lợi.</a:t>
            </a:r>
          </a:p>
          <a:p>
            <a:pPr marL="0" indent="0" algn="just">
              <a:buNone/>
            </a:pPr>
            <a:r>
              <a:rPr lang="vi-VN" altLang="vi-VN" sz="2600" i="1" dirty="0">
                <a:solidFill>
                  <a:srgbClr val="FF0000"/>
                </a:solidFill>
              </a:rPr>
              <a:t>Đại hội </a:t>
            </a:r>
            <a:r>
              <a:rPr lang="vi-VN" altLang="vi-VN" sz="2600" i="1" dirty="0">
                <a:solidFill>
                  <a:srgbClr val="FF0000"/>
                </a:solidFill>
              </a:rPr>
              <a:t>V</a:t>
            </a:r>
          </a:p>
          <a:p>
            <a:pPr algn="just">
              <a:lnSpc>
                <a:spcPct val="100000"/>
              </a:lnSpc>
            </a:pPr>
            <a:r>
              <a:rPr lang="vi-VN" altLang="vi-VN" sz="2600" dirty="0">
                <a:latin typeface="Times New Roman" panose="02020603050405020304" pitchFamily="18" charset="0"/>
                <a:cs typeface="Times New Roman" panose="02020603050405020304" pitchFamily="18" charset="0"/>
              </a:rPr>
              <a:t>Kêu gọi các nước ASEAN và các nước Đông Dương đối thoại, hợp tác.</a:t>
            </a:r>
          </a:p>
          <a:p>
            <a:pPr algn="just">
              <a:lnSpc>
                <a:spcPct val="100000"/>
              </a:lnSpc>
            </a:pPr>
            <a:r>
              <a:rPr lang="vi-VN" altLang="vi-VN" sz="2600" dirty="0">
                <a:latin typeface="Times New Roman" panose="02020603050405020304" pitchFamily="18" charset="0"/>
                <a:cs typeface="Times New Roman" panose="02020603050405020304" pitchFamily="18" charset="0"/>
              </a:rPr>
              <a:t>Khôi phục quan hệ bình thường với Trung Quốc.</a:t>
            </a:r>
            <a:endParaRPr lang="en-US" altLang="vi-VN" sz="2600" i="1" dirty="0">
              <a:solidFill>
                <a:srgbClr val="FF0000"/>
              </a:solidFill>
              <a:cs typeface="Times New Roman" panose="02020603050405020304" pitchFamily="18" charset="0"/>
            </a:endParaRPr>
          </a:p>
          <a:p>
            <a:pPr marL="0" indent="0" algn="just">
              <a:lnSpc>
                <a:spcPct val="100000"/>
              </a:lnSpc>
              <a:buNone/>
            </a:pPr>
            <a:endParaRPr lang="en-US"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18472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1524000" y="6096001"/>
            <a:ext cx="868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sym typeface="Wingdings 2" panose="05020102010507070707" pitchFamily="18" charset="2"/>
              </a:rPr>
              <a:t>- 12/1987 Luật đầu tư nước ngoài được ban hành</a:t>
            </a:r>
            <a:endParaRPr lang="en-US" altLang="vi-VN" sz="2800" b="1">
              <a:latin typeface="Times New Roman" panose="02020603050405020304" pitchFamily="18" charset="0"/>
            </a:endParaRPr>
          </a:p>
        </p:txBody>
      </p:sp>
      <p:pic>
        <p:nvPicPr>
          <p:cNvPr id="2867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1" y="1981200"/>
            <a:ext cx="4265613"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1371600"/>
            <a:ext cx="3581400" cy="361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2"/>
          <p:cNvSpPr>
            <a:spLocks noChangeArrowheads="1"/>
          </p:cNvSpPr>
          <p:nvPr/>
        </p:nvSpPr>
        <p:spPr bwMode="auto">
          <a:xfrm>
            <a:off x="1676400" y="468314"/>
            <a:ext cx="86868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rPr>
              <a:t>Đại hội VI: Mở rộng quan hệ hợp tác kinh tế với các nước ngoài hệ thống xã hội chủ nghĩa</a:t>
            </a:r>
          </a:p>
        </p:txBody>
      </p:sp>
    </p:spTree>
    <p:extLst>
      <p:ext uri="{BB962C8B-B14F-4D97-AF65-F5344CB8AC3E}">
        <p14:creationId xmlns:p14="http://schemas.microsoft.com/office/powerpoint/2010/main" val="9486240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219201"/>
            <a:ext cx="11353800" cy="4957763"/>
          </a:xfrm>
        </p:spPr>
        <p:txBody>
          <a:bodyPr>
            <a:normAutofit/>
          </a:bodyPr>
          <a:lstStyle/>
          <a:p>
            <a:pPr marL="0" indent="0" algn="just">
              <a:lnSpc>
                <a:spcPct val="110000"/>
              </a:lnSpc>
              <a:buNone/>
              <a:defRPr/>
            </a:pPr>
            <a:r>
              <a:rPr lang="en-US" b="1" dirty="0" smtClean="0">
                <a:solidFill>
                  <a:srgbClr val="FF0000"/>
                </a:solidFill>
                <a:latin typeface="Times New Roman"/>
                <a:ea typeface="Times New Roman"/>
                <a:cs typeface="Arial" pitchFamily="34" charset="0"/>
              </a:rPr>
              <a:t>	Đại hội VII: </a:t>
            </a:r>
            <a:r>
              <a:rPr lang="en-US" dirty="0" smtClean="0">
                <a:latin typeface="Times New Roman"/>
                <a:ea typeface="Times New Roman"/>
                <a:cs typeface="Arial" pitchFamily="34" charset="0"/>
              </a:rPr>
              <a:t>Hợp tác bình đẳng cùng có lợi với tất cả các nước, không phân biệt chế độ chính trị - xã hội khác nhau.</a:t>
            </a:r>
          </a:p>
          <a:p>
            <a:pPr marL="0" indent="0">
              <a:lnSpc>
                <a:spcPct val="110000"/>
              </a:lnSpc>
              <a:buNone/>
            </a:pPr>
            <a:r>
              <a:rPr lang="en-US" altLang="vi-VN" b="1" i="1" dirty="0">
                <a:solidFill>
                  <a:srgbClr val="78020D"/>
                </a:solidFill>
                <a:latin typeface="Times New Roman" panose="02020603050405020304" pitchFamily="18" charset="0"/>
                <a:cs typeface="Times New Roman" panose="02020603050405020304" pitchFamily="18" charset="0"/>
              </a:rPr>
              <a:t>Đại hội IX: Chủ động hội nhập kinh tế quốc </a:t>
            </a:r>
            <a:r>
              <a:rPr lang="en-US" altLang="vi-VN" b="1" i="1" dirty="0" smtClean="0">
                <a:solidFill>
                  <a:srgbClr val="78020D"/>
                </a:solidFill>
                <a:latin typeface="Times New Roman" panose="02020603050405020304" pitchFamily="18" charset="0"/>
                <a:cs typeface="Times New Roman" panose="02020603050405020304" pitchFamily="18" charset="0"/>
              </a:rPr>
              <a:t>tế</a:t>
            </a:r>
            <a:endParaRPr lang="en-US" altLang="vi-VN" b="1" dirty="0">
              <a:solidFill>
                <a:srgbClr val="FF0000"/>
              </a:solidFill>
              <a:latin typeface="Times New Roman" panose="02020603050405020304" pitchFamily="18" charset="0"/>
              <a:cs typeface="Times New Roman" panose="02020603050405020304" pitchFamily="18" charset="0"/>
            </a:endParaRPr>
          </a:p>
          <a:p>
            <a:pPr marL="0" indent="0">
              <a:lnSpc>
                <a:spcPct val="110000"/>
              </a:lnSpc>
              <a:buNone/>
            </a:pPr>
            <a:r>
              <a:rPr lang="en-US" altLang="vi-VN" b="1" dirty="0">
                <a:solidFill>
                  <a:srgbClr val="FF0000"/>
                </a:solidFill>
                <a:latin typeface="Times New Roman" panose="02020603050405020304" pitchFamily="18" charset="0"/>
                <a:cs typeface="Times New Roman" panose="02020603050405020304" pitchFamily="18" charset="0"/>
              </a:rPr>
              <a:t>Đại hội X: </a:t>
            </a:r>
            <a:r>
              <a:rPr lang="en-US" altLang="vi-VN" dirty="0">
                <a:latin typeface="Times New Roman" panose="02020603050405020304" pitchFamily="18" charset="0"/>
                <a:cs typeface="Times New Roman" panose="02020603050405020304" pitchFamily="18" charset="0"/>
              </a:rPr>
              <a:t>Chủ động và tích cực hội nhập kinh tế quốc tế</a:t>
            </a:r>
          </a:p>
          <a:p>
            <a:pPr marL="0" indent="0">
              <a:lnSpc>
                <a:spcPct val="110000"/>
              </a:lnSpc>
              <a:buNone/>
            </a:pPr>
            <a:r>
              <a:rPr lang="en-US" altLang="vi-VN" b="1" dirty="0">
                <a:solidFill>
                  <a:srgbClr val="FF0000"/>
                </a:solidFill>
                <a:latin typeface="Times New Roman" panose="02020603050405020304" pitchFamily="18" charset="0"/>
                <a:cs typeface="Times New Roman" panose="02020603050405020304" pitchFamily="18" charset="0"/>
              </a:rPr>
              <a:t>Đại hội XII: </a:t>
            </a:r>
            <a:r>
              <a:rPr lang="vi-VN" altLang="vi-VN" b="1" i="1" dirty="0">
                <a:solidFill>
                  <a:srgbClr val="0070C0"/>
                </a:solidFill>
                <a:latin typeface="Times New Roman" panose="02020603050405020304" pitchFamily="18" charset="0"/>
                <a:cs typeface="Arial" panose="020B0604020202020204" pitchFamily="34" charset="0"/>
              </a:rPr>
              <a:t>C</a:t>
            </a:r>
            <a:r>
              <a:rPr lang="vi-VN" altLang="vi-VN" b="1" i="1" dirty="0" smtClean="0">
                <a:solidFill>
                  <a:srgbClr val="0070C0"/>
                </a:solidFill>
                <a:latin typeface="Times New Roman" panose="02020603050405020304" pitchFamily="18" charset="0"/>
                <a:ea typeface="Times New Roman" panose="02020603050405020304" pitchFamily="18" charset="0"/>
                <a:cs typeface="Arial" panose="020B0604020202020204" pitchFamily="34" charset="0"/>
              </a:rPr>
              <a:t>hủ </a:t>
            </a:r>
            <a:r>
              <a:rPr lang="vi-VN" altLang="vi-VN" b="1" i="1" dirty="0">
                <a:solidFill>
                  <a:srgbClr val="0070C0"/>
                </a:solidFill>
                <a:latin typeface="Times New Roman" panose="02020603050405020304" pitchFamily="18" charset="0"/>
                <a:ea typeface="Times New Roman" panose="02020603050405020304" pitchFamily="18" charset="0"/>
                <a:cs typeface="Arial" panose="020B0604020202020204" pitchFamily="34" charset="0"/>
              </a:rPr>
              <a:t>động và tích cực hội nhập quốc tế</a:t>
            </a:r>
            <a:endParaRPr lang="en-US" altLang="vi-VN" dirty="0">
              <a:latin typeface="Times New Roman" panose="02020603050405020304" pitchFamily="18" charset="0"/>
              <a:cs typeface="Times New Roman" panose="02020603050405020304" pitchFamily="18" charset="0"/>
            </a:endParaRPr>
          </a:p>
          <a:p>
            <a:pPr marL="0" indent="0" algn="just">
              <a:lnSpc>
                <a:spcPct val="110000"/>
              </a:lnSpc>
              <a:buNone/>
              <a:defRPr/>
            </a:pPr>
            <a:r>
              <a:rPr lang="en-US" dirty="0" smtClean="0">
                <a:latin typeface="Times New Roman"/>
                <a:ea typeface="Times New Roman"/>
                <a:cs typeface="Arial" pitchFamily="34" charset="0"/>
              </a:rPr>
              <a:t> </a:t>
            </a:r>
          </a:p>
          <a:p>
            <a:pPr>
              <a:defRPr/>
            </a:pPr>
            <a:endParaRPr lang="en-US" dirty="0"/>
          </a:p>
        </p:txBody>
      </p:sp>
    </p:spTree>
    <p:extLst>
      <p:ext uri="{BB962C8B-B14F-4D97-AF65-F5344CB8AC3E}">
        <p14:creationId xmlns:p14="http://schemas.microsoft.com/office/powerpoint/2010/main" val="1147810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5486399" cy="1524000"/>
          </a:xfrm>
          <a:prstGeom prst="rect">
            <a:avLst/>
          </a:prstGeom>
          <a:ln w="28575">
            <a:solidFill>
              <a:srgbClr val="FF000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533400" y="2133601"/>
            <a:ext cx="5486400" cy="2209799"/>
          </a:xfrm>
          <a:ln w="19050">
            <a:solidFill>
              <a:schemeClr val="accent2">
                <a:lumMod val="75000"/>
              </a:schemeClr>
            </a:solidFill>
          </a:ln>
        </p:spPr>
        <p:txBody>
          <a:bodyPr>
            <a:noAutofit/>
          </a:bodyPr>
          <a:lstStyle/>
          <a:p>
            <a:pPr fontAlgn="base"/>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Phấn đấu cùng các nước Hiệp hội các quốc gia Đông Nam Á (ASEAN) xây dựng Đông Nam Á thành khu vực hoà bình, ổn định, hợp tác và phát triển phồn vinh. </a:t>
            </a:r>
            <a:endParaRPr lang="en-US" sz="2400" dirty="0">
              <a:latin typeface="Times New Roman" panose="02020603050405020304" pitchFamily="18" charset="0"/>
              <a:cs typeface="Times New Roman" panose="02020603050405020304" pitchFamily="18" charset="0"/>
            </a:endParaRPr>
          </a:p>
        </p:txBody>
      </p:sp>
      <p:sp>
        <p:nvSpPr>
          <p:cNvPr id="2" name="AutoShape 2" descr="https://www.tapchicongsan.org.vn/image/journal/article?img_id=61086010&amp;t=1597674727557"/>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https://www.tapchicongsan.org.vn/image/journal/article?img_id=61086010&amp;t=1597674727557"/>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https://www.tapchicongsan.org.vn/image/journal/article?img_id=61086010&amp;t=1597674727557"/>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10" descr="https://www.tapchicongsan.org.vn/documents/20182/60619780/info+viet+nam+-+asean.jpg/9642a617-49bd-459d-b6e8-cf475857dc6f?t=1597395640897"/>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2" descr="https://www.tapchicongsan.org.vn/documents/20182/60619780/info+viet+nam+-+asean.jpg/9642a617-49bd-459d-b6e8-cf475857dc6f?t=1597395640897"/>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8" name="Picture 14" descr="Những dấu mốc quan trọng Việt Nam - ASEAN | baotintuc.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1" y="160337"/>
            <a:ext cx="5635624" cy="6697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207583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7" name="Cloud Callout 6"/>
          <p:cNvSpPr/>
          <p:nvPr/>
        </p:nvSpPr>
        <p:spPr>
          <a:xfrm>
            <a:off x="6553200" y="2895600"/>
            <a:ext cx="4648200" cy="281940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7010400" y="3810000"/>
            <a:ext cx="41148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Mục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đích</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hội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nhập</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tế</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457200" y="2667000"/>
            <a:ext cx="6096000" cy="1569660"/>
          </a:xfrm>
          <a:prstGeom prst="rect">
            <a:avLst/>
          </a:prstGeom>
          <a:noFill/>
        </p:spPr>
        <p:txBody>
          <a:bodyPr wrap="square" rtlCol="0">
            <a:spAutoFit/>
          </a:bodyPr>
          <a:lstStyle/>
          <a:p>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Hội</a:t>
            </a:r>
            <a:r>
              <a:rPr lang="en-US" sz="2400" i="1"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nhập</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quốc</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gắn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vùng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lãnh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vì</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chung</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08435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40386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N</a:t>
            </a:r>
            <a:r>
              <a:rPr lang="pl-PL" sz="2400" dirty="0" smtClean="0">
                <a:latin typeface="Times New Roman" panose="02020603050405020304" pitchFamily="18" charset="0"/>
                <a:cs typeface="Times New Roman" panose="02020603050405020304" pitchFamily="18" charset="0"/>
              </a:rPr>
              <a:t>hằm </a:t>
            </a:r>
            <a:r>
              <a:rPr lang="pl-PL" sz="2400" dirty="0">
                <a:latin typeface="Times New Roman" panose="02020603050405020304" pitchFamily="18" charset="0"/>
                <a:cs typeface="Times New Roman" panose="02020603050405020304" pitchFamily="18" charset="0"/>
              </a:rPr>
              <a:t>củng cố môi tr</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ờng hòa bình, tranh thủ tối đa các điều kiện quốc tế thuận </a:t>
            </a:r>
            <a:r>
              <a:rPr lang="pl-PL" sz="2400" dirty="0" smtClean="0">
                <a:latin typeface="Times New Roman" panose="02020603050405020304" pitchFamily="18" charset="0"/>
                <a:cs typeface="Times New Roman" panose="02020603050405020304" pitchFamily="18" charset="0"/>
              </a:rPr>
              <a:t>lợ</a:t>
            </a:r>
            <a:r>
              <a:rPr lang="en-US" sz="2400" dirty="0" err="1" smtClean="0">
                <a:latin typeface="Times New Roman" panose="02020603050405020304" pitchFamily="18" charset="0"/>
                <a:cs typeface="Times New Roman" panose="02020603050405020304" pitchFamily="18" charset="0"/>
              </a:rPr>
              <a:t>i</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G</a:t>
            </a:r>
            <a:r>
              <a:rPr lang="pl-PL" sz="2400" dirty="0" smtClean="0">
                <a:latin typeface="Times New Roman" panose="02020603050405020304" pitchFamily="18" charset="0"/>
                <a:cs typeface="Times New Roman" panose="02020603050405020304" pitchFamily="18" charset="0"/>
              </a:rPr>
              <a:t>iữ </a:t>
            </a:r>
            <a:r>
              <a:rPr lang="pl-PL" sz="2400" dirty="0">
                <a:latin typeface="Times New Roman" panose="02020603050405020304" pitchFamily="18" charset="0"/>
                <a:cs typeface="Times New Roman" panose="02020603050405020304" pitchFamily="18" charset="0"/>
              </a:rPr>
              <a:t>vững độc lập, chủ quyền, thống nhất và toàn vẹn lãnh thổ và bảo vệ vững chắc Tổ quốc Việt Nam xã hội chủ </a:t>
            </a:r>
            <a:r>
              <a:rPr lang="pl-PL" sz="2400" dirty="0" smtClean="0">
                <a:latin typeface="Times New Roman" panose="02020603050405020304" pitchFamily="18" charset="0"/>
                <a:cs typeface="Times New Roman" panose="02020603050405020304" pitchFamily="18" charset="0"/>
              </a:rPr>
              <a:t>nghĩa</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Q</a:t>
            </a:r>
            <a:r>
              <a:rPr lang="pl-PL" sz="2400" dirty="0" smtClean="0">
                <a:latin typeface="Times New Roman" panose="02020603050405020304" pitchFamily="18" charset="0"/>
                <a:cs typeface="Times New Roman" panose="02020603050405020304" pitchFamily="18" charset="0"/>
              </a:rPr>
              <a:t>uảng </a:t>
            </a:r>
            <a:r>
              <a:rPr lang="pl-PL" sz="2400" dirty="0">
                <a:latin typeface="Times New Roman" panose="02020603050405020304" pitchFamily="18" charset="0"/>
                <a:cs typeface="Times New Roman" panose="02020603050405020304" pitchFamily="18" charset="0"/>
              </a:rPr>
              <a:t>bá hình ảnh Việt Nam, bảo tồn và phát huy bản sắc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a:t>
            </a:r>
            <a:r>
              <a:rPr lang="pl-PL" sz="2400" dirty="0" smtClean="0">
                <a:latin typeface="Times New Roman" panose="02020603050405020304" pitchFamily="18" charset="0"/>
                <a:cs typeface="Times New Roman" panose="02020603050405020304" pitchFamily="18" charset="0"/>
              </a:rPr>
              <a:t>âng </a:t>
            </a:r>
            <a:r>
              <a:rPr lang="pl-PL" sz="2400" dirty="0">
                <a:latin typeface="Times New Roman" panose="02020603050405020304" pitchFamily="18" charset="0"/>
                <a:cs typeface="Times New Roman" panose="02020603050405020304" pitchFamily="18" charset="0"/>
              </a:rPr>
              <a:t>cao vị thế, uy tín quốc tế của đất nước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dirty="0" smtClean="0"/>
              <a:t/>
            </a: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21506" name="Picture 2" descr="5 điểm nhấn trong hội nhập kinh tế quốc tế củ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209800"/>
            <a:ext cx="4648200" cy="3958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40697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Chủ </a:t>
            </a:r>
            <a:r>
              <a:rPr lang="pl-PL" sz="2400" dirty="0">
                <a:latin typeface="Times New Roman" panose="02020603050405020304" pitchFamily="18" charset="0"/>
                <a:cs typeface="Times New Roman" panose="02020603050405020304" pitchFamily="18" charset="0"/>
              </a:rPr>
              <a:t>động và tích cực hội nhập quốc tế trên cơ sở giữ vững đường lối đối ngoại độc lập tự chủ, vì lợi ích quốc gia, dân tộc, vì hòa bình, hợp tác và phát </a:t>
            </a:r>
            <a:r>
              <a:rPr lang="pl-PL" sz="2400" dirty="0" smtClean="0">
                <a:latin typeface="Times New Roman" panose="02020603050405020304" pitchFamily="18" charset="0"/>
                <a:cs typeface="Times New Roman" panose="02020603050405020304" pitchFamily="18" charset="0"/>
              </a:rPr>
              <a:t>triể</a:t>
            </a:r>
            <a:r>
              <a:rPr lang="en-US" sz="2400" dirty="0" smtClean="0">
                <a:latin typeface="Times New Roman" panose="02020603050405020304" pitchFamily="18" charset="0"/>
                <a:cs typeface="Times New Roman" panose="02020603050405020304" pitchFamily="18" charset="0"/>
              </a:rPr>
              <a:t>n…</a:t>
            </a:r>
            <a:br>
              <a:rPr lang="en-US" sz="2400" dirty="0" smtClean="0">
                <a:latin typeface="Times New Roman" panose="02020603050405020304" pitchFamily="18" charset="0"/>
                <a:cs typeface="Times New Roman" panose="02020603050405020304" pitchFamily="18" charset="0"/>
              </a:rPr>
            </a:br>
            <a:r>
              <a:rPr lang="en-US" dirty="0" smtClean="0"/>
              <a:t/>
            </a: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31746" name="Picture 2" descr="Tiến trình hội nhập tạo động lực thúc đẩy cải cách, đổi mới đất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09800"/>
            <a:ext cx="5102225" cy="3772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1383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là sự nghiệp của toàn dân và của cả hệ thống chính trị dưới sự lãnh đạo của Đảng và sự quản lý của Nhà n</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ớc</a:t>
            </a:r>
            <a:endParaRPr lang="vi-VN" altLang="vi-VN" sz="2400" dirty="0">
              <a:latin typeface="Times New Roman" panose="02020603050405020304" pitchFamily="18" charset="0"/>
              <a:cs typeface="Times New Roman" panose="02020603050405020304" pitchFamily="18" charset="0"/>
            </a:endParaRPr>
          </a:p>
        </p:txBody>
      </p:sp>
      <p:pic>
        <p:nvPicPr>
          <p:cNvPr id="6" name="Picture 2" descr="VIỆT NAM DÂN CHỦ: Đoàn kết là sức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362200"/>
            <a:ext cx="5105400" cy="3986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35350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trên cơ sở phát huy tối đa nội </a:t>
            </a:r>
            <a:r>
              <a:rPr lang="pl-PL" sz="2400" dirty="0"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nâng cao sức mạng tổng hợp và năng lực cạnh tranh quốc gia</a:t>
            </a:r>
            <a:endParaRPr lang="vi-VN" altLang="vi-VN" sz="2400" dirty="0">
              <a:latin typeface="Times New Roman" panose="02020603050405020304" pitchFamily="18" charset="0"/>
              <a:cs typeface="Times New Roman" panose="02020603050405020304" pitchFamily="18" charset="0"/>
            </a:endParaRPr>
          </a:p>
        </p:txBody>
      </p:sp>
      <p:pic>
        <p:nvPicPr>
          <p:cNvPr id="34820" name="Picture 4" descr="Sức mạnh Việt Nam từ mùa thu Tháng Tám | baotintuc.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14154"/>
            <a:ext cx="5145958" cy="4110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209845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4572000" y="2209800"/>
            <a:ext cx="73914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kinh tế là trọng tâm, hội nhập trong các lĩnh vực khác phải tạo thuận lợi cho hội nhập kinh tế và góp phần tích cực vào </a:t>
            </a:r>
            <a:r>
              <a:rPr lang="pl-PL" sz="2400" dirty="0" smtClean="0">
                <a:latin typeface="Times New Roman" panose="02020603050405020304" pitchFamily="18" charset="0"/>
                <a:cs typeface="Times New Roman" panose="02020603050405020304" pitchFamily="18" charset="0"/>
              </a:rPr>
              <a:t>củng </a:t>
            </a:r>
            <a:r>
              <a:rPr lang="pl-PL" sz="2400" dirty="0">
                <a:latin typeface="Times New Roman" panose="02020603050405020304" pitchFamily="18" charset="0"/>
                <a:cs typeface="Times New Roman" panose="02020603050405020304" pitchFamily="18" charset="0"/>
              </a:rPr>
              <a:t>cố quốc phòng, bảo đảm an ninh quốc gia, giữ gìn và phát huy bản sắc văn hóa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a:t>
            </a:r>
            <a:endParaRPr lang="vi-VN" altLang="vi-VN" sz="2400" dirty="0">
              <a:latin typeface="Times New Roman" panose="02020603050405020304" pitchFamily="18" charset="0"/>
              <a:cs typeface="Times New Roman" panose="02020603050405020304" pitchFamily="18" charset="0"/>
            </a:endParaRPr>
          </a:p>
        </p:txBody>
      </p:sp>
      <p:pic>
        <p:nvPicPr>
          <p:cNvPr id="6" name="Picture 4" descr="Giữ gìn bản sắc văn hóa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057400"/>
            <a:ext cx="4191000" cy="452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1621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K</a:t>
            </a:r>
            <a:r>
              <a:rPr lang="pl-PL" sz="2400" dirty="0" smtClean="0">
                <a:latin typeface="Times New Roman" panose="02020603050405020304" pitchFamily="18" charset="0"/>
                <a:cs typeface="Times New Roman" panose="02020603050405020304" pitchFamily="18" charset="0"/>
              </a:rPr>
              <a:t>iên </a:t>
            </a:r>
            <a:r>
              <a:rPr lang="pl-PL" sz="2400" dirty="0">
                <a:latin typeface="Times New Roman" panose="02020603050405020304" pitchFamily="18" charset="0"/>
                <a:cs typeface="Times New Roman" panose="02020603050405020304" pitchFamily="18" charset="0"/>
              </a:rPr>
              <a:t>định lợi ích quốc gia, dân tộc; chủ động dự báo, xử lý linh hoạt mọi tình huống, không để rơi vào thế bị động, đối đầu; không tham gia vào các tập hợp lực lượng, các liên minh của bên này chống bên kia. </a:t>
            </a:r>
            <a:endParaRPr lang="en-US" sz="2400" dirty="0">
              <a:latin typeface="Times New Roman" panose="02020603050405020304" pitchFamily="18" charset="0"/>
              <a:cs typeface="Times New Roman" panose="02020603050405020304" pitchFamily="18" charset="0"/>
            </a:endParaRPr>
          </a:p>
        </p:txBody>
      </p:sp>
      <p:pic>
        <p:nvPicPr>
          <p:cNvPr id="36866" name="Picture 2" descr="Định hướng chiến lược bảo vệ chủ quyền biển, đảo Việt Nam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1" y="2057400"/>
            <a:ext cx="5334000" cy="4529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32838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algn="just">
              <a:lnSpc>
                <a:spcPct val="120000"/>
              </a:lnSpc>
            </a:pP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Bảo </a:t>
            </a:r>
            <a:r>
              <a:rPr lang="vi-VN" sz="2400" dirty="0"/>
              <a:t>đảm </a:t>
            </a:r>
            <a:r>
              <a:rPr lang="vi-VN" sz="2400" b="1" i="1" dirty="0"/>
              <a:t>lợi ích tối cao </a:t>
            </a:r>
            <a:r>
              <a:rPr lang="vi-VN" sz="2400" dirty="0"/>
              <a:t>của quốc gia - dân tộc, trên cơ sở các nguyên tắc cơ bản của luật pháp quốc tế, bình đẳng và cùng có lợi,</a:t>
            </a:r>
            <a:r>
              <a:rPr lang="vi-VN" altLang="vi-VN" sz="2400" dirty="0">
                <a:cs typeface="Times New Roman" panose="02020603050405020304" pitchFamily="18" charset="0"/>
              </a:rPr>
              <a:t> đồng thời </a:t>
            </a:r>
            <a:r>
              <a:rPr lang="vi-VN" altLang="vi-VN" sz="2400" dirty="0">
                <a:solidFill>
                  <a:srgbClr val="FF0000"/>
                </a:solidFill>
                <a:cs typeface="Times New Roman" panose="02020603050405020304" pitchFamily="18" charset="0"/>
              </a:rPr>
              <a:t>thực hiện nghĩa vụ quốc tế </a:t>
            </a:r>
            <a:r>
              <a:rPr lang="vi-VN" altLang="vi-VN" sz="2400" dirty="0">
                <a:cs typeface="Times New Roman" panose="02020603050405020304" pitchFamily="18" charset="0"/>
              </a:rPr>
              <a:t>theo khả năng của Việt Nam.</a:t>
            </a:r>
          </a:p>
        </p:txBody>
      </p:sp>
      <p:pic>
        <p:nvPicPr>
          <p:cNvPr id="5" name="Picture 2" descr="Lực lượng gìn giữ hòa bình Việt Nam xuất quân lên đường sang Nam Sud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2122" y="1944790"/>
            <a:ext cx="4528878" cy="460841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Việt Nam góp 50.000 USD, ủng hộ WHO trong nỗ lực chống lại COVID-19 - Ảnh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4343400"/>
            <a:ext cx="35814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24337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Hai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vi-VN" sz="2400" dirty="0" smtClean="0">
                <a:solidFill>
                  <a:srgbClr val="FF0000"/>
                </a:solidFill>
              </a:rPr>
              <a:t>Chú </a:t>
            </a:r>
            <a:r>
              <a:rPr lang="vi-VN" sz="2400" dirty="0">
                <a:solidFill>
                  <a:srgbClr val="FF0000"/>
                </a:solidFill>
              </a:rPr>
              <a:t>trọng</a:t>
            </a:r>
            <a:r>
              <a:rPr lang="vi-VN" sz="2400" dirty="0"/>
              <a:t> phát triển quan hệ hợp tác, hữu nghị, truyền thống với các </a:t>
            </a:r>
            <a:r>
              <a:rPr lang="vi-VN" sz="2400" dirty="0">
                <a:solidFill>
                  <a:srgbClr val="FF0000"/>
                </a:solidFill>
              </a:rPr>
              <a:t>nước láng giềng</a:t>
            </a:r>
            <a:r>
              <a:rPr lang="vi-VN" sz="2400" dirty="0"/>
              <a:t>, thúc đẩy quan hệ với các đối tác lớn</a:t>
            </a:r>
            <a:r>
              <a:rPr lang="vi-VN" sz="2400" dirty="0">
                <a:solidFill>
                  <a:srgbClr val="FF0000"/>
                </a:solidFill>
              </a:rPr>
              <a:t>, đối tác quan trọng</a:t>
            </a:r>
            <a:r>
              <a:rPr lang="vi-VN" sz="2400" dirty="0"/>
              <a:t>. </a:t>
            </a:r>
            <a:endParaRPr lang="vi-VN" sz="2400" dirty="0">
              <a:cs typeface="Times New Roman" panose="02020603050405020304" pitchFamily="18" charset="0"/>
            </a:endParaRPr>
          </a:p>
        </p:txBody>
      </p:sp>
      <p:pic>
        <p:nvPicPr>
          <p:cNvPr id="19458" name="Picture 2" descr="Không ngừng vun đắp truyền thống quan hệ đặc biệt Việt-Lào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2209800"/>
            <a:ext cx="48768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540026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Ba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endParaRPr lang="vi-VN" sz="2400" dirty="0">
              <a:cs typeface="Times New Roman" panose="02020603050405020304" pitchFamily="18" charset="0"/>
            </a:endParaRPr>
          </a:p>
        </p:txBody>
      </p:sp>
      <p:grpSp>
        <p:nvGrpSpPr>
          <p:cNvPr id="7" name="Group 6"/>
          <p:cNvGrpSpPr>
            <a:grpSpLocks/>
          </p:cNvGrpSpPr>
          <p:nvPr/>
        </p:nvGrpSpPr>
        <p:grpSpPr bwMode="auto">
          <a:xfrm>
            <a:off x="7086600" y="2171700"/>
            <a:ext cx="4953000" cy="4229100"/>
            <a:chOff x="287338" y="2474884"/>
            <a:chExt cx="4572000" cy="3734047"/>
          </a:xfrm>
        </p:grpSpPr>
        <p:pic>
          <p:nvPicPr>
            <p:cNvPr id="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338" y="2474884"/>
              <a:ext cx="4445000" cy="3087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spTree>
    <p:extLst>
      <p:ext uri="{BB962C8B-B14F-4D97-AF65-F5344CB8AC3E}">
        <p14:creationId xmlns:p14="http://schemas.microsoft.com/office/powerpoint/2010/main" val="426155068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658938"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3379795" y="2452695"/>
            <a:ext cx="1736725" cy="2803525"/>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3394082"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3394082" y="2474920"/>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3392488" y="1514482"/>
            <a:ext cx="1789112" cy="3787775"/>
            <a:chOff x="1828800" y="1514475"/>
            <a:chExt cx="1789663"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5462595" y="1797057"/>
            <a:ext cx="1444625" cy="3527425"/>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5153032"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5153032" y="1824045"/>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709745" y="3262320"/>
            <a:ext cx="1589087" cy="2124075"/>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3429000" y="2551120"/>
            <a:ext cx="15430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dirty="0">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5173670"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6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7010407" y="1279532"/>
            <a:ext cx="1497013" cy="3751263"/>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7086600" y="1290645"/>
            <a:ext cx="1619250" cy="3679825"/>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7029457" y="3998913"/>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7118322" y="325438"/>
            <a:ext cx="1720880" cy="4328516"/>
            <a:chOff x="5382311" y="325944"/>
            <a:chExt cx="1720789" cy="432800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5"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730500"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8745712" y="152407"/>
            <a:ext cx="1922295" cy="3846513"/>
            <a:chOff x="551" y="746"/>
            <a:chExt cx="1474" cy="2146"/>
          </a:xfrm>
        </p:grpSpPr>
        <p:sp>
          <p:nvSpPr>
            <p:cNvPr id="75796" name="AutoShape 5"/>
            <p:cNvSpPr>
              <a:spLocks noChangeArrowheads="1"/>
            </p:cNvSpPr>
            <p:nvPr/>
          </p:nvSpPr>
          <p:spPr bwMode="gray">
            <a:xfrm>
              <a:off x="659" y="1101"/>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no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
        <p:nvSpPr>
          <p:cNvPr id="2" name="Title 1"/>
          <p:cNvSpPr>
            <a:spLocks noGrp="1"/>
          </p:cNvSpPr>
          <p:nvPr>
            <p:ph type="title"/>
          </p:nvPr>
        </p:nvSpPr>
        <p:spPr/>
        <p:txBody>
          <a:bodyPr/>
          <a:lstStyle/>
          <a:p>
            <a:endParaRPr lang="vi-VN"/>
          </a:p>
        </p:txBody>
      </p:sp>
    </p:spTree>
    <p:extLst>
      <p:ext uri="{BB962C8B-B14F-4D97-AF65-F5344CB8AC3E}">
        <p14:creationId xmlns:p14="http://schemas.microsoft.com/office/powerpoint/2010/main" val="1952813197"/>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Bốn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nâng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endParaRPr lang="vi-VN" sz="2400" dirty="0">
              <a:cs typeface="Times New Roman" panose="02020603050405020304" pitchFamily="18" charset="0"/>
            </a:endParaRPr>
          </a:p>
        </p:txBody>
      </p:sp>
      <p:pic>
        <p:nvPicPr>
          <p:cNvPr id="7" name="Picture 2" descr="Lực lượng gìn giữ hòa bình Việt Nam xuất quân lên đường sang Nam Sud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2122" y="1944790"/>
            <a:ext cx="4528878" cy="460841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978D8218-CD13-4FCA-B298-678F9EFFC239}"/>
              </a:ext>
            </a:extLst>
          </p:cNvPr>
          <p:cNvSpPr txBox="1">
            <a:spLocks/>
          </p:cNvSpPr>
          <p:nvPr/>
        </p:nvSpPr>
        <p:spPr>
          <a:xfrm>
            <a:off x="304800" y="4419600"/>
            <a:ext cx="6553200" cy="1828800"/>
          </a:xfrm>
          <a:prstGeom prst="rect">
            <a:avLst/>
          </a:prstGeom>
          <a:ln w="19050">
            <a:solidFill>
              <a:schemeClr val="accent2">
                <a:lumMod val="75000"/>
              </a:schemeClr>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457200" algn="just" fontAlgn="auto">
              <a:lnSpc>
                <a:spcPct val="120000"/>
              </a:lnSpc>
              <a:spcAft>
                <a:spcPts val="0"/>
              </a:spcAft>
              <a:defRPr/>
            </a:pPr>
            <a:r>
              <a:rPr lang="en-US" sz="2400" smtClean="0">
                <a:latin typeface="Times New Roman" panose="02020603050405020304" pitchFamily="18" charset="0"/>
                <a:cs typeface="Times New Roman" panose="02020603050405020304" pitchFamily="18" charset="0"/>
              </a:rPr>
              <a:t>Năm là, Chủ động, tích cực tham gia cơ chế đa phương về quốc phòng, an ninh</a:t>
            </a:r>
            <a:endParaRPr lang="vi-VN" sz="2400" dirty="0">
              <a:cs typeface="Times New Roman" panose="02020603050405020304" pitchFamily="18" charset="0"/>
            </a:endParaRPr>
          </a:p>
        </p:txBody>
      </p:sp>
    </p:spTree>
    <p:extLst>
      <p:ext uri="{BB962C8B-B14F-4D97-AF65-F5344CB8AC3E}">
        <p14:creationId xmlns:p14="http://schemas.microsoft.com/office/powerpoint/2010/main" val="402800628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Sáu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cứu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endParaRPr lang="vi-VN" sz="2400" dirty="0">
              <a:cs typeface="Times New Roman" panose="02020603050405020304" pitchFamily="18" charset="0"/>
            </a:endParaRPr>
          </a:p>
        </p:txBody>
      </p:sp>
      <p:pic>
        <p:nvPicPr>
          <p:cNvPr id="5" name="Picture 2" descr="Kết quả hình ảnh cho cán bộ làm công tác đối ngo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845734"/>
            <a:ext cx="5105400" cy="4859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38819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Bảy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a:t>
            </a:r>
            <a:endParaRPr lang="vi-VN" sz="2400" dirty="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34200" y="1924050"/>
            <a:ext cx="4648200" cy="4629150"/>
          </a:xfrm>
          <a:prstGeom prst="rect">
            <a:avLst/>
          </a:prstGeom>
        </p:spPr>
      </p:pic>
    </p:spTree>
    <p:extLst>
      <p:ext uri="{BB962C8B-B14F-4D97-AF65-F5344CB8AC3E}">
        <p14:creationId xmlns:p14="http://schemas.microsoft.com/office/powerpoint/2010/main" val="69839177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Administrator\Pictures\phong\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0"/>
            <a:ext cx="11963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958975" y="214314"/>
            <a:ext cx="4319588" cy="585787"/>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000" b="1">
                <a:solidFill>
                  <a:schemeClr val="tx1"/>
                </a:solidFill>
                <a:latin typeface="Times New Roman" pitchFamily="18" charset="0"/>
                <a:cs typeface="Times New Roman" pitchFamily="18" charset="0"/>
              </a:rPr>
              <a:t>Thành </a:t>
            </a:r>
            <a:r>
              <a:rPr lang="en-US" sz="2000" b="1" err="1">
                <a:solidFill>
                  <a:schemeClr val="tx1"/>
                </a:solidFill>
                <a:latin typeface="Times New Roman" pitchFamily="18" charset="0"/>
                <a:cs typeface="Times New Roman" pitchFamily="18" charset="0"/>
              </a:rPr>
              <a:t>tựu</a:t>
            </a:r>
            <a:r>
              <a:rPr lang="en-US" sz="2000" b="1">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hạn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chế</a:t>
            </a:r>
            <a:endParaRPr lang="en-US" sz="2000" dirty="0">
              <a:solidFill>
                <a:schemeClr val="tx1"/>
              </a:solidFill>
              <a:latin typeface="Times New Roman" pitchFamily="18" charset="0"/>
              <a:cs typeface="Times New Roman" pitchFamily="18" charset="0"/>
            </a:endParaRPr>
          </a:p>
        </p:txBody>
      </p:sp>
      <p:sp>
        <p:nvSpPr>
          <p:cNvPr id="4" name="Rounded Rectangle 3"/>
          <p:cNvSpPr/>
          <p:nvPr/>
        </p:nvSpPr>
        <p:spPr>
          <a:xfrm>
            <a:off x="2063750" y="981075"/>
            <a:ext cx="3168650" cy="539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solidFill>
                  <a:schemeClr val="tx1"/>
                </a:solidFill>
                <a:latin typeface="Times New Roman" pitchFamily="18" charset="0"/>
                <a:cs typeface="Times New Roman" pitchFamily="18" charset="0"/>
              </a:rPr>
              <a:t>1. </a:t>
            </a:r>
            <a:r>
              <a:rPr lang="en-US" sz="2000" b="1" dirty="0" err="1">
                <a:solidFill>
                  <a:schemeClr val="tx1"/>
                </a:solidFill>
                <a:latin typeface="Times New Roman" pitchFamily="18" charset="0"/>
                <a:cs typeface="Times New Roman" pitchFamily="18" charset="0"/>
              </a:rPr>
              <a:t>Thành</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tựu</a:t>
            </a:r>
            <a:endParaRPr lang="en-US" sz="2000" b="1" dirty="0">
              <a:solidFill>
                <a:schemeClr val="tx1"/>
              </a:solidFill>
              <a:latin typeface="Times New Roman" pitchFamily="18" charset="0"/>
              <a:cs typeface="Times New Roman" pitchFamily="18" charset="0"/>
            </a:endParaRPr>
          </a:p>
        </p:txBody>
      </p:sp>
      <p:sp>
        <p:nvSpPr>
          <p:cNvPr id="5" name="Rounded Rectangle 4"/>
          <p:cNvSpPr/>
          <p:nvPr/>
        </p:nvSpPr>
        <p:spPr>
          <a:xfrm>
            <a:off x="1649414" y="2233614"/>
            <a:ext cx="8893175" cy="150018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1. </a:t>
            </a:r>
            <a:r>
              <a:rPr lang="en-US" sz="2400" dirty="0" err="1">
                <a:solidFill>
                  <a:schemeClr val="tx1"/>
                </a:solidFill>
                <a:latin typeface="Times New Roman" pitchFamily="18" charset="0"/>
                <a:cs typeface="Times New Roman" pitchFamily="18" charset="0"/>
              </a:rPr>
              <a:t>Đất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thoát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khỏi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khủng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sự</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bao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vây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cấm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lượng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địch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tỏa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những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tắc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trong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láng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giềng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lớn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a:t>
            </a:r>
          </a:p>
        </p:txBody>
      </p:sp>
      <p:sp>
        <p:nvSpPr>
          <p:cNvPr id="11" name="Rounded Rectangle 10"/>
          <p:cNvSpPr/>
          <p:nvPr/>
        </p:nvSpPr>
        <p:spPr>
          <a:xfrm>
            <a:off x="1649414" y="4251326"/>
            <a:ext cx="8893175" cy="1463675"/>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2.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tạo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điều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kiện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Việt</a:t>
            </a:r>
            <a:r>
              <a:rPr lang="en-US" sz="2400" dirty="0">
                <a:solidFill>
                  <a:schemeClr val="tx1"/>
                </a:solidFill>
                <a:latin typeface="Times New Roman" pitchFamily="18" charset="0"/>
                <a:cs typeface="Times New Roman" pitchFamily="18" charset="0"/>
              </a:rPr>
              <a:t> Nam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hội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đó</a:t>
            </a:r>
            <a:r>
              <a:rPr lang="en-US" sz="2400" dirty="0">
                <a:solidFill>
                  <a:schemeClr val="tx1"/>
                </a:solidFill>
                <a:latin typeface="Times New Roman" pitchFamily="18" charset="0"/>
                <a:cs typeface="Times New Roman" pitchFamily="18" charset="0"/>
              </a:rPr>
              <a:t>. </a:t>
            </a:r>
          </a:p>
        </p:txBody>
      </p:sp>
    </p:spTree>
    <p:extLst>
      <p:ext uri="{BB962C8B-B14F-4D97-AF65-F5344CB8AC3E}">
        <p14:creationId xmlns:p14="http://schemas.microsoft.com/office/powerpoint/2010/main" val="212116639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0"/>
            <a:ext cx="12039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703388" y="5173663"/>
            <a:ext cx="8839200" cy="150495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5. Thu </a:t>
            </a:r>
            <a:r>
              <a:rPr lang="en-US" sz="2400" dirty="0" err="1">
                <a:solidFill>
                  <a:schemeClr val="tx1"/>
                </a:solidFill>
                <a:latin typeface="Times New Roman" pitchFamily="18" charset="0"/>
                <a:cs typeface="Times New Roman" pitchFamily="18" charset="0"/>
              </a:rPr>
              <a:t>hút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tư</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ngoài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thị</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tiếp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khoa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học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năng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lý</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Từng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doanh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nghiệp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nền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môi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cạnh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tranh</a:t>
            </a:r>
            <a:endParaRPr lang="en-US" sz="2400" dirty="0">
              <a:solidFill>
                <a:schemeClr val="tx1"/>
              </a:solidFill>
              <a:latin typeface="Times New Roman" pitchFamily="18" charset="0"/>
              <a:cs typeface="Times New Roman" pitchFamily="18" charset="0"/>
            </a:endParaRPr>
          </a:p>
        </p:txBody>
      </p:sp>
      <p:sp>
        <p:nvSpPr>
          <p:cNvPr id="4" name="Rounded Rectangle 3"/>
          <p:cNvSpPr/>
          <p:nvPr/>
        </p:nvSpPr>
        <p:spPr>
          <a:xfrm>
            <a:off x="1703388" y="914401"/>
            <a:ext cx="8839200" cy="86518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3.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quyết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vấn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đề</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lãnh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đảo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a:t>
            </a:r>
          </a:p>
        </p:txBody>
      </p:sp>
      <p:sp>
        <p:nvSpPr>
          <p:cNvPr id="5" name="Rounded Rectangle 4"/>
          <p:cNvSpPr/>
          <p:nvPr/>
        </p:nvSpPr>
        <p:spPr>
          <a:xfrm>
            <a:off x="1649414" y="2438400"/>
            <a:ext cx="8893175" cy="172720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4. </a:t>
            </a:r>
            <a:r>
              <a:rPr lang="en-US" sz="2400" dirty="0" err="1">
                <a:solidFill>
                  <a:schemeClr val="tx1"/>
                </a:solidFill>
                <a:latin typeface="Times New Roman" pitchFamily="18" charset="0"/>
                <a:cs typeface="Times New Roman" pitchFamily="18" charset="0"/>
              </a:rPr>
              <a:t>Việc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hóa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giúp</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minh </a:t>
            </a:r>
            <a:r>
              <a:rPr lang="en-US" sz="2400" dirty="0" err="1">
                <a:solidFill>
                  <a:schemeClr val="tx1"/>
                </a:solidFill>
                <a:latin typeface="Times New Roman" pitchFamily="18" charset="0"/>
                <a:cs typeface="Times New Roman" pitchFamily="18" charset="0"/>
              </a:rPr>
              <a:t>châu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(EU), </a:t>
            </a:r>
            <a:r>
              <a:rPr lang="en-US" sz="2400" dirty="0" err="1">
                <a:solidFill>
                  <a:schemeClr val="tx1"/>
                </a:solidFill>
                <a:latin typeface="Times New Roman" pitchFamily="18" charset="0"/>
                <a:cs typeface="Times New Roman" pitchFamily="18" charset="0"/>
              </a:rPr>
              <a:t>Nhật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(APEC)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bạn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bè</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cũ</a:t>
            </a:r>
            <a:r>
              <a:rPr lang="en-US" sz="2400" dirty="0">
                <a:solidFill>
                  <a:schemeClr val="tx1"/>
                </a:solidFill>
                <a:latin typeface="Times New Roman" pitchFamily="18" charset="0"/>
                <a:cs typeface="Times New Roman" pitchFamily="18" charset="0"/>
              </a:rPr>
              <a:t> ở </a:t>
            </a:r>
            <a:r>
              <a:rPr lang="en-US" sz="2400" dirty="0" err="1">
                <a:solidFill>
                  <a:schemeClr val="tx1"/>
                </a:solidFill>
                <a:latin typeface="Times New Roman" pitchFamily="18" charset="0"/>
                <a:cs typeface="Times New Roman" pitchFamily="18" charset="0"/>
              </a:rPr>
              <a:t>Đông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lại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cơ</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mới</a:t>
            </a:r>
            <a:endParaRPr lang="en-US" sz="2400" dirty="0"/>
          </a:p>
        </p:txBody>
      </p:sp>
    </p:spTree>
    <p:extLst>
      <p:ext uri="{BB962C8B-B14F-4D97-AF65-F5344CB8AC3E}">
        <p14:creationId xmlns:p14="http://schemas.microsoft.com/office/powerpoint/2010/main" val="29499553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0"/>
            <a:ext cx="11963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2063750" y="908050"/>
            <a:ext cx="3168650" cy="541338"/>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latin typeface="Times New Roman" pitchFamily="18" charset="0"/>
                <a:cs typeface="Times New Roman" pitchFamily="18" charset="0"/>
              </a:rPr>
              <a:t>2. </a:t>
            </a:r>
            <a:r>
              <a:rPr lang="en-US" sz="2000" b="1" dirty="0" err="1">
                <a:latin typeface="Times New Roman" pitchFamily="18" charset="0"/>
                <a:cs typeface="Times New Roman" pitchFamily="18" charset="0"/>
              </a:rPr>
              <a:t>Hạn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chế</a:t>
            </a:r>
            <a:endParaRPr lang="en-US" sz="2000" b="1" dirty="0">
              <a:latin typeface="Times New Roman" pitchFamily="18" charset="0"/>
              <a:cs typeface="Times New Roman" pitchFamily="18" charset="0"/>
            </a:endParaRPr>
          </a:p>
        </p:txBody>
      </p:sp>
      <p:sp>
        <p:nvSpPr>
          <p:cNvPr id="8" name="Rounded Rectangle 7"/>
          <p:cNvSpPr/>
          <p:nvPr/>
        </p:nvSpPr>
        <p:spPr>
          <a:xfrm>
            <a:off x="1524000" y="2139950"/>
            <a:ext cx="9037638" cy="75565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000" dirty="0">
                <a:latin typeface="Times New Roman" pitchFamily="18" charset="0"/>
                <a:cs typeface="Times New Roman" pitchFamily="18" charset="0"/>
              </a:rPr>
              <a:t> </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p>
        </p:txBody>
      </p:sp>
      <p:sp>
        <p:nvSpPr>
          <p:cNvPr id="11" name="Rounded Rectangle 10"/>
          <p:cNvSpPr/>
          <p:nvPr/>
        </p:nvSpPr>
        <p:spPr>
          <a:xfrm>
            <a:off x="1558925" y="4419601"/>
            <a:ext cx="9037638" cy="1223963"/>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kịp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a:t>
            </a:r>
          </a:p>
        </p:txBody>
      </p:sp>
    </p:spTree>
    <p:extLst>
      <p:ext uri="{BB962C8B-B14F-4D97-AF65-F5344CB8AC3E}">
        <p14:creationId xmlns:p14="http://schemas.microsoft.com/office/powerpoint/2010/main" val="9972505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1" grpId="0" animBg="1"/>
    </p:bld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20770</TotalTime>
  <Words>2621</Words>
  <Application>Microsoft Office PowerPoint</Application>
  <PresentationFormat>Widescreen</PresentationFormat>
  <Paragraphs>202</Paragraphs>
  <Slides>51</Slides>
  <Notes>1</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51</vt:i4>
      </vt:variant>
    </vt:vector>
  </HeadingPairs>
  <TitlesOfParts>
    <vt:vector size="61" baseType="lpstr">
      <vt:lpstr>Arial</vt:lpstr>
      <vt:lpstr>Arial Unicode MS</vt:lpstr>
      <vt:lpstr>Calibri</vt:lpstr>
      <vt:lpstr>Calibri Light</vt:lpstr>
      <vt:lpstr>Times New Roman</vt:lpstr>
      <vt:lpstr>Wingdings</vt:lpstr>
      <vt:lpstr>Wingdings 2</vt:lpstr>
      <vt:lpstr>2_Contents Slide Master</vt:lpstr>
      <vt:lpstr>Retrospect</vt:lpstr>
      <vt:lpstr>3_Contents Slide Master</vt:lpstr>
      <vt:lpstr>PowerPoint Presentation</vt:lpstr>
      <vt:lpstr>PowerPoint Presentation</vt:lpstr>
      <vt:lpstr>- Tình hình thế giới có diễn biến phức tạp nhưng hòa bình, độc lập dân tộc, dân chủ, hợp tác và phát triển vẫn là xu thế lớn. + Xu hướng đa cực, đa trung tâm và sự điều chỉnh chiến lược của các nước lớn</vt:lpstr>
      <vt:lpstr>+ Các vấn đề toàn cầu và an ninh phi truyền thống ngày càng nghiêm trọng</vt:lpstr>
      <vt:lpstr>+ Về tình hình kinh tế thế giới</vt:lpstr>
      <vt:lpstr>+ Về tình hình khu vực Châu Á – Thái Bình Dương</vt:lpstr>
      <vt:lpstr>+ Thế và lực của nước ta ngày càng được nâng cao, tình hình CT – XH ổn định, đối ngoại mở rộng...</vt:lpstr>
      <vt:lpstr>+ Khó khăn: Kinh tế chưa ổn định vững chắc, năng suất, chất lượng, hiệu quả, sức cạnh tranh kinh tế thấp, suy thoái về đạo đức, lối sống…</vt:lpstr>
      <vt:lpstr>+ Khó khăn: Bảo vệ chủ quyền biển đảo đang đứng trước nhiều khó khăn, thách thức lớn.</vt:lpstr>
      <vt:lpstr>a. Định hướng lớn về quốc phòng an ninh</vt:lpstr>
      <vt:lpstr>a. Định hướng lớn về quốc phòng an ninh</vt:lpstr>
      <vt:lpstr>PowerPoint Presentation</vt:lpstr>
      <vt:lpstr>PowerPoint Presentation</vt:lpstr>
      <vt:lpstr>- Giữ vững và tăng cường sự lãnh đạo của Đảng, hiệu lực quản lý của Nhà nước đối với sự nghiệp bảo vệ Tổ quốc</vt:lpstr>
      <vt:lpstr>- Kiên định mục tiêu độc lập dân tộc gắn liền với chủ nghĩa xã hội</vt:lpstr>
      <vt:lpstr>- Phát huy cao nhất sức mạnh tổng hợp của đất nước, nhất là vai trò của nhân dân đối với sự nghiệp bảo vệ Tổ quốc.  - Giữ vững môi trường hòa bình, ổn định để phát triển kinh tế - xã hội là lợi ích cao nhất của đất nước </vt:lpstr>
      <vt:lpstr>- Kết hợp sức mạnh dân tộc với sức mạnh thời đại, tranh thủ sự ủng hộ của bạn bè quốc tế - Xây dựng lực lượng vũ trang thực sự là lực lượng chính trị, lực lượng chiến đấu trung thành, tin cậy của Đảng, Nhà nước và nhân dân, làm nòng cốt cho toàn dân trong sự nghiệp bảo vệ Tố quốc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vt:lpstr>
      <vt:lpstr>     Yếu tố nào đóng vai trò quyết định đối với việc mở rộng quan hệ đối ngoại?</vt:lpstr>
      <vt:lpstr>Thực hiện nhất quán đường lối đối ngoại độc lập, tự chủ, hoà bình, hợp tác và phát triển; đa phương hoá, đa dạng hoá quan hệ, chủ động và tích cực hội nhập quốc tế; nâng cao vị thế của đất nước</vt:lpstr>
      <vt:lpstr>Quan điểm của Đảng về hội nhập quốc tế</vt:lpstr>
      <vt:lpstr>- Hợp tác bình đẳng, cùng có lợi với tất cả các nước trên cơ sở những nguyên tắc cơ bản của Hiến chương Liên hợp quốc và luật pháp quốc tế. </vt:lpstr>
      <vt:lpstr>PowerPoint Presentation</vt:lpstr>
      <vt:lpstr>PowerPoint Presentation</vt:lpstr>
      <vt:lpstr>PowerPoint Presentation</vt:lpstr>
      <vt:lpstr>- Phấn đấu cùng các nước Hiệp hội các quốc gia Đông Nam Á (ASEAN) xây dựng Đông Nam Á thành khu vực hoà bình, ổn định, hợp tác và phát triển phồn vinh. </vt:lpstr>
      <vt:lpstr>PowerPoint Presentation</vt:lpstr>
      <vt:lpstr>  - Nhằm củng cố môi trường hòa bình, tranh thủ tối đa các điều kiện quốc tế thuận lợi. - Giữ vững độc lập, chủ quyền, thống nhất và toàn vẹn lãnh thổ và bảo vệ vững chắc Tổ quốc Việt Nam xã hội chủ nghĩa. - Quảng bá hình ảnh Việt Nam, bảo tồn và phát huy bản sắc dân tộc - Nâng cao vị thế, uy tín quốc tế của đất nước  </vt:lpstr>
      <vt:lpstr>  - Chủ động và tích cực hội nhập quốc tế trên cơ sở giữ vững đường lối đối ngoại độc lập tự chủ, vì lợi ích quốc gia, dân tộc, vì hòa bình, hợp tác và phát triển…  </vt:lpstr>
      <vt:lpstr>-  Hội nhập quốc tế là sự nghiệp của toàn dân và của cả hệ thống chính trị dưới sự lãnh đạo của Đảng và sự quản lý của Nhà nước</vt:lpstr>
      <vt:lpstr>-  Hội nhập quốc tế trên cơ sở phát huy tối đa nội lực, nâng cao sức mạng tổng hợp và năng lực cạnh tranh quốc gia</vt:lpstr>
      <vt:lpstr>-  Hội nhập kinh tế là trọng tâm, hội nhập trong các lĩnh vực khác phải tạo thuận lợi cho hội nhập kinh tế và góp phần tích cực vào củng cố quốc phòng, bảo đảm an ninh quốc gia, giữ gìn và phát huy bản sắc văn hóa dân tộc…</vt:lpstr>
      <vt:lpstr>-  Kiên định lợi ích quốc gia, dân tộc; chủ động dự báo, xử lý linh hoạt mọi tình huống, không để rơi vào thế bị động, đối đầu; không tham gia vào các tập hợp lực lượng, các liên minh của bên này chống bên kia. </vt:lpstr>
      <vt:lpstr>Một là, Bảo đảm lợi ích tối cao của quốc gia - dân tộc, trên cơ sở các nguyên tắc cơ bản của luật pháp quốc tế, bình đẳng và cùng có lợi, đồng thời thực hiện nghĩa vụ quốc tế theo khả năng của Việt Nam.</vt:lpstr>
      <vt:lpstr>Hai là, Chú trọng phát triển quan hệ hợp tác, hữu nghị, truyền thống với các nước láng giềng, thúc đẩy quan hệ với các đối tác lớn, đối tác quan trọng. </vt:lpstr>
      <vt:lpstr>Ba là, Chủ động và tích cực hội nhập quốc tế</vt:lpstr>
      <vt:lpstr>PowerPoint Presentation</vt:lpstr>
      <vt:lpstr>Bốn là, nâng cao hiệu quả hội nhập kinh tế quốc tế</vt:lpstr>
      <vt:lpstr>Sáu là, tăng cường công tác nghiên cứu, dự báo chiến lược, tham mưu về đối ngoại</vt:lpstr>
      <vt:lpstr>Bảy là, bảo đảm sự lãnh đạo thống nhất của Đảng, sự quản lý của nhà nước đối với các hoạt động đối ngoại.</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Admin</cp:lastModifiedBy>
  <cp:revision>459</cp:revision>
  <dcterms:created xsi:type="dcterms:W3CDTF">2011-03-25T03:43:29Z</dcterms:created>
  <dcterms:modified xsi:type="dcterms:W3CDTF">2021-01-24T00:45:15Z</dcterms:modified>
</cp:coreProperties>
</file>