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8.xml" ContentType="application/vnd.openxmlformats-officedocument.presentationml.slideMaster+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slides/slide49.xml" ContentType="application/vnd.openxmlformats-officedocument.presentationml.slide+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9.xml" ContentType="application/vnd.openxmlformats-officedocument.presentationml.notesSlide+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Masters/slideMaster7.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84" r:id="rId2"/>
    <p:sldMasterId id="2147484097" r:id="rId3"/>
    <p:sldMasterId id="2147484122" r:id="rId4"/>
    <p:sldMasterId id="2147484134" r:id="rId5"/>
    <p:sldMasterId id="2147484146" r:id="rId6"/>
    <p:sldMasterId id="2147484158" r:id="rId7"/>
    <p:sldMasterId id="2147484170" r:id="rId8"/>
  </p:sldMasterIdLst>
  <p:notesMasterIdLst>
    <p:notesMasterId r:id="rId78"/>
  </p:notesMasterIdLst>
  <p:sldIdLst>
    <p:sldId id="369" r:id="rId9"/>
    <p:sldId id="564" r:id="rId10"/>
    <p:sldId id="433" r:id="rId11"/>
    <p:sldId id="568" r:id="rId12"/>
    <p:sldId id="569" r:id="rId13"/>
    <p:sldId id="570" r:id="rId14"/>
    <p:sldId id="571" r:id="rId15"/>
    <p:sldId id="566" r:id="rId16"/>
    <p:sldId id="572" r:id="rId17"/>
    <p:sldId id="567" r:id="rId18"/>
    <p:sldId id="446" r:id="rId19"/>
    <p:sldId id="447" r:id="rId20"/>
    <p:sldId id="439" r:id="rId21"/>
    <p:sldId id="573" r:id="rId22"/>
    <p:sldId id="448" r:id="rId23"/>
    <p:sldId id="513" r:id="rId24"/>
    <p:sldId id="450" r:id="rId25"/>
    <p:sldId id="451" r:id="rId26"/>
    <p:sldId id="522" r:id="rId27"/>
    <p:sldId id="523" r:id="rId28"/>
    <p:sldId id="524" r:id="rId29"/>
    <p:sldId id="525" r:id="rId30"/>
    <p:sldId id="526" r:id="rId31"/>
    <p:sldId id="527" r:id="rId32"/>
    <p:sldId id="528" r:id="rId33"/>
    <p:sldId id="529" r:id="rId34"/>
    <p:sldId id="534" r:id="rId35"/>
    <p:sldId id="453" r:id="rId36"/>
    <p:sldId id="454" r:id="rId37"/>
    <p:sldId id="514" r:id="rId38"/>
    <p:sldId id="455" r:id="rId39"/>
    <p:sldId id="456" r:id="rId40"/>
    <p:sldId id="457" r:id="rId41"/>
    <p:sldId id="458" r:id="rId42"/>
    <p:sldId id="515" r:id="rId43"/>
    <p:sldId id="516" r:id="rId44"/>
    <p:sldId id="517" r:id="rId45"/>
    <p:sldId id="518" r:id="rId46"/>
    <p:sldId id="463" r:id="rId47"/>
    <p:sldId id="475" r:id="rId48"/>
    <p:sldId id="476" r:id="rId49"/>
    <p:sldId id="535" r:id="rId50"/>
    <p:sldId id="530" r:id="rId51"/>
    <p:sldId id="531" r:id="rId52"/>
    <p:sldId id="532" r:id="rId53"/>
    <p:sldId id="533" r:id="rId54"/>
    <p:sldId id="498" r:id="rId55"/>
    <p:sldId id="499" r:id="rId56"/>
    <p:sldId id="543" r:id="rId57"/>
    <p:sldId id="536" r:id="rId58"/>
    <p:sldId id="537" r:id="rId59"/>
    <p:sldId id="538" r:id="rId60"/>
    <p:sldId id="539" r:id="rId61"/>
    <p:sldId id="540" r:id="rId62"/>
    <p:sldId id="541" r:id="rId63"/>
    <p:sldId id="542" r:id="rId64"/>
    <p:sldId id="560" r:id="rId65"/>
    <p:sldId id="549" r:id="rId66"/>
    <p:sldId id="562" r:id="rId67"/>
    <p:sldId id="550" r:id="rId68"/>
    <p:sldId id="551" r:id="rId69"/>
    <p:sldId id="552" r:id="rId70"/>
    <p:sldId id="553" r:id="rId71"/>
    <p:sldId id="554" r:id="rId72"/>
    <p:sldId id="555" r:id="rId73"/>
    <p:sldId id="556" r:id="rId74"/>
    <p:sldId id="557" r:id="rId75"/>
    <p:sldId id="558" r:id="rId76"/>
    <p:sldId id="559" r:id="rId77"/>
  </p:sldIdLst>
  <p:sldSz cx="9144000" cy="5143500" type="screen16x9"/>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66FFFF"/>
    <a:srgbClr val="000099"/>
    <a:srgbClr val="0000CC"/>
    <a:srgbClr val="003300"/>
    <a:srgbClr val="000066"/>
    <a:srgbClr val="660033"/>
    <a:srgbClr val="006600"/>
    <a:srgbClr val="660066"/>
    <a:srgbClr val="CC33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44" autoAdjust="0"/>
    <p:restoredTop sz="94684" autoAdjust="0"/>
  </p:normalViewPr>
  <p:slideViewPr>
    <p:cSldViewPr>
      <p:cViewPr varScale="1">
        <p:scale>
          <a:sx n="98" d="100"/>
          <a:sy n="98" d="100"/>
        </p:scale>
        <p:origin x="-594" y="-90"/>
      </p:cViewPr>
      <p:guideLst>
        <p:guide orient="horz" pos="1620"/>
        <p:guide pos="288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slide" Target="slides/slide68.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slide" Target="slides/slide66.xml"/><Relationship Id="rId79"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53.xml"/><Relationship Id="rId82" Type="http://schemas.openxmlformats.org/officeDocument/2006/relationships/tableStyles" Target="tableStyle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25/03/2021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4</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12</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13</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15</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016D3AC-0D07-43E5-84A6-8352421C1B39}" type="slidenum">
              <a:rPr lang="en-US" altLang="en-US" smtClean="0">
                <a:solidFill>
                  <a:srgbClr val="000000"/>
                </a:solidFill>
                <a:cs typeface="Arial" panose="020B0604020202020204" pitchFamily="34" charset="0"/>
              </a:rPr>
              <a:pPr/>
              <a:t>16</a:t>
            </a:fld>
            <a:endParaRPr lang="en-US" altLang="en-US" smtClean="0">
              <a:solidFill>
                <a:srgbClr val="000000"/>
              </a:solidFill>
              <a:cs typeface="Arial" panose="020B0604020202020204" pitchFamily="34" charset="0"/>
            </a:endParaRPr>
          </a:p>
        </p:txBody>
      </p:sp>
      <p:sp>
        <p:nvSpPr>
          <p:cNvPr id="49155"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17</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18</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pPr>
              <a:defRPr/>
            </a:pPr>
            <a:fld id="{63E7ADFE-5F71-4B37-B479-439F50FBAF99}" type="slidenum">
              <a:rPr lang="en-US" altLang="vi-VN" smtClean="0"/>
              <a:pPr>
                <a:defRPr/>
              </a:pPr>
              <a:t>47</a:t>
            </a:fld>
            <a:endParaRPr lang="en-US" altLang="vi-VN"/>
          </a:p>
        </p:txBody>
      </p:sp>
    </p:spTree>
    <p:extLst>
      <p:ext uri="{BB962C8B-B14F-4D97-AF65-F5344CB8AC3E}">
        <p14:creationId xmlns="" xmlns:p14="http://schemas.microsoft.com/office/powerpoint/2010/main" val="42593569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58B1AB6F-1079-4159-ACE7-240A9B81F321}" type="slidenum">
              <a:rPr lang="en-US" altLang="vi-VN" smtClean="0"/>
              <a:pPr/>
              <a:t>67</a:t>
            </a:fld>
            <a:endParaRPr lang="en-US" altLang="vi-VN"/>
          </a:p>
        </p:txBody>
      </p:sp>
    </p:spTree>
    <p:extLst>
      <p:ext uri="{BB962C8B-B14F-4D97-AF65-F5344CB8AC3E}">
        <p14:creationId xmlns:p14="http://schemas.microsoft.com/office/powerpoint/2010/main" xmlns="" val="21553926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254639"/>
            <a:ext cx="8679898" cy="543185"/>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 xmlns:a16="http://schemas.microsoft.com/office/drawing/2014/main" id="{9242AE78-78C5-4911-B617-90D14010A947}"/>
              </a:ext>
            </a:extLst>
          </p:cNvPr>
          <p:cNvGrpSpPr/>
          <p:nvPr userDrawn="1"/>
        </p:nvGrpSpPr>
        <p:grpSpPr>
          <a:xfrm flipH="1">
            <a:off x="8142334" y="3852628"/>
            <a:ext cx="880751" cy="1188698"/>
            <a:chOff x="10073923" y="4329846"/>
            <a:chExt cx="1822803" cy="2460131"/>
          </a:xfrm>
          <a:solidFill>
            <a:schemeClr val="accent1"/>
          </a:solidFill>
        </p:grpSpPr>
        <p:sp>
          <p:nvSpPr>
            <p:cNvPr id="6" name="Freeform: Shape 5">
              <a:extLst>
                <a:ext uri="{FF2B5EF4-FFF2-40B4-BE49-F238E27FC236}">
                  <a16:creationId xmlns=""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 xmlns:a16="http://schemas.microsoft.com/office/drawing/2014/main" id="{EE194F9D-92C5-494D-A71F-52F797241779}"/>
              </a:ext>
            </a:extLst>
          </p:cNvPr>
          <p:cNvSpPr/>
          <p:nvPr userDrawn="1"/>
        </p:nvSpPr>
        <p:spPr>
          <a:xfrm>
            <a:off x="0" y="4933665"/>
            <a:ext cx="9144000" cy="209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 xmlns:a16="http://schemas.microsoft.com/office/drawing/2014/main" id="{F965DE85-99CD-45CA-B40D-D66A355C3F59}"/>
              </a:ext>
            </a:extLst>
          </p:cNvPr>
          <p:cNvSpPr/>
          <p:nvPr userDrawn="1"/>
        </p:nvSpPr>
        <p:spPr>
          <a:xfrm rot="3273252" flipH="1">
            <a:off x="-120949" y="219021"/>
            <a:ext cx="1315927"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254639"/>
            <a:ext cx="8679898" cy="543185"/>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4933665"/>
            <a:ext cx="9144000" cy="209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20949" y="219021"/>
            <a:ext cx="1315927"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4933665"/>
            <a:ext cx="9144000" cy="209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2953494"/>
            <a:ext cx="9144000" cy="2190006"/>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532132" y="1207679"/>
            <a:ext cx="3305402" cy="3458286"/>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242649" y="254639"/>
            <a:ext cx="8679898" cy="543185"/>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120949" y="219021"/>
            <a:ext cx="1315927"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714631" y="1373971"/>
            <a:ext cx="3011075" cy="2247692"/>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9144000" cy="33520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677350" y="1855284"/>
            <a:ext cx="1296000" cy="1648966"/>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1974497" y="1851675"/>
            <a:ext cx="1296000" cy="165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3271645" y="1855284"/>
            <a:ext cx="1296000" cy="1648966"/>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4568792" y="1851675"/>
            <a:ext cx="1296000" cy="16561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5859408" y="1855284"/>
            <a:ext cx="1296000" cy="1648966"/>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7156554" y="1851675"/>
            <a:ext cx="1296000" cy="16561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242649" y="254639"/>
            <a:ext cx="8679898" cy="543185"/>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4933665"/>
            <a:ext cx="9144000" cy="209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120949" y="219021"/>
            <a:ext cx="1315927"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8142334" y="3852628"/>
            <a:ext cx="880751" cy="1188698"/>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0"/>
            <a:ext cx="9144000" cy="3517271"/>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4705875" y="2035343"/>
            <a:ext cx="2163359" cy="233692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6422949" y="2288164"/>
            <a:ext cx="2163359" cy="233692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4572000" y="0"/>
            <a:ext cx="4572000" cy="25717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2571750"/>
            <a:ext cx="4572000" cy="25717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2685369266"/>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9144000" cy="51435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331052" y="1593141"/>
            <a:ext cx="1501600" cy="195721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3012555" y="1593141"/>
            <a:ext cx="1501600" cy="195721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4694055" y="1593141"/>
            <a:ext cx="1501600" cy="195721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6375558" y="1593141"/>
            <a:ext cx="1501600" cy="195721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3302277" y="0"/>
            <a:ext cx="5841724" cy="51435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3181500" y="214657"/>
            <a:ext cx="2781000" cy="2143191"/>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3114859" y="1750322"/>
            <a:ext cx="2914286" cy="1642857"/>
          </a:xfrm>
          <a:prstGeom prst="rect">
            <a:avLst/>
          </a:prstGeom>
        </p:spPr>
      </p:pic>
    </p:spTree>
    <p:extLst>
      <p:ext uri="{BB962C8B-B14F-4D97-AF65-F5344CB8AC3E}">
        <p14:creationId xmlns=""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9144000" cy="51435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4572000" cy="25717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3577734" y="397486"/>
            <a:ext cx="1906445" cy="2059400"/>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4720732" y="1369885"/>
            <a:ext cx="1906445" cy="2059400"/>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3840105" y="2802072"/>
            <a:ext cx="1906445" cy="2059400"/>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3905641561"/>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3248143" y="221953"/>
            <a:ext cx="2712482" cy="24920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3382350" y="394419"/>
            <a:ext cx="2444075" cy="176666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6171859" y="221953"/>
            <a:ext cx="2712482" cy="24920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243000" y="221959"/>
            <a:ext cx="2781000" cy="4666196"/>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3248148" y="2918299"/>
            <a:ext cx="5639951" cy="1986549"/>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6306068" y="810277"/>
            <a:ext cx="2444075" cy="176666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3957524546"/>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9144000" cy="17145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1714500"/>
            <a:ext cx="9144000" cy="17145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3429000"/>
            <a:ext cx="9144000" cy="17145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6" y="4686308"/>
            <a:ext cx="2130425" cy="355997"/>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25/03/2021</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5791200" y="4686308"/>
            <a:ext cx="2897188" cy="355997"/>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84143" y="4681537"/>
            <a:ext cx="587375" cy="366713"/>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5444" y="261945"/>
            <a:ext cx="7775575" cy="47506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595319" y="1088231"/>
            <a:ext cx="8091487" cy="37385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296863" y="4932768"/>
            <a:ext cx="2133600" cy="164306"/>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2716213" y="4924425"/>
            <a:ext cx="3649662" cy="210741"/>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6731000" y="4926814"/>
            <a:ext cx="2133600" cy="160735"/>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841772"/>
            <a:ext cx="77724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8058095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 xmlns:p14="http://schemas.microsoft.com/office/powerpoint/2010/main" val="25856333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9"/>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103"/>
            <a:ext cx="7886700" cy="112514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36782907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5067004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7"/>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3"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3" y="1878806"/>
            <a:ext cx="3887391"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2487627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1139481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25/03/2021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 xmlns:p14="http://schemas.microsoft.com/office/powerpoint/2010/main" val="41985374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4"/>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40656450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4"/>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1029121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5811083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3" y="273844"/>
            <a:ext cx="5800725" cy="435887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7340828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6"/>
            <a:ext cx="7543800" cy="85725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Tree>
    <p:extLst>
      <p:ext uri="{BB962C8B-B14F-4D97-AF65-F5344CB8AC3E}">
        <p14:creationId xmlns:p14="http://schemas.microsoft.com/office/powerpoint/2010/main" xmlns="" val="15889539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6" y="4844846"/>
            <a:ext cx="1854203" cy="273844"/>
          </a:xfrm>
          <a:prstGeom prst="rect">
            <a:avLst/>
          </a:prstGeom>
        </p:spPr>
        <p:txBody>
          <a:bodyPr/>
          <a:lstStyle/>
          <a:p>
            <a:fld id="{528FC5F6-F338-4AE4-BB23-26385BCFC423}" type="datetimeFigureOut">
              <a:rPr lang="en-US" smtClean="0"/>
              <a:pPr/>
              <a:t>25/03/2021</a:t>
            </a:fld>
            <a:endParaRPr lang="en-US" dirty="0"/>
          </a:p>
        </p:txBody>
      </p:sp>
      <p:sp>
        <p:nvSpPr>
          <p:cNvPr id="5" name="Footer Placeholder 4"/>
          <p:cNvSpPr>
            <a:spLocks noGrp="1"/>
          </p:cNvSpPr>
          <p:nvPr>
            <p:ph type="ftr" sz="quarter" idx="11"/>
          </p:nvPr>
        </p:nvSpPr>
        <p:spPr>
          <a:xfrm>
            <a:off x="2764641" y="4844846"/>
            <a:ext cx="3617103" cy="273844"/>
          </a:xfrm>
          <a:prstGeom prst="rect">
            <a:avLst/>
          </a:prstGeom>
        </p:spPr>
        <p:txBody>
          <a:bodyPr/>
          <a:lstStyle/>
          <a:p>
            <a:endParaRPr lang="en-US" dirty="0"/>
          </a:p>
        </p:txBody>
      </p:sp>
      <p:sp>
        <p:nvSpPr>
          <p:cNvPr id="6" name="Slide Number Placeholder 5"/>
          <p:cNvSpPr>
            <a:spLocks noGrp="1"/>
          </p:cNvSpPr>
          <p:nvPr>
            <p:ph type="sldNum" sz="quarter" idx="12"/>
          </p:nvPr>
        </p:nvSpPr>
        <p:spPr>
          <a:xfrm>
            <a:off x="7425348" y="4844846"/>
            <a:ext cx="984019" cy="273844"/>
          </a:xfrm>
          <a:prstGeom prst="rect">
            <a:avLst/>
          </a:prstGeom>
        </p:spPr>
        <p:txBody>
          <a:bodyPr/>
          <a:lstStyle/>
          <a:p>
            <a:fld id="{6113E31D-E2AB-40D1-8B51-AFA5AFEF393A}" type="slidenum">
              <a:rPr lang="en-US" smtClean="0"/>
              <a:pPr/>
              <a:t>‹#›</a:t>
            </a:fld>
            <a:endParaRPr lang="en-US" dirty="0"/>
          </a:p>
        </p:txBody>
      </p:sp>
    </p:spTree>
    <p:extLst>
      <p:ext uri="{BB962C8B-B14F-4D97-AF65-F5344CB8AC3E}">
        <p14:creationId xmlns:p14="http://schemas.microsoft.com/office/powerpoint/2010/main" xmlns="" val="47040717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xmlns="" val="29794388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5"/>
            <a:ext cx="7543800" cy="1088068"/>
          </a:xfr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822960" y="1384301"/>
            <a:ext cx="3703320" cy="3017520"/>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63440" y="1384307"/>
            <a:ext cx="3703320" cy="30175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8" y="4844846"/>
            <a:ext cx="984019" cy="273844"/>
          </a:xfrm>
          <a:prstGeom prst="rect">
            <a:avLst/>
          </a:prstGeom>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xmlns="" val="32859848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5"/>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1936751"/>
            <a:ext cx="3703320" cy="246507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1936751"/>
            <a:ext cx="3703320" cy="246507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9" name="Slide Number Placeholder 8"/>
          <p:cNvSpPr>
            <a:spLocks noGrp="1"/>
          </p:cNvSpPr>
          <p:nvPr>
            <p:ph type="sldNum" sz="quarter" idx="12"/>
          </p:nvPr>
        </p:nvSpPr>
        <p:spPr>
          <a:xfrm>
            <a:off x="7425348" y="4844846"/>
            <a:ext cx="984019" cy="273844"/>
          </a:xfrm>
          <a:prstGeom prst="rect">
            <a:avLst/>
          </a:prstGeom>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xmlns="" val="42110177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4" name="Footer Placeholder 3"/>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5" name="Slide Number Placeholder 4"/>
          <p:cNvSpPr>
            <a:spLocks noGrp="1"/>
          </p:cNvSpPr>
          <p:nvPr>
            <p:ph type="sldNum" sz="quarter" idx="12"/>
          </p:nvPr>
        </p:nvSpPr>
        <p:spPr>
          <a:xfrm>
            <a:off x="7425348" y="4844846"/>
            <a:ext cx="984019" cy="273844"/>
          </a:xfrm>
          <a:prstGeom prst="rect">
            <a:avLst/>
          </a:prstGeom>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xmlns="" val="29938351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7"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7"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1" y="4844846"/>
            <a:ext cx="3617103" cy="273844"/>
          </a:xfrm>
          <a:prstGeom prst="rect">
            <a:avLst/>
          </a:prstGeom>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a:xfrm>
            <a:off x="7425348" y="4844846"/>
            <a:ext cx="984019" cy="273844"/>
          </a:xfrm>
          <a:prstGeom prst="rect">
            <a:avLst/>
          </a:prstGeom>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xmlns="" val="316908158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8"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42" y="548640"/>
            <a:ext cx="5009393" cy="394335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9" y="4844846"/>
            <a:ext cx="1963883" cy="273844"/>
          </a:xfrm>
          <a:prstGeom prst="rect">
            <a:avLst/>
          </a:prstGeo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3600450" y="4844846"/>
            <a:ext cx="3486150" cy="273844"/>
          </a:xfrm>
          <a:prstGeom prst="rect">
            <a:avLst/>
          </a:prstGeo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a:xfrm>
            <a:off x="7425348" y="4844846"/>
            <a:ext cx="984019" cy="273844"/>
          </a:xfrm>
          <a:prstGeom prst="rect">
            <a:avLst/>
          </a:prstGeom>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xmlns="" val="32422276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5"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7"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9520" cy="61722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 y="0"/>
            <a:ext cx="9143989" cy="3686307"/>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4430268"/>
            <a:ext cx="7589520" cy="44577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8" y="4844846"/>
            <a:ext cx="984019" cy="273844"/>
          </a:xfrm>
          <a:prstGeom prst="rect">
            <a:avLst/>
          </a:prstGeom>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xmlns="" val="389246658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8" y="4844846"/>
            <a:ext cx="984019" cy="273844"/>
          </a:xfrm>
          <a:prstGeom prst="rect">
            <a:avLst/>
          </a:prstGeom>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xmlns="" val="21404717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7"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7"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6" y="311091"/>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3" y="311084"/>
            <a:ext cx="5800725" cy="4318065"/>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6" y="4844846"/>
            <a:ext cx="1854203" cy="273844"/>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1" y="4844846"/>
            <a:ext cx="3617103" cy="273844"/>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8" y="4844846"/>
            <a:ext cx="984019" cy="273844"/>
          </a:xfrm>
          <a:prstGeom prst="rect">
            <a:avLst/>
          </a:prstGeom>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xmlns="" val="39207777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4686300"/>
            <a:ext cx="7391400" cy="4572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171450"/>
            <a:ext cx="8153400" cy="51435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xmlns="" val="79026040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983932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372485477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9"/>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103"/>
            <a:ext cx="7886700" cy="112514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9116165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4149766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7"/>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3"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3" y="1878806"/>
            <a:ext cx="3887391"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76849822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69940502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25/03/2021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30202307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4"/>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5836900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4"/>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61973218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28037963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3" y="273844"/>
            <a:ext cx="5800725" cy="435887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94313123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983932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372485477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91161651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41497665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5"/>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1" y="1878806"/>
            <a:ext cx="3887391"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7684982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69940502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25/03/2021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30202307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0"/>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5836900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61973218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28037963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273844"/>
            <a:ext cx="5800725" cy="435887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94313123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1983932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 xmlns:p14="http://schemas.microsoft.com/office/powerpoint/2010/main" val="372485477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91161651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41497665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5"/>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1" y="1878806"/>
            <a:ext cx="3887391"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76849822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69940502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25/03/2021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 xmlns:p14="http://schemas.microsoft.com/office/powerpoint/2010/main" val="302023070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0"/>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15836900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61973218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28037963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273844"/>
            <a:ext cx="5800725" cy="435887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94313123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983932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372485477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91161651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41497665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5"/>
            <a:ext cx="7886700" cy="99417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260872"/>
            <a:ext cx="3887391"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1" y="1878806"/>
            <a:ext cx="3887391" cy="276344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76849822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69940502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25/03/2021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302023070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740570"/>
            <a:ext cx="4629150" cy="36552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5836900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61973218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28037963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4"/>
            <a:ext cx="1971675" cy="435887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273844"/>
            <a:ext cx="5800725" cy="435887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94313123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BDF68E2-58F2-4D09-BE8B-E3BD06533059}"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28FC5F6-F338-4AE4-BB23-26385BCFC423}"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pPr/>
              <a:t>‹#›</a:t>
            </a:fld>
            <a:endParaRPr lang="en-US" dirty="0"/>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pPr/>
              <a:t>25/03/2021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en-US"/>
          </a:p>
        </p:txBody>
      </p:sp>
      <p:sp>
        <p:nvSpPr>
          <p:cNvPr id="3" name="Footer Placeholder 2"/>
          <p:cNvSpPr>
            <a:spLocks noGrp="1"/>
          </p:cNvSpPr>
          <p:nvPr>
            <p:ph type="ftr" sz="quarter" idx="11"/>
          </p:nvPr>
        </p:nvSpPr>
        <p:spPr/>
        <p:txBody>
          <a:bodyPr/>
          <a:lstStyle/>
          <a:p>
            <a:pPr>
              <a:defRPr/>
            </a:pPr>
            <a:endParaRPr lang="en-US" altLang="en-US"/>
          </a:p>
        </p:txBody>
      </p:sp>
      <p:sp>
        <p:nvSpPr>
          <p:cNvPr id="4" name="Slide Number Placeholder 3"/>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B12CCD11-47A8-4ABD-899E-9BBE0AB9D292}" type="slidenum">
              <a:rPr lang="en-US" altLang="en-US" smtClean="0"/>
              <a:pPr>
                <a:defRPr/>
              </a:pPr>
              <a:t>‹#›</a:t>
            </a:fld>
            <a:endParaRPr lang="en-US" altLang="en-US"/>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4686300"/>
            <a:ext cx="7391400" cy="4572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171450"/>
            <a:ext cx="8153400" cy="514350"/>
          </a:xfrm>
        </p:spPr>
        <p:txBody>
          <a:bodyPr/>
          <a:lstStyle>
            <a:lvl1pPr>
              <a:defRPr sz="2800"/>
            </a:lvl1pPr>
          </a:lstStyle>
          <a:p>
            <a:r>
              <a:rPr lang="en-US" smtClean="0"/>
              <a:t>Click to edit Master title style</a:t>
            </a:r>
            <a:endParaRPr lang="vi-VN"/>
          </a:p>
        </p:txBody>
      </p:sp>
    </p:spTree>
    <p:extLst>
      <p:ext uri="{BB962C8B-B14F-4D97-AF65-F5344CB8AC3E}">
        <p14:creationId xmlns="" xmlns:p14="http://schemas.microsoft.com/office/powerpoint/2010/main" val="790260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4.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theme" Target="../theme/theme6.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theme" Target="../theme/theme7.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5.xml"/><Relationship Id="rId13" Type="http://schemas.openxmlformats.org/officeDocument/2006/relationships/theme" Target="../theme/theme8.xml"/><Relationship Id="rId3" Type="http://schemas.openxmlformats.org/officeDocument/2006/relationships/slideLayout" Target="../slideLayouts/slideLayout90.xml"/><Relationship Id="rId7" Type="http://schemas.openxmlformats.org/officeDocument/2006/relationships/slideLayout" Target="../slideLayouts/slideLayout94.xml"/><Relationship Id="rId12" Type="http://schemas.openxmlformats.org/officeDocument/2006/relationships/slideLayout" Target="../slideLayouts/slideLayout99.xml"/><Relationship Id="rId2" Type="http://schemas.openxmlformats.org/officeDocument/2006/relationships/slideLayout" Target="../slideLayouts/slideLayout89.xml"/><Relationship Id="rId1" Type="http://schemas.openxmlformats.org/officeDocument/2006/relationships/slideLayout" Target="../slideLayouts/slideLayout88.xml"/><Relationship Id="rId6" Type="http://schemas.openxmlformats.org/officeDocument/2006/relationships/slideLayout" Target="../slideLayouts/slideLayout93.xml"/><Relationship Id="rId11" Type="http://schemas.openxmlformats.org/officeDocument/2006/relationships/slideLayout" Target="../slideLayouts/slideLayout98.xml"/><Relationship Id="rId5" Type="http://schemas.openxmlformats.org/officeDocument/2006/relationships/slideLayout" Target="../slideLayouts/slideLayout92.xml"/><Relationship Id="rId10" Type="http://schemas.openxmlformats.org/officeDocument/2006/relationships/slideLayout" Target="../slideLayouts/slideLayout97.xml"/><Relationship Id="rId4" Type="http://schemas.openxmlformats.org/officeDocument/2006/relationships/slideLayout" Target="../slideLayouts/slideLayout91.xml"/><Relationship Id="rId9" Type="http://schemas.openxmlformats.org/officeDocument/2006/relationships/slideLayout" Target="../slideLayouts/slideLayout9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7"/>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4767268"/>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25/03/2021</a:t>
            </a:fld>
            <a:endParaRPr lang="en-US" dirty="0"/>
          </a:p>
        </p:txBody>
      </p:sp>
      <p:sp>
        <p:nvSpPr>
          <p:cNvPr id="5" name="Footer Placeholder 4"/>
          <p:cNvSpPr>
            <a:spLocks noGrp="1"/>
          </p:cNvSpPr>
          <p:nvPr>
            <p:ph type="ftr" sz="quarter" idx="3"/>
          </p:nvPr>
        </p:nvSpPr>
        <p:spPr>
          <a:xfrm>
            <a:off x="3028950" y="4767268"/>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8"/>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2270510475"/>
      </p:ext>
    </p:extLst>
  </p:cSld>
  <p:clrMap bg1="lt1" tx1="dk1" bg2="lt2" tx2="dk2" accent1="accent1" accent2="accent2" accent3="accent3" accent4="accent4" accent5="accent5" accent6="accent6" hlink="hlink" folHlink="folHlink"/>
  <p:sldLayoutIdLst>
    <p:sldLayoutId id="2147484085" r:id="rId1"/>
    <p:sldLayoutId id="2147484086" r:id="rId2"/>
    <p:sldLayoutId id="2147484087" r:id="rId3"/>
    <p:sldLayoutId id="2147484088" r:id="rId4"/>
    <p:sldLayoutId id="2147484089" r:id="rId5"/>
    <p:sldLayoutId id="2147484090" r:id="rId6"/>
    <p:sldLayoutId id="2147484091" r:id="rId7"/>
    <p:sldLayoutId id="2147484092" r:id="rId8"/>
    <p:sldLayoutId id="2147484093" r:id="rId9"/>
    <p:sldLayoutId id="2147484094" r:id="rId10"/>
    <p:sldLayoutId id="21474840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22960" y="214955"/>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384301"/>
            <a:ext cx="7543801" cy="301752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365047680"/>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4109"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7"/>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4767268"/>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25/03/2021</a:t>
            </a:fld>
            <a:endParaRPr lang="en-US" dirty="0"/>
          </a:p>
        </p:txBody>
      </p:sp>
      <p:sp>
        <p:nvSpPr>
          <p:cNvPr id="5" name="Footer Placeholder 4"/>
          <p:cNvSpPr>
            <a:spLocks noGrp="1"/>
          </p:cNvSpPr>
          <p:nvPr>
            <p:ph type="ftr" sz="quarter" idx="3"/>
          </p:nvPr>
        </p:nvSpPr>
        <p:spPr>
          <a:xfrm>
            <a:off x="3028950" y="4767268"/>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8"/>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xmlns="" val="332187025"/>
      </p:ext>
    </p:extLst>
  </p:cSld>
  <p:clrMap bg1="lt1" tx1="dk1" bg2="lt2" tx2="dk2" accent1="accent1" accent2="accent2" accent3="accent3" accent4="accent4" accent5="accent5" accent6="accent6" hlink="hlink" folHlink="folHlink"/>
  <p:sldLayoutIdLst>
    <p:sldLayoutId id="2147484123" r:id="rId1"/>
    <p:sldLayoutId id="2147484124" r:id="rId2"/>
    <p:sldLayoutId id="2147484125" r:id="rId3"/>
    <p:sldLayoutId id="2147484126" r:id="rId4"/>
    <p:sldLayoutId id="2147484127" r:id="rId5"/>
    <p:sldLayoutId id="2147484128" r:id="rId6"/>
    <p:sldLayoutId id="2147484129" r:id="rId7"/>
    <p:sldLayoutId id="2147484130" r:id="rId8"/>
    <p:sldLayoutId id="2147484131" r:id="rId9"/>
    <p:sldLayoutId id="2147484132" r:id="rId10"/>
    <p:sldLayoutId id="214748413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5"/>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25/03/2021</a:t>
            </a:fld>
            <a:endParaRPr lang="en-US" dirty="0"/>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xmlns="" val="332187025"/>
      </p:ext>
    </p:extLst>
  </p:cSld>
  <p:clrMap bg1="lt1" tx1="dk1" bg2="lt2" tx2="dk2" accent1="accent1" accent2="accent2" accent3="accent3" accent4="accent4" accent5="accent5" accent6="accent6" hlink="hlink" folHlink="folHlink"/>
  <p:sldLayoutIdLst>
    <p:sldLayoutId id="2147484135" r:id="rId1"/>
    <p:sldLayoutId id="2147484136" r:id="rId2"/>
    <p:sldLayoutId id="2147484137" r:id="rId3"/>
    <p:sldLayoutId id="2147484138" r:id="rId4"/>
    <p:sldLayoutId id="2147484139" r:id="rId5"/>
    <p:sldLayoutId id="2147484140" r:id="rId6"/>
    <p:sldLayoutId id="2147484141" r:id="rId7"/>
    <p:sldLayoutId id="2147484142" r:id="rId8"/>
    <p:sldLayoutId id="2147484143" r:id="rId9"/>
    <p:sldLayoutId id="2147484144" r:id="rId10"/>
    <p:sldLayoutId id="214748414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5"/>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25/03/2021</a:t>
            </a:fld>
            <a:endParaRPr lang="en-US" dirty="0"/>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332187025"/>
      </p:ext>
    </p:extLst>
  </p:cSld>
  <p:clrMap bg1="lt1" tx1="dk1" bg2="lt2" tx2="dk2" accent1="accent1" accent2="accent2" accent3="accent3" accent4="accent4" accent5="accent5" accent6="accent6" hlink="hlink" folHlink="folHlink"/>
  <p:sldLayoutIdLst>
    <p:sldLayoutId id="2147484147" r:id="rId1"/>
    <p:sldLayoutId id="2147484148" r:id="rId2"/>
    <p:sldLayoutId id="2147484149" r:id="rId3"/>
    <p:sldLayoutId id="2147484150" r:id="rId4"/>
    <p:sldLayoutId id="2147484151" r:id="rId5"/>
    <p:sldLayoutId id="2147484152" r:id="rId6"/>
    <p:sldLayoutId id="2147484153" r:id="rId7"/>
    <p:sldLayoutId id="2147484154" r:id="rId8"/>
    <p:sldLayoutId id="2147484155" r:id="rId9"/>
    <p:sldLayoutId id="2147484156" r:id="rId10"/>
    <p:sldLayoutId id="214748415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5"/>
            <a:ext cx="7886700" cy="99417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25/03/2021</a:t>
            </a:fld>
            <a:endParaRPr lang="en-US" dirty="0"/>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xmlns="" val="332187025"/>
      </p:ext>
    </p:extLst>
  </p:cSld>
  <p:clrMap bg1="lt1" tx1="dk1" bg2="lt2" tx2="dk2" accent1="accent1" accent2="accent2" accent3="accent3" accent4="accent4" accent5="accent5" accent6="accent6" hlink="hlink" folHlink="folHlink"/>
  <p:sldLayoutIdLst>
    <p:sldLayoutId id="2147484159" r:id="rId1"/>
    <p:sldLayoutId id="2147484160" r:id="rId2"/>
    <p:sldLayoutId id="2147484161" r:id="rId3"/>
    <p:sldLayoutId id="2147484162" r:id="rId4"/>
    <p:sldLayoutId id="2147484163" r:id="rId5"/>
    <p:sldLayoutId id="2147484164" r:id="rId6"/>
    <p:sldLayoutId id="2147484165" r:id="rId7"/>
    <p:sldLayoutId id="2147484166" r:id="rId8"/>
    <p:sldLayoutId id="2147484167" r:id="rId9"/>
    <p:sldLayoutId id="2147484168" r:id="rId10"/>
    <p:sldLayoutId id="214748416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1A10A83-4FBE-4C8B-AE07-4D7400D2D35C}" type="datetimeFigureOut">
              <a:rPr lang="en-US" smtClean="0"/>
              <a:pPr/>
              <a:t>25/03/2021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DDA4B40-407B-43EF-96A5-64FD03FD56B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171" r:id="rId1"/>
    <p:sldLayoutId id="2147484172" r:id="rId2"/>
    <p:sldLayoutId id="2147484173" r:id="rId3"/>
    <p:sldLayoutId id="2147484174" r:id="rId4"/>
    <p:sldLayoutId id="2147484175" r:id="rId5"/>
    <p:sldLayoutId id="2147484176" r:id="rId6"/>
    <p:sldLayoutId id="2147484177" r:id="rId7"/>
    <p:sldLayoutId id="2147484178" r:id="rId8"/>
    <p:sldLayoutId id="2147484179" r:id="rId9"/>
    <p:sldLayoutId id="2147484180" r:id="rId10"/>
    <p:sldLayoutId id="2147484181" r:id="rId11"/>
    <p:sldLayoutId id="2147483917"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8.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8.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8.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8.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8.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8.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89.xm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89.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89.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xml"/><Relationship Id="rId1" Type="http://schemas.openxmlformats.org/officeDocument/2006/relationships/slideLayout" Target="../slideLayouts/slideLayout89.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89.xml"/><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5.xml"/><Relationship Id="rId1" Type="http://schemas.openxmlformats.org/officeDocument/2006/relationships/slideLayout" Target="../slideLayouts/slideLayout89.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3.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7.xml"/><Relationship Id="rId1" Type="http://schemas.openxmlformats.org/officeDocument/2006/relationships/slideLayout" Target="../slideLayouts/slideLayout89.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8.xml"/><Relationship Id="rId1" Type="http://schemas.openxmlformats.org/officeDocument/2006/relationships/slideLayout" Target="../slideLayouts/slideLayout89.xml"/><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89.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89.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89.xml"/></Relationships>
</file>

<file path=ppt/slides/_rels/slide2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89.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89.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89.xml"/></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89.xml"/></Relationships>
</file>

<file path=ppt/slides/_rels/slide2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89.xml"/></Relationships>
</file>

<file path=ppt/slides/_rels/slide29.xml.rels><?xml version="1.0" encoding="UTF-8" standalone="yes"?>
<Relationships xmlns="http://schemas.openxmlformats.org/package/2006/relationships"><Relationship Id="rId8" Type="http://schemas.openxmlformats.org/officeDocument/2006/relationships/hyperlink" Target="https://vi.wikipedia.org/wiki/Vi%E1%BB%87t_Nam_Canh_t%C3%A2n_C%C3%A1ch_m%E1%BA%A1ng_%C4%90%E1%BA%A3ng" TargetMode="External"/><Relationship Id="rId3" Type="http://schemas.openxmlformats.org/officeDocument/2006/relationships/hyperlink" Target="https://vi.wikipedia.org/wiki/Ng%C6%B0%E1%BB%9Di_M%E1%BB%B9_g%E1%BB%91c_Vi%E1%BB%87t" TargetMode="External"/><Relationship Id="rId7" Type="http://schemas.openxmlformats.org/officeDocument/2006/relationships/hyperlink" Target="https://vi.wikipedia.org/wiki/Qu%C3%A2n_l%E1%BB%B1c_Vi%E1%BB%87t_Nam_C%E1%BB%99ng_H%C3%B2a" TargetMode="External"/><Relationship Id="rId2" Type="http://schemas.openxmlformats.org/officeDocument/2006/relationships/image" Target="../media/image48.jpeg"/><Relationship Id="rId1" Type="http://schemas.openxmlformats.org/officeDocument/2006/relationships/slideLayout" Target="../slideLayouts/slideLayout89.xml"/><Relationship Id="rId6" Type="http://schemas.openxmlformats.org/officeDocument/2006/relationships/hyperlink" Target="https://vi.wikipedia.org/wiki/Ho%C3%A0ng_C%C6%A1_Minh" TargetMode="External"/><Relationship Id="rId5" Type="http://schemas.openxmlformats.org/officeDocument/2006/relationships/hyperlink" Target="https://vi.wikipedia.org/wiki/M%E1%BA%B7t_tr%E1%BA%ADn_Qu%E1%BB%91c_gia_Th%E1%BB%91ng_nh%E1%BA%A5t_Gi%E1%BA%A3i_ph%C3%B3ng_Vi%E1%BB%87t_Nam" TargetMode="External"/><Relationship Id="rId4" Type="http://schemas.openxmlformats.org/officeDocument/2006/relationships/hyperlink" Target="https://vi.wikipedia.org/wiki/San_Jose,_California" TargetMode="External"/><Relationship Id="rId9" Type="http://schemas.openxmlformats.org/officeDocument/2006/relationships/hyperlink" Target="https://vi.wikipedia.org/w/index.php?title=H%E1%BB%99i_%C4%91o%C3%A0n_kh%C3%B4ng_%C4%91%C4%83ng_k%C3%BD_ph%C3%A1p_nh%C3%A2n&amp;action=edit&amp;redlink=1"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vi.wikipedia.org/wiki/Th%C3%A1i_B%C3%ACnh_D%C6%B0%C6%A1ng" TargetMode="External"/><Relationship Id="rId13" Type="http://schemas.openxmlformats.org/officeDocument/2006/relationships/hyperlink" Target="https://vi.wikipedia.org/wiki/B%E1%BB%99_C%C3%B4ng_an_(Vi%E1%BB%87t_Nam)" TargetMode="External"/><Relationship Id="rId3" Type="http://schemas.openxmlformats.org/officeDocument/2006/relationships/hyperlink" Target="https://vi.wikipedia.org/wiki/Lu%E1%BA%ADt_s%C6%B0" TargetMode="External"/><Relationship Id="rId7" Type="http://schemas.openxmlformats.org/officeDocument/2006/relationships/hyperlink" Target="https://vi.wikipedia.org/wiki/Ch%C3%A2u_%C3%81" TargetMode="External"/><Relationship Id="rId12" Type="http://schemas.openxmlformats.org/officeDocument/2006/relationships/hyperlink" Target="https://vi.wikipedia.org/wiki/2009" TargetMode="External"/><Relationship Id="rId2" Type="http://schemas.openxmlformats.org/officeDocument/2006/relationships/image" Target="../media/image49.jpeg"/><Relationship Id="rId1" Type="http://schemas.openxmlformats.org/officeDocument/2006/relationships/slideLayout" Target="../slideLayouts/slideLayout89.xml"/><Relationship Id="rId6" Type="http://schemas.openxmlformats.org/officeDocument/2006/relationships/hyperlink" Target="https://vi.wikipedia.org/wiki/Vi%E1%BB%87t_Nam" TargetMode="External"/><Relationship Id="rId11" Type="http://schemas.openxmlformats.org/officeDocument/2006/relationships/hyperlink" Target="https://vi.wikipedia.org/wiki/13_th%C3%A1ng_6" TargetMode="External"/><Relationship Id="rId5" Type="http://schemas.openxmlformats.org/officeDocument/2006/relationships/hyperlink" Target="https://vi.wikipedia.org/wiki/Hoa_K%E1%BB%B3" TargetMode="External"/><Relationship Id="rId10" Type="http://schemas.openxmlformats.org/officeDocument/2006/relationships/hyperlink" Target="https://vi.wikipedia.org/wiki/%C4%90a_nguy%C3%AAn" TargetMode="External"/><Relationship Id="rId4" Type="http://schemas.openxmlformats.org/officeDocument/2006/relationships/hyperlink" Target="https://vi.wikipedia.org/wiki/Th%C3%A0nh_ph%E1%BB%91_H%E1%BB%93_Ch%C3%AD_Minh" TargetMode="External"/><Relationship Id="rId9" Type="http://schemas.openxmlformats.org/officeDocument/2006/relationships/hyperlink" Target="https://vi.wikipedia.org/wiki/D%C3%A2n_ch%E1%BB%A7_%C4%91%E1%BA%A1i_ngh%E1%BB%8B" TargetMode="External"/></Relationships>
</file>

<file path=ppt/slides/_rels/slide3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89.xml"/></Relationships>
</file>

<file path=ppt/slides/_rels/slide3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89.xml"/><Relationship Id="rId5" Type="http://schemas.openxmlformats.org/officeDocument/2006/relationships/image" Target="../media/image54.jpeg"/><Relationship Id="rId4" Type="http://schemas.openxmlformats.org/officeDocument/2006/relationships/image" Target="../media/image53.jpeg"/></Relationships>
</file>

<file path=ppt/slides/_rels/slide3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89.xml"/><Relationship Id="rId5" Type="http://schemas.openxmlformats.org/officeDocument/2006/relationships/image" Target="../media/image58.jpeg"/><Relationship Id="rId4" Type="http://schemas.openxmlformats.org/officeDocument/2006/relationships/image" Target="../media/image57.jpeg"/></Relationships>
</file>

<file path=ppt/slides/_rels/slide34.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59.png"/><Relationship Id="rId1" Type="http://schemas.openxmlformats.org/officeDocument/2006/relationships/slideLayout" Target="../slideLayouts/slideLayout89.xml"/></Relationships>
</file>

<file path=ppt/slides/_rels/slide3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89.xml"/></Relationships>
</file>

<file path=ppt/slides/_rels/slide3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89.xml"/></Relationships>
</file>

<file path=ppt/slides/_rels/slide37.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89.xml"/></Relationships>
</file>

<file path=ppt/slides/_rels/slide38.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89.xml"/></Relationships>
</file>

<file path=ppt/slides/_rels/slide3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89.xml"/></Relationships>
</file>

<file path=ppt/slides/_rels/slide4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89.xml"/></Relationships>
</file>

<file path=ppt/slides/_rels/slide4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89.xml"/></Relationships>
</file>

<file path=ppt/slides/_rels/slide4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67.xml"/></Relationships>
</file>

<file path=ppt/slides/_rels/slide4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4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56.xml"/></Relationships>
</file>

<file path=ppt/slides/_rels/slide4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56.xml"/></Relationships>
</file>

<file path=ppt/slides/_rels/slide4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9.xml"/><Relationship Id="rId1" Type="http://schemas.openxmlformats.org/officeDocument/2006/relationships/slideLayout" Target="../slideLayouts/slideLayout22.xml"/><Relationship Id="rId4" Type="http://schemas.openxmlformats.org/officeDocument/2006/relationships/image" Target="../media/image72.jpeg"/></Relationships>
</file>

<file path=ppt/slides/_rels/slide4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73.jpeg"/><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image" Target="../media/image74.gif"/><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71.jpeg"/><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image" Target="../media/image74.gif"/><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89.png"/><Relationship Id="rId1" Type="http://schemas.openxmlformats.org/officeDocument/2006/relationships/slideLayout" Target="../slideLayouts/slideLayout22.xml"/></Relationships>
</file>

<file path=ppt/slides/_rels/slide67.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7.xml"/></Relationships>
</file>

<file path=ppt/slides/_rels/slide6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3429000" y="-15145"/>
            <a:ext cx="1828800" cy="5878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a:t>
            </a:r>
            <a:r>
              <a:rPr lang="en-US" altLang="en-US" sz="2800" b="1">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6</a:t>
            </a:r>
            <a:endPar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579" name="Rectangle 1"/>
          <p:cNvSpPr>
            <a:spLocks noChangeArrowheads="1"/>
          </p:cNvSpPr>
          <p:nvPr/>
        </p:nvSpPr>
        <p:spPr bwMode="auto">
          <a:xfrm>
            <a:off x="-304800" y="457204"/>
            <a:ext cx="9448800" cy="100258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4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4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55575" y="-1016794"/>
            <a:ext cx="4286250" cy="2128838"/>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1444" name="AutoShape 4" descr="Kết quả hình ảnh cho tăng cường quốc phòng an ninh và mở rộng quan hệ đối ngoại"/>
          <p:cNvSpPr>
            <a:spLocks noChangeAspect="1" noChangeArrowheads="1"/>
          </p:cNvSpPr>
          <p:nvPr/>
        </p:nvSpPr>
        <p:spPr bwMode="auto">
          <a:xfrm>
            <a:off x="155575" y="-1016794"/>
            <a:ext cx="4286250" cy="2128838"/>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1447" name="Picture 7" descr="63 cán bộ, chiến sĩ bệnh viện Dã chiến cấp 2 số 1 quyết tâm hoàn thành nhiệm vụ."/>
          <p:cNvPicPr>
            <a:picLocks noChangeAspect="1" noChangeArrowheads="1"/>
          </p:cNvPicPr>
          <p:nvPr/>
        </p:nvPicPr>
        <p:blipFill>
          <a:blip r:embed="rId2"/>
          <a:srcRect/>
          <a:stretch>
            <a:fillRect/>
          </a:stretch>
        </p:blipFill>
        <p:spPr bwMode="auto">
          <a:xfrm>
            <a:off x="228600" y="1714500"/>
            <a:ext cx="8763000" cy="3555588"/>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50"/>
            <a:ext cx="8229600" cy="857250"/>
          </a:xfrm>
        </p:spPr>
        <p:txBody>
          <a:bodyPr>
            <a:normAutofit/>
          </a:bodyPr>
          <a:lstStyle/>
          <a:p>
            <a:r>
              <a:rPr lang="en-US" sz="2800" b="1" dirty="0" smtClean="0">
                <a:latin typeface="Times New Roman" pitchFamily="18" charset="0"/>
                <a:cs typeface="Times New Roman" pitchFamily="18" charset="0"/>
              </a:rPr>
              <a:t>MỤC TIÊU</a:t>
            </a:r>
            <a:endParaRPr lang="en-US"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228600" y="438150"/>
            <a:ext cx="8915400" cy="3394472"/>
          </a:xfrm>
        </p:spPr>
        <p:txBody>
          <a:bodyPr>
            <a:noAutofit/>
          </a:bodyPr>
          <a:lstStyle/>
          <a:p>
            <a:pPr lvl="0">
              <a:buNone/>
            </a:pPr>
            <a:r>
              <a:rPr lang="it-IT" sz="2400" b="1" i="1" dirty="0" smtClean="0">
                <a:latin typeface="Times New Roman" pitchFamily="18" charset="0"/>
                <a:cs typeface="Times New Roman" pitchFamily="18" charset="0"/>
              </a:rPr>
              <a:t>Kiến Thức: </a:t>
            </a:r>
            <a:r>
              <a:rPr lang="it-IT"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lvl="0"/>
            <a:r>
              <a:rPr lang="it-IT" sz="2400" dirty="0" smtClean="0">
                <a:latin typeface="Times New Roman" pitchFamily="18" charset="0"/>
                <a:cs typeface="Times New Roman" pitchFamily="18" charset="0"/>
              </a:rPr>
              <a:t>Trình bày được bối cảnh quốc tế và  tình hình Việt Nam trong việc tăng cường quốc phòng an ninh,  mở rộng quan hệ đối ngoại và hội nhập quốc tế ở nước ta hiện nay.</a:t>
            </a:r>
            <a:endParaRPr lang="en-US" sz="2400" dirty="0" smtClean="0">
              <a:latin typeface="Times New Roman" pitchFamily="18" charset="0"/>
              <a:cs typeface="Times New Roman" pitchFamily="18" charset="0"/>
            </a:endParaRPr>
          </a:p>
          <a:p>
            <a:pPr lvl="0"/>
            <a:r>
              <a:rPr lang="it-IT" sz="2400" dirty="0" smtClean="0">
                <a:latin typeface="Times New Roman" pitchFamily="18" charset="0"/>
                <a:cs typeface="Times New Roman" pitchFamily="18" charset="0"/>
              </a:rPr>
              <a:t> Trình bày quan điểm và nhiệm vụ chủ yếu của đường lối quốc phòng, an ninh, đường lối đối ngoại</a:t>
            </a:r>
            <a:endParaRPr lang="en-US" sz="2400" dirty="0" smtClean="0">
              <a:latin typeface="Times New Roman" pitchFamily="18" charset="0"/>
              <a:cs typeface="Times New Roman" pitchFamily="18" charset="0"/>
            </a:endParaRPr>
          </a:p>
          <a:p>
            <a:pPr lvl="0">
              <a:buNone/>
            </a:pPr>
            <a:r>
              <a:rPr lang="it-IT" sz="2400" b="1" i="1" dirty="0" smtClean="0">
                <a:latin typeface="Times New Roman" pitchFamily="18" charset="0"/>
                <a:cs typeface="Times New Roman" pitchFamily="18" charset="0"/>
              </a:rPr>
              <a:t>Kỹ năng:</a:t>
            </a:r>
            <a:r>
              <a:rPr lang="en-US" sz="2400" b="1" i="1" dirty="0" smtClean="0">
                <a:latin typeface="Times New Roman" pitchFamily="18" charset="0"/>
                <a:cs typeface="Times New Roman" pitchFamily="18" charset="0"/>
              </a:rPr>
              <a:t> </a:t>
            </a:r>
            <a:r>
              <a:rPr lang="it-IT" sz="2400" dirty="0" smtClean="0">
                <a:latin typeface="Times New Roman" pitchFamily="18" charset="0"/>
                <a:cs typeface="Times New Roman" pitchFamily="18" charset="0"/>
              </a:rPr>
              <a:t>Vận dụng kiến thức đã học để giải quyết những vấn đề đặt ra của bản thân</a:t>
            </a:r>
            <a:endParaRPr lang="en-US" sz="2400" dirty="0" smtClean="0">
              <a:latin typeface="Times New Roman" pitchFamily="18" charset="0"/>
              <a:cs typeface="Times New Roman" pitchFamily="18" charset="0"/>
            </a:endParaRPr>
          </a:p>
          <a:p>
            <a:pPr>
              <a:buNone/>
            </a:pPr>
            <a:r>
              <a:rPr lang="it-IT" sz="2400" b="1" i="1" dirty="0" smtClean="0">
                <a:latin typeface="Times New Roman" pitchFamily="18" charset="0"/>
                <a:cs typeface="Times New Roman" pitchFamily="18" charset="0"/>
              </a:rPr>
              <a:t>Thái độ:</a:t>
            </a:r>
            <a:r>
              <a:rPr lang="it-IT" sz="2400" dirty="0" smtClean="0">
                <a:latin typeface="Times New Roman" pitchFamily="18" charset="0"/>
                <a:cs typeface="Times New Roman" pitchFamily="18" charset="0"/>
              </a:rPr>
              <a:t>  Có ý thức trách nhiệm trong việc thực hiện đúng chủ trương của Đảng về an ninh quốc phòng và hoạt động đối ngoại, có ý thức trách nhiệm học tập để xây dựng và bảo vệ tổ quốc.</a:t>
            </a:r>
            <a:endParaRPr lang="en-US" sz="2400" dirty="0" smtClean="0">
              <a:latin typeface="Times New Roman" pitchFamily="18" charset="0"/>
              <a:cs typeface="Times New Roman" pitchFamily="18" charset="0"/>
            </a:endParaRPr>
          </a:p>
          <a:p>
            <a:pPr>
              <a:buNone/>
            </a:pPr>
            <a:endParaRPr lang="en-US" sz="24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85811" y="1714510"/>
            <a:ext cx="2209799" cy="3214697"/>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 </a:t>
              </a:r>
              <a:r>
                <a:rPr lang="en-US" sz="2800" dirty="0">
                  <a:solidFill>
                    <a:schemeClr val="tx1"/>
                  </a:solidFill>
                  <a:latin typeface="Times New Roman" panose="02020603050405020304" pitchFamily="18" charset="0"/>
                  <a:cs typeface="Times New Roman" panose="02020603050405020304" pitchFamily="18" charset="0"/>
                </a:rPr>
                <a:t>Bối cảnh quốc tế và Việt Nam</a:t>
              </a:r>
            </a:p>
          </p:txBody>
        </p:sp>
      </p:grpSp>
      <p:grpSp>
        <p:nvGrpSpPr>
          <p:cNvPr id="25603" name="Group 8"/>
          <p:cNvGrpSpPr>
            <a:grpSpLocks/>
          </p:cNvGrpSpPr>
          <p:nvPr/>
        </p:nvGrpSpPr>
        <p:grpSpPr bwMode="auto">
          <a:xfrm>
            <a:off x="685800" y="400050"/>
            <a:ext cx="8001000" cy="542925"/>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3276600" y="1714510"/>
            <a:ext cx="2587170" cy="3245990"/>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quốc phòng, an ninh</a:t>
              </a:r>
            </a:p>
          </p:txBody>
        </p:sp>
      </p:grpSp>
      <p:grpSp>
        <p:nvGrpSpPr>
          <p:cNvPr id="15" name="Group 14"/>
          <p:cNvGrpSpPr/>
          <p:nvPr/>
        </p:nvGrpSpPr>
        <p:grpSpPr>
          <a:xfrm>
            <a:off x="6477000" y="1719942"/>
            <a:ext cx="2209800" cy="3214698"/>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đối ngoại</a:t>
              </a:r>
            </a:p>
          </p:txBody>
        </p:sp>
      </p:grpSp>
      <p:cxnSp>
        <p:nvCxnSpPr>
          <p:cNvPr id="19" name="Straight Arrow Connector 18"/>
          <p:cNvCxnSpPr>
            <a:stCxn id="11" idx="2"/>
          </p:cNvCxnSpPr>
          <p:nvPr/>
        </p:nvCxnSpPr>
        <p:spPr>
          <a:xfrm flipH="1">
            <a:off x="1847850" y="942975"/>
            <a:ext cx="2838450" cy="7143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4686300" y="942980"/>
            <a:ext cx="0" cy="74533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4686300" y="942975"/>
            <a:ext cx="2895600" cy="77747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4572000"/>
            <a:ext cx="4572000" cy="3429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IRAN (1979)</a:t>
            </a:r>
            <a:endParaRPr lang="vi-VN" sz="2400" b="1" dirty="0">
              <a:solidFill>
                <a:srgbClr val="FF0000"/>
              </a:solidFill>
            </a:endParaRPr>
          </a:p>
        </p:txBody>
      </p:sp>
      <p:pic>
        <p:nvPicPr>
          <p:cNvPr id="2050" name="Picture 2" descr="Kết quả hình ảnh cho quan hệ mỹ - ira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34944" y="2057405"/>
            <a:ext cx="4589456" cy="2318147"/>
          </a:xfrm>
          <a:prstGeom prst="rect">
            <a:avLst/>
          </a:prstGeom>
          <a:noFill/>
          <a:extLst>
            <a:ext uri="{909E8E84-426E-40DD-AFC4-6F175D3DCCD1}">
              <a14:hiddenFill xmlns="" xmlns:a14="http://schemas.microsoft.com/office/drawing/2010/main">
                <a:solidFill>
                  <a:srgbClr val="FFFFFF"/>
                </a:solidFill>
              </a14:hiddenFill>
            </a:ext>
          </a:extLst>
        </p:spPr>
      </p:pic>
      <p:pic>
        <p:nvPicPr>
          <p:cNvPr id="1026" name="Picture 2" descr="Kết quả hình ảnh cho quan hệ mỹ tru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029204" y="2036618"/>
            <a:ext cx="3959225" cy="2338929"/>
          </a:xfrm>
          <a:prstGeom prst="rect">
            <a:avLst/>
          </a:prstGeom>
          <a:noFill/>
          <a:extLst>
            <a:ext uri="{909E8E84-426E-40DD-AFC4-6F175D3DCCD1}">
              <a14:hiddenFill xmlns="" xmlns:a14="http://schemas.microsoft.com/office/drawing/2010/main">
                <a:solidFill>
                  <a:srgbClr val="FFFFFF"/>
                </a:solidFill>
              </a14:hiddenFill>
            </a:ext>
          </a:extLst>
        </p:spPr>
      </p:pic>
      <p:sp>
        <p:nvSpPr>
          <p:cNvPr id="9" name="Rectangle 8"/>
          <p:cNvSpPr/>
          <p:nvPr/>
        </p:nvSpPr>
        <p:spPr>
          <a:xfrm>
            <a:off x="5257800" y="4572000"/>
            <a:ext cx="3581397" cy="3429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TRUNG 2018</a:t>
            </a:r>
            <a:endParaRPr lang="vi-VN" sz="2400" b="1" dirty="0">
              <a:solidFill>
                <a:srgbClr val="FF0000"/>
              </a:solidFill>
            </a:endParaRPr>
          </a:p>
        </p:txBody>
      </p:sp>
      <p:sp>
        <p:nvSpPr>
          <p:cNvPr id="7" name="Title 1">
            <a:extLst>
              <a:ext uri="{FF2B5EF4-FFF2-40B4-BE49-F238E27FC236}">
                <a16:creationId xmlns:a16="http://schemas.microsoft.com/office/drawing/2014/main" xmlns="" id="{978D8218-CD13-4FCA-B298-678F9EFFC239}"/>
              </a:ext>
            </a:extLst>
          </p:cNvPr>
          <p:cNvSpPr>
            <a:spLocks noGrp="1"/>
          </p:cNvSpPr>
          <p:nvPr>
            <p:ph type="title"/>
          </p:nvPr>
        </p:nvSpPr>
        <p:spPr>
          <a:xfrm>
            <a:off x="304800" y="933450"/>
            <a:ext cx="8570117" cy="1028700"/>
          </a:xfrm>
          <a:ln w="19050">
            <a:solidFill>
              <a:schemeClr val="accent2">
                <a:lumMod val="75000"/>
              </a:schemeClr>
            </a:solidFill>
          </a:ln>
        </p:spPr>
        <p:txBody>
          <a:bodyPr>
            <a:noAutofit/>
          </a:bodyPr>
          <a:lstStyle/>
          <a:p>
            <a:pPr>
              <a:lnSpc>
                <a:spcPct val="100000"/>
              </a:lnSpc>
            </a:pPr>
            <a:r>
              <a:rPr lang="tn-ZA" altLang="en-US" sz="2400" dirty="0" smtClean="0">
                <a:latin typeface="Times New Roman" panose="02020603050405020304" pitchFamily="18" charset="0"/>
                <a:cs typeface="Times New Roman" panose="02020603050405020304" pitchFamily="18" charset="0"/>
              </a:rPr>
              <a:t>- Tình </a:t>
            </a:r>
            <a:r>
              <a:rPr lang="tn-ZA" altLang="en-US" sz="2400" dirty="0">
                <a:latin typeface="Times New Roman" panose="02020603050405020304" pitchFamily="18" charset="0"/>
                <a:cs typeface="Times New Roman" panose="02020603050405020304" pitchFamily="18" charset="0"/>
              </a:rPr>
              <a:t>hình </a:t>
            </a:r>
            <a:r>
              <a:rPr lang="tn-ZA" altLang="en-US" sz="2400" dirty="0" smtClean="0">
                <a:latin typeface="Times New Roman" panose="02020603050405020304" pitchFamily="18" charset="0"/>
                <a:cs typeface="Times New Roman" panose="02020603050405020304" pitchFamily="18" charset="0"/>
              </a:rPr>
              <a:t>chính trị, kinh tế, an ninh thế giới và khu vực </a:t>
            </a:r>
            <a:r>
              <a:rPr lang="tn-ZA" altLang="en-US" sz="2400" dirty="0">
                <a:latin typeface="Times New Roman" panose="02020603050405020304" pitchFamily="18" charset="0"/>
                <a:cs typeface="Times New Roman" panose="02020603050405020304" pitchFamily="18" charset="0"/>
              </a:rPr>
              <a:t>có diễn biến phức </a:t>
            </a:r>
            <a:r>
              <a:rPr lang="tn-ZA" altLang="en-US" sz="2400" dirty="0" smtClean="0">
                <a:latin typeface="Times New Roman" panose="02020603050405020304" pitchFamily="18" charset="0"/>
                <a:cs typeface="Times New Roman" panose="02020603050405020304" pitchFamily="18" charset="0"/>
              </a:rPr>
              <a:t>tạp, khó lường</a:t>
            </a: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8" name="Content Placeholder 2">
            <a:extLst>
              <a:ext uri="{FF2B5EF4-FFF2-40B4-BE49-F238E27FC236}">
                <a16:creationId xmlns:a16="http://schemas.microsoft.com/office/drawing/2014/main" xmlns="" id="{1AF6F468-73ED-4C2E-8374-C40A4A011CF7}"/>
              </a:ext>
            </a:extLst>
          </p:cNvPr>
          <p:cNvSpPr>
            <a:spLocks noGrp="1"/>
          </p:cNvSpPr>
          <p:nvPr>
            <p:ph idx="1"/>
          </p:nvPr>
        </p:nvSpPr>
        <p:spPr>
          <a:xfrm>
            <a:off x="116682" y="79529"/>
            <a:ext cx="8926082" cy="739621"/>
          </a:xfrm>
          <a:ln w="28575">
            <a:noFill/>
          </a:ln>
        </p:spPr>
        <p:txBody>
          <a:bodyPr>
            <a:normAutofit fontScale="77500" lnSpcReduction="20000"/>
          </a:bodyPr>
          <a:lstStyle/>
          <a:p>
            <a:pPr marL="0" indent="0" algn="ctr" defTabSz="1422400">
              <a:spcAft>
                <a:spcPct val="35000"/>
              </a:spcAft>
              <a:buNone/>
              <a:defRPr/>
            </a:pPr>
            <a:r>
              <a:rPr lang="en-US" sz="2400" b="1" dirty="0">
                <a:solidFill>
                  <a:srgbClr val="0000CC"/>
                </a:solidFill>
                <a:latin typeface="Times New Roman" panose="02020603050405020304" pitchFamily="18" charset="0"/>
                <a:cs typeface="Times New Roman" panose="02020603050405020304" pitchFamily="18" charset="0"/>
              </a:rPr>
              <a:t>I</a:t>
            </a:r>
            <a:r>
              <a:rPr lang="en-US" sz="2400" b="1" dirty="0" smtClean="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Bối</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cảnh</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quốc</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tế</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và</a:t>
            </a:r>
            <a:r>
              <a:rPr lang="en-US" sz="2400" b="1" dirty="0">
                <a:solidFill>
                  <a:srgbClr val="0000CC"/>
                </a:solidFill>
                <a:latin typeface="Times New Roman" panose="02020603050405020304" pitchFamily="18" charset="0"/>
                <a:cs typeface="Times New Roman" panose="02020603050405020304" pitchFamily="18" charset="0"/>
              </a:rPr>
              <a:t> </a:t>
            </a:r>
            <a:r>
              <a:rPr lang="en-US" sz="2400" b="1" dirty="0" err="1">
                <a:solidFill>
                  <a:srgbClr val="0000CC"/>
                </a:solidFill>
                <a:latin typeface="Times New Roman" panose="02020603050405020304" pitchFamily="18" charset="0"/>
                <a:cs typeface="Times New Roman" panose="02020603050405020304" pitchFamily="18" charset="0"/>
              </a:rPr>
              <a:t>Việt</a:t>
            </a:r>
            <a:r>
              <a:rPr lang="en-US" sz="2400" b="1" dirty="0">
                <a:solidFill>
                  <a:srgbClr val="0000CC"/>
                </a:solidFill>
                <a:latin typeface="Times New Roman" panose="02020603050405020304" pitchFamily="18" charset="0"/>
                <a:cs typeface="Times New Roman" panose="02020603050405020304" pitchFamily="18" charset="0"/>
              </a:rPr>
              <a:t> Nam</a:t>
            </a:r>
          </a:p>
          <a:p>
            <a:pPr marL="0" indent="0">
              <a:buNone/>
            </a:pPr>
            <a:r>
              <a:rPr lang="en-US" sz="2400" b="1" i="1" dirty="0" smtClean="0">
                <a:latin typeface="Times New Roman" panose="02020603050405020304" pitchFamily="18" charset="0"/>
                <a:cs typeface="Times New Roman" panose="02020603050405020304" pitchFamily="18" charset="0"/>
              </a:rPr>
              <a:t>1. </a:t>
            </a:r>
            <a:r>
              <a:rPr lang="en-US" sz="2400" b="1" i="1" dirty="0" err="1" smtClean="0">
                <a:latin typeface="Times New Roman" panose="02020603050405020304" pitchFamily="18" charset="0"/>
                <a:cs typeface="Times New Roman" panose="02020603050405020304" pitchFamily="18" charset="0"/>
              </a:rPr>
              <a:t>Tình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hình</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quốc</a:t>
            </a:r>
            <a:r>
              <a:rPr lang="en-US" sz="2400" b="1" i="1" dirty="0" smtClean="0">
                <a:latin typeface="Times New Roman" panose="02020603050405020304" pitchFamily="18" charset="0"/>
                <a:cs typeface="Times New Roman" panose="02020603050405020304" pitchFamily="18" charset="0"/>
              </a:rPr>
              <a:t> </a:t>
            </a:r>
            <a:r>
              <a:rPr lang="en-US" sz="2400" b="1" i="1" dirty="0" err="1" smtClean="0">
                <a:latin typeface="Times New Roman" panose="02020603050405020304" pitchFamily="18" charset="0"/>
                <a:cs typeface="Times New Roman" panose="02020603050405020304" pitchFamily="18" charset="0"/>
              </a:rPr>
              <a:t>tế</a:t>
            </a:r>
            <a:endParaRPr lang="en-US" dirty="0"/>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914400" y="571510"/>
            <a:ext cx="7162800" cy="32313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2971800" y="4114800"/>
            <a:ext cx="2743200" cy="3429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14954"/>
            <a:ext cx="7543800" cy="699447"/>
          </a:xfrm>
        </p:spPr>
        <p:txBody>
          <a:bodyPr>
            <a:normAutofit/>
          </a:bodyPr>
          <a:lstStyle/>
          <a:p>
            <a:endParaRPr lang="vi-VN"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a:p>
        </p:txBody>
      </p:sp>
      <p:pic>
        <p:nvPicPr>
          <p:cNvPr id="1026" name="Picture 2" descr="Hình ảnh có liên qua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16032" y="1016040"/>
            <a:ext cx="7543800" cy="389886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TextBox 3"/>
          <p:cNvSpPr txBox="1"/>
          <p:nvPr/>
        </p:nvSpPr>
        <p:spPr>
          <a:xfrm>
            <a:off x="1828800" y="3886205"/>
            <a:ext cx="5410200" cy="461665"/>
          </a:xfrm>
          <a:prstGeom prst="rect">
            <a:avLst/>
          </a:prstGeom>
          <a:noFill/>
        </p:spPr>
        <p:txBody>
          <a:bodyPr wrap="square" rtlCol="0">
            <a:spAutoFit/>
          </a:bodyPr>
          <a:lstStyle/>
          <a:p>
            <a:r>
              <a:rPr lang="en-US" sz="2400" b="1" i="1" dirty="0" smtClean="0">
                <a:solidFill>
                  <a:srgbClr val="FF0000"/>
                </a:solidFill>
                <a:latin typeface="Times New Roman" panose="02020603050405020304" pitchFamily="18" charset="0"/>
                <a:cs typeface="Times New Roman" panose="02020603050405020304" pitchFamily="18" charset="0"/>
              </a:rPr>
              <a:t>Vòng xoáy xung đột ở Trung Đông</a:t>
            </a:r>
            <a:endParaRPr lang="vi-VN"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9773413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978D8218-CD13-4FCA-B298-678F9EFFC239}"/>
              </a:ext>
            </a:extLst>
          </p:cNvPr>
          <p:cNvSpPr>
            <a:spLocks noGrp="1"/>
          </p:cNvSpPr>
          <p:nvPr>
            <p:ph type="title"/>
          </p:nvPr>
        </p:nvSpPr>
        <p:spPr>
          <a:xfrm>
            <a:off x="345284" y="361950"/>
            <a:ext cx="8570117" cy="1562100"/>
          </a:xfrm>
          <a:ln w="19050">
            <a:solidFill>
              <a:schemeClr val="accent2">
                <a:lumMod val="75000"/>
              </a:schemeClr>
            </a:solidFill>
          </a:ln>
        </p:spPr>
        <p:txBody>
          <a:bodyPr>
            <a:noAutofit/>
          </a:bodyPr>
          <a:lstStyle/>
          <a:p>
            <a:pPr>
              <a:lnSpc>
                <a:spcPct val="100000"/>
              </a:lnSpc>
            </a:pPr>
            <a:r>
              <a:rPr lang="tn-ZA" altLang="en-US" sz="2400" dirty="0" smtClean="0">
                <a:latin typeface="Times New Roman" panose="02020603050405020304" pitchFamily="18" charset="0"/>
                <a:cs typeface="Times New Roman" panose="02020603050405020304" pitchFamily="18" charset="0"/>
              </a:rPr>
              <a:t>Hòa </a:t>
            </a:r>
            <a:r>
              <a:rPr lang="tn-ZA" altLang="en-US" sz="2400" dirty="0">
                <a:latin typeface="Times New Roman" panose="02020603050405020304" pitchFamily="18" charset="0"/>
                <a:cs typeface="Times New Roman" panose="02020603050405020304" pitchFamily="18" charset="0"/>
              </a:rPr>
              <a:t>bình, độc lập dân tộc, dân chủ, hợp tác và phát triển vẫn là xu thế lớn</a:t>
            </a:r>
            <a:r>
              <a:rPr lang="tn-ZA" altLang="en-US" sz="2400" dirty="0" smtClean="0">
                <a:latin typeface="Times New Roman" panose="02020603050405020304" pitchFamily="18" charset="0"/>
                <a:cs typeface="Times New Roman" panose="02020603050405020304" pitchFamily="18" charset="0"/>
              </a:rPr>
              <a:t>. Quá trình toàn cầu hóa và hội nhập quốc tế tiếp tục đẩy mạnh.</a:t>
            </a:r>
            <a:r>
              <a:rPr lang="nl-NL" sz="2400" b="1" dirty="0" smtClean="0">
                <a:solidFill>
                  <a:srgbClr val="C00000"/>
                </a:solidFill>
                <a:latin typeface="Times New Roman" panose="02020603050405020304" pitchFamily="18" charset="0"/>
                <a:cs typeface="Times New Roman" panose="02020603050405020304" pitchFamily="18" charset="0"/>
              </a:rPr>
              <a:t/>
            </a:r>
            <a:br>
              <a:rPr lang="nl-NL" sz="2400" b="1" dirty="0" smtClean="0">
                <a:solidFill>
                  <a:srgbClr val="C00000"/>
                </a:solidFill>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2" name="AutoShape 2" descr="Một số vấn đề đặt ra trong quá trình thực hiện quyền con người ở Việt"/>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4754" name="AutoShape 2" descr="Toàn cầu hóa và tiến trình hội nhập của Việt Na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74756" name="Picture 4" descr="Toàn cầu hóa và tiến trình hội nhập của Việt Nam"/>
          <p:cNvPicPr>
            <a:picLocks noChangeAspect="1" noChangeArrowheads="1"/>
          </p:cNvPicPr>
          <p:nvPr/>
        </p:nvPicPr>
        <p:blipFill>
          <a:blip r:embed="rId2"/>
          <a:srcRect/>
          <a:stretch>
            <a:fillRect/>
          </a:stretch>
        </p:blipFill>
        <p:spPr bwMode="auto">
          <a:xfrm>
            <a:off x="0" y="2647950"/>
            <a:ext cx="2895600" cy="2133600"/>
          </a:xfrm>
          <a:prstGeom prst="rect">
            <a:avLst/>
          </a:prstGeom>
          <a:noFill/>
        </p:spPr>
      </p:pic>
      <p:sp>
        <p:nvSpPr>
          <p:cNvPr id="74758" name="AutoShape 6" descr="Liên minh châu Âu là gì? Các quốc gia thuộc Liên minh EU năm 202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74760" name="Picture 8" descr="Liên minh châu Âu là gì? Các quốc gia thuộc Liên minh EU năm 2020"/>
          <p:cNvPicPr>
            <a:picLocks noChangeAspect="1" noChangeArrowheads="1"/>
          </p:cNvPicPr>
          <p:nvPr/>
        </p:nvPicPr>
        <p:blipFill>
          <a:blip r:embed="rId3"/>
          <a:srcRect/>
          <a:stretch>
            <a:fillRect/>
          </a:stretch>
        </p:blipFill>
        <p:spPr bwMode="auto">
          <a:xfrm>
            <a:off x="6290186" y="2647950"/>
            <a:ext cx="2853813" cy="2133600"/>
          </a:xfrm>
          <a:prstGeom prst="rect">
            <a:avLst/>
          </a:prstGeom>
          <a:noFill/>
        </p:spPr>
      </p:pic>
      <p:pic>
        <p:nvPicPr>
          <p:cNvPr id="74762" name="Picture 10" descr="Hội nhập kinh tế quốc tế của Việt Nam trong bối cảnh hiện nay"/>
          <p:cNvPicPr>
            <a:picLocks noChangeAspect="1" noChangeArrowheads="1"/>
          </p:cNvPicPr>
          <p:nvPr/>
        </p:nvPicPr>
        <p:blipFill>
          <a:blip r:embed="rId4"/>
          <a:srcRect/>
          <a:stretch>
            <a:fillRect/>
          </a:stretch>
        </p:blipFill>
        <p:spPr bwMode="auto">
          <a:xfrm>
            <a:off x="2971800" y="2647950"/>
            <a:ext cx="3276600" cy="2114549"/>
          </a:xfrm>
          <a:prstGeom prst="rect">
            <a:avLst/>
          </a:prstGeom>
          <a:noFill/>
        </p:spPr>
      </p:pic>
    </p:spTree>
    <p:extLst>
      <p:ext uri="{BB962C8B-B14F-4D97-AF65-F5344CB8AC3E}">
        <p14:creationId xmlns:p14="http://schemas.microsoft.com/office/powerpoint/2010/main" xmlns="" val="4535046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57150"/>
            <a:ext cx="7886700" cy="1354931"/>
          </a:xfrm>
          <a:ln w="28575">
            <a:solidFill>
              <a:schemeClr val="accent2"/>
            </a:solidFill>
          </a:ln>
        </p:spPr>
        <p:txBody>
          <a:bodyPr/>
          <a:lstStyle/>
          <a:p>
            <a:pPr>
              <a:buNone/>
            </a:pPr>
            <a:r>
              <a:rPr lang="en-US" dirty="0" smtClean="0"/>
              <a:t>    </a:t>
            </a:r>
            <a:r>
              <a:rPr lang="en-US" dirty="0" err="1" smtClean="0"/>
              <a:t>Cách</a:t>
            </a:r>
            <a:r>
              <a:rPr lang="en-US" dirty="0" smtClean="0"/>
              <a:t> </a:t>
            </a:r>
            <a:r>
              <a:rPr lang="en-US" dirty="0" err="1" smtClean="0"/>
              <a:t>mạng</a:t>
            </a:r>
            <a:r>
              <a:rPr lang="en-US" dirty="0" smtClean="0"/>
              <a:t> </a:t>
            </a:r>
            <a:r>
              <a:rPr lang="en-US" dirty="0" err="1" smtClean="0"/>
              <a:t>khoa</a:t>
            </a:r>
            <a:r>
              <a:rPr lang="en-US" dirty="0" smtClean="0"/>
              <a:t> </a:t>
            </a:r>
            <a:r>
              <a:rPr lang="en-US" dirty="0" err="1" smtClean="0"/>
              <a:t>học</a:t>
            </a:r>
            <a:r>
              <a:rPr lang="en-US" dirty="0" smtClean="0"/>
              <a:t> </a:t>
            </a:r>
            <a:r>
              <a:rPr lang="en-US" dirty="0" err="1" smtClean="0"/>
              <a:t>và</a:t>
            </a:r>
            <a:r>
              <a:rPr lang="en-US" dirty="0" smtClean="0"/>
              <a:t> </a:t>
            </a:r>
            <a:r>
              <a:rPr lang="en-US" dirty="0" err="1" smtClean="0"/>
              <a:t>công</a:t>
            </a:r>
            <a:r>
              <a:rPr lang="en-US" dirty="0" smtClean="0"/>
              <a:t> </a:t>
            </a:r>
            <a:r>
              <a:rPr lang="en-US" dirty="0" err="1" smtClean="0"/>
              <a:t>nghệ</a:t>
            </a:r>
            <a:r>
              <a:rPr lang="en-US" dirty="0" smtClean="0"/>
              <a:t> </a:t>
            </a:r>
            <a:r>
              <a:rPr lang="en-US" dirty="0" err="1" smtClean="0"/>
              <a:t>hiện</a:t>
            </a:r>
            <a:r>
              <a:rPr lang="en-US" dirty="0" smtClean="0"/>
              <a:t> </a:t>
            </a:r>
            <a:r>
              <a:rPr lang="en-US" dirty="0" err="1" smtClean="0"/>
              <a:t>đại</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mạnh</a:t>
            </a:r>
            <a:r>
              <a:rPr lang="en-US" dirty="0" smtClean="0"/>
              <a:t> </a:t>
            </a:r>
            <a:r>
              <a:rPr lang="en-US" dirty="0" err="1" smtClean="0"/>
              <a:t>mẽ</a:t>
            </a:r>
            <a:r>
              <a:rPr lang="en-US" dirty="0" smtClean="0"/>
              <a:t>, </a:t>
            </a:r>
            <a:r>
              <a:rPr lang="en-US" dirty="0" err="1" smtClean="0"/>
              <a:t>tạo</a:t>
            </a:r>
            <a:r>
              <a:rPr lang="en-US" dirty="0" smtClean="0"/>
              <a:t> </a:t>
            </a:r>
            <a:r>
              <a:rPr lang="en-US" dirty="0" err="1" smtClean="0"/>
              <a:t>ra</a:t>
            </a:r>
            <a:r>
              <a:rPr lang="en-US" dirty="0" smtClean="0"/>
              <a:t> </a:t>
            </a:r>
            <a:r>
              <a:rPr lang="en-US" dirty="0" err="1" smtClean="0"/>
              <a:t>cả</a:t>
            </a:r>
            <a:r>
              <a:rPr lang="en-US" dirty="0" smtClean="0"/>
              <a:t> </a:t>
            </a:r>
            <a:r>
              <a:rPr lang="en-US" dirty="0" err="1" smtClean="0"/>
              <a:t>thời</a:t>
            </a:r>
            <a:r>
              <a:rPr lang="en-US" dirty="0" smtClean="0"/>
              <a:t> </a:t>
            </a:r>
            <a:r>
              <a:rPr lang="en-US" dirty="0" err="1" smtClean="0"/>
              <a:t>cơ</a:t>
            </a:r>
            <a:r>
              <a:rPr lang="en-US" dirty="0" smtClean="0"/>
              <a:t> </a:t>
            </a:r>
            <a:r>
              <a:rPr lang="en-US" dirty="0" err="1" smtClean="0"/>
              <a:t>và</a:t>
            </a:r>
            <a:r>
              <a:rPr lang="en-US" dirty="0" smtClean="0"/>
              <a:t> </a:t>
            </a:r>
            <a:r>
              <a:rPr lang="en-US" dirty="0" err="1" smtClean="0"/>
              <a:t>thách</a:t>
            </a:r>
            <a:r>
              <a:rPr lang="en-US" dirty="0" smtClean="0"/>
              <a:t> </a:t>
            </a:r>
            <a:r>
              <a:rPr lang="en-US" dirty="0" err="1" smtClean="0"/>
              <a:t>thức</a:t>
            </a:r>
            <a:r>
              <a:rPr lang="en-US" dirty="0" smtClean="0"/>
              <a:t> </a:t>
            </a:r>
            <a:r>
              <a:rPr lang="en-US" dirty="0" err="1" smtClean="0"/>
              <a:t>đối</a:t>
            </a:r>
            <a:r>
              <a:rPr lang="en-US" dirty="0" smtClean="0"/>
              <a:t> </a:t>
            </a:r>
            <a:r>
              <a:rPr lang="en-US" dirty="0" err="1" smtClean="0"/>
              <a:t>với</a:t>
            </a:r>
            <a:r>
              <a:rPr lang="en-US" dirty="0" smtClean="0"/>
              <a:t> </a:t>
            </a:r>
            <a:r>
              <a:rPr lang="en-US" dirty="0" err="1" smtClean="0"/>
              <a:t>mọi</a:t>
            </a:r>
            <a:r>
              <a:rPr lang="en-US" dirty="0" smtClean="0"/>
              <a:t> </a:t>
            </a:r>
            <a:r>
              <a:rPr lang="en-US" dirty="0" err="1" smtClean="0"/>
              <a:t>quốc</a:t>
            </a:r>
            <a:r>
              <a:rPr lang="en-US" dirty="0" smtClean="0"/>
              <a:t> </a:t>
            </a:r>
            <a:r>
              <a:rPr lang="en-US" dirty="0" err="1" smtClean="0"/>
              <a:t>gia</a:t>
            </a:r>
            <a:endParaRPr lang="en-US" dirty="0"/>
          </a:p>
        </p:txBody>
      </p:sp>
      <p:sp>
        <p:nvSpPr>
          <p:cNvPr id="189442" name="AutoShape 2" descr="Cách mạng Công nghiệp 4.0 là gì?"/>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89444" name="Picture 4" descr="Cách mạng Công nghiệp 4.0 là gì?"/>
          <p:cNvPicPr>
            <a:picLocks noChangeAspect="1" noChangeArrowheads="1"/>
          </p:cNvPicPr>
          <p:nvPr/>
        </p:nvPicPr>
        <p:blipFill>
          <a:blip r:embed="rId2"/>
          <a:srcRect/>
          <a:stretch>
            <a:fillRect/>
          </a:stretch>
        </p:blipFill>
        <p:spPr bwMode="auto">
          <a:xfrm>
            <a:off x="609600" y="1546472"/>
            <a:ext cx="8305800" cy="384467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34944" y="361950"/>
            <a:ext cx="8704256" cy="1143000"/>
          </a:xfrm>
          <a:prstGeom prst="rect">
            <a:avLst/>
          </a:prstGeom>
          <a:noFill/>
          <a:ln w="28575">
            <a:solidFill>
              <a:srgbClr val="FF0000"/>
            </a:solid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algn="just" eaLnBrk="1" hangingPunct="1">
              <a:spcBef>
                <a:spcPct val="0"/>
              </a:spcBef>
              <a:spcAft>
                <a:spcPts val="600"/>
              </a:spcAft>
              <a:buClr>
                <a:srgbClr val="2DA2BF"/>
              </a:buClr>
              <a:buSzTx/>
              <a:buFontTx/>
              <a:buChar char="-"/>
              <a:defRPr/>
            </a:pPr>
            <a:r>
              <a:rPr lang="en-US" dirty="0" err="1" smtClean="0">
                <a:latin typeface="Times New Roman" panose="02020603050405020304" pitchFamily="18" charset="0"/>
                <a:cs typeface="Times New Roman" panose="02020603050405020304" pitchFamily="18" charset="0"/>
              </a:rPr>
              <a:t>Tình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xâm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phạm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chủ</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quốc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tranh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chấp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xung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sắc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tộc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tôn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giáo</a:t>
            </a:r>
            <a:endParaRPr lang="tn-ZA" altLang="en-US" dirty="0" smtClean="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pic>
        <p:nvPicPr>
          <p:cNvPr id="190466" name="Picture 2" descr="Pakistan: Bùng nổ xung đột tôn giáo - Hànộimới"/>
          <p:cNvPicPr>
            <a:picLocks noChangeAspect="1" noChangeArrowheads="1"/>
          </p:cNvPicPr>
          <p:nvPr/>
        </p:nvPicPr>
        <p:blipFill>
          <a:blip r:embed="rId2"/>
          <a:srcRect/>
          <a:stretch>
            <a:fillRect/>
          </a:stretch>
        </p:blipFill>
        <p:spPr bwMode="auto">
          <a:xfrm>
            <a:off x="0" y="1809750"/>
            <a:ext cx="3276600" cy="2190750"/>
          </a:xfrm>
          <a:prstGeom prst="rect">
            <a:avLst/>
          </a:prstGeom>
          <a:noFill/>
        </p:spPr>
      </p:pic>
      <p:sp>
        <p:nvSpPr>
          <p:cNvPr id="6" name="Rectangle 5"/>
          <p:cNvSpPr/>
          <p:nvPr/>
        </p:nvSpPr>
        <p:spPr>
          <a:xfrm>
            <a:off x="304800" y="4095750"/>
            <a:ext cx="2743200" cy="523220"/>
          </a:xfrm>
          <a:prstGeom prst="rect">
            <a:avLst/>
          </a:prstGeom>
        </p:spPr>
        <p:txBody>
          <a:bodyPr wrap="square">
            <a:spAutoFit/>
          </a:bodyPr>
          <a:lstStyle/>
          <a:p>
            <a:r>
              <a:rPr lang="vi-VN" sz="1400" dirty="0" smtClean="0">
                <a:latin typeface="+mj-lt"/>
              </a:rPr>
              <a:t>Vụ đánh bom tại Quetta đã gây chấn động Pakistan.</a:t>
            </a:r>
            <a:endParaRPr lang="en-US" sz="1400" dirty="0">
              <a:latin typeface="+mj-lt"/>
            </a:endParaRPr>
          </a:p>
        </p:txBody>
      </p:sp>
      <p:sp>
        <p:nvSpPr>
          <p:cNvPr id="190468" name="AutoShape 4" descr="Vấn đề dân tộc đang nổi cộm | Tạp chí Tuyên giá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90470" name="Picture 6" descr="http://tuyengiao.vn/Uploads/nguyenminhhue/xudan.jpg"/>
          <p:cNvPicPr>
            <a:picLocks noChangeAspect="1" noChangeArrowheads="1"/>
          </p:cNvPicPr>
          <p:nvPr/>
        </p:nvPicPr>
        <p:blipFill>
          <a:blip r:embed="rId3"/>
          <a:srcRect/>
          <a:stretch>
            <a:fillRect/>
          </a:stretch>
        </p:blipFill>
        <p:spPr bwMode="auto">
          <a:xfrm>
            <a:off x="3276600" y="1809750"/>
            <a:ext cx="3124200" cy="2143125"/>
          </a:xfrm>
          <a:prstGeom prst="rect">
            <a:avLst/>
          </a:prstGeom>
          <a:noFill/>
        </p:spPr>
      </p:pic>
      <p:sp>
        <p:nvSpPr>
          <p:cNvPr id="9" name="Rectangle 8"/>
          <p:cNvSpPr/>
          <p:nvPr/>
        </p:nvSpPr>
        <p:spPr>
          <a:xfrm>
            <a:off x="3429000" y="4105930"/>
            <a:ext cx="3124200" cy="738664"/>
          </a:xfrm>
          <a:prstGeom prst="rect">
            <a:avLst/>
          </a:prstGeom>
        </p:spPr>
        <p:txBody>
          <a:bodyPr wrap="square">
            <a:spAutoFit/>
          </a:bodyPr>
          <a:lstStyle/>
          <a:p>
            <a:r>
              <a:rPr lang="vi-VN" sz="1400" i="1" dirty="0" smtClean="0">
                <a:latin typeface="+mj-lt"/>
              </a:rPr>
              <a:t>Hơn 2 triệu người tị nạn tại Darfur, Sudan đã phải rời bỏ nhà cửa do xung đột sắc tộc</a:t>
            </a:r>
            <a:endParaRPr lang="en-US" sz="1400" dirty="0">
              <a:latin typeface="+mj-lt"/>
            </a:endParaRPr>
          </a:p>
        </p:txBody>
      </p:sp>
      <p:pic>
        <p:nvPicPr>
          <p:cNvPr id="190472" name="Picture 8" descr="California's epidemic of hate: 832 anti-Asian incidents in three months as  coronavirus blaming soars | South China Morning Post"/>
          <p:cNvPicPr>
            <a:picLocks noChangeAspect="1" noChangeArrowheads="1"/>
          </p:cNvPicPr>
          <p:nvPr/>
        </p:nvPicPr>
        <p:blipFill>
          <a:blip r:embed="rId4" cstate="print"/>
          <a:srcRect/>
          <a:stretch>
            <a:fillRect/>
          </a:stretch>
        </p:blipFill>
        <p:spPr bwMode="auto">
          <a:xfrm>
            <a:off x="6477000" y="1809750"/>
            <a:ext cx="2688771" cy="2133600"/>
          </a:xfrm>
          <a:prstGeom prst="rect">
            <a:avLst/>
          </a:prstGeom>
          <a:noFill/>
        </p:spPr>
      </p:pic>
      <p:sp>
        <p:nvSpPr>
          <p:cNvPr id="11" name="TextBox 10"/>
          <p:cNvSpPr txBox="1"/>
          <p:nvPr/>
        </p:nvSpPr>
        <p:spPr>
          <a:xfrm>
            <a:off x="6705600" y="4171950"/>
            <a:ext cx="2438400" cy="307777"/>
          </a:xfrm>
          <a:prstGeom prst="rect">
            <a:avLst/>
          </a:prstGeom>
          <a:noFill/>
        </p:spPr>
        <p:txBody>
          <a:bodyPr wrap="square" rtlCol="0">
            <a:spAutoFit/>
          </a:bodyPr>
          <a:lstStyle/>
          <a:p>
            <a:r>
              <a:rPr lang="en-US" sz="1400" dirty="0" err="1" smtClean="0">
                <a:latin typeface="Times New Roman" pitchFamily="18" charset="0"/>
                <a:cs typeface="Times New Roman" pitchFamily="18" charset="0"/>
              </a:rPr>
              <a:t>Phân</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biệt</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người</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gốc</a:t>
            </a:r>
            <a:r>
              <a:rPr lang="en-US" sz="1400" dirty="0" smtClean="0">
                <a:latin typeface="Times New Roman" pitchFamily="18" charset="0"/>
                <a:cs typeface="Times New Roman" pitchFamily="18" charset="0"/>
              </a:rPr>
              <a:t> Á </a:t>
            </a:r>
            <a:r>
              <a:rPr lang="en-US" sz="1400" dirty="0" err="1" smtClean="0">
                <a:latin typeface="Times New Roman" pitchFamily="18" charset="0"/>
                <a:cs typeface="Times New Roman" pitchFamily="18" charset="0"/>
              </a:rPr>
              <a:t>tại</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Mỹ</a:t>
            </a:r>
            <a:endParaRPr lang="en-US" sz="14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978D8218-CD13-4FCA-B298-678F9EFFC239}"/>
              </a:ext>
            </a:extLst>
          </p:cNvPr>
          <p:cNvSpPr>
            <a:spLocks noGrp="1"/>
          </p:cNvSpPr>
          <p:nvPr>
            <p:ph type="title"/>
          </p:nvPr>
        </p:nvSpPr>
        <p:spPr>
          <a:xfrm>
            <a:off x="345284" y="285750"/>
            <a:ext cx="8570117" cy="1219200"/>
          </a:xfrm>
          <a:ln w="19050">
            <a:solidFill>
              <a:schemeClr val="accent2">
                <a:lumMod val="75000"/>
              </a:schemeClr>
            </a:solidFill>
          </a:ln>
        </p:spPr>
        <p:txBody>
          <a:bodyPr>
            <a:noAutofit/>
          </a:bodyPr>
          <a:lstStyle/>
          <a:p>
            <a:pPr>
              <a:lnSpc>
                <a:spcPct val="100000"/>
              </a:lnSpc>
            </a:pPr>
            <a:r>
              <a:rPr lang="en-US" sz="2400" i="1" dirty="0" smtClean="0">
                <a:latin typeface="Times New Roman" panose="02020603050405020304" pitchFamily="18" charset="0"/>
                <a:cs typeface="Times New Roman" panose="02020603050405020304" pitchFamily="18" charset="0"/>
              </a:rPr>
              <a:t>X</a:t>
            </a:r>
            <a:r>
              <a:rPr lang="vi-VN" sz="2400" i="1" dirty="0" smtClean="0">
                <a:latin typeface="Times New Roman" panose="02020603050405020304" pitchFamily="18" charset="0"/>
                <a:cs typeface="Times New Roman" panose="02020603050405020304" pitchFamily="18" charset="0"/>
              </a:rPr>
              <a:t>u </a:t>
            </a:r>
            <a:r>
              <a:rPr lang="vi-VN" sz="2400" i="1" dirty="0">
                <a:latin typeface="Times New Roman" panose="02020603050405020304" pitchFamily="18" charset="0"/>
                <a:cs typeface="Times New Roman" panose="02020603050405020304" pitchFamily="18" charset="0"/>
              </a:rPr>
              <a:t>hướng đa cực, đa trung tâm và sự điều chỉnh chiến lược của các nước lớn</a:t>
            </a:r>
            <a:endParaRPr lang="en-US" sz="2400" dirty="0">
              <a:latin typeface="Times New Roman" panose="02020603050405020304" pitchFamily="18" charset="0"/>
              <a:cs typeface="Times New Roman" panose="02020603050405020304" pitchFamily="18" charset="0"/>
            </a:endParaRPr>
          </a:p>
        </p:txBody>
      </p:sp>
      <p:sp>
        <p:nvSpPr>
          <p:cNvPr id="2" name="AutoShape 2" descr="Một số vấn đề đặt ra trong quá trình thực hiện quyền con người ở Việt"/>
          <p:cNvSpPr>
            <a:spLocks noChangeAspect="1" noChangeArrowheads="1"/>
          </p:cNvSpPr>
          <p:nvPr/>
        </p:nvSpPr>
        <p:spPr bwMode="auto">
          <a:xfrm>
            <a:off x="116681" y="-108347"/>
            <a:ext cx="228600" cy="2286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Tuyên ngôn độc lập của Hoa Kỳ | Chiến lược số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85753" y="2476497"/>
            <a:ext cx="2914649" cy="2686050"/>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những biểu tượng của nước Nga 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172202" y="2446013"/>
            <a:ext cx="2870563" cy="2716535"/>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Picture 6" descr="Nhật Bản “đau đầu” vì... du lịch phát triển mạnh"/>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71850" y="2446016"/>
            <a:ext cx="2743200" cy="271653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535046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133350"/>
            <a:ext cx="8815388" cy="685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192089" y="1177209"/>
            <a:ext cx="4227513" cy="17374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4729166" y="1177214"/>
            <a:ext cx="4073525" cy="17847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4564066" y="3115871"/>
            <a:ext cx="4403725" cy="19407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2" descr="Kết quả hình ảnh cho ncov vũ hán"/>
          <p:cNvPicPr>
            <a:picLocks noChangeAspect="1" noChangeArrowheads="1"/>
          </p:cNvPicPr>
          <p:nvPr/>
        </p:nvPicPr>
        <p:blipFill>
          <a:blip r:embed="rId6"/>
          <a:srcRect/>
          <a:stretch>
            <a:fillRect/>
          </a:stretch>
        </p:blipFill>
        <p:spPr bwMode="auto">
          <a:xfrm>
            <a:off x="228600" y="2979933"/>
            <a:ext cx="4114800" cy="2163567"/>
          </a:xfrm>
          <a:prstGeom prst="rect">
            <a:avLst/>
          </a:prstGeom>
          <a:solidFill>
            <a:srgbClr val="FFFF00"/>
          </a:solidFill>
        </p:spPr>
      </p:pic>
    </p:spTree>
  </p:cSld>
  <p:clrMapOvr>
    <a:masterClrMapping/>
  </p:clrMapOvr>
  <mc:AlternateContent xmlns:mc="http://schemas.openxmlformats.org/markup-compatibility/2006">
    <mc:Choice xmlns=""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edg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381001" y="-19050"/>
            <a:ext cx="8586788" cy="62865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a:t>
            </a:r>
            <a:r>
              <a:rPr lang="en-US" altLang="en-US" dirty="0" smtClean="0">
                <a:solidFill>
                  <a:srgbClr val="000000"/>
                </a:solidFill>
                <a:latin typeface="Times New Roman" panose="02020603050405020304" pitchFamily="18" charset="0"/>
                <a:cs typeface="Times New Roman" panose="02020603050405020304" pitchFamily="18" charset="0"/>
              </a:rPr>
              <a:t>TBD ( </a:t>
            </a:r>
            <a:r>
              <a:rPr lang="en-US" altLang="en-US" dirty="0">
                <a:solidFill>
                  <a:srgbClr val="000000"/>
                </a:solidFill>
                <a:latin typeface="Times New Roman" panose="02020603050405020304" pitchFamily="18" charset="0"/>
                <a:cs typeface="Times New Roman" panose="02020603050405020304" pitchFamily="18" charset="0"/>
              </a:rPr>
              <a:t>Đông Nam </a:t>
            </a:r>
            <a:r>
              <a:rPr lang="en-US" altLang="en-US" dirty="0" smtClean="0">
                <a:solidFill>
                  <a:srgbClr val="000000"/>
                </a:solidFill>
                <a:latin typeface="Times New Roman" panose="02020603050405020304" pitchFamily="18" charset="0"/>
                <a:cs typeface="Times New Roman" panose="02020603050405020304" pitchFamily="18" charset="0"/>
              </a:rPr>
              <a:t>Á) </a:t>
            </a:r>
            <a:r>
              <a:rPr lang="en-US" altLang="en-US" dirty="0">
                <a:solidFill>
                  <a:srgbClr val="000000"/>
                </a:solidFill>
                <a:latin typeface="Times New Roman" panose="02020603050405020304" pitchFamily="18" charset="0"/>
                <a:cs typeface="Times New Roman" panose="02020603050405020304" pitchFamily="18" charset="0"/>
              </a:rPr>
              <a:t>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28" name="Picture 4" descr="Khu vực Châu Á - Thái Bình Dương sẽ nắm vai trò chủ chốt trên thế giới trong những thập kỷ tới"/>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52400" y="914400"/>
            <a:ext cx="8991600" cy="417195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630246" y="102403"/>
            <a:ext cx="7515225"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dirty="0" smtClean="0">
                <a:solidFill>
                  <a:srgbClr val="FF0000"/>
                </a:solidFill>
                <a:latin typeface="Times New Roman" panose="02020603050405020304" pitchFamily="18" charset="0"/>
                <a:cs typeface="Times New Roman" panose="02020603050405020304" pitchFamily="18" charset="0"/>
              </a:rPr>
              <a:t>2</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hình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trong</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nước</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3315" name="Rectangle 3"/>
          <p:cNvSpPr>
            <a:spLocks noChangeArrowheads="1"/>
          </p:cNvSpPr>
          <p:nvPr/>
        </p:nvSpPr>
        <p:spPr bwMode="auto">
          <a:xfrm>
            <a:off x="328623" y="742950"/>
            <a:ext cx="8586787" cy="457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0" y="51435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1026" name="Picture 2" descr="Landmark 81 – tòa nhà cao nhất Việt Nam, biểu tượng mới của Sài ..."/>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952077" y="1714500"/>
            <a:ext cx="5191924" cy="3024039"/>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2" descr="BÁO SÀI GÒN GIẢI PHÓN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04800" y="1085850"/>
            <a:ext cx="4511040" cy="211455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8"/>
            <a:ext cx="8534400" cy="1070371"/>
          </a:xfrm>
          <a:ln w="19050">
            <a:solidFill>
              <a:srgbClr val="FF0000"/>
            </a:solidFill>
          </a:ln>
        </p:spPr>
        <p:txBody>
          <a:bodyPr>
            <a:noAutofit/>
          </a:bodyPr>
          <a:lstStyle/>
          <a:p>
            <a:r>
              <a:rPr lang="en-US" sz="2400" dirty="0" err="1" smtClean="0">
                <a:latin typeface="Times New Roman" pitchFamily="18" charset="0"/>
                <a:cs typeface="Times New Roman" pitchFamily="18" charset="0"/>
              </a:rPr>
              <a:t>Quan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hệ</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đối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ngoại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mở</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rộng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Việt</a:t>
            </a:r>
            <a:r>
              <a:rPr lang="en-US" sz="2400" dirty="0" smtClean="0">
                <a:latin typeface="Times New Roman" pitchFamily="18" charset="0"/>
                <a:cs typeface="Times New Roman" pitchFamily="18" charset="0"/>
              </a:rPr>
              <a:t> Nam </a:t>
            </a:r>
            <a:r>
              <a:rPr lang="en-US" sz="2400" dirty="0" err="1" smtClean="0">
                <a:latin typeface="Times New Roman" pitchFamily="18" charset="0"/>
                <a:cs typeface="Times New Roman" pitchFamily="18" charset="0"/>
              </a:rPr>
              <a:t>có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hệ</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tốt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với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tất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nước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thường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trực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hội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đồng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bảo</a:t>
            </a:r>
            <a:r>
              <a:rPr lang="en-US" sz="2400" dirty="0" smtClean="0">
                <a:latin typeface="Times New Roman" pitchFamily="18" charset="0"/>
                <a:cs typeface="Times New Roman" pitchFamily="18" charset="0"/>
              </a:rPr>
              <a:t> an </a:t>
            </a:r>
            <a:r>
              <a:rPr lang="en-US" sz="2400" dirty="0" err="1" smtClean="0">
                <a:latin typeface="Times New Roman" pitchFamily="18" charset="0"/>
                <a:cs typeface="Times New Roman" pitchFamily="18" charset="0"/>
              </a:rPr>
              <a:t>liên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hiệp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quốc</a:t>
            </a:r>
            <a:r>
              <a:rPr lang="en-US" sz="2400" dirty="0" smtClean="0">
                <a:latin typeface="Times New Roman" pitchFamily="18" charset="0"/>
                <a:cs typeface="Times New Roman" pitchFamily="18" charset="0"/>
              </a:rPr>
              <a:t>, G.7, G.20,…</a:t>
            </a:r>
            <a:endParaRPr lang="en-US" sz="2400" dirty="0">
              <a:latin typeface="Times New Roman" pitchFamily="18" charset="0"/>
              <a:cs typeface="Times New Roman" pitchFamily="18" charset="0"/>
            </a:endParaRPr>
          </a:p>
        </p:txBody>
      </p:sp>
      <p:sp>
        <p:nvSpPr>
          <p:cNvPr id="198658" name="AutoShape 2" descr="Quan hệ Việt Nam - Liên minh châu Âu: Từ Hiệp định khung về hợp tác đến  Hiệp định Thương mại tự do - Tạp chí Cộng sả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8660" name="AutoShape 4" descr="Quan hệ Việt Nam - Liên minh châu Âu: Từ Hiệp định khung về hợp tác đến  Hiệp định Thương mại tự do - Tạp chí Cộng sả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8662" name="AutoShape 6" descr="https://tapchicongsan.org.vn/documents/20182/63284509/article+%281%29.jpg/74bdb1e4-7cb4-4893-838b-071b9e54ed54?t=160172026320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8664" name="AutoShape 8" descr="https://tapchicongsan.org.vn/documents/20182/63284509/article+%281%29.jpg/74bdb1e4-7cb4-4893-838b-071b9e54ed54?t=160172026320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98666" name="AutoShape 10" descr="https://tapchicongsan.org.vn/documents/20182/63284509/article+%281%29.jpg/74bdb1e4-7cb4-4893-838b-071b9e54ed54?t=1601720263200"/>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98667" name="Picture 11" descr="C:\Users\LENOVO\Desktop\article (1).jpg"/>
          <p:cNvPicPr>
            <a:picLocks noChangeAspect="1" noChangeArrowheads="1"/>
          </p:cNvPicPr>
          <p:nvPr/>
        </p:nvPicPr>
        <p:blipFill>
          <a:blip r:embed="rId2" cstate="print"/>
          <a:srcRect/>
          <a:stretch>
            <a:fillRect/>
          </a:stretch>
        </p:blipFill>
        <p:spPr bwMode="auto">
          <a:xfrm>
            <a:off x="0" y="2343150"/>
            <a:ext cx="2971800" cy="2228850"/>
          </a:xfrm>
          <a:prstGeom prst="rect">
            <a:avLst/>
          </a:prstGeom>
          <a:noFill/>
        </p:spPr>
      </p:pic>
      <p:pic>
        <p:nvPicPr>
          <p:cNvPr id="198669" name="Picture 13" descr="Thực trạng công tác đối ngoại thời gian qua và những vấn đề đặt ra"/>
          <p:cNvPicPr>
            <a:picLocks noChangeAspect="1" noChangeArrowheads="1"/>
          </p:cNvPicPr>
          <p:nvPr/>
        </p:nvPicPr>
        <p:blipFill>
          <a:blip r:embed="rId3"/>
          <a:srcRect/>
          <a:stretch>
            <a:fillRect/>
          </a:stretch>
        </p:blipFill>
        <p:spPr bwMode="auto">
          <a:xfrm>
            <a:off x="2971800" y="2343150"/>
            <a:ext cx="3276600" cy="2286001"/>
          </a:xfrm>
          <a:prstGeom prst="rect">
            <a:avLst/>
          </a:prstGeom>
          <a:noFill/>
        </p:spPr>
      </p:pic>
      <p:pic>
        <p:nvPicPr>
          <p:cNvPr id="198671" name="Picture 15" descr="NÓNG: Đạt số phiếu kỷ lục 192/193 phiếu, Việt Nam chính thức trở thành Ủy viên  không thường trực HĐBA LHQ khóa 2020-2021 - Báo Tổng Hợp"/>
          <p:cNvPicPr>
            <a:picLocks noChangeAspect="1" noChangeArrowheads="1"/>
          </p:cNvPicPr>
          <p:nvPr/>
        </p:nvPicPr>
        <p:blipFill>
          <a:blip r:embed="rId4"/>
          <a:srcRect/>
          <a:stretch>
            <a:fillRect/>
          </a:stretch>
        </p:blipFill>
        <p:spPr bwMode="auto">
          <a:xfrm>
            <a:off x="6248400" y="2343150"/>
            <a:ext cx="2895600" cy="228271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57150"/>
            <a:ext cx="8586788" cy="74295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a:t>
            </a:r>
            <a:r>
              <a:rPr lang="tn-ZA" altLang="en-US" i="1" dirty="0">
                <a:solidFill>
                  <a:srgbClr val="000000"/>
                </a:solidFill>
                <a:latin typeface="Times New Roman" panose="02020603050405020304" pitchFamily="18" charset="0"/>
                <a:cs typeface="Times New Roman" panose="02020603050405020304" pitchFamily="18" charset="0"/>
              </a:rPr>
              <a:t>Kinh tế từng bước thoát khỏi tình trạng suy giảm </a:t>
            </a:r>
            <a:r>
              <a:rPr lang="tn-ZA" altLang="en-US" dirty="0">
                <a:solidFill>
                  <a:srgbClr val="000000"/>
                </a:solidFill>
                <a:latin typeface="Times New Roman" panose="02020603050405020304" pitchFamily="18" charset="0"/>
                <a:cs typeface="Times New Roman" panose="02020603050405020304" pitchFamily="18" charset="0"/>
              </a:rPr>
              <a:t>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5080010" y="2958708"/>
            <a:ext cx="3719513" cy="201334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0" name="Picture 2" descr="Hải Hậu - Điểm sáng trong xây dựng nông thôn mới kiểu mẫu"/>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6206" y="914401"/>
            <a:ext cx="4724394" cy="19431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4" name="Picture 6" descr="Bộ tranh cổ động Xây dựng Nông thôn mới | Album tranh cổ động"/>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152404" y="2831112"/>
            <a:ext cx="4786813" cy="2140943"/>
          </a:xfrm>
          <a:prstGeom prst="rect">
            <a:avLst/>
          </a:prstGeom>
          <a:noFill/>
          <a:extLst>
            <a:ext uri="{909E8E84-426E-40DD-AFC4-6F175D3DCCD1}">
              <a14:hiddenFill xmlns="" xmlns:a14="http://schemas.microsoft.com/office/drawing/2010/main">
                <a:solidFill>
                  <a:srgbClr val="FFFFFF"/>
                </a:solidFill>
              </a14:hiddenFill>
            </a:ext>
          </a:extLst>
        </p:spPr>
      </p:pic>
      <p:sp>
        <p:nvSpPr>
          <p:cNvPr id="2" name="AutoShape 8" descr="Người Việt lo ngại khoảng cách giàu nghèo tăng lên"/>
          <p:cNvSpPr>
            <a:spLocks noChangeAspect="1" noChangeArrowheads="1"/>
          </p:cNvSpPr>
          <p:nvPr/>
        </p:nvSpPr>
        <p:spPr bwMode="auto">
          <a:xfrm>
            <a:off x="155575" y="-108347"/>
            <a:ext cx="304800" cy="2286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 name="AutoShape 10" descr="Người Việt lo ngại khoảng cách giàu nghèo tăng lên"/>
          <p:cNvSpPr>
            <a:spLocks noChangeAspect="1" noChangeArrowheads="1"/>
          </p:cNvSpPr>
          <p:nvPr/>
        </p:nvSpPr>
        <p:spPr bwMode="auto">
          <a:xfrm>
            <a:off x="307975" y="5957"/>
            <a:ext cx="304800" cy="2286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AutoShape 12" descr="Người Việt lo ngại khoảng cách giàu nghèo tăng lên"/>
          <p:cNvSpPr>
            <a:spLocks noChangeAspect="1" noChangeArrowheads="1"/>
          </p:cNvSpPr>
          <p:nvPr/>
        </p:nvSpPr>
        <p:spPr bwMode="auto">
          <a:xfrm>
            <a:off x="460375" y="120258"/>
            <a:ext cx="304800" cy="2286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9" name="AutoShape 14" descr="Người Việt lo ngại khoảng cách giàu nghèo tăng lên"/>
          <p:cNvSpPr>
            <a:spLocks noChangeAspect="1" noChangeArrowheads="1"/>
          </p:cNvSpPr>
          <p:nvPr/>
        </p:nvSpPr>
        <p:spPr bwMode="auto">
          <a:xfrm>
            <a:off x="612775" y="234556"/>
            <a:ext cx="304800" cy="2286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66" name="Picture 18" descr="Người Việt lo ngại khoảng cách giàu nghèo tăng lên"/>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5124701" y="857255"/>
            <a:ext cx="3429000" cy="1973857"/>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171450"/>
            <a:ext cx="8686800" cy="394335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Bốn nguy cơ Đảng ta chỉ ra vẫn còn tồn tại</a:t>
            </a:r>
          </a:p>
          <a:p>
            <a:pPr algn="just" eaLnBrk="1" hangingPunct="1">
              <a:buClr>
                <a:srgbClr val="E48312"/>
              </a:buClr>
              <a:defRPr/>
            </a:pPr>
            <a:r>
              <a:rPr lang="vi-VN" dirty="0">
                <a:solidFill>
                  <a:srgbClr val="000000"/>
                </a:solidFill>
              </a:rPr>
              <a:t>1. Nguy cơ tụt hậu xa hơn về kinh tế so với các nước trong khu vực và trên thế giới.</a:t>
            </a:r>
          </a:p>
          <a:p>
            <a:pPr algn="just" eaLnBrk="1" hangingPunct="1">
              <a:buClr>
                <a:srgbClr val="E48312"/>
              </a:buClr>
              <a:defRPr/>
            </a:pPr>
            <a:r>
              <a:rPr lang="vi-VN" dirty="0">
                <a:solidFill>
                  <a:srgbClr val="000000"/>
                </a:solidFill>
              </a:rPr>
              <a:t>2. 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a:p>
            <a:pPr algn="just" eaLnBrk="1" hangingPunct="1">
              <a:buClr>
                <a:srgbClr val="E48312"/>
              </a:buClr>
              <a:defRPr/>
            </a:pPr>
            <a:r>
              <a:rPr lang="vi-VN" dirty="0">
                <a:solidFill>
                  <a:srgbClr val="000000"/>
                </a:solidFill>
              </a:rPr>
              <a:t>3. Nguy cơ tệ nạn tham nhũng, lãng phí, quan liêu và các tiêu cực xã hội, làm suy yếu Đảng.</a:t>
            </a:r>
          </a:p>
          <a:p>
            <a:pPr algn="just" eaLnBrk="1" hangingPunct="1">
              <a:buClr>
                <a:srgbClr val="E48312"/>
              </a:buClr>
              <a:defRPr/>
            </a:pPr>
            <a:r>
              <a:rPr lang="vi-VN" dirty="0">
                <a:solidFill>
                  <a:srgbClr val="000000"/>
                </a:solidFill>
              </a:rPr>
              <a:t>4. Nguy cơ về bảo vệ độc lập, chủ quyền đất nước, nhất là chủ quyền biển đảo trước âm mưu, thủ đoạn các nước lớn.</a:t>
            </a:r>
          </a:p>
          <a:p>
            <a:pPr marL="0" indent="363538" algn="just" eaLnBrk="1" hangingPunct="1">
              <a:spcAft>
                <a:spcPts val="600"/>
              </a:spcAft>
              <a:buClrTx/>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blinds(horizontal)">
                                      <p:cBhvr>
                                        <p:cTn id="17" dur="500"/>
                                        <p:tgtEl>
                                          <p:spTgt spid="1331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315">
                                            <p:txEl>
                                              <p:pRg st="3" end="3"/>
                                            </p:txEl>
                                          </p:spTgt>
                                        </p:tgtEl>
                                        <p:attrNameLst>
                                          <p:attrName>style.visibility</p:attrName>
                                        </p:attrNameLst>
                                      </p:cBhvr>
                                      <p:to>
                                        <p:strVal val="visible"/>
                                      </p:to>
                                    </p:set>
                                    <p:animEffect transition="in" filter="blinds(horizontal)">
                                      <p:cBhvr>
                                        <p:cTn id="22" dur="500"/>
                                        <p:tgtEl>
                                          <p:spTgt spid="1331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315">
                                            <p:txEl>
                                              <p:pRg st="4" end="4"/>
                                            </p:txEl>
                                          </p:spTgt>
                                        </p:tgtEl>
                                        <p:attrNameLst>
                                          <p:attrName>style.visibility</p:attrName>
                                        </p:attrNameLst>
                                      </p:cBhvr>
                                      <p:to>
                                        <p:strVal val="visible"/>
                                      </p:to>
                                    </p:set>
                                    <p:animEffect transition="in" filter="blinds(horizontal)">
                                      <p:cBhvr>
                                        <p:cTn id="27"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171450"/>
            <a:ext cx="8586788" cy="685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673100" y="971550"/>
            <a:ext cx="7429500" cy="3714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114300"/>
            <a:ext cx="8839200" cy="5715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2DA2BF"/>
              </a:buClr>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p:txBody>
      </p:sp>
      <p:pic>
        <p:nvPicPr>
          <p:cNvPr id="2" name="Picture 2" descr="Ngày 9/1, việc xây dựng tường rào sân bay Miếu Môn vẫn thực hiện theo kế hoạch. Ảnh: Việt Đức"/>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1657350"/>
            <a:ext cx="3652548" cy="2589934"/>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2" descr="Khởi tố 'quan' trong vụ đất đai Đồng Tâm - BBC News Tiếng Việt"/>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191000" y="1371600"/>
            <a:ext cx="4667250" cy="2989983"/>
          </a:xfrm>
          <a:prstGeom prst="rect">
            <a:avLst/>
          </a:prstGeom>
          <a:noFill/>
          <a:extLst>
            <a:ext uri="{909E8E84-426E-40DD-AFC4-6F175D3DCCD1}">
              <a14:hiddenFill xmlns="" xmlns:a14="http://schemas.microsoft.com/office/drawing/2010/main">
                <a:solidFill>
                  <a:srgbClr val="FFFFFF"/>
                </a:solidFill>
              </a14:hiddenFill>
            </a:ext>
          </a:extLst>
        </p:spPr>
      </p:pic>
      <p:sp>
        <p:nvSpPr>
          <p:cNvPr id="5" name="TextBox 4"/>
          <p:cNvSpPr txBox="1"/>
          <p:nvPr/>
        </p:nvSpPr>
        <p:spPr>
          <a:xfrm>
            <a:off x="2667000" y="4400550"/>
            <a:ext cx="2895600" cy="369332"/>
          </a:xfrm>
          <a:prstGeom prst="rect">
            <a:avLst/>
          </a:prstGeom>
          <a:noFill/>
        </p:spPr>
        <p:txBody>
          <a:bodyPr wrap="square" rtlCol="0">
            <a:spAutoFit/>
          </a:bodyPr>
          <a:lstStyle/>
          <a:p>
            <a:r>
              <a:rPr lang="en-US" dirty="0" err="1" smtClean="0"/>
              <a:t>Năm</a:t>
            </a:r>
            <a:r>
              <a:rPr lang="en-US" dirty="0" smtClean="0"/>
              <a:t> 2020</a:t>
            </a:r>
            <a:endParaRPr lang="en-US" dirty="0"/>
          </a:p>
        </p:txBody>
      </p:sp>
    </p:spTree>
  </p:cSld>
  <p:clrMapOvr>
    <a:masterClrMapping/>
  </p:clrMapOvr>
  <p:transition spd="med">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152400" y="-57150"/>
            <a:ext cx="8991600" cy="1143000"/>
          </a:xfrm>
          <a:prstGeom prst="rect">
            <a:avLst/>
          </a:prstGeom>
          <a:ln w="28575">
            <a:solidFill>
              <a:srgbClr val="FF0000"/>
            </a:solidFill>
          </a:ln>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1123950"/>
            <a:ext cx="5314950" cy="4572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228600" y="1581150"/>
            <a:ext cx="8572500" cy="2369880"/>
          </a:xfrm>
          <a:prstGeom prst="rect">
            <a:avLst/>
          </a:prstGeom>
          <a:noFill/>
        </p:spPr>
        <p:txBody>
          <a:bodyPr wrap="square" rtlCol="0">
            <a:spAutoFit/>
          </a:bodyPr>
          <a:lstStyle/>
          <a:p>
            <a:pPr algn="just"/>
            <a:r>
              <a:rPr lang="en-US" dirty="0" smtClean="0"/>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Nhằm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vẹn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304800" y="3669090"/>
            <a:ext cx="8496300" cy="1200329"/>
          </a:xfrm>
          <a:prstGeom prst="rect">
            <a:avLst/>
          </a:prstGeom>
          <a:noFill/>
        </p:spPr>
        <p:txBody>
          <a:bodyPr wrap="square" rtlCol="0">
            <a:spAutoFit/>
          </a:bodyPr>
          <a:lstStyle/>
          <a:p>
            <a:pPr algn="just"/>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ninh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trạng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ổn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định</a:t>
            </a:r>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không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có</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dấu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hiệu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nguy</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đe</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dọa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sự</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tồn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phát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triển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bình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thường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cá</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nhân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tổ</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chức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từng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lĩnh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vực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động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hoặc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endParaRPr lang="en-US" sz="2400" dirty="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34121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7600950" cy="1143000"/>
          </a:xfrm>
          <a:prstGeom prst="rect">
            <a:avLst/>
          </a:prstGeom>
          <a:ln w="28575">
            <a:solidFill>
              <a:srgbClr val="FF0000"/>
            </a:solidFill>
          </a:ln>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1657350"/>
            <a:ext cx="5314950" cy="8001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8" name="Cloud Callout 7"/>
          <p:cNvSpPr/>
          <p:nvPr/>
        </p:nvSpPr>
        <p:spPr>
          <a:xfrm>
            <a:off x="4914900" y="2171700"/>
            <a:ext cx="3486150" cy="211455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257800" y="2343150"/>
            <a:ext cx="3086100" cy="1384995"/>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tiêu</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nhiệm</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vụ</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phòng</a:t>
            </a:r>
            <a:r>
              <a:rPr lang="en-US" sz="2800" b="1" dirty="0" smtClean="0">
                <a:solidFill>
                  <a:srgbClr val="FFFF00"/>
                </a:solidFill>
                <a:latin typeface="Times New Roman" panose="02020603050405020304" pitchFamily="18" charset="0"/>
                <a:cs typeface="Times New Roman" panose="02020603050405020304" pitchFamily="18" charset="0"/>
              </a:rPr>
              <a:t>, an </a:t>
            </a:r>
            <a:r>
              <a:rPr lang="en-US" sz="2800" b="1" dirty="0" err="1" smtClean="0">
                <a:solidFill>
                  <a:srgbClr val="FFFF00"/>
                </a:solidFill>
                <a:latin typeface="Times New Roman" panose="02020603050405020304" pitchFamily="18" charset="0"/>
                <a:cs typeface="Times New Roman" panose="02020603050405020304" pitchFamily="18" charset="0"/>
              </a:rPr>
              <a:t>ninh</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16891484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0" y="1657354"/>
            <a:ext cx="5257805" cy="1771651"/>
          </a:xfrm>
        </p:spPr>
        <p:txBody>
          <a:bodyPr>
            <a:noAutofit/>
          </a:bodyPr>
          <a:lstStyle/>
          <a:p>
            <a:r>
              <a:rPr lang="pl-PL" sz="2400" dirty="0">
                <a:latin typeface="Times New Roman" panose="02020603050405020304" pitchFamily="18" charset="0"/>
                <a:cs typeface="Times New Roman" panose="02020603050405020304" pitchFamily="18" charset="0"/>
              </a:rPr>
              <a:t>Tăng cường quốc phòng, giữ vững an ninh quốc gia, trật tự, an toàn xã hội là </a:t>
            </a:r>
            <a:r>
              <a:rPr lang="pl-PL" sz="2400" b="1" dirty="0">
                <a:latin typeface="Times New Roman" panose="02020603050405020304" pitchFamily="18" charset="0"/>
                <a:cs typeface="Times New Roman" panose="02020603050405020304" pitchFamily="18" charset="0"/>
              </a:rPr>
              <a:t>nhiệm vụ trọng yếu, thường xuyên </a:t>
            </a:r>
            <a:r>
              <a:rPr lang="pl-PL" sz="2400" dirty="0">
                <a:latin typeface="Times New Roman" panose="02020603050405020304" pitchFamily="18" charset="0"/>
                <a:cs typeface="Times New Roman" panose="02020603050405020304" pitchFamily="18" charset="0"/>
              </a:rPr>
              <a:t>của Đảng, Nhà nước và toàn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pl-PL" sz="2400"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N</a:t>
            </a:r>
            <a:r>
              <a:rPr lang="pl-PL" sz="2400" b="1" dirty="0" smtClean="0">
                <a:latin typeface="Times New Roman" panose="02020603050405020304" pitchFamily="18" charset="0"/>
                <a:cs typeface="Times New Roman" panose="02020603050405020304" pitchFamily="18" charset="0"/>
              </a:rPr>
              <a:t>ền </a:t>
            </a:r>
            <a:r>
              <a:rPr lang="pl-PL" sz="2400" b="1" dirty="0">
                <a:latin typeface="Times New Roman" panose="02020603050405020304" pitchFamily="18" charset="0"/>
                <a:cs typeface="Times New Roman" panose="02020603050405020304" pitchFamily="18" charset="0"/>
              </a:rPr>
              <a:t>tảng </a:t>
            </a:r>
            <a:r>
              <a:rPr lang="pl-PL" sz="2400" dirty="0">
                <a:latin typeface="Times New Roman" panose="02020603050405020304" pitchFamily="18" charset="0"/>
                <a:cs typeface="Times New Roman" panose="02020603050405020304" pitchFamily="18" charset="0"/>
              </a:rPr>
              <a:t>vững chắc của quốc phòng-an </a:t>
            </a:r>
            <a:r>
              <a:rPr lang="pl-PL" sz="2400" dirty="0" smtClean="0">
                <a:latin typeface="Times New Roman" panose="02020603050405020304" pitchFamily="18" charset="0"/>
                <a:cs typeface="Times New Roman" panose="02020603050405020304" pitchFamily="18" charset="0"/>
              </a:rPr>
              <a:t>ninh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a:t>
            </a:r>
            <a:r>
              <a:rPr lang="pl-PL" sz="2400" b="1" dirty="0" smtClean="0">
                <a:latin typeface="Times New Roman" panose="02020603050405020304" pitchFamily="18" charset="0"/>
                <a:cs typeface="Times New Roman" panose="02020603050405020304" pitchFamily="18" charset="0"/>
              </a:rPr>
              <a:t>ự </a:t>
            </a:r>
            <a:r>
              <a:rPr lang="pl-PL" sz="2400" b="1" dirty="0">
                <a:latin typeface="Times New Roman" panose="02020603050405020304" pitchFamily="18" charset="0"/>
                <a:cs typeface="Times New Roman" panose="02020603050405020304" pitchFamily="18" charset="0"/>
              </a:rPr>
              <a:t>ổn định và phát triển bền vững mọi mặt đời sống kinh tế-xã </a:t>
            </a:r>
            <a:r>
              <a:rPr lang="pl-PL" sz="2400" b="1" dirty="0" smtClean="0">
                <a:latin typeface="Times New Roman" panose="02020603050405020304" pitchFamily="18" charset="0"/>
                <a:cs typeface="Times New Roman" panose="02020603050405020304" pitchFamily="18" charset="0"/>
              </a:rPr>
              <a:t>hội</a:t>
            </a:r>
            <a:endParaRPr lang="en-US" sz="2400" b="1" dirty="0" smtClean="0">
              <a:latin typeface="Times New Roman" panose="02020603050405020304" pitchFamily="18" charset="0"/>
              <a:cs typeface="Times New Roman" panose="02020603050405020304" pitchFamily="18" charset="0"/>
            </a:endParaRPr>
          </a:p>
          <a:p>
            <a:pPr marL="0" indent="0">
              <a:buNone/>
            </a:pPr>
            <a:endParaRPr lang="en-US" sz="2400" dirty="0" smtClean="0"/>
          </a:p>
        </p:txBody>
      </p:sp>
      <p:pic>
        <p:nvPicPr>
          <p:cNvPr id="8194" name="Picture 2" descr="Giữ vững chủ quyền biển, đảo của Tổ quốc trong tình hình mớ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257804" y="1567542"/>
            <a:ext cx="3714751" cy="329020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6232494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114300" y="1504950"/>
            <a:ext cx="4914900" cy="2286001"/>
          </a:xfrm>
        </p:spPr>
        <p:txBody>
          <a:bodyPr>
            <a:noAutofit/>
          </a:bodyPr>
          <a:lstStyle/>
          <a:p>
            <a:pPr algn="just">
              <a:lnSpc>
                <a:spcPct val="120000"/>
              </a:lnSpc>
            </a:pPr>
            <a:r>
              <a:rPr lang="pl-PL" sz="2000" dirty="0" smtClean="0">
                <a:latin typeface="Times New Roman" panose="02020603050405020304" pitchFamily="18" charset="0"/>
                <a:cs typeface="Times New Roman" panose="02020603050405020304" pitchFamily="18" charset="0"/>
              </a:rPr>
              <a:t>Xây </a:t>
            </a:r>
            <a:r>
              <a:rPr lang="pl-PL" sz="2000" dirty="0">
                <a:latin typeface="Times New Roman" panose="02020603050405020304" pitchFamily="18" charset="0"/>
                <a:cs typeface="Times New Roman" panose="02020603050405020304" pitchFamily="18" charset="0"/>
              </a:rPr>
              <a:t>dựng Quân đội nhân dân và Công an nhân dân cách mạng, chính quy, tinh nhuệ, từng bước hiện đại, tuyệt đối trung thành với Tổ quốc, với Đảng, Nhà nước và nhân </a:t>
            </a:r>
            <a:r>
              <a:rPr lang="pl-PL" sz="2000" dirty="0" smtClean="0">
                <a:latin typeface="Times New Roman" panose="02020603050405020304" pitchFamily="18" charset="0"/>
                <a:cs typeface="Times New Roman" panose="02020603050405020304" pitchFamily="18" charset="0"/>
              </a:rPr>
              <a:t>dân</a:t>
            </a:r>
            <a:endParaRPr lang="en-US" sz="2000" dirty="0" smtClean="0">
              <a:latin typeface="Times New Roman" panose="02020603050405020304" pitchFamily="18" charset="0"/>
              <a:cs typeface="Times New Roman" panose="02020603050405020304" pitchFamily="18" charset="0"/>
            </a:endParaRPr>
          </a:p>
          <a:p>
            <a:pPr algn="just">
              <a:lnSpc>
                <a:spcPct val="120000"/>
              </a:lnSpc>
            </a:pPr>
            <a:r>
              <a:rPr lang="pl-PL" sz="2000" dirty="0">
                <a:latin typeface="Times New Roman" panose="02020603050405020304" pitchFamily="18" charset="0"/>
                <a:cs typeface="Times New Roman" panose="02020603050405020304" pitchFamily="18" charset="0"/>
              </a:rPr>
              <a:t>Chăm lo nâng cao phẩm chất cách mạng, trình độ chính trị, chuyên môn, nghiệp vụ cho cán bộ, chiến sĩ các lực lượng vũ trang; bảo đảm đời sống vật chất, tinh thần </a:t>
            </a:r>
            <a:endParaRPr lang="en-US" sz="2000" dirty="0">
              <a:latin typeface="Times New Roman" panose="02020603050405020304" pitchFamily="18" charset="0"/>
              <a:cs typeface="Times New Roman" panose="02020603050405020304" pitchFamily="18" charset="0"/>
            </a:endParaRPr>
          </a:p>
        </p:txBody>
      </p:sp>
      <p:pic>
        <p:nvPicPr>
          <p:cNvPr id="7172" name="Picture 4" descr="Hơn 100 con ngựa được cảnh sát cơ động thuần dưỡng - VnExpres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43500" y="1485900"/>
            <a:ext cx="3829050" cy="34861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8104546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1657350"/>
            <a:ext cx="4857750" cy="1600200"/>
          </a:xfrm>
          <a:ln w="19050">
            <a:solidFill>
              <a:schemeClr val="accent2">
                <a:lumMod val="75000"/>
              </a:schemeClr>
            </a:solidFill>
          </a:ln>
        </p:spPr>
        <p:txBody>
          <a:bodyPr>
            <a:noAutofit/>
          </a:bodyPr>
          <a:lstStyle/>
          <a:p>
            <a:pPr algn="just">
              <a:spcAft>
                <a:spcPts val="600"/>
              </a:spcAft>
              <a:buClr>
                <a:srgbClr val="2DA2BF"/>
              </a:buClr>
              <a:defRPr/>
            </a:pPr>
            <a:r>
              <a:rPr lang="nl-NL" sz="2400" dirty="0" smtClean="0">
                <a:latin typeface="Times New Roman" panose="02020603050405020304" pitchFamily="18" charset="0"/>
                <a:cs typeface="Times New Roman" panose="02020603050405020304" pitchFamily="18" charset="0"/>
              </a:rPr>
              <a:t>- Giữ </a:t>
            </a:r>
            <a:r>
              <a:rPr lang="nl-NL" sz="2400" dirty="0">
                <a:latin typeface="Times New Roman" panose="02020603050405020304" pitchFamily="18" charset="0"/>
                <a:cs typeface="Times New Roman" panose="02020603050405020304" pitchFamily="18" charset="0"/>
              </a:rPr>
              <a:t>vững và tăng cường sự lãnh đạo của Đảng, hiệu lực quản lý của Nhà nước đối với sự nghiệp bảo vệ Tổ quốc</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pic>
        <p:nvPicPr>
          <p:cNvPr id="13314" name="Picture 2" descr="Đảng Cộng sản Việt Nam: Người tổ chức và lãnh đạo mọi thắng lợi của cách  mạng Việt Nam - Báo Quảng Bình điện tử"/>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772154" y="1629592"/>
            <a:ext cx="2897879" cy="3429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511221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1657350"/>
            <a:ext cx="4857750" cy="800100"/>
          </a:xfrm>
          <a:ln w="19050">
            <a:solidFill>
              <a:schemeClr val="accent2">
                <a:lumMod val="75000"/>
              </a:schemeClr>
            </a:solidFill>
          </a:ln>
        </p:spPr>
        <p:txBody>
          <a:bodyPr>
            <a:noAutofit/>
          </a:bodyPr>
          <a:lstStyle/>
          <a:p>
            <a:pPr algn="just"/>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Kiên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định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mục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tiêu</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lập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gắn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liền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chủ</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nghĩa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xã</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hội</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4338" name="Picture 2" descr="Cổng TTĐT ĐHTQT"/>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27172" y="1600200"/>
            <a:ext cx="3657600" cy="32575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2645881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1657350"/>
            <a:ext cx="4972050" cy="2971800"/>
          </a:xfrm>
          <a:ln w="19050">
            <a:solidFill>
              <a:schemeClr val="accent2">
                <a:lumMod val="75000"/>
              </a:schemeClr>
            </a:solidFill>
          </a:ln>
        </p:spPr>
        <p:txBody>
          <a:bodyPr>
            <a:noAutofit/>
          </a:bodyPr>
          <a:lstStyle/>
          <a:p>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Phát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huy</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cao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sức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mạnh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tổng</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hợp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là</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vai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trò</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Giữ</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vững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môi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hòa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bình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ổn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định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để</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phát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triển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kinh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tế</a:t>
            </a:r>
            <a:r>
              <a:rPr lang="en-US" altLang="vi-VN" sz="2400" dirty="0">
                <a:solidFill>
                  <a:srgbClr val="000099"/>
                </a:solidFill>
                <a:latin typeface="Times New Roman" panose="02020603050405020304" pitchFamily="18" charset="0"/>
                <a:cs typeface="Times New Roman" panose="02020603050405020304" pitchFamily="18" charset="0"/>
              </a:rPr>
              <a:t> - </a:t>
            </a:r>
            <a:r>
              <a:rPr lang="en-US" altLang="vi-VN" sz="2400" dirty="0" err="1">
                <a:solidFill>
                  <a:srgbClr val="000099"/>
                </a:solidFill>
                <a:latin typeface="Times New Roman" panose="02020603050405020304" pitchFamily="18" charset="0"/>
                <a:cs typeface="Times New Roman" panose="02020603050405020304" pitchFamily="18" charset="0"/>
              </a:rPr>
              <a:t>xã</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lợi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ích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cao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5362" name="Picture 2" descr="Trách nhiệm công dân về nghĩa vụ bảo vệ Tổ quốc trong tình hình mớ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314951" y="1485900"/>
            <a:ext cx="3571875" cy="3429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560245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 xmlns:a16="http://schemas.microsoft.com/office/drawing/2014/main" id="{978D8218-CD13-4FCA-B298-678F9EFFC239}"/>
              </a:ext>
            </a:extLst>
          </p:cNvPr>
          <p:cNvSpPr>
            <a:spLocks noGrp="1"/>
          </p:cNvSpPr>
          <p:nvPr>
            <p:ph type="title"/>
          </p:nvPr>
        </p:nvSpPr>
        <p:spPr>
          <a:xfrm>
            <a:off x="0" y="1600200"/>
            <a:ext cx="5181600" cy="3409950"/>
          </a:xfrm>
          <a:ln w="19050">
            <a:solidFill>
              <a:schemeClr val="accent2">
                <a:lumMod val="75000"/>
              </a:schemeClr>
            </a:solidFill>
          </a:ln>
        </p:spPr>
        <p:txBody>
          <a:bodyPr>
            <a:noAutofit/>
          </a:bodyPr>
          <a:lstStyle/>
          <a:p>
            <a:pPr>
              <a:lnSpc>
                <a:spcPct val="100000"/>
              </a:lnSpc>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bè</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cậy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endParaRPr lang="en-US" sz="2400" dirty="0">
              <a:latin typeface="Times New Roman" panose="02020603050405020304" pitchFamily="18" charset="0"/>
              <a:cs typeface="Times New Roman" panose="02020603050405020304" pitchFamily="18" charset="0"/>
            </a:endParaRPr>
          </a:p>
        </p:txBody>
      </p:sp>
      <p:pic>
        <p:nvPicPr>
          <p:cNvPr id="5" name="Picture 2" descr="Công an nhân dân Việt Nam - 73 năm xây dựng, chiến đấu và trưởng thành |  Học viện Cảnh sát nhân dâ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486400" y="1543050"/>
            <a:ext cx="3429000" cy="1594404"/>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4" descr="Thanh niên lực lượng vũ trang xây dựng và bảo vệ Tổ quốc - Báo Đồng Khởi  Onlin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410201" y="3247893"/>
            <a:ext cx="3562350" cy="1667007"/>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7585774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685806"/>
            <a:ext cx="8915400"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3300"/>
                </a:solidFill>
                <a:latin typeface="Times New Roman" panose="02020603050405020304" pitchFamily="18" charset="0"/>
                <a:cs typeface="Times New Roman" panose="02020603050405020304" pitchFamily="18" charset="0"/>
              </a:rPr>
              <a:t>Củng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phòng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giữ</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vững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ninh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ổn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định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trật</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tự</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toàn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xã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nhiệm</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vụ</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trọng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yếu</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thường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xuyên</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Đảng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nước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hệ</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thống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trong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đó</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Công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cốt</a:t>
            </a:r>
            <a:r>
              <a:rPr lang="en-US" altLang="vi-VN" sz="2400" dirty="0" smtClean="0">
                <a:solidFill>
                  <a:srgbClr val="003300"/>
                </a:solidFill>
                <a:latin typeface="Times New Roman" panose="02020603050405020304" pitchFamily="18" charset="0"/>
                <a:cs typeface="Times New Roman" panose="02020603050405020304" pitchFamily="18" charset="0"/>
              </a:rPr>
              <a:t>.</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143000" y="457200"/>
            <a:ext cx="67437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952500" y="77391"/>
            <a:ext cx="7658100"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1026" name="Picture 2" descr="Cần nhận thức thấu đáo về kết hợp phát triển kinh tế với củng cố quốc phòng,  an ninh - Hànộimớ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28651" y="2343150"/>
            <a:ext cx="4107656" cy="2800350"/>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descr="ĐỂ MÔN HỌC GIÁO DỤC QUỐC PHÒNG VÀ AN NINH ĐI VÀO THỰC CHẤT"/>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953681" y="2343150"/>
            <a:ext cx="3814763" cy="280035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6689" y="457201"/>
            <a:ext cx="8520112"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tiềm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và</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xây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dựng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trận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toàn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328739" y="1368029"/>
            <a:ext cx="6672262" cy="3333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1328739" y="1488281"/>
            <a:ext cx="5910262" cy="3324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xit" presetSubtype="0" fill="hold" nodeType="clickEffect">
                                  <p:stCondLst>
                                    <p:cond delay="0"/>
                                  </p:stCondLst>
                                  <p:childTnLst>
                                    <p:anim calcmode="lin" valueType="num">
                                      <p:cBhvr>
                                        <p:cTn id="17" dur="1000"/>
                                        <p:tgtEl>
                                          <p:spTgt spid="4"/>
                                        </p:tgtEl>
                                        <p:attrNameLst>
                                          <p:attrName>ppt_w</p:attrName>
                                        </p:attrNameLst>
                                      </p:cBhvr>
                                      <p:tavLst>
                                        <p:tav tm="0">
                                          <p:val>
                                            <p:strVal val="ppt_w"/>
                                          </p:val>
                                        </p:tav>
                                        <p:tav tm="100000">
                                          <p:val>
                                            <p:strVal val="ppt_w*0.70"/>
                                          </p:val>
                                        </p:tav>
                                      </p:tavLst>
                                    </p:anim>
                                    <p:anim calcmode="lin" valueType="num">
                                      <p:cBhvr>
                                        <p:cTn id="18" dur="1000"/>
                                        <p:tgtEl>
                                          <p:spTgt spid="4"/>
                                        </p:tgtEl>
                                        <p:attrNameLst>
                                          <p:attrName>ppt_h</p:attrName>
                                        </p:attrNameLst>
                                      </p:cBhvr>
                                      <p:tavLst>
                                        <p:tav tm="0">
                                          <p:val>
                                            <p:strVal val="ppt_h"/>
                                          </p:val>
                                        </p:tav>
                                        <p:tav tm="100000">
                                          <p:val>
                                            <p:strVal val="ppt_h"/>
                                          </p:val>
                                        </p:tav>
                                      </p:tavLst>
                                    </p:anim>
                                    <p:animEffect transition="out" filter="fade">
                                      <p:cBhvr>
                                        <p:cTn id="19" dur="1000"/>
                                        <p:tgtEl>
                                          <p:spTgt spid="4"/>
                                        </p:tgtEl>
                                      </p:cBhvr>
                                    </p:animEffect>
                                    <p:set>
                                      <p:cBhvr>
                                        <p:cTn id="20" dur="1" fill="hold">
                                          <p:stCondLst>
                                            <p:cond delay="999"/>
                                          </p:stCondLst>
                                        </p:cTn>
                                        <p:tgtEl>
                                          <p:spTgt spid="4"/>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60" y="57155"/>
            <a:ext cx="8520113"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1026" name="Picture 2" descr="Kết quả hình ảnh cho thế lực thù địch chống phá"/>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38200" y="914400"/>
            <a:ext cx="7162800" cy="348615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3"/>
          <p:cNvSpPr/>
          <p:nvPr/>
        </p:nvSpPr>
        <p:spPr>
          <a:xfrm>
            <a:off x="304800" y="895350"/>
            <a:ext cx="8763000" cy="3785652"/>
          </a:xfrm>
          <a:prstGeom prst="rect">
            <a:avLst/>
          </a:prstGeom>
        </p:spPr>
        <p:txBody>
          <a:bodyPr wrap="square">
            <a:spAutoFit/>
          </a:bodyPr>
          <a:lstStyle/>
          <a:p>
            <a:r>
              <a:rPr lang="vi-VN" sz="2000" b="1" dirty="0" smtClean="0"/>
              <a:t>Đảng Việt Tân</a:t>
            </a:r>
            <a:r>
              <a:rPr lang="vi-VN" sz="2000" dirty="0" smtClean="0"/>
              <a:t> hoặc </a:t>
            </a:r>
            <a:r>
              <a:rPr lang="vi-VN" sz="2000" b="1" dirty="0" smtClean="0"/>
              <a:t>Việt Nam Canh tân Cách mạng Đảng</a:t>
            </a:r>
            <a:r>
              <a:rPr lang="vi-VN" sz="2000" dirty="0" smtClean="0"/>
              <a:t> là một tổ chức chính trị được thành lập bởi một nhóm </a:t>
            </a:r>
            <a:r>
              <a:rPr lang="vi-VN" sz="2000" dirty="0" smtClean="0">
                <a:hlinkClick r:id="rId3" tooltip="Người Mỹ gốc Việt"/>
              </a:rPr>
              <a:t>người Mỹ gốc Việt</a:t>
            </a:r>
            <a:r>
              <a:rPr lang="vi-VN" sz="2000" dirty="0" smtClean="0"/>
              <a:t> tại </a:t>
            </a:r>
            <a:r>
              <a:rPr lang="vi-VN" sz="2000" dirty="0" smtClean="0">
                <a:hlinkClick r:id="rId4" tooltip="San Jose, California"/>
              </a:rPr>
              <a:t>San Jose, California</a:t>
            </a:r>
            <a:r>
              <a:rPr lang="vi-VN" sz="2000" dirty="0" smtClean="0"/>
              <a:t> năm 1982 với mục đích đấu tranh lật đổ chế độ Cộng sản tại Việt Nam và canh tân đất nước. Tiền thân của Đảng Việt Tân là </a:t>
            </a:r>
            <a:r>
              <a:rPr lang="vi-VN" sz="2000" dirty="0" smtClean="0">
                <a:hlinkClick r:id="rId5" tooltip="Mặt trận Quốc gia Thống nhất Giải phóng Việt Nam"/>
              </a:rPr>
              <a:t>Mặt Trận Quốc gia thống nhất giải phóng Việt Nam</a:t>
            </a:r>
            <a:r>
              <a:rPr lang="vi-VN" sz="2000" dirty="0" smtClean="0"/>
              <a:t> do </a:t>
            </a:r>
            <a:r>
              <a:rPr lang="vi-VN" sz="2000" dirty="0" smtClean="0">
                <a:hlinkClick r:id="rId6" tooltip="Hoàng Cơ Minh"/>
              </a:rPr>
              <a:t>Hoàng Cơ Minh</a:t>
            </a:r>
            <a:r>
              <a:rPr lang="vi-VN" sz="2000" dirty="0" smtClean="0"/>
              <a:t>, chuẩn tướng hải quân </a:t>
            </a:r>
            <a:r>
              <a:rPr lang="vi-VN" sz="2000" dirty="0" smtClean="0">
                <a:hlinkClick r:id="rId7" tooltip="Quân lực Việt Nam Cộng Hòa"/>
              </a:rPr>
              <a:t>Quân lực Việt Nam Cộng Hòa</a:t>
            </a:r>
            <a:r>
              <a:rPr lang="vi-VN" sz="2000" dirty="0" smtClean="0"/>
              <a:t> thành lập vào năm 1980 (hay còn gọi là Mặt Trận Hoàng Cơ Minh). Năm 2004, Mặt trận tuyên bố giải tán, tái tổ chức thành Việt Tân và tuyên bố sẽ thực hiện "</a:t>
            </a:r>
            <a:r>
              <a:rPr lang="vi-VN" sz="2000" i="1" dirty="0" smtClean="0"/>
              <a:t>những hoạt động đấu tranh thích hợp với tình thế mới</a:t>
            </a:r>
            <a:r>
              <a:rPr lang="vi-VN" sz="2000" dirty="0" smtClean="0"/>
              <a:t>".</a:t>
            </a:r>
            <a:r>
              <a:rPr lang="vi-VN" sz="2000" baseline="30000" dirty="0" smtClean="0">
                <a:hlinkClick r:id="rId8"/>
              </a:rPr>
              <a:t>[2]</a:t>
            </a:r>
            <a:r>
              <a:rPr lang="vi-VN" sz="2000" dirty="0" smtClean="0"/>
              <a:t> Tổ chức Việt Tân tuyên bố có những thành viên hoạt động công khai trong nước Việt Nam.</a:t>
            </a:r>
            <a:r>
              <a:rPr lang="vi-VN" sz="2000" baseline="30000" dirty="0" smtClean="0">
                <a:hlinkClick r:id="rId8"/>
              </a:rPr>
              <a:t>[3]</a:t>
            </a:r>
            <a:r>
              <a:rPr lang="vi-VN" sz="2000" dirty="0" smtClean="0"/>
              <a:t> Tuy có tên là </a:t>
            </a:r>
            <a:r>
              <a:rPr lang="vi-VN" sz="2000" i="1" dirty="0" smtClean="0"/>
              <a:t>"Đảng"</a:t>
            </a:r>
            <a:r>
              <a:rPr lang="vi-VN" sz="2000" dirty="0" smtClean="0"/>
              <a:t> Việt Tân nhưng thực ra tổ chức này hoạt động tại Mỹ như một hội đoàn theo quy chế "unincorporated association” (</a:t>
            </a:r>
            <a:r>
              <a:rPr lang="vi-VN" sz="2000" dirty="0" smtClean="0">
                <a:hlinkClick r:id="rId9" tooltip="Hội đoàn không đăng ký pháp nhân (trang chưa được viết)"/>
              </a:rPr>
              <a:t>hội đoàn không đăng ký pháp nhân</a:t>
            </a:r>
            <a:r>
              <a:rPr lang="vi-VN" sz="2000" dirty="0" smtClean="0"/>
              <a:t>).</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xit" presetSubtype="16" fill="hold" nodeType="clickEffect">
                                  <p:stCondLst>
                                    <p:cond delay="0"/>
                                  </p:stCondLst>
                                  <p:childTnLst>
                                    <p:animEffect transition="out" filter="box(in)">
                                      <p:cBhvr>
                                        <p:cTn id="13" dur="500"/>
                                        <p:tgtEl>
                                          <p:spTgt spid="1026"/>
                                        </p:tgtEl>
                                      </p:cBhvr>
                                    </p:animEffect>
                                    <p:set>
                                      <p:cBhvr>
                                        <p:cTn id="14" dur="1" fill="hold">
                                          <p:stCondLst>
                                            <p:cond delay="499"/>
                                          </p:stCondLst>
                                        </p:cTn>
                                        <p:tgtEl>
                                          <p:spTgt spid="102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from="(-#ppt_w/2)" to="(#ppt_x)" calcmode="lin" valueType="num">
                                      <p:cBhvr>
                                        <p:cTn id="19" dur="600" fill="hold">
                                          <p:stCondLst>
                                            <p:cond delay="0"/>
                                          </p:stCondLst>
                                        </p:cTn>
                                        <p:tgtEl>
                                          <p:spTgt spid="4"/>
                                        </p:tgtEl>
                                        <p:attrNameLst>
                                          <p:attrName>ppt_x</p:attrName>
                                        </p:attrNameLst>
                                      </p:cBhvr>
                                    </p:anim>
                                    <p:anim from="0" to="-1.0" calcmode="lin" valueType="num">
                                      <p:cBhvr>
                                        <p:cTn id="20" dur="200" decel="50000" autoRev="1" fill="hold">
                                          <p:stCondLst>
                                            <p:cond delay="600"/>
                                          </p:stCondLst>
                                        </p:cTn>
                                        <p:tgtEl>
                                          <p:spTgt spid="4"/>
                                        </p:tgtEl>
                                        <p:attrNameLst>
                                          <p:attrName>xshear</p:attrName>
                                        </p:attrNameLst>
                                      </p:cBhvr>
                                    </p:anim>
                                    <p:animScale>
                                      <p:cBhvr>
                                        <p:cTn id="21" dur="200" decel="100000" autoRev="1" fill="hold">
                                          <p:stCondLst>
                                            <p:cond delay="600"/>
                                          </p:stCondLst>
                                        </p:cTn>
                                        <p:tgtEl>
                                          <p:spTgt spid="4"/>
                                        </p:tgtEl>
                                      </p:cBhvr>
                                      <p:from x="100000" y="100000"/>
                                      <p:to x="80000" y="100000"/>
                                    </p:animScale>
                                    <p:anim by="(#ppt_h/3+#ppt_w*0.1)" calcmode="lin" valueType="num">
                                      <p:cBhvr additive="sum">
                                        <p:cTn id="22" dur="200" decel="100000" autoRev="1" fill="hold">
                                          <p:stCondLst>
                                            <p:cond delay="600"/>
                                          </p:stCondLst>
                                        </p:cTn>
                                        <p:tgtEl>
                                          <p:spTgt spid="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8" y="-95250"/>
            <a:ext cx="8520113"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nvGrpSpPr>
          <p:cNvPr id="2" name="Group 5"/>
          <p:cNvGrpSpPr>
            <a:grpSpLocks/>
          </p:cNvGrpSpPr>
          <p:nvPr/>
        </p:nvGrpSpPr>
        <p:grpSpPr bwMode="auto">
          <a:xfrm>
            <a:off x="609600" y="914405"/>
            <a:ext cx="7772400" cy="3749633"/>
            <a:chOff x="1371600" y="1219200"/>
            <a:chExt cx="6477000" cy="5539829"/>
          </a:xfrm>
        </p:grpSpPr>
        <p:pic>
          <p:nvPicPr>
            <p:cNvPr id="57348" name="Picture 4"/>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371600" y="1219200"/>
              <a:ext cx="6477000" cy="4857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7349" name="Rectangle 7"/>
            <p:cNvSpPr>
              <a:spLocks noChangeArrowheads="1"/>
            </p:cNvSpPr>
            <p:nvPr/>
          </p:nvSpPr>
          <p:spPr bwMode="auto">
            <a:xfrm>
              <a:off x="3184071" y="6076950"/>
              <a:ext cx="2852057" cy="6820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400" b="1" dirty="0" err="1">
                  <a:solidFill>
                    <a:srgbClr val="003300"/>
                  </a:solidFill>
                  <a:latin typeface="Times New Roman" panose="02020603050405020304" pitchFamily="18" charset="0"/>
                  <a:cs typeface="Times New Roman" panose="02020603050405020304" pitchFamily="18" charset="0"/>
                </a:rPr>
                <a:t>Lê</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Công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Định</a:t>
              </a:r>
              <a:r>
                <a:rPr lang="en-US" altLang="vi-VN" sz="2400" b="1" dirty="0">
                  <a:solidFill>
                    <a:srgbClr val="003300"/>
                  </a:solidFill>
                  <a:latin typeface="Times New Roman" panose="02020603050405020304" pitchFamily="18" charset="0"/>
                  <a:cs typeface="Times New Roman" panose="02020603050405020304" pitchFamily="18" charset="0"/>
                </a:rPr>
                <a:t> </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sp>
        <p:nvSpPr>
          <p:cNvPr id="7" name="Rectangle 6"/>
          <p:cNvSpPr/>
          <p:nvPr/>
        </p:nvSpPr>
        <p:spPr>
          <a:xfrm>
            <a:off x="304800" y="666750"/>
            <a:ext cx="8534400" cy="4524315"/>
          </a:xfrm>
          <a:prstGeom prst="rect">
            <a:avLst/>
          </a:prstGeom>
        </p:spPr>
        <p:txBody>
          <a:bodyPr wrap="square">
            <a:spAutoFit/>
          </a:bodyPr>
          <a:lstStyle/>
          <a:p>
            <a:pPr algn="just"/>
            <a:r>
              <a:rPr lang="vi-VN" sz="2400" dirty="0" smtClean="0">
                <a:latin typeface="+mj-lt"/>
              </a:rPr>
              <a:t>là một </a:t>
            </a:r>
            <a:r>
              <a:rPr lang="vi-VN" sz="2400" dirty="0" smtClean="0">
                <a:latin typeface="+mj-lt"/>
                <a:hlinkClick r:id="rId3" tooltip="Luật sư"/>
              </a:rPr>
              <a:t>luật sư</a:t>
            </a:r>
            <a:r>
              <a:rPr lang="vi-VN" sz="2400" dirty="0" smtClean="0">
                <a:latin typeface="+mj-lt"/>
              </a:rPr>
              <a:t>, từng là thành viên của Đoàn luật sư </a:t>
            </a:r>
            <a:r>
              <a:rPr lang="vi-VN" sz="2400" dirty="0" smtClean="0">
                <a:latin typeface="+mj-lt"/>
                <a:hlinkClick r:id="rId4" tooltip="Thành phố Hồ Chí Minh"/>
              </a:rPr>
              <a:t>Thành phố Hồ Chí Minh</a:t>
            </a:r>
            <a:r>
              <a:rPr lang="vi-VN" sz="2400" dirty="0" smtClean="0">
                <a:latin typeface="+mj-lt"/>
              </a:rPr>
              <a:t>, thành viên Hiệp hội Luật sư </a:t>
            </a:r>
            <a:r>
              <a:rPr lang="vi-VN" sz="2400" dirty="0" smtClean="0">
                <a:latin typeface="+mj-lt"/>
                <a:hlinkClick r:id="rId5" tooltip="Hoa Kỳ"/>
              </a:rPr>
              <a:t>Hoa Kỳ</a:t>
            </a:r>
            <a:r>
              <a:rPr lang="vi-VN" sz="2400" dirty="0" smtClean="0">
                <a:latin typeface="+mj-lt"/>
              </a:rPr>
              <a:t>, thành viên hội đồng đại diện cho </a:t>
            </a:r>
            <a:r>
              <a:rPr lang="vi-VN" sz="2400" dirty="0" smtClean="0">
                <a:latin typeface="+mj-lt"/>
                <a:hlinkClick r:id="rId6" tooltip="Việt Nam"/>
              </a:rPr>
              <a:t>Việt Nam</a:t>
            </a:r>
            <a:r>
              <a:rPr lang="vi-VN" sz="2400" dirty="0" smtClean="0">
                <a:latin typeface="+mj-lt"/>
              </a:rPr>
              <a:t> – Hiệp hội Luật sư </a:t>
            </a:r>
            <a:r>
              <a:rPr lang="vi-VN" sz="2400" dirty="0" smtClean="0">
                <a:latin typeface="+mj-lt"/>
                <a:hlinkClick r:id="rId7" tooltip="Châu Á"/>
              </a:rPr>
              <a:t>châu Á</a:t>
            </a:r>
            <a:r>
              <a:rPr lang="vi-VN" sz="2400" dirty="0" smtClean="0">
                <a:latin typeface="+mj-lt"/>
              </a:rPr>
              <a:t> – </a:t>
            </a:r>
            <a:r>
              <a:rPr lang="vi-VN" sz="2400" dirty="0" smtClean="0">
                <a:latin typeface="+mj-lt"/>
                <a:hlinkClick r:id="rId8" tooltip="Thái Bình Dương"/>
              </a:rPr>
              <a:t>Thái Bình Dương</a:t>
            </a:r>
            <a:r>
              <a:rPr lang="vi-VN" sz="2400" dirty="0" smtClean="0">
                <a:latin typeface="+mj-lt"/>
              </a:rPr>
              <a:t>, thành viên Quỹ Nghiên cứu Biển Đông. </a:t>
            </a:r>
          </a:p>
          <a:p>
            <a:pPr algn="just"/>
            <a:r>
              <a:rPr lang="vi-VN" sz="2400" dirty="0" smtClean="0">
                <a:latin typeface="+mj-lt"/>
              </a:rPr>
              <a:t>Trong các bài viết bình luận luật sư Lê Công Định thể hiện quan điểm ủng hộ tư tưởng </a:t>
            </a:r>
            <a:r>
              <a:rPr lang="vi-VN" sz="2400" dirty="0" smtClean="0">
                <a:latin typeface="+mj-lt"/>
                <a:hlinkClick r:id="rId9" tooltip="Dân chủ đại nghị"/>
              </a:rPr>
              <a:t>dân chủ đại nghị</a:t>
            </a:r>
            <a:r>
              <a:rPr lang="vi-VN" sz="2400" dirty="0" smtClean="0">
                <a:latin typeface="+mj-lt"/>
              </a:rPr>
              <a:t>, đa đảng, </a:t>
            </a:r>
            <a:r>
              <a:rPr lang="vi-VN" sz="2400" dirty="0" smtClean="0">
                <a:latin typeface="+mj-lt"/>
                <a:hlinkClick r:id="rId10" tooltip="Đa nguyên"/>
              </a:rPr>
              <a:t>đa nguyên</a:t>
            </a:r>
            <a:r>
              <a:rPr lang="vi-VN" sz="2400" dirty="0" smtClean="0">
                <a:latin typeface="+mj-lt"/>
              </a:rPr>
              <a:t>, canh tân hệ thống luật pháp, chính trị của Việt Nam. Những quan điểm này được chính phủ Việt Nam đánh giá là đi ngược lại với quan điểm chính thống của Nhà nước Việt Nam hiện nay</a:t>
            </a:r>
          </a:p>
          <a:p>
            <a:pPr algn="just"/>
            <a:r>
              <a:rPr lang="vi-VN" sz="2400" dirty="0" smtClean="0">
                <a:latin typeface="+mj-lt"/>
              </a:rPr>
              <a:t>Ngày </a:t>
            </a:r>
            <a:r>
              <a:rPr lang="vi-VN" sz="2400" dirty="0" smtClean="0">
                <a:latin typeface="+mj-lt"/>
                <a:hlinkClick r:id="rId11" tooltip="13 tháng 6"/>
              </a:rPr>
              <a:t>13 tháng 6</a:t>
            </a:r>
            <a:r>
              <a:rPr lang="vi-VN" sz="2400" dirty="0" smtClean="0">
                <a:latin typeface="+mj-lt"/>
              </a:rPr>
              <a:t> năm </a:t>
            </a:r>
            <a:r>
              <a:rPr lang="vi-VN" sz="2400" dirty="0" smtClean="0">
                <a:latin typeface="+mj-lt"/>
                <a:hlinkClick r:id="rId12" tooltip="2009"/>
              </a:rPr>
              <a:t>2009</a:t>
            </a:r>
            <a:r>
              <a:rPr lang="vi-VN" sz="2400" dirty="0" smtClean="0">
                <a:latin typeface="+mj-lt"/>
              </a:rPr>
              <a:t>, ông đã bị </a:t>
            </a:r>
            <a:r>
              <a:rPr lang="vi-VN" sz="2400" dirty="0" smtClean="0">
                <a:latin typeface="+mj-lt"/>
                <a:hlinkClick r:id="rId13" tooltip="Bộ Công an (Việt Nam)"/>
              </a:rPr>
              <a:t>cơ quan công an Việt Nam</a:t>
            </a:r>
            <a:r>
              <a:rPr lang="vi-VN" sz="2400" dirty="0" smtClean="0">
                <a:latin typeface="+mj-lt"/>
              </a:rPr>
              <a:t> bắt giữ theo các điều 79 và 88 của Bộ Luật hình sự hiện hành của nước CHXHCN Việt Nam</a:t>
            </a:r>
            <a:endParaRPr lang="vi-VN" sz="24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2"/>
                                        </p:tgtEl>
                                        <p:attrNameLst>
                                          <p:attrName>ppt_x</p:attrName>
                                        </p:attrNameLst>
                                      </p:cBhvr>
                                      <p:tavLst>
                                        <p:tav tm="0">
                                          <p:val>
                                            <p:strVal val="ppt_x"/>
                                          </p:val>
                                        </p:tav>
                                        <p:tav tm="100000">
                                          <p:val>
                                            <p:strVal val="ppt_x"/>
                                          </p:val>
                                        </p:tav>
                                      </p:tavLst>
                                    </p:anim>
                                    <p:anim calcmode="lin" valueType="num">
                                      <p:cBhvr additive="base">
                                        <p:cTn id="19" dur="500"/>
                                        <p:tgtEl>
                                          <p:spTgt spid="2"/>
                                        </p:tgtEl>
                                        <p:attrNameLst>
                                          <p:attrName>ppt_y</p:attrName>
                                        </p:attrNameLst>
                                      </p:cBhvr>
                                      <p:tavLst>
                                        <p:tav tm="0">
                                          <p:val>
                                            <p:strVal val="ppt_y"/>
                                          </p:val>
                                        </p:tav>
                                        <p:tav tm="100000">
                                          <p:val>
                                            <p:strVal val="1+ppt_h/2"/>
                                          </p:val>
                                        </p:tav>
                                      </p:tavLst>
                                    </p:anim>
                                    <p:set>
                                      <p:cBhvr>
                                        <p:cTn id="20" dur="1" fill="hold">
                                          <p:stCondLst>
                                            <p:cond delay="499"/>
                                          </p:stCondLst>
                                        </p:cTn>
                                        <p:tgtEl>
                                          <p:spTgt spid="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60" y="171459"/>
            <a:ext cx="8520113"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Sẵn sàng ứng phó với các mối đe dọa an ninh, bảo đảm an ninh, an toàn thông tin</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58371"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990600" y="1085860"/>
            <a:ext cx="7391400" cy="347067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60" y="171460"/>
            <a:ext cx="8520113"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đấu tranh bảo vệ độc lập, chủ quyền và toàn vẹn lãnh thổ, giữ vững môi trường hòa bình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5105400" y="971550"/>
            <a:ext cx="3810000" cy="1714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381000" y="954881"/>
            <a:ext cx="4476750" cy="223480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62000" y="3342094"/>
            <a:ext cx="3276600" cy="16359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5032375" y="2874169"/>
            <a:ext cx="3810000" cy="2143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171460"/>
            <a:ext cx="8820150"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Kết hợp chặt chẽ giữa phát triển kinh tế, văn hóa, xã hội với đảm bảo quốc phòng, an ninh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423864" y="1216799"/>
            <a:ext cx="4794250" cy="180141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468813" y="3028950"/>
            <a:ext cx="4267200" cy="21359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381000" y="3255159"/>
            <a:ext cx="3505200" cy="18978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5440373" y="1200150"/>
            <a:ext cx="3475037" cy="17823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57160"/>
            <a:ext cx="8820150"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685810" y="563175"/>
            <a:ext cx="5426075" cy="25110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6186488" y="1314450"/>
            <a:ext cx="272837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381000" y="3657604"/>
            <a:ext cx="8534400" cy="1200329"/>
          </a:xfrm>
          <a:prstGeom prst="rect">
            <a:avLst/>
          </a:prstGeom>
        </p:spPr>
        <p:txBody>
          <a:bodyPr wrap="square">
            <a:spAutoFit/>
          </a:bodyPr>
          <a:lstStyle/>
          <a:p>
            <a:r>
              <a:rPr lang="vi-VN" dirty="0" smtClean="0"/>
              <a:t>Theo Bộ Quốc phòng, hiện nay, lực lượng tàu chiến của Hải quân Việt Nam có 3 </a:t>
            </a:r>
            <a:r>
              <a:rPr lang="vi-VN" dirty="0" smtClean="0">
                <a:hlinkClick r:id="rId3"/>
              </a:rPr>
              <a:t>tàu hộ vệ tên lửa </a:t>
            </a:r>
            <a:r>
              <a:rPr lang="vi-VN" dirty="0" smtClean="0"/>
              <a:t>Gepard 3.9 mang tên các vị vua: Đinh Tiên Hoàng, Lý Thái Tổ, Quang Trung; 1 tàu hộ vệ tên lửa Gepard 3.9 mang tên danh tướng Trần Hưng Đạo.</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609600" y="342900"/>
            <a:ext cx="7486650" cy="37433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2467" name="Rectangle 4"/>
          <p:cNvSpPr>
            <a:spLocks noChangeArrowheads="1"/>
          </p:cNvSpPr>
          <p:nvPr/>
        </p:nvSpPr>
        <p:spPr bwMode="auto">
          <a:xfrm>
            <a:off x="2362204" y="4457700"/>
            <a:ext cx="215123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012 Lý Thái Tổ</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600200" y="114300"/>
            <a:ext cx="4876800" cy="237767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3491" name="Rectangle 2"/>
          <p:cNvSpPr>
            <a:spLocks noChangeArrowheads="1"/>
          </p:cNvSpPr>
          <p:nvPr/>
        </p:nvSpPr>
        <p:spPr bwMode="auto">
          <a:xfrm>
            <a:off x="6248400" y="2914658"/>
            <a:ext cx="259080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015 Trần Hưng Đạo và 016 Quang Trung</a:t>
            </a:r>
          </a:p>
        </p:txBody>
      </p:sp>
      <p:pic>
        <p:nvPicPr>
          <p:cNvPr id="63492" name="Picture 5"/>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828800" y="2628900"/>
            <a:ext cx="3860800" cy="2171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rcRect/>
          <a:stretch>
            <a:fillRect/>
          </a:stretch>
        </p:blipFill>
        <p:spPr>
          <a:xfrm>
            <a:off x="685800" y="342900"/>
            <a:ext cx="7543800" cy="2925366"/>
          </a:xfrm>
        </p:spPr>
      </p:pic>
      <p:sp>
        <p:nvSpPr>
          <p:cNvPr id="64515" name="Rectangle 4"/>
          <p:cNvSpPr>
            <a:spLocks noChangeArrowheads="1"/>
          </p:cNvSpPr>
          <p:nvPr/>
        </p:nvSpPr>
        <p:spPr bwMode="auto">
          <a:xfrm>
            <a:off x="3200400" y="3886200"/>
            <a:ext cx="198120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ngầm Kilo</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143000" y="114305"/>
            <a:ext cx="6781800" cy="33361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5539" name="Rectangle 4"/>
          <p:cNvSpPr>
            <a:spLocks noChangeArrowheads="1"/>
          </p:cNvSpPr>
          <p:nvPr/>
        </p:nvSpPr>
        <p:spPr bwMode="auto">
          <a:xfrm>
            <a:off x="3549651" y="3543300"/>
            <a:ext cx="216535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dirty="0">
                <a:solidFill>
                  <a:srgbClr val="FF0000"/>
                </a:solidFill>
              </a:rPr>
              <a:t>Tàu tên lửa</a:t>
            </a:r>
          </a:p>
        </p:txBody>
      </p:sp>
      <p:sp>
        <p:nvSpPr>
          <p:cNvPr id="5" name="Rectangle 4"/>
          <p:cNvSpPr/>
          <p:nvPr/>
        </p:nvSpPr>
        <p:spPr>
          <a:xfrm>
            <a:off x="228600" y="3915807"/>
            <a:ext cx="8686800" cy="646331"/>
          </a:xfrm>
          <a:prstGeom prst="rect">
            <a:avLst/>
          </a:prstGeom>
        </p:spPr>
        <p:txBody>
          <a:bodyPr wrap="square">
            <a:spAutoFit/>
          </a:bodyPr>
          <a:lstStyle/>
          <a:p>
            <a:r>
              <a:rPr lang="vi-VN" dirty="0" smtClean="0"/>
              <a:t>Chiến hạm nặng 500 tấn này được vũ trang cực mạnh bằng 16 tên lửa hành trình chống hạm Uran-E (gấp đôi cơ số đạn chống tàu của 4 lớp khinh hạm trên).</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57158"/>
            <a:ext cx="8820150"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Xây dựng Quân đội nhân dân, Công an nhân dân chính quy, bản lĩnh, tinh nhuệ, hiện đại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457200" y="914410"/>
            <a:ext cx="7620000" cy="39076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57160"/>
            <a:ext cx="9144000"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giữ vững ổn định kinh tế - xã hội trong mọi tình huống</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914400" y="742960"/>
            <a:ext cx="7010400" cy="36040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57160"/>
            <a:ext cx="9144000"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Hợp tác, hữu nghị giữ gìn hòa bình thế giới và khu vực</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304800" y="857260"/>
            <a:ext cx="8229600" cy="333732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266700" y="57150"/>
            <a:ext cx="88011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0" y="1428750"/>
            <a:ext cx="4914900" cy="2743200"/>
          </a:xfrm>
          <a:ln w="19050">
            <a:solidFill>
              <a:schemeClr val="accent2">
                <a:lumMod val="75000"/>
              </a:schemeClr>
            </a:solidFill>
          </a:ln>
        </p:spPr>
        <p:txBody>
          <a:bodyPr>
            <a:noAutofit/>
          </a:bodyPr>
          <a:lstStyle/>
          <a:p>
            <a:pPr marL="457200" lvl="1" indent="0" algn="just">
              <a:lnSpc>
                <a:spcPct val="150000"/>
              </a:lnSpc>
              <a:buNone/>
            </a:pPr>
            <a:r>
              <a:rPr lang="vi-VN" dirty="0" smtClean="0"/>
              <a:t>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pic>
        <p:nvPicPr>
          <p:cNvPr id="16386" name="Picture 2" descr="Hội nghị thượng đỉnh Mỹ - Triều Tiên tại Hà Nội: chuẩn bị và kỳ vọng |  Forbes Việt Nam"/>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029200" y="1485900"/>
            <a:ext cx="3771900" cy="35433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000481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b="1" dirty="0" smtClean="0">
                <a:solidFill>
                  <a:srgbClr val="0000CC"/>
                </a:solidFill>
                <a:latin typeface="Times New Roman" panose="02020603050405020304" pitchFamily="18" charset="0"/>
                <a:cs typeface="Times New Roman" panose="02020603050405020304" pitchFamily="18" charset="0"/>
              </a:rPr>
              <a:t>1</a:t>
            </a:r>
            <a:r>
              <a:rPr lang="en-US" altLang="en-US" sz="3400" b="1" dirty="0" smtClean="0">
                <a:solidFill>
                  <a:srgbClr val="0000CC"/>
                </a:solidFill>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228600" y="1809750"/>
            <a:ext cx="4876800" cy="2590800"/>
          </a:xfrm>
          <a:ln w="19050">
            <a:solidFill>
              <a:schemeClr val="accent2">
                <a:lumMod val="75000"/>
              </a:schemeClr>
            </a:solidFill>
          </a:ln>
        </p:spPr>
        <p:txBody>
          <a:bodyPr>
            <a:noAutofit/>
          </a:bodyPr>
          <a:lstStyle/>
          <a:p>
            <a:pPr marL="457200" lvl="1" indent="0" algn="just">
              <a:lnSpc>
                <a:spcPct val="150000"/>
              </a:lnSpc>
              <a:buNone/>
            </a:pPr>
            <a:r>
              <a:rPr lang="pl-PL" sz="1800" dirty="0"/>
              <a:t>Thực hiện nhất quán đường lối đối ngoại độc lập, tự chủ, hoà bình, hợp tác và phát triển; đa phương hoá, đa dạng hoá quan hệ, chủ động và tích cực hội nhập quốc tế; nâng cao vị thế của đất nước</a:t>
            </a:r>
            <a:endParaRPr lang="vi-VN" sz="2800" dirty="0">
              <a:latin typeface="Times New Roman" panose="02020603050405020304" pitchFamily="18" charset="0"/>
              <a:cs typeface="Times New Roman" panose="02020603050405020304" pitchFamily="18" charset="0"/>
            </a:endParaRPr>
          </a:p>
        </p:txBody>
      </p:sp>
      <p:pic>
        <p:nvPicPr>
          <p:cNvPr id="6" name="Picture 2" descr="Kết quả hình ảnh cho giao lưu văn hó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496951" y="1428750"/>
            <a:ext cx="3312319" cy="321468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7423149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3"/>
          <p:cNvGrpSpPr>
            <a:grpSpLocks/>
          </p:cNvGrpSpPr>
          <p:nvPr/>
        </p:nvGrpSpPr>
        <p:grpSpPr bwMode="auto">
          <a:xfrm>
            <a:off x="1" y="1543050"/>
            <a:ext cx="1895475" cy="2971800"/>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569"/>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2209800" y="1839523"/>
            <a:ext cx="1302544" cy="2102644"/>
          </a:xfrm>
          <a:prstGeom prst="roundRect">
            <a:avLst>
              <a:gd name="adj" fmla="val 16667"/>
            </a:avLst>
          </a:prstGeom>
          <a:solidFill>
            <a:srgbClr val="73E77E"/>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2209801" y="3387329"/>
            <a:ext cx="1284685" cy="532209"/>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2286001" y="1856193"/>
            <a:ext cx="1284685" cy="531019"/>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6" name="Group 8"/>
          <p:cNvGrpSpPr>
            <a:grpSpLocks/>
          </p:cNvGrpSpPr>
          <p:nvPr/>
        </p:nvGrpSpPr>
        <p:grpSpPr bwMode="auto">
          <a:xfrm>
            <a:off x="1905000" y="1135864"/>
            <a:ext cx="1692505" cy="2840831"/>
            <a:chOff x="1828800" y="1514475"/>
            <a:chExt cx="1814678"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767182" cy="61555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4096949" y="1347795"/>
            <a:ext cx="1083469" cy="2645569"/>
          </a:xfrm>
          <a:prstGeom prst="roundRect">
            <a:avLst>
              <a:gd name="adj" fmla="val 16667"/>
            </a:avLst>
          </a:prstGeom>
          <a:solidFill>
            <a:srgbClr val="E9E065"/>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3864777" y="3294460"/>
            <a:ext cx="1308497" cy="67032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3864777" y="1368037"/>
            <a:ext cx="1308497" cy="667940"/>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76201" y="2446742"/>
            <a:ext cx="1788325" cy="1785104"/>
          </a:xfrm>
          <a:prstGeom prst="rect">
            <a:avLst/>
          </a:prstGeom>
        </p:spPr>
        <p:txBody>
          <a:bodyPr wrap="square">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2133600" y="1913341"/>
            <a:ext cx="1366839"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solidFill>
                  <a:srgbClr val="FFFF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dirty="0">
              <a:solidFill>
                <a:srgbClr val="FFFF00"/>
              </a:solidFill>
              <a:ea typeface="Times New Roman" panose="02020603050405020304" pitchFamily="18" charset="0"/>
              <a:cs typeface="Arial" panose="020B0604020202020204" pitchFamily="34" charset="0"/>
            </a:endParaRPr>
          </a:p>
        </p:txBody>
      </p:sp>
      <p:grpSp>
        <p:nvGrpSpPr>
          <p:cNvPr id="7" name="Group 13"/>
          <p:cNvGrpSpPr>
            <a:grpSpLocks/>
          </p:cNvGrpSpPr>
          <p:nvPr/>
        </p:nvGrpSpPr>
        <p:grpSpPr bwMode="auto">
          <a:xfrm>
            <a:off x="3638152" y="625302"/>
            <a:ext cx="1752607" cy="4290134"/>
            <a:chOff x="3041574" y="833542"/>
            <a:chExt cx="2368074" cy="5715199"/>
          </a:xfrm>
        </p:grpSpPr>
        <p:sp>
          <p:nvSpPr>
            <p:cNvPr id="75804" name="AutoShape 33"/>
            <p:cNvSpPr>
              <a:spLocks noChangeArrowheads="1"/>
            </p:cNvSpPr>
            <p:nvPr/>
          </p:nvSpPr>
          <p:spPr bwMode="gray">
            <a:xfrm>
              <a:off x="3041574" y="1786277"/>
              <a:ext cx="2368074"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376731" y="833542"/>
              <a:ext cx="2025580" cy="615017"/>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205340" y="1751606"/>
              <a:ext cx="2101339" cy="47971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r>
                <a:rPr lang="vi-VN" altLang="vi-VN" sz="1900" b="1" dirty="0" smtClean="0">
                  <a:solidFill>
                    <a:srgbClr val="66FFFF"/>
                  </a:solidFill>
                  <a:latin typeface="Times New Roman" panose="02020603050405020304" pitchFamily="18" charset="0"/>
                  <a:ea typeface="Times New Roman" panose="02020603050405020304" pitchFamily="18" charset="0"/>
                  <a:cs typeface="Arial" panose="020B0604020202020204" pitchFamily="34" charset="0"/>
                </a:rPr>
                <a:t>và </a:t>
              </a:r>
              <a:r>
                <a:rPr lang="vi-VN"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rPr>
                <a:t>khu vực”</a:t>
              </a:r>
              <a:endParaRPr lang="en-US"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5430440" y="959652"/>
            <a:ext cx="1122760" cy="2813447"/>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5543552" y="967986"/>
            <a:ext cx="1619249" cy="2759869"/>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5272095" y="2999185"/>
            <a:ext cx="1197769" cy="69889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8" name="Group 14"/>
          <p:cNvGrpSpPr>
            <a:grpSpLocks/>
          </p:cNvGrpSpPr>
          <p:nvPr/>
        </p:nvGrpSpPr>
        <p:grpSpPr bwMode="auto">
          <a:xfrm>
            <a:off x="5376863" y="244080"/>
            <a:ext cx="1709737" cy="3961716"/>
            <a:chOff x="5433139" y="325944"/>
            <a:chExt cx="2279531" cy="528166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9" y="325944"/>
              <a:ext cx="2112008" cy="61548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585506" y="1791631"/>
              <a:ext cx="2127164" cy="38159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9" name="Group 6"/>
          <p:cNvGrpSpPr>
            <a:grpSpLocks/>
          </p:cNvGrpSpPr>
          <p:nvPr/>
        </p:nvGrpSpPr>
        <p:grpSpPr bwMode="auto">
          <a:xfrm>
            <a:off x="2652714" y="3075385"/>
            <a:ext cx="2500313" cy="675084"/>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047876" y="3586162"/>
            <a:ext cx="5740004" cy="1443038"/>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12" name="Group 3"/>
          <p:cNvGrpSpPr>
            <a:grpSpLocks/>
          </p:cNvGrpSpPr>
          <p:nvPr/>
        </p:nvGrpSpPr>
        <p:grpSpPr bwMode="auto">
          <a:xfrm>
            <a:off x="7162800" y="114308"/>
            <a:ext cx="1905000" cy="2851277"/>
            <a:chOff x="551" y="746"/>
            <a:chExt cx="1772" cy="2121"/>
          </a:xfrm>
        </p:grpSpPr>
        <p:sp>
          <p:nvSpPr>
            <p:cNvPr id="75796" name="AutoShape 5"/>
            <p:cNvSpPr>
              <a:spLocks noChangeArrowheads="1"/>
            </p:cNvSpPr>
            <p:nvPr/>
          </p:nvSpPr>
          <p:spPr bwMode="gray">
            <a:xfrm>
              <a:off x="659" y="1101"/>
              <a:ext cx="1664"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chemeClr val="bg1"/>
                </a:solidFill>
                <a:cs typeface="Arial" panose="020B0604020202020204" pitchFamily="34" charset="0"/>
              </a:endParaRPr>
            </a:p>
          </p:txBody>
        </p:sp>
        <p:sp>
          <p:nvSpPr>
            <p:cNvPr id="71" name="AutoShape 7"/>
            <p:cNvSpPr>
              <a:spLocks noChangeArrowheads="1"/>
            </p:cNvSpPr>
            <p:nvPr/>
          </p:nvSpPr>
          <p:spPr bwMode="gray">
            <a:xfrm>
              <a:off x="693" y="1129"/>
              <a:ext cx="1514"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C00000"/>
                  </a:solidFill>
                  <a:latin typeface="+mj-lt"/>
                  <a:cs typeface="Arial" panose="020B0604020202020204" pitchFamily="34" charset="0"/>
                </a:rPr>
                <a:t>“bảo vệ vững chắc Tổ quốc, giữ vững </a:t>
              </a:r>
              <a:r>
                <a:rPr lang="vi-VN" altLang="vi-VN" sz="2000" b="1" dirty="0" smtClean="0">
                  <a:solidFill>
                    <a:srgbClr val="C00000"/>
                  </a:solidFill>
                  <a:latin typeface="+mj-lt"/>
                  <a:cs typeface="Arial" panose="020B0604020202020204" pitchFamily="34" charset="0"/>
                </a:rPr>
                <a:t>môi</a:t>
              </a:r>
              <a:r>
                <a:rPr lang="en-US" altLang="vi-VN" sz="2000" b="1" dirty="0" smtClean="0">
                  <a:solidFill>
                    <a:srgbClr val="C00000"/>
                  </a:solidFill>
                  <a:latin typeface="+mj-lt"/>
                  <a:cs typeface="Arial" panose="020B0604020202020204" pitchFamily="34" charset="0"/>
                </a:rPr>
                <a:t> </a:t>
              </a:r>
              <a:r>
                <a:rPr lang="vi-VN" altLang="vi-VN" sz="2000" b="1" dirty="0" smtClean="0">
                  <a:solidFill>
                    <a:srgbClr val="C00000"/>
                  </a:solidFill>
                  <a:latin typeface="+mj-lt"/>
                  <a:cs typeface="Arial" panose="020B0604020202020204" pitchFamily="34" charset="0"/>
                </a:rPr>
                <a:t>trường hoà</a:t>
              </a:r>
              <a:r>
                <a:rPr lang="en-US" altLang="vi-VN" sz="2000" b="1" dirty="0" smtClean="0">
                  <a:solidFill>
                    <a:srgbClr val="C00000"/>
                  </a:solidFill>
                  <a:latin typeface="+mj-lt"/>
                  <a:cs typeface="Arial" panose="020B0604020202020204" pitchFamily="34" charset="0"/>
                </a:rPr>
                <a:t> </a:t>
              </a:r>
              <a:r>
                <a:rPr lang="vi-VN" altLang="vi-VN" sz="2000" b="1" dirty="0" smtClean="0">
                  <a:solidFill>
                    <a:srgbClr val="C00000"/>
                  </a:solidFill>
                  <a:latin typeface="+mj-lt"/>
                  <a:cs typeface="Arial" panose="020B0604020202020204" pitchFamily="34" charset="0"/>
                </a:rPr>
                <a:t>bình</a:t>
              </a:r>
              <a:r>
                <a:rPr lang="vi-VN" altLang="vi-VN" sz="2000" b="1" dirty="0">
                  <a:solidFill>
                    <a:srgbClr val="C00000"/>
                  </a:solidFill>
                  <a:latin typeface="+mj-lt"/>
                  <a:cs typeface="Arial" panose="020B0604020202020204" pitchFamily="34" charset="0"/>
                </a:rPr>
                <a:t>, ổn định” </a:t>
              </a:r>
            </a:p>
          </p:txBody>
        </p:sp>
        <p:sp>
          <p:nvSpPr>
            <p:cNvPr id="75" name="Text Box 16"/>
            <p:cNvSpPr txBox="1">
              <a:spLocks noChangeArrowheads="1"/>
            </p:cNvSpPr>
            <p:nvPr/>
          </p:nvSpPr>
          <p:spPr bwMode="gray">
            <a:xfrm>
              <a:off x="551" y="746"/>
              <a:ext cx="1553" cy="343"/>
            </a:xfrm>
            <a:prstGeom prst="rect">
              <a:avLst/>
            </a:prstGeom>
            <a:noFill/>
            <a:ln>
              <a:noFill/>
            </a:ln>
            <a:effectLst/>
            <a:extLst/>
          </p:spPr>
          <p:txBody>
            <a:bodyPr wrap="none">
              <a:spAutoFit/>
            </a:bodyPr>
            <a:lstStyle/>
            <a:p>
              <a:pPr algn="ctr">
                <a:defRPr/>
              </a:pPr>
              <a:r>
                <a:rPr lang="en-US" sz="2400" b="1" dirty="0" err="1">
                  <a:ln w="1905"/>
                  <a:effectLst>
                    <a:innerShdw blurRad="69850" dist="43180" dir="5400000">
                      <a:srgbClr val="000000">
                        <a:alpha val="65000"/>
                      </a:srgbClr>
                    </a:innerShdw>
                  </a:effectLst>
                  <a:latin typeface="Arial" charset="0"/>
                  <a:cs typeface="Arial" pitchFamily="34" charset="0"/>
                </a:rPr>
                <a:t>Ðại</a:t>
              </a:r>
              <a:r>
                <a:rPr lang="en-US" sz="2400" b="1" dirty="0">
                  <a:ln w="1905"/>
                  <a:effectLst>
                    <a:innerShdw blurRad="69850" dist="43180" dir="5400000">
                      <a:srgbClr val="000000">
                        <a:alpha val="65000"/>
                      </a:srgbClr>
                    </a:innerShdw>
                  </a:effectLst>
                  <a:latin typeface="Arial" charset="0"/>
                  <a:cs typeface="Arial" pitchFamily="34" charset="0"/>
                </a:rPr>
                <a:t> hội XII</a:t>
              </a:r>
              <a:endParaRPr lang="en-US" b="1" dirty="0">
                <a:ln w="1905"/>
                <a:effectLst>
                  <a:innerShdw blurRad="69850" dist="43180" dir="5400000">
                    <a:srgbClr val="000000">
                      <a:alpha val="65000"/>
                    </a:srgbClr>
                  </a:innerShdw>
                </a:effectLst>
                <a:latin typeface="Arial" charset="0"/>
                <a:cs typeface="Arial" pitchFamily="34" charset="0"/>
              </a:endParaRPr>
            </a:p>
          </p:txBody>
        </p:sp>
      </p:gr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600" dirty="0" smtClean="0">
                <a:latin typeface="Times New Roman" panose="02020603050405020304" pitchFamily="18" charset="0"/>
                <a:cs typeface="Times New Roman" panose="02020603050405020304" pitchFamily="18" charset="0"/>
              </a:rPr>
              <a:t>Quan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400050" y="1600204"/>
            <a:ext cx="4572000" cy="1885946"/>
          </a:xfrm>
          <a:ln w="19050">
            <a:solidFill>
              <a:schemeClr val="accent2">
                <a:lumMod val="75000"/>
              </a:schemeClr>
            </a:solidFill>
          </a:ln>
        </p:spPr>
        <p:txBody>
          <a:bodyPr>
            <a:noAutofit/>
          </a:bodyPr>
          <a:lstStyle/>
          <a:p>
            <a:pPr algn="just" fontAlgn="base"/>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Hợp tác bình đẳng, cùng có lợi với tất cả các nước trên cơ sở những nguyên tắc cơ bản của Hiến chương Liên hợp quốc và luật pháp quốc tế. </a:t>
            </a:r>
            <a:endParaRPr lang="en-US" sz="2400" dirty="0">
              <a:latin typeface="Times New Roman" panose="02020603050405020304" pitchFamily="18" charset="0"/>
              <a:cs typeface="Times New Roman" panose="02020603050405020304" pitchFamily="18" charset="0"/>
            </a:endParaRPr>
          </a:p>
        </p:txBody>
      </p:sp>
      <p:pic>
        <p:nvPicPr>
          <p:cNvPr id="5" name="Picture 4" descr="Trách nhiệm và cơ hội của Việt Nam khi đảm nhiệm vai trò Chủ tịch ..."/>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200652" y="1596935"/>
            <a:ext cx="3726409" cy="326945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6591213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400050" y="1600204"/>
            <a:ext cx="4572000" cy="2190746"/>
          </a:xfrm>
          <a:ln w="19050">
            <a:solidFill>
              <a:schemeClr val="accent2">
                <a:lumMod val="75000"/>
              </a:schemeClr>
            </a:solidFill>
          </a:ln>
        </p:spPr>
        <p:txBody>
          <a:bodyPr>
            <a:noAutofit/>
          </a:bodyPr>
          <a:lstStyle/>
          <a:p>
            <a:pPr fontAlgn="base"/>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Phấn đấu cùng các nước Hiệp hội các quốc gia Đông Nam Á (ASEAN) xây dựng Đông Nam Á thành khu vực hoà bình, ổn định, hợp tác và phát triển phồn vinh. </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257800" y="1623063"/>
            <a:ext cx="3543300" cy="3177539"/>
          </a:xfrm>
          <a:prstGeom prst="rect">
            <a:avLst/>
          </a:prstGeom>
        </p:spPr>
      </p:pic>
    </p:spTree>
    <p:extLst>
      <p:ext uri="{BB962C8B-B14F-4D97-AF65-F5344CB8AC3E}">
        <p14:creationId xmlns:p14="http://schemas.microsoft.com/office/powerpoint/2010/main" xmlns="" val="240207583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14301"/>
            <a:ext cx="7886700" cy="1885950"/>
          </a:xfrm>
        </p:spPr>
        <p:txBody>
          <a:bodyPr>
            <a:normAutofit/>
          </a:bodyPr>
          <a:lstStyle/>
          <a:p>
            <a:pPr marL="0" indent="0" algn="just">
              <a:lnSpc>
                <a:spcPct val="120000"/>
              </a:lnSpc>
              <a:buNone/>
            </a:pPr>
            <a:r>
              <a:rPr lang="vi-VN" sz="2400" dirty="0" smtClean="0">
                <a:latin typeface="+mj-lt"/>
              </a:rPr>
              <a:t>Bảo </a:t>
            </a:r>
            <a:r>
              <a:rPr lang="vi-VN" sz="2400" dirty="0">
                <a:latin typeface="+mj-lt"/>
              </a:rPr>
              <a:t>đảm </a:t>
            </a:r>
            <a:r>
              <a:rPr lang="vi-VN" sz="2400" b="1" i="1" dirty="0">
                <a:latin typeface="+mj-lt"/>
              </a:rPr>
              <a:t>lợi ích tối cao </a:t>
            </a:r>
            <a:r>
              <a:rPr lang="vi-VN" sz="2400" dirty="0">
                <a:latin typeface="+mj-lt"/>
              </a:rPr>
              <a:t>của quốc gia - dân tộc, trên cơ sở các nguyên tắc cơ bản của luật pháp quốc tế, bình đẳng và cùng có </a:t>
            </a:r>
            <a:r>
              <a:rPr lang="vi-VN" sz="2400" dirty="0" smtClean="0">
                <a:latin typeface="+mj-lt"/>
              </a:rPr>
              <a:t>lợi</a:t>
            </a:r>
            <a:r>
              <a:rPr lang="vi-VN" sz="2400" dirty="0">
                <a:latin typeface="+mj-lt"/>
              </a:rPr>
              <a:t>,</a:t>
            </a:r>
            <a:r>
              <a:rPr lang="vi-VN" altLang="vi-VN" sz="2400" dirty="0" smtClean="0">
                <a:latin typeface="+mj-lt"/>
                <a:cs typeface="Times New Roman" panose="02020603050405020304" pitchFamily="18" charset="0"/>
              </a:rPr>
              <a:t> </a:t>
            </a:r>
            <a:r>
              <a:rPr lang="vi-VN" altLang="vi-VN" sz="2400" dirty="0">
                <a:latin typeface="+mj-lt"/>
                <a:cs typeface="Times New Roman" panose="02020603050405020304" pitchFamily="18" charset="0"/>
              </a:rPr>
              <a:t>đồng thời </a:t>
            </a:r>
            <a:r>
              <a:rPr lang="vi-VN" altLang="vi-VN" sz="2400" dirty="0">
                <a:solidFill>
                  <a:srgbClr val="FF0000"/>
                </a:solidFill>
                <a:latin typeface="+mj-lt"/>
                <a:cs typeface="Times New Roman" panose="02020603050405020304" pitchFamily="18" charset="0"/>
              </a:rPr>
              <a:t>thực hiện nghĩa vụ quốc tế </a:t>
            </a:r>
            <a:r>
              <a:rPr lang="vi-VN" altLang="vi-VN" sz="2400" dirty="0">
                <a:latin typeface="+mj-lt"/>
                <a:cs typeface="Times New Roman" panose="02020603050405020304" pitchFamily="18" charset="0"/>
              </a:rPr>
              <a:t>theo khả năng </a:t>
            </a:r>
            <a:r>
              <a:rPr lang="vi-VN" altLang="vi-VN" sz="2400" dirty="0">
                <a:latin typeface="Times New Roman" panose="02020603050405020304" pitchFamily="18" charset="0"/>
                <a:cs typeface="Times New Roman" panose="02020603050405020304" pitchFamily="18" charset="0"/>
              </a:rPr>
              <a:t>của Việt Nam.</a:t>
            </a:r>
          </a:p>
          <a:p>
            <a:endParaRPr lang="vi-VN" dirty="0"/>
          </a:p>
        </p:txBody>
      </p:sp>
      <p:pic>
        <p:nvPicPr>
          <p:cNvPr id="1026" name="Picture 2" descr="Lực lượng gìn giữ hòa bình Việt Nam xuất quân lên đường sang Nam Suda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800600" y="1888484"/>
            <a:ext cx="4269798" cy="3140715"/>
          </a:xfrm>
          <a:prstGeom prst="rect">
            <a:avLst/>
          </a:prstGeom>
          <a:noFill/>
          <a:extLst>
            <a:ext uri="{909E8E84-426E-40DD-AFC4-6F175D3DCCD1}">
              <a14:hiddenFill xmlns="" xmlns:a14="http://schemas.microsoft.com/office/drawing/2010/main">
                <a:solidFill>
                  <a:srgbClr val="FFFFFF"/>
                </a:solidFill>
              </a14:hiddenFill>
            </a:ext>
          </a:extLst>
        </p:spPr>
      </p:pic>
      <p:pic>
        <p:nvPicPr>
          <p:cNvPr id="2050" name="Picture 2" descr="Việt Nam góp 50.000 USD, ủng hộ WHO trong nỗ lực chống lại COVID-19 - Ảnh 1."/>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152400" y="1888485"/>
            <a:ext cx="4648200" cy="314071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30005232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342900"/>
            <a:ext cx="7886700" cy="2343150"/>
          </a:xfrm>
        </p:spPr>
        <p:txBody>
          <a:bodyPr/>
          <a:lstStyle/>
          <a:p>
            <a:pPr marL="0" indent="0" algn="just">
              <a:lnSpc>
                <a:spcPct val="120000"/>
              </a:lnSpc>
              <a:buNone/>
            </a:pPr>
            <a:r>
              <a:rPr lang="vi-VN" altLang="vi-VN" b="1" dirty="0">
                <a:latin typeface="Times New Roman" panose="02020603050405020304" pitchFamily="18" charset="0"/>
                <a:cs typeface="Times New Roman" panose="02020603050405020304" pitchFamily="18" charset="0"/>
              </a:rPr>
              <a:t>- </a:t>
            </a:r>
            <a:r>
              <a:rPr lang="vi-VN" altLang="vi-VN" dirty="0">
                <a:latin typeface="Times New Roman" panose="02020603050405020304" pitchFamily="18" charset="0"/>
                <a:cs typeface="Times New Roman" panose="02020603050405020304" pitchFamily="18" charset="0"/>
              </a:rPr>
              <a:t>Giữ vững </a:t>
            </a:r>
            <a:r>
              <a:rPr lang="vi-VN" altLang="vi-VN" i="1" dirty="0">
                <a:latin typeface="Times New Roman" panose="02020603050405020304" pitchFamily="18" charset="0"/>
                <a:cs typeface="Times New Roman" panose="02020603050405020304" pitchFamily="18" charset="0"/>
              </a:rPr>
              <a:t>độc lập tự chủ</a:t>
            </a:r>
            <a:r>
              <a:rPr lang="vi-VN" altLang="vi-VN" dirty="0">
                <a:latin typeface="Times New Roman" panose="02020603050405020304" pitchFamily="18" charset="0"/>
                <a:cs typeface="Times New Roman" panose="02020603050405020304" pitchFamily="18" charset="0"/>
              </a:rPr>
              <a:t>, tự cường đi đôi với đẩy mạnh </a:t>
            </a:r>
            <a:r>
              <a:rPr lang="vi-VN" altLang="vi-VN"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dirty="0">
                <a:latin typeface="Times New Roman" panose="02020603050405020304" pitchFamily="18" charset="0"/>
                <a:cs typeface="Times New Roman" panose="02020603050405020304" pitchFamily="18" charset="0"/>
              </a:rPr>
              <a:t> quan hệ đối ngoại</a:t>
            </a:r>
            <a:r>
              <a:rPr lang="vi-VN" altLang="vi-VN" dirty="0" smtClean="0">
                <a:latin typeface="Times New Roman" panose="02020603050405020304" pitchFamily="18" charset="0"/>
                <a:cs typeface="Times New Roman" panose="02020603050405020304" pitchFamily="18" charset="0"/>
              </a:rPr>
              <a:t>.</a:t>
            </a:r>
            <a:endParaRPr lang="vi-VN" altLang="vi-VN" dirty="0">
              <a:latin typeface="Times New Roman" panose="02020603050405020304" pitchFamily="18" charset="0"/>
              <a:cs typeface="Times New Roman" panose="02020603050405020304" pitchFamily="18" charset="0"/>
            </a:endParaRPr>
          </a:p>
        </p:txBody>
      </p:sp>
      <p:pic>
        <p:nvPicPr>
          <p:cNvPr id="2050" name="Picture 2" descr="Kết quả hình ảnh cho mở rộng quan hệ đối ngoạ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572000" y="1757362"/>
            <a:ext cx="4362450" cy="3214688"/>
          </a:xfrm>
          <a:prstGeom prst="rect">
            <a:avLst/>
          </a:prstGeom>
          <a:noFill/>
          <a:extLst>
            <a:ext uri="{909E8E84-426E-40DD-AFC4-6F175D3DCCD1}">
              <a14:hiddenFill xmlns="" xmlns:a14="http://schemas.microsoft.com/office/drawing/2010/main">
                <a:solidFill>
                  <a:srgbClr val="FFFFFF"/>
                </a:solidFill>
              </a14:hiddenFill>
            </a:ext>
          </a:extLst>
        </p:spPr>
      </p:pic>
      <p:pic>
        <p:nvPicPr>
          <p:cNvPr id="1026" name="Picture 2" descr="Kết quả hình ảnh cho giao lưu văn hó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55579" y="1757362"/>
            <a:ext cx="4416425" cy="321468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95824251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52400" y="1600201"/>
            <a:ext cx="1523999" cy="3496865"/>
            <a:chOff x="720" y="901"/>
            <a:chExt cx="1367" cy="2937"/>
          </a:xfrm>
          <a:solidFill>
            <a:schemeClr val="accent2">
              <a:lumMod val="20000"/>
              <a:lumOff val="80000"/>
            </a:schemeClr>
          </a:solidFill>
        </p:grpSpPr>
        <p:sp>
          <p:nvSpPr>
            <p:cNvPr id="45126" name="AutoShape 4"/>
            <p:cNvSpPr>
              <a:spLocks noChangeArrowheads="1"/>
            </p:cNvSpPr>
            <p:nvPr/>
          </p:nvSpPr>
          <p:spPr bwMode="gray">
            <a:xfrm>
              <a:off x="720" y="1490"/>
              <a:ext cx="1363" cy="1800"/>
            </a:xfrm>
            <a:prstGeom prst="roundRect">
              <a:avLst>
                <a:gd name="adj" fmla="val 17509"/>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grpSp>
          <p:nvGrpSpPr>
            <p:cNvPr id="6" name="Group 10"/>
            <p:cNvGrpSpPr>
              <a:grpSpLocks/>
            </p:cNvGrpSpPr>
            <p:nvPr/>
          </p:nvGrpSpPr>
          <p:grpSpPr bwMode="auto">
            <a:xfrm>
              <a:off x="1189" y="1296"/>
              <a:ext cx="405" cy="436"/>
              <a:chOff x="1289" y="582"/>
              <a:chExt cx="668" cy="720"/>
            </a:xfrm>
            <a:grpFill/>
          </p:grpSpPr>
          <p:sp>
            <p:nvSpPr>
              <p:cNvPr id="45134" name="Oval 11"/>
              <p:cNvSpPr>
                <a:spLocks noChangeArrowheads="1"/>
              </p:cNvSpPr>
              <p:nvPr/>
            </p:nvSpPr>
            <p:spPr bwMode="gray">
              <a:xfrm>
                <a:off x="1289" y="582"/>
                <a:ext cx="668" cy="720"/>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cs typeface="Arial" panose="020B0604020202020204" pitchFamily="34" charset="0"/>
                </a:endParaRPr>
              </a:p>
            </p:txBody>
          </p:sp>
        </p:grpSp>
        <p:sp>
          <p:nvSpPr>
            <p:cNvPr id="66576" name="Text Box 16"/>
            <p:cNvSpPr txBox="1">
              <a:spLocks noChangeArrowheads="1"/>
            </p:cNvSpPr>
            <p:nvPr/>
          </p:nvSpPr>
          <p:spPr bwMode="gray">
            <a:xfrm>
              <a:off x="856" y="901"/>
              <a:ext cx="1121" cy="284"/>
            </a:xfrm>
            <a:prstGeom prst="rect">
              <a:avLst/>
            </a:prstGeom>
            <a:grpFill/>
            <a:ln>
              <a:noFill/>
            </a:ln>
            <a:effectLst/>
            <a:extLst/>
          </p:spPr>
          <p:txBody>
            <a:bodyPr wrap="none">
              <a:spAutoFit/>
            </a:bodyPr>
            <a:lstStyle/>
            <a:p>
              <a:pPr algn="ctr">
                <a:defRPr/>
              </a:pPr>
              <a:r>
                <a:rPr lang="en-US" sz="1600" b="1" dirty="0" err="1">
                  <a:ln w="1905"/>
                  <a:effectLst>
                    <a:innerShdw blurRad="69850" dist="43180" dir="5400000">
                      <a:srgbClr val="000000">
                        <a:alpha val="65000"/>
                      </a:srgbClr>
                    </a:innerShdw>
                  </a:effectLst>
                  <a:latin typeface="Arial" charset="0"/>
                  <a:cs typeface="Arial" pitchFamily="34" charset="0"/>
                </a:rPr>
                <a:t>Ðại</a:t>
              </a:r>
              <a:r>
                <a:rPr lang="en-US" sz="1600" b="1" dirty="0">
                  <a:ln w="1905"/>
                  <a:effectLst>
                    <a:innerShdw blurRad="69850" dist="43180" dir="5400000">
                      <a:srgbClr val="000000">
                        <a:alpha val="65000"/>
                      </a:srgbClr>
                    </a:innerShdw>
                  </a:effectLst>
                  <a:latin typeface="Arial" charset="0"/>
                  <a:cs typeface="Arial" pitchFamily="34" charset="0"/>
                </a:rPr>
                <a:t> </a:t>
              </a:r>
              <a:r>
                <a:rPr lang="en-US" sz="1600" b="1" dirty="0" err="1">
                  <a:ln w="1905"/>
                  <a:effectLst>
                    <a:innerShdw blurRad="69850" dist="43180" dir="5400000">
                      <a:srgbClr val="000000">
                        <a:alpha val="65000"/>
                      </a:srgbClr>
                    </a:innerShdw>
                  </a:effectLst>
                  <a:latin typeface="Arial" charset="0"/>
                  <a:cs typeface="Arial" pitchFamily="34" charset="0"/>
                </a:rPr>
                <a:t>hội</a:t>
              </a:r>
              <a:r>
                <a:rPr lang="en-US" sz="1600" b="1" dirty="0">
                  <a:ln w="1905"/>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1719262" y="1328733"/>
            <a:ext cx="1404938" cy="3529013"/>
            <a:chOff x="2208" y="874"/>
            <a:chExt cx="1365"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296"/>
              <a:ext cx="405" cy="436"/>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239" y="874"/>
              <a:ext cx="1332" cy="310"/>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2978150" y="1075135"/>
            <a:ext cx="1593850" cy="3264694"/>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9" name="Group 37"/>
            <p:cNvGrpSpPr>
              <a:grpSpLocks/>
            </p:cNvGrpSpPr>
            <p:nvPr/>
          </p:nvGrpSpPr>
          <p:grpSpPr bwMode="auto">
            <a:xfrm>
              <a:off x="4165" y="1288"/>
              <a:ext cx="405" cy="476"/>
              <a:chOff x="1289" y="568"/>
              <a:chExt cx="668" cy="785"/>
            </a:xfrm>
          </p:grpSpPr>
          <p:sp>
            <p:nvSpPr>
              <p:cNvPr id="45109" name="Oval 38"/>
              <p:cNvSpPr>
                <a:spLocks noChangeArrowheads="1"/>
              </p:cNvSpPr>
              <p:nvPr/>
            </p:nvSpPr>
            <p:spPr bwMode="gray">
              <a:xfrm>
                <a:off x="1289" y="582"/>
                <a:ext cx="668" cy="771"/>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659"/>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568"/>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332"/>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620000" y="4743450"/>
            <a:ext cx="914400" cy="4000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152400" y="2446737"/>
            <a:ext cx="1524000" cy="1938992"/>
          </a:xfrm>
          <a:prstGeom prst="rect">
            <a:avLst/>
          </a:prstGeom>
        </p:spPr>
        <p:txBody>
          <a:bodyPr wrap="square">
            <a:spAutoFit/>
          </a:bodyPr>
          <a:lstStyle/>
          <a:p>
            <a:pPr algn="ctr">
              <a:spcAft>
                <a:spcPts val="0"/>
              </a:spcAft>
              <a:defRPr/>
            </a:pPr>
            <a:r>
              <a:rPr lang="en-US" sz="2000" b="1" dirty="0" err="1">
                <a:effectLst>
                  <a:outerShdw blurRad="38100" dist="38100" dir="2700000" algn="tl">
                    <a:srgbClr val="000000">
                      <a:alpha val="43137"/>
                    </a:srgbClr>
                  </a:outerShdw>
                </a:effectLst>
                <a:latin typeface="Times New Roman"/>
                <a:ea typeface="Times New Roman"/>
                <a:cs typeface="Arial" pitchFamily="34" charset="0"/>
              </a:rPr>
              <a:t>Chủ</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trương</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hợp</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tác</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kinh</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tế</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và</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khoa</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học</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kỹ</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thuật</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với</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các</a:t>
            </a:r>
            <a:r>
              <a:rPr lang="en-US" sz="2000" b="1" u="sng" dirty="0">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effectLst>
                  <a:outerShdw blurRad="38100" dist="38100" dir="2700000" algn="tl">
                    <a:srgbClr val="000000">
                      <a:alpha val="43137"/>
                    </a:srgbClr>
                  </a:outerShdw>
                </a:effectLst>
                <a:latin typeface="Times New Roman"/>
                <a:ea typeface="Times New Roman"/>
                <a:cs typeface="Arial" pitchFamily="34" charset="0"/>
              </a:rPr>
              <a:t>nước</a:t>
            </a:r>
            <a:endParaRPr lang="en-US" sz="2000" b="1" u="sng" dirty="0">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1752600" y="2218132"/>
            <a:ext cx="1109661" cy="2031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a:t>
            </a:r>
            <a:r>
              <a:rPr lang="en-US" altLang="vi-VN" b="1" u="sng" dirty="0">
                <a:solidFill>
                  <a:srgbClr val="C00000"/>
                </a:solidFill>
                <a:latin typeface="Times New Roman" panose="02020603050405020304" pitchFamily="18" charset="0"/>
                <a:cs typeface="Arial" panose="020B0604020202020204" pitchFamily="34" charset="0"/>
              </a:rPr>
              <a:t>quốc gia, các tổ chức kinh tế</a:t>
            </a:r>
            <a:endParaRPr lang="en-US" altLang="vi-VN" b="1" u="sng" dirty="0">
              <a:solidFill>
                <a:srgbClr val="C00000"/>
              </a:solidFill>
              <a:cs typeface="Arial" panose="020B0604020202020204" pitchFamily="34" charset="0"/>
            </a:endParaRPr>
          </a:p>
        </p:txBody>
      </p:sp>
      <p:sp>
        <p:nvSpPr>
          <p:cNvPr id="5" name="Rectangle 4"/>
          <p:cNvSpPr>
            <a:spLocks noChangeArrowheads="1"/>
          </p:cNvSpPr>
          <p:nvPr/>
        </p:nvSpPr>
        <p:spPr bwMode="auto">
          <a:xfrm>
            <a:off x="3284538" y="1885950"/>
            <a:ext cx="1363662" cy="184665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kinh tế</a:t>
            </a:r>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 mở, hội nhập với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khu vực và thế giới</a:t>
            </a:r>
          </a:p>
        </p:txBody>
      </p:sp>
      <p:grpSp>
        <p:nvGrpSpPr>
          <p:cNvPr id="12" name="Group 3"/>
          <p:cNvGrpSpPr>
            <a:grpSpLocks/>
          </p:cNvGrpSpPr>
          <p:nvPr/>
        </p:nvGrpSpPr>
        <p:grpSpPr bwMode="auto">
          <a:xfrm>
            <a:off x="4706937" y="865581"/>
            <a:ext cx="1312863" cy="3374231"/>
            <a:chOff x="720" y="1004"/>
            <a:chExt cx="1367" cy="2834"/>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4" name="Group 10"/>
            <p:cNvGrpSpPr>
              <a:grpSpLocks/>
            </p:cNvGrpSpPr>
            <p:nvPr/>
          </p:nvGrpSpPr>
          <p:grpSpPr bwMode="auto">
            <a:xfrm>
              <a:off x="1189" y="1296"/>
              <a:ext cx="405" cy="436"/>
              <a:chOff x="1289" y="582"/>
              <a:chExt cx="668" cy="720"/>
            </a:xfrm>
          </p:grpSpPr>
          <p:sp>
            <p:nvSpPr>
              <p:cNvPr id="45096" name="Oval 11"/>
              <p:cNvSpPr>
                <a:spLocks noChangeArrowheads="1"/>
              </p:cNvSpPr>
              <p:nvPr/>
            </p:nvSpPr>
            <p:spPr bwMode="gray">
              <a:xfrm>
                <a:off x="1289" y="582"/>
                <a:ext cx="668" cy="720"/>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1004"/>
              <a:ext cx="1287" cy="310"/>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6846888" y="1471617"/>
            <a:ext cx="2087562" cy="415498"/>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15" name="Group 6"/>
          <p:cNvGrpSpPr>
            <a:grpSpLocks/>
          </p:cNvGrpSpPr>
          <p:nvPr/>
        </p:nvGrpSpPr>
        <p:grpSpPr bwMode="auto">
          <a:xfrm>
            <a:off x="2012950" y="3075385"/>
            <a:ext cx="3333750" cy="675084"/>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1206501" y="3771896"/>
            <a:ext cx="6973888" cy="13144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70" name="TextBox 5"/>
          <p:cNvSpPr txBox="1">
            <a:spLocks noChangeArrowheads="1"/>
          </p:cNvSpPr>
          <p:nvPr/>
        </p:nvSpPr>
        <p:spPr bwMode="auto">
          <a:xfrm>
            <a:off x="4859337" y="1676907"/>
            <a:ext cx="1236663" cy="14773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u="sng" dirty="0">
                <a:latin typeface="Times New Roman" panose="02020603050405020304" pitchFamily="18" charset="0"/>
                <a:cs typeface="Times New Roman" panose="02020603050405020304" pitchFamily="18" charset="0"/>
              </a:rPr>
              <a:t>Chủ động </a:t>
            </a:r>
            <a:r>
              <a:rPr lang="en-US" altLang="vi-VN" b="1" dirty="0">
                <a:latin typeface="Times New Roman" panose="02020603050405020304" pitchFamily="18" charset="0"/>
                <a:cs typeface="Times New Roman" panose="02020603050405020304" pitchFamily="18" charset="0"/>
              </a:rPr>
              <a:t>hội nhập </a:t>
            </a:r>
            <a:r>
              <a:rPr lang="en-US" altLang="vi-VN" b="1" u="sng" dirty="0">
                <a:latin typeface="Times New Roman" panose="02020603050405020304" pitchFamily="18" charset="0"/>
                <a:cs typeface="Times New Roman" panose="02020603050405020304" pitchFamily="18" charset="0"/>
              </a:rPr>
              <a:t>kinh tế </a:t>
            </a:r>
            <a:r>
              <a:rPr lang="en-US" altLang="vi-VN" b="1" dirty="0">
                <a:latin typeface="Times New Roman" panose="02020603050405020304" pitchFamily="18" charset="0"/>
                <a:cs typeface="Times New Roman" panose="02020603050405020304" pitchFamily="18" charset="0"/>
              </a:rPr>
              <a:t>quốc tế và khu vực</a:t>
            </a:r>
          </a:p>
        </p:txBody>
      </p:sp>
      <p:grpSp>
        <p:nvGrpSpPr>
          <p:cNvPr id="16" name="Group 3"/>
          <p:cNvGrpSpPr>
            <a:grpSpLocks/>
          </p:cNvGrpSpPr>
          <p:nvPr/>
        </p:nvGrpSpPr>
        <p:grpSpPr bwMode="auto">
          <a:xfrm>
            <a:off x="6112218" y="903685"/>
            <a:ext cx="1583982" cy="3439715"/>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7" name="Group 10"/>
            <p:cNvGrpSpPr>
              <a:grpSpLocks/>
            </p:cNvGrpSpPr>
            <p:nvPr/>
          </p:nvGrpSpPr>
          <p:grpSpPr bwMode="auto">
            <a:xfrm>
              <a:off x="1189" y="1296"/>
              <a:ext cx="405" cy="436"/>
              <a:chOff x="1289" y="582"/>
              <a:chExt cx="668" cy="720"/>
            </a:xfrm>
          </p:grpSpPr>
          <p:sp>
            <p:nvSpPr>
              <p:cNvPr id="45081" name="Oval 11"/>
              <p:cNvSpPr>
                <a:spLocks noChangeArrowheads="1"/>
              </p:cNvSpPr>
              <p:nvPr/>
            </p:nvSpPr>
            <p:spPr bwMode="gray">
              <a:xfrm>
                <a:off x="1289" y="582"/>
                <a:ext cx="668" cy="720"/>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388"/>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a:t>
              </a:r>
              <a:r>
                <a:rPr lang="en-US" sz="2400" b="1" dirty="0" smtClean="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6248400" y="1754907"/>
            <a:ext cx="1131263" cy="17543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u="sng" dirty="0">
                <a:solidFill>
                  <a:srgbClr val="990000"/>
                </a:solidFill>
                <a:cs typeface="Arial" panose="020B0604020202020204" pitchFamily="34" charset="0"/>
              </a:rPr>
              <a:t>Chủ động và tích cực </a:t>
            </a:r>
            <a:r>
              <a:rPr lang="en-US" altLang="vi-VN" b="1" i="1" dirty="0">
                <a:solidFill>
                  <a:srgbClr val="990000"/>
                </a:solidFill>
                <a:cs typeface="Arial" panose="020B0604020202020204" pitchFamily="34" charset="0"/>
              </a:rPr>
              <a:t>hội nhập </a:t>
            </a:r>
            <a:r>
              <a:rPr lang="en-US" altLang="vi-VN" b="1" i="1" u="sng" dirty="0">
                <a:solidFill>
                  <a:srgbClr val="990000"/>
                </a:solidFill>
                <a:cs typeface="Arial" panose="020B0604020202020204" pitchFamily="34" charset="0"/>
              </a:rPr>
              <a:t>quốc tế</a:t>
            </a:r>
          </a:p>
        </p:txBody>
      </p:sp>
      <p:sp>
        <p:nvSpPr>
          <p:cNvPr id="85" name="Content Placeholder 2">
            <a:extLst>
              <a:ext uri="{FF2B5EF4-FFF2-40B4-BE49-F238E27FC236}">
                <a16:creationId xmlns="" xmlns:a16="http://schemas.microsoft.com/office/drawing/2014/main" id="{1AF6F468-73ED-4C2E-8374-C40A4A011CF7}"/>
              </a:ext>
            </a:extLst>
          </p:cNvPr>
          <p:cNvSpPr txBox="1">
            <a:spLocks/>
          </p:cNvSpPr>
          <p:nvPr/>
        </p:nvSpPr>
        <p:spPr>
          <a:xfrm>
            <a:off x="800100" y="-1"/>
            <a:ext cx="8001000" cy="857251"/>
          </a:xfrm>
          <a:prstGeom prst="rect">
            <a:avLst/>
          </a:prstGeom>
          <a:ln w="28575">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Tree>
    <p:extLst>
      <p:ext uri="{BB962C8B-B14F-4D97-AF65-F5344CB8AC3E}">
        <p14:creationId xmlns="" xmlns:p14="http://schemas.microsoft.com/office/powerpoint/2010/main"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7" name="Cloud Callout 6"/>
          <p:cNvSpPr/>
          <p:nvPr/>
        </p:nvSpPr>
        <p:spPr>
          <a:xfrm>
            <a:off x="4914900" y="2171700"/>
            <a:ext cx="3486150" cy="211455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257800" y="2857501"/>
            <a:ext cx="30861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đích</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hội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nhập</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tế</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37084357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533400" y="57150"/>
            <a:ext cx="8267700" cy="914401"/>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400" dirty="0" smtClean="0">
                <a:latin typeface="Times New Roman" panose="02020603050405020304" pitchFamily="18" charset="0"/>
                <a:cs typeface="Times New Roman" panose="02020603050405020304" pitchFamily="18" charset="0"/>
              </a:rPr>
              <a:t>Quan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3581400" y="1200150"/>
            <a:ext cx="5410200" cy="3714750"/>
          </a:xfrm>
          <a:ln w="19050">
            <a:solidFill>
              <a:schemeClr val="accent2">
                <a:lumMod val="75000"/>
              </a:schemeClr>
            </a:solidFill>
          </a:ln>
        </p:spPr>
        <p:txBody>
          <a:bodyPr>
            <a:noAutofit/>
          </a:bodyPr>
          <a:lstStyle/>
          <a:p>
            <a:pPr>
              <a:lnSpc>
                <a:spcPct val="120000"/>
              </a:lnSpc>
            </a:pPr>
            <a:r>
              <a:rPr lang="en-US" sz="2200" dirty="0" smtClean="0">
                <a:latin typeface="Times New Roman" panose="02020603050405020304" pitchFamily="18" charset="0"/>
                <a:cs typeface="Times New Roman" panose="02020603050405020304" pitchFamily="18" charset="0"/>
              </a:rPr>
              <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 N</a:t>
            </a:r>
            <a:r>
              <a:rPr lang="pl-PL" sz="2200" dirty="0" smtClean="0">
                <a:latin typeface="Times New Roman" panose="02020603050405020304" pitchFamily="18" charset="0"/>
                <a:cs typeface="Times New Roman" panose="02020603050405020304" pitchFamily="18" charset="0"/>
              </a:rPr>
              <a:t>hằm </a:t>
            </a:r>
            <a:r>
              <a:rPr lang="pl-PL" sz="2200" dirty="0">
                <a:latin typeface="Times New Roman" panose="02020603050405020304" pitchFamily="18" charset="0"/>
                <a:cs typeface="Times New Roman" panose="02020603050405020304" pitchFamily="18" charset="0"/>
              </a:rPr>
              <a:t>củng cố môi tr</a:t>
            </a:r>
            <a:r>
              <a:rPr lang="vi-VN" sz="2200" dirty="0">
                <a:latin typeface="Times New Roman" panose="02020603050405020304" pitchFamily="18" charset="0"/>
                <a:cs typeface="Times New Roman" panose="02020603050405020304" pitchFamily="18" charset="0"/>
              </a:rPr>
              <a:t>ư</a:t>
            </a:r>
            <a:r>
              <a:rPr lang="pl-PL" sz="2200" dirty="0">
                <a:latin typeface="Times New Roman" panose="02020603050405020304" pitchFamily="18" charset="0"/>
                <a:cs typeface="Times New Roman" panose="02020603050405020304" pitchFamily="18" charset="0"/>
              </a:rPr>
              <a:t>ờng hòa bình, tranh thủ tối đa các điều kiện quốc tế thuận </a:t>
            </a:r>
            <a:r>
              <a:rPr lang="pl-PL" sz="2200" dirty="0" smtClean="0">
                <a:latin typeface="Times New Roman" panose="02020603050405020304" pitchFamily="18" charset="0"/>
                <a:cs typeface="Times New Roman" panose="02020603050405020304" pitchFamily="18" charset="0"/>
              </a:rPr>
              <a:t>lợ</a:t>
            </a:r>
            <a:r>
              <a:rPr lang="en-US" sz="2200" dirty="0" err="1" smtClean="0">
                <a:latin typeface="Times New Roman" panose="02020603050405020304" pitchFamily="18" charset="0"/>
                <a:cs typeface="Times New Roman" panose="02020603050405020304" pitchFamily="18" charset="0"/>
              </a:rPr>
              <a:t>i</a:t>
            </a:r>
            <a:r>
              <a:rPr lang="en-US" sz="2200" dirty="0" smtClean="0">
                <a:latin typeface="Times New Roman" panose="02020603050405020304" pitchFamily="18" charset="0"/>
                <a:cs typeface="Times New Roman" panose="02020603050405020304" pitchFamily="18" charset="0"/>
              </a:rPr>
              <a:t>.</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G</a:t>
            </a:r>
            <a:r>
              <a:rPr lang="pl-PL" sz="2200" dirty="0" smtClean="0">
                <a:latin typeface="Times New Roman" panose="02020603050405020304" pitchFamily="18" charset="0"/>
                <a:cs typeface="Times New Roman" panose="02020603050405020304" pitchFamily="18" charset="0"/>
              </a:rPr>
              <a:t>iữ </a:t>
            </a:r>
            <a:r>
              <a:rPr lang="pl-PL" sz="2200" dirty="0">
                <a:latin typeface="Times New Roman" panose="02020603050405020304" pitchFamily="18" charset="0"/>
                <a:cs typeface="Times New Roman" panose="02020603050405020304" pitchFamily="18" charset="0"/>
              </a:rPr>
              <a:t>vững độc lập, chủ quyền, thống nhất và toàn vẹn lãnh thổ và bảo vệ vững chắc Tổ quốc Việt Nam xã hội chủ </a:t>
            </a:r>
            <a:r>
              <a:rPr lang="pl-PL" sz="2200" dirty="0" smtClean="0">
                <a:latin typeface="Times New Roman" panose="02020603050405020304" pitchFamily="18" charset="0"/>
                <a:cs typeface="Times New Roman" panose="02020603050405020304" pitchFamily="18" charset="0"/>
              </a:rPr>
              <a:t>nghĩa</a:t>
            </a:r>
            <a:r>
              <a:rPr lang="en-US" sz="2200" dirty="0" smtClean="0">
                <a:latin typeface="Times New Roman" panose="02020603050405020304" pitchFamily="18" charset="0"/>
                <a:cs typeface="Times New Roman" panose="02020603050405020304" pitchFamily="18" charset="0"/>
              </a:rPr>
              <a:t>.</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Q</a:t>
            </a:r>
            <a:r>
              <a:rPr lang="pl-PL" sz="2200" dirty="0" smtClean="0">
                <a:latin typeface="Times New Roman" panose="02020603050405020304" pitchFamily="18" charset="0"/>
                <a:cs typeface="Times New Roman" panose="02020603050405020304" pitchFamily="18" charset="0"/>
              </a:rPr>
              <a:t>uảng </a:t>
            </a:r>
            <a:r>
              <a:rPr lang="pl-PL" sz="2200" dirty="0">
                <a:latin typeface="Times New Roman" panose="02020603050405020304" pitchFamily="18" charset="0"/>
                <a:cs typeface="Times New Roman" panose="02020603050405020304" pitchFamily="18" charset="0"/>
              </a:rPr>
              <a:t>bá hình ảnh Việt Nam, bảo tồn và phát huy bản sắc dân </a:t>
            </a:r>
            <a:r>
              <a:rPr lang="pl-PL" sz="2200" dirty="0" smtClean="0">
                <a:latin typeface="Times New Roman" panose="02020603050405020304" pitchFamily="18" charset="0"/>
                <a:cs typeface="Times New Roman" panose="02020603050405020304" pitchFamily="18" charset="0"/>
              </a:rPr>
              <a:t>tộc</a:t>
            </a:r>
            <a:r>
              <a:rPr lang="en-US" sz="2200" dirty="0" smtClean="0">
                <a:latin typeface="Times New Roman" panose="02020603050405020304" pitchFamily="18" charset="0"/>
                <a:cs typeface="Times New Roman" panose="02020603050405020304" pitchFamily="18" charset="0"/>
              </a:rPr>
              <a:t/>
            </a:r>
            <a:br>
              <a:rPr lang="en-US" sz="2200" dirty="0" smtClean="0">
                <a:latin typeface="Times New Roman" panose="02020603050405020304" pitchFamily="18" charset="0"/>
                <a:cs typeface="Times New Roman" panose="02020603050405020304" pitchFamily="18" charset="0"/>
              </a:rPr>
            </a:br>
            <a:r>
              <a:rPr lang="en-US" sz="2200" dirty="0" smtClean="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N</a:t>
            </a:r>
            <a:r>
              <a:rPr lang="pl-PL" sz="2200" dirty="0" smtClean="0">
                <a:latin typeface="Times New Roman" panose="02020603050405020304" pitchFamily="18" charset="0"/>
                <a:cs typeface="Times New Roman" panose="02020603050405020304" pitchFamily="18" charset="0"/>
              </a:rPr>
              <a:t>âng </a:t>
            </a:r>
            <a:r>
              <a:rPr lang="pl-PL" sz="2200" dirty="0">
                <a:latin typeface="Times New Roman" panose="02020603050405020304" pitchFamily="18" charset="0"/>
                <a:cs typeface="Times New Roman" panose="02020603050405020304" pitchFamily="18" charset="0"/>
              </a:rPr>
              <a:t>cao vị thế, uy tín quốc tế của đất nước</a:t>
            </a:r>
            <a:r>
              <a:rPr lang="en-US" sz="2200" dirty="0" smtClean="0">
                <a:latin typeface="Times New Roman" panose="02020603050405020304" pitchFamily="18" charset="0"/>
                <a:cs typeface="Times New Roman" panose="02020603050405020304" pitchFamily="18" charset="0"/>
              </a:rPr>
              <a:t/>
            </a:r>
            <a:br>
              <a:rPr lang="en-US" sz="2200" dirty="0" smtClean="0">
                <a:latin typeface="Times New Roman" panose="02020603050405020304" pitchFamily="18" charset="0"/>
                <a:cs typeface="Times New Roman" panose="02020603050405020304" pitchFamily="18" charset="0"/>
              </a:rPr>
            </a:br>
            <a:r>
              <a:rPr lang="en-US" sz="2200" dirty="0" smtClean="0"/>
              <a:t/>
            </a:r>
            <a:br>
              <a:rPr lang="en-US" sz="2200" dirty="0" smtClean="0"/>
            </a:br>
            <a:endParaRPr lang="vi-VN" altLang="vi-VN" sz="2200" dirty="0">
              <a:latin typeface="Times New Roman" panose="02020603050405020304" pitchFamily="18" charset="0"/>
              <a:cs typeface="Times New Roman" panose="02020603050405020304" pitchFamily="18" charset="0"/>
            </a:endParaRPr>
          </a:p>
        </p:txBody>
      </p:sp>
      <p:pic>
        <p:nvPicPr>
          <p:cNvPr id="21506" name="Picture 2" descr="5 điểm nhấn trong hội nhập kinh tế quốc tế của Việt Nam"/>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6200" y="1657350"/>
            <a:ext cx="3486150" cy="296866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38140697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4229100" y="1657350"/>
            <a:ext cx="4743450" cy="25146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Chủ </a:t>
            </a:r>
            <a:r>
              <a:rPr lang="pl-PL" sz="2400" dirty="0">
                <a:latin typeface="Times New Roman" panose="02020603050405020304" pitchFamily="18" charset="0"/>
                <a:cs typeface="Times New Roman" panose="02020603050405020304" pitchFamily="18" charset="0"/>
              </a:rPr>
              <a:t>động và tích cực hội nhập quốc tế trên cơ sở giữ vững đường lối đối ngoại độc lập tự chủ, vì lợi ích quốc gia, dân tộc, vì hòa bình, hợp tác và phát </a:t>
            </a:r>
            <a:r>
              <a:rPr lang="pl-PL" sz="2400" dirty="0" smtClean="0">
                <a:latin typeface="Times New Roman" panose="02020603050405020304" pitchFamily="18" charset="0"/>
                <a:cs typeface="Times New Roman" panose="02020603050405020304" pitchFamily="18" charset="0"/>
              </a:rPr>
              <a:t>triể</a:t>
            </a:r>
            <a:r>
              <a:rPr lang="en-US" sz="2400" dirty="0" smtClean="0">
                <a:latin typeface="Times New Roman" panose="02020603050405020304" pitchFamily="18" charset="0"/>
                <a:cs typeface="Times New Roman" panose="02020603050405020304" pitchFamily="18" charset="0"/>
              </a:rPr>
              <a:t>n…</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31746" name="Picture 2" descr="Tiến trình hội nhập tạo động lực thúc đẩy cải cách, đổi mới đất nướ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28601" y="1657351"/>
            <a:ext cx="3826669" cy="282941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26313837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400" dirty="0" smtClean="0">
                <a:latin typeface="Times New Roman" panose="02020603050405020304" pitchFamily="18" charset="0"/>
                <a:cs typeface="Times New Roman" panose="02020603050405020304" pitchFamily="18" charset="0"/>
              </a:rPr>
              <a:t>Quan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4229100" y="1657350"/>
            <a:ext cx="474345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là sự nghiệp của toàn dân và của cả hệ thống chính trị dưới sự lãnh đạo của Đảng và sự quản lý của Nhà n</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ớc</a:t>
            </a:r>
            <a:endParaRPr lang="vi-VN" altLang="vi-VN" sz="2400" dirty="0">
              <a:latin typeface="Times New Roman" panose="02020603050405020304" pitchFamily="18" charset="0"/>
              <a:cs typeface="Times New Roman" panose="02020603050405020304" pitchFamily="18" charset="0"/>
            </a:endParaRPr>
          </a:p>
        </p:txBody>
      </p:sp>
      <p:pic>
        <p:nvPicPr>
          <p:cNvPr id="6" name="Picture 2" descr="VIỆT NAM DÂN CHỦ: Đoàn kết là sức mạnh"/>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85750" y="1771651"/>
            <a:ext cx="3829050" cy="298966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0353504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400" dirty="0" smtClean="0">
                <a:latin typeface="Times New Roman" panose="02020603050405020304" pitchFamily="18" charset="0"/>
                <a:cs typeface="Times New Roman" panose="02020603050405020304" pitchFamily="18" charset="0"/>
              </a:rPr>
              <a:t>Quan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4229100" y="1657350"/>
            <a:ext cx="4743450" cy="20574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trên cơ sở phát huy tối đa nội </a:t>
            </a:r>
            <a:r>
              <a:rPr lang="pl-PL" sz="2400" dirty="0"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nâng cao sức mạng tổng hợp và năng lực cạnh tranh quốc gia</a:t>
            </a:r>
            <a:endParaRPr lang="vi-VN" altLang="vi-VN" sz="2400" dirty="0">
              <a:latin typeface="Times New Roman" panose="02020603050405020304" pitchFamily="18" charset="0"/>
              <a:cs typeface="Times New Roman" panose="02020603050405020304" pitchFamily="18" charset="0"/>
            </a:endParaRPr>
          </a:p>
        </p:txBody>
      </p:sp>
      <p:pic>
        <p:nvPicPr>
          <p:cNvPr id="34820" name="Picture 4" descr="Sức mạnh Việt Nam từ mùa thu Tháng Tám | baotintuc.v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28601" y="1660615"/>
            <a:ext cx="3859469" cy="308283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61209845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228601"/>
            <a:ext cx="80010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a:t>
            </a:r>
            <a:r>
              <a:rPr lang="en-US" altLang="en-US" sz="2400" dirty="0" smtClean="0">
                <a:latin typeface="Times New Roman" panose="02020603050405020304" pitchFamily="18" charset="0"/>
                <a:cs typeface="Times New Roman" panose="02020603050405020304" pitchFamily="18" charset="0"/>
              </a:rPr>
              <a:t>Quan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3429000" y="1657350"/>
            <a:ext cx="5543550" cy="28194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kinh tế là trọng tâm, hội nhập trong các lĩnh vực khác phải tạo thuận lợi cho hội nhập kinh tế và góp phần tích cực vào </a:t>
            </a:r>
            <a:r>
              <a:rPr lang="pl-PL" sz="2400" dirty="0" smtClean="0">
                <a:latin typeface="Times New Roman" panose="02020603050405020304" pitchFamily="18" charset="0"/>
                <a:cs typeface="Times New Roman" panose="02020603050405020304" pitchFamily="18" charset="0"/>
              </a:rPr>
              <a:t>củng </a:t>
            </a:r>
            <a:r>
              <a:rPr lang="pl-PL" sz="2400" dirty="0">
                <a:latin typeface="Times New Roman" panose="02020603050405020304" pitchFamily="18" charset="0"/>
                <a:cs typeface="Times New Roman" panose="02020603050405020304" pitchFamily="18" charset="0"/>
              </a:rPr>
              <a:t>cố quốc phòng, bảo đảm an ninh quốc gia, giữ gìn và phát huy bản sắc văn hóa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a:t>
            </a:r>
            <a:endParaRPr lang="vi-VN" altLang="vi-VN" sz="2400" dirty="0">
              <a:latin typeface="Times New Roman" panose="02020603050405020304" pitchFamily="18" charset="0"/>
              <a:cs typeface="Times New Roman" panose="02020603050405020304" pitchFamily="18" charset="0"/>
            </a:endParaRPr>
          </a:p>
        </p:txBody>
      </p:sp>
      <p:pic>
        <p:nvPicPr>
          <p:cNvPr id="6" name="Picture 4" descr="Giữ gìn bản sắc văn hóa dân tộ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4300" y="1543050"/>
            <a:ext cx="3143250" cy="339328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4716213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685800" y="57151"/>
            <a:ext cx="8001000" cy="800099"/>
          </a:xfrm>
          <a:prstGeom prst="rect">
            <a:avLst/>
          </a:prstGeom>
          <a:ln w="28575">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304800" y="1085850"/>
            <a:ext cx="8686800" cy="1028700"/>
          </a:xfrm>
          <a:ln w="19050">
            <a:noFill/>
          </a:ln>
        </p:spPr>
        <p:txBody>
          <a:bodyPr>
            <a:no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a:t>
            </a:r>
            <a:r>
              <a:rPr lang="pl-PL" sz="2400" dirty="0" smtClean="0">
                <a:latin typeface="Times New Roman" panose="02020603050405020304" pitchFamily="18" charset="0"/>
                <a:cs typeface="Times New Roman" panose="02020603050405020304" pitchFamily="18" charset="0"/>
              </a:rPr>
              <a:t>iên </a:t>
            </a:r>
            <a:r>
              <a:rPr lang="pl-PL" sz="2400" dirty="0">
                <a:latin typeface="Times New Roman" panose="02020603050405020304" pitchFamily="18" charset="0"/>
                <a:cs typeface="Times New Roman" panose="02020603050405020304" pitchFamily="18" charset="0"/>
              </a:rPr>
              <a:t>định lợi ích quốc gia, dân tộc; chủ động dự báo, xử lý linh hoạt mọi tình huống, không để rơi vào thế bị động, đối đầu; không tham gia vào các tập hợp lực lượng, các liên minh của bên này chống bên kia. </a:t>
            </a:r>
            <a:endParaRPr lang="en-US" sz="2400" dirty="0">
              <a:latin typeface="Times New Roman" panose="02020603050405020304" pitchFamily="18" charset="0"/>
              <a:cs typeface="Times New Roman" panose="02020603050405020304" pitchFamily="18" charset="0"/>
            </a:endParaRPr>
          </a:p>
        </p:txBody>
      </p:sp>
      <p:pic>
        <p:nvPicPr>
          <p:cNvPr id="36866" name="Picture 2" descr="Định hướng chiến lược bảo vệ chủ quyền biển, đảo Việt Nam trong tình hình  mới"/>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43333" y="2296495"/>
            <a:ext cx="3733800" cy="2847005"/>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5"/>
          <p:cNvPicPr>
            <a:picLocks noChangeAspect="1"/>
          </p:cNvPicPr>
          <p:nvPr/>
        </p:nvPicPr>
        <p:blipFill>
          <a:blip r:embed="rId3"/>
          <a:stretch>
            <a:fillRect/>
          </a:stretch>
        </p:blipFill>
        <p:spPr>
          <a:xfrm>
            <a:off x="4416734" y="2182195"/>
            <a:ext cx="4574866" cy="2955792"/>
          </a:xfrm>
          <a:prstGeom prst="rect">
            <a:avLst/>
          </a:prstGeom>
        </p:spPr>
      </p:pic>
    </p:spTree>
    <p:extLst>
      <p:ext uri="{BB962C8B-B14F-4D97-AF65-F5344CB8AC3E}">
        <p14:creationId xmlns="" xmlns:p14="http://schemas.microsoft.com/office/powerpoint/2010/main" val="177328389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228600" y="171450"/>
            <a:ext cx="8915400" cy="9144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114300" y="1314450"/>
            <a:ext cx="5143500" cy="2000250"/>
          </a:xfrm>
          <a:ln w="19050">
            <a:solidFill>
              <a:schemeClr val="accent2">
                <a:lumMod val="75000"/>
              </a:schemeClr>
            </a:solidFill>
          </a:ln>
        </p:spPr>
        <p:txBody>
          <a:bodyPr>
            <a:noAutofit/>
          </a:bodyPr>
          <a:lstStyle/>
          <a:p>
            <a:pPr algn="just">
              <a:lnSpc>
                <a:spcPct val="120000"/>
              </a:lnSpc>
            </a:pPr>
            <a:r>
              <a:rPr lang="en-US" sz="2200" dirty="0" err="1" smtClean="0">
                <a:latin typeface="Times New Roman" panose="02020603050405020304" pitchFamily="18" charset="0"/>
                <a:cs typeface="Times New Roman" panose="02020603050405020304" pitchFamily="18" charset="0"/>
              </a:rPr>
              <a:t>Một</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là</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Bảo </a:t>
            </a:r>
            <a:r>
              <a:rPr lang="vi-VN" sz="2200" dirty="0"/>
              <a:t>đảm </a:t>
            </a:r>
            <a:r>
              <a:rPr lang="vi-VN" sz="2200" b="1" i="1" dirty="0"/>
              <a:t>lợi ích tối cao </a:t>
            </a:r>
            <a:r>
              <a:rPr lang="vi-VN" sz="2200" dirty="0"/>
              <a:t>của quốc gia - dân tộc, trên cơ sở các nguyên tắc cơ bản của luật pháp quốc tế, bình đẳng và cùng có lợi,</a:t>
            </a:r>
            <a:r>
              <a:rPr lang="vi-VN" altLang="vi-VN" sz="2200" dirty="0">
                <a:cs typeface="Times New Roman" panose="02020603050405020304" pitchFamily="18" charset="0"/>
              </a:rPr>
              <a:t> đồng thời </a:t>
            </a:r>
            <a:r>
              <a:rPr lang="vi-VN" altLang="vi-VN" sz="2200" dirty="0">
                <a:solidFill>
                  <a:srgbClr val="FF0000"/>
                </a:solidFill>
                <a:cs typeface="Times New Roman" panose="02020603050405020304" pitchFamily="18" charset="0"/>
              </a:rPr>
              <a:t>thực hiện nghĩa vụ quốc tế </a:t>
            </a:r>
            <a:r>
              <a:rPr lang="vi-VN" altLang="vi-VN" sz="2200" dirty="0">
                <a:cs typeface="Times New Roman" panose="02020603050405020304" pitchFamily="18" charset="0"/>
              </a:rPr>
              <a:t>theo khả năng của Việt Nam.</a:t>
            </a:r>
          </a:p>
        </p:txBody>
      </p:sp>
      <p:pic>
        <p:nvPicPr>
          <p:cNvPr id="5"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461592" y="1458592"/>
            <a:ext cx="3396659" cy="3456308"/>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2" descr="Việt Nam góp 50.000 USD, ủng hộ WHO trong nỗ lực chống lại COVID-19 - Ảnh 1."/>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914650" y="3314700"/>
            <a:ext cx="2228850" cy="16002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9324337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152400" y="114300"/>
            <a:ext cx="8839200" cy="1143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114300" y="1657350"/>
            <a:ext cx="4914900" cy="19050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Hai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vi-VN" sz="2400" dirty="0" smtClean="0">
                <a:solidFill>
                  <a:srgbClr val="FF0000"/>
                </a:solidFill>
              </a:rPr>
              <a:t>Chú </a:t>
            </a:r>
            <a:r>
              <a:rPr lang="vi-VN" sz="2400" dirty="0">
                <a:solidFill>
                  <a:srgbClr val="FF0000"/>
                </a:solidFill>
              </a:rPr>
              <a:t>trọng</a:t>
            </a:r>
            <a:r>
              <a:rPr lang="vi-VN" sz="2400" dirty="0"/>
              <a:t> phát triển quan hệ hợp tác, hữu nghị, truyền thống với các </a:t>
            </a:r>
            <a:r>
              <a:rPr lang="vi-VN" sz="2400" dirty="0">
                <a:solidFill>
                  <a:srgbClr val="FF0000"/>
                </a:solidFill>
              </a:rPr>
              <a:t>nước láng giềng</a:t>
            </a:r>
            <a:r>
              <a:rPr lang="vi-VN" sz="2400" dirty="0"/>
              <a:t>, thúc đẩy quan hệ với các đối tác lớn</a:t>
            </a:r>
            <a:r>
              <a:rPr lang="vi-VN" sz="2400" dirty="0">
                <a:solidFill>
                  <a:srgbClr val="FF0000"/>
                </a:solidFill>
              </a:rPr>
              <a:t>, đối tác quan trọng</a:t>
            </a:r>
            <a:r>
              <a:rPr lang="vi-VN" sz="2400" dirty="0"/>
              <a:t>. </a:t>
            </a:r>
            <a:endParaRPr lang="vi-VN" sz="2400" dirty="0">
              <a:cs typeface="Times New Roman" panose="02020603050405020304" pitchFamily="18" charset="0"/>
            </a:endParaRPr>
          </a:p>
        </p:txBody>
      </p:sp>
      <p:pic>
        <p:nvPicPr>
          <p:cNvPr id="19458" name="Picture 2" descr="Không ngừng vun đắp truyền thống quan hệ đặc biệt Việt-Lào | Tạp chí Tuyên  giáo"/>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14950" y="1657350"/>
            <a:ext cx="3657600" cy="30861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0540026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114306"/>
            <a:ext cx="78486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p>
        </p:txBody>
      </p:sp>
      <p:sp>
        <p:nvSpPr>
          <p:cNvPr id="6" name="Rectangle 5"/>
          <p:cNvSpPr/>
          <p:nvPr/>
        </p:nvSpPr>
        <p:spPr>
          <a:xfrm>
            <a:off x="381000" y="528554"/>
            <a:ext cx="87630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p>
        </p:txBody>
      </p:sp>
      <p:pic>
        <p:nvPicPr>
          <p:cNvPr id="8" name="Picture 7"/>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09606" y="1738842"/>
            <a:ext cx="7309877" cy="3423708"/>
          </a:xfrm>
          <a:prstGeom prst="rect">
            <a:avLst/>
          </a:prstGeom>
        </p:spPr>
      </p:pic>
    </p:spTree>
    <p:extLst>
      <p:ext uri="{BB962C8B-B14F-4D97-AF65-F5344CB8AC3E}">
        <p14:creationId xmlns="" xmlns:p14="http://schemas.microsoft.com/office/powerpoint/2010/main" val="332703552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228600" y="114300"/>
            <a:ext cx="88392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114300" y="1657350"/>
            <a:ext cx="4914900" cy="13716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smtClean="0">
                <a:latin typeface="Times New Roman" panose="02020603050405020304" pitchFamily="18" charset="0"/>
                <a:cs typeface="Times New Roman" panose="02020603050405020304" pitchFamily="18" charset="0"/>
              </a:rPr>
              <a:t>Ba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vi-VN" sz="2400" dirty="0">
              <a:cs typeface="Times New Roman" panose="02020603050405020304" pitchFamily="18" charset="0"/>
            </a:endParaRPr>
          </a:p>
        </p:txBody>
      </p:sp>
      <p:grpSp>
        <p:nvGrpSpPr>
          <p:cNvPr id="2" name="Group 6"/>
          <p:cNvGrpSpPr>
            <a:grpSpLocks/>
          </p:cNvGrpSpPr>
          <p:nvPr/>
        </p:nvGrpSpPr>
        <p:grpSpPr bwMode="auto">
          <a:xfrm>
            <a:off x="5314950" y="1628775"/>
            <a:ext cx="3714750" cy="3546291"/>
            <a:chOff x="287338" y="2474884"/>
            <a:chExt cx="4572000" cy="4174888"/>
          </a:xfrm>
        </p:grpSpPr>
        <p:pic>
          <p:nvPicPr>
            <p:cNvPr id="8"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287338" y="2474884"/>
              <a:ext cx="4445000" cy="30877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Rectangle 9"/>
            <p:cNvSpPr/>
            <p:nvPr/>
          </p:nvSpPr>
          <p:spPr>
            <a:xfrm>
              <a:off x="287338" y="5562777"/>
              <a:ext cx="4572000" cy="108699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spTree>
    <p:extLst>
      <p:ext uri="{BB962C8B-B14F-4D97-AF65-F5344CB8AC3E}">
        <p14:creationId xmlns:p14="http://schemas.microsoft.com/office/powerpoint/2010/main" xmlns="" val="426155068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304800" y="1646635"/>
            <a:ext cx="1532782" cy="3496865"/>
            <a:chOff x="720" y="901"/>
            <a:chExt cx="1367" cy="2937"/>
          </a:xfrm>
          <a:solidFill>
            <a:schemeClr val="accent1">
              <a:lumMod val="40000"/>
              <a:lumOff val="60000"/>
            </a:schemeClr>
          </a:solidFill>
        </p:grpSpPr>
        <p:sp>
          <p:nvSpPr>
            <p:cNvPr id="45126" name="AutoShape 4"/>
            <p:cNvSpPr>
              <a:spLocks noChangeArrowheads="1"/>
            </p:cNvSpPr>
            <p:nvPr/>
          </p:nvSpPr>
          <p:spPr bwMode="gray">
            <a:xfrm>
              <a:off x="720" y="1490"/>
              <a:ext cx="1363" cy="1800"/>
            </a:xfrm>
            <a:prstGeom prst="roundRect">
              <a:avLst>
                <a:gd name="adj" fmla="val 17509"/>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grpSp>
          <p:nvGrpSpPr>
            <p:cNvPr id="6" name="Group 10"/>
            <p:cNvGrpSpPr>
              <a:grpSpLocks/>
            </p:cNvGrpSpPr>
            <p:nvPr/>
          </p:nvGrpSpPr>
          <p:grpSpPr bwMode="auto">
            <a:xfrm>
              <a:off x="1189" y="1299"/>
              <a:ext cx="405" cy="472"/>
              <a:chOff x="1289" y="587"/>
              <a:chExt cx="668" cy="779"/>
            </a:xfrm>
            <a:grpFill/>
          </p:grpSpPr>
          <p:sp>
            <p:nvSpPr>
              <p:cNvPr id="45134" name="Oval 11"/>
              <p:cNvSpPr>
                <a:spLocks noChangeArrowheads="1"/>
              </p:cNvSpPr>
              <p:nvPr/>
            </p:nvSpPr>
            <p:spPr bwMode="gray">
              <a:xfrm>
                <a:off x="1289" y="646"/>
                <a:ext cx="668" cy="720"/>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FF0000"/>
                  </a:solidFill>
                  <a:cs typeface="Arial" panose="020B0604020202020204" pitchFamily="34" charset="0"/>
                </a:endParaRPr>
              </a:p>
            </p:txBody>
          </p:sp>
        </p:grpSp>
        <p:sp>
          <p:nvSpPr>
            <p:cNvPr id="66576" name="Text Box 16"/>
            <p:cNvSpPr txBox="1">
              <a:spLocks noChangeArrowheads="1"/>
            </p:cNvSpPr>
            <p:nvPr/>
          </p:nvSpPr>
          <p:spPr bwMode="gray">
            <a:xfrm>
              <a:off x="856" y="901"/>
              <a:ext cx="1000" cy="284"/>
            </a:xfrm>
            <a:prstGeom prst="rect">
              <a:avLst/>
            </a:prstGeom>
            <a:grpFill/>
            <a:ln>
              <a:noFill/>
            </a:ln>
            <a:effectLst/>
            <a:extLst/>
          </p:spPr>
          <p:txBody>
            <a:bodyPr wrap="none">
              <a:spAutoFit/>
            </a:bodyPr>
            <a:lstStyle/>
            <a:p>
              <a:pPr algn="ctr">
                <a:defRPr/>
              </a:pPr>
              <a:r>
                <a:rPr lang="en-US" sz="16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1600" b="1" dirty="0">
                  <a:ln w="1905"/>
                  <a:solidFill>
                    <a:srgbClr val="FF0000"/>
                  </a:solidFill>
                  <a:effectLst>
                    <a:innerShdw blurRad="69850" dist="43180" dir="5400000">
                      <a:srgbClr val="000000">
                        <a:alpha val="65000"/>
                      </a:srgbClr>
                    </a:innerShdw>
                  </a:effectLst>
                  <a:latin typeface="Arial" charset="0"/>
                  <a:cs typeface="Arial" pitchFamily="34" charset="0"/>
                </a:rPr>
                <a:t> </a:t>
              </a:r>
              <a:r>
                <a:rPr lang="en-US" sz="1600" b="1" dirty="0" err="1">
                  <a:ln w="1905"/>
                  <a:solidFill>
                    <a:srgbClr val="FF0000"/>
                  </a:solidFill>
                  <a:effectLst>
                    <a:innerShdw blurRad="69850" dist="43180" dir="5400000">
                      <a:srgbClr val="000000">
                        <a:alpha val="65000"/>
                      </a:srgbClr>
                    </a:innerShdw>
                  </a:effectLst>
                  <a:latin typeface="Arial" charset="0"/>
                  <a:cs typeface="Arial" pitchFamily="34" charset="0"/>
                </a:rPr>
                <a:t>hội</a:t>
              </a:r>
              <a:r>
                <a:rPr lang="en-US" sz="1600" b="1" dirty="0">
                  <a:ln w="1905"/>
                  <a:solidFill>
                    <a:srgbClr val="FF0000"/>
                  </a:soli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1905000" y="1085850"/>
            <a:ext cx="1605606" cy="3529013"/>
            <a:chOff x="2187" y="874"/>
            <a:chExt cx="1386"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335"/>
              <a:ext cx="405" cy="436"/>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187" y="874"/>
              <a:ext cx="1183" cy="310"/>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3200400" y="846537"/>
            <a:ext cx="2069527" cy="3264694"/>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9" name="Group 37"/>
            <p:cNvGrpSpPr>
              <a:grpSpLocks/>
            </p:cNvGrpSpPr>
            <p:nvPr/>
          </p:nvGrpSpPr>
          <p:grpSpPr bwMode="auto">
            <a:xfrm>
              <a:off x="4165" y="1299"/>
              <a:ext cx="405" cy="491"/>
              <a:chOff x="1289" y="587"/>
              <a:chExt cx="668" cy="811"/>
            </a:xfrm>
          </p:grpSpPr>
          <p:sp>
            <p:nvSpPr>
              <p:cNvPr id="45109" name="Oval 38"/>
              <p:cNvSpPr>
                <a:spLocks noChangeArrowheads="1"/>
              </p:cNvSpPr>
              <p:nvPr/>
            </p:nvSpPr>
            <p:spPr bwMode="gray">
              <a:xfrm>
                <a:off x="1289" y="627"/>
                <a:ext cx="668" cy="771"/>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114" cy="332"/>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6858000" y="4743450"/>
            <a:ext cx="685800"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angle 2"/>
          <p:cNvSpPr/>
          <p:nvPr/>
        </p:nvSpPr>
        <p:spPr>
          <a:xfrm>
            <a:off x="228600" y="2385358"/>
            <a:ext cx="1676400" cy="1938992"/>
          </a:xfrm>
          <a:prstGeom prst="rect">
            <a:avLst/>
          </a:prstGeom>
        </p:spPr>
        <p:txBody>
          <a:bodyPr wrap="square">
            <a:spAutoFit/>
          </a:bodyPr>
          <a:lstStyle/>
          <a:p>
            <a:pPr algn="ctr">
              <a:spcAft>
                <a:spcPts val="0"/>
              </a:spcAft>
              <a:defRPr/>
            </a:pPr>
            <a:r>
              <a:rPr lang="en-US" sz="2000" b="1" dirty="0" err="1">
                <a:effectLst>
                  <a:outerShdw blurRad="38100" dist="38100" dir="2700000" algn="tl">
                    <a:srgbClr val="000000">
                      <a:alpha val="43137"/>
                    </a:srgbClr>
                  </a:outerShdw>
                </a:effectLst>
                <a:latin typeface="Times New Roman"/>
                <a:ea typeface="Times New Roman"/>
                <a:cs typeface="Arial" pitchFamily="34" charset="0"/>
              </a:rPr>
              <a:t>Chủ</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trương</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hợp</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tác</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kinh</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tế</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và</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khoa</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học</a:t>
            </a:r>
            <a:r>
              <a:rPr lang="en-US" sz="2000" b="1" dirty="0">
                <a:effectLst>
                  <a:outerShdw blurRad="38100" dist="38100" dir="2700000" algn="tl">
                    <a:srgbClr val="000000">
                      <a:alpha val="43137"/>
                    </a:srgbClr>
                  </a:outerShdw>
                </a:effectLst>
                <a:latin typeface="Times New Roman"/>
                <a:ea typeface="Times New Roman"/>
                <a:cs typeface="Arial" pitchFamily="34" charset="0"/>
              </a:rPr>
              <a:t> –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kỹ</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thuật</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với</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các</a:t>
            </a:r>
            <a:r>
              <a:rPr lang="en-US" sz="2000" b="1" dirty="0">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effectLst>
                  <a:outerShdw blurRad="38100" dist="38100" dir="2700000" algn="tl">
                    <a:srgbClr val="000000">
                      <a:alpha val="43137"/>
                    </a:srgbClr>
                  </a:outerShdw>
                </a:effectLst>
                <a:latin typeface="Times New Roman"/>
                <a:ea typeface="Times New Roman"/>
                <a:cs typeface="Arial" pitchFamily="34" charset="0"/>
              </a:rPr>
              <a:t>nước</a:t>
            </a:r>
            <a:endParaRPr lang="en-US" sz="2000" b="1" dirty="0">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1828800" y="2076957"/>
            <a:ext cx="1752600" cy="16312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2000" b="1" dirty="0">
                <a:solidFill>
                  <a:srgbClr val="C00000"/>
                </a:solidFill>
                <a:latin typeface="Times New Roman" panose="02020603050405020304" pitchFamily="18" charset="0"/>
                <a:cs typeface="Arial" panose="020B0604020202020204" pitchFamily="34" charset="0"/>
              </a:rPr>
              <a:t>Đa dạng hóa quan hệ với các quốc gia, các tổ chức kinh tế</a:t>
            </a:r>
            <a:endParaRPr lang="en-US" altLang="vi-VN" sz="2000" b="1" dirty="0">
              <a:solidFill>
                <a:srgbClr val="C00000"/>
              </a:solidFill>
              <a:cs typeface="Arial" panose="020B0604020202020204" pitchFamily="34" charset="0"/>
            </a:endParaRPr>
          </a:p>
        </p:txBody>
      </p:sp>
      <p:sp>
        <p:nvSpPr>
          <p:cNvPr id="5" name="Rectangle 4"/>
          <p:cNvSpPr>
            <a:spLocks noChangeArrowheads="1"/>
          </p:cNvSpPr>
          <p:nvPr/>
        </p:nvSpPr>
        <p:spPr bwMode="auto">
          <a:xfrm>
            <a:off x="3581400" y="1778734"/>
            <a:ext cx="1752600" cy="16312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20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kinh tế mở, hội nhập với khu vực và thế giới</a:t>
            </a:r>
          </a:p>
        </p:txBody>
      </p:sp>
      <p:grpSp>
        <p:nvGrpSpPr>
          <p:cNvPr id="12" name="Group 3"/>
          <p:cNvGrpSpPr>
            <a:grpSpLocks/>
          </p:cNvGrpSpPr>
          <p:nvPr/>
        </p:nvGrpSpPr>
        <p:grpSpPr bwMode="auto">
          <a:xfrm>
            <a:off x="5334000" y="560787"/>
            <a:ext cx="1708595" cy="3439715"/>
            <a:chOff x="720" y="949"/>
            <a:chExt cx="1367"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4" name="Group 10"/>
            <p:cNvGrpSpPr>
              <a:grpSpLocks/>
            </p:cNvGrpSpPr>
            <p:nvPr/>
          </p:nvGrpSpPr>
          <p:grpSpPr bwMode="auto">
            <a:xfrm>
              <a:off x="1189" y="1299"/>
              <a:ext cx="405" cy="472"/>
              <a:chOff x="1289" y="587"/>
              <a:chExt cx="668" cy="779"/>
            </a:xfrm>
          </p:grpSpPr>
          <p:sp>
            <p:nvSpPr>
              <p:cNvPr id="45096" name="Oval 11"/>
              <p:cNvSpPr>
                <a:spLocks noChangeArrowheads="1"/>
              </p:cNvSpPr>
              <p:nvPr/>
            </p:nvSpPr>
            <p:spPr bwMode="gray">
              <a:xfrm>
                <a:off x="1289" y="646"/>
                <a:ext cx="668" cy="720"/>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989" cy="310"/>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6278166" y="1471614"/>
            <a:ext cx="1565672" cy="415498"/>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15" name="Group 6"/>
          <p:cNvGrpSpPr>
            <a:grpSpLocks/>
          </p:cNvGrpSpPr>
          <p:nvPr/>
        </p:nvGrpSpPr>
        <p:grpSpPr bwMode="auto">
          <a:xfrm>
            <a:off x="2652713" y="3075385"/>
            <a:ext cx="2500313" cy="675084"/>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2047875" y="3543300"/>
            <a:ext cx="5230416" cy="13144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1485902" y="114301"/>
            <a:ext cx="6362699" cy="469106"/>
          </a:xfrm>
        </p:spPr>
        <p:txBody>
          <a:bodyPr>
            <a:normAutofit fontScale="90000"/>
          </a:bodyPr>
          <a:lstStyle/>
          <a:p>
            <a:pPr algn="l"/>
            <a:r>
              <a:rPr lang="en-US" altLang="vi-VN" sz="2800" dirty="0" err="1">
                <a:latin typeface="Times New Roman" panose="02020603050405020304" pitchFamily="18" charset="0"/>
                <a:cs typeface="Times New Roman" panose="02020603050405020304" pitchFamily="18" charset="0"/>
              </a:rPr>
              <a:t>Quan</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điểm</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của</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Đảng</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về</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hội</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nhập</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quốc</a:t>
            </a:r>
            <a:r>
              <a:rPr lang="en-US" altLang="vi-VN" sz="2800" dirty="0">
                <a:latin typeface="Times New Roman" panose="02020603050405020304" pitchFamily="18" charset="0"/>
                <a:cs typeface="Times New Roman" panose="02020603050405020304" pitchFamily="18" charset="0"/>
              </a:rPr>
              <a:t> </a:t>
            </a:r>
            <a:r>
              <a:rPr lang="en-US" altLang="vi-VN" sz="2800" dirty="0" err="1">
                <a:latin typeface="Times New Roman" panose="02020603050405020304" pitchFamily="18" charset="0"/>
                <a:cs typeface="Times New Roman" panose="02020603050405020304" pitchFamily="18" charset="0"/>
              </a:rPr>
              <a:t>tế</a:t>
            </a:r>
            <a:endParaRPr lang="en-US" altLang="vi-VN" sz="2800" dirty="0">
              <a:latin typeface="Times New Roman" panose="02020603050405020304" pitchFamily="18" charset="0"/>
              <a:cs typeface="Times New Roman" panose="02020603050405020304" pitchFamily="18" charset="0"/>
            </a:endParaRPr>
          </a:p>
        </p:txBody>
      </p:sp>
      <p:sp>
        <p:nvSpPr>
          <p:cNvPr id="45070" name="TextBox 5"/>
          <p:cNvSpPr txBox="1">
            <a:spLocks noChangeArrowheads="1"/>
          </p:cNvSpPr>
          <p:nvPr/>
        </p:nvSpPr>
        <p:spPr bwMode="auto">
          <a:xfrm>
            <a:off x="5410200" y="1657350"/>
            <a:ext cx="1676400"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sz="2000" b="1" dirty="0">
                <a:latin typeface="Times New Roman" panose="02020603050405020304" pitchFamily="18" charset="0"/>
                <a:cs typeface="Times New Roman" panose="02020603050405020304" pitchFamily="18" charset="0"/>
              </a:rPr>
              <a:t>Chủ động hội nhập kinh tế quốc tế và khu vực</a:t>
            </a:r>
          </a:p>
        </p:txBody>
      </p:sp>
      <p:grpSp>
        <p:nvGrpSpPr>
          <p:cNvPr id="16" name="Group 3"/>
          <p:cNvGrpSpPr>
            <a:grpSpLocks/>
          </p:cNvGrpSpPr>
          <p:nvPr/>
        </p:nvGrpSpPr>
        <p:grpSpPr bwMode="auto">
          <a:xfrm>
            <a:off x="7031366" y="675087"/>
            <a:ext cx="1747487" cy="3439715"/>
            <a:chOff x="591" y="949"/>
            <a:chExt cx="1496"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7" name="Group 10"/>
            <p:cNvGrpSpPr>
              <a:grpSpLocks/>
            </p:cNvGrpSpPr>
            <p:nvPr/>
          </p:nvGrpSpPr>
          <p:grpSpPr bwMode="auto">
            <a:xfrm>
              <a:off x="1189" y="1299"/>
              <a:ext cx="405" cy="472"/>
              <a:chOff x="1289" y="587"/>
              <a:chExt cx="668" cy="779"/>
            </a:xfrm>
          </p:grpSpPr>
          <p:sp>
            <p:nvSpPr>
              <p:cNvPr id="45081" name="Oval 11"/>
              <p:cNvSpPr>
                <a:spLocks noChangeArrowheads="1"/>
              </p:cNvSpPr>
              <p:nvPr/>
            </p:nvSpPr>
            <p:spPr bwMode="gray">
              <a:xfrm>
                <a:off x="1289" y="646"/>
                <a:ext cx="668" cy="720"/>
              </a:xfrm>
              <a:prstGeom prst="ellipse">
                <a:avLst/>
              </a:prstGeom>
              <a:solidFill>
                <a:srgbClr val="333333"/>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356" cy="388"/>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7162800" y="1705511"/>
            <a:ext cx="1524000"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sz="2000" b="1" i="1" dirty="0">
                <a:solidFill>
                  <a:srgbClr val="990000"/>
                </a:solidFill>
                <a:cs typeface="Arial" panose="020B0604020202020204" pitchFamily="34" charset="0"/>
              </a:rPr>
              <a:t>Chủ động và tích cực hội nhập quốc tế</a:t>
            </a:r>
          </a:p>
        </p:txBody>
      </p:sp>
    </p:spTree>
    <p:extLst>
      <p:ext uri="{BB962C8B-B14F-4D97-AF65-F5344CB8AC3E}">
        <p14:creationId xmlns:p14="http://schemas.microsoft.com/office/powerpoint/2010/main" xmlns=""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152400" y="171450"/>
            <a:ext cx="8915400" cy="9144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114300" y="1657350"/>
            <a:ext cx="4914900" cy="1371600"/>
          </a:xfrm>
          <a:ln w="19050">
            <a:solidFill>
              <a:schemeClr val="accent2">
                <a:lumMod val="75000"/>
              </a:schemeClr>
            </a:solidFill>
          </a:ln>
        </p:spPr>
        <p:txBody>
          <a:bodyPr>
            <a:noAutofit/>
          </a:bodyPr>
          <a:lstStyle/>
          <a:p>
            <a:pPr indent="457200" algn="just">
              <a:lnSpc>
                <a:spcPct val="120000"/>
              </a:lnSpc>
              <a:spcAft>
                <a:spcPts val="0"/>
              </a:spcAft>
              <a:defRPr/>
            </a:pPr>
            <a:r>
              <a:rPr lang="en-US" sz="2800" dirty="0" err="1" smtClean="0">
                <a:latin typeface="Times New Roman" panose="02020603050405020304" pitchFamily="18" charset="0"/>
                <a:cs typeface="Times New Roman" panose="02020603050405020304" pitchFamily="18" charset="0"/>
              </a:rPr>
              <a:t>Bốn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nâng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cao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hiệu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quả</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hội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nhập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kinh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quốc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tế</a:t>
            </a:r>
            <a:endParaRPr lang="vi-VN" sz="2800" dirty="0">
              <a:cs typeface="Times New Roman" panose="02020603050405020304" pitchFamily="18" charset="0"/>
            </a:endParaRPr>
          </a:p>
        </p:txBody>
      </p:sp>
      <p:pic>
        <p:nvPicPr>
          <p:cNvPr id="7" name="Picture 2" descr="Lực lượng gìn giữ hòa bình Việt Nam xuất quân lên đường sang Nam Sudan"/>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461592" y="1458592"/>
            <a:ext cx="3396659" cy="345630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02800628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457200" y="114300"/>
            <a:ext cx="85344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266700" y="1714500"/>
            <a:ext cx="2705100" cy="22860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Năm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phương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phòng</a:t>
            </a:r>
            <a:r>
              <a:rPr lang="en-US" sz="2400" dirty="0" smtClean="0">
                <a:latin typeface="Times New Roman" panose="02020603050405020304" pitchFamily="18" charset="0"/>
                <a:cs typeface="Times New Roman" panose="02020603050405020304" pitchFamily="18" charset="0"/>
              </a:rPr>
              <a:t>, an </a:t>
            </a:r>
            <a:r>
              <a:rPr lang="en-US" sz="2400" dirty="0" err="1" smtClean="0">
                <a:latin typeface="Times New Roman" panose="02020603050405020304" pitchFamily="18" charset="0"/>
                <a:cs typeface="Times New Roman" panose="02020603050405020304" pitchFamily="18" charset="0"/>
              </a:rPr>
              <a:t>ninh</a:t>
            </a:r>
            <a:endParaRPr lang="vi-VN" sz="2400" dirty="0">
              <a:cs typeface="Times New Roman" panose="02020603050405020304" pitchFamily="18" charset="0"/>
            </a:endParaRPr>
          </a:p>
        </p:txBody>
      </p:sp>
      <p:pic>
        <p:nvPicPr>
          <p:cNvPr id="27650" name="Picture 2" descr="Hội nghị trực tuyến Nhóm làm việc Quan chức Quốc phòng cấp cao ASEAN mở rộng"/>
          <p:cNvPicPr>
            <a:picLocks noChangeAspect="1" noChangeArrowheads="1"/>
          </p:cNvPicPr>
          <p:nvPr/>
        </p:nvPicPr>
        <p:blipFill>
          <a:blip r:embed="rId2"/>
          <a:srcRect/>
          <a:stretch>
            <a:fillRect/>
          </a:stretch>
        </p:blipFill>
        <p:spPr bwMode="auto">
          <a:xfrm>
            <a:off x="3124200" y="1657350"/>
            <a:ext cx="5970490" cy="2857500"/>
          </a:xfrm>
          <a:prstGeom prst="rect">
            <a:avLst/>
          </a:prstGeom>
          <a:noFill/>
        </p:spPr>
      </p:pic>
    </p:spTree>
    <p:extLst>
      <p:ext uri="{BB962C8B-B14F-4D97-AF65-F5344CB8AC3E}">
        <p14:creationId xmlns:p14="http://schemas.microsoft.com/office/powerpoint/2010/main" xmlns="" val="357511994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381000" y="0"/>
            <a:ext cx="84582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114300" y="1657350"/>
            <a:ext cx="4914900" cy="13716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Sáu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endParaRPr lang="vi-VN" sz="2400" dirty="0">
              <a:cs typeface="Times New Roman" panose="02020603050405020304" pitchFamily="18" charset="0"/>
            </a:endParaRPr>
          </a:p>
        </p:txBody>
      </p:sp>
      <p:pic>
        <p:nvPicPr>
          <p:cNvPr id="5" name="Picture 2" descr="Kết quả hình ảnh cho cán bộ làm công tác đối ngoại"/>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143500" y="1384300"/>
            <a:ext cx="3829050" cy="36449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9738819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228600" y="114300"/>
            <a:ext cx="8458200" cy="1143000"/>
          </a:xfrm>
          <a:prstGeom prst="rect">
            <a:avLst/>
          </a:prstGeom>
          <a:ln w="28575">
            <a:solidFill>
              <a:srgbClr val="FF000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2. </a:t>
            </a:r>
            <a:r>
              <a:rPr lang="en-US" altLang="en-US" sz="2600" dirty="0" err="1" smtClean="0">
                <a:latin typeface="Times New Roman" panose="02020603050405020304" pitchFamily="18" charset="0"/>
                <a:cs typeface="Times New Roman" panose="02020603050405020304" pitchFamily="18" charset="0"/>
              </a:rPr>
              <a:t>Những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nhiệm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vụ</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chủ</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yếu</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thực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hiện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lối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114300" y="1657350"/>
            <a:ext cx="4914900" cy="1371600"/>
          </a:xfrm>
          <a:ln w="19050">
            <a:solidFill>
              <a:schemeClr val="accent2">
                <a:lumMod val="75000"/>
              </a:schemeClr>
            </a:solidFill>
          </a:ln>
        </p:spPr>
        <p:txBody>
          <a:bodyPr>
            <a:noAutofit/>
          </a:bodyPr>
          <a:lstStyle/>
          <a:p>
            <a:pPr indent="457200" algn="just">
              <a:lnSpc>
                <a:spcPct val="120000"/>
              </a:lnSpc>
              <a:spcAft>
                <a:spcPts val="0"/>
              </a:spcAft>
              <a:defRPr/>
            </a:pPr>
            <a:r>
              <a:rPr lang="en-US" sz="2400" dirty="0" err="1" smtClean="0">
                <a:latin typeface="Times New Roman" panose="02020603050405020304" pitchFamily="18" charset="0"/>
                <a:cs typeface="Times New Roman" panose="02020603050405020304" pitchFamily="18" charset="0"/>
              </a:rPr>
              <a:t>Bảy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thống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hoạt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a:t>
            </a:r>
            <a:endParaRPr lang="vi-VN" sz="2400" dirty="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200650" y="1443037"/>
            <a:ext cx="3486150" cy="3471863"/>
          </a:xfrm>
          <a:prstGeom prst="rect">
            <a:avLst/>
          </a:prstGeom>
        </p:spPr>
      </p:pic>
    </p:spTree>
    <p:extLst>
      <p:ext uri="{BB962C8B-B14F-4D97-AF65-F5344CB8AC3E}">
        <p14:creationId xmlns:p14="http://schemas.microsoft.com/office/powerpoint/2010/main" xmlns="" val="69839177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304800" y="-19050"/>
            <a:ext cx="8534400" cy="3149204"/>
          </a:xfrm>
        </p:spPr>
        <p:txBody>
          <a:bodyPr>
            <a:normAutofit/>
          </a:bodyPr>
          <a:lstStyle/>
          <a:p>
            <a:pPr algn="just" eaLnBrk="1" hangingPunct="1">
              <a:lnSpc>
                <a:spcPct val="120000"/>
              </a:lnSpc>
            </a:pPr>
            <a:r>
              <a:rPr lang="vi-VN" altLang="vi-VN" sz="2400" dirty="0" smtClean="0">
                <a:solidFill>
                  <a:srgbClr val="FF0000"/>
                </a:solidFill>
                <a:latin typeface="Times New Roman" panose="02020603050405020304" pitchFamily="18" charset="0"/>
                <a:cs typeface="Times New Roman" panose="02020603050405020304" pitchFamily="18" charset="0"/>
              </a:rPr>
              <a:t>Mở </a:t>
            </a:r>
            <a:r>
              <a:rPr lang="vi-VN" altLang="vi-VN" sz="2400" dirty="0">
                <a:solidFill>
                  <a:srgbClr val="FF0000"/>
                </a:solidFill>
                <a:latin typeface="Times New Roman" panose="02020603050405020304" pitchFamily="18" charset="0"/>
                <a:cs typeface="Times New Roman" panose="02020603050405020304" pitchFamily="18" charset="0"/>
              </a:rPr>
              <a:t>rộng quan hệ </a:t>
            </a:r>
            <a:r>
              <a:rPr lang="vi-VN" altLang="vi-VN" sz="2400" dirty="0">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dirty="0">
                <a:latin typeface="Times New Roman" panose="02020603050405020304" pitchFamily="18" charset="0"/>
                <a:cs typeface="Times New Roman" panose="02020603050405020304" pitchFamily="18" charset="0"/>
              </a:rPr>
              <a:t>, hợp tác với khu vực; </a:t>
            </a:r>
            <a:r>
              <a:rPr lang="vi-VN" altLang="vi-VN" sz="2400" dirty="0">
                <a:solidFill>
                  <a:srgbClr val="FF0000"/>
                </a:solidFill>
                <a:latin typeface="Times New Roman" panose="02020603050405020304" pitchFamily="18" charset="0"/>
                <a:cs typeface="Times New Roman" panose="02020603050405020304" pitchFamily="18" charset="0"/>
              </a:rPr>
              <a:t>chủ động </a:t>
            </a:r>
            <a:r>
              <a:rPr lang="vi-VN" altLang="vi-VN" sz="2400" dirty="0">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endParaRPr lang="vi-VN" altLang="vi-VN" sz="2400" dirty="0">
              <a:latin typeface="Times New Roman" panose="02020603050405020304" pitchFamily="18" charset="0"/>
              <a:cs typeface="Times New Roman" panose="02020603050405020304" pitchFamily="18" charset="0"/>
            </a:endParaRPr>
          </a:p>
        </p:txBody>
      </p:sp>
      <p:pic>
        <p:nvPicPr>
          <p:cNvPr id="1026" name="Picture 2" descr="Các nước TPP vẫn tiếp hiệp định thương mại dù không có Mỹ - Cổng ..."/>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479158" y="1771652"/>
            <a:ext cx="4321943" cy="3269456"/>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Trách nhiệm và cơ hội của Việt Nam khi đảm nhiệm vai trò Chủ tịch ..."/>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19249" y="1771651"/>
            <a:ext cx="3964806" cy="3269457"/>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dministrator\Pictures\phong\34.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71450" y="19050"/>
            <a:ext cx="897255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ounded Rectangle 2"/>
          <p:cNvSpPr/>
          <p:nvPr/>
        </p:nvSpPr>
        <p:spPr>
          <a:xfrm>
            <a:off x="1469232" y="160736"/>
            <a:ext cx="3239691" cy="43934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000" b="1">
                <a:solidFill>
                  <a:schemeClr val="tx1"/>
                </a:solidFill>
                <a:latin typeface="Times New Roman" pitchFamily="18" charset="0"/>
                <a:cs typeface="Times New Roman" pitchFamily="18" charset="0"/>
              </a:rPr>
              <a:t>Thành </a:t>
            </a:r>
            <a:r>
              <a:rPr lang="en-US" sz="2000" b="1" err="1">
                <a:solidFill>
                  <a:schemeClr val="tx1"/>
                </a:solidFill>
                <a:latin typeface="Times New Roman" pitchFamily="18" charset="0"/>
                <a:cs typeface="Times New Roman" pitchFamily="18" charset="0"/>
              </a:rPr>
              <a:t>tựu</a:t>
            </a:r>
            <a:r>
              <a:rPr lang="en-US" sz="2000" b="1">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hạn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chế</a:t>
            </a:r>
            <a:endParaRPr lang="en-US" sz="2000" dirty="0">
              <a:solidFill>
                <a:schemeClr val="tx1"/>
              </a:solidFill>
              <a:latin typeface="Times New Roman" pitchFamily="18" charset="0"/>
              <a:cs typeface="Times New Roman" pitchFamily="18" charset="0"/>
            </a:endParaRPr>
          </a:p>
        </p:txBody>
      </p:sp>
      <p:sp>
        <p:nvSpPr>
          <p:cNvPr id="4" name="Rounded Rectangle 3"/>
          <p:cNvSpPr/>
          <p:nvPr/>
        </p:nvSpPr>
        <p:spPr>
          <a:xfrm>
            <a:off x="1547812" y="735806"/>
            <a:ext cx="2376488" cy="4048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solidFill>
                  <a:schemeClr val="tx1"/>
                </a:solidFill>
                <a:latin typeface="Times New Roman" pitchFamily="18" charset="0"/>
                <a:cs typeface="Times New Roman" pitchFamily="18" charset="0"/>
              </a:rPr>
              <a:t>1. </a:t>
            </a:r>
            <a:r>
              <a:rPr lang="en-US" sz="2000" b="1" dirty="0" err="1">
                <a:solidFill>
                  <a:schemeClr val="tx1"/>
                </a:solidFill>
                <a:latin typeface="Times New Roman" pitchFamily="18" charset="0"/>
                <a:cs typeface="Times New Roman" pitchFamily="18" charset="0"/>
              </a:rPr>
              <a:t>Thành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tựu</a:t>
            </a:r>
            <a:endParaRPr lang="en-US" sz="2000" b="1" dirty="0">
              <a:solidFill>
                <a:schemeClr val="tx1"/>
              </a:solidFill>
              <a:latin typeface="Times New Roman" pitchFamily="18" charset="0"/>
              <a:cs typeface="Times New Roman" pitchFamily="18" charset="0"/>
            </a:endParaRPr>
          </a:p>
        </p:txBody>
      </p:sp>
      <p:sp>
        <p:nvSpPr>
          <p:cNvPr id="5" name="Rounded Rectangle 4"/>
          <p:cNvSpPr/>
          <p:nvPr/>
        </p:nvSpPr>
        <p:spPr>
          <a:xfrm>
            <a:off x="609600" y="1352550"/>
            <a:ext cx="7772399" cy="1524000"/>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1. </a:t>
            </a:r>
            <a:r>
              <a:rPr lang="en-US" sz="2400" dirty="0" err="1">
                <a:solidFill>
                  <a:schemeClr val="tx1"/>
                </a:solidFill>
                <a:latin typeface="Times New Roman" pitchFamily="18" charset="0"/>
                <a:cs typeface="Times New Roman" pitchFamily="18" charset="0"/>
              </a:rPr>
              <a:t>Đất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thoát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khỏi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khủng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sự</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bao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vây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cấm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lượng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địch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tỏa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những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tắc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láng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giềng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lớn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a:t>
            </a:r>
          </a:p>
        </p:txBody>
      </p:sp>
      <p:sp>
        <p:nvSpPr>
          <p:cNvPr id="11" name="Rounded Rectangle 10"/>
          <p:cNvSpPr/>
          <p:nvPr/>
        </p:nvSpPr>
        <p:spPr>
          <a:xfrm>
            <a:off x="609600" y="3188496"/>
            <a:ext cx="7772399" cy="1097756"/>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2.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tạo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điều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Việt</a:t>
            </a:r>
            <a:r>
              <a:rPr lang="en-US" sz="2400" dirty="0">
                <a:solidFill>
                  <a:schemeClr val="tx1"/>
                </a:solidFill>
                <a:latin typeface="Times New Roman" pitchFamily="18" charset="0"/>
                <a:cs typeface="Times New Roman" pitchFamily="18" charset="0"/>
              </a:rPr>
              <a:t> Nam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hội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đó</a:t>
            </a:r>
            <a:r>
              <a:rPr lang="en-US" sz="2400" dirty="0">
                <a:solidFill>
                  <a:schemeClr val="tx1"/>
                </a:solidFill>
                <a:latin typeface="Times New Roman" pitchFamily="18" charset="0"/>
                <a:cs typeface="Times New Roman" pitchFamily="18" charset="0"/>
              </a:rPr>
              <a:t>. </a:t>
            </a:r>
          </a:p>
        </p:txBody>
      </p:sp>
    </p:spTree>
    <p:extLst>
      <p:ext uri="{BB962C8B-B14F-4D97-AF65-F5344CB8AC3E}">
        <p14:creationId xmlns:p14="http://schemas.microsoft.com/office/powerpoint/2010/main" xmlns="" val="21211663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4300" y="0"/>
            <a:ext cx="90297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ounded Rectangle 2"/>
          <p:cNvSpPr/>
          <p:nvPr/>
        </p:nvSpPr>
        <p:spPr>
          <a:xfrm>
            <a:off x="838201" y="3562350"/>
            <a:ext cx="7467599" cy="1446610"/>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5. Thu </a:t>
            </a:r>
            <a:r>
              <a:rPr lang="en-US" sz="2400" dirty="0" err="1">
                <a:solidFill>
                  <a:schemeClr val="tx1"/>
                </a:solidFill>
                <a:latin typeface="Times New Roman" pitchFamily="18" charset="0"/>
                <a:cs typeface="Times New Roman" pitchFamily="18" charset="0"/>
              </a:rPr>
              <a:t>hút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tư</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ngoài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thị</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tiếp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khoa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học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năng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lý</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Từng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doanh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nghiệp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môi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cạnh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tranh</a:t>
            </a:r>
            <a:endParaRPr lang="en-US" sz="2400" dirty="0">
              <a:solidFill>
                <a:schemeClr val="tx1"/>
              </a:solidFill>
              <a:latin typeface="Times New Roman" pitchFamily="18" charset="0"/>
              <a:cs typeface="Times New Roman" pitchFamily="18" charset="0"/>
            </a:endParaRPr>
          </a:p>
        </p:txBody>
      </p:sp>
      <p:sp>
        <p:nvSpPr>
          <p:cNvPr id="4" name="Rounded Rectangle 3"/>
          <p:cNvSpPr/>
          <p:nvPr/>
        </p:nvSpPr>
        <p:spPr>
          <a:xfrm>
            <a:off x="990601" y="170260"/>
            <a:ext cx="7162799" cy="725090"/>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3.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vấn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đề</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lãnh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đảo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a:t>
            </a:r>
          </a:p>
        </p:txBody>
      </p:sp>
      <p:sp>
        <p:nvSpPr>
          <p:cNvPr id="5" name="Rounded Rectangle 4"/>
          <p:cNvSpPr/>
          <p:nvPr/>
        </p:nvSpPr>
        <p:spPr>
          <a:xfrm>
            <a:off x="838201" y="1504950"/>
            <a:ext cx="7391399" cy="1809750"/>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4. </a:t>
            </a:r>
            <a:r>
              <a:rPr lang="en-US" sz="2400" dirty="0" err="1">
                <a:solidFill>
                  <a:schemeClr val="tx1"/>
                </a:solidFill>
                <a:latin typeface="Times New Roman" pitchFamily="18" charset="0"/>
                <a:cs typeface="Times New Roman" pitchFamily="18" charset="0"/>
              </a:rPr>
              <a:t>Việc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hóa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giúp</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minh </a:t>
            </a:r>
            <a:r>
              <a:rPr lang="en-US" sz="2400" dirty="0" err="1">
                <a:solidFill>
                  <a:schemeClr val="tx1"/>
                </a:solidFill>
                <a:latin typeface="Times New Roman" pitchFamily="18" charset="0"/>
                <a:cs typeface="Times New Roman" pitchFamily="18" charset="0"/>
              </a:rPr>
              <a:t>châu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(EU), </a:t>
            </a:r>
            <a:r>
              <a:rPr lang="en-US" sz="2400" dirty="0" err="1">
                <a:solidFill>
                  <a:schemeClr val="tx1"/>
                </a:solidFill>
                <a:latin typeface="Times New Roman" pitchFamily="18" charset="0"/>
                <a:cs typeface="Times New Roman" pitchFamily="18" charset="0"/>
              </a:rPr>
              <a:t>Nhật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(APEC)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bè</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cũ</a:t>
            </a:r>
            <a:r>
              <a:rPr lang="en-US" sz="2400" dirty="0">
                <a:solidFill>
                  <a:schemeClr val="tx1"/>
                </a:solidFill>
                <a:latin typeface="Times New Roman" pitchFamily="18" charset="0"/>
                <a:cs typeface="Times New Roman" pitchFamily="18" charset="0"/>
              </a:rPr>
              <a:t> ở </a:t>
            </a:r>
            <a:r>
              <a:rPr lang="en-US" sz="2400" dirty="0" err="1">
                <a:solidFill>
                  <a:schemeClr val="tx1"/>
                </a:solidFill>
                <a:latin typeface="Times New Roman" pitchFamily="18" charset="0"/>
                <a:cs typeface="Times New Roman" pitchFamily="18" charset="0"/>
              </a:rPr>
              <a:t>Đông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lại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cơ</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mới</a:t>
            </a:r>
            <a:endParaRPr lang="en-US" sz="2400" dirty="0"/>
          </a:p>
        </p:txBody>
      </p:sp>
    </p:spTree>
    <p:extLst>
      <p:ext uri="{BB962C8B-B14F-4D97-AF65-F5344CB8AC3E}">
        <p14:creationId xmlns:p14="http://schemas.microsoft.com/office/powerpoint/2010/main" xmlns="" val="2949955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4300" y="0"/>
            <a:ext cx="897255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ounded Rectangle 4"/>
          <p:cNvSpPr/>
          <p:nvPr/>
        </p:nvSpPr>
        <p:spPr>
          <a:xfrm>
            <a:off x="1547812" y="579931"/>
            <a:ext cx="2376488" cy="670877"/>
          </a:xfrm>
          <a:prstGeom prst="roundRect">
            <a:avLst/>
          </a:prstGeom>
          <a:solidFill>
            <a:schemeClr val="accent2">
              <a:lumMod val="20000"/>
              <a:lumOff val="80000"/>
            </a:schemeClr>
          </a:solidFill>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latin typeface="Times New Roman" pitchFamily="18" charset="0"/>
                <a:cs typeface="Times New Roman" pitchFamily="18" charset="0"/>
              </a:rPr>
              <a:t>2.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chế</a:t>
            </a:r>
            <a:endParaRPr lang="en-US" sz="2000" b="1" dirty="0">
              <a:latin typeface="Times New Roman" pitchFamily="18" charset="0"/>
              <a:cs typeface="Times New Roman" pitchFamily="18" charset="0"/>
            </a:endParaRPr>
          </a:p>
        </p:txBody>
      </p:sp>
      <p:sp>
        <p:nvSpPr>
          <p:cNvPr id="8" name="Rounded Rectangle 7"/>
          <p:cNvSpPr/>
          <p:nvPr/>
        </p:nvSpPr>
        <p:spPr>
          <a:xfrm>
            <a:off x="1143001" y="1463829"/>
            <a:ext cx="6778229" cy="936472"/>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000" dirty="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p>
        </p:txBody>
      </p:sp>
      <p:sp>
        <p:nvSpPr>
          <p:cNvPr id="11" name="Rounded Rectangle 10"/>
          <p:cNvSpPr/>
          <p:nvPr/>
        </p:nvSpPr>
        <p:spPr>
          <a:xfrm>
            <a:off x="1169195" y="3086100"/>
            <a:ext cx="6778229" cy="1516848"/>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a:t>
            </a:r>
          </a:p>
        </p:txBody>
      </p:sp>
    </p:spTree>
    <p:extLst>
      <p:ext uri="{BB962C8B-B14F-4D97-AF65-F5344CB8AC3E}">
        <p14:creationId xmlns:p14="http://schemas.microsoft.com/office/powerpoint/2010/main" xmlns="" val="997250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4.xml><?xml version="1.0" encoding="utf-8"?>
<a:theme xmlns:a="http://schemas.openxmlformats.org/drawingml/2006/main" name="4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5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6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7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15444</TotalTime>
  <Words>3677</Words>
  <Application>Microsoft Office PowerPoint</Application>
  <PresentationFormat>On-screen Show (16:9)</PresentationFormat>
  <Paragraphs>219</Paragraphs>
  <Slides>69</Slides>
  <Notes>10</Notes>
  <HiddenSlides>0</HiddenSlides>
  <MMClips>0</MMClips>
  <ScaleCrop>false</ScaleCrop>
  <HeadingPairs>
    <vt:vector size="4" baseType="variant">
      <vt:variant>
        <vt:lpstr>Theme</vt:lpstr>
      </vt:variant>
      <vt:variant>
        <vt:i4>8</vt:i4>
      </vt:variant>
      <vt:variant>
        <vt:lpstr>Slide Titles</vt:lpstr>
      </vt:variant>
      <vt:variant>
        <vt:i4>69</vt:i4>
      </vt:variant>
    </vt:vector>
  </HeadingPairs>
  <TitlesOfParts>
    <vt:vector size="77" baseType="lpstr">
      <vt:lpstr>2_Contents Slide Master</vt:lpstr>
      <vt:lpstr>3_Contents Slide Master</vt:lpstr>
      <vt:lpstr>1_Retrospect</vt:lpstr>
      <vt:lpstr>4_Contents Slide Master</vt:lpstr>
      <vt:lpstr>5_Contents Slide Master</vt:lpstr>
      <vt:lpstr>6_Contents Slide Master</vt:lpstr>
      <vt:lpstr>7_Contents Slide Master</vt:lpstr>
      <vt:lpstr>Office Theme</vt:lpstr>
      <vt:lpstr>Slide 1</vt:lpstr>
      <vt:lpstr>MỤC TIÊU</vt:lpstr>
      <vt:lpstr>Slide 3</vt:lpstr>
      <vt:lpstr>- Tình hình chính trị, kinh tế, an ninh thế giới và khu vực có diễn biến phức tạp, khó lường </vt:lpstr>
      <vt:lpstr>Slide 5</vt:lpstr>
      <vt:lpstr>Slide 6</vt:lpstr>
      <vt:lpstr>Hòa bình, độc lập dân tộc, dân chủ, hợp tác và phát triển vẫn là xu thế lớn. Quá trình toàn cầu hóa và hội nhập quốc tế tiếp tục đẩy mạnh. </vt:lpstr>
      <vt:lpstr>Slide 8</vt:lpstr>
      <vt:lpstr>Slide 9</vt:lpstr>
      <vt:lpstr>Xu hướng đa cực, đa trung tâm và sự điều chỉnh chiến lược của các nước lớn</vt:lpstr>
      <vt:lpstr>Slide 11</vt:lpstr>
      <vt:lpstr>Slide 12</vt:lpstr>
      <vt:lpstr>Slide 13</vt:lpstr>
      <vt:lpstr>Quan hệ đối ngoại mở rộng, Việt Nam có quan hệ tốt với tất cả các nước thường trực hội đồng bảo an liên hiệp quốc, G.7, G.20,…</vt:lpstr>
      <vt:lpstr>Slide 15</vt:lpstr>
      <vt:lpstr>Slide 16</vt:lpstr>
      <vt:lpstr>Slide 17</vt:lpstr>
      <vt:lpstr>Slide 18</vt:lpstr>
      <vt:lpstr>a. Định hướng lớn về quốc phòng an ninh</vt:lpstr>
      <vt:lpstr>a. Định hướng lớn về quốc phòng an ninh</vt:lpstr>
      <vt:lpstr>Slide 21</vt:lpstr>
      <vt:lpstr>Slide 22</vt:lpstr>
      <vt:lpstr>- Giữ vững và tăng cường sự lãnh đạo của Đảng, hiệu lực quản lý của Nhà nước đối với sự nghiệp bảo vệ Tổ quốc</vt:lpstr>
      <vt:lpstr>- Kiên định mục tiêu độc lập dân tộc gắn liền với chủ nghĩa xã hội</vt:lpstr>
      <vt:lpstr>- Phát huy cao nhất sức mạnh tổng hợp của đất nước, nhất là vai trò của nhân dân đối với sự nghiệp bảo vệ Tổ quốc.  - Giữ vững môi trường hòa bình, ổn định để phát triển kinh tế - xã hội là lợi ích cao nhất của đất nước </vt:lpstr>
      <vt:lpstr>- Kết hợp sức mạnh dân tộc với sức mạnh thời đại, tranh thủ sự ủng hộ của bạn bè quốc tế  - Xây dựng lực lượng vũ trang thực sự là lực lượng chính trị, lực lượng chiến đấu trung thành, tin cậy của Đảng, Nhà nước và nhân dân, làm nòng cốt cho toàn dân trong sự nghiệp bảo vệ Tố quốc</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vt:lpstr>
      <vt:lpstr>Thực hiện nhất quán đường lối đối ngoại độc lập, tự chủ, hoà bình, hợp tác và phát triển; đa phương hoá, đa dạng hoá quan hệ, chủ động và tích cực hội nhập quốc tế; nâng cao vị thế của đất nước</vt:lpstr>
      <vt:lpstr>Slide 44</vt:lpstr>
      <vt:lpstr>- Hợp tác bình đẳng, cùng có lợi với tất cả các nước trên cơ sở những nguyên tắc cơ bản của Hiến chương Liên hợp quốc và luật pháp quốc tế. </vt:lpstr>
      <vt:lpstr>- Phấn đấu cùng các nước Hiệp hội các quốc gia Đông Nam Á (ASEAN) xây dựng Đông Nam Á thành khu vực hoà bình, ổn định, hợp tác và phát triển phồn vinh. </vt:lpstr>
      <vt:lpstr>Slide 47</vt:lpstr>
      <vt:lpstr>Slide 48</vt:lpstr>
      <vt:lpstr>Slide 49</vt:lpstr>
      <vt:lpstr>Slide 50</vt:lpstr>
      <vt:lpstr>  - Nhằm củng cố môi trường hòa bình, tranh thủ tối đa các điều kiện quốc tế thuận lợi. - Giữ vững độc lập, chủ quyền, thống nhất và toàn vẹn lãnh thổ và bảo vệ vững chắc Tổ quốc Việt Nam xã hội chủ nghĩa. - Quảng bá hình ảnh Việt Nam, bảo tồn và phát huy bản sắc dân tộc - Nâng cao vị thế, uy tín quốc tế của đất nước  </vt:lpstr>
      <vt:lpstr>  - Chủ động và tích cực hội nhập quốc tế trên cơ sở giữ vững đường lối đối ngoại độc lập tự chủ, vì lợi ích quốc gia, dân tộc, vì hòa bình, hợp tác và phát triển…  </vt:lpstr>
      <vt:lpstr>-  Hội nhập quốc tế là sự nghiệp của toàn dân và của cả hệ thống chính trị dưới sự lãnh đạo của Đảng và sự quản lý của Nhà nước</vt:lpstr>
      <vt:lpstr>-  Hội nhập quốc tế trên cơ sở phát huy tối đa nội lực, nâng cao sức mạng tổng hợp và năng lực cạnh tranh quốc gia</vt:lpstr>
      <vt:lpstr>-  Hội nhập kinh tế là trọng tâm, hội nhập trong các lĩnh vực khác phải tạo thuận lợi cho hội nhập kinh tế và góp phần tích cực vào củng cố quốc phòng, bảo đảm an ninh quốc gia, giữ gìn và phát huy bản sắc văn hóa dân tộc…</vt:lpstr>
      <vt:lpstr>-  Kiên định lợi ích quốc gia, dân tộc; chủ động dự báo, xử lý linh hoạt mọi tình huống, không để rơi vào thế bị động, đối đầu; không tham gia vào các tập hợp lực lượng, các liên minh của bên này chống bên kia. </vt:lpstr>
      <vt:lpstr>Một là, Bảo đảm lợi ích tối cao của quốc gia - dân tộc, trên cơ sở các nguyên tắc cơ bản của luật pháp quốc tế, bình đẳng và cùng có lợi, đồng thời thực hiện nghĩa vụ quốc tế theo khả năng của Việt Nam.</vt:lpstr>
      <vt:lpstr>Hai là, Chú trọng phát triển quan hệ hợp tác, hữu nghị, truyền thống với các nước láng giềng, thúc đẩy quan hệ với các đối tác lớn, đối tác quan trọng. </vt:lpstr>
      <vt:lpstr>Slide 59</vt:lpstr>
      <vt:lpstr>Ba là, Chủ động và tích cực hội nhập quốc tế</vt:lpstr>
      <vt:lpstr>Quan điểm của Đảng về hội nhập quốc tế</vt:lpstr>
      <vt:lpstr>Bốn là, nâng cao hiệu quả hội nhập kinh tế quốc tế</vt:lpstr>
      <vt:lpstr>Năm là, Chủ động, tích cực tham gia cơ chế đa phương về quốc phòng, an ninh</vt:lpstr>
      <vt:lpstr>Sáu là, tăng cường công tác nghiên cứu, dự báo chiến lược, tham mưu về đối ngoại</vt:lpstr>
      <vt:lpstr>Bảy là, bảo đảm sự lãnh đạo thống nhất của Đảng, sự quản lý của nhà nước đối với các hoạt động đối ngoại.</vt:lpstr>
      <vt:lpstr>Slide 66</vt:lpstr>
      <vt:lpstr>Slide 67</vt:lpstr>
      <vt:lpstr>Slide 68</vt:lpstr>
      <vt:lpstr>Slide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LENOVO</cp:lastModifiedBy>
  <cp:revision>395</cp:revision>
  <dcterms:created xsi:type="dcterms:W3CDTF">2011-03-25T03:43:29Z</dcterms:created>
  <dcterms:modified xsi:type="dcterms:W3CDTF">2021-03-25T16:07:55Z</dcterms:modified>
</cp:coreProperties>
</file>