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Lst>
  <p:notesMasterIdLst>
    <p:notesMasterId r:id="rId47"/>
  </p:notesMasterIdLst>
  <p:sldIdLst>
    <p:sldId id="404" r:id="rId3"/>
    <p:sldId id="405" r:id="rId4"/>
    <p:sldId id="407" r:id="rId5"/>
    <p:sldId id="478" r:id="rId6"/>
    <p:sldId id="510" r:id="rId7"/>
    <p:sldId id="498" r:id="rId8"/>
    <p:sldId id="408" r:id="rId9"/>
    <p:sldId id="413" r:id="rId10"/>
    <p:sldId id="412" r:id="rId11"/>
    <p:sldId id="486" r:id="rId12"/>
    <p:sldId id="505" r:id="rId13"/>
    <p:sldId id="507" r:id="rId14"/>
    <p:sldId id="508" r:id="rId15"/>
    <p:sldId id="509" r:id="rId16"/>
    <p:sldId id="511" r:id="rId17"/>
    <p:sldId id="416" r:id="rId18"/>
    <p:sldId id="495" r:id="rId19"/>
    <p:sldId id="506" r:id="rId20"/>
    <p:sldId id="479" r:id="rId21"/>
    <p:sldId id="420" r:id="rId22"/>
    <p:sldId id="497" r:id="rId23"/>
    <p:sldId id="494" r:id="rId24"/>
    <p:sldId id="499" r:id="rId25"/>
    <p:sldId id="513" r:id="rId26"/>
    <p:sldId id="428" r:id="rId27"/>
    <p:sldId id="500" r:id="rId28"/>
    <p:sldId id="512" r:id="rId29"/>
    <p:sldId id="429" r:id="rId30"/>
    <p:sldId id="409" r:id="rId31"/>
    <p:sldId id="502" r:id="rId32"/>
    <p:sldId id="503" r:id="rId33"/>
    <p:sldId id="504" r:id="rId34"/>
    <p:sldId id="461" r:id="rId35"/>
    <p:sldId id="462" r:id="rId36"/>
    <p:sldId id="463" r:id="rId37"/>
    <p:sldId id="465" r:id="rId38"/>
    <p:sldId id="489" r:id="rId39"/>
    <p:sldId id="430" r:id="rId40"/>
    <p:sldId id="439" r:id="rId41"/>
    <p:sldId id="431" r:id="rId42"/>
    <p:sldId id="432" r:id="rId43"/>
    <p:sldId id="490" r:id="rId44"/>
    <p:sldId id="491" r:id="rId45"/>
    <p:sldId id="436"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CC"/>
    <a:srgbClr val="6600CC"/>
    <a:srgbClr val="FF3300"/>
    <a:srgbClr val="FF3399"/>
    <a:srgbClr val="CC0066"/>
    <a:srgbClr val="660066"/>
    <a:srgbClr val="00CCFF"/>
    <a:srgbClr val="996633"/>
    <a:srgbClr val="0066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p:cViewPr varScale="1">
        <p:scale>
          <a:sx n="73" d="100"/>
          <a:sy n="73" d="100"/>
        </p:scale>
        <p:origin x="618" y="78"/>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dirty="0" smtClean="0">
              <a:latin typeface="Times New Roman" panose="02020603050405020304" pitchFamily="18" charset="0"/>
              <a:cs typeface="Times New Roman" panose="02020603050405020304" pitchFamily="18" charset="0"/>
            </a:rPr>
            <a:t>cho các cộng đồng dân tộc VN</a:t>
          </a:r>
          <a:endParaRPr lang="vi-VN" sz="2400" dirty="0">
            <a:latin typeface="Times New Roman" panose="02020603050405020304" pitchFamily="18" charset="0"/>
            <a:cs typeface="Times New Roman" panose="02020603050405020304" pitchFamily="18" charset="0"/>
          </a:endParaRP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t>
        <a:bodyPr/>
        <a:lstStyle/>
        <a:p>
          <a:endParaRPr lang="en-US"/>
        </a:p>
      </dgm:t>
    </dgm:pt>
    <dgm:pt modelId="{70257570-D1FE-4D3F-BF81-8F9EB7D13587}" type="pres">
      <dgm:prSet presAssocID="{74085D61-6A3B-4D6B-A326-061FAE210483}" presName="node" presStyleLbl="node1" presStyleIdx="0" presStyleCnt="1" custScaleX="325703">
        <dgm:presLayoutVars>
          <dgm:bulletEnabled val="1"/>
        </dgm:presLayoutVars>
      </dgm:prSet>
      <dgm:spPr/>
      <dgm:t>
        <a:bodyPr/>
        <a:lstStyle/>
        <a:p>
          <a:endParaRPr lang="en-US"/>
        </a:p>
      </dgm:t>
    </dgm:pt>
  </dgm:ptLst>
  <dgm:cxnLst>
    <dgm:cxn modelId="{4D266EE4-E509-4846-8C8A-209E971C0A50}" srcId="{95A6786C-4EC4-43F3-A1BA-2D88E98625B5}" destId="{74085D61-6A3B-4D6B-A326-061FAE210483}" srcOrd="0" destOrd="0" parTransId="{A0597650-8135-455B-8290-6F61F9B57CF5}" sibTransId="{920CAB6D-ADD0-40D3-BC50-277934268775}"/>
    <dgm:cxn modelId="{CFAFBC90-CB84-403D-8530-172474E10EA3}" type="presOf" srcId="{74085D61-6A3B-4D6B-A326-061FAE210483}" destId="{70257570-D1FE-4D3F-BF81-8F9EB7D13587}" srcOrd="0" destOrd="0" presId="urn:microsoft.com/office/officeart/2005/8/layout/default"/>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nl-NL" sz="2400" kern="1200" dirty="0" smtClean="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smtClean="0">
              <a:latin typeface="Times New Roman" panose="02020603050405020304" pitchFamily="18" charset="0"/>
              <a:cs typeface="Times New Roman" panose="02020603050405020304" pitchFamily="18" charset="0"/>
            </a:rPr>
            <a:t>cho các cộng đồng dân tộc VN</a:t>
          </a:r>
          <a:endParaRPr lang="vi-VN" sz="2400" kern="1200" dirty="0">
            <a:latin typeface="Times New Roman" panose="02020603050405020304" pitchFamily="18" charset="0"/>
            <a:cs typeface="Times New Roman" panose="02020603050405020304" pitchFamily="18" charset="0"/>
          </a:endParaRP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5/17/2021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685800" y="1143000"/>
            <a:ext cx="5486400" cy="3086100"/>
          </a:xfrm>
          <a:ln/>
        </p:spPr>
      </p:sp>
      <p:sp>
        <p:nvSpPr>
          <p:cNvPr id="3072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cs typeface="Arial" panose="020B0604020202020204" pitchFamily="34" charset="0"/>
            </a:endParaRPr>
          </a:p>
        </p:txBody>
      </p:sp>
      <p:sp>
        <p:nvSpPr>
          <p:cNvPr id="3072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37046E50-35BE-496F-9DBD-EFDE06F1F0B1}" type="slidenum">
              <a:rPr lang="en-US" altLang="en-US">
                <a:solidFill>
                  <a:srgbClr val="000000"/>
                </a:solidFill>
                <a:latin typeface=".VnTime" pitchFamily="34" charset="0"/>
                <a:cs typeface="Arial" panose="020B0604020202020204" pitchFamily="34" charset="0"/>
              </a:rPr>
              <a:pPr eaLnBrk="1" hangingPunct="1">
                <a:spcBef>
                  <a:spcPct val="0"/>
                </a:spcBef>
              </a:pPr>
              <a:t>1</a:t>
            </a:fld>
            <a:endParaRPr lang="en-US" altLang="en-US">
              <a:solidFill>
                <a:srgbClr val="000000"/>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2208995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2533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9.xml"/><Relationship Id="rId5" Type="http://schemas.openxmlformats.org/officeDocument/2006/relationships/image" Target="../media/image34.jpeg"/><Relationship Id="rId4" Type="http://schemas.openxmlformats.org/officeDocument/2006/relationships/image" Target="../media/image33.jpeg"/></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9.xml"/><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Rectangle 21"/>
          <p:cNvSpPr>
            <a:spLocks noChangeArrowheads="1"/>
          </p:cNvSpPr>
          <p:nvPr/>
        </p:nvSpPr>
        <p:spPr bwMode="auto">
          <a:xfrm>
            <a:off x="1524008" y="43874"/>
            <a:ext cx="184731" cy="369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801">
              <a:solidFill>
                <a:srgbClr val="000000"/>
              </a:solidFill>
              <a:latin typeface=".VnTime" pitchFamily="34" charset="0"/>
              <a:cs typeface="Arial" panose="020B0604020202020204" pitchFamily="34" charset="0"/>
            </a:endParaRPr>
          </a:p>
        </p:txBody>
      </p:sp>
      <p:sp>
        <p:nvSpPr>
          <p:cNvPr id="21" name="WordArt 5"/>
          <p:cNvSpPr>
            <a:spLocks noChangeArrowheads="1" noChangeShapeType="1" noTextEdit="1"/>
          </p:cNvSpPr>
          <p:nvPr/>
        </p:nvSpPr>
        <p:spPr bwMode="auto">
          <a:xfrm>
            <a:off x="1066800" y="2209802"/>
            <a:ext cx="9982201" cy="2232025"/>
          </a:xfrm>
          <a:prstGeom prst="rect">
            <a:avLst/>
          </a:prstGeom>
        </p:spPr>
        <p:txBody>
          <a:bodyPr wrap="none" fromWordArt="1">
            <a:prstTxWarp prst="textPlain">
              <a:avLst>
                <a:gd name="adj" fmla="val 50000"/>
              </a:avLst>
            </a:prstTxWarp>
          </a:bodyPr>
          <a:lstStyle/>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XÂY DỰNG VÀ HOÀN THIỆN NHÀ NƯỚC PHÁP QUYỀN</a:t>
            </a:r>
          </a:p>
          <a:p>
            <a:pPr algn="ctr"/>
            <a:r>
              <a:rPr lang="vi-VN"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rPr>
              <a:t> XÃ HỘI CHỦ NGHĨA VIỆT NAM</a:t>
            </a:r>
            <a:endParaRPr lang="en-US" sz="3600" b="1" kern="10" dirty="0">
              <a:ln w="9525">
                <a:solidFill>
                  <a:srgbClr val="000000"/>
                </a:solidFill>
                <a:round/>
                <a:headEnd/>
                <a:tailEnd/>
              </a:ln>
              <a:solidFill>
                <a:srgbClr val="FF0000"/>
              </a:solidFill>
              <a:latin typeface="Arial" panose="020B0604020202020204" pitchFamily="34" charset="0"/>
              <a:cs typeface="Arial" panose="020B0604020202020204" pitchFamily="34" charset="0"/>
            </a:endParaRPr>
          </a:p>
        </p:txBody>
      </p:sp>
      <p:sp>
        <p:nvSpPr>
          <p:cNvPr id="2" name="Rectangle 1"/>
          <p:cNvSpPr/>
          <p:nvPr/>
        </p:nvSpPr>
        <p:spPr>
          <a:xfrm>
            <a:off x="4953001" y="685808"/>
            <a:ext cx="1657826" cy="830997"/>
          </a:xfrm>
          <a:prstGeom prst="rect">
            <a:avLst/>
          </a:prstGeom>
        </p:spPr>
        <p:txBody>
          <a:bodyPr wrap="none">
            <a:spAutoFit/>
          </a:bodyPr>
          <a:lstStyle/>
          <a:p>
            <a:r>
              <a:rPr lang="vi-VN" sz="4800" b="1" u="sng" dirty="0">
                <a:solidFill>
                  <a:srgbClr val="660066"/>
                </a:solidFill>
                <a:ea typeface="Calibri" panose="020F0502020204030204" pitchFamily="34" charset="0"/>
              </a:rPr>
              <a:t>Bài 7</a:t>
            </a:r>
            <a:endParaRPr lang="en-US" sz="4800" u="sng" dirty="0">
              <a:solidFill>
                <a:srgbClr val="660066"/>
              </a:solidFill>
            </a:endParaRPr>
          </a:p>
        </p:txBody>
      </p:sp>
    </p:spTree>
    <p:extLst>
      <p:ext uri="{BB962C8B-B14F-4D97-AF65-F5344CB8AC3E}">
        <p14:creationId xmlns:p14="http://schemas.microsoft.com/office/powerpoint/2010/main" val="727987590"/>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17"/>
          <p:cNvSpPr>
            <a:spLocks noChangeArrowheads="1" noChangeShapeType="1" noTextEdit="1"/>
          </p:cNvSpPr>
          <p:nvPr/>
        </p:nvSpPr>
        <p:spPr bwMode="auto">
          <a:xfrm>
            <a:off x="4114800" y="152407"/>
            <a:ext cx="4495801" cy="1050924"/>
          </a:xfrm>
          <a:prstGeom prst="rect">
            <a:avLst/>
          </a:prstGeom>
        </p:spPr>
        <p:txBody>
          <a:bodyPr wrap="none" fromWordArt="1">
            <a:prstTxWarp prst="textPlain">
              <a:avLst>
                <a:gd name="adj" fmla="val 50000"/>
              </a:avLst>
            </a:prstTxWarp>
          </a:bodyPr>
          <a:lstStyle/>
          <a:p>
            <a:pPr algn="ctr"/>
            <a:r>
              <a:rPr lang="vi-VN" sz="2400" b="1" kern="10" dirty="0">
                <a:ln w="19050">
                  <a:solidFill>
                    <a:srgbClr val="FF0000"/>
                  </a:solidFill>
                  <a:round/>
                  <a:headEnd/>
                  <a:tailEnd/>
                </a:ln>
                <a:solidFill>
                  <a:srgbClr val="006600"/>
                </a:solidFill>
                <a:cs typeface="Times New Roman" panose="02020603050405020304" pitchFamily="18" charset="0"/>
              </a:rPr>
              <a:t>NỘI DUNG CƠ BẢN</a:t>
            </a:r>
            <a:endParaRPr lang="en-US" sz="2400" b="1" kern="10" dirty="0">
              <a:ln w="19050">
                <a:solidFill>
                  <a:srgbClr val="FF0000"/>
                </a:solidFill>
                <a:round/>
                <a:headEnd/>
                <a:tailEnd/>
              </a:ln>
              <a:solidFill>
                <a:srgbClr val="006600"/>
              </a:solidFill>
              <a:cs typeface="Times New Roman" panose="02020603050405020304" pitchFamily="18"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grpSp>
        <p:nvGrpSpPr>
          <p:cNvPr id="6" name="Group 3"/>
          <p:cNvGrpSpPr>
            <a:grpSpLocks/>
          </p:cNvGrpSpPr>
          <p:nvPr/>
        </p:nvGrpSpPr>
        <p:grpSpPr bwMode="auto">
          <a:xfrm>
            <a:off x="244388" y="1816828"/>
            <a:ext cx="11490414" cy="1246188"/>
            <a:chOff x="912" y="1055"/>
            <a:chExt cx="3984" cy="912"/>
          </a:xfrm>
        </p:grpSpPr>
        <p:sp>
          <p:nvSpPr>
            <p:cNvPr id="7" name="AutoShape 4"/>
            <p:cNvSpPr>
              <a:spLocks noChangeArrowheads="1"/>
            </p:cNvSpPr>
            <p:nvPr/>
          </p:nvSpPr>
          <p:spPr bwMode="gray">
            <a:xfrm>
              <a:off x="912" y="1055"/>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FontTx/>
                <a:buNone/>
              </a:pPr>
              <a:endParaRPr lang="en-US" sz="1801" dirty="0">
                <a:latin typeface=".VnTime" pitchFamily="34" charset="0"/>
              </a:endParaRPr>
            </a:p>
          </p:txBody>
        </p:sp>
        <p:grpSp>
          <p:nvGrpSpPr>
            <p:cNvPr id="8" name="Group 5"/>
            <p:cNvGrpSpPr>
              <a:grpSpLocks/>
            </p:cNvGrpSpPr>
            <p:nvPr/>
          </p:nvGrpSpPr>
          <p:grpSpPr bwMode="auto">
            <a:xfrm>
              <a:off x="999" y="1092"/>
              <a:ext cx="768" cy="746"/>
              <a:chOff x="999" y="1092"/>
              <a:chExt cx="768" cy="746"/>
            </a:xfrm>
          </p:grpSpPr>
          <p:sp>
            <p:nvSpPr>
              <p:cNvPr id="10" name="AutoShape 6"/>
              <p:cNvSpPr>
                <a:spLocks noChangeArrowheads="1"/>
              </p:cNvSpPr>
              <p:nvPr/>
            </p:nvSpPr>
            <p:spPr bwMode="gray">
              <a:xfrm>
                <a:off x="999" y="1092"/>
                <a:ext cx="768" cy="746"/>
              </a:xfrm>
              <a:prstGeom prst="roundRect">
                <a:avLst>
                  <a:gd name="adj" fmla="val 11921"/>
                </a:avLst>
              </a:prstGeom>
              <a:gradFill rotWithShape="1">
                <a:gsLst>
                  <a:gs pos="0">
                    <a:schemeClr val="accent1"/>
                  </a:gs>
                  <a:gs pos="100000">
                    <a:schemeClr val="accent1">
                      <a:gamma/>
                      <a:shade val="69804"/>
                      <a:invGamma/>
                    </a:schemeClr>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1" name="Freeform 7"/>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2" name="Text Box 8"/>
              <p:cNvSpPr txBox="1">
                <a:spLocks noChangeArrowheads="1"/>
              </p:cNvSpPr>
              <p:nvPr/>
            </p:nvSpPr>
            <p:spPr bwMode="gray">
              <a:xfrm>
                <a:off x="1327" y="1295"/>
                <a:ext cx="98"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a:solidFill>
                      <a:srgbClr val="FFFFFF"/>
                    </a:solidFill>
                    <a:effectLst>
                      <a:outerShdw blurRad="38100" dist="38100" dir="2700000" algn="tl">
                        <a:srgbClr val="C0C0C0"/>
                      </a:outerShdw>
                    </a:effectLst>
                  </a:rPr>
                  <a:t>I</a:t>
                </a:r>
              </a:p>
            </p:txBody>
          </p:sp>
        </p:grpSp>
        <p:sp>
          <p:nvSpPr>
            <p:cNvPr id="9" name="Text Box 9"/>
            <p:cNvSpPr txBox="1">
              <a:spLocks noChangeArrowheads="1"/>
            </p:cNvSpPr>
            <p:nvPr/>
          </p:nvSpPr>
          <p:spPr bwMode="gray">
            <a:xfrm>
              <a:off x="1817" y="1232"/>
              <a:ext cx="2928" cy="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a:spcBef>
                  <a:spcPct val="0"/>
                </a:spcBef>
                <a:buNone/>
              </a:pPr>
              <a:r>
                <a:rPr lang="nl-NL" sz="2800" b="1" dirty="0">
                  <a:solidFill>
                    <a:srgbClr val="C00000"/>
                  </a:solidFill>
                </a:rPr>
                <a:t>Bản chất và đặc trưng của Nhà nước pháp quyền xã hội chủ nghĩa Việt Nam</a:t>
              </a:r>
              <a:endParaRPr lang="en-US" sz="2800" i="1" dirty="0">
                <a:solidFill>
                  <a:srgbClr val="C00000"/>
                </a:solidFill>
                <a:latin typeface=".VnTime" pitchFamily="34" charset="0"/>
              </a:endParaRPr>
            </a:p>
          </p:txBody>
        </p:sp>
      </p:grpSp>
      <p:grpSp>
        <p:nvGrpSpPr>
          <p:cNvPr id="13" name="Group 17"/>
          <p:cNvGrpSpPr>
            <a:grpSpLocks/>
          </p:cNvGrpSpPr>
          <p:nvPr/>
        </p:nvGrpSpPr>
        <p:grpSpPr bwMode="auto">
          <a:xfrm>
            <a:off x="347942" y="3962406"/>
            <a:ext cx="11386860" cy="1246187"/>
            <a:chOff x="912" y="3036"/>
            <a:chExt cx="3984" cy="912"/>
          </a:xfrm>
        </p:grpSpPr>
        <p:sp>
          <p:nvSpPr>
            <p:cNvPr id="14" name="AutoShape 18"/>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sz="1801">
                <a:latin typeface=".VnTime" pitchFamily="34" charset="0"/>
              </a:endParaRPr>
            </a:p>
          </p:txBody>
        </p:sp>
        <p:grpSp>
          <p:nvGrpSpPr>
            <p:cNvPr id="15" name="Group 19"/>
            <p:cNvGrpSpPr>
              <a:grpSpLocks/>
            </p:cNvGrpSpPr>
            <p:nvPr/>
          </p:nvGrpSpPr>
          <p:grpSpPr bwMode="auto">
            <a:xfrm>
              <a:off x="999" y="3120"/>
              <a:ext cx="768" cy="746"/>
              <a:chOff x="999" y="3120"/>
              <a:chExt cx="768" cy="746"/>
            </a:xfrm>
          </p:grpSpPr>
          <p:sp>
            <p:nvSpPr>
              <p:cNvPr id="17" name="AutoShape 20"/>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sz="1801"/>
              </a:p>
            </p:txBody>
          </p:sp>
          <p:sp>
            <p:nvSpPr>
              <p:cNvPr id="18" name="Freeform 21"/>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a:defRPr/>
                </a:pPr>
                <a:endParaRPr lang="en-US" sz="1801"/>
              </a:p>
            </p:txBody>
          </p:sp>
          <p:sp>
            <p:nvSpPr>
              <p:cNvPr id="19" name="Text Box 22"/>
              <p:cNvSpPr txBox="1">
                <a:spLocks noChangeArrowheads="1"/>
              </p:cNvSpPr>
              <p:nvPr/>
            </p:nvSpPr>
            <p:spPr bwMode="gray">
              <a:xfrm>
                <a:off x="1311" y="3324"/>
                <a:ext cx="134" cy="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defRPr/>
                </a:pPr>
                <a:r>
                  <a:rPr lang="en-US" sz="2800" dirty="0" smtClean="0">
                    <a:solidFill>
                      <a:srgbClr val="FFFFFF"/>
                    </a:solidFill>
                    <a:effectLst>
                      <a:outerShdw blurRad="38100" dist="38100" dir="2700000" algn="tl">
                        <a:srgbClr val="C0C0C0"/>
                      </a:outerShdw>
                    </a:effectLst>
                  </a:rPr>
                  <a:t>II</a:t>
                </a:r>
                <a:endParaRPr lang="en-US" sz="2800" dirty="0">
                  <a:solidFill>
                    <a:srgbClr val="FFFFFF"/>
                  </a:solidFill>
                  <a:effectLst>
                    <a:outerShdw blurRad="38100" dist="38100" dir="2700000" algn="tl">
                      <a:srgbClr val="C0C0C0"/>
                    </a:outerShdw>
                  </a:effectLst>
                </a:endParaRPr>
              </a:p>
            </p:txBody>
          </p:sp>
        </p:grpSp>
        <p:sp>
          <p:nvSpPr>
            <p:cNvPr id="16" name="Text Box 23"/>
            <p:cNvSpPr txBox="1">
              <a:spLocks noChangeArrowheads="1"/>
            </p:cNvSpPr>
            <p:nvPr/>
          </p:nvSpPr>
          <p:spPr bwMode="gray">
            <a:xfrm>
              <a:off x="1815" y="3166"/>
              <a:ext cx="3081" cy="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nl-NL" sz="2400" b="1" dirty="0">
                  <a:solidFill>
                    <a:srgbClr val="008000"/>
                  </a:solidFill>
                </a:rPr>
                <a:t>Phương hướng, nhiệm vụ </a:t>
              </a:r>
              <a:r>
                <a:rPr lang="nl-NL" sz="2400" b="1" dirty="0" smtClean="0">
                  <a:solidFill>
                    <a:srgbClr val="008000"/>
                  </a:solidFill>
                </a:rPr>
                <a:t>xây </a:t>
              </a:r>
              <a:r>
                <a:rPr lang="nl-NL" sz="2400" b="1" dirty="0">
                  <a:solidFill>
                    <a:srgbClr val="008000"/>
                  </a:solidFill>
                </a:rPr>
                <a:t>dựng và hoàn thiện Nhà nước pháp quyền xã hội chủ nghĩa Việt Nam </a:t>
              </a:r>
              <a:endParaRPr lang="en-US" sz="1801" i="1" dirty="0">
                <a:solidFill>
                  <a:srgbClr val="008000"/>
                </a:solidFill>
              </a:endParaRPr>
            </a:p>
          </p:txBody>
        </p:sp>
      </p:grpSp>
    </p:spTree>
    <p:extLst>
      <p:ext uri="{BB962C8B-B14F-4D97-AF65-F5344CB8AC3E}">
        <p14:creationId xmlns:p14="http://schemas.microsoft.com/office/powerpoint/2010/main" val="76736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algn="ctr">
              <a:spcBef>
                <a:spcPct val="0"/>
              </a:spcBef>
            </a:pPr>
            <a:r>
              <a:rPr lang="nl-NL" sz="3200" b="1" dirty="0" smtClean="0">
                <a:solidFill>
                  <a:srgbClr val="3333CC"/>
                </a:solidFill>
              </a:rPr>
              <a:t>I. Bản </a:t>
            </a:r>
            <a:r>
              <a:rPr lang="nl-NL" sz="3200" b="1" dirty="0">
                <a:solidFill>
                  <a:srgbClr val="3333CC"/>
                </a:solidFill>
              </a:rPr>
              <a:t>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      </a:t>
            </a:r>
            <a:r>
              <a:rPr lang="nl-NL" sz="2400" b="1" i="1" dirty="0">
                <a:solidFill>
                  <a:srgbClr val="006600"/>
                </a:solidFill>
              </a:rPr>
              <a:t>Bản chất của Nhà nước pháp quyền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r>
              <a:rPr lang="nl-NL" sz="1801" b="1" i="1" dirty="0"/>
              <a:t>1       </a:t>
            </a:r>
            <a:r>
              <a:rPr lang="nl-NL" sz="2400" b="1" i="1" dirty="0">
                <a:solidFill>
                  <a:srgbClr val="660066"/>
                </a:solidFill>
              </a:rPr>
              <a:t>Đặc trưng của Nhà nước pháp quyền 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660066"/>
                </a:solidFill>
                <a:latin typeface="Times New Roman" panose="02020603050405020304" pitchFamily="18" charset="0"/>
                <a:ea typeface="Times New Roman" panose="02020603050405020304" pitchFamily="18" charset="0"/>
              </a:rPr>
              <a:t>2</a:t>
            </a:r>
            <a:r>
              <a:rPr lang="nl-NL" sz="2800" b="1" i="1" dirty="0">
                <a:solidFill>
                  <a:srgbClr val="660066"/>
                </a:solidFill>
                <a:latin typeface="Times New Roman" panose="02020603050405020304" pitchFamily="18" charset="0"/>
                <a:ea typeface="Times New Roman" panose="02020603050405020304" pitchFamily="18" charset="0"/>
              </a:rPr>
              <a:t>. </a:t>
            </a:r>
            <a:endParaRPr lang="en-US" sz="2800" dirty="0">
              <a:solidFill>
                <a:srgbClr val="660066"/>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1</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397001" y="845502"/>
            <a:ext cx="9328800" cy="602300"/>
          </a:xfrm>
        </p:spPr>
        <p:txBody>
          <a:bodyPr/>
          <a:lstStyle/>
          <a:p>
            <a:r>
              <a:rPr lang="en-US" altLang="vi-VN" sz="2400" i="1" dirty="0" smtClean="0">
                <a:solidFill>
                  <a:srgbClr val="0000FF"/>
                </a:solidFill>
                <a:latin typeface="Times New Roman" panose="02020603050405020304" pitchFamily="18" charset="0"/>
                <a:cs typeface="Times New Roman" panose="02020603050405020304" pitchFamily="18" charset="0"/>
              </a:rPr>
              <a:t>a. </a:t>
            </a:r>
            <a:r>
              <a:rPr lang="en-US" altLang="vi-VN" sz="2400" i="1" dirty="0" err="1" smtClean="0">
                <a:solidFill>
                  <a:srgbClr val="0000FF"/>
                </a:solidFill>
                <a:latin typeface="Times New Roman" panose="02020603050405020304" pitchFamily="18" charset="0"/>
                <a:cs typeface="Times New Roman" panose="02020603050405020304" pitchFamily="18" charset="0"/>
              </a:rPr>
              <a:t>Khái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niệm</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a:solidFill>
                  <a:srgbClr val="0000FF"/>
                </a:solidFill>
                <a:latin typeface="Times New Roman" panose="02020603050405020304" pitchFamily="18" charset="0"/>
                <a:cs typeface="Times New Roman" panose="02020603050405020304" pitchFamily="18" charset="0"/>
              </a:rPr>
              <a:t>n</a:t>
            </a:r>
            <a:r>
              <a:rPr lang="vi-VN" altLang="vi-VN" sz="2400" i="1" dirty="0" smtClean="0">
                <a:solidFill>
                  <a:srgbClr val="0000FF"/>
                </a:solidFill>
                <a:latin typeface="Times New Roman" panose="02020603050405020304" pitchFamily="18" charset="0"/>
                <a:cs typeface="Times New Roman" panose="02020603050405020304" pitchFamily="18" charset="0"/>
              </a:rPr>
              <a:t>hà </a:t>
            </a:r>
            <a:r>
              <a:rPr lang="vi-VN" altLang="vi-VN" sz="2400" i="1" dirty="0">
                <a:solidFill>
                  <a:srgbClr val="0000FF"/>
                </a:solidFill>
                <a:latin typeface="Times New Roman" panose="02020603050405020304" pitchFamily="18" charset="0"/>
                <a:cs typeface="Times New Roman" panose="02020603050405020304" pitchFamily="18" charset="0"/>
              </a:rPr>
              <a:t>nước pháp </a:t>
            </a:r>
            <a:r>
              <a:rPr lang="vi-VN" altLang="vi-VN" sz="2400" i="1" dirty="0" smtClean="0">
                <a:solidFill>
                  <a:srgbClr val="0000FF"/>
                </a:solidFill>
                <a:latin typeface="Times New Roman" panose="02020603050405020304" pitchFamily="18" charset="0"/>
                <a:cs typeface="Times New Roman" panose="02020603050405020304" pitchFamily="18" charset="0"/>
              </a:rPr>
              <a:t>quyền</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xã</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hội</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chủ</a:t>
            </a:r>
            <a:r>
              <a:rPr lang="en-US" altLang="vi-VN" sz="2400" i="1" dirty="0" smtClean="0">
                <a:solidFill>
                  <a:srgbClr val="0000FF"/>
                </a:solidFill>
                <a:latin typeface="Times New Roman" panose="02020603050405020304" pitchFamily="18" charset="0"/>
                <a:cs typeface="Times New Roman" panose="02020603050405020304" pitchFamily="18" charset="0"/>
              </a:rPr>
              <a:t> </a:t>
            </a:r>
            <a:r>
              <a:rPr lang="en-US" altLang="vi-VN" sz="2400" i="1" dirty="0" err="1" smtClean="0">
                <a:solidFill>
                  <a:srgbClr val="0000FF"/>
                </a:solidFill>
                <a:latin typeface="Times New Roman" panose="02020603050405020304" pitchFamily="18" charset="0"/>
                <a:cs typeface="Times New Roman" panose="02020603050405020304" pitchFamily="18" charset="0"/>
              </a:rPr>
              <a:t>nghĩa</a:t>
            </a:r>
            <a:r>
              <a:rPr lang="vi-VN" altLang="vi-VN" sz="2400" i="1" dirty="0" smtClean="0">
                <a:solidFill>
                  <a:srgbClr val="0000FF"/>
                </a:solidFill>
                <a:latin typeface="Times New Roman" panose="02020603050405020304" pitchFamily="18" charset="0"/>
                <a:cs typeface="Times New Roman" panose="02020603050405020304" pitchFamily="18" charset="0"/>
              </a:rPr>
              <a:t>?</a:t>
            </a:r>
            <a:endParaRPr lang="en-US" altLang="vi-VN" sz="2400"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2004" y="1600203"/>
            <a:ext cx="5638800" cy="2743197"/>
          </a:xfrm>
        </p:spPr>
        <p:txBody>
          <a:bodyPr/>
          <a:lstStyle/>
          <a:p>
            <a:pPr algn="just">
              <a:buFont typeface="Arial" charset="0"/>
              <a:buChar char="•"/>
              <a:defRPr/>
            </a:pPr>
            <a:r>
              <a:rPr lang="en-US" sz="2400" b="1" i="1" dirty="0">
                <a:latin typeface="Times New Roman" pitchFamily="18" charset="0"/>
                <a:cs typeface="Times New Roman" pitchFamily="18" charset="0"/>
              </a:rPr>
              <a:t>NNPQ</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buNone/>
              <a:defRPr/>
            </a:pPr>
            <a:r>
              <a:rPr lang="en-US" dirty="0" smtClean="0"/>
              <a:t> </a:t>
            </a:r>
            <a:endParaRPr lang="en-US" dirty="0"/>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1905000"/>
            <a:ext cx="3657600"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9797586"/>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3"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3)">
                                      <p:cBhvr>
                                        <p:cTn id="14" dur="1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p:cNvCxnSpPr/>
          <p:nvPr/>
        </p:nvCxnSpPr>
        <p:spPr>
          <a:xfrm>
            <a:off x="2133600" y="762000"/>
            <a:ext cx="7848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114800" y="838200"/>
            <a:ext cx="4038600" cy="0"/>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sp>
        <p:nvSpPr>
          <p:cNvPr id="2" name="Rectangle 1"/>
          <p:cNvSpPr/>
          <p:nvPr/>
        </p:nvSpPr>
        <p:spPr>
          <a:xfrm>
            <a:off x="4267200" y="3733800"/>
            <a:ext cx="7391400" cy="1384995"/>
          </a:xfrm>
          <a:prstGeom prst="rect">
            <a:avLst/>
          </a:prstGeom>
          <a:ln>
            <a:solidFill>
              <a:srgbClr val="660066"/>
            </a:solidFill>
          </a:ln>
        </p:spPr>
        <p:txBody>
          <a:bodyPr wrap="square">
            <a:spAutoFit/>
          </a:bodyPr>
          <a:lstStyle/>
          <a:p>
            <a:pPr marL="342900" indent="-342900" algn="just">
              <a:buFont typeface="Wingdings" panose="05000000000000000000" pitchFamily="2" charset="2"/>
              <a:buChar char="q"/>
            </a:pPr>
            <a:r>
              <a:rPr lang="nl-NL" sz="2400" i="1" dirty="0" smtClean="0">
                <a:latin typeface="Times New Roman" panose="02020603050405020304" pitchFamily="18" charset="0"/>
                <a:ea typeface="Times New Roman" panose="02020603050405020304" pitchFamily="18" charset="0"/>
              </a:rPr>
              <a:t> </a:t>
            </a:r>
            <a:r>
              <a:rPr lang="nl-NL" sz="2800" i="1" dirty="0" smtClean="0">
                <a:latin typeface="Times New Roman" panose="02020603050405020304" pitchFamily="18" charset="0"/>
                <a:ea typeface="Times New Roman" panose="02020603050405020304" pitchFamily="18" charset="0"/>
              </a:rPr>
              <a:t>Nhà </a:t>
            </a:r>
            <a:r>
              <a:rPr lang="nl-NL" sz="2800" i="1" dirty="0">
                <a:latin typeface="Times New Roman" panose="02020603050405020304" pitchFamily="18" charset="0"/>
                <a:ea typeface="Times New Roman" panose="02020603050405020304" pitchFamily="18" charset="0"/>
              </a:rPr>
              <a:t>nước pháp quyền xã hội chủ nghĩa Việt Nam là Nhà nước pháp quyền của dân, do dân và vì dân</a:t>
            </a:r>
            <a:endParaRPr lang="en-US" sz="2800" dirty="0"/>
          </a:p>
        </p:txBody>
      </p:sp>
      <p:sp>
        <p:nvSpPr>
          <p:cNvPr id="4" name="Rectangle 3"/>
          <p:cNvSpPr/>
          <p:nvPr/>
        </p:nvSpPr>
        <p:spPr>
          <a:xfrm>
            <a:off x="5189298" y="3021688"/>
            <a:ext cx="218300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Tính </a:t>
            </a:r>
          </a:p>
          <a:p>
            <a:pPr algn="ctr"/>
            <a:r>
              <a:rPr lang="nl-NL" sz="2800" b="1" dirty="0" smtClean="0">
                <a:solidFill>
                  <a:schemeClr val="bg1"/>
                </a:solidFill>
                <a:latin typeface="+mj-lt"/>
                <a:ea typeface="Times New Roman" panose="02020603050405020304" pitchFamily="18" charset="0"/>
              </a:rPr>
              <a:t>dân </a:t>
            </a:r>
            <a:r>
              <a:rPr lang="nl-NL" sz="2800" b="1" dirty="0">
                <a:solidFill>
                  <a:schemeClr val="bg1"/>
                </a:solidFill>
                <a:latin typeface="+mj-lt"/>
                <a:ea typeface="Times New Roman" panose="02020603050405020304" pitchFamily="18" charset="0"/>
              </a:rPr>
              <a:t>tộc</a:t>
            </a:r>
            <a:endParaRPr lang="en-US" sz="2800" b="1" dirty="0">
              <a:solidFill>
                <a:schemeClr val="bg1"/>
              </a:solidFill>
              <a:latin typeface="+mj-lt"/>
            </a:endParaRPr>
          </a:p>
        </p:txBody>
      </p:sp>
      <p:sp>
        <p:nvSpPr>
          <p:cNvPr id="15" name="TextBox 14"/>
          <p:cNvSpPr txBox="1"/>
          <p:nvPr/>
        </p:nvSpPr>
        <p:spPr>
          <a:xfrm>
            <a:off x="609600" y="228600"/>
            <a:ext cx="11125200" cy="523220"/>
          </a:xfrm>
          <a:prstGeom prst="rect">
            <a:avLst/>
          </a:prstGeom>
          <a:noFill/>
        </p:spPr>
        <p:txBody>
          <a:bodyPr wrap="square" rtlCol="0">
            <a:spAutoFit/>
          </a:bodyPr>
          <a:lstStyle/>
          <a:p>
            <a:r>
              <a:rPr lang="en-US" altLang="vi-VN" sz="2800" i="1" dirty="0">
                <a:solidFill>
                  <a:srgbClr val="0000FF"/>
                </a:solidFill>
                <a:latin typeface="Times New Roman" panose="02020603050405020304" pitchFamily="18" charset="0"/>
                <a:cs typeface="Times New Roman" panose="02020603050405020304" pitchFamily="18" charset="0"/>
              </a:rPr>
              <a:t>a. </a:t>
            </a:r>
            <a:r>
              <a:rPr lang="en-US" altLang="vi-VN" sz="2800" i="1" dirty="0" err="1">
                <a:solidFill>
                  <a:srgbClr val="0000FF"/>
                </a:solidFill>
                <a:latin typeface="Times New Roman" panose="02020603050405020304" pitchFamily="18" charset="0"/>
                <a:cs typeface="Times New Roman" panose="02020603050405020304" pitchFamily="18" charset="0"/>
              </a:rPr>
              <a:t>Khái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niệm</a:t>
            </a:r>
            <a:r>
              <a:rPr lang="en-US" altLang="vi-VN" sz="2800" i="1" dirty="0">
                <a:solidFill>
                  <a:srgbClr val="0000FF"/>
                </a:solidFill>
                <a:latin typeface="Times New Roman" panose="02020603050405020304" pitchFamily="18" charset="0"/>
                <a:cs typeface="Times New Roman" panose="02020603050405020304" pitchFamily="18" charset="0"/>
              </a:rPr>
              <a:t> n</a:t>
            </a:r>
            <a:r>
              <a:rPr lang="vi-VN" altLang="vi-VN" sz="2800" i="1" dirty="0">
                <a:solidFill>
                  <a:srgbClr val="0000FF"/>
                </a:solidFill>
                <a:latin typeface="Times New Roman" panose="02020603050405020304" pitchFamily="18" charset="0"/>
                <a:cs typeface="Times New Roman" panose="02020603050405020304" pitchFamily="18" charset="0"/>
              </a:rPr>
              <a:t>hà nước pháp quyền</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xã</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hội</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chủ</a:t>
            </a:r>
            <a:r>
              <a:rPr lang="en-US" altLang="vi-VN" sz="2800" i="1" dirty="0">
                <a:solidFill>
                  <a:srgbClr val="0000FF"/>
                </a:solidFill>
                <a:latin typeface="Times New Roman" panose="02020603050405020304" pitchFamily="18" charset="0"/>
                <a:cs typeface="Times New Roman" panose="02020603050405020304" pitchFamily="18" charset="0"/>
              </a:rPr>
              <a:t> </a:t>
            </a:r>
            <a:r>
              <a:rPr lang="en-US" altLang="vi-VN" sz="2800" i="1" dirty="0" err="1">
                <a:solidFill>
                  <a:srgbClr val="0000FF"/>
                </a:solidFill>
                <a:latin typeface="Times New Roman" panose="02020603050405020304" pitchFamily="18" charset="0"/>
                <a:cs typeface="Times New Roman" panose="02020603050405020304" pitchFamily="18" charset="0"/>
              </a:rPr>
              <a:t>nghĩa</a:t>
            </a:r>
            <a:r>
              <a:rPr lang="vi-VN" altLang="vi-VN" sz="2800" i="1" dirty="0">
                <a:solidFill>
                  <a:srgbClr val="0000FF"/>
                </a:solidFill>
                <a:latin typeface="Times New Roman" panose="02020603050405020304" pitchFamily="18" charset="0"/>
                <a:cs typeface="Times New Roman" panose="02020603050405020304" pitchFamily="18" charset="0"/>
              </a:rPr>
              <a:t>?</a:t>
            </a:r>
            <a:endParaRPr lang="en-US" sz="2800" dirty="0"/>
          </a:p>
        </p:txBody>
      </p:sp>
      <p:sp>
        <p:nvSpPr>
          <p:cNvPr id="7" name="AutoShape 5"/>
          <p:cNvSpPr>
            <a:spLocks noChangeArrowheads="1"/>
          </p:cNvSpPr>
          <p:nvPr/>
        </p:nvSpPr>
        <p:spPr bwMode="gray">
          <a:xfrm>
            <a:off x="0" y="914400"/>
            <a:ext cx="3048000" cy="1295400"/>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Hội</a:t>
            </a:r>
            <a:r>
              <a:rPr lang="en-US" sz="2800" b="1" dirty="0" smtClean="0">
                <a:solidFill>
                  <a:schemeClr val="bg1"/>
                </a:solidFill>
              </a:rPr>
              <a:t> </a:t>
            </a:r>
            <a:r>
              <a:rPr lang="en-US" sz="2800" b="1" dirty="0" err="1" smtClean="0">
                <a:solidFill>
                  <a:schemeClr val="bg1"/>
                </a:solidFill>
              </a:rPr>
              <a:t>nghị</a:t>
            </a:r>
            <a:r>
              <a:rPr lang="en-US" sz="2800" b="1" dirty="0" smtClean="0">
                <a:solidFill>
                  <a:schemeClr val="bg1"/>
                </a:solidFill>
              </a:rPr>
              <a:t> TƯ 2 </a:t>
            </a:r>
          </a:p>
          <a:p>
            <a:pPr algn="ctr"/>
            <a:r>
              <a:rPr lang="en-US" sz="2800" b="1" dirty="0" err="1" smtClean="0">
                <a:solidFill>
                  <a:schemeClr val="bg1"/>
                </a:solidFill>
              </a:rPr>
              <a:t>khóa</a:t>
            </a:r>
            <a:r>
              <a:rPr lang="en-US" sz="2800" b="1" dirty="0" smtClean="0">
                <a:solidFill>
                  <a:schemeClr val="bg1"/>
                </a:solidFill>
              </a:rPr>
              <a:t> VII</a:t>
            </a:r>
            <a:endParaRPr lang="en-US" sz="2800" b="1" dirty="0">
              <a:solidFill>
                <a:schemeClr val="bg1"/>
              </a:solidFill>
            </a:endParaRPr>
          </a:p>
        </p:txBody>
      </p:sp>
      <p:sp>
        <p:nvSpPr>
          <p:cNvPr id="9" name="TextBox 8"/>
          <p:cNvSpPr txBox="1"/>
          <p:nvPr/>
        </p:nvSpPr>
        <p:spPr>
          <a:xfrm>
            <a:off x="3200400" y="1752600"/>
            <a:ext cx="8610600" cy="1077218"/>
          </a:xfrm>
          <a:prstGeom prst="rect">
            <a:avLst/>
          </a:prstGeom>
          <a:noFill/>
          <a:ln w="28575">
            <a:solidFill>
              <a:schemeClr val="tx1"/>
            </a:solidFill>
          </a:ln>
        </p:spPr>
        <p:txBody>
          <a:bodyPr wrap="square" rtlCol="0">
            <a:spAutoFit/>
          </a:bodyPr>
          <a:lstStyle/>
          <a:p>
            <a:r>
              <a:rPr lang="nl-NL" sz="3200" dirty="0" smtClean="0">
                <a:latin typeface="Times New Roman" panose="02020603050405020304" pitchFamily="18" charset="0"/>
                <a:ea typeface="Times New Roman" panose="02020603050405020304" pitchFamily="18" charset="0"/>
              </a:rPr>
              <a:t>Xây dựng Nhà nước pháp quyền xã hội chủ nghĩa, Nhà nước pháp quyền là một tất  yếu lịch sử.</a:t>
            </a:r>
            <a:endParaRPr lang="en-US" sz="3200" dirty="0"/>
          </a:p>
        </p:txBody>
      </p:sp>
      <p:sp>
        <p:nvSpPr>
          <p:cNvPr id="10" name="Down Arrow 9"/>
          <p:cNvSpPr/>
          <p:nvPr/>
        </p:nvSpPr>
        <p:spPr>
          <a:xfrm>
            <a:off x="7315200" y="3048000"/>
            <a:ext cx="762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utoShape 5"/>
          <p:cNvSpPr>
            <a:spLocks noChangeArrowheads="1"/>
          </p:cNvSpPr>
          <p:nvPr/>
        </p:nvSpPr>
        <p:spPr bwMode="gray">
          <a:xfrm>
            <a:off x="685800" y="3657600"/>
            <a:ext cx="3048000" cy="1295400"/>
          </a:xfrm>
          <a:prstGeom prst="homePlate">
            <a:avLst>
              <a:gd name="adj" fmla="val 42796"/>
            </a:avLst>
          </a:prstGeom>
          <a:solidFill>
            <a:srgbClr val="CC0066"/>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en-US" sz="2800" b="1" dirty="0" err="1" smtClean="0">
                <a:solidFill>
                  <a:schemeClr val="bg1"/>
                </a:solidFill>
              </a:rPr>
              <a:t>Hiến</a:t>
            </a:r>
            <a:r>
              <a:rPr lang="en-US" sz="2800" b="1" dirty="0" smtClean="0">
                <a:solidFill>
                  <a:schemeClr val="bg1"/>
                </a:solidFill>
              </a:rPr>
              <a:t> </a:t>
            </a:r>
            <a:r>
              <a:rPr lang="en-US" sz="2800" b="1" dirty="0" err="1" smtClean="0">
                <a:solidFill>
                  <a:schemeClr val="bg1"/>
                </a:solidFill>
              </a:rPr>
              <a:t>pháp</a:t>
            </a:r>
            <a:r>
              <a:rPr lang="en-US" sz="2800" b="1" dirty="0" smtClean="0">
                <a:solidFill>
                  <a:schemeClr val="bg1"/>
                </a:solidFill>
              </a:rPr>
              <a:t> 2013</a:t>
            </a:r>
            <a:endParaRPr lang="en-US" sz="2800" b="1" dirty="0">
              <a:solidFill>
                <a:schemeClr val="bg1"/>
              </a:solidFill>
            </a:endParaRPr>
          </a:p>
        </p:txBody>
      </p:sp>
    </p:spTree>
    <p:extLst>
      <p:ext uri="{BB962C8B-B14F-4D97-AF65-F5344CB8AC3E}">
        <p14:creationId xmlns:p14="http://schemas.microsoft.com/office/powerpoint/2010/main" val="3573620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smtClean="0">
                <a:solidFill>
                  <a:schemeClr val="bg1"/>
                </a:solidFill>
                <a:latin typeface="+mj-lt"/>
                <a:ea typeface="Times New Roman" panose="02020603050405020304" pitchFamily="18" charset="0"/>
              </a:rPr>
              <a:t>Tín</a:t>
            </a:r>
            <a:endParaRPr lang="nl-NL" sz="2800" b="1" dirty="0">
              <a:solidFill>
                <a:schemeClr val="bg1"/>
              </a:solidFill>
              <a:latin typeface="+mj-lt"/>
              <a:ea typeface="Times New Roman" panose="02020603050405020304" pitchFamily="18" charset="0"/>
            </a:endParaRP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sp>
        <p:nvSpPr>
          <p:cNvPr id="16" name="Text Placeholder 15"/>
          <p:cNvSpPr>
            <a:spLocks noGrp="1"/>
          </p:cNvSpPr>
          <p:nvPr>
            <p:ph type="body" idx="1"/>
          </p:nvPr>
        </p:nvSpPr>
        <p:spPr>
          <a:xfrm>
            <a:off x="838200" y="2053574"/>
            <a:ext cx="10591800" cy="2562799"/>
          </a:xfrm>
        </p:spPr>
        <p:txBody>
          <a:bodyPr/>
          <a:lstStyle/>
          <a:p>
            <a:pPr algn="just">
              <a:buNone/>
            </a:pPr>
            <a:r>
              <a:rPr lang="en-US" sz="2400" dirty="0" smtClean="0"/>
              <a:t>	</a:t>
            </a:r>
            <a:r>
              <a:rPr lang="en-US" sz="2400" dirty="0" err="1" smtClean="0"/>
              <a:t>Cương</a:t>
            </a:r>
            <a:r>
              <a:rPr lang="en-US" sz="2400" dirty="0" smtClean="0"/>
              <a:t> </a:t>
            </a:r>
            <a:r>
              <a:rPr lang="en-US" sz="2400" dirty="0" err="1" smtClean="0"/>
              <a:t>lĩnh</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đất</a:t>
            </a:r>
            <a:r>
              <a:rPr lang="en-US" sz="2400" dirty="0" smtClean="0"/>
              <a:t> </a:t>
            </a:r>
            <a:r>
              <a:rPr lang="en-US" sz="2400" dirty="0" err="1" smtClean="0"/>
              <a:t>nước</a:t>
            </a:r>
            <a:r>
              <a:rPr lang="en-US" sz="2400" dirty="0" smtClean="0"/>
              <a:t> </a:t>
            </a:r>
            <a:r>
              <a:rPr lang="en-US" sz="2400" dirty="0" err="1" smtClean="0"/>
              <a:t>trong</a:t>
            </a:r>
            <a:r>
              <a:rPr lang="en-US" sz="2400" dirty="0" smtClean="0"/>
              <a:t> </a:t>
            </a:r>
            <a:r>
              <a:rPr lang="en-US" sz="2400" dirty="0" err="1" smtClean="0"/>
              <a:t>thời</a:t>
            </a:r>
            <a:r>
              <a:rPr lang="en-US" sz="2400" dirty="0" smtClean="0"/>
              <a:t> </a:t>
            </a:r>
            <a:r>
              <a:rPr lang="en-US" sz="2400" dirty="0" err="1" smtClean="0"/>
              <a:t>kỳ</a:t>
            </a:r>
            <a:r>
              <a:rPr lang="en-US" sz="2400" dirty="0" smtClean="0"/>
              <a:t> </a:t>
            </a:r>
            <a:r>
              <a:rPr lang="en-US" sz="2400" dirty="0" err="1" smtClean="0"/>
              <a:t>quá</a:t>
            </a:r>
            <a:r>
              <a:rPr lang="en-US" sz="2400" dirty="0" smtClean="0"/>
              <a:t> </a:t>
            </a:r>
            <a:r>
              <a:rPr lang="en-US" sz="2400" dirty="0" err="1" smtClean="0"/>
              <a:t>độ</a:t>
            </a:r>
            <a:r>
              <a:rPr lang="en-US" sz="2400" dirty="0" smtClean="0"/>
              <a:t> </a:t>
            </a:r>
            <a:r>
              <a:rPr lang="en-US" sz="2400" dirty="0" err="1" smtClean="0"/>
              <a:t>lên</a:t>
            </a:r>
            <a:r>
              <a:rPr lang="en-US" sz="2400" dirty="0" smtClean="0"/>
              <a:t> CNXH (</a:t>
            </a:r>
            <a:r>
              <a:rPr lang="en-US" sz="2400" dirty="0" err="1" smtClean="0"/>
              <a:t>bổ</a:t>
            </a:r>
            <a:r>
              <a:rPr lang="en-US" sz="2400" dirty="0" smtClean="0"/>
              <a:t> sung </a:t>
            </a:r>
            <a:r>
              <a:rPr lang="en-US" sz="2400" dirty="0" err="1" smtClean="0"/>
              <a:t>phát</a:t>
            </a:r>
            <a:r>
              <a:rPr lang="en-US" sz="2400" dirty="0" smtClean="0"/>
              <a:t> </a:t>
            </a:r>
            <a:r>
              <a:rPr lang="en-US" sz="2400" dirty="0" err="1" smtClean="0"/>
              <a:t>triển</a:t>
            </a:r>
            <a:r>
              <a:rPr lang="en-US" sz="2400" dirty="0" smtClean="0"/>
              <a:t> </a:t>
            </a:r>
            <a:r>
              <a:rPr lang="en-US" sz="2400" dirty="0" err="1" smtClean="0"/>
              <a:t>năm</a:t>
            </a:r>
            <a:r>
              <a:rPr lang="en-US" sz="2400" dirty="0" smtClean="0"/>
              <a:t> 2011) </a:t>
            </a:r>
            <a:r>
              <a:rPr lang="en-US" sz="2400" dirty="0" err="1" smtClean="0"/>
              <a:t>chỉ</a:t>
            </a:r>
            <a:r>
              <a:rPr lang="en-US" sz="2400" dirty="0" smtClean="0"/>
              <a:t> </a:t>
            </a:r>
            <a:r>
              <a:rPr lang="en-US" sz="2400" dirty="0" err="1" smtClean="0"/>
              <a:t>rõ</a:t>
            </a:r>
            <a:r>
              <a:rPr lang="en-US" sz="2400" dirty="0" smtClean="0"/>
              <a:t>: </a:t>
            </a:r>
            <a:r>
              <a:rPr lang="en-US" sz="2400" dirty="0" err="1" smtClean="0"/>
              <a:t>Nhà</a:t>
            </a:r>
            <a:r>
              <a:rPr lang="en-US" sz="2400" dirty="0" smtClean="0"/>
              <a:t> </a:t>
            </a:r>
            <a:r>
              <a:rPr lang="en-US" sz="2400" dirty="0" err="1" smtClean="0"/>
              <a:t>nước</a:t>
            </a:r>
            <a:r>
              <a:rPr lang="en-US" sz="2400" dirty="0" smtClean="0"/>
              <a:t> ta </a:t>
            </a:r>
            <a:r>
              <a:rPr lang="en-US" sz="2400" dirty="0" err="1" smtClean="0"/>
              <a:t>là</a:t>
            </a:r>
            <a:r>
              <a:rPr lang="en-US" sz="2400" dirty="0" smtClean="0"/>
              <a:t> </a:t>
            </a:r>
            <a:r>
              <a:rPr lang="en-US" sz="2400" dirty="0" err="1" smtClean="0"/>
              <a:t>Nhà</a:t>
            </a:r>
            <a:r>
              <a:rPr lang="en-US" sz="2400" dirty="0" smtClean="0"/>
              <a:t> </a:t>
            </a:r>
            <a:r>
              <a:rPr lang="en-US" sz="2400" dirty="0" err="1" smtClean="0"/>
              <a:t>nước</a:t>
            </a:r>
            <a:r>
              <a:rPr lang="en-US" sz="2400" dirty="0" smtClean="0"/>
              <a:t> </a:t>
            </a:r>
            <a:r>
              <a:rPr lang="en-US" sz="2400" dirty="0" err="1" smtClean="0"/>
              <a:t>pháp</a:t>
            </a:r>
            <a:r>
              <a:rPr lang="en-US" sz="2400" dirty="0" smtClean="0"/>
              <a:t> </a:t>
            </a:r>
            <a:r>
              <a:rPr lang="en-US" sz="2400" dirty="0" err="1" smtClean="0"/>
              <a:t>quyền</a:t>
            </a:r>
            <a:r>
              <a:rPr lang="en-US" sz="2400" dirty="0" smtClean="0"/>
              <a:t> XHCN  </a:t>
            </a:r>
            <a:r>
              <a:rPr lang="en-US" sz="2400" dirty="0" err="1" smtClean="0"/>
              <a:t>của</a:t>
            </a:r>
            <a:r>
              <a:rPr lang="en-US" sz="2400" dirty="0" smtClean="0"/>
              <a:t> </a:t>
            </a:r>
            <a:r>
              <a:rPr lang="en-US" sz="2400" dirty="0" err="1" smtClean="0"/>
              <a:t>nhân</a:t>
            </a:r>
            <a:r>
              <a:rPr lang="en-US" sz="2400" dirty="0" smtClean="0"/>
              <a:t> </a:t>
            </a:r>
            <a:r>
              <a:rPr lang="en-US" sz="2400" dirty="0" err="1" smtClean="0"/>
              <a:t>dân</a:t>
            </a:r>
            <a:r>
              <a:rPr lang="en-US" sz="2400" dirty="0" smtClean="0"/>
              <a:t>, do </a:t>
            </a:r>
            <a:r>
              <a:rPr lang="en-US" sz="2400" dirty="0" err="1" smtClean="0"/>
              <a:t>nhân</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vì</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Tất</a:t>
            </a:r>
            <a:r>
              <a:rPr lang="en-US" sz="2400" dirty="0" smtClean="0"/>
              <a:t> </a:t>
            </a:r>
            <a:r>
              <a:rPr lang="en-US" sz="2400" dirty="0" err="1" smtClean="0"/>
              <a:t>cả</a:t>
            </a:r>
            <a:r>
              <a:rPr lang="en-US" sz="2400" dirty="0" smtClean="0"/>
              <a:t> </a:t>
            </a:r>
            <a:r>
              <a:rPr lang="en-US" sz="2400" dirty="0" err="1" smtClean="0"/>
              <a:t>quyền</a:t>
            </a:r>
            <a:r>
              <a:rPr lang="en-US" sz="2400" dirty="0" smtClean="0"/>
              <a:t> </a:t>
            </a:r>
            <a:r>
              <a:rPr lang="en-US" sz="2400" dirty="0" err="1" smtClean="0"/>
              <a:t>lực</a:t>
            </a:r>
            <a:r>
              <a:rPr lang="en-US" sz="2400" dirty="0" smtClean="0"/>
              <a:t> </a:t>
            </a:r>
            <a:r>
              <a:rPr lang="en-US" sz="2400" dirty="0" err="1" smtClean="0"/>
              <a:t>thuộc</a:t>
            </a:r>
            <a:r>
              <a:rPr lang="en-US" sz="2400" dirty="0" smtClean="0"/>
              <a:t> </a:t>
            </a:r>
            <a:r>
              <a:rPr lang="en-US" sz="2400" dirty="0" err="1" smtClean="0"/>
              <a:t>về</a:t>
            </a:r>
            <a:r>
              <a:rPr lang="en-US" sz="2400" dirty="0" smtClean="0"/>
              <a:t> </a:t>
            </a:r>
            <a:r>
              <a:rPr lang="en-US" sz="2400" dirty="0" err="1" smtClean="0"/>
              <a:t>nhân</a:t>
            </a:r>
            <a:r>
              <a:rPr lang="en-US" sz="2400" dirty="0" smtClean="0"/>
              <a:t> </a:t>
            </a:r>
            <a:r>
              <a:rPr lang="en-US" sz="2400" dirty="0" err="1" smtClean="0"/>
              <a:t>dân</a:t>
            </a:r>
            <a:r>
              <a:rPr lang="en-US" sz="2400" dirty="0" smtClean="0"/>
              <a:t> </a:t>
            </a:r>
            <a:r>
              <a:rPr lang="en-US" sz="2400" dirty="0" err="1" smtClean="0"/>
              <a:t>mà</a:t>
            </a:r>
            <a:r>
              <a:rPr lang="en-US" sz="2400" dirty="0" smtClean="0"/>
              <a:t> </a:t>
            </a:r>
            <a:r>
              <a:rPr lang="en-US" sz="2400" dirty="0" err="1" smtClean="0"/>
              <a:t>nền</a:t>
            </a:r>
            <a:r>
              <a:rPr lang="en-US" sz="2400" dirty="0" smtClean="0"/>
              <a:t> </a:t>
            </a:r>
            <a:r>
              <a:rPr lang="en-US" sz="2400" dirty="0" err="1" smtClean="0"/>
              <a:t>tảng</a:t>
            </a:r>
            <a:r>
              <a:rPr lang="en-US" sz="2400" dirty="0" smtClean="0"/>
              <a:t> </a:t>
            </a:r>
            <a:r>
              <a:rPr lang="en-US" sz="2400" dirty="0" err="1" smtClean="0"/>
              <a:t>là</a:t>
            </a:r>
            <a:r>
              <a:rPr lang="en-US" sz="2400" dirty="0" smtClean="0"/>
              <a:t> </a:t>
            </a:r>
            <a:r>
              <a:rPr lang="en-US" sz="2400" dirty="0" err="1" smtClean="0"/>
              <a:t>liên</a:t>
            </a:r>
            <a:r>
              <a:rPr lang="en-US" sz="2400" dirty="0" smtClean="0"/>
              <a:t> minh </a:t>
            </a:r>
            <a:r>
              <a:rPr lang="en-US" sz="2400" dirty="0" err="1" smtClean="0"/>
              <a:t>giữa</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công</a:t>
            </a:r>
            <a:r>
              <a:rPr lang="en-US" sz="2400" dirty="0" smtClean="0"/>
              <a:t> </a:t>
            </a:r>
            <a:r>
              <a:rPr lang="en-US" sz="2400" dirty="0" err="1" smtClean="0"/>
              <a:t>nhân</a:t>
            </a:r>
            <a:r>
              <a:rPr lang="en-US" sz="2400" dirty="0" smtClean="0"/>
              <a:t> </a:t>
            </a:r>
            <a:r>
              <a:rPr lang="en-US" sz="2400" dirty="0" err="1" smtClean="0"/>
              <a:t>với</a:t>
            </a:r>
            <a:r>
              <a:rPr lang="en-US" sz="2400" dirty="0" smtClean="0"/>
              <a:t> </a:t>
            </a:r>
            <a:r>
              <a:rPr lang="en-US" sz="2400" dirty="0" err="1" smtClean="0"/>
              <a:t>giai</a:t>
            </a:r>
            <a:r>
              <a:rPr lang="en-US" sz="2400" dirty="0" smtClean="0"/>
              <a:t> </a:t>
            </a:r>
            <a:r>
              <a:rPr lang="en-US" sz="2400" dirty="0" err="1" smtClean="0"/>
              <a:t>cấp</a:t>
            </a:r>
            <a:r>
              <a:rPr lang="en-US" sz="2400" dirty="0" smtClean="0"/>
              <a:t> </a:t>
            </a:r>
            <a:r>
              <a:rPr lang="en-US" sz="2400" dirty="0" err="1" smtClean="0"/>
              <a:t>nông</a:t>
            </a:r>
            <a:r>
              <a:rPr lang="en-US" sz="2400" dirty="0" smtClean="0"/>
              <a:t> </a:t>
            </a:r>
            <a:r>
              <a:rPr lang="en-US" sz="2400" dirty="0" err="1" smtClean="0"/>
              <a:t>dân</a:t>
            </a:r>
            <a:r>
              <a:rPr lang="en-US" sz="2400" dirty="0" smtClean="0"/>
              <a:t> </a:t>
            </a:r>
            <a:r>
              <a:rPr lang="en-US" sz="2400" dirty="0" err="1" smtClean="0"/>
              <a:t>và</a:t>
            </a:r>
            <a:r>
              <a:rPr lang="en-US" sz="2400" dirty="0" smtClean="0"/>
              <a:t> </a:t>
            </a:r>
            <a:r>
              <a:rPr lang="en-US" sz="2400" dirty="0" err="1" smtClean="0"/>
              <a:t>đội</a:t>
            </a:r>
            <a:r>
              <a:rPr lang="en-US" sz="2400" dirty="0" smtClean="0"/>
              <a:t> </a:t>
            </a:r>
            <a:r>
              <a:rPr lang="en-US" sz="2400" dirty="0" err="1" smtClean="0"/>
              <a:t>ngũ</a:t>
            </a:r>
            <a:r>
              <a:rPr lang="en-US" sz="2400" dirty="0" smtClean="0"/>
              <a:t> </a:t>
            </a:r>
            <a:r>
              <a:rPr lang="en-US" sz="2400" dirty="0" err="1" smtClean="0"/>
              <a:t>trí</a:t>
            </a:r>
            <a:r>
              <a:rPr lang="en-US" sz="2400" dirty="0" smtClean="0"/>
              <a:t> </a:t>
            </a:r>
            <a:r>
              <a:rPr lang="en-US" sz="2400" dirty="0" err="1" smtClean="0"/>
              <a:t>thức</a:t>
            </a:r>
            <a:r>
              <a:rPr lang="en-US" sz="2400" dirty="0" smtClean="0"/>
              <a:t> do ĐCS VN </a:t>
            </a:r>
            <a:r>
              <a:rPr lang="en-US" sz="2400" dirty="0" err="1" smtClean="0"/>
              <a:t>lãnh</a:t>
            </a:r>
            <a:r>
              <a:rPr lang="en-US" sz="2400" dirty="0" smtClean="0"/>
              <a:t> </a:t>
            </a:r>
            <a:r>
              <a:rPr lang="en-US" sz="2400" dirty="0" err="1" smtClean="0"/>
              <a:t>đạo</a:t>
            </a:r>
            <a:r>
              <a:rPr lang="en-US" sz="2400" dirty="0" smtClean="0"/>
              <a:t>”</a:t>
            </a:r>
            <a:endParaRPr lang="en-US" sz="2400" dirty="0"/>
          </a:p>
        </p:txBody>
      </p:sp>
    </p:spTree>
    <p:extLst>
      <p:ext uri="{BB962C8B-B14F-4D97-AF65-F5344CB8AC3E}">
        <p14:creationId xmlns:p14="http://schemas.microsoft.com/office/powerpoint/2010/main" val="21505756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6589" y="457207"/>
            <a:ext cx="10844059" cy="361637"/>
          </a:xfrm>
          <a:prstGeom prst="rect">
            <a:avLst/>
          </a:prstGeom>
        </p:spPr>
        <p:txBody>
          <a:bodyPr wrap="none">
            <a:spAutoFit/>
          </a:bodyPr>
          <a:lstStyle/>
          <a:p>
            <a:pPr marL="457195" indent="457195" algn="just">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a:t>
            </a: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Bản chất của Nhà nước pháp quyền xã hội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 name="Rectangle 1"/>
          <p:cNvSpPr/>
          <p:nvPr/>
        </p:nvSpPr>
        <p:spPr>
          <a:xfrm>
            <a:off x="2133604" y="1087284"/>
            <a:ext cx="8777044" cy="954107"/>
          </a:xfrm>
          <a:prstGeom prst="rect">
            <a:avLst/>
          </a:prstGeom>
          <a:ln>
            <a:solidFill>
              <a:srgbClr val="660066"/>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400" i="1" dirty="0" smtClean="0">
                <a:solidFill>
                  <a:srgbClr val="3333CC"/>
                </a:solidFill>
                <a:latin typeface="Times New Roman" panose="02020603050405020304" pitchFamily="18" charset="0"/>
                <a:ea typeface="Times New Roman" panose="02020603050405020304" pitchFamily="18" charset="0"/>
              </a:rPr>
              <a:t>Một là, </a:t>
            </a:r>
            <a:r>
              <a:rPr lang="nl-NL" sz="2800" i="1" dirty="0">
                <a:solidFill>
                  <a:srgbClr val="3333CC"/>
                </a:solidFill>
                <a:latin typeface="Times New Roman" panose="02020603050405020304" pitchFamily="18" charset="0"/>
                <a:ea typeface="Times New Roman" panose="02020603050405020304" pitchFamily="18" charset="0"/>
              </a:rPr>
              <a:t>n</a:t>
            </a:r>
            <a:r>
              <a:rPr lang="nl-NL" sz="2800" i="1" dirty="0" smtClean="0">
                <a:solidFill>
                  <a:srgbClr val="3333CC"/>
                </a:solidFill>
                <a:latin typeface="Times New Roman" panose="02020603050405020304" pitchFamily="18" charset="0"/>
                <a:ea typeface="Times New Roman" panose="02020603050405020304" pitchFamily="18" charset="0"/>
              </a:rPr>
              <a:t>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2789493"/>
            <a:ext cx="3962668" cy="1434782"/>
          </a:xfrm>
          <a:prstGeom prst="homePlate">
            <a:avLst>
              <a:gd name="adj" fmla="val 39013"/>
            </a:avLst>
          </a:prstGeom>
          <a:gradFill rotWithShape="1">
            <a:gsLst>
              <a:gs pos="0">
                <a:schemeClr val="folHlink">
                  <a:gamma/>
                  <a:shade val="76078"/>
                  <a:invGamma/>
                </a:schemeClr>
              </a:gs>
              <a:gs pos="100000">
                <a:schemeClr val="folHlink"/>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2772854"/>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2789488"/>
            <a:ext cx="3850951" cy="1434782"/>
          </a:xfrm>
          <a:prstGeom prst="homePlate">
            <a:avLst>
              <a:gd name="adj" fmla="val 42796"/>
            </a:avLst>
          </a:prstGeom>
          <a:gradFill rotWithShape="1">
            <a:gsLst>
              <a:gs pos="0">
                <a:schemeClr val="accent2">
                  <a:gamma/>
                  <a:shade val="76078"/>
                  <a:invGamma/>
                </a:schemeClr>
              </a:gs>
              <a:gs pos="100000">
                <a:schemeClr val="accent2"/>
              </a:gs>
            </a:gsLst>
            <a:lin ang="5400000" scaled="1"/>
          </a:gra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solidFill>
                  <a:schemeClr val="bg1"/>
                </a:solidFill>
              </a:rPr>
              <a:t>Bản chất </a:t>
            </a:r>
          </a:p>
          <a:p>
            <a:pPr algn="ctr"/>
            <a:r>
              <a:rPr lang="en-US" sz="2800" b="1" dirty="0">
                <a:solidFill>
                  <a:schemeClr val="bg1"/>
                </a:solidFill>
              </a:rPr>
              <a:t>Giai cấp công nhân</a:t>
            </a:r>
          </a:p>
        </p:txBody>
      </p:sp>
      <p:sp>
        <p:nvSpPr>
          <p:cNvPr id="4" name="Rectangle 3"/>
          <p:cNvSpPr/>
          <p:nvPr/>
        </p:nvSpPr>
        <p:spPr>
          <a:xfrm>
            <a:off x="5189302" y="3021694"/>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021694"/>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2041391"/>
            <a:ext cx="3626520" cy="74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522126" y="2041391"/>
            <a:ext cx="2646666" cy="7481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2041391"/>
            <a:ext cx="921418" cy="6981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3474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9"/>
            <a:ext cx="1643063" cy="1384995"/>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nhân dân </a:t>
            </a:r>
            <a:endParaRPr lang="en-US" sz="2800" b="1" dirty="0">
              <a:solidFill>
                <a:srgbClr val="00B05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369332"/>
          </a:xfrm>
          <a:prstGeom prst="rect">
            <a:avLst/>
          </a:prstGeom>
          <a:noFill/>
        </p:spPr>
        <p:txBody>
          <a:bodyPr wrap="square" rtlCol="0">
            <a:spAutoFit/>
          </a:bodyPr>
          <a:lstStyle/>
          <a:p>
            <a:r>
              <a:rPr lang="en-US" dirty="0" smtClean="0"/>
              <a:t>	</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00B050"/>
                </a:solidFill>
                <a:ea typeface="Times New Roman" panose="02020603050405020304" pitchFamily="18" charset="0"/>
              </a:rPr>
              <a:t>Tính</a:t>
            </a:r>
          </a:p>
          <a:p>
            <a:pPr algn="ctr"/>
            <a:r>
              <a:rPr lang="nl-NL" sz="2800" b="1" dirty="0">
                <a:solidFill>
                  <a:srgbClr val="00B050"/>
                </a:solidFill>
                <a:ea typeface="Times New Roman" panose="02020603050405020304" pitchFamily="18" charset="0"/>
              </a:rPr>
              <a:t> </a:t>
            </a:r>
            <a:r>
              <a:rPr lang="vi-VN" sz="2800" b="1" dirty="0">
                <a:solidFill>
                  <a:srgbClr val="00B050"/>
                </a:solidFill>
                <a:ea typeface="Times New Roman" panose="02020603050405020304" pitchFamily="18" charset="0"/>
              </a:rPr>
              <a:t>dân tộc</a:t>
            </a:r>
            <a:r>
              <a:rPr lang="nl-NL" sz="2800" b="1" dirty="0">
                <a:solidFill>
                  <a:srgbClr val="00B050"/>
                </a:solidFill>
                <a:ea typeface="Times New Roman" panose="02020603050405020304" pitchFamily="18" charset="0"/>
              </a:rPr>
              <a:t> </a:t>
            </a:r>
            <a:endParaRPr lang="en-US" sz="2800" b="1" dirty="0">
              <a:solidFill>
                <a:srgbClr val="00B050"/>
              </a:solidFill>
            </a:endParaRPr>
          </a:p>
        </p:txBody>
      </p:sp>
      <p:sp>
        <p:nvSpPr>
          <p:cNvPr id="10" name="Rectangle 9"/>
          <p:cNvSpPr/>
          <p:nvPr/>
        </p:nvSpPr>
        <p:spPr>
          <a:xfrm>
            <a:off x="234078" y="1629589"/>
            <a:ext cx="4128476" cy="1692771"/>
          </a:xfrm>
          <a:prstGeom prst="rect">
            <a:avLst/>
          </a:prstGeom>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553865934"/>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3333CC"/>
                </a:solidFill>
                <a:latin typeface="Times New Roman" panose="02020603050405020304" pitchFamily="18" charset="0"/>
                <a:cs typeface="Times New Roman" panose="02020603050405020304" pitchFamily="18" charset="0"/>
              </a:rPr>
              <a:t>Hai là, Nhà </a:t>
            </a:r>
            <a:r>
              <a:rPr lang="nl-NL" sz="2400" i="1" dirty="0">
                <a:solidFill>
                  <a:srgbClr val="3333CC"/>
                </a:solidFill>
                <a:latin typeface="Times New Roman" panose="02020603050405020304" pitchFamily="18" charset="0"/>
                <a:cs typeface="Times New Roman" panose="02020603050405020304" pitchFamily="18" charset="0"/>
              </a:rPr>
              <a:t>nước Cộng hoà xã hội chủ nghĩa Việt Nam là Nhà nước của tất cả các dân tộc trên lãnh thổ Việt Nam, là biểu hiện tập trung của khối đại đoàn kết toàn dân tộc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2" name="Picture 4" descr="VNPHOTO.net For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2013" y="1905000"/>
            <a:ext cx="5943600" cy="4800600"/>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22860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Hiến </a:t>
            </a:r>
            <a:r>
              <a:rPr lang="pl-PL" sz="2700" b="0" dirty="0">
                <a:solidFill>
                  <a:schemeClr val="tx1"/>
                </a:solidFill>
                <a:latin typeface="Times New Roman" panose="02020603050405020304" pitchFamily="18" charset="0"/>
                <a:cs typeface="Times New Roman" panose="02020603050405020304" pitchFamily="18" charset="0"/>
              </a:rPr>
              <a:t>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Cộng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hòa</a:t>
            </a:r>
            <a:r>
              <a:rPr lang="en-US" sz="2700" b="0" dirty="0" smtClean="0">
                <a:solidFill>
                  <a:schemeClr val="tx1"/>
                </a:solidFill>
                <a:latin typeface="Times New Roman" panose="02020603050405020304" pitchFamily="18" charset="0"/>
                <a:cs typeface="Times New Roman" panose="02020603050405020304" pitchFamily="18" charset="0"/>
              </a:rPr>
              <a:t> XHCN VN </a:t>
            </a:r>
            <a:r>
              <a:rPr lang="en-US" sz="2700" b="0" dirty="0" err="1" smtClean="0">
                <a:solidFill>
                  <a:schemeClr val="tx1"/>
                </a:solidFill>
                <a:latin typeface="Times New Roman" panose="02020603050405020304" pitchFamily="18" charset="0"/>
                <a:cs typeface="Times New Roman" panose="02020603050405020304" pitchFamily="18" charset="0"/>
              </a:rPr>
              <a:t>là</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quốc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gia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thống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nhất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của</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các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dân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tộc</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cùng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sinh</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sống</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trên</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đất</a:t>
            </a:r>
            <a:r>
              <a:rPr lang="en-US" sz="2700" b="0" dirty="0" smtClean="0">
                <a:solidFill>
                  <a:schemeClr val="tx1"/>
                </a:solidFill>
                <a:latin typeface="Times New Roman" panose="02020603050405020304" pitchFamily="18" charset="0"/>
                <a:cs typeface="Times New Roman" panose="02020603050405020304" pitchFamily="18" charset="0"/>
              </a:rPr>
              <a:t> </a:t>
            </a:r>
            <a:r>
              <a:rPr lang="en-US" sz="2700" b="0" dirty="0" err="1" smtClean="0">
                <a:solidFill>
                  <a:schemeClr val="tx1"/>
                </a:solidFill>
                <a:latin typeface="Times New Roman" panose="02020603050405020304" pitchFamily="18" charset="0"/>
                <a:cs typeface="Times New Roman" panose="02020603050405020304" pitchFamily="18" charset="0"/>
              </a:rPr>
              <a:t>nước</a:t>
            </a:r>
            <a:r>
              <a:rPr lang="en-US" sz="2700" b="0" dirty="0" smtClean="0">
                <a:solidFill>
                  <a:schemeClr val="tx1"/>
                </a:solidFill>
                <a:latin typeface="Times New Roman" panose="02020603050405020304" pitchFamily="18" charset="0"/>
                <a:cs typeface="Times New Roman" panose="02020603050405020304" pitchFamily="18" charset="0"/>
              </a:rPr>
              <a:t> VN</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42261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	Ba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tôn trọng và bảo vệ quyền con người, các quyền của công dân, giữ vững mối liên hệ giữa Nhà nước và công dân, giữa Nhà nước và xã hội</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5791200" cy="4343400"/>
          </a:xfrm>
          <a:ln w="28575">
            <a:solidFill>
              <a:schemeClr val="tx1"/>
            </a:solidFill>
          </a:ln>
        </p:spPr>
        <p:txBody>
          <a:bodyPr>
            <a:normAutofit fontScale="90000"/>
          </a:bodyPr>
          <a:lstStyle/>
          <a:p>
            <a:pPr algn="just"/>
            <a:r>
              <a:rPr lang="en-US" sz="2700" b="0" dirty="0" smtClean="0">
                <a:solidFill>
                  <a:schemeClr val="tx1"/>
                </a:solidFill>
                <a:latin typeface="Times New Roman" panose="02020603050405020304" pitchFamily="18" charset="0"/>
                <a:cs typeface="Times New Roman" panose="02020603050405020304" pitchFamily="18" charset="0"/>
              </a:rPr>
              <a:t>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Điều </a:t>
            </a:r>
            <a:r>
              <a:rPr lang="nl-NL" sz="2700" dirty="0">
                <a:solidFill>
                  <a:schemeClr val="tx1"/>
                </a:solidFill>
                <a:latin typeface="Times New Roman" panose="02020603050405020304" pitchFamily="18" charset="0"/>
                <a:cs typeface="Times New Roman" panose="02020603050405020304" pitchFamily="18" charset="0"/>
              </a:rPr>
              <a:t>14 Hiến pháp 2013 khẳng </a:t>
            </a:r>
            <a:r>
              <a:rPr lang="nl-NL" sz="2700" dirty="0" smtClean="0">
                <a:solidFill>
                  <a:schemeClr val="tx1"/>
                </a:solidFill>
                <a:latin typeface="Times New Roman" panose="02020603050405020304" pitchFamily="18" charset="0"/>
                <a:cs typeface="Times New Roman" panose="02020603050405020304" pitchFamily="18" charset="0"/>
              </a:rPr>
              <a:t>định:  </a:t>
            </a:r>
            <a:br>
              <a:rPr lang="nl-NL" sz="2700" dirty="0" smtClean="0">
                <a:solidFill>
                  <a:schemeClr val="tx1"/>
                </a:solidFill>
                <a:latin typeface="Times New Roman" panose="02020603050405020304" pitchFamily="18" charset="0"/>
                <a:cs typeface="Times New Roman" panose="02020603050405020304" pitchFamily="18" charset="0"/>
              </a:rPr>
            </a:br>
            <a:r>
              <a:rPr lang="nl-NL" sz="2700" dirty="0" smtClean="0">
                <a:solidFill>
                  <a:schemeClr val="tx1"/>
                </a:solidFill>
                <a:latin typeface="Times New Roman" panose="02020603050405020304" pitchFamily="18" charset="0"/>
                <a:cs typeface="Times New Roman" panose="02020603050405020304" pitchFamily="18" charset="0"/>
              </a:rPr>
              <a:t>“</a:t>
            </a:r>
            <a:r>
              <a:rPr lang="nl-NL" sz="2700" i="1" dirty="0">
                <a:solidFill>
                  <a:schemeClr val="tx1"/>
                </a:solidFill>
                <a:latin typeface="Times New Roman" panose="02020603050405020304" pitchFamily="18" charset="0"/>
                <a:cs typeface="Times New Roman" panose="02020603050405020304" pitchFamily="18" charset="0"/>
              </a:rPr>
              <a:t>Ở nước Cộng hòa xã hội chủ nghĩa Việt Nam, các quyền con người, quyền công dân về chính trị, dân sự, kinh tế, văn hóa, xã hội được công nhận, tôn trọng, bảo vệ, bảo đảm theo Hiến pháp và pháp </a:t>
            </a:r>
            <a:r>
              <a:rPr lang="nl-NL" sz="2700" i="1" dirty="0" smtClean="0">
                <a:solidFill>
                  <a:schemeClr val="tx1"/>
                </a:solidFill>
                <a:latin typeface="Times New Roman" panose="02020603050405020304" pitchFamily="18" charset="0"/>
                <a:cs typeface="Times New Roman" panose="02020603050405020304" pitchFamily="18" charset="0"/>
              </a:rPr>
              <a:t>luật”.</a:t>
            </a:r>
            <a:br>
              <a:rPr lang="nl-NL" sz="270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196" name="Picture 4" descr="Một số vấn đề đặt ra trong quá trình thực hiện quyền con người ở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1905000"/>
            <a:ext cx="57150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4166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nl-NL" sz="2400" i="1" dirty="0" smtClean="0">
                <a:solidFill>
                  <a:srgbClr val="3333CC"/>
                </a:solidFill>
                <a:latin typeface="Times New Roman" panose="02020603050405020304" pitchFamily="18" charset="0"/>
                <a:cs typeface="Times New Roman" panose="02020603050405020304" pitchFamily="18" charset="0"/>
              </a:rPr>
              <a:t>Bốn </a:t>
            </a:r>
            <a:r>
              <a:rPr lang="nl-NL" sz="2400" i="1" dirty="0">
                <a:solidFill>
                  <a:srgbClr val="3333CC"/>
                </a:solidFill>
                <a:latin typeface="Times New Roman" panose="02020603050405020304" pitchFamily="18" charset="0"/>
                <a:cs typeface="Times New Roman" panose="02020603050405020304" pitchFamily="18" charset="0"/>
              </a:rPr>
              <a:t>là, Nhà nước Cộng hoà xã hội chủ nghĩa Việt Nam mang bản chất dân chủ rộng rãi </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326571" y="1828800"/>
            <a:ext cx="5159830" cy="3352800"/>
          </a:xfrm>
          <a:ln w="28575">
            <a:solidFill>
              <a:schemeClr val="tx1"/>
            </a:solidFill>
          </a:ln>
        </p:spPr>
        <p:txBody>
          <a:bodyPr>
            <a:normAutofit fontScale="90000"/>
          </a:bodyPr>
          <a:lstStyle/>
          <a:p>
            <a:pPr algn="just"/>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nl-NL" sz="2700" b="0" dirty="0" smtClean="0">
                <a:solidFill>
                  <a:schemeClr val="tx1"/>
                </a:solidFill>
                <a:latin typeface="Times New Roman" panose="02020603050405020304" pitchFamily="18" charset="0"/>
                <a:cs typeface="Times New Roman" panose="02020603050405020304" pitchFamily="18" charset="0"/>
              </a:rPr>
              <a:t>Thực </a:t>
            </a:r>
            <a:r>
              <a:rPr lang="nl-NL" sz="2700" b="0" dirty="0">
                <a:solidFill>
                  <a:schemeClr val="tx1"/>
                </a:solidFill>
                <a:latin typeface="Times New Roman" panose="02020603050405020304" pitchFamily="18" charset="0"/>
                <a:cs typeface="Times New Roman" panose="02020603050405020304" pitchFamily="18" charset="0"/>
              </a:rPr>
              <a:t>chất của dân chủ xã hội chủ nghĩa là thu hút những người lao động tham gia một cách bình đẳng và ngày càng rộng rãi vào quản lý công việc của Nhà nước và của xã hội</a:t>
            </a:r>
            <a:r>
              <a:rPr lang="nl-NL" sz="2700" b="0" i="1" dirty="0" smtClean="0">
                <a:solidFill>
                  <a:schemeClr val="tx1"/>
                </a:solidFill>
                <a:latin typeface="Times New Roman" panose="02020603050405020304" pitchFamily="18" charset="0"/>
                <a:cs typeface="Times New Roman" panose="02020603050405020304" pitchFamily="18" charset="0"/>
              </a:rPr>
              <a:t/>
            </a:r>
            <a:br>
              <a:rPr lang="nl-NL" sz="2700" b="0" i="1"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170" name="Picture 2" descr="Nền dân chủ xã hội chủ nghĩa ở Việt Nam – Sự thật không thể phủ nhận – Nhân  Văn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1661295"/>
            <a:ext cx="6019800" cy="4025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3293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7369629" cy="1285874"/>
          </a:xfrm>
          <a:ln w="28575">
            <a:solidFill>
              <a:srgbClr val="FF0000"/>
            </a:solidFill>
          </a:ln>
        </p:spPr>
        <p:txBody>
          <a:bodyPr>
            <a:normAutofit/>
          </a:bodyPr>
          <a:lstStyle/>
          <a:p>
            <a:pPr>
              <a:buNone/>
            </a:pPr>
            <a:r>
              <a:rPr lang="nl-NL" sz="2400" b="1" dirty="0">
                <a:solidFill>
                  <a:srgbClr val="3333CC"/>
                </a:solidFill>
                <a:latin typeface="Times New Roman" panose="02020603050405020304" pitchFamily="18" charset="0"/>
                <a:cs typeface="Times New Roman" panose="02020603050405020304" pitchFamily="18" charset="0"/>
              </a:rPr>
              <a:t>Năm là,</a:t>
            </a:r>
            <a:r>
              <a:rPr lang="vi-VN" sz="2400" b="1" dirty="0">
                <a:solidFill>
                  <a:srgbClr val="3333CC"/>
                </a:solidFill>
                <a:latin typeface="Times New Roman" panose="02020603050405020304" pitchFamily="18" charset="0"/>
                <a:cs typeface="Times New Roman" panose="02020603050405020304" pitchFamily="18" charset="0"/>
              </a:rPr>
              <a:t>  </a:t>
            </a:r>
            <a:r>
              <a:rPr lang="nl-NL" sz="2400" b="1" dirty="0">
                <a:solidFill>
                  <a:srgbClr val="3333CC"/>
                </a:solidFill>
                <a:latin typeface="Times New Roman" panose="02020603050405020304" pitchFamily="18" charset="0"/>
                <a:cs typeface="Times New Roman" panose="02020603050405020304" pitchFamily="18" charset="0"/>
              </a:rPr>
              <a:t>Đảng Cộng sản Việt Nam lãnh đạo Nhà nước</a:t>
            </a:r>
            <a:endParaRPr lang="en-US" sz="2400" b="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2" descr="VNPHOTO.net For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Title 1">
            <a:extLst>
              <a:ext uri="{FF2B5EF4-FFF2-40B4-BE49-F238E27FC236}">
                <a16:creationId xmlns:a16="http://schemas.microsoft.com/office/drawing/2014/main" id="{978D8218-CD13-4FCA-B298-678F9EFFC239}"/>
              </a:ext>
            </a:extLst>
          </p:cNvPr>
          <p:cNvSpPr>
            <a:spLocks noGrp="1"/>
          </p:cNvSpPr>
          <p:nvPr>
            <p:ph type="title"/>
          </p:nvPr>
        </p:nvSpPr>
        <p:spPr>
          <a:xfrm>
            <a:off x="122918" y="1905000"/>
            <a:ext cx="7573282" cy="4953000"/>
          </a:xfrm>
          <a:ln w="28575">
            <a:solidFill>
              <a:schemeClr val="tx1"/>
            </a:solidFill>
          </a:ln>
        </p:spPr>
        <p:txBody>
          <a:bodyPr>
            <a:normAutofit fontScale="90000"/>
          </a:bodyPr>
          <a:lstStyle/>
          <a:p>
            <a:pPr algn="l"/>
            <a:r>
              <a:rPr lang="en-US" sz="2700" b="0" dirty="0">
                <a:solidFill>
                  <a:schemeClr val="tx1"/>
                </a:solidFill>
                <a:latin typeface="Times New Roman" panose="02020603050405020304" pitchFamily="18" charset="0"/>
                <a:cs typeface="Times New Roman" panose="02020603050405020304" pitchFamily="18" charset="0"/>
              </a:rPr>
              <a:t/>
            </a:r>
            <a:br>
              <a:rPr lang="en-US" sz="2700" b="0" dirty="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vi-VN" sz="2800" b="0" dirty="0" smtClean="0">
                <a:solidFill>
                  <a:schemeClr val="tx1"/>
                </a:solidFill>
                <a:latin typeface="Times New Roman" panose="02020603050405020304" pitchFamily="18" charset="0"/>
                <a:cs typeface="Times New Roman" panose="02020603050405020304" pitchFamily="18" charset="0"/>
              </a:rPr>
              <a:t>Đảng </a:t>
            </a:r>
            <a:r>
              <a:rPr lang="vi-VN" sz="2800" b="0" dirty="0">
                <a:solidFill>
                  <a:schemeClr val="tx1"/>
                </a:solidFill>
                <a:latin typeface="Times New Roman" panose="02020603050405020304" pitchFamily="18" charset="0"/>
                <a:cs typeface="Times New Roman" panose="02020603050405020304" pitchFamily="18" charset="0"/>
              </a:rPr>
              <a:t>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a:t>
            </a:r>
            <a:r>
              <a:rPr lang="vi-VN" sz="2800" dirty="0" smtClean="0">
                <a:solidFill>
                  <a:srgbClr val="3333CC"/>
                </a:solidFill>
                <a:latin typeface="Times New Roman" panose="02020603050405020304" pitchFamily="18" charset="0"/>
                <a:cs typeface="Times New Roman" panose="02020603050405020304" pitchFamily="18" charset="0"/>
              </a:rPr>
              <a:t>.</a:t>
            </a:r>
            <a:r>
              <a:rPr lang="en-US" sz="2800" dirty="0" smtClean="0">
                <a:solidFill>
                  <a:srgbClr val="3333CC"/>
                </a:solidFill>
                <a:latin typeface="Times New Roman" panose="02020603050405020304" pitchFamily="18" charset="0"/>
                <a:cs typeface="Times New Roman" panose="02020603050405020304" pitchFamily="18" charset="0"/>
              </a:rPr>
              <a:t/>
            </a:r>
            <a:br>
              <a:rPr lang="en-US" sz="2800" dirty="0" smtClean="0">
                <a:solidFill>
                  <a:srgbClr val="3333CC"/>
                </a:solidFill>
                <a:latin typeface="Times New Roman" panose="02020603050405020304" pitchFamily="18" charset="0"/>
                <a:cs typeface="Times New Roman" panose="02020603050405020304" pitchFamily="18" charset="0"/>
              </a:rPr>
            </a:b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Điều</a:t>
            </a:r>
            <a:r>
              <a:rPr lang="en-US" sz="2800" dirty="0" smtClean="0">
                <a:solidFill>
                  <a:srgbClr val="3333CC"/>
                </a:solidFill>
                <a:latin typeface="Times New Roman" panose="02020603050405020304" pitchFamily="18" charset="0"/>
                <a:cs typeface="Times New Roman" panose="02020603050405020304" pitchFamily="18" charset="0"/>
              </a:rPr>
              <a:t> 4 </a:t>
            </a:r>
            <a:r>
              <a:rPr lang="en-US" sz="2800" dirty="0" err="1" smtClean="0">
                <a:solidFill>
                  <a:srgbClr val="3333CC"/>
                </a:solidFill>
                <a:latin typeface="Times New Roman" panose="02020603050405020304" pitchFamily="18" charset="0"/>
                <a:cs typeface="Times New Roman" panose="02020603050405020304" pitchFamily="18" charset="0"/>
              </a:rPr>
              <a:t>hiến</a:t>
            </a:r>
            <a:r>
              <a:rPr lang="en-US" sz="2800" dirty="0" smtClean="0">
                <a:solidFill>
                  <a:srgbClr val="3333CC"/>
                </a:solidFill>
                <a:latin typeface="Times New Roman" panose="02020603050405020304" pitchFamily="18" charset="0"/>
                <a:cs typeface="Times New Roman" panose="02020603050405020304" pitchFamily="18" charset="0"/>
              </a:rPr>
              <a:t> </a:t>
            </a:r>
            <a:r>
              <a:rPr lang="en-US" sz="2800" dirty="0" err="1" smtClean="0">
                <a:solidFill>
                  <a:srgbClr val="3333CC"/>
                </a:solidFill>
                <a:latin typeface="Times New Roman" panose="02020603050405020304" pitchFamily="18" charset="0"/>
                <a:cs typeface="Times New Roman" panose="02020603050405020304" pitchFamily="18" charset="0"/>
              </a:rPr>
              <a:t>pháp</a:t>
            </a:r>
            <a:r>
              <a:rPr lang="en-US" sz="2800" dirty="0" smtClean="0">
                <a:solidFill>
                  <a:srgbClr val="3333CC"/>
                </a:solidFill>
                <a:latin typeface="Times New Roman" panose="02020603050405020304" pitchFamily="18" charset="0"/>
                <a:cs typeface="Times New Roman" panose="02020603050405020304" pitchFamily="18" charset="0"/>
              </a:rPr>
              <a:t> 2013)</a:t>
            </a:r>
            <a:r>
              <a:rPr lang="vi-VN" sz="2800" dirty="0">
                <a:solidFill>
                  <a:srgbClr val="3333CC"/>
                </a:solidFill>
                <a:latin typeface="Times New Roman" panose="02020603050405020304" pitchFamily="18" charset="0"/>
                <a:cs typeface="Times New Roman" panose="02020603050405020304" pitchFamily="18" charset="0"/>
              </a:rPr>
              <a:t/>
            </a:r>
            <a:br>
              <a:rPr lang="vi-VN" sz="2800" dirty="0">
                <a:solidFill>
                  <a:srgbClr val="3333CC"/>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dirty="0" smtClean="0">
                <a:latin typeface="Times New Roman" panose="02020603050405020304" pitchFamily="18" charset="0"/>
                <a:cs typeface="Times New Roman" panose="02020603050405020304" pitchFamily="18" charset="0"/>
              </a:rPr>
              <a:t/>
            </a:r>
            <a:br>
              <a:rPr lang="en-US" sz="27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7"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0142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228" y="152400"/>
            <a:ext cx="11479372" cy="361637"/>
          </a:xfrm>
          <a:prstGeom prst="rect">
            <a:avLst/>
          </a:prstGeom>
        </p:spPr>
        <p:txBody>
          <a:bodyPr wrap="square">
            <a:spAutoFit/>
          </a:bodyPr>
          <a:lstStyle/>
          <a:p>
            <a:pPr marL="457200" indent="457200">
              <a:lnSpc>
                <a:spcPts val="2100"/>
              </a:lnSpc>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Đặc trưng của Nhà nước pháp quyền xã hội chủ nghĩa Việt Nam</a:t>
            </a:r>
            <a:endParaRPr lang="en-US" sz="280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pSp>
        <p:nvGrpSpPr>
          <p:cNvPr id="3" name="Group 13"/>
          <p:cNvGrpSpPr>
            <a:grpSpLocks/>
          </p:cNvGrpSpPr>
          <p:nvPr/>
        </p:nvGrpSpPr>
        <p:grpSpPr bwMode="auto">
          <a:xfrm>
            <a:off x="225668" y="860004"/>
            <a:ext cx="5336932" cy="1509115"/>
            <a:chOff x="1292225" y="1295400"/>
            <a:chExt cx="2822575" cy="1498600"/>
          </a:xfrm>
        </p:grpSpPr>
        <p:sp>
          <p:nvSpPr>
            <p:cNvPr id="4" name="Rectangle 3"/>
            <p:cNvSpPr/>
            <p:nvPr/>
          </p:nvSpPr>
          <p:spPr>
            <a:xfrm>
              <a:off x="1292225" y="12954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1292225" y="1295400"/>
              <a:ext cx="2822575" cy="38100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6" name="Straight Connector 5"/>
            <p:cNvCxnSpPr/>
            <p:nvPr/>
          </p:nvCxnSpPr>
          <p:spPr>
            <a:xfrm>
              <a:off x="1292225" y="1739900"/>
              <a:ext cx="2822575"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7" name="Group 14"/>
          <p:cNvGrpSpPr>
            <a:grpSpLocks/>
          </p:cNvGrpSpPr>
          <p:nvPr/>
        </p:nvGrpSpPr>
        <p:grpSpPr bwMode="auto">
          <a:xfrm>
            <a:off x="6096000" y="1066800"/>
            <a:ext cx="6096000" cy="1806996"/>
            <a:chOff x="4862513" y="1295400"/>
            <a:chExt cx="2833687" cy="1498600"/>
          </a:xfrm>
        </p:grpSpPr>
        <p:sp>
          <p:nvSpPr>
            <p:cNvPr id="8" name="Rectangle 7"/>
            <p:cNvSpPr/>
            <p:nvPr/>
          </p:nvSpPr>
          <p:spPr>
            <a:xfrm>
              <a:off x="4873626" y="12954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Rectangle 8"/>
            <p:cNvSpPr/>
            <p:nvPr/>
          </p:nvSpPr>
          <p:spPr>
            <a:xfrm>
              <a:off x="4873626" y="1295400"/>
              <a:ext cx="2822574" cy="38100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Connector 9"/>
            <p:cNvCxnSpPr/>
            <p:nvPr/>
          </p:nvCxnSpPr>
          <p:spPr>
            <a:xfrm>
              <a:off x="4862513" y="1739900"/>
              <a:ext cx="2822574" cy="0"/>
            </a:xfrm>
            <a:prstGeom prst="line">
              <a:avLst/>
            </a:prstGeom>
            <a:ln w="12700">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grpSp>
        <p:nvGrpSpPr>
          <p:cNvPr id="11" name="Group 15"/>
          <p:cNvGrpSpPr>
            <a:grpSpLocks/>
          </p:cNvGrpSpPr>
          <p:nvPr/>
        </p:nvGrpSpPr>
        <p:grpSpPr bwMode="auto">
          <a:xfrm>
            <a:off x="179229" y="2713610"/>
            <a:ext cx="5383372" cy="1498600"/>
            <a:chOff x="1292225" y="3124200"/>
            <a:chExt cx="2822575" cy="1498600"/>
          </a:xfrm>
        </p:grpSpPr>
        <p:sp>
          <p:nvSpPr>
            <p:cNvPr id="12" name="Rectangle 11"/>
            <p:cNvSpPr/>
            <p:nvPr/>
          </p:nvSpPr>
          <p:spPr>
            <a:xfrm>
              <a:off x="1292225" y="3124200"/>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1292225" y="3124200"/>
              <a:ext cx="2822575" cy="381000"/>
            </a:xfrm>
            <a:prstGeom prst="rect">
              <a:avLst/>
            </a:pr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4" name="Straight Connector 13"/>
            <p:cNvCxnSpPr/>
            <p:nvPr/>
          </p:nvCxnSpPr>
          <p:spPr>
            <a:xfrm>
              <a:off x="1292225" y="3568700"/>
              <a:ext cx="2822575" cy="0"/>
            </a:xfrm>
            <a:prstGeom prst="line">
              <a:avLst/>
            </a:prstGeom>
            <a:ln w="12700">
              <a:solidFill>
                <a:schemeClr val="tx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Group 18"/>
          <p:cNvGrpSpPr>
            <a:grpSpLocks/>
          </p:cNvGrpSpPr>
          <p:nvPr/>
        </p:nvGrpSpPr>
        <p:grpSpPr bwMode="auto">
          <a:xfrm>
            <a:off x="179228" y="4461802"/>
            <a:ext cx="5383371" cy="1498600"/>
            <a:chOff x="1292225" y="4923972"/>
            <a:chExt cx="2822575" cy="1498600"/>
          </a:xfrm>
        </p:grpSpPr>
        <p:sp>
          <p:nvSpPr>
            <p:cNvPr id="16" name="Rectangle 15"/>
            <p:cNvSpPr/>
            <p:nvPr/>
          </p:nvSpPr>
          <p:spPr>
            <a:xfrm>
              <a:off x="1292225" y="4923972"/>
              <a:ext cx="2822575"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Rectangle 16"/>
            <p:cNvSpPr/>
            <p:nvPr/>
          </p:nvSpPr>
          <p:spPr>
            <a:xfrm>
              <a:off x="1292225" y="4923972"/>
              <a:ext cx="2822575" cy="381000"/>
            </a:xfrm>
            <a:prstGeom prst="rect">
              <a:avLst/>
            </a:pr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C6600"/>
                </a:solidFill>
              </a:endParaRPr>
            </a:p>
          </p:txBody>
        </p:sp>
        <p:cxnSp>
          <p:nvCxnSpPr>
            <p:cNvPr id="18" name="Straight Connector 17"/>
            <p:cNvCxnSpPr/>
            <p:nvPr/>
          </p:nvCxnSpPr>
          <p:spPr>
            <a:xfrm>
              <a:off x="1292225" y="5384347"/>
              <a:ext cx="2822575" cy="0"/>
            </a:xfrm>
            <a:prstGeom prst="line">
              <a:avLst/>
            </a:prstGeom>
            <a:ln w="12700">
              <a:solidFill>
                <a:schemeClr val="accent4"/>
              </a:solidFill>
              <a:prstDash val="dash"/>
            </a:ln>
          </p:spPr>
          <p:style>
            <a:lnRef idx="1">
              <a:schemeClr val="accent1"/>
            </a:lnRef>
            <a:fillRef idx="0">
              <a:schemeClr val="accent1"/>
            </a:fillRef>
            <a:effectRef idx="0">
              <a:schemeClr val="accent1"/>
            </a:effectRef>
            <a:fontRef idx="minor">
              <a:schemeClr val="tx1"/>
            </a:fontRef>
          </p:style>
        </p:cxnSp>
      </p:grpSp>
      <p:grpSp>
        <p:nvGrpSpPr>
          <p:cNvPr id="19" name="Group 16"/>
          <p:cNvGrpSpPr>
            <a:grpSpLocks/>
          </p:cNvGrpSpPr>
          <p:nvPr/>
        </p:nvGrpSpPr>
        <p:grpSpPr bwMode="auto">
          <a:xfrm>
            <a:off x="6042512" y="3856435"/>
            <a:ext cx="6073288" cy="1782365"/>
            <a:chOff x="4862513" y="3124200"/>
            <a:chExt cx="2833687" cy="1498600"/>
          </a:xfrm>
        </p:grpSpPr>
        <p:sp>
          <p:nvSpPr>
            <p:cNvPr id="20" name="Rectangle 19"/>
            <p:cNvSpPr/>
            <p:nvPr/>
          </p:nvSpPr>
          <p:spPr>
            <a:xfrm>
              <a:off x="4873626" y="3124200"/>
              <a:ext cx="2822574" cy="1498600"/>
            </a:xfrm>
            <a:prstGeom prst="rect">
              <a:avLst/>
            </a:prstGeom>
            <a:solidFill>
              <a:schemeClr val="bg1"/>
            </a:solidFill>
            <a:ln w="3175">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ectangle 20"/>
            <p:cNvSpPr/>
            <p:nvPr/>
          </p:nvSpPr>
          <p:spPr>
            <a:xfrm>
              <a:off x="4873626" y="3124200"/>
              <a:ext cx="2822574" cy="38100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22" name="Straight Connector 21"/>
            <p:cNvCxnSpPr/>
            <p:nvPr/>
          </p:nvCxnSpPr>
          <p:spPr>
            <a:xfrm>
              <a:off x="4862513" y="3568700"/>
              <a:ext cx="2822574" cy="0"/>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grpSp>
      <p:sp>
        <p:nvSpPr>
          <p:cNvPr id="27" name="Rectangle 26"/>
          <p:cNvSpPr/>
          <p:nvPr/>
        </p:nvSpPr>
        <p:spPr>
          <a:xfrm>
            <a:off x="355523" y="1434272"/>
            <a:ext cx="5207076" cy="900246"/>
          </a:xfrm>
          <a:prstGeom prst="rect">
            <a:avLst/>
          </a:prstGeom>
        </p:spPr>
        <p:txBody>
          <a:bodyPr wrap="square">
            <a:spAutoFit/>
          </a:bodyPr>
          <a:lstStyle/>
          <a:p>
            <a:pPr indent="457200" algn="ctr">
              <a:lnSpc>
                <a:spcPts val="2100"/>
              </a:lnSpc>
            </a:pPr>
            <a:r>
              <a:rPr lang="en-US" sz="2400" dirty="0" err="1" smtClean="0">
                <a:latin typeface="Times New Roman" pitchFamily="18" charset="0"/>
                <a:ea typeface="Times New Roman" panose="02020603050405020304" pitchFamily="18" charset="0"/>
                <a:cs typeface="Times New Roman" pitchFamily="18" charset="0"/>
              </a:rPr>
              <a:t>Nhà</a:t>
            </a:r>
            <a:r>
              <a:rPr lang="en-US" sz="2400" dirty="0" smtClean="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nước</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của</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do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vì</a:t>
            </a:r>
            <a:r>
              <a:rPr lang="en-US" sz="2400" dirty="0">
                <a:latin typeface="Times New Roman" pitchFamily="18" charset="0"/>
                <a:ea typeface="Times New Roman" panose="02020603050405020304" pitchFamily="18" charset="0"/>
                <a:cs typeface="Times New Roman" pitchFamily="18" charset="0"/>
              </a:rPr>
              <a:t> </a:t>
            </a:r>
            <a:r>
              <a:rPr lang="en-US" sz="2400" dirty="0" err="1">
                <a:latin typeface="Times New Roman" pitchFamily="18" charset="0"/>
                <a:ea typeface="Times New Roman" panose="02020603050405020304" pitchFamily="18" charset="0"/>
                <a:cs typeface="Times New Roman" pitchFamily="18" charset="0"/>
              </a:rPr>
              <a:t>Nhân</a:t>
            </a:r>
            <a:r>
              <a:rPr lang="en-US" sz="2400" dirty="0">
                <a:latin typeface="Times New Roman" pitchFamily="18" charset="0"/>
                <a:ea typeface="Times New Roman" panose="02020603050405020304" pitchFamily="18" charset="0"/>
                <a:cs typeface="Times New Roman" pitchFamily="18" charset="0"/>
              </a:rPr>
              <a:t> </a:t>
            </a:r>
            <a:r>
              <a:rPr lang="en-US" sz="2400" dirty="0" err="1" smtClean="0">
                <a:latin typeface="Times New Roman" pitchFamily="18" charset="0"/>
                <a:ea typeface="Times New Roman" panose="02020603050405020304" pitchFamily="18" charset="0"/>
                <a:cs typeface="Times New Roman" pitchFamily="18" charset="0"/>
              </a:rPr>
              <a:t>dân</a:t>
            </a:r>
            <a:r>
              <a:rPr lang="en-US" sz="2400" dirty="0">
                <a:latin typeface="Times New Roman" pitchFamily="18" charset="0"/>
                <a:ea typeface="Times New Roman" panose="02020603050405020304" pitchFamily="18" charset="0"/>
                <a:cs typeface="Times New Roman" pitchFamily="18" charset="0"/>
              </a:rPr>
              <a:t>.</a:t>
            </a:r>
            <a:r>
              <a:rPr lang="en-US" sz="2400" dirty="0" smtClean="0">
                <a:latin typeface="Times New Roman" pitchFamily="18" charset="0"/>
                <a:ea typeface="Times New Roman" panose="02020603050405020304" pitchFamily="18" charset="0"/>
                <a:cs typeface="Times New Roman" pitchFamily="18" charset="0"/>
              </a:rPr>
              <a:t> </a:t>
            </a:r>
            <a:r>
              <a:rPr lang="vi-VN" sz="2400" dirty="0" smtClean="0">
                <a:latin typeface="Times New Roman" pitchFamily="18" charset="0"/>
                <a:ea typeface="Times New Roman" panose="02020603050405020304" pitchFamily="18" charset="0"/>
                <a:cs typeface="Times New Roman" pitchFamily="18" charset="0"/>
              </a:rPr>
              <a:t>Tất cả quyền lực nhà nước đều thuộc về nhân dân</a:t>
            </a:r>
            <a:endParaRPr lang="en-US" sz="2400" dirty="0">
              <a:effectLst/>
              <a:latin typeface="Times New Roman" pitchFamily="18" charset="0"/>
              <a:ea typeface="Times New Roman" panose="02020603050405020304" pitchFamily="18" charset="0"/>
              <a:cs typeface="Times New Roman" pitchFamily="18" charset="0"/>
            </a:endParaRPr>
          </a:p>
        </p:txBody>
      </p:sp>
      <p:sp>
        <p:nvSpPr>
          <p:cNvPr id="28" name="Rectangle 27"/>
          <p:cNvSpPr/>
          <p:nvPr/>
        </p:nvSpPr>
        <p:spPr>
          <a:xfrm>
            <a:off x="2121348" y="795659"/>
            <a:ext cx="1499129" cy="461665"/>
          </a:xfrm>
          <a:prstGeom prst="rect">
            <a:avLst/>
          </a:prstGeom>
        </p:spPr>
        <p:txBody>
          <a:bodyPr wrap="none">
            <a:spAutoFit/>
          </a:bodyPr>
          <a:lstStyle/>
          <a:p>
            <a:pPr algn="ctr"/>
            <a:r>
              <a:rPr lang="en-US" sz="2400" b="1"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solidFill>
                <a:schemeClr val="bg1"/>
              </a:solidFill>
            </a:endParaRPr>
          </a:p>
        </p:txBody>
      </p:sp>
      <p:sp>
        <p:nvSpPr>
          <p:cNvPr id="29" name="Rectangle 28"/>
          <p:cNvSpPr/>
          <p:nvPr/>
        </p:nvSpPr>
        <p:spPr>
          <a:xfrm>
            <a:off x="401308" y="3278667"/>
            <a:ext cx="5008892" cy="900246"/>
          </a:xfrm>
          <a:prstGeom prst="rect">
            <a:avLst/>
          </a:prstGeom>
        </p:spPr>
        <p:txBody>
          <a:bodyPr wrap="square">
            <a:spAutoFit/>
          </a:bodyPr>
          <a:lstStyle/>
          <a:p>
            <a:pPr indent="457200" algn="just">
              <a:lnSpc>
                <a:spcPts val="2100"/>
              </a:lnSpc>
              <a:spcAft>
                <a:spcPts val="0"/>
              </a:spcAft>
            </a:pPr>
            <a:r>
              <a:rPr lang="nl-NL" sz="2000" dirty="0" smtClean="0"/>
              <a:t>Tổ chức và hoạt động trên cơ sở Hiến pháp, pháp luật; tôn trọng, bảo vệ và coi Hiến pháp, pháp luật giữ vị trí tối thượng </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30" name="Rectangle 29"/>
          <p:cNvSpPr/>
          <p:nvPr/>
        </p:nvSpPr>
        <p:spPr>
          <a:xfrm>
            <a:off x="2243697" y="2624820"/>
            <a:ext cx="1233030"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hai</a:t>
            </a:r>
            <a:endParaRPr lang="en-US" sz="2400" b="1" dirty="0">
              <a:solidFill>
                <a:schemeClr val="bg1"/>
              </a:solidFill>
            </a:endParaRPr>
          </a:p>
        </p:txBody>
      </p:sp>
      <p:sp>
        <p:nvSpPr>
          <p:cNvPr id="31" name="Rectangle 30"/>
          <p:cNvSpPr/>
          <p:nvPr/>
        </p:nvSpPr>
        <p:spPr>
          <a:xfrm>
            <a:off x="2406950" y="4379893"/>
            <a:ext cx="1148071" cy="461665"/>
          </a:xfrm>
          <a:prstGeom prst="rect">
            <a:avLst/>
          </a:prstGeom>
        </p:spPr>
        <p:txBody>
          <a:bodyPr wrap="none">
            <a:spAutoFit/>
          </a:bodyPr>
          <a:lstStyle/>
          <a:p>
            <a:r>
              <a:rPr lang="en-US" sz="2400" b="1" dirty="0" err="1" smtClean="0">
                <a:solidFill>
                  <a:schemeClr val="bg1"/>
                </a:solidFill>
                <a:latin typeface="Times New Roman" panose="02020603050405020304" pitchFamily="18" charset="0"/>
                <a:ea typeface="Times New Roman" panose="02020603050405020304" pitchFamily="18" charset="0"/>
              </a:rPr>
              <a:t>Thứ</a:t>
            </a:r>
            <a:r>
              <a:rPr lang="en-US" sz="2400" b="1" dirty="0" smtClean="0">
                <a:solidFill>
                  <a:schemeClr val="bg1"/>
                </a:solidFill>
                <a:latin typeface="Times New Roman" panose="02020603050405020304" pitchFamily="18" charset="0"/>
                <a:ea typeface="Times New Roman" panose="02020603050405020304" pitchFamily="18" charset="0"/>
              </a:rPr>
              <a:t> </a:t>
            </a:r>
            <a:r>
              <a:rPr lang="en-US" sz="2400" b="1" dirty="0" err="1" smtClean="0">
                <a:solidFill>
                  <a:schemeClr val="bg1"/>
                </a:solidFill>
                <a:latin typeface="Times New Roman" panose="02020603050405020304" pitchFamily="18" charset="0"/>
                <a:ea typeface="Times New Roman" panose="02020603050405020304" pitchFamily="18" charset="0"/>
              </a:rPr>
              <a:t>ba</a:t>
            </a:r>
            <a:endParaRPr lang="en-US" sz="2400" b="1" dirty="0">
              <a:solidFill>
                <a:schemeClr val="bg1"/>
              </a:solidFill>
            </a:endParaRPr>
          </a:p>
        </p:txBody>
      </p:sp>
      <p:sp>
        <p:nvSpPr>
          <p:cNvPr id="32" name="Rectangle 31"/>
          <p:cNvSpPr/>
          <p:nvPr/>
        </p:nvSpPr>
        <p:spPr>
          <a:xfrm>
            <a:off x="312747" y="5053974"/>
            <a:ext cx="5249852" cy="900246"/>
          </a:xfrm>
          <a:prstGeom prst="rect">
            <a:avLst/>
          </a:prstGeom>
        </p:spPr>
        <p:txBody>
          <a:bodyPr wrap="square">
            <a:spAutoFit/>
          </a:bodyPr>
          <a:lstStyle/>
          <a:p>
            <a:pPr indent="457200" algn="ctr">
              <a:lnSpc>
                <a:spcPts val="2100"/>
              </a:lnSpc>
              <a:spcAft>
                <a:spcPts val="0"/>
              </a:spcAft>
            </a:pPr>
            <a:r>
              <a:rPr lang="nl-NL" sz="2000" dirty="0" smtClean="0"/>
              <a:t>Quyền lực nhà nước là thống nhất, nhưng có sự phân công rành mạnh, phối hợp chặt chẽ giữa các cơ quan nhà nước</a:t>
            </a:r>
            <a:endParaRPr lang="en-US" sz="2000" dirty="0">
              <a:solidFill>
                <a:srgbClr val="FF3399"/>
              </a:solidFill>
              <a:effectLst/>
              <a:latin typeface="+mj-lt"/>
              <a:ea typeface="Times New Roman" panose="02020603050405020304" pitchFamily="18" charset="0"/>
              <a:cs typeface="Times New Roman" panose="02020603050405020304" pitchFamily="18" charset="0"/>
            </a:endParaRPr>
          </a:p>
        </p:txBody>
      </p:sp>
      <p:sp>
        <p:nvSpPr>
          <p:cNvPr id="33" name="Rectangle 32"/>
          <p:cNvSpPr/>
          <p:nvPr/>
        </p:nvSpPr>
        <p:spPr>
          <a:xfrm>
            <a:off x="8580301" y="1062335"/>
            <a:ext cx="1109599"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tư</a:t>
            </a:r>
            <a:endParaRPr lang="en-US" sz="2400" b="1" dirty="0">
              <a:solidFill>
                <a:schemeClr val="bg1"/>
              </a:solidFill>
            </a:endParaRPr>
          </a:p>
        </p:txBody>
      </p:sp>
      <p:sp>
        <p:nvSpPr>
          <p:cNvPr id="34" name="Rectangle 33"/>
          <p:cNvSpPr/>
          <p:nvPr/>
        </p:nvSpPr>
        <p:spPr>
          <a:xfrm>
            <a:off x="6385318" y="1573649"/>
            <a:ext cx="5730482" cy="1169551"/>
          </a:xfrm>
          <a:prstGeom prst="rect">
            <a:avLst/>
          </a:prstGeom>
        </p:spPr>
        <p:txBody>
          <a:bodyPr wrap="square">
            <a:spAutoFit/>
          </a:bodyPr>
          <a:lstStyle/>
          <a:p>
            <a:pPr indent="457200" algn="ctr">
              <a:lnSpc>
                <a:spcPts val="2100"/>
              </a:lnSpc>
              <a:spcAft>
                <a:spcPts val="0"/>
              </a:spcAft>
            </a:pPr>
            <a:r>
              <a:rPr lang="nl-NL" sz="2000" dirty="0" smtClean="0"/>
              <a:t>Tôn trọng và bảo đảm quyền con người, quyền công dân, nâng cao trách nhiệm pháp lý giữa nhà nước và công dân, thực hành dân chủ đồng thời tăng cường kỷ luật, kỷ cương</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35" name="Rectangle 34"/>
          <p:cNvSpPr/>
          <p:nvPr/>
        </p:nvSpPr>
        <p:spPr>
          <a:xfrm>
            <a:off x="8295542" y="3780235"/>
            <a:ext cx="1404552" cy="461665"/>
          </a:xfrm>
          <a:prstGeom prst="rect">
            <a:avLst/>
          </a:prstGeom>
        </p:spPr>
        <p:txBody>
          <a:bodyPr wrap="none">
            <a:spAutoFit/>
          </a:bodyPr>
          <a:lstStyle/>
          <a:p>
            <a:r>
              <a:rPr lang="en-US" sz="2400" b="1" dirty="0" err="1">
                <a:solidFill>
                  <a:schemeClr val="bg1"/>
                </a:solidFill>
                <a:latin typeface="Times New Roman" panose="02020603050405020304" pitchFamily="18" charset="0"/>
                <a:ea typeface="Times New Roman" panose="02020603050405020304" pitchFamily="18" charset="0"/>
              </a:rPr>
              <a:t>Thứ</a:t>
            </a:r>
            <a:r>
              <a:rPr lang="en-US" sz="2400" b="1" dirty="0">
                <a:solidFill>
                  <a:schemeClr val="bg1"/>
                </a:solidFill>
                <a:latin typeface="Times New Roman" panose="02020603050405020304" pitchFamily="18" charset="0"/>
                <a:ea typeface="Times New Roman" panose="02020603050405020304" pitchFamily="18" charset="0"/>
              </a:rPr>
              <a:t> </a:t>
            </a:r>
            <a:r>
              <a:rPr lang="en-US" sz="2400" b="1" dirty="0" err="1">
                <a:solidFill>
                  <a:schemeClr val="bg1"/>
                </a:solidFill>
                <a:latin typeface="Times New Roman" panose="02020603050405020304" pitchFamily="18" charset="0"/>
                <a:ea typeface="Times New Roman" panose="02020603050405020304" pitchFamily="18" charset="0"/>
              </a:rPr>
              <a:t>năm</a:t>
            </a:r>
            <a:endParaRPr lang="en-US" sz="2400" b="1" dirty="0">
              <a:solidFill>
                <a:schemeClr val="bg1"/>
              </a:solidFill>
            </a:endParaRPr>
          </a:p>
        </p:txBody>
      </p:sp>
      <p:sp>
        <p:nvSpPr>
          <p:cNvPr id="36" name="Rectangle 35"/>
          <p:cNvSpPr/>
          <p:nvPr/>
        </p:nvSpPr>
        <p:spPr>
          <a:xfrm>
            <a:off x="5943600" y="4517172"/>
            <a:ext cx="6019800" cy="1015663"/>
          </a:xfrm>
          <a:prstGeom prst="rect">
            <a:avLst/>
          </a:prstGeom>
        </p:spPr>
        <p:txBody>
          <a:bodyPr wrap="square">
            <a:spAutoFit/>
          </a:bodyPr>
          <a:lstStyle/>
          <a:p>
            <a:pPr algn="ctr"/>
            <a:r>
              <a:rPr lang="en-US" sz="2000" i="1" dirty="0" smtClean="0">
                <a:latin typeface="Times New Roman" panose="02020603050405020304" pitchFamily="18" charset="0"/>
                <a:ea typeface="Times New Roman" panose="02020603050405020304" pitchFamily="18" charset="0"/>
              </a:rPr>
              <a:t>     </a:t>
            </a:r>
            <a:r>
              <a:rPr lang="nl-NL" sz="2000" dirty="0" smtClean="0"/>
              <a:t>Nhà nước pháp quyền xã hội chủ nghĩa Việt Nam do Đảng Cộng sản Việt Nam lãnh đạo.</a:t>
            </a:r>
            <a:endParaRPr lang="en-US" sz="2000" dirty="0" smtClean="0"/>
          </a:p>
          <a:p>
            <a:pPr algn="ctr"/>
            <a:endParaRPr lang="en-US" sz="2000" dirty="0">
              <a:solidFill>
                <a:srgbClr val="CC6600"/>
              </a:solidFill>
              <a:latin typeface="+mj-lt"/>
              <a:cs typeface="Times New Roman" panose="02020603050405020304" pitchFamily="18" charset="0"/>
            </a:endParaRPr>
          </a:p>
        </p:txBody>
      </p:sp>
      <p:sp>
        <p:nvSpPr>
          <p:cNvPr id="39" name="Freeform 38"/>
          <p:cNvSpPr/>
          <p:nvPr/>
        </p:nvSpPr>
        <p:spPr>
          <a:xfrm>
            <a:off x="228600" y="1219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Freeform 39"/>
          <p:cNvSpPr/>
          <p:nvPr/>
        </p:nvSpPr>
        <p:spPr>
          <a:xfrm>
            <a:off x="152400" y="31242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7030A0"/>
          </a:solidFill>
          <a:ln w="31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Freeform 40"/>
          <p:cNvSpPr/>
          <p:nvPr/>
        </p:nvSpPr>
        <p:spPr>
          <a:xfrm>
            <a:off x="211425" y="4724400"/>
            <a:ext cx="660400"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rgbClr val="FF3399"/>
          </a:solidFill>
          <a:ln w="3175">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Freeform 41"/>
          <p:cNvSpPr/>
          <p:nvPr/>
        </p:nvSpPr>
        <p:spPr>
          <a:xfrm>
            <a:off x="6141274" y="1628775"/>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Freeform 42"/>
          <p:cNvSpPr/>
          <p:nvPr/>
        </p:nvSpPr>
        <p:spPr>
          <a:xfrm>
            <a:off x="5943600" y="4266010"/>
            <a:ext cx="661988" cy="504825"/>
          </a:xfrm>
          <a:custGeom>
            <a:avLst/>
            <a:gdLst>
              <a:gd name="connsiteX0" fmla="*/ 169069 w 397669"/>
              <a:gd name="connsiteY0" fmla="*/ 176212 h 280987"/>
              <a:gd name="connsiteX1" fmla="*/ 73819 w 397669"/>
              <a:gd name="connsiteY1" fmla="*/ 97631 h 280987"/>
              <a:gd name="connsiteX2" fmla="*/ 0 w 397669"/>
              <a:gd name="connsiteY2" fmla="*/ 169068 h 280987"/>
              <a:gd name="connsiteX3" fmla="*/ 126206 w 397669"/>
              <a:gd name="connsiteY3" fmla="*/ 280987 h 280987"/>
              <a:gd name="connsiteX4" fmla="*/ 219075 w 397669"/>
              <a:gd name="connsiteY4" fmla="*/ 273843 h 280987"/>
              <a:gd name="connsiteX5" fmla="*/ 397669 w 397669"/>
              <a:gd name="connsiteY5" fmla="*/ 35718 h 280987"/>
              <a:gd name="connsiteX6" fmla="*/ 376237 w 397669"/>
              <a:gd name="connsiteY6" fmla="*/ 0 h 280987"/>
              <a:gd name="connsiteX7" fmla="*/ 169069 w 397669"/>
              <a:gd name="connsiteY7" fmla="*/ 176212 h 280987"/>
              <a:gd name="connsiteX0" fmla="*/ 169069 w 397669"/>
              <a:gd name="connsiteY0" fmla="*/ 176212 h 289079"/>
              <a:gd name="connsiteX1" fmla="*/ 73819 w 397669"/>
              <a:gd name="connsiteY1" fmla="*/ 97631 h 289079"/>
              <a:gd name="connsiteX2" fmla="*/ 0 w 397669"/>
              <a:gd name="connsiteY2" fmla="*/ 169068 h 289079"/>
              <a:gd name="connsiteX3" fmla="*/ 126206 w 397669"/>
              <a:gd name="connsiteY3" fmla="*/ 280987 h 289079"/>
              <a:gd name="connsiteX4" fmla="*/ 219075 w 397669"/>
              <a:gd name="connsiteY4" fmla="*/ 273843 h 289079"/>
              <a:gd name="connsiteX5" fmla="*/ 397669 w 397669"/>
              <a:gd name="connsiteY5" fmla="*/ 35718 h 289079"/>
              <a:gd name="connsiteX6" fmla="*/ 376237 w 397669"/>
              <a:gd name="connsiteY6" fmla="*/ 0 h 289079"/>
              <a:gd name="connsiteX7" fmla="*/ 169069 w 397669"/>
              <a:gd name="connsiteY7" fmla="*/ 176212 h 289079"/>
              <a:gd name="connsiteX0" fmla="*/ 169069 w 397669"/>
              <a:gd name="connsiteY0" fmla="*/ 176212 h 297100"/>
              <a:gd name="connsiteX1" fmla="*/ 73819 w 397669"/>
              <a:gd name="connsiteY1" fmla="*/ 97631 h 297100"/>
              <a:gd name="connsiteX2" fmla="*/ 0 w 397669"/>
              <a:gd name="connsiteY2" fmla="*/ 169068 h 297100"/>
              <a:gd name="connsiteX3" fmla="*/ 126206 w 397669"/>
              <a:gd name="connsiteY3" fmla="*/ 280987 h 297100"/>
              <a:gd name="connsiteX4" fmla="*/ 219075 w 397669"/>
              <a:gd name="connsiteY4" fmla="*/ 273843 h 297100"/>
              <a:gd name="connsiteX5" fmla="*/ 397669 w 397669"/>
              <a:gd name="connsiteY5" fmla="*/ 35718 h 297100"/>
              <a:gd name="connsiteX6" fmla="*/ 376237 w 397669"/>
              <a:gd name="connsiteY6" fmla="*/ 0 h 297100"/>
              <a:gd name="connsiteX7" fmla="*/ 169069 w 397669"/>
              <a:gd name="connsiteY7" fmla="*/ 176212 h 297100"/>
              <a:gd name="connsiteX0" fmla="*/ 177436 w 406036"/>
              <a:gd name="connsiteY0" fmla="*/ 176212 h 297100"/>
              <a:gd name="connsiteX1" fmla="*/ 82186 w 406036"/>
              <a:gd name="connsiteY1" fmla="*/ 97631 h 297100"/>
              <a:gd name="connsiteX2" fmla="*/ 8367 w 406036"/>
              <a:gd name="connsiteY2" fmla="*/ 169068 h 297100"/>
              <a:gd name="connsiteX3" fmla="*/ 134573 w 406036"/>
              <a:gd name="connsiteY3" fmla="*/ 280987 h 297100"/>
              <a:gd name="connsiteX4" fmla="*/ 227442 w 406036"/>
              <a:gd name="connsiteY4" fmla="*/ 273843 h 297100"/>
              <a:gd name="connsiteX5" fmla="*/ 406036 w 406036"/>
              <a:gd name="connsiteY5" fmla="*/ 35718 h 297100"/>
              <a:gd name="connsiteX6" fmla="*/ 384604 w 406036"/>
              <a:gd name="connsiteY6" fmla="*/ 0 h 297100"/>
              <a:gd name="connsiteX7" fmla="*/ 177436 w 406036"/>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08571"/>
              <a:gd name="connsiteY0" fmla="*/ 176212 h 297100"/>
              <a:gd name="connsiteX1" fmla="*/ 84721 w 408571"/>
              <a:gd name="connsiteY1" fmla="*/ 97631 h 297100"/>
              <a:gd name="connsiteX2" fmla="*/ 10902 w 408571"/>
              <a:gd name="connsiteY2" fmla="*/ 169068 h 297100"/>
              <a:gd name="connsiteX3" fmla="*/ 137108 w 408571"/>
              <a:gd name="connsiteY3" fmla="*/ 280987 h 297100"/>
              <a:gd name="connsiteX4" fmla="*/ 229977 w 408571"/>
              <a:gd name="connsiteY4" fmla="*/ 273843 h 297100"/>
              <a:gd name="connsiteX5" fmla="*/ 408571 w 408571"/>
              <a:gd name="connsiteY5" fmla="*/ 35718 h 297100"/>
              <a:gd name="connsiteX6" fmla="*/ 387139 w 408571"/>
              <a:gd name="connsiteY6" fmla="*/ 0 h 297100"/>
              <a:gd name="connsiteX7" fmla="*/ 179971 w 408571"/>
              <a:gd name="connsiteY7" fmla="*/ 176212 h 297100"/>
              <a:gd name="connsiteX0" fmla="*/ 179971 w 425397"/>
              <a:gd name="connsiteY0" fmla="*/ 176212 h 297100"/>
              <a:gd name="connsiteX1" fmla="*/ 84721 w 425397"/>
              <a:gd name="connsiteY1" fmla="*/ 97631 h 297100"/>
              <a:gd name="connsiteX2" fmla="*/ 10902 w 425397"/>
              <a:gd name="connsiteY2" fmla="*/ 169068 h 297100"/>
              <a:gd name="connsiteX3" fmla="*/ 137108 w 425397"/>
              <a:gd name="connsiteY3" fmla="*/ 280987 h 297100"/>
              <a:gd name="connsiteX4" fmla="*/ 229977 w 425397"/>
              <a:gd name="connsiteY4" fmla="*/ 273843 h 297100"/>
              <a:gd name="connsiteX5" fmla="*/ 408571 w 425397"/>
              <a:gd name="connsiteY5" fmla="*/ 35718 h 297100"/>
              <a:gd name="connsiteX6" fmla="*/ 387139 w 425397"/>
              <a:gd name="connsiteY6" fmla="*/ 0 h 297100"/>
              <a:gd name="connsiteX7" fmla="*/ 179971 w 425397"/>
              <a:gd name="connsiteY7" fmla="*/ 176212 h 297100"/>
              <a:gd name="connsiteX0" fmla="*/ 179971 w 445220"/>
              <a:gd name="connsiteY0" fmla="*/ 184370 h 305258"/>
              <a:gd name="connsiteX1" fmla="*/ 84721 w 445220"/>
              <a:gd name="connsiteY1" fmla="*/ 105789 h 305258"/>
              <a:gd name="connsiteX2" fmla="*/ 10902 w 445220"/>
              <a:gd name="connsiteY2" fmla="*/ 177226 h 305258"/>
              <a:gd name="connsiteX3" fmla="*/ 137108 w 445220"/>
              <a:gd name="connsiteY3" fmla="*/ 289145 h 305258"/>
              <a:gd name="connsiteX4" fmla="*/ 229977 w 445220"/>
              <a:gd name="connsiteY4" fmla="*/ 282001 h 305258"/>
              <a:gd name="connsiteX5" fmla="*/ 408571 w 445220"/>
              <a:gd name="connsiteY5" fmla="*/ 43876 h 305258"/>
              <a:gd name="connsiteX6" fmla="*/ 387139 w 445220"/>
              <a:gd name="connsiteY6" fmla="*/ 8158 h 305258"/>
              <a:gd name="connsiteX7" fmla="*/ 179971 w 445220"/>
              <a:gd name="connsiteY7" fmla="*/ 184370 h 30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5220" h="305258">
                <a:moveTo>
                  <a:pt x="179971" y="184370"/>
                </a:moveTo>
                <a:lnTo>
                  <a:pt x="84721" y="105789"/>
                </a:lnTo>
                <a:cubicBezTo>
                  <a:pt x="31540" y="79595"/>
                  <a:pt x="-24023" y="115314"/>
                  <a:pt x="10902" y="177226"/>
                </a:cubicBezTo>
                <a:lnTo>
                  <a:pt x="137108" y="289145"/>
                </a:lnTo>
                <a:cubicBezTo>
                  <a:pt x="170445" y="310576"/>
                  <a:pt x="199021" y="312957"/>
                  <a:pt x="229977" y="282001"/>
                </a:cubicBezTo>
                <a:cubicBezTo>
                  <a:pt x="277602" y="197863"/>
                  <a:pt x="322846" y="108963"/>
                  <a:pt x="408571" y="43876"/>
                </a:cubicBezTo>
                <a:cubicBezTo>
                  <a:pt x="453815" y="17683"/>
                  <a:pt x="468102" y="-15654"/>
                  <a:pt x="387139" y="8158"/>
                </a:cubicBezTo>
                <a:cubicBezTo>
                  <a:pt x="287127" y="35939"/>
                  <a:pt x="234739" y="125633"/>
                  <a:pt x="179971" y="184370"/>
                </a:cubicBezTo>
                <a:close/>
              </a:path>
            </a:pathLst>
          </a:cu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6" name="Straight Connector 45"/>
          <p:cNvCxnSpPr/>
          <p:nvPr/>
        </p:nvCxnSpPr>
        <p:spPr>
          <a:xfrm>
            <a:off x="3505200" y="556162"/>
            <a:ext cx="464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2286000" y="685800"/>
            <a:ext cx="73152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22682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smtClean="0">
                <a:solidFill>
                  <a:srgbClr val="990000"/>
                </a:solidFill>
                <a:cs typeface="Times New Roman" panose="02020603050405020304" pitchFamily="18" charset="0"/>
              </a:rPr>
              <a:t>2</a:t>
            </a:r>
            <a:r>
              <a:rPr lang="en-US" altLang="en-US" sz="2400" b="1" dirty="0">
                <a:solidFill>
                  <a:srgbClr val="990000"/>
                </a:solidFill>
                <a:cs typeface="Times New Roman" panose="02020603050405020304" pitchFamily="18" charset="0"/>
              </a:rPr>
              <a:t>. Đặc trưng nhà nước pháp quyền XHCN Việt Nam</a:t>
            </a:r>
            <a:endParaRPr lang="en-US" altLang="en-US" sz="2400" dirty="0">
              <a:solidFill>
                <a:srgbClr val="990000"/>
              </a:solidFill>
              <a:cs typeface="Times New Roman" panose="02020603050405020304" pitchFamily="18" charset="0"/>
            </a:endParaRPr>
          </a:p>
        </p:txBody>
      </p:sp>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667000"/>
            <a:ext cx="4724399"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304800" y="2492436"/>
            <a:ext cx="6324600" cy="3603564"/>
          </a:xfrm>
        </p:spPr>
        <p:txBody>
          <a:bodyPr/>
          <a:lstStyle/>
          <a:p>
            <a:pPr marL="342900" indent="-342900" algn="just">
              <a:buFontTx/>
              <a:buChar char="-"/>
            </a:pPr>
            <a:r>
              <a:rPr lang="vi-VN" sz="2400" dirty="0" smtClean="0">
                <a:solidFill>
                  <a:schemeClr val="tx1"/>
                </a:solidFill>
                <a:latin typeface="+mj-lt"/>
              </a:rPr>
              <a:t>Của dân</a:t>
            </a:r>
            <a:r>
              <a:rPr lang="vi-VN" sz="2400" dirty="0" smtClean="0">
                <a:solidFill>
                  <a:srgbClr val="FF0000"/>
                </a:solidFill>
                <a:latin typeface="+mj-lt"/>
              </a:rPr>
              <a:t>: </a:t>
            </a:r>
            <a:r>
              <a:rPr lang="vi-VN" sz="2400" dirty="0" smtClean="0">
                <a:latin typeface="+mj-lt"/>
              </a:rPr>
              <a:t>Quyền lực thuộc về nhân dân</a:t>
            </a:r>
            <a:endParaRPr lang="en-US" sz="2400" dirty="0" smtClean="0">
              <a:latin typeface="+mj-lt"/>
            </a:endParaRPr>
          </a:p>
          <a:p>
            <a:pPr marL="342900" indent="-342900" algn="just">
              <a:buFontTx/>
              <a:buChar char="-"/>
            </a:pPr>
            <a:r>
              <a:rPr lang="nl-NL" sz="2400" dirty="0">
                <a:latin typeface="+mj-lt"/>
              </a:rPr>
              <a:t> </a:t>
            </a:r>
            <a:r>
              <a:rPr lang="nl-NL" sz="2400" i="1" dirty="0">
                <a:latin typeface="Times New Roman" panose="02020603050405020304" pitchFamily="18" charset="0"/>
                <a:cs typeface="Times New Roman" panose="02020603050405020304" pitchFamily="18" charset="0"/>
              </a:rPr>
              <a:t>Nhà nước do nhân dân</a:t>
            </a:r>
            <a:r>
              <a:rPr lang="nl-NL" sz="2400" dirty="0">
                <a:latin typeface="Times New Roman" panose="02020603050405020304" pitchFamily="18" charset="0"/>
                <a:cs typeface="Times New Roman" panose="02020603050405020304" pitchFamily="18" charset="0"/>
              </a:rPr>
              <a:t>: các cơ quan nhà nước từ Trung ương đến địa phương đều do nhân dân xây dựng, bầu </a:t>
            </a:r>
            <a:r>
              <a:rPr lang="nl-NL" sz="2400" dirty="0" smtClean="0">
                <a:latin typeface="Times New Roman" panose="02020603050405020304" pitchFamily="18" charset="0"/>
                <a:cs typeface="Times New Roman" panose="02020603050405020304" pitchFamily="18" charset="0"/>
              </a:rPr>
              <a:t>lên...</a:t>
            </a:r>
          </a:p>
          <a:p>
            <a:pPr marL="342900" indent="-342900" algn="just">
              <a:buFontTx/>
              <a:buChar char="-"/>
            </a:pPr>
            <a:r>
              <a:rPr lang="nl-NL" sz="2400" i="1" dirty="0">
                <a:latin typeface="Times New Roman" panose="02020603050405020304" pitchFamily="18" charset="0"/>
                <a:cs typeface="Times New Roman" panose="02020603050405020304" pitchFamily="18" charset="0"/>
              </a:rPr>
              <a:t>Nhà nước vì nhân dân</a:t>
            </a:r>
            <a:r>
              <a:rPr lang="nl-NL" sz="2400" dirty="0">
                <a:latin typeface="Times New Roman" panose="02020603050405020304" pitchFamily="18" charset="0"/>
                <a:cs typeface="Times New Roman" panose="02020603050405020304" pitchFamily="18" charset="0"/>
              </a:rPr>
              <a:t>: tất cả tổ chức, hoạt động, đường lối, chính sách của Đảng và nhà nước đều vì mục đích phục vụ lợi ích cho nhân </a:t>
            </a:r>
            <a:r>
              <a:rPr lang="nl-NL" sz="2400" dirty="0" smtClean="0">
                <a:latin typeface="Times New Roman" panose="02020603050405020304" pitchFamily="18" charset="0"/>
                <a:cs typeface="Times New Roman" panose="02020603050405020304" pitchFamily="18" charset="0"/>
              </a:rPr>
              <a:t>dân</a:t>
            </a:r>
            <a:endParaRPr lang="vi-VN"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ircle(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2" name="Rectangle 1"/>
          <p:cNvSpPr/>
          <p:nvPr/>
        </p:nvSpPr>
        <p:spPr>
          <a:xfrm>
            <a:off x="757705" y="874700"/>
            <a:ext cx="10676587" cy="1323439"/>
          </a:xfrm>
          <a:prstGeom prst="rect">
            <a:avLst/>
          </a:prstGeom>
          <a:ln>
            <a:solidFill>
              <a:srgbClr val="CC3300"/>
            </a:solidFill>
          </a:ln>
        </p:spPr>
        <p:txBody>
          <a:bodyPr wrap="square">
            <a:spAutoFit/>
          </a:bodyPr>
          <a:lstStyle/>
          <a:p>
            <a:pPr indent="457195" algn="just"/>
            <a:endParaRPr lang="nl-NL" sz="8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895" indent="-342895" algn="ctr">
              <a:buFont typeface="Wingdings" panose="05000000000000000000" pitchFamily="2" charset="2"/>
              <a:buChar char="q"/>
            </a:pPr>
            <a:r>
              <a:rPr lang="en-US" sz="2400" dirty="0" err="1" smtClean="0">
                <a:solidFill>
                  <a:srgbClr val="6600CC"/>
                </a:solidFill>
                <a:latin typeface="Times New Roman" panose="02020603050405020304" pitchFamily="18" charset="0"/>
                <a:cs typeface="Times New Roman" panose="02020603050405020304" pitchFamily="18" charset="0"/>
              </a:rPr>
              <a:t>Thứ</a:t>
            </a:r>
            <a:r>
              <a:rPr lang="en-US" sz="2400" dirty="0" smtClean="0">
                <a:solidFill>
                  <a:srgbClr val="6600CC"/>
                </a:solidFill>
                <a:latin typeface="Times New Roman" panose="02020603050405020304" pitchFamily="18" charset="0"/>
                <a:cs typeface="Times New Roman" panose="02020603050405020304" pitchFamily="18" charset="0"/>
              </a:rPr>
              <a:t> </a:t>
            </a:r>
            <a:r>
              <a:rPr lang="en-US" sz="2400" dirty="0" err="1" smtClean="0">
                <a:solidFill>
                  <a:srgbClr val="6600CC"/>
                </a:solidFill>
                <a:latin typeface="Times New Roman" panose="02020603050405020304" pitchFamily="18" charset="0"/>
                <a:cs typeface="Times New Roman" panose="02020603050405020304" pitchFamily="18" charset="0"/>
              </a:rPr>
              <a:t>ba</a:t>
            </a:r>
            <a:r>
              <a:rPr lang="en-US" sz="2400" dirty="0" smtClean="0">
                <a:solidFill>
                  <a:srgbClr val="6600CC"/>
                </a:solidFill>
                <a:latin typeface="Times New Roman" panose="02020603050405020304" pitchFamily="18" charset="0"/>
                <a:cs typeface="Times New Roman" panose="02020603050405020304" pitchFamily="18" charset="0"/>
              </a:rPr>
              <a:t>, </a:t>
            </a:r>
            <a:r>
              <a:rPr lang="vi-VN" sz="2400" dirty="0" smtClean="0">
                <a:solidFill>
                  <a:srgbClr val="6600CC"/>
                </a:solidFill>
                <a:latin typeface="+mj-lt"/>
              </a:rPr>
              <a:t>Quyền </a:t>
            </a:r>
            <a:r>
              <a:rPr lang="vi-VN" sz="2400" dirty="0">
                <a:solidFill>
                  <a:srgbClr val="6600CC"/>
                </a:solidFill>
                <a:latin typeface="+mj-lt"/>
              </a:rPr>
              <a:t>lực nhà nước là thống nhất, có sự phân công, phối hợp, kiểm soát giữa các cơ quan nhà nước trong việc thực hiện các quyền lập pháp, hành pháp, tư pháp</a:t>
            </a:r>
            <a:endParaRPr lang="en-US" sz="3200" b="1" u="sng" dirty="0">
              <a:solidFill>
                <a:srgbClr val="6600CC"/>
              </a:solidFill>
              <a:latin typeface="+mj-lt"/>
              <a:ea typeface="Times New Roman" panose="02020603050405020304" pitchFamily="18" charset="0"/>
              <a:cs typeface="Times New Roman" panose="02020603050405020304" pitchFamily="18" charset="0"/>
            </a:endParaRPr>
          </a:p>
        </p:txBody>
      </p:sp>
      <p:pic>
        <p:nvPicPr>
          <p:cNvPr id="5" name="Picture 2" descr="HÃ¬nh áº£nh cÃ³ liÃ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1371600" y="2438405"/>
            <a:ext cx="4191001" cy="381000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6400804" y="3254276"/>
            <a:ext cx="5638800" cy="2308324"/>
          </a:xfrm>
          <a:prstGeom prst="rect">
            <a:avLst/>
          </a:prstGeom>
          <a:noFill/>
        </p:spPr>
        <p:txBody>
          <a:bodyPr wrap="square" rtlCol="0">
            <a:spAutoFit/>
          </a:bodyPr>
          <a:lstStyle/>
          <a:p>
            <a:pPr algn="just"/>
            <a:r>
              <a:rPr lang="vi-VN" sz="2400" dirty="0">
                <a:solidFill>
                  <a:srgbClr val="FF0000"/>
                </a:solidFill>
                <a:latin typeface="+mj-lt"/>
              </a:rPr>
              <a:t>Điều 2 (HP 2013):</a:t>
            </a:r>
            <a:r>
              <a:rPr lang="vi-VN" sz="2400" dirty="0">
                <a:latin typeface="+mj-lt"/>
              </a:rPr>
              <a:t> Nước Cộng hòa xã hội chủ nghĩa Việt Nam do Nhân dân làm chủ; tất cả quyền lực nhà nước thuộc về Nhân dân mà nền tảng là liên minh giữa giai cấp công nhân với giai cấp nông dân và đội ngũ trí thức. </a:t>
            </a:r>
          </a:p>
        </p:txBody>
      </p:sp>
    </p:spTree>
    <p:extLst>
      <p:ext uri="{BB962C8B-B14F-4D97-AF65-F5344CB8AC3E}">
        <p14:creationId xmlns:p14="http://schemas.microsoft.com/office/powerpoint/2010/main" val="3516931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a:xfrm>
            <a:off x="6781800" y="4191000"/>
            <a:ext cx="5334000" cy="2209800"/>
          </a:xfrm>
        </p:spPr>
        <p:txBody>
          <a:bodyPr/>
          <a:lstStyle/>
          <a:p>
            <a:pPr>
              <a:buNone/>
            </a:pPr>
            <a:r>
              <a:rPr lang="en-US" sz="2400" smtClean="0">
                <a:latin typeface="Times New Roman" panose="02020603050405020304" pitchFamily="18" charset="0"/>
                <a:cs typeface="Times New Roman" panose="02020603050405020304" pitchFamily="18" charset="0"/>
              </a:rPr>
              <a:t>Điều 14: </a:t>
            </a:r>
            <a:r>
              <a:rPr lang="vi-VN" sz="2400" smtClean="0">
                <a:latin typeface="Times New Roman" panose="02020603050405020304" pitchFamily="18" charset="0"/>
                <a:cs typeface="Times New Roman" panose="02020603050405020304" pitchFamily="18" charset="0"/>
              </a:rPr>
              <a:t>Quyền </a:t>
            </a:r>
            <a:r>
              <a:rPr lang="vi-VN" sz="2400">
                <a:latin typeface="Times New Roman" panose="02020603050405020304" pitchFamily="18" charset="0"/>
                <a:cs typeface="Times New Roman" panose="02020603050405020304" pitchFamily="18" charset="0"/>
              </a:rPr>
              <a:t>con người, quyền công dân chỉ có thể bị hạn chế theo quy định của luật trong trường hợp cần thiết vì lý do quốc phòng, an ninh quốc gia, trật tự, an toàn xã hội, đạo đức xã hội, sức khỏe của cộng đồng.</a:t>
            </a:r>
            <a:endParaRPr lang="vi-VN" altLang="vi-VN" sz="2400" dirty="0" smtClean="0">
              <a:latin typeface="Times New Roman" panose="02020603050405020304" pitchFamily="18" charset="0"/>
              <a:cs typeface="Times New Roman" panose="02020603050405020304" pitchFamily="18" charset="0"/>
            </a:endParaRPr>
          </a:p>
        </p:txBody>
      </p:sp>
      <p:pic>
        <p:nvPicPr>
          <p:cNvPr id="2050" name="Picture 2" descr="Kết quả hình ảnh cho quyền con người trong hiến pháp năm 20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7" y="1284910"/>
            <a:ext cx="4691063" cy="27536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284910"/>
            <a:ext cx="6586538"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smtClean="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2057400"/>
            <a:ext cx="7239001" cy="4154984"/>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smtClean="0">
                <a:solidFill>
                  <a:srgbClr val="FF3300"/>
                </a:solidFill>
                <a:latin typeface="Times New Roman" panose="02020603050405020304" pitchFamily="18" charset="0"/>
                <a:cs typeface="Times New Roman" panose="02020603050405020304" pitchFamily="18" charset="0"/>
              </a:rPr>
              <a:t>Cơ sở pháp lý : Điều </a:t>
            </a:r>
            <a:r>
              <a:rPr lang="en-US" sz="2400" b="1" dirty="0">
                <a:solidFill>
                  <a:srgbClr val="FF3300"/>
                </a:solidFill>
                <a:latin typeface="Times New Roman" panose="02020603050405020304" pitchFamily="18" charset="0"/>
                <a:cs typeface="Times New Roman" panose="02020603050405020304" pitchFamily="18" charset="0"/>
              </a:rPr>
              <a:t>4 (HP2013): </a:t>
            </a:r>
            <a:r>
              <a:rPr lang="vi-VN" sz="2400" dirty="0">
                <a:latin typeface="Times New Roman" panose="02020603050405020304" pitchFamily="18" charset="0"/>
                <a:cs typeface="Times New Roman" panose="02020603050405020304" pitchFamily="18" charset="0"/>
              </a:rPr>
              <a:t>Đảng Cộng sản Việt Nam - Đội tiên phong của giai cấp công nhân, đồng thời là đội tiên phong của nhân dân lao động và của dân tộc Việt </a:t>
            </a:r>
            <a:r>
              <a:rPr lang="vi-VN" sz="2400" dirty="0" smtClean="0">
                <a:latin typeface="Times New Roman" panose="02020603050405020304" pitchFamily="18" charset="0"/>
                <a:cs typeface="Times New Roman" panose="02020603050405020304" pitchFamily="18" charset="0"/>
              </a:rPr>
              <a:t>Nam, đại </a:t>
            </a:r>
            <a:r>
              <a:rPr lang="vi-VN" sz="2400" dirty="0">
                <a:latin typeface="Times New Roman" panose="02020603050405020304" pitchFamily="18" charset="0"/>
                <a:cs typeface="Times New Roman" panose="02020603050405020304" pitchFamily="18" charset="0"/>
              </a:rPr>
              <a:t>biểu trung thành lợi ích của giai cấp công nhân, nhân dân lao động và của cả dân tộc, </a:t>
            </a:r>
            <a:r>
              <a:rPr lang="vi-VN" sz="2400" dirty="0" smtClean="0">
                <a:latin typeface="Times New Roman" panose="02020603050405020304" pitchFamily="18" charset="0"/>
                <a:cs typeface="Times New Roman" panose="02020603050405020304" pitchFamily="18" charset="0"/>
              </a:rPr>
              <a:t>lấy </a:t>
            </a:r>
            <a:r>
              <a:rPr lang="vi-VN" sz="2400" dirty="0">
                <a:latin typeface="Times New Roman" panose="02020603050405020304" pitchFamily="18" charset="0"/>
                <a:cs typeface="Times New Roman" panose="02020603050405020304" pitchFamily="18" charset="0"/>
              </a:rPr>
              <a:t>chủ nghĩa Mác - Lê nin và tư tưởng Hồ Chí Minh làm nền tảng tư tưởng, là lực lượng </a:t>
            </a:r>
            <a:r>
              <a:rPr lang="vi-VN" sz="2400" dirty="0">
                <a:solidFill>
                  <a:srgbClr val="3333CC"/>
                </a:solidFill>
                <a:latin typeface="Times New Roman" panose="02020603050405020304" pitchFamily="18" charset="0"/>
                <a:cs typeface="Times New Roman" panose="02020603050405020304" pitchFamily="18" charset="0"/>
              </a:rPr>
              <a:t>lãnh đạo Nhà nước và xã hội</a:t>
            </a:r>
            <a:r>
              <a:rPr lang="vi-VN" sz="2400" dirty="0" smtClean="0">
                <a:solidFill>
                  <a:srgbClr val="3333CC"/>
                </a:solidFill>
                <a:latin typeface="Times New Roman" panose="02020603050405020304" pitchFamily="18" charset="0"/>
                <a:cs typeface="Times New Roman" panose="02020603050405020304" pitchFamily="18" charset="0"/>
              </a:rPr>
              <a:t>.</a:t>
            </a:r>
          </a:p>
          <a:p>
            <a:pPr algn="just"/>
            <a:r>
              <a:rPr lang="vi-VN" dirty="0"/>
              <a:t>	</a:t>
            </a:r>
            <a:r>
              <a:rPr lang="vi-VN" sz="2400" dirty="0" smtClean="0">
                <a:latin typeface="+mj-lt"/>
              </a:rPr>
              <a:t>Các </a:t>
            </a:r>
            <a:r>
              <a:rPr lang="vi-VN" sz="2400" dirty="0">
                <a:latin typeface="+mj-lt"/>
              </a:rPr>
              <a:t>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smtClean="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Giới thiệu Đảng viên của mình để nhân dân bầu </a:t>
            </a:r>
            <a:r>
              <a:rPr lang="en-US" dirty="0" err="1" smtClean="0">
                <a:latin typeface="Times New Roman" panose="02020603050405020304" pitchFamily="18" charset="0"/>
                <a:cs typeface="Times New Roman" panose="02020603050405020304" pitchFamily="18" charset="0"/>
              </a:rPr>
              <a:t>bầu</a:t>
            </a:r>
            <a:r>
              <a:rPr lang="en-US" dirty="0" smtClean="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smtClean="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0087" y="1676400"/>
            <a:ext cx="5352313"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304800" y="838200"/>
            <a:ext cx="5486400" cy="5410200"/>
          </a:xfrm>
        </p:spPr>
        <p:txBody>
          <a:bodyPr/>
          <a:lstStyle/>
          <a:p>
            <a:pPr algn="ctr"/>
            <a:r>
              <a:rPr lang="en-US" dirty="0">
                <a:solidFill>
                  <a:srgbClr val="FF0000"/>
                </a:solidFill>
              </a:rPr>
              <a:t>Pháp quyền </a:t>
            </a:r>
            <a:r>
              <a:rPr lang="en-US" dirty="0" smtClean="0">
                <a:solidFill>
                  <a:srgbClr val="FF0000"/>
                </a:solidFill>
              </a:rPr>
              <a:t>XHCN</a:t>
            </a:r>
          </a:p>
          <a:p>
            <a:pPr algn="ctr">
              <a:buNone/>
            </a:pPr>
            <a:endParaRPr lang="en-US" dirty="0" smtClean="0">
              <a:solidFill>
                <a:srgbClr val="FF0000"/>
              </a:solidFill>
            </a:endParaRPr>
          </a:p>
          <a:p>
            <a:pPr marL="342900" indent="-342900" algn="just">
              <a:buFontTx/>
              <a:buChar char="-"/>
            </a:pPr>
            <a:r>
              <a:rPr lang="en-US" kern="1200" dirty="0" smtClean="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mới</a:t>
            </a:r>
            <a:r>
              <a:rPr lang="en-US" kern="1200" dirty="0" smtClean="0">
                <a:solidFill>
                  <a:schemeClr val="dk1"/>
                </a:solidFill>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Ý</a:t>
            </a:r>
            <a:r>
              <a:rPr lang="en-US"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chí và nguyện vọng của toàn thể nhân dân</a:t>
            </a:r>
            <a:r>
              <a:rPr lang="en-US" kern="1200" dirty="0" smtClean="0">
                <a:solidFill>
                  <a:schemeClr val="dk1"/>
                </a:solidFill>
                <a:latin typeface="Times New Roman" pitchFamily="18" charset="0"/>
                <a:cs typeface="Times New Roman" pitchFamily="18" charset="0"/>
              </a:rPr>
              <a:t>.</a:t>
            </a:r>
          </a:p>
          <a:p>
            <a:pPr marL="342900" indent="-342900" algn="just">
              <a:buFontTx/>
              <a:buChar char="-"/>
            </a:pPr>
            <a:r>
              <a:rPr lang="en-US" kern="1200" dirty="0">
                <a:solidFill>
                  <a:schemeClr val="dk1"/>
                </a:solidFill>
                <a:latin typeface="Times New Roman" pitchFamily="18" charset="0"/>
                <a:cs typeface="Times New Roman" pitchFamily="18" charset="0"/>
              </a:rPr>
              <a:t>K</a:t>
            </a:r>
            <a:r>
              <a:rPr lang="en-US" kern="1200" dirty="0" smtClean="0">
                <a:solidFill>
                  <a:schemeClr val="dk1"/>
                </a:solidFill>
                <a:latin typeface="Times New Roman" pitchFamily="18" charset="0"/>
                <a:cs typeface="Times New Roman" pitchFamily="18" charset="0"/>
              </a:rPr>
              <a:t>hông </a:t>
            </a:r>
            <a:r>
              <a:rPr lang="en-US" kern="1200" dirty="0">
                <a:solidFill>
                  <a:schemeClr val="dk1"/>
                </a:solidFill>
                <a:latin typeface="Times New Roman" pitchFamily="18" charset="0"/>
                <a:cs typeface="Times New Roman" pitchFamily="18" charset="0"/>
              </a:rPr>
              <a:t>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a:t>
            </a:r>
            <a:r>
              <a:rPr lang="vi-VN" kern="1200" dirty="0" smtClean="0">
                <a:solidFill>
                  <a:schemeClr val="dk1"/>
                </a:solidFill>
                <a:latin typeface="Times New Roman" pitchFamily="18" charset="0"/>
                <a:cs typeface="Times New Roman" pitchFamily="18" charset="0"/>
              </a:rPr>
              <a:t>dân</a:t>
            </a:r>
          </a:p>
          <a:p>
            <a:pPr algn="just">
              <a:buClrTx/>
              <a:buSzTx/>
              <a:buNone/>
              <a:defRPr/>
            </a:pPr>
            <a:r>
              <a:rPr lang="en-US" kern="1200" dirty="0" smtClean="0">
                <a:solidFill>
                  <a:schemeClr val="dk1"/>
                </a:solidFill>
                <a:latin typeface="Times New Roman" pitchFamily="18" charset="0"/>
                <a:cs typeface="Times New Roman" pitchFamily="18" charset="0"/>
              </a:rPr>
              <a:t>-  Cơ </a:t>
            </a:r>
            <a:r>
              <a:rPr lang="en-US" kern="1200" dirty="0">
                <a:solidFill>
                  <a:schemeClr val="dk1"/>
                </a:solidFill>
                <a:latin typeface="Times New Roman" pitchFamily="18" charset="0"/>
                <a:cs typeface="Times New Roman" pitchFamily="18" charset="0"/>
              </a:rPr>
              <a:t>sở kinh tế: Nền kinh tế thị trường định hướng xã hội chủ nghĩa</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a:p>
            <a:pPr>
              <a:buNone/>
            </a:pPr>
            <a:r>
              <a:rPr lang="en-US" dirty="0" smtClean="0"/>
              <a:t>    </a:t>
            </a:r>
            <a:endParaRPr lang="vi-VN" dirty="0"/>
          </a:p>
        </p:txBody>
      </p:sp>
      <p:sp>
        <p:nvSpPr>
          <p:cNvPr id="6" name="Text Placeholder 5"/>
          <p:cNvSpPr>
            <a:spLocks noGrp="1"/>
          </p:cNvSpPr>
          <p:nvPr>
            <p:ph type="body" idx="2"/>
          </p:nvPr>
        </p:nvSpPr>
        <p:spPr>
          <a:xfrm>
            <a:off x="6629400" y="914400"/>
            <a:ext cx="5333999" cy="5334000"/>
          </a:xfrm>
        </p:spPr>
        <p:txBody>
          <a:bodyPr/>
          <a:lstStyle/>
          <a:p>
            <a:pPr algn="ctr"/>
            <a:r>
              <a:rPr lang="en-US" dirty="0">
                <a:solidFill>
                  <a:srgbClr val="FF0000"/>
                </a:solidFill>
              </a:rPr>
              <a:t>Pháp quyền </a:t>
            </a:r>
            <a:r>
              <a:rPr lang="en-US" dirty="0" smtClean="0">
                <a:solidFill>
                  <a:srgbClr val="FF0000"/>
                </a:solidFill>
              </a:rPr>
              <a:t>TS</a:t>
            </a:r>
          </a:p>
          <a:p>
            <a:pPr algn="ctr"/>
            <a:endParaRPr lang="en-US" dirty="0" smtClean="0">
              <a:solidFill>
                <a:srgbClr val="FF0000"/>
              </a:solidFill>
            </a:endParaRPr>
          </a:p>
          <a:p>
            <a:pPr algn="just">
              <a:buNone/>
            </a:pPr>
            <a:r>
              <a:rPr lang="en-US" dirty="0" smtClean="0">
                <a:solidFill>
                  <a:srgbClr val="FF0000"/>
                </a:solidFill>
              </a:rPr>
              <a:t>- </a:t>
            </a: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dirty="0">
              <a:latin typeface="Times New Roman" pitchFamily="18" charset="0"/>
              <a:cs typeface="Times New Roman" pitchFamily="18" charset="0"/>
            </a:endParaRPr>
          </a:p>
          <a:p>
            <a:pPr algn="just">
              <a:buNone/>
            </a:pPr>
            <a:r>
              <a:rPr lang="en-US" kern="1200" dirty="0" smtClean="0">
                <a:solidFill>
                  <a:schemeClr val="dk1"/>
                </a:solidFill>
                <a:latin typeface="Times New Roman" pitchFamily="18" charset="0"/>
                <a:cs typeface="Times New Roman" pitchFamily="18" charset="0"/>
              </a:rPr>
              <a:t>- </a:t>
            </a:r>
            <a:r>
              <a:rPr lang="vi-VN" kern="1200" dirty="0">
                <a:solidFill>
                  <a:schemeClr val="dk1"/>
                </a:solidFill>
                <a:latin typeface="Times New Roman" pitchFamily="18" charset="0"/>
                <a:cs typeface="Times New Roman" pitchFamily="18" charset="0"/>
              </a:rPr>
              <a:t>C</a:t>
            </a:r>
            <a:r>
              <a:rPr lang="vi-VN" kern="1200" dirty="0" smtClean="0">
                <a:solidFill>
                  <a:schemeClr val="dk1"/>
                </a:solidFill>
                <a:latin typeface="Times New Roman" pitchFamily="18" charset="0"/>
                <a:cs typeface="Times New Roman" pitchFamily="18" charset="0"/>
              </a:rPr>
              <a:t>hỉ </a:t>
            </a:r>
            <a:r>
              <a:rPr lang="vi-VN" kern="1200" dirty="0">
                <a:solidFill>
                  <a:schemeClr val="dk1"/>
                </a:solidFill>
                <a:latin typeface="Times New Roman" pitchFamily="18" charset="0"/>
                <a:cs typeface="Times New Roman" pitchFamily="18" charset="0"/>
              </a:rPr>
              <a:t>phản ánh ý chí, nguyện vọng của một bộ phận nhân dân, đó là những người giàu, là giai cấp tư sản</a:t>
            </a:r>
            <a:endParaRPr lang="en-US" dirty="0">
              <a:latin typeface="Times New Roman" pitchFamily="18" charset="0"/>
              <a:cs typeface="Times New Roman" pitchFamily="18" charset="0"/>
            </a:endParaRPr>
          </a:p>
          <a:p>
            <a:pPr algn="just">
              <a:buNone/>
            </a:pPr>
            <a:r>
              <a:rPr lang="en-US" dirty="0" smtClean="0">
                <a:solidFill>
                  <a:srgbClr val="FF0000"/>
                </a:solidFill>
              </a:rPr>
              <a:t>- </a:t>
            </a:r>
            <a:r>
              <a:rPr lang="en-US" kern="1200" dirty="0" smtClean="0">
                <a:solidFill>
                  <a:schemeClr val="dk1"/>
                </a:solidFill>
                <a:latin typeface="Times New Roman" pitchFamily="18" charset="0"/>
                <a:cs typeface="Times New Roman" pitchFamily="18" charset="0"/>
              </a:rPr>
              <a:t>Thuyết </a:t>
            </a:r>
            <a:r>
              <a:rPr lang="en-US" kern="1200" dirty="0">
                <a:solidFill>
                  <a:schemeClr val="dk1"/>
                </a:solidFill>
                <a:latin typeface="Times New Roman" pitchFamily="18" charset="0"/>
                <a:cs typeface="Times New Roman" pitchFamily="18" charset="0"/>
              </a:rPr>
              <a:t>"tam quyền phân lập“</a:t>
            </a:r>
            <a:r>
              <a:rPr lang="vi-VN"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r>
              <a:rPr lang="vi-VN" kern="1200" dirty="0" smtClean="0">
                <a:solidFill>
                  <a:schemeClr val="dk1"/>
                </a:solidFill>
                <a:latin typeface="Times New Roman" pitchFamily="18" charset="0"/>
                <a:cs typeface="Times New Roman" pitchFamily="18" charset="0"/>
              </a:rPr>
              <a:t>.</a:t>
            </a:r>
          </a:p>
          <a:p>
            <a:pPr algn="just">
              <a:buNone/>
            </a:pPr>
            <a:r>
              <a:rPr lang="vi-VN" kern="1200" dirty="0" smtClean="0">
                <a:solidFill>
                  <a:schemeClr val="dk1"/>
                </a:solidFill>
                <a:latin typeface="Times New Roman" pitchFamily="18" charset="0"/>
                <a:cs typeface="Times New Roman" pitchFamily="18" charset="0"/>
              </a:rPr>
              <a:t>- </a:t>
            </a:r>
            <a:r>
              <a:rPr lang="en-US" kern="1200" dirty="0">
                <a:solidFill>
                  <a:schemeClr val="dk1"/>
                </a:solidFill>
                <a:latin typeface="Times New Roman" pitchFamily="18" charset="0"/>
                <a:cs typeface="Times New Roman" pitchFamily="18" charset="0"/>
              </a:rPr>
              <a:t>Cơ sở kinh tế: Nền kinh tế thị trường</a:t>
            </a:r>
            <a:endParaRPr lang="en-US" dirty="0">
              <a:latin typeface="Times New Roman" pitchFamily="18" charset="0"/>
              <a:cs typeface="Times New Roman" pitchFamily="18" charset="0"/>
            </a:endParaRPr>
          </a:p>
          <a:p>
            <a:pPr algn="just">
              <a:buNone/>
            </a:pPr>
            <a:endParaRPr lang="en-US" kern="1200" dirty="0">
              <a:solidFill>
                <a:schemeClr val="dk1"/>
              </a:solidFill>
              <a:latin typeface="Times New Roman" pitchFamily="18" charset="0"/>
              <a:cs typeface="Times New Roman" pitchFamily="18" charset="0"/>
            </a:endParaRPr>
          </a:p>
          <a:p>
            <a:pPr>
              <a:buNone/>
            </a:pPr>
            <a:endParaRPr lang="en-US" dirty="0">
              <a:solidFill>
                <a:srgbClr val="FF0000"/>
              </a:solidFill>
            </a:endParaRPr>
          </a:p>
          <a:p>
            <a:pPr>
              <a:buNone/>
            </a:pPr>
            <a:endParaRPr lang="vi-VN" dirty="0"/>
          </a:p>
        </p:txBody>
      </p:sp>
    </p:spTree>
    <p:extLst>
      <p:ext uri="{BB962C8B-B14F-4D97-AF65-F5344CB8AC3E}">
        <p14:creationId xmlns:p14="http://schemas.microsoft.com/office/powerpoint/2010/main" val="393155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barn(inVertical)">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barn(inVertical)">
                                      <p:cBhvr>
                                        <p:cTn id="16" dur="500"/>
                                        <p:tgtEl>
                                          <p:spTgt spid="5">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barn(inVertical)">
                                      <p:cBhvr>
                                        <p:cTn id="19" dur="500"/>
                                        <p:tgtEl>
                                          <p:spTgt spid="5">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barn(inVertical)">
                                      <p:cBhvr>
                                        <p:cTn id="22" dur="500"/>
                                        <p:tgtEl>
                                          <p:spTgt spid="5">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barn(inVertical)">
                                      <p:cBhvr>
                                        <p:cTn id="25" dur="500"/>
                                        <p:tgtEl>
                                          <p:spTgt spid="5">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barn(inVertical)">
                                      <p:cBhvr>
                                        <p:cTn id="30" dur="500"/>
                                        <p:tgtEl>
                                          <p:spTgt spid="6">
                                            <p:txEl>
                                              <p:pRg st="2" end="2"/>
                                            </p:txEl>
                                          </p:spTgt>
                                        </p:tgtEl>
                                      </p:cBhvr>
                                    </p:animEffect>
                                  </p:childTnLst>
                                </p:cTn>
                              </p:par>
                              <p:par>
                                <p:cTn id="31" presetID="22" presetClass="entr" presetSubtype="4" fill="hold" nodeType="with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wipe(down)">
                                      <p:cBhvr>
                                        <p:cTn id="33" dur="500"/>
                                        <p:tgtEl>
                                          <p:spTgt spid="6">
                                            <p:txEl>
                                              <p:pRg st="3" end="3"/>
                                            </p:txEl>
                                          </p:spTgt>
                                        </p:tgtEl>
                                      </p:cBhvr>
                                    </p:animEffect>
                                  </p:childTnLst>
                                </p:cTn>
                              </p:par>
                              <p:par>
                                <p:cTn id="34" presetID="16" presetClass="entr" presetSubtype="21" fill="hold" nodeType="withEffect">
                                  <p:stCondLst>
                                    <p:cond delay="0"/>
                                  </p:stCondLst>
                                  <p:childTnLst>
                                    <p:set>
                                      <p:cBhvr>
                                        <p:cTn id="35" dur="1" fill="hold">
                                          <p:stCondLst>
                                            <p:cond delay="0"/>
                                          </p:stCondLst>
                                        </p:cTn>
                                        <p:tgtEl>
                                          <p:spTgt spid="6">
                                            <p:txEl>
                                              <p:pRg st="4" end="4"/>
                                            </p:txEl>
                                          </p:spTgt>
                                        </p:tgtEl>
                                        <p:attrNameLst>
                                          <p:attrName>style.visibility</p:attrName>
                                        </p:attrNameLst>
                                      </p:cBhvr>
                                      <p:to>
                                        <p:strVal val="visible"/>
                                      </p:to>
                                    </p:set>
                                    <p:animEffect transition="in" filter="barn(inVertical)">
                                      <p:cBhvr>
                                        <p:cTn id="36" dur="500"/>
                                        <p:tgtEl>
                                          <p:spTgt spid="6">
                                            <p:txEl>
                                              <p:pRg st="4" end="4"/>
                                            </p:txEl>
                                          </p:spTgt>
                                        </p:tgtEl>
                                      </p:cBhvr>
                                    </p:animEffect>
                                  </p:childTnLst>
                                </p:cTn>
                              </p:par>
                              <p:par>
                                <p:cTn id="37" presetID="16" presetClass="entr" presetSubtype="21" fill="hold" nodeType="withEffect">
                                  <p:stCondLst>
                                    <p:cond delay="0"/>
                                  </p:stCondLst>
                                  <p:childTnLst>
                                    <p:set>
                                      <p:cBhvr>
                                        <p:cTn id="38" dur="1" fill="hold">
                                          <p:stCondLst>
                                            <p:cond delay="0"/>
                                          </p:stCondLst>
                                        </p:cTn>
                                        <p:tgtEl>
                                          <p:spTgt spid="6">
                                            <p:txEl>
                                              <p:pRg st="5" end="5"/>
                                            </p:txEl>
                                          </p:spTgt>
                                        </p:tgtEl>
                                        <p:attrNameLst>
                                          <p:attrName>style.visibility</p:attrName>
                                        </p:attrNameLst>
                                      </p:cBhvr>
                                      <p:to>
                                        <p:strVal val="visible"/>
                                      </p:to>
                                    </p:set>
                                    <p:animEffect transition="in" filter="barn(inVertical)">
                                      <p:cBhvr>
                                        <p:cTn id="39"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sp>
        <p:nvSpPr>
          <p:cNvPr id="4" name="Text Placeholder 3"/>
          <p:cNvSpPr>
            <a:spLocks noGrp="1"/>
          </p:cNvSpPr>
          <p:nvPr>
            <p:ph type="body" idx="2"/>
          </p:nvPr>
        </p:nvSpPr>
        <p:spPr/>
        <p:txBody>
          <a:bodyPr/>
          <a:lstStyle/>
          <a:p>
            <a:endParaRPr lang="en-US"/>
          </a:p>
        </p:txBody>
      </p:sp>
      <p:pic>
        <p:nvPicPr>
          <p:cNvPr id="1028" name="Picture 4" descr="Các bước để trở thành tổng thống Mỹ - Tuổi Trẻ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6200"/>
            <a:ext cx="11658600" cy="670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74424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smtClean="0">
                <a:solidFill>
                  <a:srgbClr val="3333CC"/>
                </a:solidFill>
              </a:rPr>
              <a:t> II. </a:t>
            </a:r>
            <a:r>
              <a:rPr lang="nl-NL" sz="2800" b="1" dirty="0">
                <a:solidFill>
                  <a:srgbClr val="3333CC"/>
                </a:solidFill>
              </a:rPr>
              <a:t>Phương hướng, nhiệm vụ </a:t>
            </a:r>
            <a:r>
              <a:rPr lang="nl-NL" sz="2800" b="1" dirty="0" smtClean="0">
                <a:solidFill>
                  <a:srgbClr val="3333CC"/>
                </a:solidFill>
              </a:rPr>
              <a:t>xây </a:t>
            </a:r>
            <a:r>
              <a:rPr lang="nl-NL" sz="2800" b="1" dirty="0">
                <a:solidFill>
                  <a:srgbClr val="3333CC"/>
                </a:solidFill>
              </a:rPr>
              <a:t>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834438" y="2019300"/>
            <a:ext cx="10052766"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C44423"/>
                </a:solidFill>
              </a:rPr>
              <a:t>Phương hướng xây dựng và hoàn thiện Nhà nước </a:t>
            </a:r>
          </a:p>
          <a:p>
            <a:pPr algn="ctr">
              <a:buNone/>
            </a:pPr>
            <a:r>
              <a:rPr lang="nl-NL" sz="2400" b="1" i="1" dirty="0">
                <a:solidFill>
                  <a:srgbClr val="C44423"/>
                </a:solidFill>
              </a:rPr>
              <a:t>pháp quyền xã hội chủ nghĩa Việt Nam</a:t>
            </a:r>
            <a:endParaRPr lang="en-US" sz="2400" dirty="0">
              <a:solidFill>
                <a:srgbClr val="C44423"/>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2"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1859116" y="4006916"/>
            <a:ext cx="10180484"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buNone/>
            </a:pPr>
            <a:r>
              <a:rPr lang="nl-NL" sz="2400" b="1" i="1" dirty="0">
                <a:solidFill>
                  <a:srgbClr val="008000"/>
                </a:solidFill>
              </a:rPr>
              <a:t>Nhiệm vụ và giải pháp xây dựng và hoàn thiện Nhà nước </a:t>
            </a:r>
          </a:p>
          <a:p>
            <a:pPr algn="ctr">
              <a:buNone/>
            </a:pPr>
            <a:r>
              <a:rPr lang="nl-NL" sz="2400" b="1" i="1" dirty="0">
                <a:solidFill>
                  <a:srgbClr val="008000"/>
                </a:solidFill>
              </a:rPr>
              <a:t>        pháp quyền xã hội chủ nghĩa Việt Nam </a:t>
            </a:r>
            <a:endParaRPr lang="en-US" sz="2400" dirty="0">
              <a:solidFill>
                <a:srgbClr val="008000"/>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1219083" y="4469208"/>
            <a:ext cx="543739" cy="523220"/>
          </a:xfrm>
          <a:prstGeom prst="rect">
            <a:avLst/>
          </a:prstGeom>
        </p:spPr>
        <p:txBody>
          <a:bodyPr wrap="none">
            <a:spAutoFit/>
          </a:bodyPr>
          <a:lstStyle/>
          <a:p>
            <a:r>
              <a:rPr lang="nl-NL" sz="2800" b="1" i="1" dirty="0" smtClean="0">
                <a:solidFill>
                  <a:srgbClr val="008000"/>
                </a:solidFill>
                <a:latin typeface="Times New Roman" panose="02020603050405020304" pitchFamily="18" charset="0"/>
                <a:ea typeface="Times New Roman" panose="02020603050405020304" pitchFamily="18" charset="0"/>
              </a:rPr>
              <a:t>2</a:t>
            </a:r>
            <a:r>
              <a:rPr lang="nl-NL" sz="2800" b="1" i="1" dirty="0">
                <a:solidFill>
                  <a:srgbClr val="008000"/>
                </a:solidFill>
                <a:latin typeface="Times New Roman" panose="02020603050405020304" pitchFamily="18" charset="0"/>
                <a:ea typeface="Times New Roman" panose="02020603050405020304" pitchFamily="18" charset="0"/>
              </a:rPr>
              <a:t>. </a:t>
            </a:r>
            <a:endParaRPr lang="en-US" sz="2800" dirty="0">
              <a:solidFill>
                <a:srgbClr val="008000"/>
              </a:solidFill>
            </a:endParaRPr>
          </a:p>
        </p:txBody>
      </p:sp>
      <p:sp>
        <p:nvSpPr>
          <p:cNvPr id="13" name="Rectangle 12"/>
          <p:cNvSpPr/>
          <p:nvPr/>
        </p:nvSpPr>
        <p:spPr>
          <a:xfrm>
            <a:off x="1136532" y="2478449"/>
            <a:ext cx="543739" cy="523220"/>
          </a:xfrm>
          <a:prstGeom prst="rect">
            <a:avLst/>
          </a:prstGeom>
        </p:spPr>
        <p:txBody>
          <a:bodyPr wrap="none">
            <a:spAutoFit/>
          </a:bodyPr>
          <a:lstStyle/>
          <a:p>
            <a:r>
              <a:rPr lang="nl-NL" sz="2800" b="1" i="1" dirty="0" smtClean="0">
                <a:solidFill>
                  <a:srgbClr val="C44423"/>
                </a:solidFill>
                <a:latin typeface="Times New Roman" panose="02020603050405020304" pitchFamily="18" charset="0"/>
                <a:ea typeface="Times New Roman" panose="02020603050405020304" pitchFamily="18" charset="0"/>
              </a:rPr>
              <a:t>1</a:t>
            </a:r>
            <a:r>
              <a:rPr lang="nl-NL" sz="2800" b="1" i="1" dirty="0">
                <a:solidFill>
                  <a:srgbClr val="C44423"/>
                </a:solidFill>
                <a:latin typeface="Times New Roman" panose="02020603050405020304" pitchFamily="18" charset="0"/>
                <a:ea typeface="Times New Roman" panose="02020603050405020304" pitchFamily="18" charset="0"/>
              </a:rPr>
              <a:t>. </a:t>
            </a:r>
            <a:endParaRPr lang="en-US" sz="2800" dirty="0">
              <a:solidFill>
                <a:srgbClr val="C44423"/>
              </a:solidFill>
            </a:endParaRPr>
          </a:p>
        </p:txBody>
      </p:sp>
    </p:spTree>
    <p:extLst>
      <p:ext uri="{BB962C8B-B14F-4D97-AF65-F5344CB8AC3E}">
        <p14:creationId xmlns:p14="http://schemas.microsoft.com/office/powerpoint/2010/main" val="14555011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11353799" cy="1495100"/>
          </a:xfrm>
        </p:spPr>
        <p:txBody>
          <a:bodyPr/>
          <a:lstStyle/>
          <a:p>
            <a:pPr algn="l"/>
            <a:r>
              <a:rPr lang="nl-NL" sz="2400" i="1" dirty="0" smtClean="0">
                <a:solidFill>
                  <a:srgbClr val="C44423"/>
                </a:solidFill>
                <a:latin typeface="Times New Roman" panose="02020603050405020304" pitchFamily="18" charset="0"/>
                <a:cs typeface="Times New Roman" panose="02020603050405020304" pitchFamily="18" charset="0"/>
              </a:rPr>
              <a:t>1. Phương </a:t>
            </a:r>
            <a:r>
              <a:rPr lang="nl-NL" sz="2400" i="1" dirty="0">
                <a:solidFill>
                  <a:srgbClr val="C44423"/>
                </a:solidFill>
                <a:latin typeface="Times New Roman" panose="02020603050405020304" pitchFamily="18" charset="0"/>
                <a:cs typeface="Times New Roman" panose="02020603050405020304" pitchFamily="18" charset="0"/>
              </a:rPr>
              <a:t>hướng xây dựng và hoàn thiện Nhà nước </a:t>
            </a:r>
            <a:r>
              <a:rPr lang="nl-NL" sz="2400" i="1" dirty="0" smtClean="0">
                <a:solidFill>
                  <a:srgbClr val="C44423"/>
                </a:solidFill>
                <a:latin typeface="Times New Roman" panose="02020603050405020304" pitchFamily="18" charset="0"/>
                <a:cs typeface="Times New Roman" panose="02020603050405020304" pitchFamily="18" charset="0"/>
              </a:rPr>
              <a:t>pháp </a:t>
            </a:r>
            <a:r>
              <a:rPr lang="nl-NL" sz="2400" i="1" dirty="0">
                <a:solidFill>
                  <a:srgbClr val="C44423"/>
                </a:solidFill>
                <a:latin typeface="Times New Roman" panose="02020603050405020304" pitchFamily="18" charset="0"/>
                <a:cs typeface="Times New Roman" panose="02020603050405020304" pitchFamily="18" charset="0"/>
              </a:rPr>
              <a:t>quyền xã hội chủ nghĩa </a:t>
            </a:r>
            <a:r>
              <a:rPr lang="nl-NL" sz="2400" i="1" dirty="0" smtClean="0">
                <a:solidFill>
                  <a:srgbClr val="C44423"/>
                </a:solidFill>
                <a:latin typeface="Times New Roman" panose="02020603050405020304" pitchFamily="18" charset="0"/>
                <a:cs typeface="Times New Roman" panose="02020603050405020304" pitchFamily="18" charset="0"/>
              </a:rPr>
              <a:t>VN</a:t>
            </a:r>
            <a:br>
              <a:rPr lang="nl-NL" sz="2400" i="1" dirty="0" smtClean="0">
                <a:solidFill>
                  <a:srgbClr val="C44423"/>
                </a:solidFill>
                <a:latin typeface="Times New Roman" panose="02020603050405020304" pitchFamily="18" charset="0"/>
                <a:cs typeface="Times New Roman" panose="02020603050405020304" pitchFamily="18" charset="0"/>
              </a:rPr>
            </a:br>
            <a:r>
              <a:rPr lang="nl-NL" sz="2400" i="1" dirty="0" smtClean="0">
                <a:solidFill>
                  <a:srgbClr val="3333CC"/>
                </a:solidFill>
                <a:latin typeface="Times New Roman" panose="02020603050405020304" pitchFamily="18" charset="0"/>
                <a:cs typeface="Times New Roman" panose="02020603050405020304" pitchFamily="18" charset="0"/>
              </a:rPr>
              <a:t>a. Những định hướng lớn xây dựng và hoàn thiện nhà nước pháp quyền XHCN VN</a:t>
            </a:r>
            <a:r>
              <a:rPr lang="en-US" sz="2400" dirty="0">
                <a:solidFill>
                  <a:srgbClr val="3333CC"/>
                </a:solidFill>
                <a:latin typeface="Times New Roman" panose="02020603050405020304" pitchFamily="18" charset="0"/>
                <a:cs typeface="Times New Roman" panose="02020603050405020304" pitchFamily="18" charset="0"/>
              </a:rPr>
              <a:t/>
            </a:r>
            <a:br>
              <a:rPr lang="en-US" sz="2400" dirty="0">
                <a:solidFill>
                  <a:srgbClr val="3333CC"/>
                </a:solidFill>
                <a:latin typeface="Times New Roman" panose="02020603050405020304" pitchFamily="18" charset="0"/>
                <a:cs typeface="Times New Roman" panose="02020603050405020304" pitchFamily="18" charset="0"/>
              </a:rPr>
            </a:br>
            <a:endParaRPr lang="en-US" sz="2400" dirty="0">
              <a:solidFill>
                <a:srgbClr val="3333CC"/>
              </a:solidFill>
              <a:latin typeface="Times New Roman" panose="02020603050405020304" pitchFamily="18" charset="0"/>
              <a:cs typeface="Times New Roman" panose="02020603050405020304" pitchFamily="18" charset="0"/>
            </a:endParaRPr>
          </a:p>
        </p:txBody>
      </p:sp>
      <p:sp>
        <p:nvSpPr>
          <p:cNvPr id="3" name="Text Placeholder 2"/>
          <p:cNvSpPr>
            <a:spLocks noGrp="1"/>
          </p:cNvSpPr>
          <p:nvPr>
            <p:ph type="body" idx="1"/>
          </p:nvPr>
        </p:nvSpPr>
        <p:spPr>
          <a:xfrm>
            <a:off x="685800" y="2053574"/>
            <a:ext cx="10439400" cy="3966226"/>
          </a:xfrm>
        </p:spPr>
        <p:txBody>
          <a:bodyPr/>
          <a:lstStyle/>
          <a:p>
            <a:pPr>
              <a:lnSpc>
                <a:spcPct val="150000"/>
              </a:lnSpc>
            </a:pPr>
            <a:r>
              <a:rPr lang="en-US" sz="2400" dirty="0" smtClean="0">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ta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XHCN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do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vì</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thống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nhất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sự</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phối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hợp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kiểm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soát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giữa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cơ</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quan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việc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quyền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hành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tư</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pháp</a:t>
            </a:r>
            <a:r>
              <a:rPr lang="en-US" sz="2400" dirty="0" smtClean="0">
                <a:solidFill>
                  <a:schemeClr val="tx1"/>
                </a:solidFill>
                <a:latin typeface="Times New Roman" panose="02020603050405020304" pitchFamily="18" charset="0"/>
                <a:cs typeface="Times New Roman" panose="02020603050405020304" pitchFamily="18" charset="0"/>
              </a:rPr>
              <a:t>.</a:t>
            </a:r>
          </a:p>
          <a:p>
            <a:pPr>
              <a:lnSpc>
                <a:spcPct val="150000"/>
              </a:lnSpc>
            </a:pP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phục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vụ</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gắn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mật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thiết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endParaRPr lang="en-US" sz="2400" dirty="0" smtClean="0">
              <a:solidFill>
                <a:schemeClr val="tx1"/>
              </a:solidFill>
              <a:latin typeface="Times New Roman" panose="02020603050405020304" pitchFamily="18" charset="0"/>
              <a:cs typeface="Times New Roman" panose="02020603050405020304" pitchFamily="18" charset="0"/>
            </a:endParaRPr>
          </a:p>
          <a:p>
            <a:pPr>
              <a:lnSpc>
                <a:spcPct val="150000"/>
              </a:lnSpc>
            </a:pP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hoạt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bộ</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máy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theo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nguyên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tắc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trung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chủ</a:t>
            </a:r>
            <a:endParaRPr lang="en-US"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1809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nvSpPr>
        <p:spPr bwMode="auto">
          <a:xfrm>
            <a:off x="6908801" y="1676400"/>
            <a:ext cx="1396999" cy="21907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9" name="Freeform 10"/>
          <p:cNvSpPr>
            <a:spLocks/>
          </p:cNvSpPr>
          <p:nvPr/>
        </p:nvSpPr>
        <p:spPr bwMode="auto">
          <a:xfrm>
            <a:off x="6908801" y="4161367"/>
            <a:ext cx="1473199"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chemeClr val="accent5">
              <a:lumMod val="50000"/>
            </a:schemeClr>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5" name="Freeform 16"/>
          <p:cNvSpPr>
            <a:spLocks/>
          </p:cNvSpPr>
          <p:nvPr/>
        </p:nvSpPr>
        <p:spPr bwMode="auto">
          <a:xfrm flipH="1">
            <a:off x="3657600" y="1676400"/>
            <a:ext cx="1533496" cy="1976967"/>
          </a:xfrm>
          <a:custGeom>
            <a:avLst/>
            <a:gdLst>
              <a:gd name="T0" fmla="*/ 0 w 570"/>
              <a:gd name="T1" fmla="*/ 564 h 612"/>
              <a:gd name="T2" fmla="*/ 496 w 570"/>
              <a:gd name="T3" fmla="*/ 564 h 612"/>
              <a:gd name="T4" fmla="*/ 518 w 570"/>
              <a:gd name="T5" fmla="*/ 559 h 612"/>
              <a:gd name="T6" fmla="*/ 522 w 570"/>
              <a:gd name="T7" fmla="*/ 555 h 612"/>
              <a:gd name="T8" fmla="*/ 523 w 570"/>
              <a:gd name="T9" fmla="*/ 548 h 612"/>
              <a:gd name="T10" fmla="*/ 523 w 570"/>
              <a:gd name="T11" fmla="*/ 144 h 612"/>
              <a:gd name="T12" fmla="*/ 521 w 570"/>
              <a:gd name="T13" fmla="*/ 111 h 612"/>
              <a:gd name="T14" fmla="*/ 517 w 570"/>
              <a:gd name="T15" fmla="*/ 98 h 612"/>
              <a:gd name="T16" fmla="*/ 512 w 570"/>
              <a:gd name="T17" fmla="*/ 92 h 612"/>
              <a:gd name="T18" fmla="*/ 500 w 570"/>
              <a:gd name="T19" fmla="*/ 90 h 612"/>
              <a:gd name="T20" fmla="*/ 457 w 570"/>
              <a:gd name="T21" fmla="*/ 90 h 612"/>
              <a:gd name="T22" fmla="*/ 457 w 570"/>
              <a:gd name="T23" fmla="*/ 130 h 612"/>
              <a:gd name="T24" fmla="*/ 392 w 570"/>
              <a:gd name="T25" fmla="*/ 65 h 612"/>
              <a:gd name="T26" fmla="*/ 457 w 570"/>
              <a:gd name="T27" fmla="*/ 0 h 612"/>
              <a:gd name="T28" fmla="*/ 457 w 570"/>
              <a:gd name="T29" fmla="*/ 42 h 612"/>
              <a:gd name="T30" fmla="*/ 500 w 570"/>
              <a:gd name="T31" fmla="*/ 42 h 612"/>
              <a:gd name="T32" fmla="*/ 531 w 570"/>
              <a:gd name="T33" fmla="*/ 48 h 612"/>
              <a:gd name="T34" fmla="*/ 551 w 570"/>
              <a:gd name="T35" fmla="*/ 63 h 612"/>
              <a:gd name="T36" fmla="*/ 566 w 570"/>
              <a:gd name="T37" fmla="*/ 98 h 612"/>
              <a:gd name="T38" fmla="*/ 570 w 570"/>
              <a:gd name="T39" fmla="*/ 144 h 612"/>
              <a:gd name="T40" fmla="*/ 570 w 570"/>
              <a:gd name="T41" fmla="*/ 198 h 612"/>
              <a:gd name="T42" fmla="*/ 570 w 570"/>
              <a:gd name="T43" fmla="*/ 548 h 612"/>
              <a:gd name="T44" fmla="*/ 570 w 570"/>
              <a:gd name="T45" fmla="*/ 548 h 612"/>
              <a:gd name="T46" fmla="*/ 563 w 570"/>
              <a:gd name="T47" fmla="*/ 577 h 612"/>
              <a:gd name="T48" fmla="*/ 533 w 570"/>
              <a:gd name="T49" fmla="*/ 604 h 612"/>
              <a:gd name="T50" fmla="*/ 496 w 570"/>
              <a:gd name="T51" fmla="*/ 612 h 612"/>
              <a:gd name="T52" fmla="*/ 0 w 570"/>
              <a:gd name="T53" fmla="*/ 612 h 612"/>
              <a:gd name="T54" fmla="*/ 0 w 570"/>
              <a:gd name="T55" fmla="*/ 564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0" h="612">
                <a:moveTo>
                  <a:pt x="0" y="564"/>
                </a:moveTo>
                <a:cubicBezTo>
                  <a:pt x="496" y="564"/>
                  <a:pt x="496" y="564"/>
                  <a:pt x="496" y="564"/>
                </a:cubicBezTo>
                <a:cubicBezTo>
                  <a:pt x="506" y="565"/>
                  <a:pt x="514" y="562"/>
                  <a:pt x="518" y="559"/>
                </a:cubicBezTo>
                <a:cubicBezTo>
                  <a:pt x="520" y="558"/>
                  <a:pt x="521" y="557"/>
                  <a:pt x="522" y="555"/>
                </a:cubicBezTo>
                <a:cubicBezTo>
                  <a:pt x="522" y="554"/>
                  <a:pt x="523" y="552"/>
                  <a:pt x="523" y="548"/>
                </a:cubicBezTo>
                <a:cubicBezTo>
                  <a:pt x="523" y="144"/>
                  <a:pt x="523" y="144"/>
                  <a:pt x="523" y="144"/>
                </a:cubicBezTo>
                <a:cubicBezTo>
                  <a:pt x="523" y="130"/>
                  <a:pt x="522" y="119"/>
                  <a:pt x="521" y="111"/>
                </a:cubicBezTo>
                <a:cubicBezTo>
                  <a:pt x="520" y="105"/>
                  <a:pt x="518" y="100"/>
                  <a:pt x="517" y="98"/>
                </a:cubicBezTo>
                <a:cubicBezTo>
                  <a:pt x="515" y="93"/>
                  <a:pt x="514" y="93"/>
                  <a:pt x="512" y="92"/>
                </a:cubicBezTo>
                <a:cubicBezTo>
                  <a:pt x="510" y="91"/>
                  <a:pt x="507" y="90"/>
                  <a:pt x="500" y="90"/>
                </a:cubicBezTo>
                <a:cubicBezTo>
                  <a:pt x="457" y="90"/>
                  <a:pt x="457" y="90"/>
                  <a:pt x="457" y="90"/>
                </a:cubicBezTo>
                <a:cubicBezTo>
                  <a:pt x="457" y="130"/>
                  <a:pt x="457" y="130"/>
                  <a:pt x="457" y="130"/>
                </a:cubicBezTo>
                <a:cubicBezTo>
                  <a:pt x="392" y="65"/>
                  <a:pt x="392" y="65"/>
                  <a:pt x="392" y="65"/>
                </a:cubicBezTo>
                <a:cubicBezTo>
                  <a:pt x="457" y="0"/>
                  <a:pt x="457" y="0"/>
                  <a:pt x="457" y="0"/>
                </a:cubicBezTo>
                <a:cubicBezTo>
                  <a:pt x="457" y="42"/>
                  <a:pt x="457" y="42"/>
                  <a:pt x="457" y="42"/>
                </a:cubicBezTo>
                <a:cubicBezTo>
                  <a:pt x="500" y="42"/>
                  <a:pt x="500" y="42"/>
                  <a:pt x="500" y="42"/>
                </a:cubicBezTo>
                <a:cubicBezTo>
                  <a:pt x="510" y="42"/>
                  <a:pt x="521" y="44"/>
                  <a:pt x="531" y="48"/>
                </a:cubicBezTo>
                <a:cubicBezTo>
                  <a:pt x="538" y="52"/>
                  <a:pt x="545" y="57"/>
                  <a:pt x="551" y="63"/>
                </a:cubicBezTo>
                <a:cubicBezTo>
                  <a:pt x="559" y="73"/>
                  <a:pt x="563" y="85"/>
                  <a:pt x="566" y="98"/>
                </a:cubicBezTo>
                <a:cubicBezTo>
                  <a:pt x="569" y="111"/>
                  <a:pt x="570" y="126"/>
                  <a:pt x="570" y="144"/>
                </a:cubicBezTo>
                <a:cubicBezTo>
                  <a:pt x="570" y="145"/>
                  <a:pt x="570" y="165"/>
                  <a:pt x="570" y="198"/>
                </a:cubicBezTo>
                <a:cubicBezTo>
                  <a:pt x="570" y="296"/>
                  <a:pt x="570" y="497"/>
                  <a:pt x="570" y="548"/>
                </a:cubicBezTo>
                <a:cubicBezTo>
                  <a:pt x="570" y="548"/>
                  <a:pt x="570" y="548"/>
                  <a:pt x="570" y="548"/>
                </a:cubicBezTo>
                <a:cubicBezTo>
                  <a:pt x="570" y="559"/>
                  <a:pt x="568" y="569"/>
                  <a:pt x="563" y="577"/>
                </a:cubicBezTo>
                <a:cubicBezTo>
                  <a:pt x="557" y="590"/>
                  <a:pt x="545" y="599"/>
                  <a:pt x="533" y="604"/>
                </a:cubicBezTo>
                <a:cubicBezTo>
                  <a:pt x="521" y="610"/>
                  <a:pt x="509" y="612"/>
                  <a:pt x="496" y="612"/>
                </a:cubicBezTo>
                <a:cubicBezTo>
                  <a:pt x="0" y="612"/>
                  <a:pt x="0" y="612"/>
                  <a:pt x="0" y="612"/>
                </a:cubicBezTo>
                <a:lnTo>
                  <a:pt x="0" y="564"/>
                </a:lnTo>
                <a:close/>
              </a:path>
            </a:pathLst>
          </a:custGeom>
          <a:gradFill flip="none" rotWithShape="1">
            <a:gsLst>
              <a:gs pos="86000">
                <a:schemeClr val="accent2"/>
              </a:gs>
              <a:gs pos="39000">
                <a:schemeClr val="accent2"/>
              </a:gs>
              <a:gs pos="65000">
                <a:schemeClr val="accent2">
                  <a:lumMod val="60000"/>
                  <a:lumOff val="40000"/>
                </a:schemeClr>
              </a:gs>
            </a:gsLst>
            <a:lin ang="2700000" scaled="1"/>
            <a:tileRect/>
          </a:gra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6" name="Freeform 17"/>
          <p:cNvSpPr>
            <a:spLocks/>
          </p:cNvSpPr>
          <p:nvPr/>
        </p:nvSpPr>
        <p:spPr bwMode="auto">
          <a:xfrm flipH="1">
            <a:off x="2881813" y="2133600"/>
            <a:ext cx="2309284" cy="17335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7" name="Freeform 18"/>
          <p:cNvSpPr>
            <a:spLocks/>
          </p:cNvSpPr>
          <p:nvPr/>
        </p:nvSpPr>
        <p:spPr bwMode="auto">
          <a:xfrm flipH="1">
            <a:off x="3886199" y="4161367"/>
            <a:ext cx="1304897"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C00000"/>
          </a:solidFill>
          <a:ln>
            <a:solidFill>
              <a:schemeClr val="accent6"/>
            </a:solid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51" name="Rectangle 50"/>
          <p:cNvSpPr/>
          <p:nvPr/>
        </p:nvSpPr>
        <p:spPr>
          <a:xfrm>
            <a:off x="3728480" y="1061591"/>
            <a:ext cx="4642937" cy="10133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008000"/>
              </a:solidFill>
              <a:latin typeface="Lato" pitchFamily="34" charset="0"/>
            </a:endParaRPr>
          </a:p>
        </p:txBody>
      </p:sp>
      <p:grpSp>
        <p:nvGrpSpPr>
          <p:cNvPr id="22" name="Group 21"/>
          <p:cNvGrpSpPr/>
          <p:nvPr/>
        </p:nvGrpSpPr>
        <p:grpSpPr>
          <a:xfrm>
            <a:off x="8534399" y="1133474"/>
            <a:ext cx="3276600" cy="2219322"/>
            <a:chOff x="6934237" y="1884516"/>
            <a:chExt cx="1189293" cy="1815811"/>
          </a:xfrm>
        </p:grpSpPr>
        <p:sp>
          <p:nvSpPr>
            <p:cNvPr id="91" name="TextBox 90"/>
            <p:cNvSpPr txBox="1"/>
            <p:nvPr/>
          </p:nvSpPr>
          <p:spPr>
            <a:xfrm>
              <a:off x="6934237" y="2098301"/>
              <a:ext cx="1189293" cy="1602026"/>
            </a:xfrm>
            <a:prstGeom prst="rect">
              <a:avLst/>
            </a:prstGeom>
            <a:noFill/>
          </p:spPr>
          <p:txBody>
            <a:bodyPr wrap="square" rtlCol="0">
              <a:spAutoFit/>
            </a:bodyPr>
            <a:lstStyle/>
            <a:p>
              <a:r>
                <a:rPr lang="nl-NL" sz="2000" dirty="0" smtClean="0"/>
                <a:t>Tiếp tục xây dựng, hoàn thiện Nhà nước pháp quyền xã hội chủ nghĩa do Đảng lãnh đạo là nhiệm vụ trọng tâm của đổi mới hệ thống chính trị. </a:t>
              </a:r>
              <a:endParaRPr lang="en-US" sz="2000" dirty="0" smtClean="0"/>
            </a:p>
            <a:p>
              <a:pPr>
                <a:lnSpc>
                  <a:spcPct val="120000"/>
                </a:lnSpc>
              </a:pPr>
              <a:endParaRPr lang="en-US" sz="1067" dirty="0">
                <a:solidFill>
                  <a:prstClr val="black"/>
                </a:solidFill>
                <a:latin typeface="Lato Light" pitchFamily="34" charset="0"/>
              </a:endParaRPr>
            </a:p>
          </p:txBody>
        </p:sp>
        <p:sp>
          <p:nvSpPr>
            <p:cNvPr id="93" name="Freeform 25"/>
            <p:cNvSpPr>
              <a:spLocks noEditPoints="1"/>
            </p:cNvSpPr>
            <p:nvPr/>
          </p:nvSpPr>
          <p:spPr bwMode="auto">
            <a:xfrm>
              <a:off x="7016617" y="1884516"/>
              <a:ext cx="277174" cy="194830"/>
            </a:xfrm>
            <a:custGeom>
              <a:avLst/>
              <a:gdLst>
                <a:gd name="T0" fmla="*/ 329 w 333"/>
                <a:gd name="T1" fmla="*/ 106 h 261"/>
                <a:gd name="T2" fmla="*/ 229 w 333"/>
                <a:gd name="T3" fmla="*/ 226 h 261"/>
                <a:gd name="T4" fmla="*/ 147 w 333"/>
                <a:gd name="T5" fmla="*/ 247 h 261"/>
                <a:gd name="T6" fmla="*/ 94 w 333"/>
                <a:gd name="T7" fmla="*/ 238 h 261"/>
                <a:gd name="T8" fmla="*/ 60 w 333"/>
                <a:gd name="T9" fmla="*/ 223 h 261"/>
                <a:gd name="T10" fmla="*/ 24 w 333"/>
                <a:gd name="T11" fmla="*/ 261 h 261"/>
                <a:gd name="T12" fmla="*/ 3 w 333"/>
                <a:gd name="T13" fmla="*/ 247 h 261"/>
                <a:gd name="T14" fmla="*/ 0 w 333"/>
                <a:gd name="T15" fmla="*/ 239 h 261"/>
                <a:gd name="T16" fmla="*/ 37 w 333"/>
                <a:gd name="T17" fmla="*/ 193 h 261"/>
                <a:gd name="T18" fmla="*/ 32 w 333"/>
                <a:gd name="T19" fmla="*/ 178 h 261"/>
                <a:gd name="T20" fmla="*/ 30 w 333"/>
                <a:gd name="T21" fmla="*/ 159 h 261"/>
                <a:gd name="T22" fmla="*/ 129 w 333"/>
                <a:gd name="T23" fmla="*/ 40 h 261"/>
                <a:gd name="T24" fmla="*/ 274 w 333"/>
                <a:gd name="T25" fmla="*/ 18 h 261"/>
                <a:gd name="T26" fmla="*/ 305 w 333"/>
                <a:gd name="T27" fmla="*/ 0 h 261"/>
                <a:gd name="T28" fmla="*/ 333 w 333"/>
                <a:gd name="T29" fmla="*/ 70 h 261"/>
                <a:gd name="T30" fmla="*/ 329 w 333"/>
                <a:gd name="T31" fmla="*/ 106 h 261"/>
                <a:gd name="T32" fmla="*/ 226 w 333"/>
                <a:gd name="T33" fmla="*/ 95 h 261"/>
                <a:gd name="T34" fmla="*/ 75 w 333"/>
                <a:gd name="T35" fmla="*/ 170 h 261"/>
                <a:gd name="T36" fmla="*/ 72 w 333"/>
                <a:gd name="T37" fmla="*/ 178 h 261"/>
                <a:gd name="T38" fmla="*/ 83 w 333"/>
                <a:gd name="T39" fmla="*/ 190 h 261"/>
                <a:gd name="T40" fmla="*/ 92 w 333"/>
                <a:gd name="T41" fmla="*/ 186 h 261"/>
                <a:gd name="T42" fmla="*/ 118 w 333"/>
                <a:gd name="T43" fmla="*/ 161 h 261"/>
                <a:gd name="T44" fmla="*/ 226 w 333"/>
                <a:gd name="T45" fmla="*/ 119 h 261"/>
                <a:gd name="T46" fmla="*/ 238 w 333"/>
                <a:gd name="T47" fmla="*/ 107 h 261"/>
                <a:gd name="T48" fmla="*/ 226 w 333"/>
                <a:gd name="T49"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3" h="261">
                  <a:moveTo>
                    <a:pt x="329" y="106"/>
                  </a:moveTo>
                  <a:cubicBezTo>
                    <a:pt x="317" y="163"/>
                    <a:pt x="280" y="201"/>
                    <a:pt x="229" y="226"/>
                  </a:cubicBezTo>
                  <a:cubicBezTo>
                    <a:pt x="204" y="239"/>
                    <a:pt x="175" y="247"/>
                    <a:pt x="147" y="247"/>
                  </a:cubicBezTo>
                  <a:cubicBezTo>
                    <a:pt x="129" y="247"/>
                    <a:pt x="111" y="244"/>
                    <a:pt x="94" y="238"/>
                  </a:cubicBezTo>
                  <a:cubicBezTo>
                    <a:pt x="85" y="235"/>
                    <a:pt x="68" y="223"/>
                    <a:pt x="60" y="223"/>
                  </a:cubicBezTo>
                  <a:cubicBezTo>
                    <a:pt x="51" y="223"/>
                    <a:pt x="40" y="261"/>
                    <a:pt x="24" y="261"/>
                  </a:cubicBezTo>
                  <a:cubicBezTo>
                    <a:pt x="12" y="261"/>
                    <a:pt x="8" y="255"/>
                    <a:pt x="3" y="247"/>
                  </a:cubicBezTo>
                  <a:cubicBezTo>
                    <a:pt x="2" y="244"/>
                    <a:pt x="0" y="242"/>
                    <a:pt x="0" y="239"/>
                  </a:cubicBezTo>
                  <a:cubicBezTo>
                    <a:pt x="0" y="219"/>
                    <a:pt x="37" y="204"/>
                    <a:pt x="37" y="193"/>
                  </a:cubicBezTo>
                  <a:cubicBezTo>
                    <a:pt x="37" y="192"/>
                    <a:pt x="32" y="182"/>
                    <a:pt x="32" y="178"/>
                  </a:cubicBezTo>
                  <a:cubicBezTo>
                    <a:pt x="30" y="172"/>
                    <a:pt x="30" y="165"/>
                    <a:pt x="30" y="159"/>
                  </a:cubicBezTo>
                  <a:cubicBezTo>
                    <a:pt x="30" y="100"/>
                    <a:pt x="77" y="58"/>
                    <a:pt x="129" y="40"/>
                  </a:cubicBezTo>
                  <a:cubicBezTo>
                    <a:pt x="168" y="28"/>
                    <a:pt x="248" y="42"/>
                    <a:pt x="274" y="18"/>
                  </a:cubicBezTo>
                  <a:cubicBezTo>
                    <a:pt x="284" y="9"/>
                    <a:pt x="289" y="0"/>
                    <a:pt x="305" y="0"/>
                  </a:cubicBezTo>
                  <a:cubicBezTo>
                    <a:pt x="326" y="0"/>
                    <a:pt x="333" y="54"/>
                    <a:pt x="333" y="70"/>
                  </a:cubicBezTo>
                  <a:cubicBezTo>
                    <a:pt x="333" y="82"/>
                    <a:pt x="332" y="94"/>
                    <a:pt x="329" y="106"/>
                  </a:cubicBezTo>
                  <a:close/>
                  <a:moveTo>
                    <a:pt x="226" y="95"/>
                  </a:moveTo>
                  <a:cubicBezTo>
                    <a:pt x="160" y="95"/>
                    <a:pt x="118" y="122"/>
                    <a:pt x="75" y="170"/>
                  </a:cubicBezTo>
                  <a:cubicBezTo>
                    <a:pt x="73" y="172"/>
                    <a:pt x="72" y="175"/>
                    <a:pt x="72" y="178"/>
                  </a:cubicBezTo>
                  <a:cubicBezTo>
                    <a:pt x="72" y="184"/>
                    <a:pt x="77" y="190"/>
                    <a:pt x="83" y="190"/>
                  </a:cubicBezTo>
                  <a:cubicBezTo>
                    <a:pt x="87" y="190"/>
                    <a:pt x="89" y="188"/>
                    <a:pt x="92" y="186"/>
                  </a:cubicBezTo>
                  <a:cubicBezTo>
                    <a:pt x="101" y="178"/>
                    <a:pt x="109" y="169"/>
                    <a:pt x="118" y="161"/>
                  </a:cubicBezTo>
                  <a:cubicBezTo>
                    <a:pt x="152" y="131"/>
                    <a:pt x="180" y="119"/>
                    <a:pt x="226" y="119"/>
                  </a:cubicBezTo>
                  <a:cubicBezTo>
                    <a:pt x="232" y="119"/>
                    <a:pt x="238" y="113"/>
                    <a:pt x="238" y="107"/>
                  </a:cubicBezTo>
                  <a:cubicBezTo>
                    <a:pt x="238" y="100"/>
                    <a:pt x="232" y="95"/>
                    <a:pt x="226" y="95"/>
                  </a:cubicBez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srgbClr val="6600CC"/>
                </a:solidFill>
              </a:endParaRPr>
            </a:p>
          </p:txBody>
        </p:sp>
      </p:grpSp>
      <p:grpSp>
        <p:nvGrpSpPr>
          <p:cNvPr id="25" name="Group 24"/>
          <p:cNvGrpSpPr/>
          <p:nvPr/>
        </p:nvGrpSpPr>
        <p:grpSpPr>
          <a:xfrm>
            <a:off x="8382000" y="3809999"/>
            <a:ext cx="3048000" cy="2014569"/>
            <a:chOff x="6934236" y="3795022"/>
            <a:chExt cx="2038312" cy="1510928"/>
          </a:xfrm>
          <a:solidFill>
            <a:schemeClr val="accent5">
              <a:lumMod val="50000"/>
            </a:schemeClr>
          </a:solidFill>
        </p:grpSpPr>
        <p:sp>
          <p:nvSpPr>
            <p:cNvPr id="89" name="TextBox 88"/>
            <p:cNvSpPr txBox="1"/>
            <p:nvPr/>
          </p:nvSpPr>
          <p:spPr>
            <a:xfrm>
              <a:off x="6934236" y="4082537"/>
              <a:ext cx="2038312" cy="1223413"/>
            </a:xfrm>
            <a:prstGeom prst="rect">
              <a:avLst/>
            </a:prstGeom>
            <a:noFill/>
          </p:spPr>
          <p:txBody>
            <a:bodyPr wrap="square" rtlCol="0">
              <a:spAutoFit/>
            </a:bodyPr>
            <a:lstStyle/>
            <a:p>
              <a:r>
                <a:rPr lang="nl-NL" sz="2000" dirty="0"/>
                <a:t>T</a:t>
              </a:r>
              <a:r>
                <a:rPr lang="nl-NL" sz="2000" dirty="0" smtClean="0"/>
                <a:t>hực hiện dân chủ, tuân thủ các nguyên tắc pháp quyền và phải tạo ra sự chuyển biến tích cực, đạt kết quả cao hơn</a:t>
              </a:r>
              <a:endParaRPr lang="en-US" sz="2000" dirty="0">
                <a:solidFill>
                  <a:srgbClr val="002060"/>
                </a:solidFill>
                <a:latin typeface="Lato Light" pitchFamily="34" charset="0"/>
              </a:endParaRPr>
            </a:p>
          </p:txBody>
        </p:sp>
        <p:sp>
          <p:nvSpPr>
            <p:cNvPr id="94" name="Freeform 27"/>
            <p:cNvSpPr>
              <a:spLocks/>
            </p:cNvSpPr>
            <p:nvPr/>
          </p:nvSpPr>
          <p:spPr bwMode="auto">
            <a:xfrm>
              <a:off x="7016617" y="3795022"/>
              <a:ext cx="304800" cy="287337"/>
            </a:xfrm>
            <a:custGeom>
              <a:avLst/>
              <a:gdLst>
                <a:gd name="T0" fmla="*/ 278 w 309"/>
                <a:gd name="T1" fmla="*/ 238 h 291"/>
                <a:gd name="T2" fmla="*/ 229 w 309"/>
                <a:gd name="T3" fmla="*/ 218 h 291"/>
                <a:gd name="T4" fmla="*/ 208 w 309"/>
                <a:gd name="T5" fmla="*/ 241 h 291"/>
                <a:gd name="T6" fmla="*/ 214 w 309"/>
                <a:gd name="T7" fmla="*/ 283 h 291"/>
                <a:gd name="T8" fmla="*/ 214 w 309"/>
                <a:gd name="T9" fmla="*/ 284 h 291"/>
                <a:gd name="T10" fmla="*/ 208 w 309"/>
                <a:gd name="T11" fmla="*/ 285 h 291"/>
                <a:gd name="T12" fmla="*/ 150 w 309"/>
                <a:gd name="T13" fmla="*/ 290 h 291"/>
                <a:gd name="T14" fmla="*/ 123 w 309"/>
                <a:gd name="T15" fmla="*/ 270 h 291"/>
                <a:gd name="T16" fmla="*/ 144 w 309"/>
                <a:gd name="T17" fmla="*/ 221 h 291"/>
                <a:gd name="T18" fmla="*/ 109 w 309"/>
                <a:gd name="T19" fmla="*/ 190 h 291"/>
                <a:gd name="T20" fmla="*/ 71 w 309"/>
                <a:gd name="T21" fmla="*/ 222 h 291"/>
                <a:gd name="T22" fmla="*/ 89 w 309"/>
                <a:gd name="T23" fmla="*/ 268 h 291"/>
                <a:gd name="T24" fmla="*/ 81 w 309"/>
                <a:gd name="T25" fmla="*/ 285 h 291"/>
                <a:gd name="T26" fmla="*/ 59 w 309"/>
                <a:gd name="T27" fmla="*/ 291 h 291"/>
                <a:gd name="T28" fmla="*/ 14 w 309"/>
                <a:gd name="T29" fmla="*/ 287 h 291"/>
                <a:gd name="T30" fmla="*/ 3 w 309"/>
                <a:gd name="T31" fmla="*/ 285 h 291"/>
                <a:gd name="T32" fmla="*/ 1 w 309"/>
                <a:gd name="T33" fmla="*/ 285 h 291"/>
                <a:gd name="T34" fmla="*/ 0 w 309"/>
                <a:gd name="T35" fmla="*/ 285 h 291"/>
                <a:gd name="T36" fmla="*/ 0 w 309"/>
                <a:gd name="T37" fmla="*/ 95 h 291"/>
                <a:gd name="T38" fmla="*/ 14 w 309"/>
                <a:gd name="T39" fmla="*/ 97 h 291"/>
                <a:gd name="T40" fmla="*/ 59 w 309"/>
                <a:gd name="T41" fmla="*/ 101 h 291"/>
                <a:gd name="T42" fmla="*/ 81 w 309"/>
                <a:gd name="T43" fmla="*/ 95 h 291"/>
                <a:gd name="T44" fmla="*/ 89 w 309"/>
                <a:gd name="T45" fmla="*/ 78 h 291"/>
                <a:gd name="T46" fmla="*/ 71 w 309"/>
                <a:gd name="T47" fmla="*/ 32 h 291"/>
                <a:gd name="T48" fmla="*/ 109 w 309"/>
                <a:gd name="T49" fmla="*/ 0 h 291"/>
                <a:gd name="T50" fmla="*/ 144 w 309"/>
                <a:gd name="T51" fmla="*/ 31 h 291"/>
                <a:gd name="T52" fmla="*/ 123 w 309"/>
                <a:gd name="T53" fmla="*/ 80 h 291"/>
                <a:gd name="T54" fmla="*/ 150 w 309"/>
                <a:gd name="T55" fmla="*/ 100 h 291"/>
                <a:gd name="T56" fmla="*/ 214 w 309"/>
                <a:gd name="T57" fmla="*/ 94 h 291"/>
                <a:gd name="T58" fmla="*/ 214 w 309"/>
                <a:gd name="T59" fmla="*/ 95 h 291"/>
                <a:gd name="T60" fmla="*/ 211 w 309"/>
                <a:gd name="T61" fmla="*/ 108 h 291"/>
                <a:gd name="T62" fmla="*/ 207 w 309"/>
                <a:gd name="T63" fmla="*/ 154 h 291"/>
                <a:gd name="T64" fmla="*/ 214 w 309"/>
                <a:gd name="T65" fmla="*/ 175 h 291"/>
                <a:gd name="T66" fmla="*/ 230 w 309"/>
                <a:gd name="T67" fmla="*/ 184 h 291"/>
                <a:gd name="T68" fmla="*/ 277 w 309"/>
                <a:gd name="T69" fmla="*/ 166 h 291"/>
                <a:gd name="T70" fmla="*/ 309 w 309"/>
                <a:gd name="T71" fmla="*/ 203 h 291"/>
                <a:gd name="T72" fmla="*/ 278 w 309"/>
                <a:gd name="T73" fmla="*/ 238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9" h="291">
                  <a:moveTo>
                    <a:pt x="278" y="238"/>
                  </a:moveTo>
                  <a:cubicBezTo>
                    <a:pt x="255" y="238"/>
                    <a:pt x="249" y="218"/>
                    <a:pt x="229" y="218"/>
                  </a:cubicBezTo>
                  <a:cubicBezTo>
                    <a:pt x="214" y="218"/>
                    <a:pt x="208" y="227"/>
                    <a:pt x="208" y="241"/>
                  </a:cubicBezTo>
                  <a:cubicBezTo>
                    <a:pt x="208" y="255"/>
                    <a:pt x="214" y="269"/>
                    <a:pt x="214" y="283"/>
                  </a:cubicBezTo>
                  <a:cubicBezTo>
                    <a:pt x="214" y="284"/>
                    <a:pt x="214" y="284"/>
                    <a:pt x="214" y="284"/>
                  </a:cubicBezTo>
                  <a:cubicBezTo>
                    <a:pt x="212" y="284"/>
                    <a:pt x="210" y="284"/>
                    <a:pt x="208" y="285"/>
                  </a:cubicBezTo>
                  <a:cubicBezTo>
                    <a:pt x="189" y="286"/>
                    <a:pt x="169" y="290"/>
                    <a:pt x="150" y="290"/>
                  </a:cubicBezTo>
                  <a:cubicBezTo>
                    <a:pt x="137" y="290"/>
                    <a:pt x="123" y="285"/>
                    <a:pt x="123" y="270"/>
                  </a:cubicBezTo>
                  <a:cubicBezTo>
                    <a:pt x="123" y="249"/>
                    <a:pt x="144" y="243"/>
                    <a:pt x="144" y="221"/>
                  </a:cubicBezTo>
                  <a:cubicBezTo>
                    <a:pt x="144" y="201"/>
                    <a:pt x="128" y="190"/>
                    <a:pt x="109" y="190"/>
                  </a:cubicBezTo>
                  <a:cubicBezTo>
                    <a:pt x="89" y="190"/>
                    <a:pt x="71" y="200"/>
                    <a:pt x="71" y="222"/>
                  </a:cubicBezTo>
                  <a:cubicBezTo>
                    <a:pt x="71" y="245"/>
                    <a:pt x="89" y="255"/>
                    <a:pt x="89" y="268"/>
                  </a:cubicBezTo>
                  <a:cubicBezTo>
                    <a:pt x="89" y="275"/>
                    <a:pt x="85" y="280"/>
                    <a:pt x="81" y="285"/>
                  </a:cubicBezTo>
                  <a:cubicBezTo>
                    <a:pt x="75" y="290"/>
                    <a:pt x="67" y="291"/>
                    <a:pt x="59" y="291"/>
                  </a:cubicBezTo>
                  <a:cubicBezTo>
                    <a:pt x="44" y="291"/>
                    <a:pt x="29" y="289"/>
                    <a:pt x="14" y="287"/>
                  </a:cubicBezTo>
                  <a:cubicBezTo>
                    <a:pt x="10" y="286"/>
                    <a:pt x="7" y="286"/>
                    <a:pt x="3" y="285"/>
                  </a:cubicBezTo>
                  <a:cubicBezTo>
                    <a:pt x="1" y="285"/>
                    <a:pt x="1" y="285"/>
                    <a:pt x="1" y="285"/>
                  </a:cubicBezTo>
                  <a:cubicBezTo>
                    <a:pt x="1" y="285"/>
                    <a:pt x="0" y="285"/>
                    <a:pt x="0" y="285"/>
                  </a:cubicBezTo>
                  <a:cubicBezTo>
                    <a:pt x="0" y="95"/>
                    <a:pt x="0" y="95"/>
                    <a:pt x="0" y="95"/>
                  </a:cubicBezTo>
                  <a:cubicBezTo>
                    <a:pt x="1" y="95"/>
                    <a:pt x="12" y="96"/>
                    <a:pt x="14" y="97"/>
                  </a:cubicBezTo>
                  <a:cubicBezTo>
                    <a:pt x="29" y="99"/>
                    <a:pt x="44" y="101"/>
                    <a:pt x="59" y="101"/>
                  </a:cubicBezTo>
                  <a:cubicBezTo>
                    <a:pt x="67" y="101"/>
                    <a:pt x="75" y="100"/>
                    <a:pt x="81" y="95"/>
                  </a:cubicBezTo>
                  <a:cubicBezTo>
                    <a:pt x="85" y="90"/>
                    <a:pt x="89" y="85"/>
                    <a:pt x="89" y="78"/>
                  </a:cubicBezTo>
                  <a:cubicBezTo>
                    <a:pt x="89" y="65"/>
                    <a:pt x="71" y="55"/>
                    <a:pt x="71" y="32"/>
                  </a:cubicBezTo>
                  <a:cubicBezTo>
                    <a:pt x="71" y="10"/>
                    <a:pt x="89" y="0"/>
                    <a:pt x="109" y="0"/>
                  </a:cubicBezTo>
                  <a:cubicBezTo>
                    <a:pt x="128" y="0"/>
                    <a:pt x="144" y="11"/>
                    <a:pt x="144" y="31"/>
                  </a:cubicBezTo>
                  <a:cubicBezTo>
                    <a:pt x="144" y="53"/>
                    <a:pt x="123" y="59"/>
                    <a:pt x="123" y="80"/>
                  </a:cubicBezTo>
                  <a:cubicBezTo>
                    <a:pt x="123" y="95"/>
                    <a:pt x="137" y="100"/>
                    <a:pt x="150" y="100"/>
                  </a:cubicBezTo>
                  <a:cubicBezTo>
                    <a:pt x="171" y="100"/>
                    <a:pt x="193" y="95"/>
                    <a:pt x="214" y="94"/>
                  </a:cubicBezTo>
                  <a:cubicBezTo>
                    <a:pt x="214" y="95"/>
                    <a:pt x="214" y="95"/>
                    <a:pt x="214" y="95"/>
                  </a:cubicBezTo>
                  <a:cubicBezTo>
                    <a:pt x="213" y="95"/>
                    <a:pt x="212" y="106"/>
                    <a:pt x="211" y="108"/>
                  </a:cubicBezTo>
                  <a:cubicBezTo>
                    <a:pt x="209" y="123"/>
                    <a:pt x="207" y="138"/>
                    <a:pt x="207" y="154"/>
                  </a:cubicBezTo>
                  <a:cubicBezTo>
                    <a:pt x="207" y="161"/>
                    <a:pt x="208" y="170"/>
                    <a:pt x="214" y="175"/>
                  </a:cubicBezTo>
                  <a:cubicBezTo>
                    <a:pt x="218" y="180"/>
                    <a:pt x="224" y="184"/>
                    <a:pt x="230" y="184"/>
                  </a:cubicBezTo>
                  <a:cubicBezTo>
                    <a:pt x="243" y="184"/>
                    <a:pt x="253" y="166"/>
                    <a:pt x="277" y="166"/>
                  </a:cubicBezTo>
                  <a:cubicBezTo>
                    <a:pt x="298" y="166"/>
                    <a:pt x="309" y="184"/>
                    <a:pt x="309" y="203"/>
                  </a:cubicBezTo>
                  <a:cubicBezTo>
                    <a:pt x="309" y="222"/>
                    <a:pt x="298" y="238"/>
                    <a:pt x="278" y="238"/>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srgbClr val="002060"/>
                </a:solidFill>
              </a:endParaRPr>
            </a:p>
          </p:txBody>
        </p:sp>
      </p:grpSp>
      <p:grpSp>
        <p:nvGrpSpPr>
          <p:cNvPr id="11" name="Group 10"/>
          <p:cNvGrpSpPr/>
          <p:nvPr/>
        </p:nvGrpSpPr>
        <p:grpSpPr>
          <a:xfrm>
            <a:off x="4191001" y="1101108"/>
            <a:ext cx="3810001" cy="1946893"/>
            <a:chOff x="3181514" y="1299469"/>
            <a:chExt cx="1373757" cy="1460168"/>
          </a:xfrm>
        </p:grpSpPr>
        <p:sp>
          <p:nvSpPr>
            <p:cNvPr id="114" name="TextBox 113"/>
            <p:cNvSpPr txBox="1"/>
            <p:nvPr/>
          </p:nvSpPr>
          <p:spPr>
            <a:xfrm>
              <a:off x="3181514" y="1536226"/>
              <a:ext cx="1373757" cy="1223411"/>
            </a:xfrm>
            <a:prstGeom prst="rect">
              <a:avLst/>
            </a:prstGeom>
            <a:noFill/>
          </p:spPr>
          <p:txBody>
            <a:bodyPr wrap="square" rtlCol="0">
              <a:spAutoFit/>
            </a:bodyPr>
            <a:lstStyle/>
            <a:p>
              <a:r>
                <a:rPr lang="nl-NL" sz="2000" dirty="0"/>
                <a:t>C</a:t>
              </a:r>
              <a:r>
                <a:rPr lang="nl-NL" sz="2000" dirty="0" smtClean="0"/>
                <a:t>ụ thể hóa thành các nhiệm vụ và giải pháp cụ thể nhằm từng bước hoàn thiện Nhà nước pháp quyền xã hội chủ nghĩa Việt Nam</a:t>
              </a:r>
              <a:endParaRPr lang="en-US" sz="2000" dirty="0">
                <a:solidFill>
                  <a:srgbClr val="CC6600"/>
                </a:solidFill>
                <a:latin typeface="Lato Light" pitchFamily="34" charset="0"/>
              </a:endParaRPr>
            </a:p>
          </p:txBody>
        </p:sp>
        <p:sp>
          <p:nvSpPr>
            <p:cNvPr id="117" name="Freeform 28"/>
            <p:cNvSpPr>
              <a:spLocks noEditPoints="1"/>
            </p:cNvSpPr>
            <p:nvPr/>
          </p:nvSpPr>
          <p:spPr bwMode="auto">
            <a:xfrm>
              <a:off x="3260785" y="1299469"/>
              <a:ext cx="400050" cy="257175"/>
            </a:xfrm>
            <a:custGeom>
              <a:avLst/>
              <a:gdLst>
                <a:gd name="T0" fmla="*/ 66 w 404"/>
                <a:gd name="T1" fmla="*/ 172 h 261"/>
                <a:gd name="T2" fmla="*/ 42 w 404"/>
                <a:gd name="T3" fmla="*/ 172 h 261"/>
                <a:gd name="T4" fmla="*/ 42 w 404"/>
                <a:gd name="T5" fmla="*/ 160 h 261"/>
                <a:gd name="T6" fmla="*/ 30 w 404"/>
                <a:gd name="T7" fmla="*/ 160 h 261"/>
                <a:gd name="T8" fmla="*/ 24 w 404"/>
                <a:gd name="T9" fmla="*/ 145 h 261"/>
                <a:gd name="T10" fmla="*/ 25 w 404"/>
                <a:gd name="T11" fmla="*/ 136 h 261"/>
                <a:gd name="T12" fmla="*/ 0 w 404"/>
                <a:gd name="T13" fmla="*/ 130 h 261"/>
                <a:gd name="T14" fmla="*/ 25 w 404"/>
                <a:gd name="T15" fmla="*/ 125 h 261"/>
                <a:gd name="T16" fmla="*/ 24 w 404"/>
                <a:gd name="T17" fmla="*/ 116 h 261"/>
                <a:gd name="T18" fmla="*/ 30 w 404"/>
                <a:gd name="T19" fmla="*/ 101 h 261"/>
                <a:gd name="T20" fmla="*/ 42 w 404"/>
                <a:gd name="T21" fmla="*/ 101 h 261"/>
                <a:gd name="T22" fmla="*/ 42 w 404"/>
                <a:gd name="T23" fmla="*/ 89 h 261"/>
                <a:gd name="T24" fmla="*/ 66 w 404"/>
                <a:gd name="T25" fmla="*/ 89 h 261"/>
                <a:gd name="T26" fmla="*/ 115 w 404"/>
                <a:gd name="T27" fmla="*/ 101 h 261"/>
                <a:gd name="T28" fmla="*/ 322 w 404"/>
                <a:gd name="T29" fmla="*/ 101 h 261"/>
                <a:gd name="T30" fmla="*/ 357 w 404"/>
                <a:gd name="T31" fmla="*/ 107 h 261"/>
                <a:gd name="T32" fmla="*/ 404 w 404"/>
                <a:gd name="T33" fmla="*/ 130 h 261"/>
                <a:gd name="T34" fmla="*/ 357 w 404"/>
                <a:gd name="T35" fmla="*/ 154 h 261"/>
                <a:gd name="T36" fmla="*/ 322 w 404"/>
                <a:gd name="T37" fmla="*/ 160 h 261"/>
                <a:gd name="T38" fmla="*/ 115 w 404"/>
                <a:gd name="T39" fmla="*/ 160 h 261"/>
                <a:gd name="T40" fmla="*/ 66 w 404"/>
                <a:gd name="T41" fmla="*/ 172 h 261"/>
                <a:gd name="T42" fmla="*/ 60 w 404"/>
                <a:gd name="T43" fmla="*/ 86 h 261"/>
                <a:gd name="T44" fmla="*/ 78 w 404"/>
                <a:gd name="T45" fmla="*/ 0 h 261"/>
                <a:gd name="T46" fmla="*/ 95 w 404"/>
                <a:gd name="T47" fmla="*/ 0 h 261"/>
                <a:gd name="T48" fmla="*/ 125 w 404"/>
                <a:gd name="T49" fmla="*/ 12 h 261"/>
                <a:gd name="T50" fmla="*/ 178 w 404"/>
                <a:gd name="T51" fmla="*/ 65 h 261"/>
                <a:gd name="T52" fmla="*/ 220 w 404"/>
                <a:gd name="T53" fmla="*/ 83 h 261"/>
                <a:gd name="T54" fmla="*/ 305 w 404"/>
                <a:gd name="T55" fmla="*/ 98 h 261"/>
                <a:gd name="T56" fmla="*/ 116 w 404"/>
                <a:gd name="T57" fmla="*/ 98 h 261"/>
                <a:gd name="T58" fmla="*/ 66 w 404"/>
                <a:gd name="T59" fmla="*/ 86 h 261"/>
                <a:gd name="T60" fmla="*/ 60 w 404"/>
                <a:gd name="T61" fmla="*/ 86 h 261"/>
                <a:gd name="T62" fmla="*/ 305 w 404"/>
                <a:gd name="T63" fmla="*/ 163 h 261"/>
                <a:gd name="T64" fmla="*/ 220 w 404"/>
                <a:gd name="T65" fmla="*/ 178 h 261"/>
                <a:gd name="T66" fmla="*/ 178 w 404"/>
                <a:gd name="T67" fmla="*/ 196 h 261"/>
                <a:gd name="T68" fmla="*/ 125 w 404"/>
                <a:gd name="T69" fmla="*/ 249 h 261"/>
                <a:gd name="T70" fmla="*/ 95 w 404"/>
                <a:gd name="T71" fmla="*/ 261 h 261"/>
                <a:gd name="T72" fmla="*/ 78 w 404"/>
                <a:gd name="T73" fmla="*/ 261 h 261"/>
                <a:gd name="T74" fmla="*/ 60 w 404"/>
                <a:gd name="T75" fmla="*/ 175 h 261"/>
                <a:gd name="T76" fmla="*/ 66 w 404"/>
                <a:gd name="T77" fmla="*/ 175 h 261"/>
                <a:gd name="T78" fmla="*/ 116 w 404"/>
                <a:gd name="T79" fmla="*/ 163 h 261"/>
                <a:gd name="T80" fmla="*/ 305 w 404"/>
                <a:gd name="T81" fmla="*/ 163 h 261"/>
                <a:gd name="T82" fmla="*/ 333 w 404"/>
                <a:gd name="T83" fmla="*/ 130 h 261"/>
                <a:gd name="T84" fmla="*/ 323 w 404"/>
                <a:gd name="T85" fmla="*/ 147 h 261"/>
                <a:gd name="T86" fmla="*/ 338 w 404"/>
                <a:gd name="T87" fmla="*/ 153 h 261"/>
                <a:gd name="T88" fmla="*/ 351 w 404"/>
                <a:gd name="T89" fmla="*/ 130 h 261"/>
                <a:gd name="T90" fmla="*/ 338 w 404"/>
                <a:gd name="T91" fmla="*/ 108 h 261"/>
                <a:gd name="T92" fmla="*/ 323 w 404"/>
                <a:gd name="T93" fmla="*/ 113 h 261"/>
                <a:gd name="T94" fmla="*/ 333 w 404"/>
                <a:gd name="T95" fmla="*/ 13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04" h="261">
                  <a:moveTo>
                    <a:pt x="66" y="172"/>
                  </a:moveTo>
                  <a:cubicBezTo>
                    <a:pt x="42" y="172"/>
                    <a:pt x="42" y="172"/>
                    <a:pt x="42" y="172"/>
                  </a:cubicBezTo>
                  <a:cubicBezTo>
                    <a:pt x="42" y="160"/>
                    <a:pt x="42" y="160"/>
                    <a:pt x="42" y="160"/>
                  </a:cubicBezTo>
                  <a:cubicBezTo>
                    <a:pt x="30" y="160"/>
                    <a:pt x="30" y="160"/>
                    <a:pt x="30" y="160"/>
                  </a:cubicBezTo>
                  <a:cubicBezTo>
                    <a:pt x="27" y="160"/>
                    <a:pt x="24" y="153"/>
                    <a:pt x="24" y="145"/>
                  </a:cubicBezTo>
                  <a:cubicBezTo>
                    <a:pt x="24" y="142"/>
                    <a:pt x="25" y="139"/>
                    <a:pt x="25" y="136"/>
                  </a:cubicBezTo>
                  <a:cubicBezTo>
                    <a:pt x="11" y="136"/>
                    <a:pt x="0" y="133"/>
                    <a:pt x="0" y="130"/>
                  </a:cubicBezTo>
                  <a:cubicBezTo>
                    <a:pt x="0" y="127"/>
                    <a:pt x="11" y="125"/>
                    <a:pt x="25" y="125"/>
                  </a:cubicBezTo>
                  <a:cubicBezTo>
                    <a:pt x="25" y="122"/>
                    <a:pt x="24" y="119"/>
                    <a:pt x="24" y="116"/>
                  </a:cubicBezTo>
                  <a:cubicBezTo>
                    <a:pt x="24" y="107"/>
                    <a:pt x="27" y="101"/>
                    <a:pt x="30" y="101"/>
                  </a:cubicBezTo>
                  <a:cubicBezTo>
                    <a:pt x="42" y="101"/>
                    <a:pt x="42" y="101"/>
                    <a:pt x="42" y="101"/>
                  </a:cubicBezTo>
                  <a:cubicBezTo>
                    <a:pt x="42" y="89"/>
                    <a:pt x="42" y="89"/>
                    <a:pt x="42" y="89"/>
                  </a:cubicBezTo>
                  <a:cubicBezTo>
                    <a:pt x="66" y="89"/>
                    <a:pt x="66" y="89"/>
                    <a:pt x="66" y="89"/>
                  </a:cubicBezTo>
                  <a:cubicBezTo>
                    <a:pt x="85" y="89"/>
                    <a:pt x="103" y="93"/>
                    <a:pt x="115" y="101"/>
                  </a:cubicBezTo>
                  <a:cubicBezTo>
                    <a:pt x="322" y="101"/>
                    <a:pt x="322" y="101"/>
                    <a:pt x="322" y="101"/>
                  </a:cubicBezTo>
                  <a:cubicBezTo>
                    <a:pt x="336" y="103"/>
                    <a:pt x="348" y="105"/>
                    <a:pt x="357" y="107"/>
                  </a:cubicBezTo>
                  <a:cubicBezTo>
                    <a:pt x="392" y="113"/>
                    <a:pt x="404" y="124"/>
                    <a:pt x="404" y="130"/>
                  </a:cubicBezTo>
                  <a:cubicBezTo>
                    <a:pt x="404" y="136"/>
                    <a:pt x="392" y="148"/>
                    <a:pt x="357" y="154"/>
                  </a:cubicBezTo>
                  <a:cubicBezTo>
                    <a:pt x="348" y="156"/>
                    <a:pt x="336" y="158"/>
                    <a:pt x="322" y="160"/>
                  </a:cubicBezTo>
                  <a:cubicBezTo>
                    <a:pt x="115" y="160"/>
                    <a:pt x="115" y="160"/>
                    <a:pt x="115" y="160"/>
                  </a:cubicBezTo>
                  <a:cubicBezTo>
                    <a:pt x="103" y="168"/>
                    <a:pt x="85" y="172"/>
                    <a:pt x="66" y="172"/>
                  </a:cubicBezTo>
                  <a:close/>
                  <a:moveTo>
                    <a:pt x="60" y="86"/>
                  </a:moveTo>
                  <a:cubicBezTo>
                    <a:pt x="78" y="0"/>
                    <a:pt x="78" y="0"/>
                    <a:pt x="78" y="0"/>
                  </a:cubicBezTo>
                  <a:cubicBezTo>
                    <a:pt x="83" y="0"/>
                    <a:pt x="95" y="0"/>
                    <a:pt x="95" y="0"/>
                  </a:cubicBezTo>
                  <a:cubicBezTo>
                    <a:pt x="107" y="0"/>
                    <a:pt x="119" y="6"/>
                    <a:pt x="125" y="12"/>
                  </a:cubicBezTo>
                  <a:cubicBezTo>
                    <a:pt x="131" y="18"/>
                    <a:pt x="161" y="47"/>
                    <a:pt x="178" y="65"/>
                  </a:cubicBezTo>
                  <a:cubicBezTo>
                    <a:pt x="178" y="65"/>
                    <a:pt x="196" y="83"/>
                    <a:pt x="220" y="83"/>
                  </a:cubicBezTo>
                  <a:cubicBezTo>
                    <a:pt x="264" y="91"/>
                    <a:pt x="305" y="98"/>
                    <a:pt x="305" y="98"/>
                  </a:cubicBezTo>
                  <a:cubicBezTo>
                    <a:pt x="116" y="98"/>
                    <a:pt x="116" y="98"/>
                    <a:pt x="116" y="98"/>
                  </a:cubicBezTo>
                  <a:cubicBezTo>
                    <a:pt x="103" y="90"/>
                    <a:pt x="85" y="86"/>
                    <a:pt x="66" y="86"/>
                  </a:cubicBezTo>
                  <a:lnTo>
                    <a:pt x="60" y="86"/>
                  </a:lnTo>
                  <a:close/>
                  <a:moveTo>
                    <a:pt x="305" y="163"/>
                  </a:moveTo>
                  <a:cubicBezTo>
                    <a:pt x="305" y="163"/>
                    <a:pt x="264" y="170"/>
                    <a:pt x="220" y="178"/>
                  </a:cubicBezTo>
                  <a:cubicBezTo>
                    <a:pt x="196" y="178"/>
                    <a:pt x="178" y="196"/>
                    <a:pt x="178" y="196"/>
                  </a:cubicBezTo>
                  <a:cubicBezTo>
                    <a:pt x="161" y="214"/>
                    <a:pt x="131" y="243"/>
                    <a:pt x="125" y="249"/>
                  </a:cubicBezTo>
                  <a:cubicBezTo>
                    <a:pt x="119" y="255"/>
                    <a:pt x="107" y="261"/>
                    <a:pt x="95" y="261"/>
                  </a:cubicBezTo>
                  <a:cubicBezTo>
                    <a:pt x="95" y="261"/>
                    <a:pt x="84" y="261"/>
                    <a:pt x="78" y="261"/>
                  </a:cubicBezTo>
                  <a:cubicBezTo>
                    <a:pt x="60" y="175"/>
                    <a:pt x="60" y="175"/>
                    <a:pt x="60" y="175"/>
                  </a:cubicBezTo>
                  <a:cubicBezTo>
                    <a:pt x="66" y="175"/>
                    <a:pt x="66" y="175"/>
                    <a:pt x="66" y="175"/>
                  </a:cubicBezTo>
                  <a:cubicBezTo>
                    <a:pt x="85" y="175"/>
                    <a:pt x="103" y="171"/>
                    <a:pt x="116" y="163"/>
                  </a:cubicBezTo>
                  <a:lnTo>
                    <a:pt x="305" y="163"/>
                  </a:lnTo>
                  <a:close/>
                  <a:moveTo>
                    <a:pt x="333" y="130"/>
                  </a:moveTo>
                  <a:cubicBezTo>
                    <a:pt x="333" y="137"/>
                    <a:pt x="329" y="143"/>
                    <a:pt x="323" y="147"/>
                  </a:cubicBezTo>
                  <a:cubicBezTo>
                    <a:pt x="338" y="153"/>
                    <a:pt x="338" y="153"/>
                    <a:pt x="338" y="153"/>
                  </a:cubicBezTo>
                  <a:cubicBezTo>
                    <a:pt x="346" y="148"/>
                    <a:pt x="351" y="139"/>
                    <a:pt x="351" y="130"/>
                  </a:cubicBezTo>
                  <a:cubicBezTo>
                    <a:pt x="351" y="121"/>
                    <a:pt x="346" y="113"/>
                    <a:pt x="338" y="108"/>
                  </a:cubicBezTo>
                  <a:cubicBezTo>
                    <a:pt x="323" y="113"/>
                    <a:pt x="323" y="113"/>
                    <a:pt x="323" y="113"/>
                  </a:cubicBezTo>
                  <a:cubicBezTo>
                    <a:pt x="329" y="117"/>
                    <a:pt x="333" y="124"/>
                    <a:pt x="333" y="130"/>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algn="ctr"/>
              <a:endParaRPr lang="en-US" sz="2400">
                <a:solidFill>
                  <a:prstClr val="black"/>
                </a:solidFill>
              </a:endParaRPr>
            </a:p>
          </p:txBody>
        </p:sp>
      </p:grpSp>
      <p:grpSp>
        <p:nvGrpSpPr>
          <p:cNvPr id="23" name="Group 22"/>
          <p:cNvGrpSpPr/>
          <p:nvPr/>
        </p:nvGrpSpPr>
        <p:grpSpPr>
          <a:xfrm>
            <a:off x="0" y="3429002"/>
            <a:ext cx="3989965" cy="1347788"/>
            <a:chOff x="840554" y="3836322"/>
            <a:chExt cx="1247375" cy="1010841"/>
          </a:xfrm>
        </p:grpSpPr>
        <p:sp>
          <p:nvSpPr>
            <p:cNvPr id="26" name="Freeform 23"/>
            <p:cNvSpPr>
              <a:spLocks noEditPoints="1"/>
            </p:cNvSpPr>
            <p:nvPr/>
          </p:nvSpPr>
          <p:spPr bwMode="auto">
            <a:xfrm>
              <a:off x="1637387" y="3836322"/>
              <a:ext cx="227524" cy="249695"/>
            </a:xfrm>
            <a:custGeom>
              <a:avLst/>
              <a:gdLst>
                <a:gd name="T0" fmla="*/ 218 w 400"/>
                <a:gd name="T1" fmla="*/ 280 h 340"/>
                <a:gd name="T2" fmla="*/ 182 w 400"/>
                <a:gd name="T3" fmla="*/ 280 h 340"/>
                <a:gd name="T4" fmla="*/ 182 w 400"/>
                <a:gd name="T5" fmla="*/ 240 h 340"/>
                <a:gd name="T6" fmla="*/ 10 w 400"/>
                <a:gd name="T7" fmla="*/ 240 h 340"/>
                <a:gd name="T8" fmla="*/ 14 w 400"/>
                <a:gd name="T9" fmla="*/ 306 h 340"/>
                <a:gd name="T10" fmla="*/ 50 w 400"/>
                <a:gd name="T11" fmla="*/ 340 h 340"/>
                <a:gd name="T12" fmla="*/ 350 w 400"/>
                <a:gd name="T13" fmla="*/ 340 h 340"/>
                <a:gd name="T14" fmla="*/ 386 w 400"/>
                <a:gd name="T15" fmla="*/ 306 h 340"/>
                <a:gd name="T16" fmla="*/ 390 w 400"/>
                <a:gd name="T17" fmla="*/ 240 h 340"/>
                <a:gd name="T18" fmla="*/ 218 w 400"/>
                <a:gd name="T19" fmla="*/ 240 h 340"/>
                <a:gd name="T20" fmla="*/ 218 w 400"/>
                <a:gd name="T21" fmla="*/ 280 h 340"/>
                <a:gd name="T22" fmla="*/ 153 w 400"/>
                <a:gd name="T23" fmla="*/ 38 h 340"/>
                <a:gd name="T24" fmla="*/ 170 w 400"/>
                <a:gd name="T25" fmla="*/ 28 h 340"/>
                <a:gd name="T26" fmla="*/ 231 w 400"/>
                <a:gd name="T27" fmla="*/ 28 h 340"/>
                <a:gd name="T28" fmla="*/ 247 w 400"/>
                <a:gd name="T29" fmla="*/ 38 h 340"/>
                <a:gd name="T30" fmla="*/ 259 w 400"/>
                <a:gd name="T31" fmla="*/ 60 h 340"/>
                <a:gd name="T32" fmla="*/ 142 w 400"/>
                <a:gd name="T33" fmla="*/ 60 h 340"/>
                <a:gd name="T34" fmla="*/ 153 w 400"/>
                <a:gd name="T35" fmla="*/ 38 h 340"/>
                <a:gd name="T36" fmla="*/ 182 w 400"/>
                <a:gd name="T37" fmla="*/ 180 h 340"/>
                <a:gd name="T38" fmla="*/ 218 w 400"/>
                <a:gd name="T39" fmla="*/ 180 h 340"/>
                <a:gd name="T40" fmla="*/ 218 w 400"/>
                <a:gd name="T41" fmla="*/ 220 h 340"/>
                <a:gd name="T42" fmla="*/ 400 w 400"/>
                <a:gd name="T43" fmla="*/ 220 h 340"/>
                <a:gd name="T44" fmla="*/ 396 w 400"/>
                <a:gd name="T45" fmla="*/ 102 h 340"/>
                <a:gd name="T46" fmla="*/ 356 w 400"/>
                <a:gd name="T47" fmla="*/ 60 h 340"/>
                <a:gd name="T48" fmla="*/ 292 w 400"/>
                <a:gd name="T49" fmla="*/ 60 h 340"/>
                <a:gd name="T50" fmla="*/ 268 w 400"/>
                <a:gd name="T51" fmla="*/ 14 h 340"/>
                <a:gd name="T52" fmla="*/ 245 w 400"/>
                <a:gd name="T53" fmla="*/ 0 h 340"/>
                <a:gd name="T54" fmla="*/ 156 w 400"/>
                <a:gd name="T55" fmla="*/ 0 h 340"/>
                <a:gd name="T56" fmla="*/ 132 w 400"/>
                <a:gd name="T57" fmla="*/ 14 h 340"/>
                <a:gd name="T58" fmla="*/ 108 w 400"/>
                <a:gd name="T59" fmla="*/ 60 h 340"/>
                <a:gd name="T60" fmla="*/ 44 w 400"/>
                <a:gd name="T61" fmla="*/ 60 h 340"/>
                <a:gd name="T62" fmla="*/ 4 w 400"/>
                <a:gd name="T63" fmla="*/ 102 h 340"/>
                <a:gd name="T64" fmla="*/ 0 w 400"/>
                <a:gd name="T65" fmla="*/ 220 h 340"/>
                <a:gd name="T66" fmla="*/ 182 w 400"/>
                <a:gd name="T67" fmla="*/ 220 h 340"/>
                <a:gd name="T68" fmla="*/ 182 w 400"/>
                <a:gd name="T69" fmla="*/ 1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218" y="280"/>
                  </a:moveTo>
                  <a:cubicBezTo>
                    <a:pt x="182" y="280"/>
                    <a:pt x="182" y="280"/>
                    <a:pt x="182" y="280"/>
                  </a:cubicBezTo>
                  <a:cubicBezTo>
                    <a:pt x="182" y="240"/>
                    <a:pt x="182" y="240"/>
                    <a:pt x="182" y="240"/>
                  </a:cubicBezTo>
                  <a:cubicBezTo>
                    <a:pt x="10" y="240"/>
                    <a:pt x="10" y="240"/>
                    <a:pt x="10" y="240"/>
                  </a:cubicBezTo>
                  <a:cubicBezTo>
                    <a:pt x="10" y="240"/>
                    <a:pt x="13" y="275"/>
                    <a:pt x="14" y="306"/>
                  </a:cubicBezTo>
                  <a:cubicBezTo>
                    <a:pt x="15" y="319"/>
                    <a:pt x="19" y="340"/>
                    <a:pt x="50" y="340"/>
                  </a:cubicBezTo>
                  <a:cubicBezTo>
                    <a:pt x="350" y="340"/>
                    <a:pt x="350" y="340"/>
                    <a:pt x="350" y="340"/>
                  </a:cubicBezTo>
                  <a:cubicBezTo>
                    <a:pt x="382" y="340"/>
                    <a:pt x="386" y="319"/>
                    <a:pt x="386" y="306"/>
                  </a:cubicBezTo>
                  <a:cubicBezTo>
                    <a:pt x="388" y="275"/>
                    <a:pt x="390" y="240"/>
                    <a:pt x="390" y="240"/>
                  </a:cubicBezTo>
                  <a:cubicBezTo>
                    <a:pt x="218" y="240"/>
                    <a:pt x="218" y="240"/>
                    <a:pt x="218" y="240"/>
                  </a:cubicBezTo>
                  <a:cubicBezTo>
                    <a:pt x="218" y="280"/>
                    <a:pt x="218" y="280"/>
                    <a:pt x="218" y="280"/>
                  </a:cubicBezTo>
                  <a:close/>
                  <a:moveTo>
                    <a:pt x="153" y="38"/>
                  </a:moveTo>
                  <a:cubicBezTo>
                    <a:pt x="158" y="29"/>
                    <a:pt x="159" y="28"/>
                    <a:pt x="170" y="28"/>
                  </a:cubicBezTo>
                  <a:cubicBezTo>
                    <a:pt x="231" y="28"/>
                    <a:pt x="231" y="28"/>
                    <a:pt x="231" y="28"/>
                  </a:cubicBezTo>
                  <a:cubicBezTo>
                    <a:pt x="241" y="28"/>
                    <a:pt x="243" y="29"/>
                    <a:pt x="247" y="38"/>
                  </a:cubicBezTo>
                  <a:cubicBezTo>
                    <a:pt x="249" y="41"/>
                    <a:pt x="254" y="50"/>
                    <a:pt x="259" y="60"/>
                  </a:cubicBezTo>
                  <a:cubicBezTo>
                    <a:pt x="142" y="60"/>
                    <a:pt x="142" y="60"/>
                    <a:pt x="142" y="60"/>
                  </a:cubicBezTo>
                  <a:cubicBezTo>
                    <a:pt x="147" y="50"/>
                    <a:pt x="152" y="41"/>
                    <a:pt x="153" y="38"/>
                  </a:cubicBezTo>
                  <a:close/>
                  <a:moveTo>
                    <a:pt x="182" y="180"/>
                  </a:moveTo>
                  <a:cubicBezTo>
                    <a:pt x="218" y="180"/>
                    <a:pt x="218" y="180"/>
                    <a:pt x="218" y="180"/>
                  </a:cubicBezTo>
                  <a:cubicBezTo>
                    <a:pt x="218" y="220"/>
                    <a:pt x="218" y="220"/>
                    <a:pt x="218" y="220"/>
                  </a:cubicBezTo>
                  <a:cubicBezTo>
                    <a:pt x="400" y="220"/>
                    <a:pt x="400" y="220"/>
                    <a:pt x="400" y="220"/>
                  </a:cubicBezTo>
                  <a:cubicBezTo>
                    <a:pt x="400" y="220"/>
                    <a:pt x="397" y="130"/>
                    <a:pt x="396" y="102"/>
                  </a:cubicBezTo>
                  <a:cubicBezTo>
                    <a:pt x="395" y="76"/>
                    <a:pt x="386" y="60"/>
                    <a:pt x="356" y="60"/>
                  </a:cubicBezTo>
                  <a:cubicBezTo>
                    <a:pt x="292" y="60"/>
                    <a:pt x="292" y="60"/>
                    <a:pt x="292" y="60"/>
                  </a:cubicBezTo>
                  <a:cubicBezTo>
                    <a:pt x="282" y="41"/>
                    <a:pt x="271" y="21"/>
                    <a:pt x="268" y="14"/>
                  </a:cubicBezTo>
                  <a:cubicBezTo>
                    <a:pt x="262" y="2"/>
                    <a:pt x="259" y="0"/>
                    <a:pt x="245" y="0"/>
                  </a:cubicBezTo>
                  <a:cubicBezTo>
                    <a:pt x="156" y="0"/>
                    <a:pt x="156" y="0"/>
                    <a:pt x="156" y="0"/>
                  </a:cubicBezTo>
                  <a:cubicBezTo>
                    <a:pt x="141" y="0"/>
                    <a:pt x="139" y="2"/>
                    <a:pt x="132" y="14"/>
                  </a:cubicBezTo>
                  <a:cubicBezTo>
                    <a:pt x="129" y="21"/>
                    <a:pt x="118" y="41"/>
                    <a:pt x="108" y="60"/>
                  </a:cubicBezTo>
                  <a:cubicBezTo>
                    <a:pt x="44" y="60"/>
                    <a:pt x="44" y="60"/>
                    <a:pt x="44" y="60"/>
                  </a:cubicBezTo>
                  <a:cubicBezTo>
                    <a:pt x="15" y="60"/>
                    <a:pt x="5" y="76"/>
                    <a:pt x="4" y="102"/>
                  </a:cubicBezTo>
                  <a:cubicBezTo>
                    <a:pt x="3" y="129"/>
                    <a:pt x="0" y="220"/>
                    <a:pt x="0" y="220"/>
                  </a:cubicBezTo>
                  <a:cubicBezTo>
                    <a:pt x="182" y="220"/>
                    <a:pt x="182" y="220"/>
                    <a:pt x="182" y="220"/>
                  </a:cubicBezTo>
                  <a:cubicBezTo>
                    <a:pt x="182" y="180"/>
                    <a:pt x="182" y="180"/>
                    <a:pt x="182" y="180"/>
                  </a:cubicBezTo>
                  <a:close/>
                </a:path>
              </a:pathLst>
            </a:custGeom>
            <a:solidFill>
              <a:srgbClr val="C000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118" name="TextBox 117"/>
            <p:cNvSpPr txBox="1"/>
            <p:nvPr/>
          </p:nvSpPr>
          <p:spPr>
            <a:xfrm>
              <a:off x="840554" y="4085416"/>
              <a:ext cx="1247375" cy="761747"/>
            </a:xfrm>
            <a:prstGeom prst="rect">
              <a:avLst/>
            </a:prstGeom>
            <a:noFill/>
          </p:spPr>
          <p:txBody>
            <a:bodyPr wrap="square" rtlCol="0">
              <a:spAutoFit/>
            </a:bodyPr>
            <a:lstStyle/>
            <a:p>
              <a:r>
                <a:rPr lang="nl-NL" sz="2000" dirty="0" smtClean="0"/>
                <a:t> Xây dựng Nhà nước pháp quyền phải tiến hành đồng bộ cả lập pháp, hành pháp, tư pháp</a:t>
              </a:r>
              <a:endParaRPr lang="en-US" sz="2000" dirty="0"/>
            </a:p>
          </p:txBody>
        </p:sp>
      </p:grpSp>
      <p:grpSp>
        <p:nvGrpSpPr>
          <p:cNvPr id="21" name="Group 20"/>
          <p:cNvGrpSpPr/>
          <p:nvPr/>
        </p:nvGrpSpPr>
        <p:grpSpPr>
          <a:xfrm>
            <a:off x="304801" y="1295400"/>
            <a:ext cx="2743199" cy="1600200"/>
            <a:chOff x="840554" y="1558768"/>
            <a:chExt cx="1380255" cy="1200150"/>
          </a:xfrm>
        </p:grpSpPr>
        <p:sp>
          <p:nvSpPr>
            <p:cNvPr id="29" name="Freeform 24"/>
            <p:cNvSpPr>
              <a:spLocks noEditPoints="1"/>
            </p:cNvSpPr>
            <p:nvPr/>
          </p:nvSpPr>
          <p:spPr bwMode="auto">
            <a:xfrm>
              <a:off x="1719648" y="1558768"/>
              <a:ext cx="263665" cy="333362"/>
            </a:xfrm>
            <a:custGeom>
              <a:avLst/>
              <a:gdLst>
                <a:gd name="T0" fmla="*/ 194 w 304"/>
                <a:gd name="T1" fmla="*/ 74 h 384"/>
                <a:gd name="T2" fmla="*/ 169 w 304"/>
                <a:gd name="T3" fmla="*/ 48 h 384"/>
                <a:gd name="T4" fmla="*/ 136 w 304"/>
                <a:gd name="T5" fmla="*/ 48 h 384"/>
                <a:gd name="T6" fmla="*/ 111 w 304"/>
                <a:gd name="T7" fmla="*/ 74 h 384"/>
                <a:gd name="T8" fmla="*/ 77 w 304"/>
                <a:gd name="T9" fmla="*/ 74 h 384"/>
                <a:gd name="T10" fmla="*/ 119 w 304"/>
                <a:gd name="T11" fmla="*/ 24 h 384"/>
                <a:gd name="T12" fmla="*/ 132 w 304"/>
                <a:gd name="T13" fmla="*/ 18 h 384"/>
                <a:gd name="T14" fmla="*/ 173 w 304"/>
                <a:gd name="T15" fmla="*/ 18 h 384"/>
                <a:gd name="T16" fmla="*/ 185 w 304"/>
                <a:gd name="T17" fmla="*/ 24 h 384"/>
                <a:gd name="T18" fmla="*/ 228 w 304"/>
                <a:gd name="T19" fmla="*/ 74 h 384"/>
                <a:gd name="T20" fmla="*/ 194 w 304"/>
                <a:gd name="T21" fmla="*/ 74 h 384"/>
                <a:gd name="T22" fmla="*/ 216 w 304"/>
                <a:gd name="T23" fmla="*/ 30 h 384"/>
                <a:gd name="T24" fmla="*/ 198 w 304"/>
                <a:gd name="T25" fmla="*/ 11 h 384"/>
                <a:gd name="T26" fmla="*/ 171 w 304"/>
                <a:gd name="T27" fmla="*/ 0 h 384"/>
                <a:gd name="T28" fmla="*/ 134 w 304"/>
                <a:gd name="T29" fmla="*/ 0 h 384"/>
                <a:gd name="T30" fmla="*/ 106 w 304"/>
                <a:gd name="T31" fmla="*/ 11 h 384"/>
                <a:gd name="T32" fmla="*/ 89 w 304"/>
                <a:gd name="T33" fmla="*/ 30 h 384"/>
                <a:gd name="T34" fmla="*/ 0 w 304"/>
                <a:gd name="T35" fmla="*/ 80 h 384"/>
                <a:gd name="T36" fmla="*/ 0 w 304"/>
                <a:gd name="T37" fmla="*/ 84 h 384"/>
                <a:gd name="T38" fmla="*/ 152 w 304"/>
                <a:gd name="T39" fmla="*/ 140 h 384"/>
                <a:gd name="T40" fmla="*/ 304 w 304"/>
                <a:gd name="T41" fmla="*/ 84 h 384"/>
                <a:gd name="T42" fmla="*/ 304 w 304"/>
                <a:gd name="T43" fmla="*/ 80 h 384"/>
                <a:gd name="T44" fmla="*/ 216 w 304"/>
                <a:gd name="T45" fmla="*/ 30 h 384"/>
                <a:gd name="T46" fmla="*/ 20 w 304"/>
                <a:gd name="T47" fmla="*/ 150 h 384"/>
                <a:gd name="T48" fmla="*/ 42 w 304"/>
                <a:gd name="T49" fmla="*/ 344 h 384"/>
                <a:gd name="T50" fmla="*/ 152 w 304"/>
                <a:gd name="T51" fmla="*/ 384 h 384"/>
                <a:gd name="T52" fmla="*/ 262 w 304"/>
                <a:gd name="T53" fmla="*/ 344 h 384"/>
                <a:gd name="T54" fmla="*/ 284 w 304"/>
                <a:gd name="T55" fmla="*/ 150 h 384"/>
                <a:gd name="T56" fmla="*/ 152 w 304"/>
                <a:gd name="T57" fmla="*/ 178 h 384"/>
                <a:gd name="T58" fmla="*/ 20 w 304"/>
                <a:gd name="T59" fmla="*/ 15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4" h="384">
                  <a:moveTo>
                    <a:pt x="194" y="74"/>
                  </a:moveTo>
                  <a:cubicBezTo>
                    <a:pt x="169" y="48"/>
                    <a:pt x="169" y="48"/>
                    <a:pt x="169" y="48"/>
                  </a:cubicBezTo>
                  <a:cubicBezTo>
                    <a:pt x="136" y="48"/>
                    <a:pt x="136" y="48"/>
                    <a:pt x="136" y="48"/>
                  </a:cubicBezTo>
                  <a:cubicBezTo>
                    <a:pt x="111" y="74"/>
                    <a:pt x="111" y="74"/>
                    <a:pt x="111" y="74"/>
                  </a:cubicBezTo>
                  <a:cubicBezTo>
                    <a:pt x="77" y="74"/>
                    <a:pt x="77" y="74"/>
                    <a:pt x="77" y="74"/>
                  </a:cubicBezTo>
                  <a:cubicBezTo>
                    <a:pt x="77" y="74"/>
                    <a:pt x="114" y="30"/>
                    <a:pt x="119" y="24"/>
                  </a:cubicBezTo>
                  <a:cubicBezTo>
                    <a:pt x="123" y="19"/>
                    <a:pt x="127" y="18"/>
                    <a:pt x="132" y="18"/>
                  </a:cubicBezTo>
                  <a:cubicBezTo>
                    <a:pt x="173" y="18"/>
                    <a:pt x="173" y="18"/>
                    <a:pt x="173" y="18"/>
                  </a:cubicBezTo>
                  <a:cubicBezTo>
                    <a:pt x="178" y="18"/>
                    <a:pt x="182" y="19"/>
                    <a:pt x="185" y="24"/>
                  </a:cubicBezTo>
                  <a:cubicBezTo>
                    <a:pt x="190" y="30"/>
                    <a:pt x="228" y="74"/>
                    <a:pt x="228" y="74"/>
                  </a:cubicBezTo>
                  <a:cubicBezTo>
                    <a:pt x="194" y="74"/>
                    <a:pt x="194" y="74"/>
                    <a:pt x="194" y="74"/>
                  </a:cubicBezTo>
                  <a:close/>
                  <a:moveTo>
                    <a:pt x="216" y="30"/>
                  </a:moveTo>
                  <a:cubicBezTo>
                    <a:pt x="198" y="11"/>
                    <a:pt x="198" y="11"/>
                    <a:pt x="198" y="11"/>
                  </a:cubicBezTo>
                  <a:cubicBezTo>
                    <a:pt x="192" y="1"/>
                    <a:pt x="185" y="0"/>
                    <a:pt x="171" y="0"/>
                  </a:cubicBezTo>
                  <a:cubicBezTo>
                    <a:pt x="134" y="0"/>
                    <a:pt x="134" y="0"/>
                    <a:pt x="134" y="0"/>
                  </a:cubicBezTo>
                  <a:cubicBezTo>
                    <a:pt x="120" y="0"/>
                    <a:pt x="113" y="1"/>
                    <a:pt x="106" y="11"/>
                  </a:cubicBezTo>
                  <a:cubicBezTo>
                    <a:pt x="89" y="30"/>
                    <a:pt x="89" y="30"/>
                    <a:pt x="89" y="30"/>
                  </a:cubicBezTo>
                  <a:cubicBezTo>
                    <a:pt x="37" y="39"/>
                    <a:pt x="0" y="63"/>
                    <a:pt x="0" y="80"/>
                  </a:cubicBezTo>
                  <a:cubicBezTo>
                    <a:pt x="0" y="84"/>
                    <a:pt x="0" y="84"/>
                    <a:pt x="0" y="84"/>
                  </a:cubicBezTo>
                  <a:cubicBezTo>
                    <a:pt x="0" y="114"/>
                    <a:pt x="68" y="140"/>
                    <a:pt x="152" y="140"/>
                  </a:cubicBezTo>
                  <a:cubicBezTo>
                    <a:pt x="236" y="140"/>
                    <a:pt x="304" y="114"/>
                    <a:pt x="304" y="84"/>
                  </a:cubicBezTo>
                  <a:cubicBezTo>
                    <a:pt x="304" y="80"/>
                    <a:pt x="304" y="80"/>
                    <a:pt x="304" y="80"/>
                  </a:cubicBezTo>
                  <a:cubicBezTo>
                    <a:pt x="304" y="63"/>
                    <a:pt x="267" y="39"/>
                    <a:pt x="216" y="30"/>
                  </a:cubicBezTo>
                  <a:close/>
                  <a:moveTo>
                    <a:pt x="20" y="150"/>
                  </a:moveTo>
                  <a:cubicBezTo>
                    <a:pt x="42" y="344"/>
                    <a:pt x="42" y="344"/>
                    <a:pt x="42" y="344"/>
                  </a:cubicBezTo>
                  <a:cubicBezTo>
                    <a:pt x="43" y="353"/>
                    <a:pt x="88" y="383"/>
                    <a:pt x="152" y="384"/>
                  </a:cubicBezTo>
                  <a:cubicBezTo>
                    <a:pt x="217" y="383"/>
                    <a:pt x="261" y="353"/>
                    <a:pt x="262" y="344"/>
                  </a:cubicBezTo>
                  <a:cubicBezTo>
                    <a:pt x="284" y="150"/>
                    <a:pt x="284" y="150"/>
                    <a:pt x="284" y="150"/>
                  </a:cubicBezTo>
                  <a:cubicBezTo>
                    <a:pt x="251" y="169"/>
                    <a:pt x="200" y="178"/>
                    <a:pt x="152" y="178"/>
                  </a:cubicBezTo>
                  <a:cubicBezTo>
                    <a:pt x="104" y="178"/>
                    <a:pt x="54" y="169"/>
                    <a:pt x="20" y="150"/>
                  </a:cubicBez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endParaRPr lang="en-US" sz="2400">
                <a:solidFill>
                  <a:srgbClr val="00FFCC"/>
                </a:solidFill>
              </a:endParaRPr>
            </a:p>
          </p:txBody>
        </p:sp>
        <p:sp>
          <p:nvSpPr>
            <p:cNvPr id="119" name="TextBox 118"/>
            <p:cNvSpPr txBox="1"/>
            <p:nvPr/>
          </p:nvSpPr>
          <p:spPr>
            <a:xfrm>
              <a:off x="840554" y="1997171"/>
              <a:ext cx="1380255" cy="761747"/>
            </a:xfrm>
            <a:prstGeom prst="rect">
              <a:avLst/>
            </a:prstGeom>
            <a:noFill/>
          </p:spPr>
          <p:txBody>
            <a:bodyPr wrap="square" rtlCol="0">
              <a:spAutoFit/>
            </a:bodyPr>
            <a:lstStyle/>
            <a:p>
              <a:r>
                <a:rPr lang="nl-NL" sz="2000" dirty="0" smtClean="0"/>
                <a:t>Tiếp tục hoàn thiện cơ chế bảo vệ hiến pháp và pháp luật. </a:t>
              </a:r>
              <a:endParaRPr lang="en-US" sz="2000" dirty="0"/>
            </a:p>
          </p:txBody>
        </p:sp>
      </p:grpSp>
      <p:grpSp>
        <p:nvGrpSpPr>
          <p:cNvPr id="3" name="Group 2"/>
          <p:cNvGrpSpPr/>
          <p:nvPr/>
        </p:nvGrpSpPr>
        <p:grpSpPr>
          <a:xfrm>
            <a:off x="4838452" y="2809692"/>
            <a:ext cx="2453501" cy="2453501"/>
            <a:chOff x="3628840" y="2107269"/>
            <a:chExt cx="1840126" cy="1840126"/>
          </a:xfrm>
        </p:grpSpPr>
        <p:sp>
          <p:nvSpPr>
            <p:cNvPr id="128" name="Oval 127"/>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0" name="Oval 29"/>
            <p:cNvSpPr/>
            <p:nvPr/>
          </p:nvSpPr>
          <p:spPr>
            <a:xfrm>
              <a:off x="3788521" y="2266950"/>
              <a:ext cx="1520765" cy="152076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prstClr val="white"/>
                  </a:solidFill>
                </a:rPr>
                <a:t>Nghị</a:t>
              </a:r>
              <a:r>
                <a:rPr lang="en-US" sz="2400" b="1" dirty="0" smtClean="0">
                  <a:solidFill>
                    <a:prstClr val="white"/>
                  </a:solidFill>
                </a:rPr>
                <a:t> </a:t>
              </a:r>
              <a:r>
                <a:rPr lang="en-US" sz="2400" b="1" dirty="0" err="1" smtClean="0">
                  <a:solidFill>
                    <a:prstClr val="white"/>
                  </a:solidFill>
                </a:rPr>
                <a:t>quyết</a:t>
              </a:r>
              <a:r>
                <a:rPr lang="en-US" sz="2400" b="1" dirty="0" smtClean="0">
                  <a:solidFill>
                    <a:prstClr val="white"/>
                  </a:solidFill>
                </a:rPr>
                <a:t> ĐH XII</a:t>
              </a:r>
              <a:endParaRPr lang="en-US" sz="2400" b="1" dirty="0">
                <a:solidFill>
                  <a:prstClr val="white"/>
                </a:solidFill>
              </a:endParaRPr>
            </a:p>
          </p:txBody>
        </p:sp>
      </p:grpSp>
      <p:sp>
        <p:nvSpPr>
          <p:cNvPr id="27" name="Rectangle 26"/>
          <p:cNvSpPr/>
          <p:nvPr/>
        </p:nvSpPr>
        <p:spPr>
          <a:xfrm>
            <a:off x="838201" y="53923"/>
            <a:ext cx="10690327" cy="954107"/>
          </a:xfrm>
          <a:prstGeom prst="rect">
            <a:avLst/>
          </a:prstGeom>
        </p:spPr>
        <p:txBody>
          <a:bodyPr wrap="square">
            <a:spAutoFit/>
          </a:bodyPr>
          <a:lstStyle/>
          <a:p>
            <a:r>
              <a:rPr lang="nl-NL" sz="2800" b="1" i="1" dirty="0" smtClean="0"/>
              <a:t>b) Phương hướng, nhiệm vụ xây dựng và hoàn thiện Nhà nước pháp quyền xã hội chủ nghĩa Việt Nam</a:t>
            </a:r>
            <a:endParaRPr lang="en-US" sz="2800" b="1" dirty="0"/>
          </a:p>
        </p:txBody>
      </p:sp>
    </p:spTree>
    <p:extLst>
      <p:ext uri="{BB962C8B-B14F-4D97-AF65-F5344CB8AC3E}">
        <p14:creationId xmlns:p14="http://schemas.microsoft.com/office/powerpoint/2010/main" val="8702834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Cải cách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81980" y="185210"/>
            <a:ext cx="7010400" cy="1200329"/>
          </a:xfrm>
          <a:prstGeom prst="rect">
            <a:avLst/>
          </a:prstGeom>
        </p:spPr>
        <p:txBody>
          <a:bodyPr wrap="square">
            <a:spAutoFit/>
          </a:bodyPr>
          <a:lstStyle/>
          <a:p>
            <a:pPr algn="ctr">
              <a:buNone/>
            </a:pPr>
            <a:r>
              <a:rPr lang="nl-NL" sz="2400" b="1" i="1" dirty="0" smtClean="0">
                <a:solidFill>
                  <a:srgbClr val="008000"/>
                </a:solidFill>
              </a:rPr>
              <a:t>2</a:t>
            </a:r>
            <a:r>
              <a:rPr lang="nl-NL" sz="2400" b="1" i="1" dirty="0">
                <a:solidFill>
                  <a:srgbClr val="008000"/>
                </a:solidFill>
              </a:rPr>
              <a:t>. Nhiệm vụ và giải pháp xây dựng và hoàn thiện Nhà nước pháp quyền xã hội chủ nghĩa Việt Nam </a:t>
            </a:r>
            <a:endParaRPr lang="en-US" sz="2400" dirty="0">
              <a:solidFill>
                <a:srgbClr val="008000"/>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308582"/>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1003710" y="388203"/>
            <a:ext cx="10350089" cy="830997"/>
          </a:xfrm>
          <a:prstGeom prst="rect">
            <a:avLst/>
          </a:prstGeom>
        </p:spPr>
        <p:txBody>
          <a:bodyPr wrap="square">
            <a:spAutoFit/>
          </a:bodyPr>
          <a:lstStyle/>
          <a:p>
            <a:r>
              <a:rPr lang="nl-NL" sz="2400" dirty="0" smtClean="0">
                <a:latin typeface="Times New Roman" panose="02020603050405020304" pitchFamily="18" charset="0"/>
                <a:cs typeface="Times New Roman" panose="02020603050405020304" pitchFamily="18" charset="0"/>
              </a:rPr>
              <a:t>	T</a:t>
            </a:r>
            <a:r>
              <a:rPr lang="pl-PL" sz="2400" dirty="0" smtClean="0">
                <a:latin typeface="Times New Roman" panose="02020603050405020304" pitchFamily="18" charset="0"/>
                <a:cs typeface="Times New Roman" panose="02020603050405020304" pitchFamily="18" charset="0"/>
              </a:rPr>
              <a:t>iếp </a:t>
            </a:r>
            <a:r>
              <a:rPr lang="pl-PL" sz="2400" dirty="0">
                <a:latin typeface="Times New Roman" panose="02020603050405020304" pitchFamily="18" charset="0"/>
                <a:cs typeface="Times New Roman" panose="02020603050405020304" pitchFamily="18" charset="0"/>
              </a:rPr>
              <a:t>tục xây dựng, hoàn thiện Nhà nước pháp quyền xã hội chủ nghĩa do Đảng lãnh đạo là nhiệm vụ trọng tâm của đổi mới hệ thống chính trị</a:t>
            </a:r>
            <a:endParaRPr lang="en-US" sz="2400" dirty="0">
              <a:latin typeface="Times New Roman" panose="02020603050405020304" pitchFamily="18" charset="0"/>
              <a:cs typeface="Times New Roman" panose="02020603050405020304" pitchFamily="18" charset="0"/>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028" y="1752600"/>
            <a:ext cx="4076172" cy="4648200"/>
          </a:xfrm>
          <a:prstGeom prst="rect">
            <a:avLst/>
          </a:prstGeom>
          <a:noFill/>
          <a:extLst>
            <a:ext uri="{909E8E84-426E-40DD-AFC4-6F175D3DCCD1}">
              <a14:hiddenFill xmlns:a14="http://schemas.microsoft.com/office/drawing/2010/main">
                <a:solidFill>
                  <a:srgbClr val="FFFFFF"/>
                </a:solidFill>
              </a14:hiddenFill>
            </a:ext>
          </a:extLst>
        </p:spPr>
      </p:pic>
      <p:sp>
        <p:nvSpPr>
          <p:cNvPr id="10" name="AutoShape 2" descr="Phát huy dân chủ xã hội chủ nghĩa trong xây dựng nhà nước pháp quyền | Tạp  chí Quản lý nhà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Phát huy dân chủ xã hội chủ nghĩa trong xây dựng nhà nước pháp quyền | Tạp  chí Quản lý nhà nướ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1" y="1600200"/>
            <a:ext cx="6400798"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5998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5172890" y="1676401"/>
            <a:ext cx="6753499" cy="3886200"/>
          </a:xfrm>
          <a:ln w="28575">
            <a:solidFill>
              <a:schemeClr val="tx1"/>
            </a:solidFill>
          </a:ln>
        </p:spPr>
        <p:txBody>
          <a:bodyPr>
            <a:normAutofit fontScale="90000"/>
          </a:bodyPr>
          <a:lstStyle/>
          <a:p>
            <a:pPr algn="l"/>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smtClean="0">
                <a:solidFill>
                  <a:schemeClr val="tx1"/>
                </a:solidFill>
                <a:latin typeface="Times New Roman" panose="02020603050405020304" pitchFamily="18" charset="0"/>
                <a:cs typeface="Times New Roman" panose="02020603050405020304" pitchFamily="18" charset="0"/>
              </a:rPr>
              <a:t>Tiếp </a:t>
            </a:r>
            <a:r>
              <a:rPr lang="pl-PL" sz="2700" b="0" dirty="0">
                <a:solidFill>
                  <a:schemeClr val="tx1"/>
                </a:solidFill>
                <a:latin typeface="Times New Roman" panose="02020603050405020304" pitchFamily="18" charset="0"/>
                <a:cs typeface="Times New Roman" panose="02020603050405020304" pitchFamily="18" charset="0"/>
              </a:rPr>
              <a:t>tục hoàn thiện chức năng, nhiệm vụ, quyền hạn, tổ chức của Nhà nước theo quy định của Hiến pháp năm </a:t>
            </a:r>
            <a:r>
              <a:rPr lang="pl-PL" sz="2700" b="0" dirty="0" smtClean="0">
                <a:solidFill>
                  <a:schemeClr val="tx1"/>
                </a:solidFill>
                <a:latin typeface="Times New Roman" panose="02020603050405020304" pitchFamily="18" charset="0"/>
                <a:cs typeface="Times New Roman" panose="02020603050405020304" pitchFamily="18" charset="0"/>
              </a:rPr>
              <a:t>2013</a:t>
            </a:r>
            <a:r>
              <a:rPr lang="en-US" sz="2700" b="0" dirty="0" smtClean="0">
                <a:solidFill>
                  <a:schemeClr val="tx1"/>
                </a:solidFill>
                <a:latin typeface="Times New Roman" panose="02020603050405020304" pitchFamily="18" charset="0"/>
                <a:cs typeface="Times New Roman" panose="02020603050405020304" pitchFamily="18" charset="0"/>
              </a:rPr>
              <a:t>.</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Nhà nước được tổ chức và hoạt động theo Hiến pháp và pháp luật, quản lý xã hội bằng Hiến pháp và pháp </a:t>
            </a:r>
            <a:r>
              <a:rPr lang="pl-PL" sz="2700" b="0" dirty="0" smtClean="0">
                <a:solidFill>
                  <a:schemeClr val="tx1"/>
                </a:solidFill>
                <a:latin typeface="Times New Roman" panose="02020603050405020304" pitchFamily="18" charset="0"/>
                <a:cs typeface="Times New Roman" panose="02020603050405020304" pitchFamily="18" charset="0"/>
              </a:rPr>
              <a:t>luật</a:t>
            </a:r>
            <a:r>
              <a:rPr lang="en-US" sz="2700" b="0" dirty="0" smtClean="0">
                <a:solidFill>
                  <a:schemeClr val="tx1"/>
                </a:solidFill>
                <a:latin typeface="Times New Roman" panose="02020603050405020304" pitchFamily="18" charset="0"/>
                <a:cs typeface="Times New Roman" panose="02020603050405020304" pitchFamily="18" charset="0"/>
              </a:rPr>
              <a:t/>
            </a:r>
            <a:br>
              <a:rPr lang="en-US" sz="2700" b="0" dirty="0" smtClean="0">
                <a:solidFill>
                  <a:schemeClr val="tx1"/>
                </a:solidFill>
                <a:latin typeface="Times New Roman" panose="02020603050405020304" pitchFamily="18" charset="0"/>
                <a:cs typeface="Times New Roman" panose="02020603050405020304" pitchFamily="18" charset="0"/>
              </a:rPr>
            </a:br>
            <a:r>
              <a:rPr lang="en-US" sz="2700" b="0" dirty="0" smtClean="0">
                <a:solidFill>
                  <a:schemeClr val="tx1"/>
                </a:solidFill>
                <a:latin typeface="Times New Roman" panose="02020603050405020304" pitchFamily="18" charset="0"/>
                <a:cs typeface="Times New Roman" panose="02020603050405020304" pitchFamily="18" charset="0"/>
              </a:rPr>
              <a:t>+ </a:t>
            </a:r>
            <a:r>
              <a:rPr lang="pl-PL" sz="2700" b="0" dirty="0">
                <a:solidFill>
                  <a:schemeClr val="tx1"/>
                </a:solidFill>
                <a:latin typeface="Times New Roman" panose="02020603050405020304" pitchFamily="18" charset="0"/>
                <a:cs typeface="Times New Roman" panose="02020603050405020304" pitchFamily="18" charset="0"/>
              </a:rPr>
              <a:t>Xác định rõ cơ chế phân công, phối hợp thực thi quyền lực nhà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marL="0" indent="0">
              <a:buNone/>
            </a:pPr>
            <a:r>
              <a:rPr lang="nl-NL" sz="2400" dirty="0" smtClean="0">
                <a:latin typeface="Times New Roman" panose="02020603050405020304" pitchFamily="18" charset="0"/>
                <a:cs typeface="Times New Roman" panose="02020603050405020304" pitchFamily="18" charset="0"/>
              </a:rPr>
              <a:t>	</a:t>
            </a:r>
            <a:r>
              <a:rPr lang="nl-NL" sz="2400" i="1" dirty="0" smtClean="0">
                <a:solidFill>
                  <a:srgbClr val="0000FF"/>
                </a:solidFill>
                <a:latin typeface="Times New Roman" panose="02020603050405020304" pitchFamily="18" charset="0"/>
                <a:cs typeface="Times New Roman" panose="02020603050405020304" pitchFamily="18" charset="0"/>
              </a:rPr>
              <a:t>Hai </a:t>
            </a:r>
            <a:r>
              <a:rPr lang="nl-NL" sz="2400" i="1" dirty="0">
                <a:solidFill>
                  <a:srgbClr val="0000FF"/>
                </a:solidFill>
                <a:latin typeface="Times New Roman" panose="02020603050405020304" pitchFamily="18" charset="0"/>
                <a:cs typeface="Times New Roman" panose="02020603050405020304" pitchFamily="18" charset="0"/>
              </a:rPr>
              <a:t>là, h</a:t>
            </a:r>
            <a:r>
              <a:rPr lang="pl-PL" sz="2400" i="1" dirty="0">
                <a:solidFill>
                  <a:srgbClr val="0000FF"/>
                </a:solidFill>
                <a:latin typeface="Times New Roman" panose="02020603050405020304" pitchFamily="18" charset="0"/>
                <a:cs typeface="Times New Roman" panose="02020603050405020304" pitchFamily="18" charset="0"/>
              </a:rPr>
              <a:t>oàn thiện thể chế, chức năng, nhiệm vụ, phương thức và cơ chế vận hành, nâng cao hiệu lực, hiệu quả của Nhà nước pháp quyền xã hội chủ nghĩa</a:t>
            </a:r>
            <a:endParaRPr lang="en-US" sz="2400" i="1" dirty="0">
              <a:solidFill>
                <a:srgbClr val="0000FF"/>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Dân chủ là gì? Khái niệm và đặc điểm của Dân chủ - jes.edu.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571" y="1907177"/>
            <a:ext cx="4412288" cy="4323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7760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8218-CD13-4FCA-B298-678F9EFFC239}"/>
              </a:ext>
            </a:extLst>
          </p:cNvPr>
          <p:cNvSpPr>
            <a:spLocks noGrp="1"/>
          </p:cNvSpPr>
          <p:nvPr>
            <p:ph type="title"/>
          </p:nvPr>
        </p:nvSpPr>
        <p:spPr>
          <a:xfrm>
            <a:off x="4800600" y="1752600"/>
            <a:ext cx="7125789" cy="2133600"/>
          </a:xfrm>
          <a:ln w="28575">
            <a:solidFill>
              <a:schemeClr val="tx1"/>
            </a:solidFill>
          </a:ln>
        </p:spPr>
        <p:txBody>
          <a:bodyPr>
            <a:normAutofit/>
          </a:bodyPr>
          <a:lstStyle/>
          <a:p>
            <a:pPr algn="l"/>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smtClean="0">
                <a:solidFill>
                  <a:schemeClr val="tx1"/>
                </a:solidFill>
                <a:latin typeface="Times New Roman" panose="02020603050405020304" pitchFamily="18" charset="0"/>
                <a:cs typeface="Times New Roman" panose="02020603050405020304" pitchFamily="18" charset="0"/>
              </a:rPr>
              <a:t>Tiếp </a:t>
            </a:r>
            <a:r>
              <a:rPr lang="pl-PL" sz="2400" b="0" dirty="0">
                <a:solidFill>
                  <a:schemeClr val="tx1"/>
                </a:solidFill>
                <a:latin typeface="Times New Roman" panose="02020603050405020304" pitchFamily="18" charset="0"/>
                <a:cs typeface="Times New Roman" panose="02020603050405020304" pitchFamily="18" charset="0"/>
              </a:rPr>
              <a:t>tục đổi mới tổ chức và hoạt động của Quốc </a:t>
            </a:r>
            <a:r>
              <a:rPr lang="vi-VN" sz="2400" b="0" dirty="0">
                <a:solidFill>
                  <a:schemeClr val="tx1"/>
                </a:solidFill>
                <a:latin typeface="Times New Roman" panose="02020603050405020304" pitchFamily="18" charset="0"/>
                <a:cs typeface="Times New Roman" panose="02020603050405020304" pitchFamily="18" charset="0"/>
              </a:rPr>
              <a:t>hội</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Hoàn thiện cơ cấu tổ chức Chính phủ</a:t>
            </a:r>
            <a:r>
              <a:rPr lang="en-US" sz="2400" b="0" dirty="0" smtClean="0">
                <a:solidFill>
                  <a:schemeClr val="tx1"/>
                </a:solidFill>
                <a:latin typeface="Times New Roman" panose="02020603050405020304" pitchFamily="18" charset="0"/>
                <a:cs typeface="Times New Roman" panose="02020603050405020304" pitchFamily="18" charset="0"/>
              </a:rPr>
              <a:t/>
            </a:r>
            <a:br>
              <a:rPr lang="en-US" sz="2400" b="0" dirty="0" smtClean="0">
                <a:solidFill>
                  <a:schemeClr val="tx1"/>
                </a:solidFill>
                <a:latin typeface="Times New Roman" panose="02020603050405020304" pitchFamily="18" charset="0"/>
                <a:cs typeface="Times New Roman" panose="02020603050405020304" pitchFamily="18" charset="0"/>
              </a:rPr>
            </a:br>
            <a:r>
              <a:rPr lang="en-US" sz="2400" b="0" dirty="0" smtClean="0">
                <a:solidFill>
                  <a:schemeClr val="tx1"/>
                </a:solidFill>
                <a:latin typeface="Times New Roman" panose="02020603050405020304" pitchFamily="18" charset="0"/>
                <a:cs typeface="Times New Roman" panose="02020603050405020304" pitchFamily="18" charset="0"/>
              </a:rPr>
              <a:t>+ </a:t>
            </a:r>
            <a:r>
              <a:rPr lang="pl-PL" sz="2400" b="0" dirty="0">
                <a:solidFill>
                  <a:schemeClr val="tx1"/>
                </a:solidFill>
                <a:latin typeface="Times New Roman" panose="02020603050405020304" pitchFamily="18" charset="0"/>
                <a:cs typeface="Times New Roman" panose="02020603050405020304" pitchFamily="18" charset="0"/>
              </a:rPr>
              <a:t>C</a:t>
            </a:r>
            <a:r>
              <a:rPr lang="nl-NL" sz="2400" b="0" dirty="0">
                <a:solidFill>
                  <a:schemeClr val="tx1"/>
                </a:solidFill>
                <a:latin typeface="Times New Roman" panose="02020603050405020304" pitchFamily="18" charset="0"/>
                <a:cs typeface="Times New Roman" panose="02020603050405020304" pitchFamily="18" charset="0"/>
              </a:rPr>
              <a:t>ải cách và kiện toàn các cơ quan tư pháp</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smtClean="0">
                <a:solidFill>
                  <a:srgbClr val="3333CC"/>
                </a:solidFill>
                <a:latin typeface="Times New Roman" panose="02020603050405020304" pitchFamily="18" charset="0"/>
                <a:cs typeface="Times New Roman" panose="02020603050405020304" pitchFamily="18" charset="0"/>
              </a:rPr>
              <a:t>Ba </a:t>
            </a:r>
            <a:r>
              <a:rPr lang="pl-PL" sz="2400" i="1" dirty="0">
                <a:solidFill>
                  <a:srgbClr val="3333CC"/>
                </a:solidFill>
                <a:latin typeface="Times New Roman" panose="02020603050405020304" pitchFamily="18" charset="0"/>
                <a:cs typeface="Times New Roman" panose="02020603050405020304" pitchFamily="18" charset="0"/>
              </a:rPr>
              <a:t>là, hoàn thiện tổ chức và nâng cao chất lượng, hiệu quả hoạt động của bộ máy nhà nước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1752600"/>
            <a:ext cx="4645025"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06133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1AF6F468-73ED-4C2E-8374-C40A4A011CF7}"/>
              </a:ext>
            </a:extLst>
          </p:cNvPr>
          <p:cNvSpPr>
            <a:spLocks noGrp="1"/>
          </p:cNvSpPr>
          <p:nvPr>
            <p:ph idx="1"/>
          </p:nvPr>
        </p:nvSpPr>
        <p:spPr>
          <a:xfrm>
            <a:off x="326571" y="191679"/>
            <a:ext cx="11730446" cy="1285874"/>
          </a:xfrm>
          <a:ln w="28575">
            <a:solidFill>
              <a:srgbClr val="FF0000"/>
            </a:solidFill>
          </a:ln>
        </p:spPr>
        <p:txBody>
          <a:bodyPr>
            <a:normAutofit/>
          </a:bodyPr>
          <a:lstStyle/>
          <a:p>
            <a:pPr>
              <a:buNone/>
            </a:pPr>
            <a:r>
              <a:rPr lang="pl-PL" sz="2400" i="1" dirty="0">
                <a:solidFill>
                  <a:srgbClr val="3333CC"/>
                </a:solidFill>
                <a:latin typeface="Times New Roman" panose="02020603050405020304" pitchFamily="18" charset="0"/>
                <a:cs typeface="Times New Roman" panose="02020603050405020304" pitchFamily="18" charset="0"/>
              </a:rPr>
              <a:t>Bốn là, chú trọng công tác xây dựng đội ngũ cán bộ, công chức</a:t>
            </a:r>
            <a:endParaRPr lang="en-US" sz="2400" i="1" dirty="0">
              <a:solidFill>
                <a:srgbClr val="3333CC"/>
              </a:solidFill>
              <a:latin typeface="Times New Roman" panose="02020603050405020304" pitchFamily="18" charset="0"/>
              <a:cs typeface="Times New Roman" panose="02020603050405020304" pitchFamily="18" charset="0"/>
            </a:endParaRPr>
          </a:p>
        </p:txBody>
      </p:sp>
      <p:sp>
        <p:nvSpPr>
          <p:cNvPr id="3" name="AutoShape 2" descr="Dân chủ là gì? Khái niệm và đặc điểm của Dân chủ - jes.edu.v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881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pic>
        <p:nvPicPr>
          <p:cNvPr id="20482" name="Picture 2" descr="Image result for Cần, kiệm, liêm, chính, chí công vô t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2" y="1143000"/>
            <a:ext cx="5981700" cy="44958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22755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30698" y="1570574"/>
            <a:ext cx="3884397" cy="461665"/>
          </a:xfrm>
          <a:prstGeom prst="rect">
            <a:avLst/>
          </a:prstGeom>
        </p:spPr>
        <p:txBody>
          <a:bodyPr wrap="none">
            <a:spAutoFit/>
          </a:bodyPr>
          <a:lstStyle/>
          <a:p>
            <a:pPr marL="342895" indent="-342895">
              <a:buFont typeface="Wingdings" panose="05000000000000000000" pitchFamily="2" charset="2"/>
              <a:buChar char="§"/>
            </a:pPr>
            <a:r>
              <a:rPr lang="nl-NL" sz="2400" dirty="0">
                <a:solidFill>
                  <a:srgbClr val="6600CC"/>
                </a:solidFill>
                <a:latin typeface="+mj-lt"/>
                <a:ea typeface="Calibri" panose="020F0502020204030204" pitchFamily="34" charset="0"/>
              </a:rPr>
              <a:t>Có trình độ, hiểu biết về:</a:t>
            </a:r>
            <a:endParaRPr lang="en-US" sz="2400" dirty="0">
              <a:solidFill>
                <a:srgbClr val="6600CC"/>
              </a:solidFill>
              <a:latin typeface="+mj-lt"/>
            </a:endParaRPr>
          </a:p>
        </p:txBody>
      </p:sp>
      <p:sp>
        <p:nvSpPr>
          <p:cNvPr id="4" name="Rectangle 3"/>
          <p:cNvSpPr/>
          <p:nvPr/>
        </p:nvSpPr>
        <p:spPr>
          <a:xfrm>
            <a:off x="4916838" y="787571"/>
            <a:ext cx="2704587"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00B050"/>
                </a:solidFill>
                <a:latin typeface="+mj-lt"/>
                <a:ea typeface="Calibri" panose="020F0502020204030204" pitchFamily="34" charset="0"/>
              </a:rPr>
              <a:t>Lý luận chính trị</a:t>
            </a:r>
            <a:endParaRPr lang="en-US" sz="2400" dirty="0">
              <a:solidFill>
                <a:srgbClr val="00B050"/>
              </a:solidFill>
              <a:latin typeface="+mj-lt"/>
            </a:endParaRPr>
          </a:p>
        </p:txBody>
      </p:sp>
      <p:sp>
        <p:nvSpPr>
          <p:cNvPr id="5" name="Rectangle 4"/>
          <p:cNvSpPr/>
          <p:nvPr/>
        </p:nvSpPr>
        <p:spPr>
          <a:xfrm>
            <a:off x="4942236" y="1570574"/>
            <a:ext cx="4929555"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996633"/>
                </a:solidFill>
                <a:latin typeface="+mj-lt"/>
                <a:ea typeface="Calibri" panose="020F0502020204030204" pitchFamily="34" charset="0"/>
              </a:rPr>
              <a:t>Quan điểm, đường lối của Đảng</a:t>
            </a:r>
            <a:endParaRPr lang="en-US" sz="2400" dirty="0">
              <a:solidFill>
                <a:srgbClr val="996633"/>
              </a:solidFill>
              <a:latin typeface="+mj-lt"/>
            </a:endParaRPr>
          </a:p>
        </p:txBody>
      </p:sp>
      <p:sp>
        <p:nvSpPr>
          <p:cNvPr id="6" name="Rectangle 5"/>
          <p:cNvSpPr/>
          <p:nvPr/>
        </p:nvSpPr>
        <p:spPr>
          <a:xfrm>
            <a:off x="4942231" y="2306796"/>
            <a:ext cx="5904180" cy="461665"/>
          </a:xfrm>
          <a:prstGeom prst="rect">
            <a:avLst/>
          </a:prstGeom>
        </p:spPr>
        <p:txBody>
          <a:bodyPr wrap="none">
            <a:spAutoFit/>
          </a:bodyPr>
          <a:lstStyle/>
          <a:p>
            <a:pPr marL="342895" indent="-342895">
              <a:buFont typeface="Wingdings" panose="05000000000000000000" pitchFamily="2" charset="2"/>
              <a:buChar char="ü"/>
            </a:pPr>
            <a:r>
              <a:rPr lang="nl-NL" sz="2400" dirty="0">
                <a:solidFill>
                  <a:srgbClr val="660066"/>
                </a:solidFill>
                <a:latin typeface="+mj-lt"/>
                <a:ea typeface="Calibri" panose="020F0502020204030204" pitchFamily="34" charset="0"/>
              </a:rPr>
              <a:t>Chính sách và pháp luật của Nhà nước</a:t>
            </a:r>
            <a:endParaRPr lang="en-US" sz="2400" dirty="0">
              <a:solidFill>
                <a:srgbClr val="660066"/>
              </a:solidFill>
              <a:latin typeface="+mj-lt"/>
            </a:endParaRPr>
          </a:p>
        </p:txBody>
      </p:sp>
      <p:sp>
        <p:nvSpPr>
          <p:cNvPr id="10" name="Rectangle 9"/>
          <p:cNvSpPr/>
          <p:nvPr/>
        </p:nvSpPr>
        <p:spPr>
          <a:xfrm>
            <a:off x="430694" y="3581406"/>
            <a:ext cx="11151710" cy="830997"/>
          </a:xfrm>
          <a:prstGeom prst="rect">
            <a:avLst/>
          </a:prstGeom>
        </p:spPr>
        <p:txBody>
          <a:bodyPr wrap="square">
            <a:spAutoFit/>
          </a:bodyPr>
          <a:lstStyle/>
          <a:p>
            <a:pPr marL="342895" indent="-342895" algn="just">
              <a:buFont typeface="Wingdings" panose="05000000000000000000" pitchFamily="2" charset="2"/>
              <a:buChar char="§"/>
            </a:pPr>
            <a:r>
              <a:rPr lang="nl-NL" sz="2400" dirty="0">
                <a:solidFill>
                  <a:srgbClr val="663300"/>
                </a:solidFill>
                <a:latin typeface="+mj-lt"/>
                <a:ea typeface="Calibri" panose="020F0502020204030204" pitchFamily="34" charset="0"/>
                <a:cs typeface="Times New Roman" panose="02020603050405020304" pitchFamily="18" charset="0"/>
              </a:rPr>
              <a:t>Đủ năng lực và sức khỏe để làm việc có hiệu quả, đáp ứng nhu cầu và nhiệm vụ được giao.</a:t>
            </a:r>
            <a:endParaRPr lang="en-US" sz="2400" dirty="0">
              <a:solidFill>
                <a:srgbClr val="663300"/>
              </a:solidFill>
              <a:latin typeface="+mj-lt"/>
              <a:ea typeface="Calibri" panose="020F0502020204030204" pitchFamily="34" charset="0"/>
              <a:cs typeface="Times New Roman" panose="02020603050405020304" pitchFamily="18" charset="0"/>
            </a:endParaRPr>
          </a:p>
        </p:txBody>
      </p:sp>
      <p:cxnSp>
        <p:nvCxnSpPr>
          <p:cNvPr id="12" name="Straight Arrow Connector 11"/>
          <p:cNvCxnSpPr>
            <a:stCxn id="3" idx="3"/>
          </p:cNvCxnSpPr>
          <p:nvPr/>
        </p:nvCxnSpPr>
        <p:spPr>
          <a:xfrm flipV="1">
            <a:off x="4315095" y="1160317"/>
            <a:ext cx="627143" cy="6410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3" idx="3"/>
          </p:cNvCxnSpPr>
          <p:nvPr/>
        </p:nvCxnSpPr>
        <p:spPr>
          <a:xfrm>
            <a:off x="4315095" y="1801407"/>
            <a:ext cx="601737" cy="626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3" idx="3"/>
            <a:endCxn id="5" idx="1"/>
          </p:cNvCxnSpPr>
          <p:nvPr/>
        </p:nvCxnSpPr>
        <p:spPr>
          <a:xfrm>
            <a:off x="4315095" y="1801407"/>
            <a:ext cx="62714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601" y="3048005"/>
            <a:ext cx="304800" cy="762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228601" y="1801407"/>
            <a:ext cx="304800" cy="12465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1571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2526794" y="274997"/>
            <a:ext cx="7226806" cy="361637"/>
          </a:xfrm>
          <a:prstGeom prst="rect">
            <a:avLst/>
          </a:prstGeom>
        </p:spPr>
        <p:txBody>
          <a:bodyPr wrap="square">
            <a:spAutoFit/>
          </a:bodyPr>
          <a:lstStyle/>
          <a:p>
            <a:pPr marL="457195" indent="457195">
              <a:lnSpc>
                <a:spcPts val="2100"/>
              </a:lnSpc>
            </a:pPr>
            <a:r>
              <a:rPr lang="nl-NL" sz="2400" b="1" i="1" dirty="0">
                <a:solidFill>
                  <a:srgbClr val="CC66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CC66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a:t>
            </a:r>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cách cơ bản chế độ tiền lương, nâng cao đời sống người hưởng lương, chống đặc quyền, đặc lợi. </a:t>
            </a: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r>
              <a:rPr lang="en-US" dirty="0">
                <a:solidFill>
                  <a:srgbClr val="006600"/>
                </a:solidFill>
                <a:ea typeface="Times New Roman" panose="02020603050405020304" pitchFamily="18" charset="0"/>
                <a:cs typeface="Times New Roman" panose="02020603050405020304" pitchFamily="18" charset="0"/>
              </a:rPr>
              <a:t/>
            </a: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par>
    </p:tn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21378</TotalTime>
  <Words>2248</Words>
  <Application>Microsoft Office PowerPoint</Application>
  <PresentationFormat>Widescreen</PresentationFormat>
  <Paragraphs>187</Paragraphs>
  <Slides>44</Slides>
  <Notes>2</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44</vt:i4>
      </vt:variant>
    </vt:vector>
  </HeadingPairs>
  <TitlesOfParts>
    <vt:vector size="58" baseType="lpstr">
      <vt:lpstr>ＭＳ Ｐゴシック</vt:lpstr>
      <vt:lpstr>.VnTime</vt:lpstr>
      <vt:lpstr>Arial</vt:lpstr>
      <vt:lpstr>Arial Unicode MS</vt:lpstr>
      <vt:lpstr>Calibri</vt:lpstr>
      <vt:lpstr>Lato</vt:lpstr>
      <vt:lpstr>Lato Light</vt:lpstr>
      <vt:lpstr>Microsoft Yi Baiti</vt:lpstr>
      <vt:lpstr>Oswald</vt:lpstr>
      <vt:lpstr>Source Sans Pro</vt:lpstr>
      <vt:lpstr>Times New Roman</vt:lpstr>
      <vt:lpstr>Wingdings</vt:lpstr>
      <vt:lpstr>Quince template</vt:lpstr>
      <vt:lpstr>2_Contents Slide Master</vt:lpstr>
      <vt:lpstr>PowerPoint Presentation</vt:lpstr>
      <vt:lpstr>PowerPoint Presentation</vt:lpstr>
      <vt:lpstr>PowerPoint Presentation</vt:lpstr>
      <vt:lpstr>a. Khái niệm nhà nước pháp quyền xã hội chủ nghĩa?</vt:lpstr>
      <vt:lpstr>PowerPoint Presentation</vt:lpstr>
      <vt:lpstr>PowerPoint Presentation</vt:lpstr>
      <vt:lpstr>PowerPoint Presentation</vt:lpstr>
      <vt:lpstr>PowerPoint Presentation</vt:lpstr>
      <vt:lpstr>PowerPoint Presentation</vt:lpstr>
      <vt:lpstr>PowerPoint Presentation</vt:lpstr>
      <vt:lpstr> Hiến pháp năm 2013: Nước Cộng hòa XHCN VN là quốc gia thống nhất của các dân tộc cùng sinh sống trên đất nước VN   </vt:lpstr>
      <vt:lpstr>           Điều 14 Hiến pháp 2013 khẳng định:   “Ở nước Cộng hòa xã hội chủ nghĩa Việt Nam, các quyền con người, quyền công dân về chính trị, dân sự, kinh tế, văn hóa, xã hội được công nhận, tôn trọng, bảo vệ, bảo đảm theo Hiến pháp và pháp luật”.    </vt:lpstr>
      <vt:lpstr>     Thực chất của dân chủ xã hội chủ nghĩa là thu hút những người lao động tham gia một cách bình đẳng và ngày càng rộng rãi vào quản lý công việc của Nhà nước và của xã hội    </vt:lpstr>
      <vt:lpstr>    Đảng Cộng sản Việt Nam - Đội tiên phong của giai cấp công nhân, đồng thời là đội tiên phong của nhân dân lao động và của dân tộc Việt Nam, đại biểu trung thành lợi ích của giai cấp công nhân, nhân dân lao động và của cả dân tộc, lấy chủ nghĩa Mác - Lê nin và tư tưởng Hồ Chí Minh làm nền tảng tư tưởng, là lực lượng lãnh đạo Nhà nước và xã hội. ( Điều 4 hiến pháp 2013)    </vt:lpstr>
      <vt:lpstr>PowerPoint Presentation</vt:lpstr>
      <vt:lpstr>PowerPoint Presentation</vt:lpstr>
      <vt:lpstr>PowerPoint Presentation</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1. Phương hướng xây dựng và hoàn thiện Nhà nước pháp quyền xã hội chủ nghĩa VN a. Những định hướng lớn xây dựng và hoàn thiện nhà nước pháp quyền XHCN VN </vt:lpstr>
      <vt:lpstr>PowerPoint Presentation</vt:lpstr>
      <vt:lpstr>PowerPoint Presentation</vt:lpstr>
      <vt:lpstr>PowerPoint Presentation</vt:lpstr>
      <vt:lpstr>+ Tiếp tục hoàn thiện chức năng, nhiệm vụ, quyền hạn, tổ chức của Nhà nước theo quy định của Hiến pháp năm 2013. + Nhà nước được tổ chức và hoạt động theo Hiến pháp và pháp luật, quản lý xã hội bằng Hiến pháp và pháp luật + Xác định rõ cơ chế phân công, phối hợp thực thi quyền lực nhà nước  </vt:lpstr>
      <vt:lpstr>+ Tiếp tục đổi mới tổ chức và hoạt động của Quốc hội + Hoàn thiện cơ cấu tổ chức Chính phủ + Cải cách và kiện toàn các cơ quan tư pháp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Admin</cp:lastModifiedBy>
  <cp:revision>313</cp:revision>
  <dcterms:created xsi:type="dcterms:W3CDTF">2015-10-29T17:39:51Z</dcterms:created>
  <dcterms:modified xsi:type="dcterms:W3CDTF">2021-05-17T03:07:43Z</dcterms:modified>
</cp:coreProperties>
</file>