
<file path=[Content_Types].xml><?xml version="1.0" encoding="utf-8"?>
<Types xmlns="http://schemas.openxmlformats.org/package/2006/content-types">
  <Default Extension="bin" ContentType="application/vnd.openxmlformats-officedocument.oleObject"/>
  <Default Extension="vsd" ContentType="application/vnd.visio"/>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6" d="100"/>
          <a:sy n="66" d="100"/>
        </p:scale>
        <p:origin x="90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5/18/2021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5/18/2021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5/18/2021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5/18/2021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5/18/2021</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5/18/2021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image" Target="../media/image2.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emf"/><Relationship Id="rId4" Type="http://schemas.openxmlformats.org/officeDocument/2006/relationships/oleObject" Target="../embeddings/Microsoft_Visio_2003-2010_Drawing78111.vsd"/></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3.bin"/><Relationship Id="rId7" Type="http://schemas.openxmlformats.org/officeDocument/2006/relationships/image" Target="../media/image3.wmf"/><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image" Target="../media/image1.emf"/><Relationship Id="rId4" Type="http://schemas.openxmlformats.org/officeDocument/2006/relationships/oleObject" Target="../embeddings/Microsoft_Visio_2003-2010_Drawing78222.vsd"/></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4.emf"/><Relationship Id="rId4" Type="http://schemas.openxmlformats.org/officeDocument/2006/relationships/oleObject" Target="../embeddings/Microsoft_Visio_2003-2010_Drawing89333.vsd"/></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6.wmf"/><Relationship Id="rId5" Type="http://schemas.openxmlformats.org/officeDocument/2006/relationships/oleObject" Target="../embeddings/oleObject7.bin"/><Relationship Id="rId4" Type="http://schemas.openxmlformats.org/officeDocument/2006/relationships/image" Target="../media/image5.wmf"/></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7.emf"/><Relationship Id="rId4" Type="http://schemas.openxmlformats.org/officeDocument/2006/relationships/oleObject" Target="../embeddings/Microsoft_Visio_2003-2010_Drawing910444.vsd"/></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9.emf"/><Relationship Id="rId4" Type="http://schemas.openxmlformats.org/officeDocument/2006/relationships/oleObject" Target="../embeddings/Microsoft_Visio_2003-2010_Drawing111255.vsd"/></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image" Target="../media/image10.emf"/><Relationship Id="rId4" Type="http://schemas.openxmlformats.org/officeDocument/2006/relationships/oleObject" Target="../embeddings/Microsoft_Visio_2003-2010_Drawing121366.vsd"/></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8.vml"/><Relationship Id="rId5" Type="http://schemas.openxmlformats.org/officeDocument/2006/relationships/image" Target="../media/image11.emf"/><Relationship Id="rId4" Type="http://schemas.openxmlformats.org/officeDocument/2006/relationships/oleObject" Target="../embeddings/Microsoft_Visio_2003-2010_Drawing131477.vsd"/></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solidFill>
                  <a:srgbClr val="FF0000"/>
                </a:solidFill>
                <a:latin typeface="Times New Roman" panose="02020603050405020304" pitchFamily="18" charset="0"/>
                <a:cs typeface="Times New Roman" panose="02020603050405020304" pitchFamily="18" charset="0"/>
              </a:rPr>
              <a:t>ĐIỆN TỬ TƯƠNG TỰ</a:t>
            </a:r>
            <a:endParaRPr lang="vi-VN" b="1" dirty="0">
              <a:solidFill>
                <a:srgbClr val="FF000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p:txBody>
          <a:bodyPr/>
          <a:lstStyle/>
          <a:p>
            <a:endParaRPr lang="vi-VN"/>
          </a:p>
        </p:txBody>
      </p:sp>
    </p:spTree>
    <p:extLst>
      <p:ext uri="{BB962C8B-B14F-4D97-AF65-F5344CB8AC3E}">
        <p14:creationId xmlns:p14="http://schemas.microsoft.com/office/powerpoint/2010/main" val="2030788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177866" cy="812800"/>
          </a:xfrm>
        </p:spPr>
        <p:txBody>
          <a:bodyPr>
            <a:normAutofit fontScale="90000"/>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a:t>
            </a:r>
            <a:r>
              <a:rPr lang="pt-BR" b="1" dirty="0" smtClean="0">
                <a:solidFill>
                  <a:srgbClr val="FF0000"/>
                </a:solidFill>
                <a:latin typeface="Times New Roman" panose="02020603050405020304" pitchFamily="18" charset="0"/>
                <a:cs typeface="Times New Roman" panose="02020603050405020304" pitchFamily="18" charset="0"/>
              </a:rPr>
              <a:t>TRANZITOR </a:t>
            </a:r>
            <a:r>
              <a:rPr lang="vi-VN" b="1" dirty="0"/>
              <a:t/>
            </a:r>
            <a:br>
              <a:rPr lang="vi-VN" b="1" dirty="0"/>
            </a:br>
            <a:endParaRPr lang="vi-VN" dirty="0"/>
          </a:p>
        </p:txBody>
      </p:sp>
      <p:sp>
        <p:nvSpPr>
          <p:cNvPr id="3" name="Content Placeholder 2"/>
          <p:cNvSpPr>
            <a:spLocks noGrp="1"/>
          </p:cNvSpPr>
          <p:nvPr>
            <p:ph idx="1"/>
          </p:nvPr>
        </p:nvSpPr>
        <p:spPr>
          <a:xfrm>
            <a:off x="953106" y="1954214"/>
            <a:ext cx="8596668" cy="3880773"/>
          </a:xfrm>
        </p:spPr>
        <p:txBody>
          <a:bodyPr/>
          <a:lstStyle/>
          <a:p>
            <a:r>
              <a:rPr lang="vi-VN" sz="2800" b="1" dirty="0" smtClean="0">
                <a:latin typeface="Times New Roman" panose="02020603050405020304" pitchFamily="18" charset="0"/>
                <a:cs typeface="Times New Roman" panose="02020603050405020304" pitchFamily="18" charset="0"/>
              </a:rPr>
              <a:t>1.2.2 Phân</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bằng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nguồn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chung</a:t>
            </a:r>
            <a:r>
              <a:rPr lang="en-US" sz="2800" b="1" dirty="0" smtClean="0">
                <a:latin typeface="Times New Roman" panose="02020603050405020304" pitchFamily="18" charset="0"/>
                <a:cs typeface="Times New Roman" panose="02020603050405020304" pitchFamily="18" charset="0"/>
              </a:rPr>
              <a:t>:</a:t>
            </a:r>
          </a:p>
          <a:p>
            <a:endParaRPr lang="vi-VN" sz="2800" dirty="0">
              <a:latin typeface="Times New Roman" panose="02020603050405020304" pitchFamily="18" charset="0"/>
              <a:cs typeface="Times New Roman" panose="02020603050405020304" pitchFamily="18" charset="0"/>
            </a:endParaRPr>
          </a:p>
          <a:p>
            <a:endParaRPr lang="vi-VN" dirty="0"/>
          </a:p>
        </p:txBody>
      </p:sp>
      <p:sp>
        <p:nvSpPr>
          <p:cNvPr id="4" name="Rectangle 2"/>
          <p:cNvSpPr>
            <a:spLocks noChangeArrowheads="1"/>
          </p:cNvSpPr>
          <p:nvPr/>
        </p:nvSpPr>
        <p:spPr bwMode="auto">
          <a:xfrm>
            <a:off x="275772" y="-2063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1856993024"/>
              </p:ext>
            </p:extLst>
          </p:nvPr>
        </p:nvGraphicFramePr>
        <p:xfrm>
          <a:off x="953106" y="2638669"/>
          <a:ext cx="3476697" cy="3196318"/>
        </p:xfrm>
        <a:graphic>
          <a:graphicData uri="http://schemas.openxmlformats.org/presentationml/2006/ole">
            <mc:AlternateContent xmlns:mc="http://schemas.openxmlformats.org/markup-compatibility/2006">
              <mc:Choice xmlns:v="urn:schemas-microsoft-com:vml" Requires="v">
                <p:oleObj spid="_x0000_s1061" r:id="rId4" imgW="2285896" imgH="2867011" progId="Visio.Drawing.11">
                  <p:embed/>
                </p:oleObj>
              </mc:Choice>
              <mc:Fallback>
                <p:oleObj r:id="rId4" imgW="2285896" imgH="2867011"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3106" y="2638669"/>
                        <a:ext cx="3476697" cy="3196318"/>
                      </a:xfrm>
                      <a:prstGeom prst="rect">
                        <a:avLst/>
                      </a:prstGeom>
                      <a:noFill/>
                    </p:spPr>
                  </p:pic>
                </p:oleObj>
              </mc:Fallback>
            </mc:AlternateContent>
          </a:graphicData>
        </a:graphic>
      </p:graphicFrame>
      <p:sp>
        <p:nvSpPr>
          <p:cNvPr id="6" name="TextBox 5"/>
          <p:cNvSpPr txBox="1"/>
          <p:nvPr/>
        </p:nvSpPr>
        <p:spPr>
          <a:xfrm>
            <a:off x="4648201" y="2638669"/>
            <a:ext cx="5655492" cy="3323987"/>
          </a:xfrm>
          <a:prstGeom prst="rect">
            <a:avLst/>
          </a:prstGeom>
          <a:noFill/>
        </p:spPr>
        <p:txBody>
          <a:bodyPr wrap="square" rtlCol="0">
            <a:spAutoFit/>
          </a:bodyPr>
          <a:lstStyle/>
          <a:p>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transistor.</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B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qua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trở</a:t>
            </a:r>
            <a:r>
              <a:rPr lang="en-US" sz="2400" dirty="0">
                <a:latin typeface="Times New Roman" panose="02020603050405020304" pitchFamily="18" charset="0"/>
                <a:cs typeface="Times New Roman" panose="02020603050405020304" pitchFamily="18" charset="0"/>
              </a:rPr>
              <a:t> R</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ngõ</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thức</a:t>
            </a:r>
            <a:r>
              <a:rPr lang="en-US" sz="2400" dirty="0" smtClean="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 V</a:t>
            </a:r>
            <a:r>
              <a:rPr lang="en-US" sz="2400" baseline="-25000" dirty="0">
                <a:latin typeface="Times New Roman" panose="02020603050405020304" pitchFamily="18" charset="0"/>
                <a:cs typeface="Times New Roman" panose="02020603050405020304" pitchFamily="18" charset="0"/>
              </a:rPr>
              <a:t>BE</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E</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E</a:t>
            </a:r>
            <a:endParaRPr lang="vi-VN" sz="2400" dirty="0">
              <a:latin typeface="Times New Roman" panose="02020603050405020304" pitchFamily="18" charset="0"/>
              <a:cs typeface="Times New Roman" panose="02020603050405020304" pitchFamily="18" charset="0"/>
            </a:endParaRPr>
          </a:p>
          <a:p>
            <a:r>
              <a:rPr lang="fr-FR"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 V</a:t>
            </a:r>
            <a:r>
              <a:rPr lang="en-US" sz="2400" baseline="-25000" dirty="0">
                <a:latin typeface="Times New Roman" panose="02020603050405020304" pitchFamily="18" charset="0"/>
                <a:cs typeface="Times New Roman" panose="02020603050405020304" pitchFamily="18" charset="0"/>
              </a:rPr>
              <a:t>BE</a:t>
            </a:r>
            <a:r>
              <a:rPr lang="en-US" sz="2400" dirty="0">
                <a:latin typeface="Times New Roman" panose="02020603050405020304" pitchFamily="18" charset="0"/>
                <a:cs typeface="Times New Roman" panose="02020603050405020304" pitchFamily="18" charset="0"/>
              </a:rPr>
              <a:t> +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E </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E</a:t>
            </a: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dirty="0"/>
          </a:p>
        </p:txBody>
      </p:sp>
      <p:sp>
        <p:nvSpPr>
          <p:cNvPr id="7" name="Rectangle 4"/>
          <p:cNvSpPr>
            <a:spLocks noChangeArrowheads="1"/>
          </p:cNvSpPr>
          <p:nvPr/>
        </p:nvSpPr>
        <p:spPr bwMode="auto">
          <a:xfrm>
            <a:off x="275772" y="24948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8" name="Object 7"/>
          <p:cNvGraphicFramePr>
            <a:graphicFrameLocks noChangeAspect="1"/>
          </p:cNvGraphicFramePr>
          <p:nvPr>
            <p:extLst>
              <p:ext uri="{D42A27DB-BD31-4B8C-83A1-F6EECF244321}">
                <p14:modId xmlns:p14="http://schemas.microsoft.com/office/powerpoint/2010/main" val="4229224050"/>
              </p:ext>
            </p:extLst>
          </p:nvPr>
        </p:nvGraphicFramePr>
        <p:xfrm>
          <a:off x="4824307" y="5392266"/>
          <a:ext cx="2009978" cy="974535"/>
        </p:xfrm>
        <a:graphic>
          <a:graphicData uri="http://schemas.openxmlformats.org/presentationml/2006/ole">
            <mc:AlternateContent xmlns:mc="http://schemas.openxmlformats.org/markup-compatibility/2006">
              <mc:Choice xmlns:v="urn:schemas-microsoft-com:vml" Requires="v">
                <p:oleObj spid="_x0000_s1062" r:id="rId6" imgW="939800" imgH="457200" progId="Equation.3">
                  <p:embed/>
                </p:oleObj>
              </mc:Choice>
              <mc:Fallback>
                <p:oleObj r:id="rId6" imgW="939800" imgH="457200"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24307" y="5392266"/>
                        <a:ext cx="2009978" cy="974535"/>
                      </a:xfrm>
                      <a:prstGeom prst="rect">
                        <a:avLst/>
                      </a:prstGeom>
                      <a:noFill/>
                    </p:spPr>
                  </p:pic>
                </p:oleObj>
              </mc:Fallback>
            </mc:AlternateContent>
          </a:graphicData>
        </a:graphic>
      </p:graphicFrame>
    </p:spTree>
    <p:extLst>
      <p:ext uri="{BB962C8B-B14F-4D97-AF65-F5344CB8AC3E}">
        <p14:creationId xmlns:p14="http://schemas.microsoft.com/office/powerpoint/2010/main" val="2583956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2"/>
                                        </p:tgtEl>
                                        <p:attrNameLst>
                                          <p:attrName>style.color</p:attrName>
                                        </p:attrNameLst>
                                      </p:cBhvr>
                                      <p:to>
                                        <a:schemeClr val="bg1"/>
                                      </p:to>
                                    </p:animClr>
                                    <p:animClr clrSpc="rgb" dir="cw">
                                      <p:cBhvr>
                                        <p:cTn id="7" dur="250" autoRev="1" fill="remove"/>
                                        <p:tgtEl>
                                          <p:spTgt spid="2"/>
                                        </p:tgtEl>
                                        <p:attrNameLst>
                                          <p:attrName>fillcolor</p:attrName>
                                        </p:attrNameLst>
                                      </p:cBhvr>
                                      <p:to>
                                        <a:schemeClr val="bg1"/>
                                      </p:to>
                                    </p:animClr>
                                    <p:set>
                                      <p:cBhvr>
                                        <p:cTn id="8" dur="250" autoRev="1" fill="remove"/>
                                        <p:tgtEl>
                                          <p:spTgt spid="2"/>
                                        </p:tgtEl>
                                        <p:attrNameLst>
                                          <p:attrName>fill.type</p:attrName>
                                        </p:attrNameLst>
                                      </p:cBhvr>
                                      <p:to>
                                        <p:strVal val="solid"/>
                                      </p:to>
                                    </p:set>
                                    <p:set>
                                      <p:cBhvr>
                                        <p:cTn id="9" dur="250" autoRev="1" fill="remove"/>
                                        <p:tgtEl>
                                          <p:spTgt spid="2"/>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228666" cy="949330"/>
          </a:xfrm>
        </p:spPr>
        <p:txBody>
          <a:bodyPr>
            <a:normAutofit fontScale="90000"/>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 </a:t>
            </a:r>
            <a:r>
              <a:rPr lang="vi-VN" b="1" dirty="0"/>
              <a:t/>
            </a:r>
            <a:br>
              <a:rPr lang="vi-VN" b="1" dirty="0"/>
            </a:br>
            <a:endParaRPr lang="vi-VN" dirty="0"/>
          </a:p>
        </p:txBody>
      </p:sp>
      <p:sp>
        <p:nvSpPr>
          <p:cNvPr id="3" name="Content Placeholder 2"/>
          <p:cNvSpPr>
            <a:spLocks noGrp="1"/>
          </p:cNvSpPr>
          <p:nvPr>
            <p:ph idx="1"/>
          </p:nvPr>
        </p:nvSpPr>
        <p:spPr>
          <a:xfrm>
            <a:off x="677334" y="1585919"/>
            <a:ext cx="8596668" cy="3880773"/>
          </a:xfrm>
        </p:spPr>
        <p:txBody>
          <a:bodyPr/>
          <a:lstStyle/>
          <a:p>
            <a:r>
              <a:rPr lang="vi-VN" sz="2800" b="1" dirty="0">
                <a:latin typeface="Times New Roman" panose="02020603050405020304" pitchFamily="18" charset="0"/>
                <a:cs typeface="Times New Roman" panose="02020603050405020304" pitchFamily="18" charset="0"/>
              </a:rPr>
              <a:t>1.2.2 Phân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bằng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nguồn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chung</a:t>
            </a:r>
            <a:r>
              <a:rPr lang="en-US" sz="2800" b="1" dirty="0" smtClean="0">
                <a:latin typeface="Times New Roman" panose="02020603050405020304" pitchFamily="18" charset="0"/>
                <a:cs typeface="Times New Roman" panose="02020603050405020304" pitchFamily="18" charset="0"/>
              </a:rPr>
              <a:t>:</a:t>
            </a:r>
            <a:endParaRPr lang="vi-VN" sz="2800" b="1" dirty="0" smtClean="0">
              <a:latin typeface="Times New Roman" panose="02020603050405020304" pitchFamily="18" charset="0"/>
              <a:cs typeface="Times New Roman" panose="02020603050405020304" pitchFamily="18" charset="0"/>
            </a:endParaRPr>
          </a:p>
          <a:p>
            <a:r>
              <a:rPr lang="en-US" sz="2800" dirty="0" err="1"/>
              <a:t>Dòng</a:t>
            </a:r>
            <a:r>
              <a:rPr lang="en-US" sz="2800" dirty="0"/>
              <a:t> </a:t>
            </a:r>
            <a:r>
              <a:rPr lang="en-US" sz="2800" dirty="0" err="1"/>
              <a:t>điện</a:t>
            </a:r>
            <a:r>
              <a:rPr lang="en-US" sz="2800" dirty="0"/>
              <a:t> </a:t>
            </a:r>
            <a:r>
              <a:rPr lang="en-US" sz="2800" dirty="0" err="1"/>
              <a:t>cực</a:t>
            </a:r>
            <a:r>
              <a:rPr lang="en-US" sz="2800" dirty="0"/>
              <a:t> </a:t>
            </a:r>
            <a:r>
              <a:rPr lang="en-US" sz="2800" dirty="0" err="1"/>
              <a:t>thu</a:t>
            </a:r>
            <a:r>
              <a:rPr lang="en-US" sz="2800" dirty="0"/>
              <a:t> </a:t>
            </a:r>
            <a:r>
              <a:rPr lang="en-US" sz="2800" dirty="0" err="1"/>
              <a:t>và</a:t>
            </a:r>
            <a:r>
              <a:rPr lang="en-US" sz="2800" dirty="0"/>
              <a:t> </a:t>
            </a:r>
            <a:r>
              <a:rPr lang="en-US" sz="2800" dirty="0" err="1"/>
              <a:t>cực</a:t>
            </a:r>
            <a:r>
              <a:rPr lang="en-US" sz="2800" dirty="0"/>
              <a:t> </a:t>
            </a:r>
            <a:r>
              <a:rPr lang="en-US" sz="2800" dirty="0" err="1"/>
              <a:t>phát</a:t>
            </a:r>
            <a:r>
              <a:rPr lang="en-US" sz="2800" dirty="0"/>
              <a:t>:  </a:t>
            </a:r>
            <a:r>
              <a:rPr lang="en-US" sz="2800" dirty="0" smtClean="0"/>
              <a:t>I</a:t>
            </a:r>
            <a:r>
              <a:rPr lang="en-US" sz="2800" baseline="-25000" dirty="0" smtClean="0"/>
              <a:t>E </a:t>
            </a:r>
            <a:r>
              <a:rPr lang="en-US" sz="2800" dirty="0">
                <a:sym typeface="Symbol" panose="05050102010706020507" pitchFamily="18" charset="2"/>
              </a:rPr>
              <a:t></a:t>
            </a:r>
            <a:r>
              <a:rPr lang="en-US" sz="2800" dirty="0"/>
              <a:t> I</a:t>
            </a:r>
            <a:r>
              <a:rPr lang="en-US" sz="2800" baseline="-25000" dirty="0"/>
              <a:t>C</a:t>
            </a:r>
            <a:r>
              <a:rPr lang="en-US" sz="2800" dirty="0"/>
              <a:t> = </a:t>
            </a:r>
            <a:r>
              <a:rPr lang="en-US" sz="2800" dirty="0">
                <a:sym typeface="Symbol" panose="05050102010706020507" pitchFamily="18" charset="2"/>
              </a:rPr>
              <a:t></a:t>
            </a:r>
            <a:r>
              <a:rPr lang="en-US" sz="2800" dirty="0"/>
              <a:t>I</a:t>
            </a:r>
            <a:r>
              <a:rPr lang="en-US" sz="2800" baseline="-25000" dirty="0"/>
              <a:t>B</a:t>
            </a:r>
            <a:r>
              <a:rPr lang="en-US" sz="2800" dirty="0"/>
              <a:t>.</a:t>
            </a:r>
            <a:endParaRPr lang="vi-VN" sz="2800" dirty="0"/>
          </a:p>
          <a:p>
            <a:r>
              <a:rPr lang="en-US" sz="2800" dirty="0" err="1"/>
              <a:t>Tính</a:t>
            </a:r>
            <a:r>
              <a:rPr lang="en-US" sz="2800" dirty="0"/>
              <a:t> </a:t>
            </a:r>
            <a:r>
              <a:rPr lang="en-US" sz="2800" dirty="0" err="1"/>
              <a:t>điện</a:t>
            </a:r>
            <a:r>
              <a:rPr lang="en-US" sz="2800" dirty="0"/>
              <a:t> </a:t>
            </a:r>
            <a:r>
              <a:rPr lang="en-US" sz="2800" dirty="0" err="1"/>
              <a:t>áp</a:t>
            </a:r>
            <a:r>
              <a:rPr lang="en-US" sz="2800" dirty="0"/>
              <a:t> </a:t>
            </a:r>
            <a:r>
              <a:rPr lang="en-US" sz="2800" dirty="0" err="1"/>
              <a:t>các</a:t>
            </a:r>
            <a:r>
              <a:rPr lang="en-US" sz="2800" dirty="0"/>
              <a:t> </a:t>
            </a:r>
            <a:r>
              <a:rPr lang="en-US" sz="2800" dirty="0" err="1" smtClean="0"/>
              <a:t>chân</a:t>
            </a:r>
            <a:r>
              <a:rPr lang="en-US" sz="2800" dirty="0"/>
              <a:t>:	</a:t>
            </a:r>
            <a:endParaRPr lang="en-US" sz="2800" dirty="0" smtClean="0"/>
          </a:p>
          <a:p>
            <a:pPr marL="2286000" lvl="5" indent="0">
              <a:buNone/>
            </a:pPr>
            <a:r>
              <a:rPr lang="en-US" sz="2400" dirty="0" smtClean="0"/>
              <a:t>						V</a:t>
            </a:r>
            <a:r>
              <a:rPr lang="en-US" sz="2400" baseline="-25000" dirty="0" smtClean="0"/>
              <a:t>E </a:t>
            </a:r>
            <a:r>
              <a:rPr lang="en-US" sz="2400" dirty="0"/>
              <a:t>= I</a:t>
            </a:r>
            <a:r>
              <a:rPr lang="en-US" sz="2400" baseline="-25000" dirty="0"/>
              <a:t>E</a:t>
            </a:r>
            <a:r>
              <a:rPr lang="en-US" sz="2400" dirty="0"/>
              <a:t>R</a:t>
            </a:r>
            <a:r>
              <a:rPr lang="en-US" sz="2400" baseline="-25000" dirty="0"/>
              <a:t>E</a:t>
            </a:r>
            <a:endParaRPr lang="vi-VN" sz="2400" dirty="0"/>
          </a:p>
          <a:p>
            <a:r>
              <a:rPr lang="en-US" sz="2400" dirty="0"/>
              <a:t>					</a:t>
            </a:r>
            <a:r>
              <a:rPr lang="en-US" sz="2400" dirty="0" smtClean="0"/>
              <a:t>						V</a:t>
            </a:r>
            <a:r>
              <a:rPr lang="en-US" sz="2400" baseline="-25000" dirty="0" smtClean="0"/>
              <a:t>C</a:t>
            </a:r>
            <a:r>
              <a:rPr lang="en-US" sz="2400" dirty="0" smtClean="0"/>
              <a:t> </a:t>
            </a:r>
            <a:r>
              <a:rPr lang="en-US" sz="2400" dirty="0"/>
              <a:t>= V</a:t>
            </a:r>
            <a:r>
              <a:rPr lang="en-US" sz="2400" baseline="-25000" dirty="0"/>
              <a:t>CC</a:t>
            </a:r>
            <a:r>
              <a:rPr lang="en-US" sz="2400" dirty="0"/>
              <a:t>  - I</a:t>
            </a:r>
            <a:r>
              <a:rPr lang="en-US" sz="2400" baseline="-25000" dirty="0"/>
              <a:t>C</a:t>
            </a:r>
            <a:r>
              <a:rPr lang="en-US" sz="2400" dirty="0"/>
              <a:t>R</a:t>
            </a:r>
            <a:r>
              <a:rPr lang="en-US" sz="2400" baseline="-25000" dirty="0"/>
              <a:t>C</a:t>
            </a:r>
            <a:endParaRPr lang="vi-VN" sz="2400" dirty="0"/>
          </a:p>
          <a:p>
            <a:r>
              <a:rPr lang="en-US" sz="2400" dirty="0"/>
              <a:t>					</a:t>
            </a:r>
            <a:r>
              <a:rPr lang="en-US" sz="2400" dirty="0" smtClean="0"/>
              <a:t>						V</a:t>
            </a:r>
            <a:r>
              <a:rPr lang="en-US" sz="2400" baseline="-25000" dirty="0" smtClean="0"/>
              <a:t>B</a:t>
            </a:r>
            <a:r>
              <a:rPr lang="en-US" sz="2400" dirty="0" smtClean="0"/>
              <a:t> </a:t>
            </a:r>
            <a:r>
              <a:rPr lang="en-US" sz="2400" dirty="0"/>
              <a:t>= V</a:t>
            </a:r>
            <a:r>
              <a:rPr lang="en-US" sz="2400" baseline="-25000" dirty="0"/>
              <a:t>BE</a:t>
            </a:r>
            <a:r>
              <a:rPr lang="en-US" sz="2400" dirty="0"/>
              <a:t> + V</a:t>
            </a:r>
            <a:r>
              <a:rPr lang="en-US" sz="2400" baseline="-25000" dirty="0"/>
              <a:t>E</a:t>
            </a:r>
            <a:r>
              <a:rPr lang="en-US" sz="2400" dirty="0"/>
              <a:t> </a:t>
            </a:r>
            <a:endParaRPr lang="vi-VN" sz="2400" dirty="0"/>
          </a:p>
          <a:p>
            <a:r>
              <a:rPr lang="en-US" sz="2400" dirty="0"/>
              <a:t>					</a:t>
            </a:r>
            <a:r>
              <a:rPr lang="en-US" sz="2400" dirty="0" smtClean="0"/>
              <a:t>						V</a:t>
            </a:r>
            <a:r>
              <a:rPr lang="en-US" sz="2400" baseline="-25000" dirty="0" smtClean="0"/>
              <a:t>CE </a:t>
            </a:r>
            <a:r>
              <a:rPr lang="en-US" sz="2400" dirty="0"/>
              <a:t>= V</a:t>
            </a:r>
            <a:r>
              <a:rPr lang="en-US" sz="2400" baseline="-25000" dirty="0"/>
              <a:t>C</a:t>
            </a:r>
            <a:r>
              <a:rPr lang="en-US" sz="2400" dirty="0"/>
              <a:t> - V</a:t>
            </a:r>
            <a:r>
              <a:rPr lang="en-US" sz="2400" baseline="-25000" dirty="0"/>
              <a:t>E</a:t>
            </a:r>
            <a:endParaRPr lang="vi-VN" sz="2400" dirty="0"/>
          </a:p>
          <a:p>
            <a:endParaRPr lang="en-US" sz="2800" b="1"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4271797308"/>
              </p:ext>
            </p:extLst>
          </p:nvPr>
        </p:nvGraphicFramePr>
        <p:xfrm>
          <a:off x="2284497" y="3013059"/>
          <a:ext cx="3297748" cy="3031801"/>
        </p:xfrm>
        <a:graphic>
          <a:graphicData uri="http://schemas.openxmlformats.org/presentationml/2006/ole">
            <mc:AlternateContent xmlns:mc="http://schemas.openxmlformats.org/markup-compatibility/2006">
              <mc:Choice xmlns:v="urn:schemas-microsoft-com:vml" Requires="v">
                <p:oleObj spid="_x0000_s2086" r:id="rId4" imgW="2285896" imgH="2867011" progId="Visio.Drawing.11">
                  <p:embed/>
                </p:oleObj>
              </mc:Choice>
              <mc:Fallback>
                <p:oleObj r:id="rId4" imgW="2285896" imgH="2867011"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4497" y="3013059"/>
                        <a:ext cx="3297748" cy="3031801"/>
                      </a:xfrm>
                      <a:prstGeom prst="rect">
                        <a:avLst/>
                      </a:prstGeom>
                      <a:noFill/>
                    </p:spPr>
                  </p:pic>
                </p:oleObj>
              </mc:Fallback>
            </mc:AlternateContent>
          </a:graphicData>
        </a:graphic>
      </p:graphicFrame>
      <p:sp>
        <p:nvSpPr>
          <p:cNvPr id="9" name="Rectangle 7"/>
          <p:cNvSpPr>
            <a:spLocks noChangeArrowheads="1"/>
          </p:cNvSpPr>
          <p:nvPr/>
        </p:nvSpPr>
        <p:spPr bwMode="auto">
          <a:xfrm>
            <a:off x="5730240" y="5371054"/>
            <a:ext cx="386370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Phương</a:t>
            </a:r>
            <a:r>
              <a:rPr lang="en-US" altLang="vi-VN" sz="2400" dirty="0">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trình</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đường</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tải</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tĩnh</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US" altLang="vi-VN"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1887129118"/>
              </p:ext>
            </p:extLst>
          </p:nvPr>
        </p:nvGraphicFramePr>
        <p:xfrm>
          <a:off x="5730240" y="5846444"/>
          <a:ext cx="2005874" cy="924275"/>
        </p:xfrm>
        <a:graphic>
          <a:graphicData uri="http://schemas.openxmlformats.org/presentationml/2006/ole">
            <mc:AlternateContent xmlns:mc="http://schemas.openxmlformats.org/markup-compatibility/2006">
              <mc:Choice xmlns:v="urn:schemas-microsoft-com:vml" Requires="v">
                <p:oleObj spid="_x0000_s2087" r:id="rId6" imgW="952087" imgH="444307" progId="Equation.3">
                  <p:embed/>
                </p:oleObj>
              </mc:Choice>
              <mc:Fallback>
                <p:oleObj r:id="rId6" imgW="952087" imgH="444307" progId="Equation.3">
                  <p:embed/>
                  <p:pic>
                    <p:nvPicPr>
                      <p:cNvPr id="0" name="Object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30240" y="5846444"/>
                        <a:ext cx="2005874" cy="924275"/>
                      </a:xfrm>
                      <a:prstGeom prst="rect">
                        <a:avLst/>
                      </a:prstGeom>
                      <a:noFill/>
                    </p:spPr>
                  </p:pic>
                </p:oleObj>
              </mc:Fallback>
            </mc:AlternateContent>
          </a:graphicData>
        </a:graphic>
      </p:graphicFrame>
    </p:spTree>
    <p:extLst>
      <p:ext uri="{BB962C8B-B14F-4D97-AF65-F5344CB8AC3E}">
        <p14:creationId xmlns:p14="http://schemas.microsoft.com/office/powerpoint/2010/main" val="289646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1000"/>
                                        <p:tgtEl>
                                          <p:spTgt spid="3">
                                            <p:txEl>
                                              <p:pRg st="4" end="4"/>
                                            </p:txEl>
                                          </p:spTgt>
                                        </p:tgtEl>
                                      </p:cBhvr>
                                    </p:animEffect>
                                    <p:anim calcmode="lin" valueType="num">
                                      <p:cBhvr>
                                        <p:cTn id="3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1000"/>
                                        <p:tgtEl>
                                          <p:spTgt spid="3">
                                            <p:txEl>
                                              <p:pRg st="6" end="6"/>
                                            </p:txEl>
                                          </p:spTgt>
                                        </p:tgtEl>
                                      </p:cBhvr>
                                    </p:animEffect>
                                    <p:anim calcmode="lin" valueType="num">
                                      <p:cBhvr>
                                        <p:cTn id="41"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arn(inVertical)">
                                      <p:cBhvr>
                                        <p:cTn id="47" dur="500"/>
                                        <p:tgtEl>
                                          <p:spTgt spid="5"/>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1000"/>
                                        <p:tgtEl>
                                          <p:spTgt spid="9"/>
                                        </p:tgtEl>
                                      </p:cBhvr>
                                    </p:animEffect>
                                    <p:anim calcmode="lin" valueType="num">
                                      <p:cBhvr>
                                        <p:cTn id="53" dur="1000" fill="hold"/>
                                        <p:tgtEl>
                                          <p:spTgt spid="9"/>
                                        </p:tgtEl>
                                        <p:attrNameLst>
                                          <p:attrName>ppt_x</p:attrName>
                                        </p:attrNameLst>
                                      </p:cBhvr>
                                      <p:tavLst>
                                        <p:tav tm="0">
                                          <p:val>
                                            <p:strVal val="#ppt_x"/>
                                          </p:val>
                                        </p:tav>
                                        <p:tav tm="100000">
                                          <p:val>
                                            <p:strVal val="#ppt_x"/>
                                          </p:val>
                                        </p:tav>
                                      </p:tavLst>
                                    </p:anim>
                                    <p:anim calcmode="lin" valueType="num">
                                      <p:cBhvr>
                                        <p:cTn id="5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fade">
                                      <p:cBhvr>
                                        <p:cTn id="59" dur="1000"/>
                                        <p:tgtEl>
                                          <p:spTgt spid="10"/>
                                        </p:tgtEl>
                                      </p:cBhvr>
                                    </p:animEffect>
                                    <p:anim calcmode="lin" valueType="num">
                                      <p:cBhvr>
                                        <p:cTn id="60" dur="1000" fill="hold"/>
                                        <p:tgtEl>
                                          <p:spTgt spid="10"/>
                                        </p:tgtEl>
                                        <p:attrNameLst>
                                          <p:attrName>ppt_x</p:attrName>
                                        </p:attrNameLst>
                                      </p:cBhvr>
                                      <p:tavLst>
                                        <p:tav tm="0">
                                          <p:val>
                                            <p:strVal val="#ppt_x"/>
                                          </p:val>
                                        </p:tav>
                                        <p:tav tm="100000">
                                          <p:val>
                                            <p:strVal val="#ppt_x"/>
                                          </p:val>
                                        </p:tav>
                                      </p:tavLst>
                                    </p:anim>
                                    <p:anim calcmode="lin" valueType="num">
                                      <p:cBhvr>
                                        <p:cTn id="6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853506" cy="1320800"/>
          </a:xfrm>
        </p:spPr>
        <p:txBody>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a:t>
            </a:r>
            <a:endParaRPr lang="vi-VN" dirty="0"/>
          </a:p>
        </p:txBody>
      </p:sp>
      <p:sp>
        <p:nvSpPr>
          <p:cNvPr id="3" name="Content Placeholder 2"/>
          <p:cNvSpPr>
            <a:spLocks noGrp="1"/>
          </p:cNvSpPr>
          <p:nvPr>
            <p:ph idx="1"/>
          </p:nvPr>
        </p:nvSpPr>
        <p:spPr>
          <a:xfrm>
            <a:off x="1127277" y="1826761"/>
            <a:ext cx="8887580" cy="3880773"/>
          </a:xfrm>
        </p:spPr>
        <p:txBody>
          <a:bodyPr/>
          <a:lstStyle/>
          <a:p>
            <a:r>
              <a:rPr lang="en-US" sz="2800" b="1" dirty="0" smtClean="0">
                <a:latin typeface="Times New Roman" panose="02020603050405020304" pitchFamily="18" charset="0"/>
                <a:cs typeface="Times New Roman" panose="02020603050405020304" pitchFamily="18" charset="0"/>
              </a:rPr>
              <a:t>1.2.3 </a:t>
            </a:r>
            <a:r>
              <a:rPr lang="en-US" sz="2800" b="1" dirty="0" err="1" smtClean="0">
                <a:latin typeface="Times New Roman" panose="02020603050405020304" pitchFamily="18" charset="0"/>
                <a:cs typeface="Times New Roman" panose="02020603050405020304" pitchFamily="18" charset="0"/>
              </a:rPr>
              <a:t>Phân</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cho</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chân</a:t>
            </a:r>
            <a:r>
              <a:rPr lang="en-US" sz="2800" b="1" dirty="0">
                <a:latin typeface="Times New Roman" panose="02020603050405020304" pitchFamily="18" charset="0"/>
                <a:cs typeface="Times New Roman" panose="02020603050405020304" pitchFamily="18" charset="0"/>
              </a:rPr>
              <a:t> B </a:t>
            </a:r>
            <a:r>
              <a:rPr lang="en-US" sz="2800" b="1" dirty="0" err="1">
                <a:latin typeface="Times New Roman" panose="02020603050405020304" pitchFamily="18" charset="0"/>
                <a:cs typeface="Times New Roman" panose="02020603050405020304" pitchFamily="18" charset="0"/>
              </a:rPr>
              <a:t>bằng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cầu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phân</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áp</a:t>
            </a:r>
            <a:r>
              <a:rPr lang="en-US" sz="2800" b="1" dirty="0" smtClean="0">
                <a:latin typeface="Times New Roman" panose="02020603050405020304" pitchFamily="18" charset="0"/>
                <a:cs typeface="Times New Roman" panose="02020603050405020304" pitchFamily="18" charset="0"/>
              </a:rPr>
              <a:t>:</a:t>
            </a:r>
            <a:endParaRPr lang="vi-VN" sz="28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transistor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này</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Thevenin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đổi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ngõ</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R</a:t>
            </a:r>
            <a:r>
              <a:rPr lang="en-US" sz="2400" baseline="-25000" dirty="0">
                <a:latin typeface="Times New Roman" panose="02020603050405020304" pitchFamily="18" charset="0"/>
                <a:cs typeface="Times New Roman" panose="02020603050405020304" pitchFamily="18" charset="0"/>
              </a:rPr>
              <a:t>B1</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B2</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BB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R</a:t>
            </a:r>
            <a:r>
              <a:rPr lang="en-US" sz="2400" baseline="-25000" dirty="0">
                <a:latin typeface="Times New Roman" panose="02020603050405020304" pitchFamily="18" charset="0"/>
                <a:cs typeface="Times New Roman" panose="02020603050405020304" pitchFamily="18" charset="0"/>
              </a:rPr>
              <a:t>B</a:t>
            </a:r>
            <a:endParaRPr lang="vi-VN" sz="2400"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449943" y="27577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2721158848"/>
              </p:ext>
            </p:extLst>
          </p:nvPr>
        </p:nvGraphicFramePr>
        <p:xfrm>
          <a:off x="1449756" y="3767147"/>
          <a:ext cx="6170244" cy="2786091"/>
        </p:xfrm>
        <a:graphic>
          <a:graphicData uri="http://schemas.openxmlformats.org/presentationml/2006/ole">
            <mc:AlternateContent xmlns:mc="http://schemas.openxmlformats.org/markup-compatibility/2006">
              <mc:Choice xmlns:v="urn:schemas-microsoft-com:vml" Requires="v">
                <p:oleObj spid="_x0000_s3089" r:id="rId4" imgW="5962766" imgH="3076687" progId="Visio.Drawing.11">
                  <p:embed/>
                </p:oleObj>
              </mc:Choice>
              <mc:Fallback>
                <p:oleObj r:id="rId4" imgW="5962766" imgH="3076687"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9756" y="3767147"/>
                        <a:ext cx="6170244" cy="2786091"/>
                      </a:xfrm>
                      <a:prstGeom prst="rect">
                        <a:avLst/>
                      </a:prstGeom>
                      <a:noFill/>
                    </p:spPr>
                  </p:pic>
                </p:oleObj>
              </mc:Fallback>
            </mc:AlternateContent>
          </a:graphicData>
        </a:graphic>
      </p:graphicFrame>
    </p:spTree>
    <p:extLst>
      <p:ext uri="{BB962C8B-B14F-4D97-AF65-F5344CB8AC3E}">
        <p14:creationId xmlns:p14="http://schemas.microsoft.com/office/powerpoint/2010/main" val="557252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918095" cy="1320800"/>
          </a:xfrm>
        </p:spPr>
        <p:txBody>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a:t>
            </a:r>
            <a:endParaRPr lang="vi-VN" dirty="0"/>
          </a:p>
        </p:txBody>
      </p:sp>
      <p:sp>
        <p:nvSpPr>
          <p:cNvPr id="3" name="Content Placeholder 2"/>
          <p:cNvSpPr>
            <a:spLocks noGrp="1"/>
          </p:cNvSpPr>
          <p:nvPr>
            <p:ph idx="1"/>
          </p:nvPr>
        </p:nvSpPr>
        <p:spPr>
          <a:xfrm>
            <a:off x="677333" y="1930400"/>
            <a:ext cx="8596668" cy="3880773"/>
          </a:xfrm>
        </p:spPr>
        <p:txBody>
          <a:bodyPr>
            <a:normAutofit/>
          </a:bodyPr>
          <a:lstStyle/>
          <a:p>
            <a:r>
              <a:rPr lang="en-US" sz="2400" b="1" dirty="0">
                <a:latin typeface="Times New Roman" panose="02020603050405020304" pitchFamily="18" charset="0"/>
                <a:cs typeface="Times New Roman" panose="02020603050405020304" pitchFamily="18" charset="0"/>
              </a:rPr>
              <a:t>1.2.3 </a:t>
            </a:r>
            <a:r>
              <a:rPr lang="en-US" sz="2400" b="1" dirty="0" err="1">
                <a:latin typeface="Times New Roman" panose="02020603050405020304" pitchFamily="18" charset="0"/>
                <a:cs typeface="Times New Roman" panose="02020603050405020304" pitchFamily="18" charset="0"/>
              </a:rPr>
              <a:t>Phân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cực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cho</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chân</a:t>
            </a:r>
            <a:r>
              <a:rPr lang="en-US" sz="2400" b="1" dirty="0">
                <a:latin typeface="Times New Roman" panose="02020603050405020304" pitchFamily="18" charset="0"/>
                <a:cs typeface="Times New Roman" panose="02020603050405020304" pitchFamily="18" charset="0"/>
              </a:rPr>
              <a:t> B </a:t>
            </a:r>
            <a:r>
              <a:rPr lang="en-US" sz="2400" b="1" dirty="0" err="1">
                <a:latin typeface="Times New Roman" panose="02020603050405020304" pitchFamily="18" charset="0"/>
                <a:cs typeface="Times New Roman" panose="02020603050405020304" pitchFamily="18" charset="0"/>
              </a:rPr>
              <a:t>bằng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cầu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phân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áp</a:t>
            </a:r>
            <a:r>
              <a:rPr lang="en-US" sz="2400" b="1"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Theo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Thevenin</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Sau </a:t>
            </a:r>
            <a:r>
              <a:rPr lang="en-US" sz="2400" dirty="0" err="1">
                <a:latin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đổi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ngõ</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8-9b, </a:t>
            </a:r>
            <a:r>
              <a:rPr lang="en-US" sz="2400" dirty="0" err="1">
                <a:latin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chân</a:t>
            </a:r>
            <a:r>
              <a:rPr lang="en-US" sz="2400" dirty="0">
                <a:latin typeface="Times New Roman" panose="02020603050405020304" pitchFamily="18" charset="0"/>
                <a:cs typeface="Times New Roman" panose="02020603050405020304" pitchFamily="18" charset="0"/>
              </a:rPr>
              <a:t> transistor </a:t>
            </a:r>
            <a:r>
              <a:rPr lang="en-US" sz="2400" dirty="0" err="1">
                <a:latin typeface="Times New Roman" panose="02020603050405020304" pitchFamily="18" charset="0"/>
                <a:cs typeface="Times New Roman" panose="02020603050405020304" pitchFamily="18" charset="0"/>
              </a:rPr>
              <a:t>tương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trường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riêng</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3227073400"/>
              </p:ext>
            </p:extLst>
          </p:nvPr>
        </p:nvGraphicFramePr>
        <p:xfrm>
          <a:off x="4688187" y="3183619"/>
          <a:ext cx="2836793" cy="932089"/>
        </p:xfrm>
        <a:graphic>
          <a:graphicData uri="http://schemas.openxmlformats.org/presentationml/2006/ole">
            <mc:AlternateContent xmlns:mc="http://schemas.openxmlformats.org/markup-compatibility/2006">
              <mc:Choice xmlns:v="urn:schemas-microsoft-com:vml" Requires="v">
                <p:oleObj spid="_x0000_s4129" r:id="rId3" imgW="1333500" imgH="431800" progId="Equation.3">
                  <p:embed/>
                </p:oleObj>
              </mc:Choice>
              <mc:Fallback>
                <p:oleObj r:id="rId3" imgW="1333500" imgH="431800"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8187" y="3183619"/>
                        <a:ext cx="2836793" cy="932089"/>
                      </a:xfrm>
                      <a:prstGeom prst="rect">
                        <a:avLst/>
                      </a:prstGeom>
                      <a:noFill/>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3456378942"/>
              </p:ext>
            </p:extLst>
          </p:nvPr>
        </p:nvGraphicFramePr>
        <p:xfrm>
          <a:off x="1217271" y="3195638"/>
          <a:ext cx="2216107" cy="952719"/>
        </p:xfrm>
        <a:graphic>
          <a:graphicData uri="http://schemas.openxmlformats.org/presentationml/2006/ole">
            <mc:AlternateContent xmlns:mc="http://schemas.openxmlformats.org/markup-compatibility/2006">
              <mc:Choice xmlns:v="urn:schemas-microsoft-com:vml" Requires="v">
                <p:oleObj spid="_x0000_s4130" r:id="rId5" imgW="1028254" imgH="431613" progId="Equation.3">
                  <p:embed/>
                </p:oleObj>
              </mc:Choice>
              <mc:Fallback>
                <p:oleObj r:id="rId5" imgW="1028254" imgH="431613"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17271" y="3195638"/>
                        <a:ext cx="2216107" cy="952719"/>
                      </a:xfrm>
                      <a:prstGeom prst="rect">
                        <a:avLst/>
                      </a:prstGeom>
                      <a:noFill/>
                    </p:spPr>
                  </p:pic>
                </p:oleObj>
              </mc:Fallback>
            </mc:AlternateContent>
          </a:graphicData>
        </a:graphic>
      </p:graphicFrame>
      <p:sp>
        <p:nvSpPr>
          <p:cNvPr id="6" name="Rectangle 3"/>
          <p:cNvSpPr>
            <a:spLocks noChangeArrowheads="1"/>
          </p:cNvSpPr>
          <p:nvPr/>
        </p:nvSpPr>
        <p:spPr bwMode="auto">
          <a:xfrm>
            <a:off x="10584" y="1524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7" name="Rectangle 4"/>
          <p:cNvSpPr>
            <a:spLocks noChangeArrowheads="1"/>
          </p:cNvSpPr>
          <p:nvPr/>
        </p:nvSpPr>
        <p:spPr bwMode="auto">
          <a:xfrm>
            <a:off x="467784" y="10477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0" fontAlgn="base" latinLnBrk="0" hangingPunct="0">
              <a:lnSpc>
                <a:spcPct val="100000"/>
              </a:lnSpc>
              <a:spcBef>
                <a:spcPct val="0"/>
              </a:spcBef>
              <a:spcAft>
                <a:spcPct val="0"/>
              </a:spcAft>
              <a:buClrTx/>
              <a:buSzTx/>
              <a:buFontTx/>
              <a:buNone/>
              <a:tabLst/>
            </a:pPr>
            <a:r>
              <a:rPr kumimoji="0" lang="en-US" altLang="vi-VN" sz="14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US" altLang="vi-VN"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16554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1000"/>
                                        <p:tgtEl>
                                          <p:spTgt spid="3">
                                            <p:txEl>
                                              <p:pRg st="5" end="5"/>
                                            </p:txEl>
                                          </p:spTgt>
                                        </p:tgtEl>
                                      </p:cBhvr>
                                    </p:animEffect>
                                    <p:anim calcmode="lin" valueType="num">
                                      <p:cBhvr>
                                        <p:cTn id="2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10208381" cy="1320800"/>
          </a:xfrm>
        </p:spPr>
        <p:txBody>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a:t>
            </a:r>
            <a:endParaRPr lang="vi-VN" dirty="0"/>
          </a:p>
        </p:txBody>
      </p:sp>
      <p:sp>
        <p:nvSpPr>
          <p:cNvPr id="3" name="Content Placeholder 2"/>
          <p:cNvSpPr>
            <a:spLocks noGrp="1"/>
          </p:cNvSpPr>
          <p:nvPr>
            <p:ph idx="1"/>
          </p:nvPr>
        </p:nvSpPr>
        <p:spPr>
          <a:xfrm>
            <a:off x="677333" y="1783217"/>
            <a:ext cx="8596668" cy="3880773"/>
          </a:xfrm>
        </p:spPr>
        <p:txBody>
          <a:bodyPr/>
          <a:lstStyle/>
          <a:p>
            <a:r>
              <a:rPr lang="en-US" sz="2400" b="1" dirty="0" smtClean="0">
                <a:latin typeface="Times New Roman" panose="02020603050405020304" pitchFamily="18" charset="0"/>
                <a:cs typeface="Times New Roman" panose="02020603050405020304" pitchFamily="18" charset="0"/>
              </a:rPr>
              <a:t>1.3 </a:t>
            </a:r>
            <a:r>
              <a:rPr lang="en-US" sz="2400" b="1" dirty="0" err="1" smtClean="0">
                <a:latin typeface="Times New Roman" panose="02020603050405020304" pitchFamily="18" charset="0"/>
                <a:cs typeface="Times New Roman" panose="02020603050405020304" pitchFamily="18" charset="0"/>
              </a:rPr>
              <a:t>Phương</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trình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đường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tải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động</a:t>
            </a:r>
            <a:r>
              <a:rPr lang="en-US" sz="2400" b="1" dirty="0">
                <a:latin typeface="Times New Roman" panose="02020603050405020304" pitchFamily="18" charset="0"/>
                <a:cs typeface="Times New Roman" panose="02020603050405020304" pitchFamily="18" charset="0"/>
              </a:rPr>
              <a:t> transistor.</a:t>
            </a:r>
            <a:endParaRPr lang="vi-VN" sz="2400" b="1" dirty="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Khi có tín hiệu đưa đến ngõ vào của transistor và xuất hiện một tín hiệu có biên độ lớn hơn ở ngõ ra, thì ta gọi đó là trạng thái động.</a:t>
            </a:r>
          </a:p>
          <a:p>
            <a:endParaRPr lang="vi-VN" dirty="0"/>
          </a:p>
        </p:txBody>
      </p:sp>
      <p:sp>
        <p:nvSpPr>
          <p:cNvPr id="4" name="Rectangle 2"/>
          <p:cNvSpPr>
            <a:spLocks noChangeArrowheads="1"/>
          </p:cNvSpPr>
          <p:nvPr/>
        </p:nvSpPr>
        <p:spPr bwMode="auto">
          <a:xfrm>
            <a:off x="1266374" y="2394130"/>
            <a:ext cx="1402689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273822163"/>
              </p:ext>
            </p:extLst>
          </p:nvPr>
        </p:nvGraphicFramePr>
        <p:xfrm>
          <a:off x="1266374" y="3354765"/>
          <a:ext cx="3785907" cy="2772955"/>
        </p:xfrm>
        <a:graphic>
          <a:graphicData uri="http://schemas.openxmlformats.org/presentationml/2006/ole">
            <mc:AlternateContent xmlns:mc="http://schemas.openxmlformats.org/markup-compatibility/2006">
              <mc:Choice xmlns:v="urn:schemas-microsoft-com:vml" Requires="v">
                <p:oleObj spid="_x0000_s5136" r:id="rId4" imgW="3981412" imgH="2904956" progId="Visio.Drawing.11">
                  <p:embed/>
                </p:oleObj>
              </mc:Choice>
              <mc:Fallback>
                <p:oleObj r:id="rId4" imgW="3981412" imgH="2904956"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66374" y="3354765"/>
                        <a:ext cx="3785907" cy="2772955"/>
                      </a:xfrm>
                      <a:prstGeom prst="rect">
                        <a:avLst/>
                      </a:prstGeom>
                      <a:noFill/>
                    </p:spPr>
                  </p:pic>
                </p:oleObj>
              </mc:Fallback>
            </mc:AlternateContent>
          </a:graphicData>
        </a:graphic>
      </p:graphicFrame>
    </p:spTree>
    <p:extLst>
      <p:ext uri="{BB962C8B-B14F-4D97-AF65-F5344CB8AC3E}">
        <p14:creationId xmlns:p14="http://schemas.microsoft.com/office/powerpoint/2010/main" val="879810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7620" y="694646"/>
            <a:ext cx="8596668" cy="3880773"/>
          </a:xfrm>
        </p:spPr>
        <p:txBody>
          <a:bodyPr/>
          <a:lstStyle/>
          <a:p>
            <a:r>
              <a:rPr lang="en-US" sz="2400" b="1" dirty="0" smtClean="0">
                <a:latin typeface="Times New Roman" panose="02020603050405020304" pitchFamily="18" charset="0"/>
                <a:cs typeface="Times New Roman" panose="02020603050405020304" pitchFamily="18" charset="0"/>
              </a:rPr>
              <a:t>1. 4 </a:t>
            </a:r>
            <a:r>
              <a:rPr lang="en-US" sz="2400" b="1" dirty="0" err="1" smtClean="0">
                <a:latin typeface="Times New Roman" panose="02020603050405020304" pitchFamily="18" charset="0"/>
                <a:cs typeface="Times New Roman" panose="02020603050405020304" pitchFamily="18" charset="0"/>
              </a:rPr>
              <a:t>Hồi</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tiếp</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trong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tầng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khuếch</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đại</a:t>
            </a:r>
            <a:r>
              <a:rPr lang="en-US" sz="2400" b="1" dirty="0" smtClean="0">
                <a:latin typeface="Times New Roman" panose="02020603050405020304" pitchFamily="18" charset="0"/>
                <a:cs typeface="Times New Roman" panose="02020603050405020304" pitchFamily="18" charset="0"/>
              </a:rPr>
              <a:t>:</a:t>
            </a:r>
            <a:endParaRPr lang="vi-VN" sz="2400" b="1"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Định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nghĩa</a:t>
            </a:r>
            <a:r>
              <a:rPr lang="en-US" sz="2400" b="1" dirty="0" smtClean="0">
                <a:latin typeface="Times New Roman" panose="02020603050405020304" pitchFamily="18" charset="0"/>
                <a:cs typeface="Times New Roman" panose="02020603050405020304" pitchFamily="18" charset="0"/>
              </a:rPr>
              <a:t>:</a:t>
            </a:r>
          </a:p>
          <a:p>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tiếp</a:t>
            </a:r>
            <a:r>
              <a:rPr lang="en-US" sz="2400" dirty="0">
                <a:latin typeface="Times New Roman" panose="02020603050405020304" pitchFamily="18" charset="0"/>
                <a:cs typeface="Times New Roman" panose="02020603050405020304" pitchFamily="18" charset="0"/>
              </a:rPr>
              <a:t> (hay </a:t>
            </a:r>
            <a:r>
              <a:rPr lang="en-US" sz="2400" dirty="0" err="1">
                <a:latin typeface="Times New Roman" panose="02020603050405020304" pitchFamily="18" charset="0"/>
                <a:cs typeface="Times New Roman" panose="02020603050405020304" pitchFamily="18" charset="0"/>
              </a:rPr>
              <a:t>còn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gọi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phần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quay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mục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đích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đổi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cũng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phép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nâng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Sơ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đồ</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sz="2400" b="1" dirty="0">
              <a:latin typeface="Times New Roman" panose="02020603050405020304" pitchFamily="18" charset="0"/>
              <a:cs typeface="Times New Roman" panose="02020603050405020304" pitchFamily="18" charset="0"/>
            </a:endParaRPr>
          </a:p>
          <a:p>
            <a:endParaRPr lang="vi-VN" dirty="0"/>
          </a:p>
        </p:txBody>
      </p:sp>
      <p:grpSp>
        <p:nvGrpSpPr>
          <p:cNvPr id="4" name="Group 3"/>
          <p:cNvGrpSpPr/>
          <p:nvPr/>
        </p:nvGrpSpPr>
        <p:grpSpPr>
          <a:xfrm>
            <a:off x="1633039" y="3976691"/>
            <a:ext cx="3171190" cy="1959651"/>
            <a:chOff x="0" y="-635"/>
            <a:chExt cx="2278904" cy="1156694"/>
          </a:xfrm>
        </p:grpSpPr>
        <p:grpSp>
          <p:nvGrpSpPr>
            <p:cNvPr id="5" name="Group 4"/>
            <p:cNvGrpSpPr>
              <a:grpSpLocks/>
            </p:cNvGrpSpPr>
            <p:nvPr/>
          </p:nvGrpSpPr>
          <p:grpSpPr bwMode="auto">
            <a:xfrm>
              <a:off x="0" y="-635"/>
              <a:ext cx="1063625" cy="953770"/>
              <a:chOff x="6728" y="417"/>
              <a:chExt cx="1675" cy="1502"/>
            </a:xfrm>
          </p:grpSpPr>
          <p:pic>
            <p:nvPicPr>
              <p:cNvPr id="13"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6" y="653"/>
                <a:ext cx="273"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AutoShape 358"/>
              <p:cNvSpPr>
                <a:spLocks/>
              </p:cNvSpPr>
              <p:nvPr/>
            </p:nvSpPr>
            <p:spPr bwMode="auto">
              <a:xfrm>
                <a:off x="6728" y="743"/>
                <a:ext cx="1656" cy="105"/>
              </a:xfrm>
              <a:custGeom>
                <a:avLst/>
                <a:gdLst>
                  <a:gd name="T0" fmla="+- 0 7428 6728"/>
                  <a:gd name="T1" fmla="*/ T0 w 1656"/>
                  <a:gd name="T2" fmla="+- 0 808 743"/>
                  <a:gd name="T3" fmla="*/ 808 h 105"/>
                  <a:gd name="T4" fmla="+- 0 7408 6728"/>
                  <a:gd name="T5" fmla="*/ T4 w 1656"/>
                  <a:gd name="T6" fmla="+- 0 798 743"/>
                  <a:gd name="T7" fmla="*/ 798 h 105"/>
                  <a:gd name="T8" fmla="+- 0 7348 6728"/>
                  <a:gd name="T9" fmla="*/ T8 w 1656"/>
                  <a:gd name="T10" fmla="+- 0 768 743"/>
                  <a:gd name="T11" fmla="*/ 768 h 105"/>
                  <a:gd name="T12" fmla="+- 0 7348 6728"/>
                  <a:gd name="T13" fmla="*/ T12 w 1656"/>
                  <a:gd name="T14" fmla="+- 0 798 743"/>
                  <a:gd name="T15" fmla="*/ 798 h 105"/>
                  <a:gd name="T16" fmla="+- 0 6732 6728"/>
                  <a:gd name="T17" fmla="*/ T16 w 1656"/>
                  <a:gd name="T18" fmla="+- 0 798 743"/>
                  <a:gd name="T19" fmla="*/ 798 h 105"/>
                  <a:gd name="T20" fmla="+- 0 6728 6728"/>
                  <a:gd name="T21" fmla="*/ T20 w 1656"/>
                  <a:gd name="T22" fmla="+- 0 803 743"/>
                  <a:gd name="T23" fmla="*/ 803 h 105"/>
                  <a:gd name="T24" fmla="+- 0 6728 6728"/>
                  <a:gd name="T25" fmla="*/ T24 w 1656"/>
                  <a:gd name="T26" fmla="+- 0 814 743"/>
                  <a:gd name="T27" fmla="*/ 814 h 105"/>
                  <a:gd name="T28" fmla="+- 0 6732 6728"/>
                  <a:gd name="T29" fmla="*/ T28 w 1656"/>
                  <a:gd name="T30" fmla="+- 0 818 743"/>
                  <a:gd name="T31" fmla="*/ 818 h 105"/>
                  <a:gd name="T32" fmla="+- 0 7348 6728"/>
                  <a:gd name="T33" fmla="*/ T32 w 1656"/>
                  <a:gd name="T34" fmla="+- 0 818 743"/>
                  <a:gd name="T35" fmla="*/ 818 h 105"/>
                  <a:gd name="T36" fmla="+- 0 7348 6728"/>
                  <a:gd name="T37" fmla="*/ T36 w 1656"/>
                  <a:gd name="T38" fmla="+- 0 848 743"/>
                  <a:gd name="T39" fmla="*/ 848 h 105"/>
                  <a:gd name="T40" fmla="+- 0 7408 6728"/>
                  <a:gd name="T41" fmla="*/ T40 w 1656"/>
                  <a:gd name="T42" fmla="+- 0 818 743"/>
                  <a:gd name="T43" fmla="*/ 818 h 105"/>
                  <a:gd name="T44" fmla="+- 0 7428 6728"/>
                  <a:gd name="T45" fmla="*/ T44 w 1656"/>
                  <a:gd name="T46" fmla="+- 0 808 743"/>
                  <a:gd name="T47" fmla="*/ 808 h 105"/>
                  <a:gd name="T48" fmla="+- 0 8384 6728"/>
                  <a:gd name="T49" fmla="*/ T48 w 1656"/>
                  <a:gd name="T50" fmla="+- 0 783 743"/>
                  <a:gd name="T51" fmla="*/ 783 h 105"/>
                  <a:gd name="T52" fmla="+- 0 8364 6728"/>
                  <a:gd name="T53" fmla="*/ T52 w 1656"/>
                  <a:gd name="T54" fmla="+- 0 773 743"/>
                  <a:gd name="T55" fmla="*/ 773 h 105"/>
                  <a:gd name="T56" fmla="+- 0 8304 6728"/>
                  <a:gd name="T57" fmla="*/ T56 w 1656"/>
                  <a:gd name="T58" fmla="+- 0 743 743"/>
                  <a:gd name="T59" fmla="*/ 743 h 105"/>
                  <a:gd name="T60" fmla="+- 0 8304 6728"/>
                  <a:gd name="T61" fmla="*/ T60 w 1656"/>
                  <a:gd name="T62" fmla="+- 0 773 743"/>
                  <a:gd name="T63" fmla="*/ 773 h 105"/>
                  <a:gd name="T64" fmla="+- 0 7689 6728"/>
                  <a:gd name="T65" fmla="*/ T64 w 1656"/>
                  <a:gd name="T66" fmla="+- 0 773 743"/>
                  <a:gd name="T67" fmla="*/ 773 h 105"/>
                  <a:gd name="T68" fmla="+- 0 7685 6728"/>
                  <a:gd name="T69" fmla="*/ T68 w 1656"/>
                  <a:gd name="T70" fmla="+- 0 778 743"/>
                  <a:gd name="T71" fmla="*/ 778 h 105"/>
                  <a:gd name="T72" fmla="+- 0 7685 6728"/>
                  <a:gd name="T73" fmla="*/ T72 w 1656"/>
                  <a:gd name="T74" fmla="+- 0 789 743"/>
                  <a:gd name="T75" fmla="*/ 789 h 105"/>
                  <a:gd name="T76" fmla="+- 0 7689 6728"/>
                  <a:gd name="T77" fmla="*/ T76 w 1656"/>
                  <a:gd name="T78" fmla="+- 0 793 743"/>
                  <a:gd name="T79" fmla="*/ 793 h 105"/>
                  <a:gd name="T80" fmla="+- 0 8304 6728"/>
                  <a:gd name="T81" fmla="*/ T80 w 1656"/>
                  <a:gd name="T82" fmla="+- 0 793 743"/>
                  <a:gd name="T83" fmla="*/ 793 h 105"/>
                  <a:gd name="T84" fmla="+- 0 8304 6728"/>
                  <a:gd name="T85" fmla="*/ T84 w 1656"/>
                  <a:gd name="T86" fmla="+- 0 823 743"/>
                  <a:gd name="T87" fmla="*/ 823 h 105"/>
                  <a:gd name="T88" fmla="+- 0 8364 6728"/>
                  <a:gd name="T89" fmla="*/ T88 w 1656"/>
                  <a:gd name="T90" fmla="+- 0 793 743"/>
                  <a:gd name="T91" fmla="*/ 793 h 105"/>
                  <a:gd name="T92" fmla="+- 0 8384 6728"/>
                  <a:gd name="T93" fmla="*/ T92 w 1656"/>
                  <a:gd name="T94" fmla="+- 0 783 743"/>
                  <a:gd name="T95" fmla="*/ 783 h 10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Lst>
                <a:rect l="0" t="0" r="r" b="b"/>
                <a:pathLst>
                  <a:path w="1656" h="105">
                    <a:moveTo>
                      <a:pt x="700" y="65"/>
                    </a:moveTo>
                    <a:lnTo>
                      <a:pt x="680" y="55"/>
                    </a:lnTo>
                    <a:lnTo>
                      <a:pt x="620" y="25"/>
                    </a:lnTo>
                    <a:lnTo>
                      <a:pt x="620" y="55"/>
                    </a:lnTo>
                    <a:lnTo>
                      <a:pt x="4" y="55"/>
                    </a:lnTo>
                    <a:lnTo>
                      <a:pt x="0" y="60"/>
                    </a:lnTo>
                    <a:lnTo>
                      <a:pt x="0" y="71"/>
                    </a:lnTo>
                    <a:lnTo>
                      <a:pt x="4" y="75"/>
                    </a:lnTo>
                    <a:lnTo>
                      <a:pt x="620" y="75"/>
                    </a:lnTo>
                    <a:lnTo>
                      <a:pt x="620" y="105"/>
                    </a:lnTo>
                    <a:lnTo>
                      <a:pt x="680" y="75"/>
                    </a:lnTo>
                    <a:lnTo>
                      <a:pt x="700" y="65"/>
                    </a:lnTo>
                    <a:moveTo>
                      <a:pt x="1656" y="40"/>
                    </a:moveTo>
                    <a:lnTo>
                      <a:pt x="1636" y="30"/>
                    </a:lnTo>
                    <a:lnTo>
                      <a:pt x="1576" y="0"/>
                    </a:lnTo>
                    <a:lnTo>
                      <a:pt x="1576" y="30"/>
                    </a:lnTo>
                    <a:lnTo>
                      <a:pt x="961" y="30"/>
                    </a:lnTo>
                    <a:lnTo>
                      <a:pt x="957" y="35"/>
                    </a:lnTo>
                    <a:lnTo>
                      <a:pt x="957" y="46"/>
                    </a:lnTo>
                    <a:lnTo>
                      <a:pt x="961" y="50"/>
                    </a:lnTo>
                    <a:lnTo>
                      <a:pt x="1576" y="50"/>
                    </a:lnTo>
                    <a:lnTo>
                      <a:pt x="1576" y="80"/>
                    </a:lnTo>
                    <a:lnTo>
                      <a:pt x="1636" y="50"/>
                    </a:lnTo>
                    <a:lnTo>
                      <a:pt x="1656" y="40"/>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cxnSp>
            <p:nvCxnSpPr>
              <p:cNvPr id="15" name="Line 359"/>
              <p:cNvCxnSpPr>
                <a:cxnSpLocks noChangeShapeType="1"/>
              </p:cNvCxnSpPr>
              <p:nvPr/>
            </p:nvCxnSpPr>
            <p:spPr bwMode="auto">
              <a:xfrm>
                <a:off x="7553" y="1919"/>
                <a:ext cx="850" cy="0"/>
              </a:xfrm>
              <a:prstGeom prst="line">
                <a:avLst/>
              </a:prstGeom>
              <a:noFill/>
              <a:ln w="9525">
                <a:solidFill>
                  <a:srgbClr val="000000"/>
                </a:solidFill>
                <a:prstDash val="solid"/>
                <a:round/>
                <a:headEnd/>
                <a:tailEnd/>
              </a:ln>
              <a:extLst>
                <a:ext uri="{909E8E84-426E-40DD-AFC4-6F175D3DCCD1}">
                  <a14:hiddenFill xmlns:a14="http://schemas.microsoft.com/office/drawing/2010/main">
                    <a:noFill/>
                  </a14:hiddenFill>
                </a:ext>
              </a:extLst>
            </p:spPr>
          </p:cxnSp>
          <p:sp>
            <p:nvSpPr>
              <p:cNvPr id="16" name="AutoShape 360"/>
              <p:cNvSpPr>
                <a:spLocks/>
              </p:cNvSpPr>
              <p:nvPr/>
            </p:nvSpPr>
            <p:spPr bwMode="auto">
              <a:xfrm>
                <a:off x="7523" y="933"/>
                <a:ext cx="80" cy="985"/>
              </a:xfrm>
              <a:custGeom>
                <a:avLst/>
                <a:gdLst>
                  <a:gd name="T0" fmla="+- 0 7569 7523"/>
                  <a:gd name="T1" fmla="*/ T0 w 80"/>
                  <a:gd name="T2" fmla="+- 0 983 933"/>
                  <a:gd name="T3" fmla="*/ 983 h 985"/>
                  <a:gd name="T4" fmla="+- 0 7557 7523"/>
                  <a:gd name="T5" fmla="*/ T4 w 80"/>
                  <a:gd name="T6" fmla="+- 0 983 933"/>
                  <a:gd name="T7" fmla="*/ 983 h 985"/>
                  <a:gd name="T8" fmla="+- 0 7553 7523"/>
                  <a:gd name="T9" fmla="*/ T8 w 80"/>
                  <a:gd name="T10" fmla="+- 0 988 933"/>
                  <a:gd name="T11" fmla="*/ 988 h 985"/>
                  <a:gd name="T12" fmla="+- 0 7553 7523"/>
                  <a:gd name="T13" fmla="*/ T12 w 80"/>
                  <a:gd name="T14" fmla="+- 0 1914 933"/>
                  <a:gd name="T15" fmla="*/ 1914 h 985"/>
                  <a:gd name="T16" fmla="+- 0 7557 7523"/>
                  <a:gd name="T17" fmla="*/ T16 w 80"/>
                  <a:gd name="T18" fmla="+- 0 1918 933"/>
                  <a:gd name="T19" fmla="*/ 1918 h 985"/>
                  <a:gd name="T20" fmla="+- 0 7569 7523"/>
                  <a:gd name="T21" fmla="*/ T20 w 80"/>
                  <a:gd name="T22" fmla="+- 0 1918 933"/>
                  <a:gd name="T23" fmla="*/ 1918 h 985"/>
                  <a:gd name="T24" fmla="+- 0 7573 7523"/>
                  <a:gd name="T25" fmla="*/ T24 w 80"/>
                  <a:gd name="T26" fmla="+- 0 1914 933"/>
                  <a:gd name="T27" fmla="*/ 1914 h 985"/>
                  <a:gd name="T28" fmla="+- 0 7573 7523"/>
                  <a:gd name="T29" fmla="*/ T28 w 80"/>
                  <a:gd name="T30" fmla="+- 0 988 933"/>
                  <a:gd name="T31" fmla="*/ 988 h 985"/>
                  <a:gd name="T32" fmla="+- 0 7569 7523"/>
                  <a:gd name="T33" fmla="*/ T32 w 80"/>
                  <a:gd name="T34" fmla="+- 0 983 933"/>
                  <a:gd name="T35" fmla="*/ 983 h 985"/>
                  <a:gd name="T36" fmla="+- 0 7563 7523"/>
                  <a:gd name="T37" fmla="*/ T36 w 80"/>
                  <a:gd name="T38" fmla="+- 0 933 933"/>
                  <a:gd name="T39" fmla="*/ 933 h 985"/>
                  <a:gd name="T40" fmla="+- 0 7523 7523"/>
                  <a:gd name="T41" fmla="*/ T40 w 80"/>
                  <a:gd name="T42" fmla="+- 0 1013 933"/>
                  <a:gd name="T43" fmla="*/ 1013 h 985"/>
                  <a:gd name="T44" fmla="+- 0 7553 7523"/>
                  <a:gd name="T45" fmla="*/ T44 w 80"/>
                  <a:gd name="T46" fmla="+- 0 1013 933"/>
                  <a:gd name="T47" fmla="*/ 1013 h 985"/>
                  <a:gd name="T48" fmla="+- 0 7553 7523"/>
                  <a:gd name="T49" fmla="*/ T48 w 80"/>
                  <a:gd name="T50" fmla="+- 0 988 933"/>
                  <a:gd name="T51" fmla="*/ 988 h 985"/>
                  <a:gd name="T52" fmla="+- 0 7557 7523"/>
                  <a:gd name="T53" fmla="*/ T52 w 80"/>
                  <a:gd name="T54" fmla="+- 0 983 933"/>
                  <a:gd name="T55" fmla="*/ 983 h 985"/>
                  <a:gd name="T56" fmla="+- 0 7588 7523"/>
                  <a:gd name="T57" fmla="*/ T56 w 80"/>
                  <a:gd name="T58" fmla="+- 0 983 933"/>
                  <a:gd name="T59" fmla="*/ 983 h 985"/>
                  <a:gd name="T60" fmla="+- 0 7563 7523"/>
                  <a:gd name="T61" fmla="*/ T60 w 80"/>
                  <a:gd name="T62" fmla="+- 0 933 933"/>
                  <a:gd name="T63" fmla="*/ 933 h 985"/>
                  <a:gd name="T64" fmla="+- 0 7588 7523"/>
                  <a:gd name="T65" fmla="*/ T64 w 80"/>
                  <a:gd name="T66" fmla="+- 0 983 933"/>
                  <a:gd name="T67" fmla="*/ 983 h 985"/>
                  <a:gd name="T68" fmla="+- 0 7569 7523"/>
                  <a:gd name="T69" fmla="*/ T68 w 80"/>
                  <a:gd name="T70" fmla="+- 0 983 933"/>
                  <a:gd name="T71" fmla="*/ 983 h 985"/>
                  <a:gd name="T72" fmla="+- 0 7573 7523"/>
                  <a:gd name="T73" fmla="*/ T72 w 80"/>
                  <a:gd name="T74" fmla="+- 0 988 933"/>
                  <a:gd name="T75" fmla="*/ 988 h 985"/>
                  <a:gd name="T76" fmla="+- 0 7573 7523"/>
                  <a:gd name="T77" fmla="*/ T76 w 80"/>
                  <a:gd name="T78" fmla="+- 0 1013 933"/>
                  <a:gd name="T79" fmla="*/ 1013 h 985"/>
                  <a:gd name="T80" fmla="+- 0 7603 7523"/>
                  <a:gd name="T81" fmla="*/ T80 w 80"/>
                  <a:gd name="T82" fmla="+- 0 1013 933"/>
                  <a:gd name="T83" fmla="*/ 1013 h 985"/>
                  <a:gd name="T84" fmla="+- 0 7588 7523"/>
                  <a:gd name="T85" fmla="*/ T84 w 80"/>
                  <a:gd name="T86" fmla="+- 0 983 933"/>
                  <a:gd name="T87" fmla="*/ 983 h 98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Lst>
                <a:rect l="0" t="0" r="r" b="b"/>
                <a:pathLst>
                  <a:path w="80" h="985">
                    <a:moveTo>
                      <a:pt x="46" y="50"/>
                    </a:moveTo>
                    <a:lnTo>
                      <a:pt x="34" y="50"/>
                    </a:lnTo>
                    <a:lnTo>
                      <a:pt x="30" y="55"/>
                    </a:lnTo>
                    <a:lnTo>
                      <a:pt x="30" y="981"/>
                    </a:lnTo>
                    <a:lnTo>
                      <a:pt x="34" y="985"/>
                    </a:lnTo>
                    <a:lnTo>
                      <a:pt x="46" y="985"/>
                    </a:lnTo>
                    <a:lnTo>
                      <a:pt x="50" y="981"/>
                    </a:lnTo>
                    <a:lnTo>
                      <a:pt x="50" y="55"/>
                    </a:lnTo>
                    <a:lnTo>
                      <a:pt x="46" y="50"/>
                    </a:lnTo>
                    <a:close/>
                    <a:moveTo>
                      <a:pt x="40" y="0"/>
                    </a:moveTo>
                    <a:lnTo>
                      <a:pt x="0" y="80"/>
                    </a:lnTo>
                    <a:lnTo>
                      <a:pt x="30" y="80"/>
                    </a:lnTo>
                    <a:lnTo>
                      <a:pt x="30" y="55"/>
                    </a:lnTo>
                    <a:lnTo>
                      <a:pt x="34" y="50"/>
                    </a:lnTo>
                    <a:lnTo>
                      <a:pt x="65" y="50"/>
                    </a:lnTo>
                    <a:lnTo>
                      <a:pt x="40" y="0"/>
                    </a:lnTo>
                    <a:close/>
                    <a:moveTo>
                      <a:pt x="65" y="50"/>
                    </a:moveTo>
                    <a:lnTo>
                      <a:pt x="46" y="50"/>
                    </a:lnTo>
                    <a:lnTo>
                      <a:pt x="50" y="55"/>
                    </a:lnTo>
                    <a:lnTo>
                      <a:pt x="50" y="80"/>
                    </a:lnTo>
                    <a:lnTo>
                      <a:pt x="80" y="80"/>
                    </a:lnTo>
                    <a:lnTo>
                      <a:pt x="65"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sp>
            <p:nvSpPr>
              <p:cNvPr id="17" name="Text Box 361"/>
              <p:cNvSpPr txBox="1">
                <a:spLocks noChangeArrowheads="1"/>
              </p:cNvSpPr>
              <p:nvPr/>
            </p:nvSpPr>
            <p:spPr bwMode="auto">
              <a:xfrm>
                <a:off x="6743" y="440"/>
                <a:ext cx="281" cy="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1455"/>
                  </a:lnSpc>
                  <a:spcAft>
                    <a:spcPts val="800"/>
                  </a:spcAft>
                </a:pPr>
                <a:r>
                  <a:rPr lang="en-US" sz="1200">
                    <a:effectLst/>
                    <a:latin typeface="Calibri" panose="020F0502020204030204" pitchFamily="34" charset="0"/>
                    <a:ea typeface="Calibri" panose="020F0502020204030204" pitchFamily="34" charset="0"/>
                    <a:cs typeface="Times New Roman" panose="02020603050405020304" pitchFamily="18" charset="0"/>
                  </a:rPr>
                  <a:t>U</a:t>
                </a:r>
                <a:r>
                  <a:rPr lang="en-US" sz="850">
                    <a:effectLst/>
                    <a:latin typeface="Calibri" panose="020F0502020204030204" pitchFamily="34" charset="0"/>
                    <a:ea typeface="Calibri" panose="020F0502020204030204" pitchFamily="34" charset="0"/>
                    <a:cs typeface="Times New Roman" panose="02020603050405020304" pitchFamily="18" charset="0"/>
                  </a:rPr>
                  <a:t>v</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Text Box 362"/>
              <p:cNvSpPr txBox="1">
                <a:spLocks noChangeArrowheads="1"/>
              </p:cNvSpPr>
              <p:nvPr/>
            </p:nvSpPr>
            <p:spPr bwMode="auto">
              <a:xfrm>
                <a:off x="7712" y="417"/>
                <a:ext cx="477"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1690"/>
                  </a:lnSpc>
                  <a:spcAft>
                    <a:spcPts val="800"/>
                  </a:spcAft>
                </a:pPr>
                <a:r>
                  <a:rPr lang="en-US" sz="1300">
                    <a:effectLst/>
                    <a:latin typeface="Symbol" panose="05050102010706020507" pitchFamily="18" charset="2"/>
                    <a:ea typeface="Calibri" panose="020F0502020204030204" pitchFamily="34" charset="0"/>
                    <a:cs typeface="Times New Roman" panose="02020603050405020304" pitchFamily="18" charset="0"/>
                  </a:rPr>
                  <a:t>±</a:t>
                </a:r>
                <a:r>
                  <a:rPr lang="en-US" sz="1300">
                    <a:effectLst/>
                    <a:latin typeface="Calibri" panose="020F0502020204030204" pitchFamily="34" charset="0"/>
                    <a:ea typeface="Calibri" panose="020F0502020204030204" pitchFamily="34" charset="0"/>
                    <a:cs typeface="Times New Roman" panose="02020603050405020304" pitchFamily="18" charset="0"/>
                  </a:rPr>
                  <a:t> </a:t>
                </a:r>
                <a:r>
                  <a:rPr lang="en-US" sz="1200">
                    <a:effectLst/>
                    <a:latin typeface="Calibri" panose="020F0502020204030204" pitchFamily="34" charset="0"/>
                    <a:ea typeface="Calibri" panose="020F0502020204030204" pitchFamily="34" charset="0"/>
                    <a:cs typeface="Times New Roman" panose="02020603050405020304" pitchFamily="18" charset="0"/>
                  </a:rPr>
                  <a:t>U</a:t>
                </a:r>
                <a:r>
                  <a:rPr lang="en-US" sz="850">
                    <a:effectLst/>
                    <a:latin typeface="Symbol" panose="05050102010706020507" pitchFamily="18" charset="2"/>
                    <a:ea typeface="Calibri" panose="020F0502020204030204" pitchFamily="34" charset="0"/>
                    <a:cs typeface="Times New Roman" panose="02020603050405020304" pitchFamily="18" charset="0"/>
                  </a:rPr>
                  <a:t>e</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6" name="Group 5"/>
            <p:cNvGrpSpPr>
              <a:grpSpLocks/>
            </p:cNvGrpSpPr>
            <p:nvPr/>
          </p:nvGrpSpPr>
          <p:grpSpPr bwMode="auto">
            <a:xfrm>
              <a:off x="1038749" y="28299"/>
              <a:ext cx="1240155" cy="1127760"/>
              <a:chOff x="8383" y="457"/>
              <a:chExt cx="1953" cy="1776"/>
            </a:xfrm>
          </p:grpSpPr>
          <p:sp>
            <p:nvSpPr>
              <p:cNvPr id="7" name="AutoShape 364"/>
              <p:cNvSpPr>
                <a:spLocks/>
              </p:cNvSpPr>
              <p:nvPr/>
            </p:nvSpPr>
            <p:spPr bwMode="auto">
              <a:xfrm>
                <a:off x="9352" y="743"/>
                <a:ext cx="984" cy="1200"/>
              </a:xfrm>
              <a:custGeom>
                <a:avLst/>
                <a:gdLst>
                  <a:gd name="T0" fmla="+- 0 9933 9352"/>
                  <a:gd name="T1" fmla="*/ T0 w 984"/>
                  <a:gd name="T2" fmla="+- 0 1898 743"/>
                  <a:gd name="T3" fmla="*/ 1898 h 1200"/>
                  <a:gd name="T4" fmla="+- 0 9929 9352"/>
                  <a:gd name="T5" fmla="*/ T4 w 984"/>
                  <a:gd name="T6" fmla="+- 0 1893 743"/>
                  <a:gd name="T7" fmla="*/ 1893 h 1200"/>
                  <a:gd name="T8" fmla="+- 0 9438 9352"/>
                  <a:gd name="T9" fmla="*/ T8 w 984"/>
                  <a:gd name="T10" fmla="+- 0 1893 743"/>
                  <a:gd name="T11" fmla="*/ 1893 h 1200"/>
                  <a:gd name="T12" fmla="+- 0 9438 9352"/>
                  <a:gd name="T13" fmla="*/ T12 w 984"/>
                  <a:gd name="T14" fmla="+- 0 1863 743"/>
                  <a:gd name="T15" fmla="*/ 1863 h 1200"/>
                  <a:gd name="T16" fmla="+- 0 9358 9352"/>
                  <a:gd name="T17" fmla="*/ T16 w 984"/>
                  <a:gd name="T18" fmla="+- 0 1903 743"/>
                  <a:gd name="T19" fmla="*/ 1903 h 1200"/>
                  <a:gd name="T20" fmla="+- 0 9438 9352"/>
                  <a:gd name="T21" fmla="*/ T20 w 984"/>
                  <a:gd name="T22" fmla="+- 0 1943 743"/>
                  <a:gd name="T23" fmla="*/ 1943 h 1200"/>
                  <a:gd name="T24" fmla="+- 0 9438 9352"/>
                  <a:gd name="T25" fmla="*/ T24 w 984"/>
                  <a:gd name="T26" fmla="+- 0 1913 743"/>
                  <a:gd name="T27" fmla="*/ 1913 h 1200"/>
                  <a:gd name="T28" fmla="+- 0 9929 9352"/>
                  <a:gd name="T29" fmla="*/ T28 w 984"/>
                  <a:gd name="T30" fmla="+- 0 1913 743"/>
                  <a:gd name="T31" fmla="*/ 1913 h 1200"/>
                  <a:gd name="T32" fmla="+- 0 9933 9352"/>
                  <a:gd name="T33" fmla="*/ T32 w 984"/>
                  <a:gd name="T34" fmla="+- 0 1909 743"/>
                  <a:gd name="T35" fmla="*/ 1909 h 1200"/>
                  <a:gd name="T36" fmla="+- 0 9933 9352"/>
                  <a:gd name="T37" fmla="*/ T36 w 984"/>
                  <a:gd name="T38" fmla="+- 0 1898 743"/>
                  <a:gd name="T39" fmla="*/ 1898 h 1200"/>
                  <a:gd name="T40" fmla="+- 0 10336 9352"/>
                  <a:gd name="T41" fmla="*/ T40 w 984"/>
                  <a:gd name="T42" fmla="+- 0 783 743"/>
                  <a:gd name="T43" fmla="*/ 783 h 1200"/>
                  <a:gd name="T44" fmla="+- 0 10316 9352"/>
                  <a:gd name="T45" fmla="*/ T44 w 984"/>
                  <a:gd name="T46" fmla="+- 0 773 743"/>
                  <a:gd name="T47" fmla="*/ 773 h 1200"/>
                  <a:gd name="T48" fmla="+- 0 10256 9352"/>
                  <a:gd name="T49" fmla="*/ T48 w 984"/>
                  <a:gd name="T50" fmla="+- 0 743 743"/>
                  <a:gd name="T51" fmla="*/ 743 h 1200"/>
                  <a:gd name="T52" fmla="+- 0 10256 9352"/>
                  <a:gd name="T53" fmla="*/ T52 w 984"/>
                  <a:gd name="T54" fmla="+- 0 773 743"/>
                  <a:gd name="T55" fmla="*/ 773 h 1200"/>
                  <a:gd name="T56" fmla="+- 0 9356 9352"/>
                  <a:gd name="T57" fmla="*/ T56 w 984"/>
                  <a:gd name="T58" fmla="+- 0 773 743"/>
                  <a:gd name="T59" fmla="*/ 773 h 1200"/>
                  <a:gd name="T60" fmla="+- 0 9352 9352"/>
                  <a:gd name="T61" fmla="*/ T60 w 984"/>
                  <a:gd name="T62" fmla="+- 0 778 743"/>
                  <a:gd name="T63" fmla="*/ 778 h 1200"/>
                  <a:gd name="T64" fmla="+- 0 9352 9352"/>
                  <a:gd name="T65" fmla="*/ T64 w 984"/>
                  <a:gd name="T66" fmla="+- 0 789 743"/>
                  <a:gd name="T67" fmla="*/ 789 h 1200"/>
                  <a:gd name="T68" fmla="+- 0 9356 9352"/>
                  <a:gd name="T69" fmla="*/ T68 w 984"/>
                  <a:gd name="T70" fmla="+- 0 793 743"/>
                  <a:gd name="T71" fmla="*/ 793 h 1200"/>
                  <a:gd name="T72" fmla="+- 0 10256 9352"/>
                  <a:gd name="T73" fmla="*/ T72 w 984"/>
                  <a:gd name="T74" fmla="+- 0 793 743"/>
                  <a:gd name="T75" fmla="*/ 793 h 1200"/>
                  <a:gd name="T76" fmla="+- 0 10256 9352"/>
                  <a:gd name="T77" fmla="*/ T76 w 984"/>
                  <a:gd name="T78" fmla="+- 0 823 743"/>
                  <a:gd name="T79" fmla="*/ 823 h 1200"/>
                  <a:gd name="T80" fmla="+- 0 10316 9352"/>
                  <a:gd name="T81" fmla="*/ T80 w 984"/>
                  <a:gd name="T82" fmla="+- 0 793 743"/>
                  <a:gd name="T83" fmla="*/ 793 h 1200"/>
                  <a:gd name="T84" fmla="+- 0 10336 9352"/>
                  <a:gd name="T85" fmla="*/ T84 w 984"/>
                  <a:gd name="T86" fmla="+- 0 783 743"/>
                  <a:gd name="T87" fmla="*/ 783 h 120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Lst>
                <a:rect l="0" t="0" r="r" b="b"/>
                <a:pathLst>
                  <a:path w="984" h="1200">
                    <a:moveTo>
                      <a:pt x="581" y="1155"/>
                    </a:moveTo>
                    <a:lnTo>
                      <a:pt x="577" y="1150"/>
                    </a:lnTo>
                    <a:lnTo>
                      <a:pt x="86" y="1150"/>
                    </a:lnTo>
                    <a:lnTo>
                      <a:pt x="86" y="1120"/>
                    </a:lnTo>
                    <a:lnTo>
                      <a:pt x="6" y="1160"/>
                    </a:lnTo>
                    <a:lnTo>
                      <a:pt x="86" y="1200"/>
                    </a:lnTo>
                    <a:lnTo>
                      <a:pt x="86" y="1170"/>
                    </a:lnTo>
                    <a:lnTo>
                      <a:pt x="577" y="1170"/>
                    </a:lnTo>
                    <a:lnTo>
                      <a:pt x="581" y="1166"/>
                    </a:lnTo>
                    <a:lnTo>
                      <a:pt x="581" y="1155"/>
                    </a:lnTo>
                    <a:moveTo>
                      <a:pt x="984" y="40"/>
                    </a:moveTo>
                    <a:lnTo>
                      <a:pt x="964" y="30"/>
                    </a:lnTo>
                    <a:lnTo>
                      <a:pt x="904" y="0"/>
                    </a:lnTo>
                    <a:lnTo>
                      <a:pt x="904" y="30"/>
                    </a:lnTo>
                    <a:lnTo>
                      <a:pt x="4" y="30"/>
                    </a:lnTo>
                    <a:lnTo>
                      <a:pt x="0" y="35"/>
                    </a:lnTo>
                    <a:lnTo>
                      <a:pt x="0" y="46"/>
                    </a:lnTo>
                    <a:lnTo>
                      <a:pt x="4" y="50"/>
                    </a:lnTo>
                    <a:lnTo>
                      <a:pt x="904" y="50"/>
                    </a:lnTo>
                    <a:lnTo>
                      <a:pt x="904" y="80"/>
                    </a:lnTo>
                    <a:lnTo>
                      <a:pt x="964" y="50"/>
                    </a:lnTo>
                    <a:lnTo>
                      <a:pt x="984" y="40"/>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cxnSp>
            <p:nvCxnSpPr>
              <p:cNvPr id="8" name="Line 365"/>
              <p:cNvCxnSpPr>
                <a:cxnSpLocks noChangeShapeType="1"/>
              </p:cNvCxnSpPr>
              <p:nvPr/>
            </p:nvCxnSpPr>
            <p:spPr bwMode="auto">
              <a:xfrm>
                <a:off x="9932" y="783"/>
                <a:ext cx="0" cy="1117"/>
              </a:xfrm>
              <a:prstGeom prst="line">
                <a:avLst/>
              </a:prstGeom>
              <a:noFill/>
              <a:ln w="9525">
                <a:solidFill>
                  <a:srgbClr val="000000"/>
                </a:solidFill>
                <a:prstDash val="solid"/>
                <a:round/>
                <a:headEnd/>
                <a:tailEnd/>
              </a:ln>
              <a:extLst>
                <a:ext uri="{909E8E84-426E-40DD-AFC4-6F175D3DCCD1}">
                  <a14:hiddenFill xmlns:a14="http://schemas.microsoft.com/office/drawing/2010/main">
                    <a:noFill/>
                  </a14:hiddenFill>
                </a:ext>
              </a:extLst>
            </p:spPr>
          </p:cxnSp>
          <p:sp>
            <p:nvSpPr>
              <p:cNvPr id="9" name="Freeform 8"/>
              <p:cNvSpPr>
                <a:spLocks/>
              </p:cNvSpPr>
              <p:nvPr/>
            </p:nvSpPr>
            <p:spPr bwMode="auto">
              <a:xfrm>
                <a:off x="9899" y="747"/>
                <a:ext cx="68" cy="68"/>
              </a:xfrm>
              <a:custGeom>
                <a:avLst/>
                <a:gdLst>
                  <a:gd name="T0" fmla="+- 0 9933 9899"/>
                  <a:gd name="T1" fmla="*/ T0 w 68"/>
                  <a:gd name="T2" fmla="+- 0 747 747"/>
                  <a:gd name="T3" fmla="*/ 747 h 68"/>
                  <a:gd name="T4" fmla="+- 0 9920 9899"/>
                  <a:gd name="T5" fmla="*/ T4 w 68"/>
                  <a:gd name="T6" fmla="+- 0 750 747"/>
                  <a:gd name="T7" fmla="*/ 750 h 68"/>
                  <a:gd name="T8" fmla="+- 0 9909 9899"/>
                  <a:gd name="T9" fmla="*/ T8 w 68"/>
                  <a:gd name="T10" fmla="+- 0 757 747"/>
                  <a:gd name="T11" fmla="*/ 757 h 68"/>
                  <a:gd name="T12" fmla="+- 0 9902 9899"/>
                  <a:gd name="T13" fmla="*/ T12 w 68"/>
                  <a:gd name="T14" fmla="+- 0 768 747"/>
                  <a:gd name="T15" fmla="*/ 768 h 68"/>
                  <a:gd name="T16" fmla="+- 0 9899 9899"/>
                  <a:gd name="T17" fmla="*/ T16 w 68"/>
                  <a:gd name="T18" fmla="+- 0 781 747"/>
                  <a:gd name="T19" fmla="*/ 781 h 68"/>
                  <a:gd name="T20" fmla="+- 0 9902 9899"/>
                  <a:gd name="T21" fmla="*/ T20 w 68"/>
                  <a:gd name="T22" fmla="+- 0 795 747"/>
                  <a:gd name="T23" fmla="*/ 795 h 68"/>
                  <a:gd name="T24" fmla="+- 0 9909 9899"/>
                  <a:gd name="T25" fmla="*/ T24 w 68"/>
                  <a:gd name="T26" fmla="+- 0 805 747"/>
                  <a:gd name="T27" fmla="*/ 805 h 68"/>
                  <a:gd name="T28" fmla="+- 0 9920 9899"/>
                  <a:gd name="T29" fmla="*/ T28 w 68"/>
                  <a:gd name="T30" fmla="+- 0 813 747"/>
                  <a:gd name="T31" fmla="*/ 813 h 68"/>
                  <a:gd name="T32" fmla="+- 0 9933 9899"/>
                  <a:gd name="T33" fmla="*/ T32 w 68"/>
                  <a:gd name="T34" fmla="+- 0 815 747"/>
                  <a:gd name="T35" fmla="*/ 815 h 68"/>
                  <a:gd name="T36" fmla="+- 0 9946 9899"/>
                  <a:gd name="T37" fmla="*/ T36 w 68"/>
                  <a:gd name="T38" fmla="+- 0 813 747"/>
                  <a:gd name="T39" fmla="*/ 813 h 68"/>
                  <a:gd name="T40" fmla="+- 0 9957 9899"/>
                  <a:gd name="T41" fmla="*/ T40 w 68"/>
                  <a:gd name="T42" fmla="+- 0 805 747"/>
                  <a:gd name="T43" fmla="*/ 805 h 68"/>
                  <a:gd name="T44" fmla="+- 0 9964 9899"/>
                  <a:gd name="T45" fmla="*/ T44 w 68"/>
                  <a:gd name="T46" fmla="+- 0 795 747"/>
                  <a:gd name="T47" fmla="*/ 795 h 68"/>
                  <a:gd name="T48" fmla="+- 0 9967 9899"/>
                  <a:gd name="T49" fmla="*/ T48 w 68"/>
                  <a:gd name="T50" fmla="+- 0 781 747"/>
                  <a:gd name="T51" fmla="*/ 781 h 68"/>
                  <a:gd name="T52" fmla="+- 0 9964 9899"/>
                  <a:gd name="T53" fmla="*/ T52 w 68"/>
                  <a:gd name="T54" fmla="+- 0 768 747"/>
                  <a:gd name="T55" fmla="*/ 768 h 68"/>
                  <a:gd name="T56" fmla="+- 0 9957 9899"/>
                  <a:gd name="T57" fmla="*/ T56 w 68"/>
                  <a:gd name="T58" fmla="+- 0 757 747"/>
                  <a:gd name="T59" fmla="*/ 757 h 68"/>
                  <a:gd name="T60" fmla="+- 0 9946 9899"/>
                  <a:gd name="T61" fmla="*/ T60 w 68"/>
                  <a:gd name="T62" fmla="+- 0 750 747"/>
                  <a:gd name="T63" fmla="*/ 750 h 68"/>
                  <a:gd name="T64" fmla="+- 0 9933 9899"/>
                  <a:gd name="T65" fmla="*/ T64 w 68"/>
                  <a:gd name="T66" fmla="+- 0 747 747"/>
                  <a:gd name="T67" fmla="*/ 747 h 6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8" h="68">
                    <a:moveTo>
                      <a:pt x="34" y="0"/>
                    </a:moveTo>
                    <a:lnTo>
                      <a:pt x="21" y="3"/>
                    </a:lnTo>
                    <a:lnTo>
                      <a:pt x="10" y="10"/>
                    </a:lnTo>
                    <a:lnTo>
                      <a:pt x="3" y="21"/>
                    </a:lnTo>
                    <a:lnTo>
                      <a:pt x="0" y="34"/>
                    </a:lnTo>
                    <a:lnTo>
                      <a:pt x="3" y="48"/>
                    </a:lnTo>
                    <a:lnTo>
                      <a:pt x="10" y="58"/>
                    </a:lnTo>
                    <a:lnTo>
                      <a:pt x="21" y="66"/>
                    </a:lnTo>
                    <a:lnTo>
                      <a:pt x="34" y="68"/>
                    </a:lnTo>
                    <a:lnTo>
                      <a:pt x="47" y="66"/>
                    </a:lnTo>
                    <a:lnTo>
                      <a:pt x="58" y="58"/>
                    </a:lnTo>
                    <a:lnTo>
                      <a:pt x="65" y="48"/>
                    </a:lnTo>
                    <a:lnTo>
                      <a:pt x="68" y="34"/>
                    </a:lnTo>
                    <a:lnTo>
                      <a:pt x="65" y="21"/>
                    </a:lnTo>
                    <a:lnTo>
                      <a:pt x="58" y="10"/>
                    </a:lnTo>
                    <a:lnTo>
                      <a:pt x="47" y="3"/>
                    </a:lnTo>
                    <a:lnTo>
                      <a:pt x="3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sp>
            <p:nvSpPr>
              <p:cNvPr id="10" name="Freeform 9"/>
              <p:cNvSpPr>
                <a:spLocks/>
              </p:cNvSpPr>
              <p:nvPr/>
            </p:nvSpPr>
            <p:spPr bwMode="auto">
              <a:xfrm>
                <a:off x="9899" y="747"/>
                <a:ext cx="68" cy="68"/>
              </a:xfrm>
              <a:custGeom>
                <a:avLst/>
                <a:gdLst>
                  <a:gd name="T0" fmla="+- 0 9933 9899"/>
                  <a:gd name="T1" fmla="*/ T0 w 68"/>
                  <a:gd name="T2" fmla="+- 0 747 747"/>
                  <a:gd name="T3" fmla="*/ 747 h 68"/>
                  <a:gd name="T4" fmla="+- 0 9920 9899"/>
                  <a:gd name="T5" fmla="*/ T4 w 68"/>
                  <a:gd name="T6" fmla="+- 0 750 747"/>
                  <a:gd name="T7" fmla="*/ 750 h 68"/>
                  <a:gd name="T8" fmla="+- 0 9909 9899"/>
                  <a:gd name="T9" fmla="*/ T8 w 68"/>
                  <a:gd name="T10" fmla="+- 0 757 747"/>
                  <a:gd name="T11" fmla="*/ 757 h 68"/>
                  <a:gd name="T12" fmla="+- 0 9902 9899"/>
                  <a:gd name="T13" fmla="*/ T12 w 68"/>
                  <a:gd name="T14" fmla="+- 0 768 747"/>
                  <a:gd name="T15" fmla="*/ 768 h 68"/>
                  <a:gd name="T16" fmla="+- 0 9899 9899"/>
                  <a:gd name="T17" fmla="*/ T16 w 68"/>
                  <a:gd name="T18" fmla="+- 0 781 747"/>
                  <a:gd name="T19" fmla="*/ 781 h 68"/>
                  <a:gd name="T20" fmla="+- 0 9902 9899"/>
                  <a:gd name="T21" fmla="*/ T20 w 68"/>
                  <a:gd name="T22" fmla="+- 0 795 747"/>
                  <a:gd name="T23" fmla="*/ 795 h 68"/>
                  <a:gd name="T24" fmla="+- 0 9909 9899"/>
                  <a:gd name="T25" fmla="*/ T24 w 68"/>
                  <a:gd name="T26" fmla="+- 0 805 747"/>
                  <a:gd name="T27" fmla="*/ 805 h 68"/>
                  <a:gd name="T28" fmla="+- 0 9920 9899"/>
                  <a:gd name="T29" fmla="*/ T28 w 68"/>
                  <a:gd name="T30" fmla="+- 0 813 747"/>
                  <a:gd name="T31" fmla="*/ 813 h 68"/>
                  <a:gd name="T32" fmla="+- 0 9933 9899"/>
                  <a:gd name="T33" fmla="*/ T32 w 68"/>
                  <a:gd name="T34" fmla="+- 0 815 747"/>
                  <a:gd name="T35" fmla="*/ 815 h 68"/>
                  <a:gd name="T36" fmla="+- 0 9946 9899"/>
                  <a:gd name="T37" fmla="*/ T36 w 68"/>
                  <a:gd name="T38" fmla="+- 0 813 747"/>
                  <a:gd name="T39" fmla="*/ 813 h 68"/>
                  <a:gd name="T40" fmla="+- 0 9957 9899"/>
                  <a:gd name="T41" fmla="*/ T40 w 68"/>
                  <a:gd name="T42" fmla="+- 0 805 747"/>
                  <a:gd name="T43" fmla="*/ 805 h 68"/>
                  <a:gd name="T44" fmla="+- 0 9964 9899"/>
                  <a:gd name="T45" fmla="*/ T44 w 68"/>
                  <a:gd name="T46" fmla="+- 0 795 747"/>
                  <a:gd name="T47" fmla="*/ 795 h 68"/>
                  <a:gd name="T48" fmla="+- 0 9967 9899"/>
                  <a:gd name="T49" fmla="*/ T48 w 68"/>
                  <a:gd name="T50" fmla="+- 0 781 747"/>
                  <a:gd name="T51" fmla="*/ 781 h 68"/>
                  <a:gd name="T52" fmla="+- 0 9964 9899"/>
                  <a:gd name="T53" fmla="*/ T52 w 68"/>
                  <a:gd name="T54" fmla="+- 0 768 747"/>
                  <a:gd name="T55" fmla="*/ 768 h 68"/>
                  <a:gd name="T56" fmla="+- 0 9957 9899"/>
                  <a:gd name="T57" fmla="*/ T56 w 68"/>
                  <a:gd name="T58" fmla="+- 0 757 747"/>
                  <a:gd name="T59" fmla="*/ 757 h 68"/>
                  <a:gd name="T60" fmla="+- 0 9946 9899"/>
                  <a:gd name="T61" fmla="*/ T60 w 68"/>
                  <a:gd name="T62" fmla="+- 0 750 747"/>
                  <a:gd name="T63" fmla="*/ 750 h 68"/>
                  <a:gd name="T64" fmla="+- 0 9933 9899"/>
                  <a:gd name="T65" fmla="*/ T64 w 68"/>
                  <a:gd name="T66" fmla="+- 0 747 747"/>
                  <a:gd name="T67" fmla="*/ 747 h 6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8" h="68">
                    <a:moveTo>
                      <a:pt x="34" y="0"/>
                    </a:moveTo>
                    <a:lnTo>
                      <a:pt x="21" y="3"/>
                    </a:lnTo>
                    <a:lnTo>
                      <a:pt x="10" y="10"/>
                    </a:lnTo>
                    <a:lnTo>
                      <a:pt x="3" y="21"/>
                    </a:lnTo>
                    <a:lnTo>
                      <a:pt x="0" y="34"/>
                    </a:lnTo>
                    <a:lnTo>
                      <a:pt x="3" y="48"/>
                    </a:lnTo>
                    <a:lnTo>
                      <a:pt x="10" y="58"/>
                    </a:lnTo>
                    <a:lnTo>
                      <a:pt x="21" y="66"/>
                    </a:lnTo>
                    <a:lnTo>
                      <a:pt x="34" y="68"/>
                    </a:lnTo>
                    <a:lnTo>
                      <a:pt x="47" y="66"/>
                    </a:lnTo>
                    <a:lnTo>
                      <a:pt x="58" y="58"/>
                    </a:lnTo>
                    <a:lnTo>
                      <a:pt x="65" y="48"/>
                    </a:lnTo>
                    <a:lnTo>
                      <a:pt x="68" y="34"/>
                    </a:lnTo>
                    <a:lnTo>
                      <a:pt x="65" y="21"/>
                    </a:lnTo>
                    <a:lnTo>
                      <a:pt x="58" y="10"/>
                    </a:lnTo>
                    <a:lnTo>
                      <a:pt x="47" y="3"/>
                    </a:lnTo>
                    <a:lnTo>
                      <a:pt x="34" y="0"/>
                    </a:lnTo>
                    <a:close/>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vi-VN"/>
              </a:p>
            </p:txBody>
          </p:sp>
          <p:sp>
            <p:nvSpPr>
              <p:cNvPr id="11" name="Text Box 368"/>
              <p:cNvSpPr txBox="1">
                <a:spLocks noChangeArrowheads="1"/>
              </p:cNvSpPr>
              <p:nvPr/>
            </p:nvSpPr>
            <p:spPr bwMode="auto">
              <a:xfrm>
                <a:off x="8383" y="457"/>
                <a:ext cx="972" cy="634"/>
              </a:xfrm>
              <a:prstGeom prst="rect">
                <a:avLst/>
              </a:prstGeom>
              <a:noFill/>
              <a:ln w="9525">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0" tIns="0" rIns="0" bIns="0" anchor="t" anchorCtr="0" upright="1">
                <a:noAutofit/>
              </a:bodyPr>
              <a:lstStyle/>
              <a:p>
                <a:pPr marL="635" algn="ctr">
                  <a:lnSpc>
                    <a:spcPct val="107000"/>
                  </a:lnSpc>
                  <a:spcBef>
                    <a:spcPts val="620"/>
                  </a:spcBef>
                  <a:spcAft>
                    <a:spcPts val="800"/>
                  </a:spcAft>
                </a:pPr>
                <a:r>
                  <a:rPr lang="en-US" sz="1300">
                    <a:effectLst/>
                    <a:latin typeface="Calibri" panose="020F0502020204030204" pitchFamily="34" charset="0"/>
                    <a:ea typeface="Calibri" panose="020F0502020204030204" pitchFamily="34" charset="0"/>
                    <a:cs typeface="Times New Roman" panose="02020603050405020304" pitchFamily="18" charset="0"/>
                  </a:rPr>
                  <a:t>K</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 Box 369"/>
              <p:cNvSpPr txBox="1">
                <a:spLocks noChangeArrowheads="1"/>
              </p:cNvSpPr>
              <p:nvPr/>
            </p:nvSpPr>
            <p:spPr bwMode="auto">
              <a:xfrm>
                <a:off x="8390" y="1599"/>
                <a:ext cx="972" cy="634"/>
              </a:xfrm>
              <a:prstGeom prst="rect">
                <a:avLst/>
              </a:prstGeom>
              <a:noFill/>
              <a:ln w="9525">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0" tIns="0" rIns="0" bIns="0" anchor="t" anchorCtr="0" upright="1">
                <a:noAutofit/>
              </a:bodyPr>
              <a:lstStyle/>
              <a:p>
                <a:pPr marL="3175" algn="ctr">
                  <a:lnSpc>
                    <a:spcPct val="107000"/>
                  </a:lnSpc>
                  <a:spcBef>
                    <a:spcPts val="600"/>
                  </a:spcBef>
                  <a:spcAft>
                    <a:spcPts val="800"/>
                  </a:spcAft>
                </a:pPr>
                <a:r>
                  <a:rPr lang="en-US" sz="1300">
                    <a:effectLst/>
                    <a:latin typeface="Symbol" panose="05050102010706020507" pitchFamily="18" charset="2"/>
                    <a:ea typeface="Calibri" panose="020F0502020204030204" pitchFamily="34" charset="0"/>
                    <a:cs typeface="Times New Roman" panose="02020603050405020304" pitchFamily="18" charset="0"/>
                  </a:rPr>
                  <a:t>b</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grpSp>
      </p:grpSp>
      <mc:AlternateContent xmlns:mc="http://schemas.openxmlformats.org/markup-compatibility/2006" xmlns:a14="http://schemas.microsoft.com/office/drawing/2010/main">
        <mc:Choice Requires="a14">
          <p:sp>
            <p:nvSpPr>
              <p:cNvPr id="19" name="TextBox 18"/>
              <p:cNvSpPr txBox="1"/>
              <p:nvPr/>
            </p:nvSpPr>
            <p:spPr>
              <a:xfrm>
                <a:off x="5168077" y="4147031"/>
                <a:ext cx="5355953" cy="2585323"/>
              </a:xfrm>
              <a:prstGeom prst="rect">
                <a:avLst/>
              </a:prstGeom>
              <a:noFill/>
            </p:spPr>
            <p:txBody>
              <a:bodyPr wrap="none" rtlCol="0">
                <a:spAutoFit/>
              </a:bodyPr>
              <a:lstStyle/>
              <a:p>
                <a:r>
                  <a:rPr lang="en-US" sz="2400" dirty="0">
                    <a:latin typeface="Times New Roman" panose="02020603050405020304" pitchFamily="18" charset="0"/>
                    <a:cs typeface="Times New Roman" panose="02020603050405020304" pitchFamily="18" charset="0"/>
                  </a:rPr>
                  <a:t>K: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chưa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14:m>
                  <m:oMath xmlns:m="http://schemas.openxmlformats.org/officeDocument/2006/math">
                    <m:r>
                      <a:rPr lang="en-US" sz="2400" i="1" smtClean="0">
                        <a:latin typeface="Cambria Math" panose="02040503050406030204" pitchFamily="18" charset="0"/>
                        <a:cs typeface="Times New Roman" panose="02020603050405020304" pitchFamily="18" charset="0"/>
                        <a:sym typeface="Symbol" panose="05050102010706020507" pitchFamily="18" charset="2"/>
                      </a:rPr>
                      <m:t></m:t>
                    </m:r>
                  </m:oMath>
                </a14:m>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Uv</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Ura</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Ue</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lệch</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Uph</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dirty="0"/>
              </a:p>
            </p:txBody>
          </p:sp>
        </mc:Choice>
        <mc:Fallback xmlns="">
          <p:sp>
            <p:nvSpPr>
              <p:cNvPr id="19" name="TextBox 18"/>
              <p:cNvSpPr txBox="1">
                <a:spLocks noRot="1" noChangeAspect="1" noMove="1" noResize="1" noEditPoints="1" noAdjustHandles="1" noChangeArrowheads="1" noChangeShapeType="1" noTextEdit="1"/>
              </p:cNvSpPr>
              <p:nvPr/>
            </p:nvSpPr>
            <p:spPr>
              <a:xfrm>
                <a:off x="5168077" y="4147031"/>
                <a:ext cx="5355953" cy="2585323"/>
              </a:xfrm>
              <a:prstGeom prst="rect">
                <a:avLst/>
              </a:prstGeom>
              <a:blipFill rotWithShape="0">
                <a:blip r:embed="rId3"/>
                <a:stretch>
                  <a:fillRect l="-1822" t="-1887" r="-683"/>
                </a:stretch>
              </a:blipFill>
            </p:spPr>
            <p:txBody>
              <a:bodyPr/>
              <a:lstStyle/>
              <a:p>
                <a:r>
                  <a:rPr lang="vi-VN">
                    <a:noFill/>
                  </a:rPr>
                  <a:t> </a:t>
                </a:r>
              </a:p>
            </p:txBody>
          </p:sp>
        </mc:Fallback>
      </mc:AlternateContent>
    </p:spTree>
    <p:extLst>
      <p:ext uri="{BB962C8B-B14F-4D97-AF65-F5344CB8AC3E}">
        <p14:creationId xmlns:p14="http://schemas.microsoft.com/office/powerpoint/2010/main" val="2443645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69257"/>
          </a:xfrm>
        </p:spPr>
        <p:txBody>
          <a:bodyPr>
            <a:normAutofit fontScale="90000"/>
          </a:bodyPr>
          <a:lstStyle/>
          <a:p>
            <a:r>
              <a:rPr lang="en-US" b="1" dirty="0">
                <a:latin typeface="Times New Roman" panose="02020603050405020304" pitchFamily="18" charset="0"/>
                <a:cs typeface="Times New Roman" panose="02020603050405020304" pitchFamily="18" charset="0"/>
              </a:rPr>
              <a:t>1. 4 </a:t>
            </a:r>
            <a:r>
              <a:rPr lang="en-US" b="1" dirty="0" err="1">
                <a:latin typeface="Times New Roman" panose="02020603050405020304" pitchFamily="18" charset="0"/>
                <a:cs typeface="Times New Roman" panose="02020603050405020304" pitchFamily="18" charset="0"/>
              </a:rPr>
              <a:t>Hồi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tiếp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trong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378857"/>
            <a:ext cx="8596668" cy="3880773"/>
          </a:xfrm>
        </p:spPr>
        <p:txBody>
          <a:bodyPr>
            <a:normAutofit lnSpcReduction="10000"/>
          </a:bodyPr>
          <a:lstStyle/>
          <a:p>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Phân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loại</a:t>
            </a:r>
            <a:r>
              <a:rPr lang="en-US" sz="2400" b="1" dirty="0" smtClean="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Tuỳ</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theo</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cách</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mắc</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mạch</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phản</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hồi</a:t>
            </a:r>
            <a:r>
              <a:rPr lang="en-US" sz="2400" u="sng" dirty="0">
                <a:latin typeface="Times New Roman" panose="02020603050405020304" pitchFamily="18" charset="0"/>
                <a:cs typeface="Times New Roman" panose="02020603050405020304" pitchFamily="18" charset="0"/>
              </a:rPr>
              <a:t>, ta </a:t>
            </a:r>
            <a:r>
              <a:rPr lang="en-US" sz="2400" u="sng"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tiếp</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song </a:t>
            </a:r>
            <a:r>
              <a:rPr lang="en-US" sz="2400" dirty="0" err="1">
                <a:latin typeface="Times New Roman" panose="02020603050405020304" pitchFamily="18" charset="0"/>
                <a:cs typeface="Times New Roman" panose="02020603050405020304" pitchFamily="18" charset="0"/>
              </a:rPr>
              <a:t>song</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Tuỳ</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thuộc</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vào</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đại</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lượng</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phản</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hồi</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về</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đầu</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vào</a:t>
            </a:r>
            <a:r>
              <a:rPr lang="en-US" sz="2400" u="sng" dirty="0">
                <a:latin typeface="Times New Roman" panose="02020603050405020304" pitchFamily="18" charset="0"/>
                <a:cs typeface="Times New Roman" panose="02020603050405020304" pitchFamily="18" charset="0"/>
              </a:rPr>
              <a:t>, ta </a:t>
            </a:r>
            <a:r>
              <a:rPr lang="en-US" sz="2400" u="sng"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hỗn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endParaRPr lang="vi-VN" sz="2400" dirty="0">
              <a:latin typeface="Times New Roman" panose="02020603050405020304" pitchFamily="18" charset="0"/>
              <a:cs typeface="Times New Roman" panose="02020603050405020304" pitchFamily="18" charset="0"/>
            </a:endParaRPr>
          </a:p>
          <a:p>
            <a:endParaRPr lang="vi-VN" sz="2400" b="1"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3954431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8286"/>
          </a:xfrm>
        </p:spPr>
        <p:txBody>
          <a:bodyPr>
            <a:normAutofit fontScale="90000"/>
          </a:bodyPr>
          <a:lstStyle/>
          <a:p>
            <a:r>
              <a:rPr lang="en-US" b="1" dirty="0">
                <a:latin typeface="Times New Roman" panose="02020603050405020304" pitchFamily="18" charset="0"/>
                <a:cs typeface="Times New Roman" panose="02020603050405020304" pitchFamily="18" charset="0"/>
              </a:rPr>
              <a:t>1. 4 </a:t>
            </a:r>
            <a:r>
              <a:rPr lang="en-US" b="1" dirty="0" err="1">
                <a:latin typeface="Times New Roman" panose="02020603050405020304" pitchFamily="18" charset="0"/>
                <a:cs typeface="Times New Roman" panose="02020603050405020304" pitchFamily="18" charset="0"/>
              </a:rPr>
              <a:t>Hồi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tiếp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trong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739675"/>
            <a:ext cx="8596668" cy="4370840"/>
          </a:xfrm>
        </p:spPr>
        <p:txBody>
          <a:bodyPr>
            <a:normAutofit/>
          </a:bodyPr>
          <a:lstStyle/>
          <a:p>
            <a:pPr lvl="0"/>
            <a:r>
              <a:rPr lang="en-US" sz="2400" dirty="0" err="1">
                <a:latin typeface="Times New Roman" panose="02020603050405020304" pitchFamily="18" charset="0"/>
                <a:cs typeface="Times New Roman" panose="02020603050405020304" pitchFamily="18" charset="0"/>
              </a:rPr>
              <a:t>Phụ</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bản</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âm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dấu</a:t>
            </a:r>
            <a:r>
              <a:rPr lang="en-US" sz="2400" dirty="0">
                <a:latin typeface="Times New Roman" panose="02020603050405020304" pitchFamily="18" charset="0"/>
                <a:cs typeface="Times New Roman" panose="02020603050405020304" pitchFamily="18" charset="0"/>
              </a:rPr>
              <a:t>) so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nâng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ổn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méo</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dấu</a:t>
            </a:r>
            <a:r>
              <a:rPr lang="en-US" sz="2400" dirty="0">
                <a:latin typeface="Times New Roman" panose="02020603050405020304" pitchFamily="18" charset="0"/>
                <a:cs typeface="Times New Roman" panose="02020603050405020304" pitchFamily="18" charset="0"/>
              </a:rPr>
              <a:t>) so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ổn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kích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2530521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Times New Roman" panose="02020603050405020304" pitchFamily="18" charset="0"/>
                <a:cs typeface="Times New Roman" panose="02020603050405020304" pitchFamily="18" charset="0"/>
              </a:rPr>
              <a:t>1.5 </a:t>
            </a:r>
            <a:r>
              <a:rPr lang="en-US" b="1" dirty="0" err="1" smtClean="0">
                <a:latin typeface="Times New Roman" panose="02020603050405020304" pitchFamily="18" charset="0"/>
                <a:cs typeface="Times New Roman" panose="02020603050405020304" pitchFamily="18" charset="0"/>
              </a:rPr>
              <a:t>Phương</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1725160"/>
            <a:ext cx="8596668" cy="3880773"/>
          </a:xfrm>
        </p:spPr>
        <p:txBody>
          <a:bodyPr>
            <a:normAutofit lnSpcReduction="10000"/>
          </a:bodyPr>
          <a:lstStyle/>
          <a:p>
            <a:r>
              <a:rPr lang="vi-VN" sz="2800" dirty="0">
                <a:latin typeface="Times New Roman" panose="02020603050405020304" pitchFamily="18" charset="0"/>
                <a:cs typeface="Times New Roman" panose="02020603050405020304" pitchFamily="18" charset="0"/>
              </a:rPr>
              <a:t>Phối hợp trở kháng giữa các tầng khuếch đại hay giữa ngõ ra của mạch khuếch đại và tải là tính toán sao cho trở kháng vào tầng sau bằng trở kháng ra tầng trước để cho công suất truyền đạt là lớn nhất</a:t>
            </a:r>
            <a:r>
              <a:rPr lang="vi-VN" sz="2800" dirty="0" smtClean="0">
                <a:latin typeface="Times New Roman" panose="02020603050405020304" pitchFamily="18" charset="0"/>
                <a:cs typeface="Times New Roman" panose="02020603050405020304" pitchFamily="18" charset="0"/>
              </a:rPr>
              <a:t>.</a:t>
            </a:r>
          </a:p>
          <a:p>
            <a:r>
              <a:rPr lang="vi-VN" sz="2800" dirty="0" smtClean="0">
                <a:latin typeface="Times New Roman" panose="02020603050405020304" pitchFamily="18" charset="0"/>
                <a:cs typeface="Times New Roman" panose="02020603050405020304" pitchFamily="18" charset="0"/>
              </a:rPr>
              <a:t>Có </a:t>
            </a:r>
            <a:r>
              <a:rPr lang="vi-VN" sz="2800" dirty="0">
                <a:latin typeface="Times New Roman" panose="02020603050405020304" pitchFamily="18" charset="0"/>
                <a:cs typeface="Times New Roman" panose="02020603050405020304" pitchFamily="18" charset="0"/>
              </a:rPr>
              <a:t>3 cách ghép cơ bản: </a:t>
            </a:r>
          </a:p>
          <a:p>
            <a:pPr lvl="1"/>
            <a:r>
              <a:rPr lang="vi-VN" sz="2600" dirty="0">
                <a:latin typeface="Times New Roman" panose="02020603050405020304" pitchFamily="18" charset="0"/>
                <a:cs typeface="Times New Roman" panose="02020603050405020304" pitchFamily="18" charset="0"/>
              </a:rPr>
              <a:t>Ghép các tầng bằng tụ điện liên lạc</a:t>
            </a:r>
          </a:p>
          <a:p>
            <a:pPr lvl="1"/>
            <a:r>
              <a:rPr lang="en-US" sz="2600" dirty="0" err="1">
                <a:latin typeface="Times New Roman" panose="02020603050405020304" pitchFamily="18" charset="0"/>
                <a:cs typeface="Times New Roman" panose="02020603050405020304" pitchFamily="18" charset="0"/>
              </a:rPr>
              <a:t>Ghép</a:t>
            </a:r>
            <a:r>
              <a:rPr lang="en-US" sz="2600" dirty="0">
                <a:latin typeface="Times New Roman" panose="02020603050405020304" pitchFamily="18" charset="0"/>
                <a:cs typeface="Times New Roman" panose="02020603050405020304" pitchFamily="18" charset="0"/>
              </a:rPr>
              <a:t> </a:t>
            </a:r>
            <a:r>
              <a:rPr lang="vi-VN" sz="2600" dirty="0">
                <a:latin typeface="Times New Roman" panose="02020603050405020304" pitchFamily="18" charset="0"/>
                <a:cs typeface="Times New Roman" panose="02020603050405020304" pitchFamily="18" charset="0"/>
              </a:rPr>
              <a:t>các </a:t>
            </a:r>
            <a:r>
              <a:rPr lang="en-US" sz="2600" dirty="0" err="1">
                <a:latin typeface="Times New Roman" panose="02020603050405020304" pitchFamily="18" charset="0"/>
                <a:cs typeface="Times New Roman" panose="02020603050405020304" pitchFamily="18" charset="0"/>
              </a:rPr>
              <a:t>bằng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biến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áp</a:t>
            </a:r>
            <a:endParaRPr lang="vi-VN" sz="2600" dirty="0">
              <a:latin typeface="Times New Roman" panose="02020603050405020304" pitchFamily="18" charset="0"/>
              <a:cs typeface="Times New Roman" panose="02020603050405020304" pitchFamily="18" charset="0"/>
            </a:endParaRPr>
          </a:p>
          <a:p>
            <a:pPr lvl="1"/>
            <a:r>
              <a:rPr lang="en-US" sz="2600" dirty="0" err="1">
                <a:latin typeface="Times New Roman" panose="02020603050405020304" pitchFamily="18" charset="0"/>
                <a:cs typeface="Times New Roman" panose="02020603050405020304" pitchFamily="18" charset="0"/>
              </a:rPr>
              <a:t>Ghép</a:t>
            </a:r>
            <a:r>
              <a:rPr lang="vi-VN" sz="2600" dirty="0">
                <a:latin typeface="Times New Roman" panose="02020603050405020304" pitchFamily="18" charset="0"/>
                <a:cs typeface="Times New Roman" panose="02020603050405020304" pitchFamily="18" charset="0"/>
              </a:rPr>
              <a:t> 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bằng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nối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trực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tiếp</a:t>
            </a:r>
            <a:endParaRPr lang="vi-VN" sz="2600"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31408228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85371"/>
          </a:xfrm>
        </p:spPr>
        <p:txBody>
          <a:bodyPr>
            <a:normAutofit fontScale="90000"/>
          </a:bodyPr>
          <a:lstStyle/>
          <a:p>
            <a:r>
              <a:rPr lang="en-US" b="1" dirty="0" smtClean="0">
                <a:latin typeface="Times New Roman" panose="02020603050405020304" pitchFamily="18" charset="0"/>
                <a:cs typeface="Times New Roman" panose="02020603050405020304" pitchFamily="18" charset="0"/>
              </a:rPr>
              <a:t>1.5 </a:t>
            </a:r>
            <a:r>
              <a:rPr lang="en-US" b="1" dirty="0" err="1" smtClean="0">
                <a:latin typeface="Times New Roman" panose="02020603050405020304" pitchFamily="18" charset="0"/>
                <a:cs typeface="Times New Roman" panose="02020603050405020304" pitchFamily="18" charset="0"/>
              </a:rPr>
              <a:t>Phương</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1783218"/>
            <a:ext cx="8596668" cy="3880773"/>
          </a:xfrm>
        </p:spPr>
        <p:txBody>
          <a:bodyPr>
            <a:normAutofit/>
          </a:bodyPr>
          <a:lstStyle/>
          <a:p>
            <a:r>
              <a:rPr lang="vi-VN" sz="3200" dirty="0"/>
              <a:t>Có 3 cách ghép cơ bản: </a:t>
            </a:r>
          </a:p>
          <a:p>
            <a:pPr lvl="1"/>
            <a:r>
              <a:rPr lang="vi-VN" sz="3200" dirty="0"/>
              <a:t>Ghép các tầng bằng tụ điện liên lạc</a:t>
            </a:r>
          </a:p>
          <a:p>
            <a:pPr lvl="1"/>
            <a:r>
              <a:rPr lang="en-US" sz="3200" dirty="0" err="1"/>
              <a:t>Ghép</a:t>
            </a:r>
            <a:r>
              <a:rPr lang="en-US" sz="3200" dirty="0"/>
              <a:t> </a:t>
            </a:r>
            <a:r>
              <a:rPr lang="vi-VN" sz="3200" dirty="0"/>
              <a:t>các </a:t>
            </a:r>
            <a:r>
              <a:rPr lang="en-US" sz="3200" dirty="0" err="1"/>
              <a:t>bằng</a:t>
            </a:r>
            <a:r>
              <a:rPr lang="en-US" sz="3200" dirty="0"/>
              <a:t> </a:t>
            </a:r>
            <a:r>
              <a:rPr lang="en-US" sz="3200" dirty="0" err="1"/>
              <a:t>biến</a:t>
            </a:r>
            <a:r>
              <a:rPr lang="en-US" sz="3200" dirty="0"/>
              <a:t> </a:t>
            </a:r>
            <a:r>
              <a:rPr lang="en-US" sz="3200" dirty="0" err="1"/>
              <a:t>áp</a:t>
            </a:r>
            <a:endParaRPr lang="vi-VN" sz="3200" dirty="0"/>
          </a:p>
          <a:p>
            <a:pPr lvl="1"/>
            <a:r>
              <a:rPr lang="en-US" sz="3200" dirty="0" err="1"/>
              <a:t>Ghép</a:t>
            </a:r>
            <a:r>
              <a:rPr lang="vi-VN" sz="3200" dirty="0"/>
              <a:t> các</a:t>
            </a:r>
            <a:r>
              <a:rPr lang="en-US" sz="3200" dirty="0"/>
              <a:t> </a:t>
            </a:r>
            <a:r>
              <a:rPr lang="en-US" sz="3200" dirty="0" err="1"/>
              <a:t>bằng</a:t>
            </a:r>
            <a:r>
              <a:rPr lang="en-US" sz="3200" dirty="0"/>
              <a:t> </a:t>
            </a:r>
            <a:r>
              <a:rPr lang="en-US" sz="3200" dirty="0" err="1"/>
              <a:t>cách</a:t>
            </a:r>
            <a:r>
              <a:rPr lang="en-US" sz="3200" dirty="0"/>
              <a:t> </a:t>
            </a:r>
            <a:r>
              <a:rPr lang="en-US" sz="3200" dirty="0" err="1"/>
              <a:t>nối</a:t>
            </a:r>
            <a:r>
              <a:rPr lang="en-US" sz="3200" dirty="0"/>
              <a:t> </a:t>
            </a:r>
            <a:r>
              <a:rPr lang="en-US" sz="3200" dirty="0" err="1"/>
              <a:t>trực</a:t>
            </a:r>
            <a:r>
              <a:rPr lang="en-US" sz="3200" dirty="0"/>
              <a:t> </a:t>
            </a:r>
            <a:r>
              <a:rPr lang="en-US" sz="3200" dirty="0" err="1"/>
              <a:t>tiếp</a:t>
            </a:r>
            <a:endParaRPr lang="vi-VN" sz="3200" dirty="0"/>
          </a:p>
          <a:p>
            <a:endParaRPr lang="vi-VN" sz="3200" dirty="0"/>
          </a:p>
        </p:txBody>
      </p:sp>
    </p:spTree>
    <p:extLst>
      <p:ext uri="{BB962C8B-B14F-4D97-AF65-F5344CB8AC3E}">
        <p14:creationId xmlns:p14="http://schemas.microsoft.com/office/powerpoint/2010/main" val="3051030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1.5 </a:t>
            </a:r>
            <a:r>
              <a:rPr lang="en-US" b="1" dirty="0" err="1">
                <a:latin typeface="Times New Roman" panose="02020603050405020304" pitchFamily="18" charset="0"/>
                <a:cs typeface="Times New Roman" panose="02020603050405020304" pitchFamily="18" charset="0"/>
              </a:rPr>
              <a:t>Phương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434875"/>
            <a:ext cx="8596668" cy="3880773"/>
          </a:xfrm>
        </p:spPr>
        <p:txBody>
          <a:bodyPr/>
          <a:lstStyle/>
          <a:p>
            <a:r>
              <a:rPr lang="vi-VN" sz="2400" dirty="0" smtClean="0">
                <a:latin typeface="Times New Roman" panose="02020603050405020304" pitchFamily="18" charset="0"/>
                <a:cs typeface="Times New Roman" panose="02020603050405020304" pitchFamily="18" charset="0"/>
              </a:rPr>
              <a:t>1.5.1. </a:t>
            </a:r>
            <a:r>
              <a:rPr lang="vi-VN" sz="2400" b="1" u="sng" dirty="0" smtClean="0">
                <a:latin typeface="Times New Roman" panose="02020603050405020304" pitchFamily="18" charset="0"/>
                <a:cs typeface="Times New Roman" panose="02020603050405020304" pitchFamily="18" charset="0"/>
              </a:rPr>
              <a:t>Ghép </a:t>
            </a:r>
            <a:r>
              <a:rPr lang="vi-VN" sz="2400" b="1" u="sng" dirty="0">
                <a:latin typeface="Times New Roman" panose="02020603050405020304" pitchFamily="18" charset="0"/>
                <a:cs typeface="Times New Roman" panose="02020603050405020304" pitchFamily="18" charset="0"/>
              </a:rPr>
              <a:t>các tầng bằng tụ điện liên lạc</a:t>
            </a:r>
          </a:p>
          <a:p>
            <a:pPr lvl="1"/>
            <a:endParaRPr lang="vi-VN"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2777048126"/>
              </p:ext>
            </p:extLst>
          </p:nvPr>
        </p:nvGraphicFramePr>
        <p:xfrm>
          <a:off x="551543" y="2273763"/>
          <a:ext cx="5390264" cy="3198123"/>
        </p:xfrm>
        <a:graphic>
          <a:graphicData uri="http://schemas.openxmlformats.org/presentationml/2006/ole">
            <mc:AlternateContent xmlns:mc="http://schemas.openxmlformats.org/markup-compatibility/2006">
              <mc:Choice xmlns:v="urn:schemas-microsoft-com:vml" Requires="v">
                <p:oleObj spid="_x0000_s6157" r:id="rId4" imgW="2143180" imgH="1495509" progId="Visio.Drawing.11">
                  <p:embed/>
                </p:oleObj>
              </mc:Choice>
              <mc:Fallback>
                <p:oleObj r:id="rId4" imgW="2143180" imgH="1495509"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1543" y="2273763"/>
                        <a:ext cx="5390264" cy="3198123"/>
                      </a:xfrm>
                      <a:prstGeom prst="rect">
                        <a:avLst/>
                      </a:prstGeom>
                      <a:noFill/>
                    </p:spPr>
                  </p:pic>
                </p:oleObj>
              </mc:Fallback>
            </mc:AlternateContent>
          </a:graphicData>
        </a:graphic>
      </p:graphicFrame>
      <p:sp>
        <p:nvSpPr>
          <p:cNvPr id="6" name="TextBox 5"/>
          <p:cNvSpPr txBox="1"/>
          <p:nvPr/>
        </p:nvSpPr>
        <p:spPr>
          <a:xfrm>
            <a:off x="6096000" y="2563305"/>
            <a:ext cx="3642360" cy="2308324"/>
          </a:xfrm>
          <a:prstGeom prst="rect">
            <a:avLst/>
          </a:prstGeom>
          <a:noFill/>
        </p:spPr>
        <p:txBody>
          <a:bodyPr wrap="square" rtlCol="0">
            <a:spAutoFit/>
          </a:bodyPr>
          <a:lstStyle/>
          <a:p>
            <a:pPr lvl="0"/>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Ưu</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đơn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dễ</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pPr lvl="0"/>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Nhược</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Chưa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ngỏ</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tầng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tầng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sau</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60887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99886"/>
          </a:xfrm>
        </p:spPr>
        <p:txBody>
          <a:bodyPr>
            <a:normAutofit fontScale="90000"/>
          </a:bodyPr>
          <a:lstStyle/>
          <a:p>
            <a:r>
              <a:rPr lang="en-US" b="1" dirty="0" smtClean="0">
                <a:latin typeface="Times New Roman" panose="02020603050405020304" pitchFamily="18" charset="0"/>
                <a:cs typeface="Times New Roman" panose="02020603050405020304" pitchFamily="18" charset="0"/>
              </a:rPr>
              <a:t>1.5 </a:t>
            </a:r>
            <a:r>
              <a:rPr lang="en-US" b="1" dirty="0" err="1" smtClean="0">
                <a:latin typeface="Times New Roman" panose="02020603050405020304" pitchFamily="18" charset="0"/>
                <a:cs typeface="Times New Roman" panose="02020603050405020304" pitchFamily="18" charset="0"/>
              </a:rPr>
              <a:t>Phương</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pháp</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ghép</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các</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tầng</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khuếch</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đại</a:t>
            </a:r>
            <a:r>
              <a:rPr lang="vi-VN" b="1" dirty="0" smtClean="0">
                <a:latin typeface="Times New Roman" panose="02020603050405020304" pitchFamily="18" charset="0"/>
                <a:cs typeface="Times New Roman" panose="02020603050405020304" pitchFamily="18" charset="0"/>
              </a:rPr>
              <a:t/>
            </a:r>
            <a:br>
              <a:rPr lang="vi-VN" b="1" dirty="0" smtClean="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509486"/>
            <a:ext cx="8596668" cy="3880773"/>
          </a:xfrm>
        </p:spPr>
        <p:txBody>
          <a:bodyPr/>
          <a:lstStyle/>
          <a:p>
            <a:r>
              <a:rPr lang="en-US" sz="2400" dirty="0" smtClean="0">
                <a:latin typeface="Times New Roman" panose="02020603050405020304" pitchFamily="18" charset="0"/>
                <a:cs typeface="Times New Roman" panose="02020603050405020304" pitchFamily="18" charset="0"/>
              </a:rPr>
              <a:t>1.5.2. </a:t>
            </a:r>
            <a:r>
              <a:rPr lang="en-US" sz="2400" b="1" u="sng" dirty="0" err="1" smtClean="0">
                <a:latin typeface="Times New Roman" panose="02020603050405020304" pitchFamily="18" charset="0"/>
                <a:cs typeface="Times New Roman" panose="02020603050405020304" pitchFamily="18" charset="0"/>
              </a:rPr>
              <a:t>Ghép</a:t>
            </a:r>
            <a:r>
              <a:rPr lang="en-US" sz="2400" b="1" u="sng" dirty="0" smtClean="0">
                <a:latin typeface="Times New Roman" panose="02020603050405020304" pitchFamily="18" charset="0"/>
                <a:cs typeface="Times New Roman" panose="02020603050405020304" pitchFamily="18" charset="0"/>
              </a:rPr>
              <a:t> </a:t>
            </a:r>
            <a:r>
              <a:rPr lang="vi-VN" sz="2400" b="1" u="sng" dirty="0">
                <a:latin typeface="Times New Roman" panose="02020603050405020304" pitchFamily="18" charset="0"/>
                <a:cs typeface="Times New Roman" panose="02020603050405020304" pitchFamily="18" charset="0"/>
              </a:rPr>
              <a:t>các tầng </a:t>
            </a:r>
            <a:r>
              <a:rPr lang="en-US" sz="2400" b="1" u="sng" dirty="0" err="1">
                <a:latin typeface="Times New Roman" panose="02020603050405020304" pitchFamily="18" charset="0"/>
                <a:cs typeface="Times New Roman" panose="02020603050405020304" pitchFamily="18" charset="0"/>
              </a:rPr>
              <a:t>bằng</a:t>
            </a:r>
            <a:r>
              <a:rPr lang="en-US" sz="2400" b="1" u="sng" dirty="0">
                <a:latin typeface="Times New Roman" panose="02020603050405020304" pitchFamily="18" charset="0"/>
                <a:cs typeface="Times New Roman" panose="02020603050405020304" pitchFamily="18" charset="0"/>
              </a:rPr>
              <a:t> </a:t>
            </a:r>
            <a:r>
              <a:rPr lang="en-US" sz="2400" b="1" u="sng" dirty="0" err="1">
                <a:latin typeface="Times New Roman" panose="02020603050405020304" pitchFamily="18" charset="0"/>
                <a:cs typeface="Times New Roman" panose="02020603050405020304" pitchFamily="18" charset="0"/>
              </a:rPr>
              <a:t>biến</a:t>
            </a:r>
            <a:r>
              <a:rPr lang="en-US" sz="2400" b="1" u="sng" dirty="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áp</a:t>
            </a:r>
            <a:r>
              <a:rPr lang="en-US" sz="2400" b="1" u="sng" dirty="0" smtClean="0">
                <a:latin typeface="Times New Roman" panose="02020603050405020304" pitchFamily="18" charset="0"/>
                <a:cs typeface="Times New Roman" panose="02020603050405020304" pitchFamily="18" charset="0"/>
              </a:rPr>
              <a:t> </a:t>
            </a:r>
            <a:endParaRPr lang="vi-VN" sz="2400" b="1" u="sng" dirty="0">
              <a:latin typeface="Times New Roman" panose="02020603050405020304" pitchFamily="18" charset="0"/>
              <a:cs typeface="Times New Roman" panose="02020603050405020304" pitchFamily="18" charset="0"/>
            </a:endParaRPr>
          </a:p>
          <a:p>
            <a:endParaRPr lang="vi-VN"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798738421"/>
              </p:ext>
            </p:extLst>
          </p:nvPr>
        </p:nvGraphicFramePr>
        <p:xfrm>
          <a:off x="261258" y="2525486"/>
          <a:ext cx="5968696" cy="3764659"/>
        </p:xfrm>
        <a:graphic>
          <a:graphicData uri="http://schemas.openxmlformats.org/presentationml/2006/ole">
            <mc:AlternateContent xmlns:mc="http://schemas.openxmlformats.org/markup-compatibility/2006">
              <mc:Choice xmlns:v="urn:schemas-microsoft-com:vml" Requires="v">
                <p:oleObj spid="_x0000_s7179" r:id="rId4" imgW="2352579" imgH="1543233" progId="Visio.Drawing.11">
                  <p:embed/>
                </p:oleObj>
              </mc:Choice>
              <mc:Fallback>
                <p:oleObj r:id="rId4" imgW="2352579" imgH="1543233"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1258" y="2525486"/>
                        <a:ext cx="5968696" cy="3764659"/>
                      </a:xfrm>
                      <a:prstGeom prst="rect">
                        <a:avLst/>
                      </a:prstGeom>
                      <a:noFill/>
                    </p:spPr>
                  </p:pic>
                </p:oleObj>
              </mc:Fallback>
            </mc:AlternateContent>
          </a:graphicData>
        </a:graphic>
      </p:graphicFrame>
      <p:sp>
        <p:nvSpPr>
          <p:cNvPr id="6" name="TextBox 5"/>
          <p:cNvSpPr txBox="1"/>
          <p:nvPr/>
        </p:nvSpPr>
        <p:spPr>
          <a:xfrm>
            <a:off x="6487887" y="2525486"/>
            <a:ext cx="4470399" cy="3323987"/>
          </a:xfrm>
          <a:prstGeom prst="rect">
            <a:avLst/>
          </a:prstGeom>
          <a:noFill/>
        </p:spPr>
        <p:txBody>
          <a:bodyPr wrap="square" rtlCol="0">
            <a:spAutoFit/>
          </a:bodyPr>
          <a:lstStyle/>
          <a:p>
            <a:pPr lvl="0"/>
            <a:r>
              <a:rPr lang="vi-VN" sz="2400" dirty="0" smtClean="0"/>
              <a:t>+ Ưu </a:t>
            </a:r>
            <a:r>
              <a:rPr lang="vi-VN" sz="2400" dirty="0"/>
              <a:t>điểm : Có sự phối hợp tốt trở kháng nên công suất truyền đạt lớn, hiệu suất cao</a:t>
            </a:r>
            <a:r>
              <a:rPr lang="vi-VN" sz="2400" dirty="0" smtClean="0"/>
              <a:t>.</a:t>
            </a:r>
          </a:p>
          <a:p>
            <a:pPr lvl="0"/>
            <a:endParaRPr lang="vi-VN" sz="2400" dirty="0"/>
          </a:p>
          <a:p>
            <a:pPr lvl="0"/>
            <a:r>
              <a:rPr lang="vi-VN" sz="2400" dirty="0" smtClean="0"/>
              <a:t>+ Nhược </a:t>
            </a:r>
            <a:r>
              <a:rPr lang="vi-VN" sz="2400" dirty="0"/>
              <a:t>điểm : cồng kềnh, nặng nề, lắp ráp phức tạp, và gây méo tần số do cuộn dây MBA.</a:t>
            </a:r>
          </a:p>
          <a:p>
            <a:endParaRPr lang="vi-VN" dirty="0"/>
          </a:p>
        </p:txBody>
      </p:sp>
    </p:spTree>
    <p:extLst>
      <p:ext uri="{BB962C8B-B14F-4D97-AF65-F5344CB8AC3E}">
        <p14:creationId xmlns:p14="http://schemas.microsoft.com/office/powerpoint/2010/main" val="58316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1.5 </a:t>
            </a:r>
            <a:r>
              <a:rPr lang="en-US" b="1" dirty="0" err="1">
                <a:latin typeface="Times New Roman" panose="02020603050405020304" pitchFamily="18" charset="0"/>
                <a:cs typeface="Times New Roman" panose="02020603050405020304" pitchFamily="18" charset="0"/>
              </a:rPr>
              <a:t>Phương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405846"/>
            <a:ext cx="8596668" cy="3880773"/>
          </a:xfrm>
        </p:spPr>
        <p:txBody>
          <a:bodyPr/>
          <a:lstStyle/>
          <a:p>
            <a:r>
              <a:rPr lang="vi-VN" sz="2400" b="1" u="sng" dirty="0" smtClean="0">
                <a:latin typeface="Times New Roman" panose="02020603050405020304" pitchFamily="18" charset="0"/>
                <a:cs typeface="Times New Roman" panose="02020603050405020304" pitchFamily="18" charset="0"/>
              </a:rPr>
              <a:t>1.5.3. Ghép </a:t>
            </a:r>
            <a:r>
              <a:rPr lang="vi-VN" sz="2400" b="1" u="sng" dirty="0">
                <a:latin typeface="Times New Roman" panose="02020603050405020304" pitchFamily="18" charset="0"/>
                <a:cs typeface="Times New Roman" panose="02020603050405020304" pitchFamily="18" charset="0"/>
              </a:rPr>
              <a:t>các bằng cách nối trực tiếp</a:t>
            </a:r>
          </a:p>
          <a:p>
            <a:endParaRPr lang="vi-VN"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1789951281"/>
              </p:ext>
            </p:extLst>
          </p:nvPr>
        </p:nvGraphicFramePr>
        <p:xfrm>
          <a:off x="677334" y="2351208"/>
          <a:ext cx="5016921" cy="3628677"/>
        </p:xfrm>
        <a:graphic>
          <a:graphicData uri="http://schemas.openxmlformats.org/presentationml/2006/ole">
            <mc:AlternateContent xmlns:mc="http://schemas.openxmlformats.org/markup-compatibility/2006">
              <mc:Choice xmlns:v="urn:schemas-microsoft-com:vml" Requires="v">
                <p:oleObj spid="_x0000_s8205" r:id="rId4" imgW="1819121" imgH="1381282" progId="Visio.Drawing.11">
                  <p:embed/>
                </p:oleObj>
              </mc:Choice>
              <mc:Fallback>
                <p:oleObj r:id="rId4" imgW="1819121" imgH="1381282"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7334" y="2351208"/>
                        <a:ext cx="5016921" cy="3628677"/>
                      </a:xfrm>
                      <a:prstGeom prst="rect">
                        <a:avLst/>
                      </a:prstGeom>
                      <a:noFill/>
                    </p:spPr>
                  </p:pic>
                </p:oleObj>
              </mc:Fallback>
            </mc:AlternateContent>
          </a:graphicData>
        </a:graphic>
      </p:graphicFrame>
      <p:sp>
        <p:nvSpPr>
          <p:cNvPr id="6" name="TextBox 5"/>
          <p:cNvSpPr txBox="1"/>
          <p:nvPr/>
        </p:nvSpPr>
        <p:spPr>
          <a:xfrm>
            <a:off x="5694255" y="2888342"/>
            <a:ext cx="3918857" cy="2215991"/>
          </a:xfrm>
          <a:prstGeom prst="rect">
            <a:avLst/>
          </a:prstGeom>
          <a:noFill/>
        </p:spPr>
        <p:txBody>
          <a:bodyPr wrap="square" rtlCol="0">
            <a:spAutoFit/>
          </a:bodyPr>
          <a:lstStyle/>
          <a:p>
            <a:pPr lvl="0"/>
            <a:r>
              <a:rPr lang="vi-VN" sz="2400" dirty="0" smtClean="0">
                <a:latin typeface="Times New Roman" panose="02020603050405020304" pitchFamily="18" charset="0"/>
                <a:cs typeface="Times New Roman" panose="02020603050405020304" pitchFamily="18" charset="0"/>
              </a:rPr>
              <a:t>+ Ưu </a:t>
            </a:r>
            <a:r>
              <a:rPr lang="vi-VN" sz="2400" dirty="0">
                <a:latin typeface="Times New Roman" panose="02020603050405020304" pitchFamily="18" charset="0"/>
                <a:cs typeface="Times New Roman" panose="02020603050405020304" pitchFamily="18" charset="0"/>
              </a:rPr>
              <a:t>điểm : đơn giản, không gây méo tần số, làm việc ổn định </a:t>
            </a:r>
          </a:p>
          <a:p>
            <a:pPr lvl="0"/>
            <a:r>
              <a:rPr lang="vi-VN" sz="2400" dirty="0" smtClean="0">
                <a:latin typeface="Times New Roman" panose="02020603050405020304" pitchFamily="18" charset="0"/>
                <a:cs typeface="Times New Roman" panose="02020603050405020304" pitchFamily="18" charset="0"/>
              </a:rPr>
              <a:t>+ Nhược </a:t>
            </a:r>
            <a:r>
              <a:rPr lang="vi-VN" sz="2400" dirty="0">
                <a:latin typeface="Times New Roman" panose="02020603050405020304" pitchFamily="18" charset="0"/>
                <a:cs typeface="Times New Roman" panose="02020603050405020304" pitchFamily="18" charset="0"/>
              </a:rPr>
              <a:t>điểm : Không phối hợp được trở kháng.</a:t>
            </a:r>
          </a:p>
          <a:p>
            <a:endParaRPr lang="vi-VN" dirty="0"/>
          </a:p>
        </p:txBody>
      </p:sp>
    </p:spTree>
    <p:extLst>
      <p:ext uri="{BB962C8B-B14F-4D97-AF65-F5344CB8AC3E}">
        <p14:creationId xmlns:p14="http://schemas.microsoft.com/office/powerpoint/2010/main" val="15579180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68818"/>
          </a:xfrm>
        </p:spPr>
        <p:txBody>
          <a:bodyPr/>
          <a:lstStyle/>
          <a:p>
            <a:r>
              <a:rPr lang="vi-VN" dirty="0" smtClean="0"/>
              <a:t>1.6 Các </a:t>
            </a:r>
            <a:r>
              <a:rPr lang="vi-VN" dirty="0"/>
              <a:t>chế độ </a:t>
            </a:r>
            <a:r>
              <a:rPr lang="vi-VN" dirty="0" smtClean="0"/>
              <a:t>khuyếch </a:t>
            </a:r>
            <a:r>
              <a:rPr lang="vi-VN" dirty="0"/>
              <a:t>đại (</a:t>
            </a:r>
            <a:r>
              <a:rPr lang="vi-VN" dirty="0" smtClean="0"/>
              <a:t>BJT)</a:t>
            </a:r>
            <a:endParaRPr lang="vi-VN" dirty="0"/>
          </a:p>
        </p:txBody>
      </p:sp>
      <p:sp>
        <p:nvSpPr>
          <p:cNvPr id="3" name="Content Placeholder 2"/>
          <p:cNvSpPr>
            <a:spLocks noGrp="1"/>
          </p:cNvSpPr>
          <p:nvPr>
            <p:ph idx="1"/>
          </p:nvPr>
        </p:nvSpPr>
        <p:spPr>
          <a:xfrm>
            <a:off x="677334" y="1478418"/>
            <a:ext cx="10005180" cy="4922382"/>
          </a:xfrm>
        </p:spPr>
        <p:txBody>
          <a:bodyPr>
            <a:normAutofit lnSpcReduction="10000"/>
          </a:bodyPr>
          <a:lstStyle/>
          <a:p>
            <a:r>
              <a:rPr lang="en-US" sz="2600" dirty="0" err="1">
                <a:latin typeface="Times New Roman" panose="02020603050405020304" pitchFamily="18" charset="0"/>
                <a:cs typeface="Times New Roman" panose="02020603050405020304" pitchFamily="18" charset="0"/>
              </a:rPr>
              <a:t>Dựa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điểm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hoạt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động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tĩnh</a:t>
            </a:r>
            <a:r>
              <a:rPr lang="en-US" sz="2600" dirty="0">
                <a:latin typeface="Times New Roman" panose="02020603050405020304" pitchFamily="18" charset="0"/>
                <a:cs typeface="Times New Roman" panose="02020603050405020304" pitchFamily="18" charset="0"/>
              </a:rPr>
              <a:t> Q </a:t>
            </a:r>
            <a:r>
              <a:rPr lang="en-US" sz="2600" dirty="0" err="1">
                <a:latin typeface="Times New Roman" panose="02020603050405020304" pitchFamily="18" charset="0"/>
                <a:cs typeface="Times New Roman" panose="02020603050405020304" pitchFamily="18" charset="0"/>
              </a:rPr>
              <a:t>người</a:t>
            </a:r>
            <a:r>
              <a:rPr lang="en-US" sz="2600" dirty="0">
                <a:latin typeface="Times New Roman" panose="02020603050405020304" pitchFamily="18" charset="0"/>
                <a:cs typeface="Times New Roman" panose="02020603050405020304" pitchFamily="18" charset="0"/>
              </a:rPr>
              <a:t> ta chia </a:t>
            </a:r>
            <a:r>
              <a:rPr lang="en-US" sz="2600" dirty="0" err="1">
                <a:latin typeface="Times New Roman" panose="02020603050405020304" pitchFamily="18" charset="0"/>
                <a:cs typeface="Times New Roman" panose="02020603050405020304" pitchFamily="18" charset="0"/>
              </a:rPr>
              <a:t>mạch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khuếch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đại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hạng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khuếch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đại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a:t>
            </a:r>
            <a:r>
              <a:rPr lang="en-US" sz="2600" dirty="0">
                <a:latin typeface="Times New Roman" panose="02020603050405020304" pitchFamily="18" charset="0"/>
                <a:cs typeface="Times New Roman" panose="02020603050405020304" pitchFamily="18" charset="0"/>
              </a:rPr>
              <a:t>: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A,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B,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C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AB</a:t>
            </a:r>
            <a:r>
              <a:rPr lang="en-US" sz="2600" dirty="0" smtClean="0">
                <a:latin typeface="Times New Roman" panose="02020603050405020304" pitchFamily="18" charset="0"/>
                <a:cs typeface="Times New Roman" panose="02020603050405020304" pitchFamily="18" charset="0"/>
              </a:rPr>
              <a:t>.</a:t>
            </a:r>
          </a:p>
          <a:p>
            <a:r>
              <a:rPr lang="vi-VN" sz="2600" b="1" dirty="0">
                <a:latin typeface="Times New Roman" panose="02020603050405020304" pitchFamily="18" charset="0"/>
                <a:cs typeface="Times New Roman" panose="02020603050405020304" pitchFamily="18" charset="0"/>
              </a:rPr>
              <a:t>Chế độ</a:t>
            </a:r>
            <a:r>
              <a:rPr lang="en-US" sz="2600" b="1" dirty="0">
                <a:latin typeface="Times New Roman" panose="02020603050405020304" pitchFamily="18" charset="0"/>
                <a:cs typeface="Times New Roman" panose="02020603050405020304" pitchFamily="18" charset="0"/>
              </a:rPr>
              <a:t> A</a:t>
            </a:r>
            <a:r>
              <a:rPr lang="en-US" sz="2600" dirty="0">
                <a:latin typeface="Times New Roman" panose="02020603050405020304" pitchFamily="18" charset="0"/>
                <a:cs typeface="Times New Roman" panose="02020603050405020304" pitchFamily="18" charset="0"/>
              </a:rPr>
              <a:t>: </a:t>
            </a:r>
            <a:endParaRPr lang="vi-VN" sz="2600" dirty="0">
              <a:latin typeface="Times New Roman" panose="02020603050405020304" pitchFamily="18" charset="0"/>
              <a:cs typeface="Times New Roman" panose="02020603050405020304" pitchFamily="18" charset="0"/>
            </a:endParaRPr>
          </a:p>
          <a:p>
            <a:pPr lvl="1"/>
            <a:r>
              <a:rPr lang="vi-VN" sz="2600" dirty="0">
                <a:latin typeface="Times New Roman" panose="02020603050405020304" pitchFamily="18" charset="0"/>
                <a:cs typeface="Times New Roman" panose="02020603050405020304" pitchFamily="18" charset="0"/>
              </a:rPr>
              <a:t>Transistor được phân cực cho điểm hoạt động tĩnh Q ở giữa vùng khuếch đại, có V</a:t>
            </a:r>
            <a:r>
              <a:rPr lang="vi-VN" sz="2600" baseline="-25000" dirty="0">
                <a:latin typeface="Times New Roman" panose="02020603050405020304" pitchFamily="18" charset="0"/>
                <a:cs typeface="Times New Roman" panose="02020603050405020304" pitchFamily="18" charset="0"/>
              </a:rPr>
              <a:t>BE</a:t>
            </a:r>
            <a:r>
              <a:rPr lang="vi-VN"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sym typeface="Symbol" panose="05050102010706020507" pitchFamily="18" charset="2"/>
              </a:rPr>
              <a:t></a:t>
            </a:r>
            <a:r>
              <a:rPr lang="vi-VN" sz="2600" dirty="0">
                <a:latin typeface="Times New Roman" panose="02020603050405020304" pitchFamily="18" charset="0"/>
                <a:cs typeface="Times New Roman" panose="02020603050405020304" pitchFamily="18" charset="0"/>
              </a:rPr>
              <a:t> 0,6V </a:t>
            </a:r>
            <a:r>
              <a:rPr lang="vi-VN" sz="2600" dirty="0">
                <a:latin typeface="Times New Roman" panose="02020603050405020304" pitchFamily="18" charset="0"/>
                <a:cs typeface="Times New Roman" panose="02020603050405020304" pitchFamily="18" charset="0"/>
                <a:sym typeface="Symbol" panose="05050102010706020507" pitchFamily="18" charset="2"/>
              </a:rPr>
              <a:t></a:t>
            </a:r>
            <a:r>
              <a:rPr lang="vi-VN" sz="2600" dirty="0">
                <a:latin typeface="Times New Roman" panose="02020603050405020304" pitchFamily="18" charset="0"/>
                <a:cs typeface="Times New Roman" panose="02020603050405020304" pitchFamily="18" charset="0"/>
              </a:rPr>
              <a:t> 0,7V</a:t>
            </a:r>
            <a:r>
              <a:rPr lang="vi-VN" sz="2600" baseline="-25000" dirty="0">
                <a:latin typeface="Times New Roman" panose="02020603050405020304" pitchFamily="18" charset="0"/>
                <a:cs typeface="Times New Roman" panose="02020603050405020304" pitchFamily="18" charset="0"/>
              </a:rPr>
              <a:t>. </a:t>
            </a:r>
            <a:endParaRPr lang="vi-VN" sz="2600" baseline="-25000" dirty="0" smtClean="0">
              <a:latin typeface="Times New Roman" panose="02020603050405020304" pitchFamily="18" charset="0"/>
              <a:cs typeface="Times New Roman" panose="02020603050405020304" pitchFamily="18" charset="0"/>
            </a:endParaRPr>
          </a:p>
          <a:p>
            <a:pPr lvl="1"/>
            <a:r>
              <a:rPr lang="vi-VN" sz="2600" dirty="0" smtClean="0">
                <a:latin typeface="Times New Roman" panose="02020603050405020304" pitchFamily="18" charset="0"/>
                <a:cs typeface="Times New Roman" panose="02020603050405020304" pitchFamily="18" charset="0"/>
              </a:rPr>
              <a:t>Khi </a:t>
            </a:r>
            <a:r>
              <a:rPr lang="vi-VN" sz="2600" dirty="0">
                <a:latin typeface="Times New Roman" panose="02020603050405020304" pitchFamily="18" charset="0"/>
                <a:cs typeface="Times New Roman" panose="02020603050405020304" pitchFamily="18" charset="0"/>
              </a:rPr>
              <a:t>transistor nhận được tín hiệu xoay chiều ở cực B thì dòng điện I</a:t>
            </a:r>
            <a:r>
              <a:rPr lang="vi-VN" sz="2600" baseline="-25000" dirty="0">
                <a:latin typeface="Times New Roman" panose="02020603050405020304" pitchFamily="18" charset="0"/>
                <a:cs typeface="Times New Roman" panose="02020603050405020304" pitchFamily="18" charset="0"/>
              </a:rPr>
              <a:t>B</a:t>
            </a:r>
            <a:r>
              <a:rPr lang="vi-VN" sz="2600" dirty="0">
                <a:latin typeface="Times New Roman" panose="02020603050405020304" pitchFamily="18" charset="0"/>
                <a:cs typeface="Times New Roman" panose="02020603050405020304" pitchFamily="18" charset="0"/>
              </a:rPr>
              <a:t> sẽ bị thay đổi theo tín hiệu xoay chiều này</a:t>
            </a:r>
            <a:r>
              <a:rPr lang="vi-VN" sz="2600" dirty="0" smtClean="0">
                <a:latin typeface="Times New Roman" panose="02020603050405020304" pitchFamily="18" charset="0"/>
                <a:cs typeface="Times New Roman" panose="02020603050405020304" pitchFamily="18" charset="0"/>
              </a:rPr>
              <a:t>.</a:t>
            </a:r>
          </a:p>
          <a:p>
            <a:pPr lvl="1"/>
            <a:r>
              <a:rPr lang="vi-VN" sz="2600" dirty="0">
                <a:latin typeface="Times New Roman" panose="02020603050405020304" pitchFamily="18" charset="0"/>
                <a:cs typeface="Times New Roman" panose="02020603050405020304" pitchFamily="18" charset="0"/>
              </a:rPr>
              <a:t>Các đặc điểm của mạch khuếch đại hạng A là:</a:t>
            </a:r>
          </a:p>
          <a:p>
            <a:pPr marL="1371600" lvl="3" indent="0">
              <a:buNone/>
            </a:pPr>
            <a:r>
              <a:rPr lang="vi-VN" sz="2600" dirty="0" smtClean="0">
                <a:latin typeface="Times New Roman" panose="02020603050405020304" pitchFamily="18" charset="0"/>
                <a:cs typeface="Times New Roman" panose="02020603050405020304" pitchFamily="18" charset="0"/>
              </a:rPr>
              <a:t>+ Khuếch </a:t>
            </a:r>
            <a:r>
              <a:rPr lang="vi-VN" sz="2600" dirty="0">
                <a:latin typeface="Times New Roman" panose="02020603050405020304" pitchFamily="18" charset="0"/>
                <a:cs typeface="Times New Roman" panose="02020603050405020304" pitchFamily="18" charset="0"/>
              </a:rPr>
              <a:t>đại trung thực tín hiệu xoay chiều (khuếch đại được cả hai bán kỳ của tín hiệu xoay chiều hình sin).</a:t>
            </a:r>
          </a:p>
          <a:p>
            <a:pPr marL="1371600" lvl="3" indent="0">
              <a:buNone/>
            </a:pPr>
            <a:r>
              <a:rPr lang="vi-VN" sz="2600" dirty="0" smtClean="0">
                <a:latin typeface="Times New Roman" panose="02020603050405020304" pitchFamily="18" charset="0"/>
                <a:cs typeface="Times New Roman" panose="02020603050405020304" pitchFamily="18" charset="0"/>
              </a:rPr>
              <a:t>+ Dùng </a:t>
            </a:r>
            <a:r>
              <a:rPr lang="vi-VN" sz="2600" dirty="0">
                <a:latin typeface="Times New Roman" panose="02020603050405020304" pitchFamily="18" charset="0"/>
                <a:cs typeface="Times New Roman" panose="02020603050405020304" pitchFamily="18" charset="0"/>
              </a:rPr>
              <a:t>cho các mạch khuếch đại tín hiệu có biên độ nhỏ.</a:t>
            </a:r>
          </a:p>
          <a:p>
            <a:pPr marL="457200" lvl="1" indent="0">
              <a:buNone/>
            </a:pPr>
            <a:endParaRPr lang="vi-VN" sz="2600" dirty="0" smtClean="0">
              <a:latin typeface="Times New Roman" panose="02020603050405020304" pitchFamily="18" charset="0"/>
              <a:cs typeface="Times New Roman" panose="02020603050405020304" pitchFamily="18" charset="0"/>
            </a:endParaRPr>
          </a:p>
          <a:p>
            <a:pPr lvl="1"/>
            <a:endParaRPr lang="vi-VN" sz="2200"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2151426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551543"/>
            <a:ext cx="8596668" cy="769257"/>
          </a:xfrm>
        </p:spPr>
        <p:txBody>
          <a:bodyPr/>
          <a:lstStyle/>
          <a:p>
            <a:r>
              <a:rPr lang="vi-VN" dirty="0"/>
              <a:t>1.6 Các chế độ khuyếch đại (BJT)</a:t>
            </a:r>
            <a:endParaRPr lang="vi-VN" b="1" dirty="0"/>
          </a:p>
        </p:txBody>
      </p:sp>
      <p:sp>
        <p:nvSpPr>
          <p:cNvPr id="3" name="Content Placeholder 2"/>
          <p:cNvSpPr>
            <a:spLocks noGrp="1"/>
          </p:cNvSpPr>
          <p:nvPr>
            <p:ph idx="1"/>
          </p:nvPr>
        </p:nvSpPr>
        <p:spPr>
          <a:xfrm>
            <a:off x="677334" y="1478418"/>
            <a:ext cx="9772952" cy="5023982"/>
          </a:xfrm>
        </p:spPr>
        <p:txBody>
          <a:bodyPr>
            <a:normAutofit/>
          </a:bodyPr>
          <a:lstStyle/>
          <a:p>
            <a:r>
              <a:rPr lang="vi-VN" sz="2400" b="1" dirty="0"/>
              <a:t>Chế độ B</a:t>
            </a:r>
            <a:r>
              <a:rPr lang="vi-VN" sz="2400" dirty="0" smtClean="0"/>
              <a:t>:</a:t>
            </a:r>
          </a:p>
          <a:p>
            <a:r>
              <a:rPr lang="vi-VN" sz="2400" dirty="0">
                <a:latin typeface="Times New Roman" panose="02020603050405020304" pitchFamily="18" charset="0"/>
                <a:cs typeface="Times New Roman" panose="02020603050405020304" pitchFamily="18" charset="0"/>
              </a:rPr>
              <a:t>T</a:t>
            </a:r>
            <a:r>
              <a:rPr lang="vi-VN" sz="2400" dirty="0" smtClean="0">
                <a:latin typeface="Times New Roman" panose="02020603050405020304" pitchFamily="18" charset="0"/>
                <a:cs typeface="Times New Roman" panose="02020603050405020304" pitchFamily="18" charset="0"/>
              </a:rPr>
              <a:t>ransistor </a:t>
            </a:r>
            <a:r>
              <a:rPr lang="vi-VN" sz="2400" dirty="0">
                <a:latin typeface="Times New Roman" panose="02020603050405020304" pitchFamily="18" charset="0"/>
                <a:cs typeface="Times New Roman" panose="02020603050405020304" pitchFamily="18" charset="0"/>
              </a:rPr>
              <a:t>được phân cực cho điểm hoạt động tĩnh Q ở trong vùng ngưng </a:t>
            </a:r>
            <a:r>
              <a:rPr lang="vi-VN" sz="2400" dirty="0" smtClean="0">
                <a:latin typeface="Times New Roman" panose="02020603050405020304" pitchFamily="18" charset="0"/>
                <a:cs typeface="Times New Roman" panose="02020603050405020304" pitchFamily="18" charset="0"/>
              </a:rPr>
              <a:t>dẫn.</a:t>
            </a:r>
            <a:r>
              <a:rPr lang="vi-VN" sz="2400" dirty="0">
                <a:latin typeface="Times New Roman" panose="02020603050405020304" pitchFamily="18" charset="0"/>
                <a:cs typeface="Times New Roman" panose="02020603050405020304" pitchFamily="18" charset="0"/>
              </a:rPr>
              <a:t> Chỉ một nữa chu kỳ âm hoặc dương </a:t>
            </a:r>
            <a:r>
              <a:rPr lang="vi-VN" sz="2400" dirty="0" smtClean="0">
                <a:latin typeface="Times New Roman" panose="02020603050405020304" pitchFamily="18" charset="0"/>
                <a:cs typeface="Times New Roman" panose="02020603050405020304" pitchFamily="18" charset="0"/>
              </a:rPr>
              <a:t>của </a:t>
            </a:r>
            <a:r>
              <a:rPr lang="vi-VN" sz="2400" dirty="0">
                <a:latin typeface="Times New Roman" panose="02020603050405020304" pitchFamily="18" charset="0"/>
                <a:cs typeface="Times New Roman" panose="02020603050405020304" pitchFamily="18" charset="0"/>
              </a:rPr>
              <a:t>tín hiệu ngõ vào được khuếch đại.</a:t>
            </a:r>
            <a:r>
              <a:rPr lang="vi-VN" sz="2400" dirty="0" smtClean="0">
                <a:latin typeface="Times New Roman" panose="02020603050405020304" pitchFamily="18" charset="0"/>
                <a:cs typeface="Times New Roman" panose="02020603050405020304" pitchFamily="18" charset="0"/>
              </a:rPr>
              <a:t>V</a:t>
            </a:r>
            <a:r>
              <a:rPr lang="vi-VN" sz="2400" baseline="-25000" dirty="0" smtClean="0">
                <a:latin typeface="Times New Roman" panose="02020603050405020304" pitchFamily="18" charset="0"/>
                <a:cs typeface="Times New Roman" panose="02020603050405020304" pitchFamily="18" charset="0"/>
              </a:rPr>
              <a:t>BE</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 0V</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vi-VN" sz="2400" dirty="0">
                <a:latin typeface="Times New Roman" panose="02020603050405020304" pitchFamily="18" charset="0"/>
                <a:cs typeface="Times New Roman" panose="02020603050405020304" pitchFamily="18" charset="0"/>
              </a:rPr>
              <a:t>0.3V nên I</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 = 0 và I</a:t>
            </a:r>
            <a:r>
              <a:rPr lang="vi-VN" sz="2400" baseline="-25000" dirty="0">
                <a:latin typeface="Times New Roman" panose="02020603050405020304" pitchFamily="18" charset="0"/>
                <a:cs typeface="Times New Roman" panose="02020603050405020304" pitchFamily="18" charset="0"/>
              </a:rPr>
              <a:t>C</a:t>
            </a:r>
            <a:r>
              <a:rPr lang="vi-VN" sz="2400" dirty="0">
                <a:latin typeface="Times New Roman" panose="02020603050405020304" pitchFamily="18" charset="0"/>
                <a:cs typeface="Times New Roman" panose="02020603050405020304" pitchFamily="18" charset="0"/>
              </a:rPr>
              <a:t> = </a:t>
            </a:r>
            <a:r>
              <a:rPr lang="vi-VN" sz="2400" dirty="0" smtClean="0">
                <a:latin typeface="Times New Roman" panose="02020603050405020304" pitchFamily="18" charset="0"/>
                <a:cs typeface="Times New Roman" panose="02020603050405020304" pitchFamily="18" charset="0"/>
              </a:rPr>
              <a:t>0</a:t>
            </a:r>
          </a:p>
          <a:p>
            <a:r>
              <a:rPr lang="vi-VN" sz="2400" dirty="0">
                <a:latin typeface="Times New Roman" panose="02020603050405020304" pitchFamily="18" charset="0"/>
                <a:cs typeface="Times New Roman" panose="02020603050405020304" pitchFamily="18" charset="0"/>
              </a:rPr>
              <a:t>Các đặc điểm của mạch khuếch đại hạng B là:</a:t>
            </a:r>
          </a:p>
          <a:p>
            <a:pPr marL="457200" lvl="1" indent="0">
              <a:buNone/>
            </a:pPr>
            <a:r>
              <a:rPr lang="vi-VN" sz="2400" dirty="0" smtClean="0">
                <a:latin typeface="Times New Roman" panose="02020603050405020304" pitchFamily="18" charset="0"/>
                <a:cs typeface="Times New Roman" panose="02020603050405020304" pitchFamily="18" charset="0"/>
              </a:rPr>
              <a:t>+ Khi </a:t>
            </a:r>
            <a:r>
              <a:rPr lang="vi-VN" sz="2400" dirty="0">
                <a:latin typeface="Times New Roman" panose="02020603050405020304" pitchFamily="18" charset="0"/>
                <a:cs typeface="Times New Roman" panose="02020603050405020304" pitchFamily="18" charset="0"/>
              </a:rPr>
              <a:t>không có tín hiệu thì transistor không dẫn (I</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 = 0, I</a:t>
            </a:r>
            <a:r>
              <a:rPr lang="vi-VN" sz="2400" baseline="-25000" dirty="0">
                <a:latin typeface="Times New Roman" panose="02020603050405020304" pitchFamily="18" charset="0"/>
                <a:cs typeface="Times New Roman" panose="02020603050405020304" pitchFamily="18" charset="0"/>
              </a:rPr>
              <a:t>C</a:t>
            </a:r>
            <a:r>
              <a:rPr lang="vi-VN" sz="2400" dirty="0">
                <a:latin typeface="Times New Roman" panose="02020603050405020304" pitchFamily="18" charset="0"/>
                <a:cs typeface="Times New Roman" panose="02020603050405020304" pitchFamily="18" charset="0"/>
              </a:rPr>
              <a:t> = 0)</a:t>
            </a:r>
          </a:p>
          <a:p>
            <a:pPr marL="457200" lvl="1" indent="0">
              <a:buNone/>
            </a:pPr>
            <a:r>
              <a:rPr lang="vi-VN" sz="2400" dirty="0" smtClean="0">
                <a:latin typeface="Times New Roman" panose="02020603050405020304" pitchFamily="18" charset="0"/>
                <a:cs typeface="Times New Roman" panose="02020603050405020304" pitchFamily="18" charset="0"/>
              </a:rPr>
              <a:t>+ Mỗi </a:t>
            </a:r>
            <a:r>
              <a:rPr lang="vi-VN" sz="2400" dirty="0">
                <a:latin typeface="Times New Roman" panose="02020603050405020304" pitchFamily="18" charset="0"/>
                <a:cs typeface="Times New Roman" panose="02020603050405020304" pitchFamily="18" charset="0"/>
              </a:rPr>
              <a:t>transistor chỉ khuếch đại được một bán kỳ nên muốn có đủ nguyên chu kỳ phải dùng hai transistor để khuếch đại luân phiên cho hai bán kỳ.</a:t>
            </a:r>
          </a:p>
          <a:p>
            <a:pPr marL="457200" lvl="1" indent="0">
              <a:buNone/>
            </a:pPr>
            <a:r>
              <a:rPr lang="vi-VN" sz="2400" dirty="0" smtClean="0">
                <a:latin typeface="Times New Roman" panose="02020603050405020304" pitchFamily="18" charset="0"/>
                <a:cs typeface="Times New Roman" panose="02020603050405020304" pitchFamily="18" charset="0"/>
              </a:rPr>
              <a:t>+ Dùng </a:t>
            </a:r>
            <a:r>
              <a:rPr lang="vi-VN" sz="2400" dirty="0">
                <a:latin typeface="Times New Roman" panose="02020603050405020304" pitchFamily="18" charset="0"/>
                <a:cs typeface="Times New Roman" panose="02020603050405020304" pitchFamily="18" charset="0"/>
              </a:rPr>
              <a:t>cho các mạch khuếch đại tín hiệu có biên độ lớn.</a:t>
            </a:r>
          </a:p>
          <a:p>
            <a:pPr marL="457200" lvl="1" indent="0">
              <a:buNone/>
            </a:pPr>
            <a:r>
              <a:rPr lang="vi-VN" sz="2400" dirty="0" smtClean="0">
                <a:latin typeface="Times New Roman" panose="02020603050405020304" pitchFamily="18" charset="0"/>
                <a:cs typeface="Times New Roman" panose="02020603050405020304" pitchFamily="18" charset="0"/>
              </a:rPr>
              <a:t>+ Hiệu </a:t>
            </a:r>
            <a:r>
              <a:rPr lang="vi-VN" sz="2400" dirty="0">
                <a:latin typeface="Times New Roman" panose="02020603050405020304" pitchFamily="18" charset="0"/>
                <a:cs typeface="Times New Roman" panose="02020603050405020304" pitchFamily="18" charset="0"/>
              </a:rPr>
              <a:t>suất cao do công suất điện tiêu thụ nhỏ.</a:t>
            </a:r>
          </a:p>
          <a:p>
            <a:pPr marL="457200" lvl="1" indent="0">
              <a:buNone/>
            </a:pPr>
            <a:r>
              <a:rPr lang="vi-VN" sz="2400" dirty="0" smtClean="0">
                <a:latin typeface="Times New Roman" panose="02020603050405020304" pitchFamily="18" charset="0"/>
                <a:cs typeface="Times New Roman" panose="02020603050405020304" pitchFamily="18" charset="0"/>
              </a:rPr>
              <a:t>+ Tín </a:t>
            </a:r>
            <a:r>
              <a:rPr lang="vi-VN" sz="2400" dirty="0">
                <a:latin typeface="Times New Roman" panose="02020603050405020304" pitchFamily="18" charset="0"/>
                <a:cs typeface="Times New Roman" panose="02020603050405020304" pitchFamily="18" charset="0"/>
              </a:rPr>
              <a:t>hiệu ra bị biến dạng xuyên trục (crossover distortion).</a:t>
            </a:r>
          </a:p>
          <a:p>
            <a:endParaRPr lang="vi-VN" dirty="0" smtClean="0"/>
          </a:p>
          <a:p>
            <a:endParaRPr lang="vi-VN" dirty="0"/>
          </a:p>
        </p:txBody>
      </p:sp>
    </p:spTree>
    <p:extLst>
      <p:ext uri="{BB962C8B-B14F-4D97-AF65-F5344CB8AC3E}">
        <p14:creationId xmlns:p14="http://schemas.microsoft.com/office/powerpoint/2010/main" val="6986743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t>1.6 Các chế độ khuyếch đại (BJT)</a:t>
            </a:r>
          </a:p>
        </p:txBody>
      </p:sp>
      <p:sp>
        <p:nvSpPr>
          <p:cNvPr id="3" name="Content Placeholder 2"/>
          <p:cNvSpPr>
            <a:spLocks noGrp="1"/>
          </p:cNvSpPr>
          <p:nvPr>
            <p:ph idx="1"/>
          </p:nvPr>
        </p:nvSpPr>
        <p:spPr>
          <a:xfrm>
            <a:off x="677333" y="1335315"/>
            <a:ext cx="9148837" cy="5254172"/>
          </a:xfrm>
        </p:spPr>
        <p:txBody>
          <a:bodyPr>
            <a:normAutofit fontScale="92500"/>
          </a:bodyPr>
          <a:lstStyle/>
          <a:p>
            <a:r>
              <a:rPr lang="vi-VN" sz="2400" b="1" dirty="0">
                <a:latin typeface="Times New Roman" panose="02020603050405020304" pitchFamily="18" charset="0"/>
                <a:cs typeface="Times New Roman" panose="02020603050405020304" pitchFamily="18" charset="0"/>
              </a:rPr>
              <a:t>Chế độ </a:t>
            </a:r>
            <a:r>
              <a:rPr lang="vi-VN" sz="2400" b="1" dirty="0" smtClean="0">
                <a:latin typeface="Times New Roman" panose="02020603050405020304" pitchFamily="18" charset="0"/>
                <a:cs typeface="Times New Roman" panose="02020603050405020304" pitchFamily="18" charset="0"/>
              </a:rPr>
              <a:t>C:</a:t>
            </a:r>
          </a:p>
          <a:p>
            <a:r>
              <a:rPr lang="vi-VN" sz="2400" dirty="0">
                <a:latin typeface="Times New Roman" panose="02020603050405020304" pitchFamily="18" charset="0"/>
                <a:cs typeface="Times New Roman" panose="02020603050405020304" pitchFamily="18" charset="0"/>
              </a:rPr>
              <a:t>T</a:t>
            </a:r>
            <a:r>
              <a:rPr lang="vi-VN" sz="2400" dirty="0" smtClean="0">
                <a:latin typeface="Times New Roman" panose="02020603050405020304" pitchFamily="18" charset="0"/>
                <a:cs typeface="Times New Roman" panose="02020603050405020304" pitchFamily="18" charset="0"/>
              </a:rPr>
              <a:t>ransistor </a:t>
            </a:r>
            <a:r>
              <a:rPr lang="vi-VN" sz="2400" dirty="0">
                <a:latin typeface="Times New Roman" panose="02020603050405020304" pitchFamily="18" charset="0"/>
                <a:cs typeface="Times New Roman" panose="02020603050405020304" pitchFamily="18" charset="0"/>
              </a:rPr>
              <a:t>được phân cực cho điểm Q nằm </a:t>
            </a:r>
            <a:r>
              <a:rPr lang="vi-VN" sz="2400" dirty="0" smtClean="0">
                <a:latin typeface="Times New Roman" panose="02020603050405020304" pitchFamily="18" charset="0"/>
                <a:cs typeface="Times New Roman" panose="02020603050405020304" pitchFamily="18" charset="0"/>
              </a:rPr>
              <a:t>sâu trong </a:t>
            </a:r>
            <a:r>
              <a:rPr lang="vi-VN" sz="2400" dirty="0">
                <a:latin typeface="Times New Roman" panose="02020603050405020304" pitchFamily="18" charset="0"/>
                <a:cs typeface="Times New Roman" panose="02020603050405020304" pitchFamily="18" charset="0"/>
              </a:rPr>
              <a:t>vùng ngưng </a:t>
            </a:r>
            <a:r>
              <a:rPr lang="vi-VN" sz="2400" dirty="0" smtClean="0">
                <a:latin typeface="Times New Roman" panose="02020603050405020304" pitchFamily="18" charset="0"/>
                <a:cs typeface="Times New Roman" panose="02020603050405020304" pitchFamily="18" charset="0"/>
              </a:rPr>
              <a:t>dẫn </a:t>
            </a:r>
            <a:r>
              <a:rPr lang="vi-VN" sz="2400" dirty="0">
                <a:latin typeface="Times New Roman" panose="02020603050405020304" pitchFamily="18" charset="0"/>
                <a:cs typeface="Times New Roman" panose="02020603050405020304" pitchFamily="18" charset="0"/>
              </a:rPr>
              <a:t>và có V</a:t>
            </a:r>
            <a:r>
              <a:rPr lang="vi-VN" sz="2400" baseline="-25000" dirty="0">
                <a:latin typeface="Times New Roman" panose="02020603050405020304" pitchFamily="18" charset="0"/>
                <a:cs typeface="Times New Roman" panose="02020603050405020304" pitchFamily="18" charset="0"/>
              </a:rPr>
              <a:t>BE</a:t>
            </a:r>
            <a:r>
              <a:rPr lang="vi-VN"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vi-VN" sz="2400" dirty="0">
                <a:latin typeface="Times New Roman" panose="02020603050405020304" pitchFamily="18" charset="0"/>
                <a:cs typeface="Times New Roman" panose="02020603050405020304" pitchFamily="18" charset="0"/>
              </a:rPr>
              <a:t> 0V. </a:t>
            </a:r>
            <a:r>
              <a:rPr lang="vi-VN" sz="2400" dirty="0" smtClean="0">
                <a:latin typeface="Times New Roman" panose="02020603050405020304" pitchFamily="18" charset="0"/>
                <a:cs typeface="Times New Roman" panose="02020603050405020304" pitchFamily="18" charset="0"/>
              </a:rPr>
              <a:t>để </a:t>
            </a:r>
            <a:r>
              <a:rPr lang="vi-VN" sz="2400" dirty="0">
                <a:latin typeface="Times New Roman" panose="02020603050405020304" pitchFamily="18" charset="0"/>
                <a:cs typeface="Times New Roman" panose="02020603050405020304" pitchFamily="18" charset="0"/>
              </a:rPr>
              <a:t>chỉ một phần nhỏ hơn nữa chu kỳ của tín hiệu ngõ vào được khuếch đại. Mạch này thường được dùng khuếch đại công suất ở tần số cao với tải cộng hưởng và trong các ứng dụng đặc biệt</a:t>
            </a:r>
            <a:r>
              <a:rPr lang="vi-VN" sz="2400" dirty="0" smtClean="0">
                <a:latin typeface="Times New Roman" panose="02020603050405020304" pitchFamily="18" charset="0"/>
                <a:cs typeface="Times New Roman" panose="02020603050405020304" pitchFamily="18" charset="0"/>
              </a:rPr>
              <a:t>.</a:t>
            </a:r>
          </a:p>
          <a:p>
            <a:r>
              <a:rPr lang="vi-VN" sz="2400" dirty="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hỉ </a:t>
            </a:r>
            <a:r>
              <a:rPr lang="vi-VN" sz="2400" dirty="0">
                <a:latin typeface="Times New Roman" panose="02020603050405020304" pitchFamily="18" charset="0"/>
                <a:cs typeface="Times New Roman" panose="02020603050405020304" pitchFamily="18" charset="0"/>
              </a:rPr>
              <a:t>có một phần của bán kỳ dương được khuếch đại và tín hiệu ra bị đảo pha là một phần bán kỳ âm. </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Các đặc điểm của mạch khuếch đại hạng C là: </a:t>
            </a:r>
          </a:p>
          <a:p>
            <a:pPr marL="457200" lvl="1" indent="0">
              <a:buNone/>
            </a:pPr>
            <a:r>
              <a:rPr lang="vi-VN" sz="2400" dirty="0" smtClean="0">
                <a:latin typeface="Times New Roman" panose="02020603050405020304" pitchFamily="18" charset="0"/>
                <a:cs typeface="Times New Roman" panose="02020603050405020304" pitchFamily="18" charset="0"/>
              </a:rPr>
              <a:t>+ Khi </a:t>
            </a:r>
            <a:r>
              <a:rPr lang="vi-VN" sz="2400" dirty="0">
                <a:latin typeface="Times New Roman" panose="02020603050405020304" pitchFamily="18" charset="0"/>
                <a:cs typeface="Times New Roman" panose="02020603050405020304" pitchFamily="18" charset="0"/>
              </a:rPr>
              <a:t>không có tín hiệu thì transistor không dẫn (I</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 = 0, I</a:t>
            </a:r>
            <a:r>
              <a:rPr lang="vi-VN" sz="2400" baseline="-25000" dirty="0">
                <a:latin typeface="Times New Roman" panose="02020603050405020304" pitchFamily="18" charset="0"/>
                <a:cs typeface="Times New Roman" panose="02020603050405020304" pitchFamily="18" charset="0"/>
              </a:rPr>
              <a:t>C</a:t>
            </a:r>
            <a:r>
              <a:rPr lang="vi-VN" sz="2400" dirty="0">
                <a:latin typeface="Times New Roman" panose="02020603050405020304" pitchFamily="18" charset="0"/>
                <a:cs typeface="Times New Roman" panose="02020603050405020304" pitchFamily="18" charset="0"/>
              </a:rPr>
              <a:t> = 0)</a:t>
            </a:r>
          </a:p>
          <a:p>
            <a:pPr marL="457200" lvl="1" indent="0">
              <a:buNone/>
            </a:pPr>
            <a:r>
              <a:rPr lang="vi-VN" sz="2400" dirty="0" smtClean="0">
                <a:latin typeface="Times New Roman" panose="02020603050405020304" pitchFamily="18" charset="0"/>
                <a:cs typeface="Times New Roman" panose="02020603050405020304" pitchFamily="18" charset="0"/>
              </a:rPr>
              <a:t>+ Transistor </a:t>
            </a:r>
            <a:r>
              <a:rPr lang="vi-VN" sz="2400" dirty="0">
                <a:latin typeface="Times New Roman" panose="02020603050405020304" pitchFamily="18" charset="0"/>
                <a:cs typeface="Times New Roman" panose="02020603050405020304" pitchFamily="18" charset="0"/>
              </a:rPr>
              <a:t>chỉ khuếch đại được một phần của bán kỳ nên tín hiệu ra bị biến dạng rất lớn.</a:t>
            </a:r>
          </a:p>
          <a:p>
            <a:pPr marL="457200" lvl="1" indent="0">
              <a:buNone/>
            </a:pPr>
            <a:r>
              <a:rPr lang="vi-VN" sz="2400" dirty="0" smtClean="0">
                <a:latin typeface="Times New Roman" panose="02020603050405020304" pitchFamily="18" charset="0"/>
                <a:cs typeface="Times New Roman" panose="02020603050405020304" pitchFamily="18" charset="0"/>
              </a:rPr>
              <a:t>+ Mạch </a:t>
            </a:r>
            <a:r>
              <a:rPr lang="vi-VN" sz="2400" dirty="0">
                <a:latin typeface="Times New Roman" panose="02020603050405020304" pitchFamily="18" charset="0"/>
                <a:cs typeface="Times New Roman" panose="02020603050405020304" pitchFamily="18" charset="0"/>
              </a:rPr>
              <a:t>khuếch đại hạng C dùng trong mạch cắt bỏ phần dứơi của các tín hiệu (mạch cắt gốc) hay trong các mạch dao động, mạch nhân tần số.</a:t>
            </a:r>
          </a:p>
          <a:p>
            <a:endParaRPr lang="vi-VN" dirty="0" smtClean="0"/>
          </a:p>
          <a:p>
            <a:endParaRPr lang="vi-VN" dirty="0"/>
          </a:p>
          <a:p>
            <a:endParaRPr lang="vi-VN" dirty="0"/>
          </a:p>
        </p:txBody>
      </p:sp>
    </p:spTree>
    <p:extLst>
      <p:ext uri="{BB962C8B-B14F-4D97-AF65-F5344CB8AC3E}">
        <p14:creationId xmlns:p14="http://schemas.microsoft.com/office/powerpoint/2010/main" val="40647790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215675"/>
            <a:ext cx="8596668" cy="829354"/>
          </a:xfrm>
        </p:spPr>
        <p:txBody>
          <a:bodyPr/>
          <a:lstStyle/>
          <a:p>
            <a:r>
              <a:rPr lang="vi-VN" dirty="0"/>
              <a:t>1.6 Các chế độ khuyếch đại (BJT)</a:t>
            </a:r>
          </a:p>
        </p:txBody>
      </p:sp>
      <p:sp>
        <p:nvSpPr>
          <p:cNvPr id="3" name="Content Placeholder 2"/>
          <p:cNvSpPr>
            <a:spLocks noGrp="1"/>
          </p:cNvSpPr>
          <p:nvPr>
            <p:ph idx="1"/>
          </p:nvPr>
        </p:nvSpPr>
        <p:spPr>
          <a:xfrm>
            <a:off x="677333" y="1045029"/>
            <a:ext cx="10266438" cy="5023982"/>
          </a:xfrm>
        </p:spPr>
        <p:txBody>
          <a:bodyPr>
            <a:noAutofit/>
          </a:bodyPr>
          <a:lstStyle/>
          <a:p>
            <a:pPr marL="0" indent="0">
              <a:buNone/>
            </a:pPr>
            <a:r>
              <a:rPr lang="vi-VN" sz="2200" b="1" dirty="0">
                <a:latin typeface="Times New Roman" panose="02020603050405020304" pitchFamily="18" charset="0"/>
                <a:cs typeface="Times New Roman" panose="02020603050405020304" pitchFamily="18" charset="0"/>
              </a:rPr>
              <a:t>Chế độ AB</a:t>
            </a:r>
            <a:r>
              <a:rPr lang="vi-VN" sz="2200" dirty="0">
                <a:latin typeface="Times New Roman" panose="02020603050405020304" pitchFamily="18" charset="0"/>
                <a:cs typeface="Times New Roman" panose="02020603050405020304" pitchFamily="18" charset="0"/>
              </a:rPr>
              <a:t>: </a:t>
            </a:r>
            <a:endParaRPr lang="vi-VN" sz="2200" dirty="0" smtClean="0">
              <a:latin typeface="Times New Roman" panose="02020603050405020304" pitchFamily="18" charset="0"/>
              <a:cs typeface="Times New Roman" panose="02020603050405020304" pitchFamily="18" charset="0"/>
            </a:endParaRPr>
          </a:p>
          <a:p>
            <a:r>
              <a:rPr lang="vi-VN" sz="2200" dirty="0">
                <a:latin typeface="Times New Roman" panose="02020603050405020304" pitchFamily="18" charset="0"/>
                <a:cs typeface="Times New Roman" panose="02020603050405020304" pitchFamily="18" charset="0"/>
              </a:rPr>
              <a:t>L</a:t>
            </a:r>
            <a:r>
              <a:rPr lang="vi-VN" sz="2200" dirty="0" smtClean="0">
                <a:latin typeface="Times New Roman" panose="02020603050405020304" pitchFamily="18" charset="0"/>
                <a:cs typeface="Times New Roman" panose="02020603050405020304" pitchFamily="18" charset="0"/>
              </a:rPr>
              <a:t>à </a:t>
            </a:r>
            <a:r>
              <a:rPr lang="vi-VN" sz="2200" dirty="0">
                <a:latin typeface="Times New Roman" panose="02020603050405020304" pitchFamily="18" charset="0"/>
                <a:cs typeface="Times New Roman" panose="02020603050405020304" pitchFamily="18" charset="0"/>
              </a:rPr>
              <a:t>một hạng trung gian giữa chế độ A và chế độ B transistor sẽ được phân cực cho điểm Q ở giữa Q</a:t>
            </a:r>
            <a:r>
              <a:rPr lang="vi-VN" sz="2200" baseline="-25000" dirty="0">
                <a:latin typeface="Times New Roman" panose="02020603050405020304" pitchFamily="18" charset="0"/>
                <a:cs typeface="Times New Roman" panose="02020603050405020304" pitchFamily="18" charset="0"/>
              </a:rPr>
              <a:t>A</a:t>
            </a:r>
            <a:r>
              <a:rPr lang="vi-VN" sz="2200" dirty="0">
                <a:latin typeface="Times New Roman" panose="02020603050405020304" pitchFamily="18" charset="0"/>
                <a:cs typeface="Times New Roman" panose="02020603050405020304" pitchFamily="18" charset="0"/>
              </a:rPr>
              <a:t> và </a:t>
            </a:r>
            <a:r>
              <a:rPr lang="vi-VN" sz="2200" dirty="0" smtClean="0">
                <a:latin typeface="Times New Roman" panose="02020603050405020304" pitchFamily="18" charset="0"/>
                <a:cs typeface="Times New Roman" panose="02020603050405020304" pitchFamily="18" charset="0"/>
              </a:rPr>
              <a:t>Q</a:t>
            </a:r>
            <a:r>
              <a:rPr lang="vi-VN" sz="2200" baseline="-25000" dirty="0" smtClean="0">
                <a:latin typeface="Times New Roman" panose="02020603050405020304" pitchFamily="18" charset="0"/>
                <a:cs typeface="Times New Roman" panose="02020603050405020304" pitchFamily="18" charset="0"/>
              </a:rPr>
              <a:t>B</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có V</a:t>
            </a:r>
            <a:r>
              <a:rPr lang="vi-VN" sz="2200" baseline="-25000" dirty="0">
                <a:latin typeface="Times New Roman" panose="02020603050405020304" pitchFamily="18" charset="0"/>
                <a:cs typeface="Times New Roman" panose="02020603050405020304" pitchFamily="18" charset="0"/>
              </a:rPr>
              <a:t>BE</a:t>
            </a:r>
            <a:r>
              <a:rPr lang="vi-VN" sz="2200" dirty="0">
                <a:latin typeface="Times New Roman" panose="02020603050405020304" pitchFamily="18" charset="0"/>
                <a:cs typeface="Times New Roman" panose="02020603050405020304" pitchFamily="18" charset="0"/>
              </a:rPr>
              <a:t> = 0.4</a:t>
            </a:r>
            <a:r>
              <a:rPr lang="en-US" sz="2200" dirty="0">
                <a:latin typeface="Times New Roman" panose="02020603050405020304" pitchFamily="18" charset="0"/>
                <a:cs typeface="Times New Roman" panose="02020603050405020304" pitchFamily="18" charset="0"/>
                <a:sym typeface="Symbol" panose="05050102010706020507" pitchFamily="18" charset="2"/>
              </a:rPr>
              <a:t></a:t>
            </a:r>
            <a:r>
              <a:rPr lang="vi-VN" sz="2200" dirty="0">
                <a:latin typeface="Times New Roman" panose="02020603050405020304" pitchFamily="18" charset="0"/>
                <a:cs typeface="Times New Roman" panose="02020603050405020304" pitchFamily="18" charset="0"/>
              </a:rPr>
              <a:t>0,5V</a:t>
            </a:r>
          </a:p>
          <a:p>
            <a:r>
              <a:rPr lang="vi-VN" sz="2200" dirty="0">
                <a:latin typeface="Times New Roman" panose="02020603050405020304" pitchFamily="18" charset="0"/>
                <a:cs typeface="Times New Roman" panose="02020603050405020304" pitchFamily="18" charset="0"/>
              </a:rPr>
              <a:t>Tín hiệu ngõ ra thay đổi hơn một nữa chu kỳ của tín hiệu vào (Transistor hoạt động hơn một nữa chu kỳ - dương hoặc âm - của tín hiệu ngõ vào</a:t>
            </a:r>
            <a:r>
              <a:rPr lang="vi-VN" sz="2200" dirty="0" smtClean="0">
                <a:latin typeface="Times New Roman" panose="02020603050405020304" pitchFamily="18" charset="0"/>
                <a:cs typeface="Times New Roman" panose="02020603050405020304" pitchFamily="18" charset="0"/>
              </a:rPr>
              <a:t>).Tín </a:t>
            </a:r>
            <a:r>
              <a:rPr lang="vi-VN" sz="2200" dirty="0">
                <a:latin typeface="Times New Roman" panose="02020603050405020304" pitchFamily="18" charset="0"/>
                <a:cs typeface="Times New Roman" panose="02020603050405020304" pitchFamily="18" charset="0"/>
              </a:rPr>
              <a:t>hiệu ra bị đảo pha so với tín hiệu ngõ vào nên chỉ có bán kỳ âm của tín hiệu ở ngõ ra.</a:t>
            </a:r>
            <a:endParaRPr lang="vi-VN" sz="2200" dirty="0" smtClean="0">
              <a:latin typeface="Times New Roman" panose="02020603050405020304" pitchFamily="18" charset="0"/>
              <a:cs typeface="Times New Roman" panose="02020603050405020304" pitchFamily="18" charset="0"/>
            </a:endParaRPr>
          </a:p>
          <a:p>
            <a:r>
              <a:rPr lang="vi-VN" sz="2200" dirty="0">
                <a:latin typeface="Times New Roman" panose="02020603050405020304" pitchFamily="18" charset="0"/>
                <a:cs typeface="Times New Roman" panose="02020603050405020304" pitchFamily="18" charset="0"/>
              </a:rPr>
              <a:t>Các đặc điểm của mạch khuếch đại hạng AB là:</a:t>
            </a:r>
          </a:p>
          <a:p>
            <a:pPr marL="0" lvl="0" indent="0">
              <a:buNone/>
            </a:pPr>
            <a:r>
              <a:rPr lang="vi-VN" sz="2200" dirty="0" smtClean="0">
                <a:latin typeface="Times New Roman" panose="02020603050405020304" pitchFamily="18" charset="0"/>
                <a:cs typeface="Times New Roman" panose="02020603050405020304" pitchFamily="18" charset="0"/>
              </a:rPr>
              <a:t>	+ Khi </a:t>
            </a:r>
            <a:r>
              <a:rPr lang="vi-VN" sz="2200" dirty="0">
                <a:latin typeface="Times New Roman" panose="02020603050405020304" pitchFamily="18" charset="0"/>
                <a:cs typeface="Times New Roman" panose="02020603050405020304" pitchFamily="18" charset="0"/>
              </a:rPr>
              <a:t>không có tín hiệu thì các dòng điện I</a:t>
            </a:r>
            <a:r>
              <a:rPr lang="vi-VN" sz="2200" baseline="-25000" dirty="0">
                <a:latin typeface="Times New Roman" panose="02020603050405020304" pitchFamily="18" charset="0"/>
                <a:cs typeface="Times New Roman" panose="02020603050405020304" pitchFamily="18" charset="0"/>
              </a:rPr>
              <a:t>B</a:t>
            </a:r>
            <a:r>
              <a:rPr lang="vi-VN" sz="2200" dirty="0">
                <a:latin typeface="Times New Roman" panose="02020603050405020304" pitchFamily="18" charset="0"/>
                <a:cs typeface="Times New Roman" panose="02020603050405020304" pitchFamily="18" charset="0"/>
              </a:rPr>
              <a:t>, I</a:t>
            </a:r>
            <a:r>
              <a:rPr lang="vi-VN" sz="2200" baseline="-25000" dirty="0">
                <a:latin typeface="Times New Roman" panose="02020603050405020304" pitchFamily="18" charset="0"/>
                <a:cs typeface="Times New Roman" panose="02020603050405020304" pitchFamily="18" charset="0"/>
              </a:rPr>
              <a:t>C</a:t>
            </a:r>
            <a:r>
              <a:rPr lang="vi-VN" sz="2200" dirty="0">
                <a:latin typeface="Times New Roman" panose="02020603050405020304" pitchFamily="18" charset="0"/>
                <a:cs typeface="Times New Roman" panose="02020603050405020304" pitchFamily="18" charset="0"/>
              </a:rPr>
              <a:t> có trị số rất nhỏ so với chế độ A.</a:t>
            </a:r>
          </a:p>
          <a:p>
            <a:pPr marL="457200" lvl="1" indent="0">
              <a:buNone/>
            </a:pPr>
            <a:r>
              <a:rPr lang="vi-VN" sz="2000" dirty="0" smtClean="0">
                <a:latin typeface="Times New Roman" panose="02020603050405020304" pitchFamily="18" charset="0"/>
                <a:cs typeface="Times New Roman" panose="02020603050405020304" pitchFamily="18" charset="0"/>
              </a:rPr>
              <a:t>+ Mỗi </a:t>
            </a:r>
            <a:r>
              <a:rPr lang="vi-VN" sz="2000" dirty="0">
                <a:latin typeface="Times New Roman" panose="02020603050405020304" pitchFamily="18" charset="0"/>
                <a:cs typeface="Times New Roman" panose="02020603050405020304" pitchFamily="18" charset="0"/>
              </a:rPr>
              <a:t>transistor chỉ khuếch đại được một bán kỳ (bán kỳ âm rơi vào vùng ngưng dẫn nên biên độ ra bằng 0)</a:t>
            </a:r>
          </a:p>
          <a:p>
            <a:pPr marL="457200" lvl="1" indent="0">
              <a:buNone/>
            </a:pPr>
            <a:r>
              <a:rPr lang="vi-VN" sz="2000" dirty="0" smtClean="0">
                <a:latin typeface="Times New Roman" panose="02020603050405020304" pitchFamily="18" charset="0"/>
                <a:cs typeface="Times New Roman" panose="02020603050405020304" pitchFamily="18" charset="0"/>
              </a:rPr>
              <a:t>+Dùng </a:t>
            </a:r>
            <a:r>
              <a:rPr lang="vi-VN" sz="2000" dirty="0">
                <a:latin typeface="Times New Roman" panose="02020603050405020304" pitchFamily="18" charset="0"/>
                <a:cs typeface="Times New Roman" panose="02020603050405020304" pitchFamily="18" charset="0"/>
              </a:rPr>
              <a:t>cho các mạch khuếch đại tín hiệu có biên độ lớn</a:t>
            </a:r>
          </a:p>
          <a:p>
            <a:pPr marL="0" lvl="0" indent="0">
              <a:buNone/>
            </a:pPr>
            <a:r>
              <a:rPr lang="vi-VN" sz="2200" dirty="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+Hiệu </a:t>
            </a:r>
            <a:r>
              <a:rPr lang="vi-VN" sz="2200" dirty="0">
                <a:latin typeface="Times New Roman" panose="02020603050405020304" pitchFamily="18" charset="0"/>
                <a:cs typeface="Times New Roman" panose="02020603050405020304" pitchFamily="18" charset="0"/>
              </a:rPr>
              <a:t>suất cao do công suất điện tiêu thụ nhỏ</a:t>
            </a:r>
          </a:p>
          <a:p>
            <a:pPr marL="0" indent="0">
              <a:buNone/>
            </a:pPr>
            <a:r>
              <a:rPr lang="vi-VN" sz="2200" dirty="0" smtClean="0">
                <a:latin typeface="Times New Roman" panose="02020603050405020304" pitchFamily="18" charset="0"/>
                <a:cs typeface="Times New Roman" panose="02020603050405020304" pitchFamily="18" charset="0"/>
              </a:rPr>
              <a:t>	+Tín </a:t>
            </a:r>
            <a:r>
              <a:rPr lang="vi-VN" sz="2200" dirty="0">
                <a:latin typeface="Times New Roman" panose="02020603050405020304" pitchFamily="18" charset="0"/>
                <a:cs typeface="Times New Roman" panose="02020603050405020304" pitchFamily="18" charset="0"/>
              </a:rPr>
              <a:t>hiệu ra không bị biến dạng xuyên trục như chế độ B.</a:t>
            </a:r>
          </a:p>
          <a:p>
            <a:endParaRPr lang="vi-VN" sz="2200" dirty="0" smtClean="0">
              <a:latin typeface="Times New Roman" panose="02020603050405020304" pitchFamily="18" charset="0"/>
              <a:cs typeface="Times New Roman" panose="02020603050405020304" pitchFamily="18" charset="0"/>
            </a:endParaRPr>
          </a:p>
          <a:p>
            <a:endParaRPr lang="vi-VN"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748204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298</TotalTime>
  <Words>1494</Words>
  <Application>Microsoft Office PowerPoint</Application>
  <PresentationFormat>Widescreen</PresentationFormat>
  <Paragraphs>118</Paragraphs>
  <Slides>18</Slides>
  <Notes>0</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2</vt:i4>
      </vt:variant>
      <vt:variant>
        <vt:lpstr>Slide Titles</vt:lpstr>
      </vt:variant>
      <vt:variant>
        <vt:i4>18</vt:i4>
      </vt:variant>
    </vt:vector>
  </HeadingPairs>
  <TitlesOfParts>
    <vt:vector size="29" baseType="lpstr">
      <vt:lpstr>Arial</vt:lpstr>
      <vt:lpstr>Calibri</vt:lpstr>
      <vt:lpstr>Cambria Math</vt:lpstr>
      <vt:lpstr>Symbol</vt:lpstr>
      <vt:lpstr>Tahoma</vt:lpstr>
      <vt:lpstr>Times New Roman</vt:lpstr>
      <vt:lpstr>Trebuchet MS</vt:lpstr>
      <vt:lpstr>Wingdings 3</vt:lpstr>
      <vt:lpstr>Facet</vt:lpstr>
      <vt:lpstr>Visio.Drawing.11</vt:lpstr>
      <vt:lpstr>Equation.3</vt:lpstr>
      <vt:lpstr>ĐIỆN TỬ TƯƠNG TỰ</vt:lpstr>
      <vt:lpstr>Chương 1: MẠCH KHUẾCH ĐẠI TRANZITOR  </vt:lpstr>
      <vt:lpstr>Chương 1: MẠCH KHUẾCH ĐẠI TRANZITOR  </vt:lpstr>
      <vt:lpstr>Chương 1: MẠCH KHUẾCH ĐẠI TRANZITOR</vt:lpstr>
      <vt:lpstr>Chương 1: MẠCH KHUẾCH ĐẠI TRANZITOR</vt:lpstr>
      <vt:lpstr>Chương 1: MẠCH KHUẾCH ĐẠI TRANZITOR</vt:lpstr>
      <vt:lpstr>PowerPoint Presentation</vt:lpstr>
      <vt:lpstr>1. 4 Hồi tiếp trong các tầng khuếch đại: </vt:lpstr>
      <vt:lpstr>1. 4 Hồi tiếp trong các tầng khuếch đại: </vt:lpstr>
      <vt:lpstr>1.5 Phương pháp ghép các tầng khuếch đại </vt:lpstr>
      <vt:lpstr>1.5 Phương pháp ghép các tầng khuếch đại </vt:lpstr>
      <vt:lpstr>1.5 Phương pháp ghép các tầng khuếch đại </vt:lpstr>
      <vt:lpstr>1.5 Phương pháp ghép các tầng khuếch đại </vt:lpstr>
      <vt:lpstr>1.5 Phương pháp ghép các tầng khuếch đại </vt:lpstr>
      <vt:lpstr>1.6 Các chế độ khuyếch đại (BJT)</vt:lpstr>
      <vt:lpstr>1.6 Các chế độ khuyếch đại (BJT)</vt:lpstr>
      <vt:lpstr>1.6 Các chế độ khuyếch đại (BJT)</vt:lpstr>
      <vt:lpstr>1.6 Các chế độ khuyếch đại (BJT)</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HAINHAN</dc:creator>
  <cp:lastModifiedBy>HAINHAN</cp:lastModifiedBy>
  <cp:revision>17</cp:revision>
  <dcterms:created xsi:type="dcterms:W3CDTF">2021-05-17T15:15:38Z</dcterms:created>
  <dcterms:modified xsi:type="dcterms:W3CDTF">2021-05-18T16:27:57Z</dcterms:modified>
</cp:coreProperties>
</file>