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handoutMasterIdLst>
    <p:handoutMasterId r:id="rId55"/>
  </p:handoutMasterIdLst>
  <p:sldIdLst>
    <p:sldId id="276" r:id="rId2"/>
    <p:sldId id="336" r:id="rId3"/>
    <p:sldId id="304" r:id="rId4"/>
    <p:sldId id="257" r:id="rId5"/>
    <p:sldId id="337" r:id="rId6"/>
    <p:sldId id="306" r:id="rId7"/>
    <p:sldId id="305" r:id="rId8"/>
    <p:sldId id="338" r:id="rId9"/>
    <p:sldId id="339" r:id="rId10"/>
    <p:sldId id="341" r:id="rId11"/>
    <p:sldId id="343" r:id="rId12"/>
    <p:sldId id="342" r:id="rId13"/>
    <p:sldId id="344" r:id="rId14"/>
    <p:sldId id="345" r:id="rId15"/>
    <p:sldId id="346" r:id="rId16"/>
    <p:sldId id="347" r:id="rId17"/>
    <p:sldId id="349" r:id="rId18"/>
    <p:sldId id="352" r:id="rId19"/>
    <p:sldId id="348" r:id="rId20"/>
    <p:sldId id="350" r:id="rId21"/>
    <p:sldId id="323" r:id="rId22"/>
    <p:sldId id="354" r:id="rId23"/>
    <p:sldId id="355" r:id="rId24"/>
    <p:sldId id="356" r:id="rId25"/>
    <p:sldId id="357" r:id="rId26"/>
    <p:sldId id="358" r:id="rId27"/>
    <p:sldId id="359" r:id="rId28"/>
    <p:sldId id="360" r:id="rId29"/>
    <p:sldId id="361" r:id="rId30"/>
    <p:sldId id="362" r:id="rId31"/>
    <p:sldId id="365" r:id="rId32"/>
    <p:sldId id="368" r:id="rId33"/>
    <p:sldId id="370" r:id="rId34"/>
    <p:sldId id="371" r:id="rId35"/>
    <p:sldId id="391" r:id="rId36"/>
    <p:sldId id="367" r:id="rId37"/>
    <p:sldId id="366" r:id="rId38"/>
    <p:sldId id="394" r:id="rId39"/>
    <p:sldId id="392" r:id="rId40"/>
    <p:sldId id="389" r:id="rId41"/>
    <p:sldId id="373" r:id="rId42"/>
    <p:sldId id="372" r:id="rId43"/>
    <p:sldId id="390" r:id="rId44"/>
    <p:sldId id="388" r:id="rId45"/>
    <p:sldId id="393" r:id="rId46"/>
    <p:sldId id="374" r:id="rId47"/>
    <p:sldId id="375" r:id="rId48"/>
    <p:sldId id="376" r:id="rId49"/>
    <p:sldId id="377" r:id="rId50"/>
    <p:sldId id="378" r:id="rId51"/>
    <p:sldId id="381" r:id="rId52"/>
    <p:sldId id="382" r:id="rId53"/>
  </p:sldIdLst>
  <p:sldSz cx="9144000" cy="6858000" type="screen4x3"/>
  <p:notesSz cx="7102475" cy="10233025"/>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943"/>
    <a:srgbClr val="FFED05"/>
    <a:srgbClr val="F9F90B"/>
    <a:srgbClr val="CCCC00"/>
    <a:srgbClr val="B2B2B2"/>
    <a:srgbClr val="EAEAEA"/>
    <a:srgbClr val="99CCFF"/>
    <a:srgbClr val="FFFFFF"/>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53" autoAdjust="0"/>
    <p:restoredTop sz="87657" autoAdjust="0"/>
  </p:normalViewPr>
  <p:slideViewPr>
    <p:cSldViewPr>
      <p:cViewPr varScale="1">
        <p:scale>
          <a:sx n="51" d="100"/>
          <a:sy n="51" d="100"/>
        </p:scale>
        <p:origin x="379" y="43"/>
      </p:cViewPr>
      <p:guideLst>
        <p:guide orient="horz" pos="2160"/>
        <p:guide pos="2880"/>
      </p:guideLst>
    </p:cSldViewPr>
  </p:slideViewPr>
  <p:outlineViewPr>
    <p:cViewPr>
      <p:scale>
        <a:sx n="33" d="100"/>
        <a:sy n="33" d="100"/>
      </p:scale>
      <p:origin x="0" y="1038"/>
    </p:cViewPr>
    <p:sldLst>
      <p:sld r:id="rId1" collapse="1"/>
      <p:sld r:id="rId2" collapse="1"/>
      <p:sld r:id="rId3" collapse="1"/>
    </p:sldLst>
  </p:outlineViewPr>
  <p:notesTextViewPr>
    <p:cViewPr>
      <p:scale>
        <a:sx n="3" d="2"/>
        <a:sy n="3" d="2"/>
      </p:scale>
      <p:origin x="0" y="0"/>
    </p:cViewPr>
  </p:notesTextViewPr>
  <p:notesViewPr>
    <p:cSldViewPr>
      <p:cViewPr varScale="1">
        <p:scale>
          <a:sx n="59" d="100"/>
          <a:sy n="59" d="100"/>
        </p:scale>
        <p:origin x="3254" y="5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_rels/viewProps.xml.rels><?xml version="1.0" encoding="UTF-8" standalone="yes"?>
<Relationships xmlns="http://schemas.openxmlformats.org/package/2006/relationships"><Relationship Id="rId3" Type="http://schemas.openxmlformats.org/officeDocument/2006/relationships/slide" Target="slides/slide46.xml"/><Relationship Id="rId2" Type="http://schemas.openxmlformats.org/officeDocument/2006/relationships/slide" Target="slides/slide31.xml"/><Relationship Id="rId1"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3"/>
            <a:ext cx="3077739" cy="511652"/>
          </a:xfrm>
          <a:prstGeom prst="rect">
            <a:avLst/>
          </a:prstGeom>
        </p:spPr>
        <p:txBody>
          <a:bodyPr vert="horz" lIns="95500" tIns="47750" rIns="95500" bIns="47750" rtlCol="0"/>
          <a:lstStyle>
            <a:lvl1pPr algn="l">
              <a:defRPr sz="1300"/>
            </a:lvl1pPr>
          </a:lstStyle>
          <a:p>
            <a:r>
              <a:rPr lang="vi-VN"/>
              <a:t>Trung học Kỹ thuật thực hành</a:t>
            </a:r>
            <a:endParaRPr lang="en-US"/>
          </a:p>
        </p:txBody>
      </p:sp>
      <p:sp>
        <p:nvSpPr>
          <p:cNvPr id="3" name="Date Placeholder 2"/>
          <p:cNvSpPr>
            <a:spLocks noGrp="1"/>
          </p:cNvSpPr>
          <p:nvPr>
            <p:ph type="dt" sz="quarter" idx="1"/>
          </p:nvPr>
        </p:nvSpPr>
        <p:spPr>
          <a:xfrm>
            <a:off x="4023095" y="3"/>
            <a:ext cx="3077739" cy="511652"/>
          </a:xfrm>
          <a:prstGeom prst="rect">
            <a:avLst/>
          </a:prstGeom>
        </p:spPr>
        <p:txBody>
          <a:bodyPr vert="horz" lIns="95500" tIns="47750" rIns="95500" bIns="47750" rtlCol="0"/>
          <a:lstStyle>
            <a:lvl1pPr algn="r">
              <a:defRPr sz="1300"/>
            </a:lvl1pPr>
          </a:lstStyle>
          <a:p>
            <a:fld id="{5964AF1B-B057-405B-B3A0-934A039A7843}" type="datetime1">
              <a:rPr lang="vi-VN" smtClean="0"/>
              <a:t>21/05/2021</a:t>
            </a:fld>
            <a:endParaRPr lang="en-US"/>
          </a:p>
        </p:txBody>
      </p:sp>
      <p:sp>
        <p:nvSpPr>
          <p:cNvPr id="4" name="Footer Placeholder 3"/>
          <p:cNvSpPr>
            <a:spLocks noGrp="1"/>
          </p:cNvSpPr>
          <p:nvPr>
            <p:ph type="ftr" sz="quarter" idx="2"/>
          </p:nvPr>
        </p:nvSpPr>
        <p:spPr>
          <a:xfrm>
            <a:off x="2" y="9719600"/>
            <a:ext cx="3077739" cy="511652"/>
          </a:xfrm>
          <a:prstGeom prst="rect">
            <a:avLst/>
          </a:prstGeom>
        </p:spPr>
        <p:txBody>
          <a:bodyPr vert="horz" lIns="95500" tIns="47750" rIns="95500" bIns="47750" rtlCol="0" anchor="b"/>
          <a:lstStyle>
            <a:lvl1pPr algn="l">
              <a:defRPr sz="1300"/>
            </a:lvl1pPr>
          </a:lstStyle>
          <a:p>
            <a:r>
              <a:rPr lang="vi-VN"/>
              <a:t>Bài giảng CƠ LÝ THUYẾT</a:t>
            </a:r>
            <a:endParaRPr lang="en-US"/>
          </a:p>
        </p:txBody>
      </p:sp>
      <p:sp>
        <p:nvSpPr>
          <p:cNvPr id="5" name="Slide Number Placeholder 4"/>
          <p:cNvSpPr>
            <a:spLocks noGrp="1"/>
          </p:cNvSpPr>
          <p:nvPr>
            <p:ph type="sldNum" sz="quarter" idx="3"/>
          </p:nvPr>
        </p:nvSpPr>
        <p:spPr>
          <a:xfrm>
            <a:off x="4023095" y="9719600"/>
            <a:ext cx="3077739" cy="511652"/>
          </a:xfrm>
          <a:prstGeom prst="rect">
            <a:avLst/>
          </a:prstGeom>
        </p:spPr>
        <p:txBody>
          <a:bodyPr vert="horz" lIns="95500" tIns="47750" rIns="95500" bIns="47750" rtlCol="0" anchor="b"/>
          <a:lstStyle>
            <a:lvl1pPr algn="r">
              <a:defRPr sz="1300"/>
            </a:lvl1pPr>
          </a:lstStyle>
          <a:p>
            <a:fld id="{6E66B17D-FC40-4FDF-92CD-EF09DA12D19C}" type="slidenum">
              <a:rPr lang="en-US" smtClean="0"/>
              <a:t>‹#›</a:t>
            </a:fld>
            <a:endParaRPr lang="en-US"/>
          </a:p>
        </p:txBody>
      </p:sp>
    </p:spTree>
    <p:extLst>
      <p:ext uri="{BB962C8B-B14F-4D97-AF65-F5344CB8AC3E}">
        <p14:creationId xmlns:p14="http://schemas.microsoft.com/office/powerpoint/2010/main" val="948340281"/>
      </p:ext>
    </p:extLst>
  </p:cSld>
  <p:clrMap bg1="lt1" tx1="dk1" bg2="lt2" tx2="dk2" accent1="accent1" accent2="accent2" accent3="accent3" accent4="accent4" accent5="accent5" accent6="accent6" hlink="hlink" folHlink="folHlink"/>
  <p:hf sldNum="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3"/>
            <a:ext cx="3077739" cy="511652"/>
          </a:xfrm>
          <a:prstGeom prst="rect">
            <a:avLst/>
          </a:prstGeom>
        </p:spPr>
        <p:txBody>
          <a:bodyPr vert="horz" lIns="95500" tIns="47750" rIns="95500" bIns="47750" rtlCol="0"/>
          <a:lstStyle>
            <a:lvl1pPr algn="l">
              <a:defRPr sz="1300"/>
            </a:lvl1pPr>
          </a:lstStyle>
          <a:p>
            <a:r>
              <a:rPr lang="vi-VN"/>
              <a:t>Trung học Kỹ thuật thực hành</a:t>
            </a:r>
            <a:endParaRPr lang="en-US"/>
          </a:p>
        </p:txBody>
      </p:sp>
      <p:sp>
        <p:nvSpPr>
          <p:cNvPr id="3" name="Date Placeholder 2"/>
          <p:cNvSpPr>
            <a:spLocks noGrp="1"/>
          </p:cNvSpPr>
          <p:nvPr>
            <p:ph type="dt" idx="1"/>
          </p:nvPr>
        </p:nvSpPr>
        <p:spPr>
          <a:xfrm>
            <a:off x="4023506" y="3"/>
            <a:ext cx="3077739" cy="511652"/>
          </a:xfrm>
          <a:prstGeom prst="rect">
            <a:avLst/>
          </a:prstGeom>
        </p:spPr>
        <p:txBody>
          <a:bodyPr vert="horz" lIns="95500" tIns="47750" rIns="95500" bIns="47750" rtlCol="0"/>
          <a:lstStyle>
            <a:lvl1pPr algn="r">
              <a:defRPr sz="1300"/>
            </a:lvl1pPr>
          </a:lstStyle>
          <a:p>
            <a:fld id="{06B28035-5D61-454F-8553-F23D2E9F188E}" type="datetime1">
              <a:rPr lang="vi-VN" smtClean="0"/>
              <a:t>21/05/2021</a:t>
            </a:fld>
            <a:endParaRPr lang="en-US"/>
          </a:p>
        </p:txBody>
      </p:sp>
      <p:sp>
        <p:nvSpPr>
          <p:cNvPr id="4" name="Slide Image Placeholder 3"/>
          <p:cNvSpPr>
            <a:spLocks noGrp="1" noRot="1" noChangeAspect="1"/>
          </p:cNvSpPr>
          <p:nvPr>
            <p:ph type="sldImg" idx="2"/>
          </p:nvPr>
        </p:nvSpPr>
        <p:spPr>
          <a:xfrm>
            <a:off x="992188" y="766763"/>
            <a:ext cx="5118100" cy="3840162"/>
          </a:xfrm>
          <a:prstGeom prst="rect">
            <a:avLst/>
          </a:prstGeom>
          <a:noFill/>
          <a:ln w="12700">
            <a:solidFill>
              <a:prstClr val="black"/>
            </a:solidFill>
          </a:ln>
        </p:spPr>
        <p:txBody>
          <a:bodyPr vert="horz" lIns="95500" tIns="47750" rIns="95500" bIns="47750" rtlCol="0" anchor="ctr"/>
          <a:lstStyle/>
          <a:p>
            <a:endParaRPr lang="en-US"/>
          </a:p>
        </p:txBody>
      </p:sp>
      <p:sp>
        <p:nvSpPr>
          <p:cNvPr id="5" name="Notes Placeholder 4"/>
          <p:cNvSpPr>
            <a:spLocks noGrp="1"/>
          </p:cNvSpPr>
          <p:nvPr>
            <p:ph type="body" sz="quarter" idx="3"/>
          </p:nvPr>
        </p:nvSpPr>
        <p:spPr>
          <a:xfrm>
            <a:off x="710248" y="4860686"/>
            <a:ext cx="5681980" cy="4604862"/>
          </a:xfrm>
          <a:prstGeom prst="rect">
            <a:avLst/>
          </a:prstGeom>
        </p:spPr>
        <p:txBody>
          <a:bodyPr vert="horz" lIns="95500" tIns="47750" rIns="95500" bIns="4775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9719010"/>
            <a:ext cx="3077739" cy="511652"/>
          </a:xfrm>
          <a:prstGeom prst="rect">
            <a:avLst/>
          </a:prstGeom>
        </p:spPr>
        <p:txBody>
          <a:bodyPr vert="horz" lIns="95500" tIns="47750" rIns="95500" bIns="47750" rtlCol="0" anchor="b"/>
          <a:lstStyle>
            <a:lvl1pPr algn="l">
              <a:defRPr sz="1300"/>
            </a:lvl1pPr>
          </a:lstStyle>
          <a:p>
            <a:r>
              <a:rPr lang="vi-VN"/>
              <a:t>Bài giảng CƠ LÝ THUYẾT</a:t>
            </a:r>
            <a:endParaRPr lang="en-US"/>
          </a:p>
        </p:txBody>
      </p:sp>
      <p:sp>
        <p:nvSpPr>
          <p:cNvPr id="7" name="Slide Number Placeholder 6"/>
          <p:cNvSpPr>
            <a:spLocks noGrp="1"/>
          </p:cNvSpPr>
          <p:nvPr>
            <p:ph type="sldNum" sz="quarter" idx="5"/>
          </p:nvPr>
        </p:nvSpPr>
        <p:spPr>
          <a:xfrm>
            <a:off x="4023506" y="9719010"/>
            <a:ext cx="3077739" cy="511652"/>
          </a:xfrm>
          <a:prstGeom prst="rect">
            <a:avLst/>
          </a:prstGeom>
        </p:spPr>
        <p:txBody>
          <a:bodyPr vert="horz" lIns="95500" tIns="47750" rIns="95500" bIns="47750" rtlCol="0" anchor="b"/>
          <a:lstStyle>
            <a:lvl1pPr algn="r">
              <a:defRPr sz="1300"/>
            </a:lvl1pPr>
          </a:lstStyle>
          <a:p>
            <a:fld id="{4BBC0A5D-1739-4EFB-8E8C-9BD53C6029D5}" type="slidenum">
              <a:rPr lang="en-US" smtClean="0"/>
              <a:t>‹#›</a:t>
            </a:fld>
            <a:endParaRPr lang="en-US"/>
          </a:p>
        </p:txBody>
      </p:sp>
    </p:spTree>
    <p:extLst>
      <p:ext uri="{BB962C8B-B14F-4D97-AF65-F5344CB8AC3E}">
        <p14:creationId xmlns:p14="http://schemas.microsoft.com/office/powerpoint/2010/main" val="1160095910"/>
      </p:ext>
    </p:extLst>
  </p:cSld>
  <p:clrMap bg1="lt1" tx1="dk1" bg2="lt2" tx2="dk2" accent1="accent1" accent2="accent2" accent3="accent3" accent4="accent4" accent5="accent5" accent6="accent6" hlink="hlink" folHlink="folHlink"/>
  <p:hf sldNum="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Date Placeholder 3"/>
          <p:cNvSpPr>
            <a:spLocks noGrp="1"/>
          </p:cNvSpPr>
          <p:nvPr>
            <p:ph type="dt" idx="10"/>
          </p:nvPr>
        </p:nvSpPr>
        <p:spPr/>
        <p:txBody>
          <a:bodyPr/>
          <a:lstStyle/>
          <a:p>
            <a:fld id="{A1274AE0-E709-45D0-8B66-05E632172C74}" type="datetime1">
              <a:rPr lang="vi-VN" smtClean="0"/>
              <a:t>21/05/2021</a:t>
            </a:fld>
            <a:endParaRPr lang="en-US"/>
          </a:p>
        </p:txBody>
      </p:sp>
      <p:sp>
        <p:nvSpPr>
          <p:cNvPr id="5" name="Footer Placeholder 4"/>
          <p:cNvSpPr>
            <a:spLocks noGrp="1"/>
          </p:cNvSpPr>
          <p:nvPr>
            <p:ph type="ftr" sz="quarter" idx="11"/>
          </p:nvPr>
        </p:nvSpPr>
        <p:spPr/>
        <p:txBody>
          <a:bodyPr/>
          <a:lstStyle/>
          <a:p>
            <a:r>
              <a:rPr lang="vi-VN"/>
              <a:t>Bài giảng CƠ LÝ THUYẾT</a:t>
            </a:r>
            <a:endParaRPr lang="en-US"/>
          </a:p>
        </p:txBody>
      </p:sp>
      <p:sp>
        <p:nvSpPr>
          <p:cNvPr id="6" name="Header Placeholder 5"/>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1592785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FD335062-5F81-4D51-9EA6-1F43F1D577BA}"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3753632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4E7619CE-83E5-4C65-8129-552496C4B3CE}"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3096409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608886B4-AC88-4B3D-8E45-8256E6BD3B1B}"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2812646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D585FAEC-79C5-405B-840B-C6E42BC7375E}"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3096409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4D9CA02B-4180-4451-82D0-E1186B454ADC}"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D8A51C1C-0E8F-4469-AE7D-51A6DE84DBA7}"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4095785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C14EE744-B066-4EF7-B771-9DB76FFC428F}"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57145"/>
            <a:r>
              <a:rPr lang="en-US">
                <a:solidFill>
                  <a:schemeClr val="tx2">
                    <a:lumMod val="75000"/>
                  </a:schemeClr>
                </a:solidFill>
              </a:rPr>
              <a:t>- Điểm đặt: </a:t>
            </a:r>
            <a:r>
              <a:rPr lang="en-US"/>
              <a:t>Là điểm mà tại đó vật nhận tác dụng từ vật khác</a:t>
            </a:r>
          </a:p>
          <a:p>
            <a:pPr indent="-57145"/>
            <a:r>
              <a:rPr lang="en-US">
                <a:solidFill>
                  <a:schemeClr val="tx2">
                    <a:lumMod val="75000"/>
                  </a:schemeClr>
                </a:solidFill>
              </a:rPr>
              <a:t>- Phương và chiều: </a:t>
            </a:r>
            <a:r>
              <a:rPr lang="en-US"/>
              <a:t>là phương và chiều chuyển động của chất điểm từ trạng thái nghỉ, dưới tác động cơ học</a:t>
            </a:r>
          </a:p>
          <a:p>
            <a:pPr indent="-57145"/>
            <a:r>
              <a:rPr lang="en-US">
                <a:solidFill>
                  <a:schemeClr val="tx2">
                    <a:lumMod val="75000"/>
                  </a:schemeClr>
                </a:solidFill>
              </a:rPr>
              <a:t>- Cường độ: </a:t>
            </a:r>
            <a:r>
              <a:rPr lang="en-US"/>
              <a:t>là số đo mạnh yếu của tương tác cơ học. Đơn vị là Newton, kí hiệu N</a:t>
            </a:r>
          </a:p>
          <a:p>
            <a:endParaRPr lang="en-US"/>
          </a:p>
        </p:txBody>
      </p:sp>
      <p:sp>
        <p:nvSpPr>
          <p:cNvPr id="6" name="Date Placeholder 5"/>
          <p:cNvSpPr>
            <a:spLocks noGrp="1"/>
          </p:cNvSpPr>
          <p:nvPr>
            <p:ph type="dt" idx="10"/>
          </p:nvPr>
        </p:nvSpPr>
        <p:spPr/>
        <p:txBody>
          <a:bodyPr/>
          <a:lstStyle/>
          <a:p>
            <a:fld id="{5A4DE573-AEF1-470D-90EA-11061814F77E}"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124F6912-E5FB-4069-9F32-9B61AF0A9142}"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499E7361-3F63-4E44-95A8-555357DF95BE}"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5054146-AA65-4F81-95B4-F83C9BB97983}"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E56CB83A-91C5-41CD-A15B-74122AD32E83}"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D43365BC-396D-479B-A1F1-BCD2C97E57B3}"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341A395F-7E4E-4E7C-B91F-28B897333B0C}"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025653A5-FB36-49FC-805E-BE953CB39671}"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C445D168-AAF9-4CA1-A248-09C0A3287FBD}"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23774B39-9CE6-48B1-9E82-2F67D9AEA41D}"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E9B39F26-4450-4BBD-AC57-0C58B479DD00}"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496B598-DAF9-40B2-B886-571EF286934F}"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8ADFFADB-C2BC-48AB-B53A-85B5E70405F8}"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28126463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D652129-1E78-4B34-B75B-C4A52317C700}"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E2748F3-65C5-44EC-AFFA-5BA876E9172A}"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86CE3A19-DF4B-4E81-952A-56D6F5452FE4}"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FCB5074B-F7B9-454D-8C6C-19C4A60ECAF7}"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DD0DCC7F-ECD6-453D-B2E9-29DEA5F5D0E5}"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C08F85CC-BEA3-40E2-A3DD-57602CBE19D2}"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72A5414-6385-4685-ADEF-2BF05A92FB35}"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4B0951F8-4F84-4B02-A48D-AAD3D230155E}"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5F3BA570-3F8E-4116-AABD-989AD1A48ECF}"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C7B78C60-F415-462B-B1D8-387EAE661CF8}"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40957851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36656311-1BE3-4BA7-B87F-0AA739ED9C44}"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26499385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A86FC6FB-83F2-4528-9483-4E3AF5002BF4}"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10188507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17DC88F3-9F5A-4B96-803E-E4765B57A8FF}"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38647602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17DC88F3-9F5A-4B96-803E-E4765B57A8FF}"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33697876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9DD717B4-D1F1-495D-97C6-CE29C8C8EF1C}"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65DCF69-F420-4803-9876-47765F1D5189}"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27404147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65DCF69-F420-4803-9876-47765F1D5189}"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29671978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65DCF69-F420-4803-9876-47765F1D5189}"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2074879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5EB8690A-C3FA-4552-8A8F-D76E060F170D}"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097E7D5E-0968-493B-A17B-FD2793C23854}"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9126609A-A334-4241-BA36-AC9E599FB1E9}"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F2AFF74D-4152-4BD7-A78C-70B6CC1E18B3}"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3E4EA79C-3AE1-45DD-8990-919923133E0A}"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3E4EA79C-3AE1-45DD-8990-919923133E0A}"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14494842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7EA2EF48-7789-4BEB-8695-94D5870F9743}"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40957851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8FC2DE95-7E00-4588-9B46-99DD1B3432BE}"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C0816E85-1EEF-4483-B947-3F0B629C5934}"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C07DEB8B-E2E9-4433-B2B8-5DEC40349801}"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EB571ADA-8995-4BFF-BED7-414320264E2B}"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0C698020-C7D0-4979-954A-0455D24CAC84}"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Date Placeholder 5"/>
          <p:cNvSpPr>
            <a:spLocks noGrp="1"/>
          </p:cNvSpPr>
          <p:nvPr>
            <p:ph type="dt" idx="10"/>
          </p:nvPr>
        </p:nvSpPr>
        <p:spPr/>
        <p:txBody>
          <a:bodyPr/>
          <a:lstStyle/>
          <a:p>
            <a:fld id="{AF20D7EB-73B9-4899-92E7-707DCAE3D21C}" type="datetime1">
              <a:rPr lang="vi-VN" smtClean="0"/>
              <a:t>21/05/2021</a:t>
            </a:fld>
            <a:endParaRPr lang="en-US"/>
          </a:p>
        </p:txBody>
      </p:sp>
      <p:sp>
        <p:nvSpPr>
          <p:cNvPr id="7" name="Footer Placeholder 6"/>
          <p:cNvSpPr>
            <a:spLocks noGrp="1"/>
          </p:cNvSpPr>
          <p:nvPr>
            <p:ph type="ftr" sz="quarter" idx="11"/>
          </p:nvPr>
        </p:nvSpPr>
        <p:spPr/>
        <p:txBody>
          <a:bodyPr/>
          <a:lstStyle/>
          <a:p>
            <a:r>
              <a:rPr lang="vi-VN"/>
              <a:t>Bài giảng CƠ LÝ THUYẾT</a:t>
            </a:r>
            <a:endParaRPr lang="en-US"/>
          </a:p>
        </p:txBody>
      </p:sp>
      <p:sp>
        <p:nvSpPr>
          <p:cNvPr id="8" name="Header Placeholder 7"/>
          <p:cNvSpPr>
            <a:spLocks noGrp="1"/>
          </p:cNvSpPr>
          <p:nvPr>
            <p:ph type="hdr" sz="quarter" idx="12"/>
          </p:nvPr>
        </p:nvSpPr>
        <p:spPr/>
        <p:txBody>
          <a:bodyPr/>
          <a:lstStyle/>
          <a:p>
            <a:r>
              <a:rPr lang="vi-VN"/>
              <a:t>Trung học Kỹ thuật thực hành</a:t>
            </a:r>
            <a:endParaRPr lang="en-US"/>
          </a:p>
        </p:txBody>
      </p:sp>
    </p:spTree>
    <p:extLst>
      <p:ext uri="{BB962C8B-B14F-4D97-AF65-F5344CB8AC3E}">
        <p14:creationId xmlns:p14="http://schemas.microsoft.com/office/powerpoint/2010/main" val="613894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111" name="Rectangle 39"/>
          <p:cNvSpPr>
            <a:spLocks noChangeArrowheads="1"/>
          </p:cNvSpPr>
          <p:nvPr/>
        </p:nvSpPr>
        <p:spPr bwMode="ltGray">
          <a:xfrm>
            <a:off x="0" y="4437063"/>
            <a:ext cx="9144000" cy="172878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6" name="Rectangle 4"/>
          <p:cNvSpPr>
            <a:spLocks noGrp="1" noChangeArrowheads="1"/>
          </p:cNvSpPr>
          <p:nvPr>
            <p:ph type="dt" sz="half" idx="2"/>
          </p:nvPr>
        </p:nvSpPr>
        <p:spPr>
          <a:xfrm>
            <a:off x="3581400" y="6400800"/>
            <a:ext cx="2209800" cy="244475"/>
          </a:xfrm>
        </p:spPr>
        <p:txBody>
          <a:bodyPr/>
          <a:lstStyle>
            <a:lvl1pPr algn="ctr">
              <a:defRPr sz="1200"/>
            </a:lvl1pPr>
          </a:lstStyle>
          <a:p>
            <a:fld id="{E621E34F-E0A2-47BD-AC81-04161562AC1D}" type="datetime1">
              <a:rPr lang="vi-VN" smtClean="0"/>
              <a:t>21/05/2021</a:t>
            </a:fld>
            <a:endParaRPr lang="en-US"/>
          </a:p>
        </p:txBody>
      </p:sp>
      <p:sp>
        <p:nvSpPr>
          <p:cNvPr id="3078" name="Rectangle 6"/>
          <p:cNvSpPr>
            <a:spLocks noGrp="1" noChangeArrowheads="1"/>
          </p:cNvSpPr>
          <p:nvPr>
            <p:ph type="sldNum" sz="quarter" idx="4"/>
          </p:nvPr>
        </p:nvSpPr>
        <p:spPr>
          <a:xfrm>
            <a:off x="6804248" y="6424885"/>
            <a:ext cx="2133600" cy="244475"/>
          </a:xfrm>
        </p:spPr>
        <p:txBody>
          <a:bodyPr/>
          <a:lstStyle>
            <a:lvl1pPr algn="l">
              <a:defRPr sz="1200"/>
            </a:lvl1pPr>
          </a:lstStyle>
          <a:p>
            <a:fld id="{CF461B89-CFFA-474C-B1A3-4755F4F34BA7}" type="slidenum">
              <a:rPr lang="en-US"/>
              <a:pPr/>
              <a:t>‹#›</a:t>
            </a:fld>
            <a:endParaRPr lang="en-US"/>
          </a:p>
        </p:txBody>
      </p:sp>
      <p:sp>
        <p:nvSpPr>
          <p:cNvPr id="3074" name="Rectangle 2"/>
          <p:cNvSpPr>
            <a:spLocks noGrp="1" noChangeArrowheads="1"/>
          </p:cNvSpPr>
          <p:nvPr>
            <p:ph type="ctrTitle"/>
          </p:nvPr>
        </p:nvSpPr>
        <p:spPr>
          <a:xfrm>
            <a:off x="4267200" y="1219200"/>
            <a:ext cx="4495800" cy="17526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tx1">
                      <a:alpha val="50000"/>
                    </a:schemeClr>
                  </a:outerShdw>
                </a:effectLst>
              </a14:hiddenEffects>
            </a:ext>
          </a:extLst>
        </p:spPr>
        <p:txBody>
          <a:bodyPr/>
          <a:lstStyle>
            <a:lvl1pPr algn="r">
              <a:defRPr sz="4800">
                <a:solidFill>
                  <a:schemeClr val="tx2"/>
                </a:solidFill>
              </a:defRPr>
            </a:lvl1pPr>
          </a:lstStyle>
          <a:p>
            <a:pPr lvl="0"/>
            <a:r>
              <a:rPr lang="en-US" noProof="0"/>
              <a:t>Click to edit Master title style</a:t>
            </a:r>
          </a:p>
        </p:txBody>
      </p:sp>
      <p:sp>
        <p:nvSpPr>
          <p:cNvPr id="3075" name="Rectangle 3"/>
          <p:cNvSpPr>
            <a:spLocks noGrp="1" noChangeArrowheads="1"/>
          </p:cNvSpPr>
          <p:nvPr>
            <p:ph type="subTitle" idx="1"/>
          </p:nvPr>
        </p:nvSpPr>
        <p:spPr>
          <a:xfrm>
            <a:off x="685800" y="5486400"/>
            <a:ext cx="7620000" cy="304800"/>
          </a:xfrm>
        </p:spPr>
        <p:txBody>
          <a:bodyPr/>
          <a:lstStyle>
            <a:lvl1pPr marL="0" indent="0" algn="ctr">
              <a:buFont typeface="Wingdings" pitchFamily="2" charset="2"/>
              <a:buNone/>
              <a:defRPr sz="2000">
                <a:solidFill>
                  <a:schemeClr val="bg1"/>
                </a:solidFill>
              </a:defRPr>
            </a:lvl1pPr>
          </a:lstStyle>
          <a:p>
            <a:pPr lvl="0"/>
            <a:r>
              <a:rPr lang="en-US" noProof="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spcBef>
                <a:spcPts val="600"/>
              </a:spcBef>
              <a:defRPr sz="1800">
                <a:latin typeface="Helvetica Neue"/>
              </a:defRPr>
            </a:lvl1pPr>
            <a:lvl2pPr>
              <a:spcBef>
                <a:spcPts val="600"/>
              </a:spcBef>
              <a:defRPr sz="1800">
                <a:latin typeface="Helvetica Neue"/>
              </a:defRPr>
            </a:lvl2pPr>
            <a:lvl3pPr>
              <a:spcBef>
                <a:spcPts val="600"/>
              </a:spcBef>
              <a:defRPr sz="1800">
                <a:latin typeface="Helvetica Neue"/>
              </a:defRPr>
            </a:lvl3pPr>
            <a:lvl4pPr>
              <a:spcBef>
                <a:spcPts val="600"/>
              </a:spcBef>
              <a:defRPr sz="1800">
                <a:latin typeface="Helvetica Neue"/>
              </a:defRPr>
            </a:lvl4pPr>
            <a:lvl5pPr>
              <a:spcBef>
                <a:spcPts val="600"/>
              </a:spcBef>
              <a:defRPr sz="1800">
                <a:latin typeface="Helvetica Neu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435FEECF-CB1C-45DF-9ED5-D864F3F5EA4E}"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7968DD2F-1A8F-4638-A737-B62CA525F712}" type="datetime1">
              <a:rPr lang="vi-VN" smtClean="0"/>
              <a:t>21/05/2021</a:t>
            </a:fld>
            <a:endParaRPr lang="en-US"/>
          </a:p>
        </p:txBody>
      </p:sp>
      <p:sp>
        <p:nvSpPr>
          <p:cNvPr id="7" name="Content Placeholder 6"/>
          <p:cNvSpPr>
            <a:spLocks noGrp="1"/>
          </p:cNvSpPr>
          <p:nvPr>
            <p:ph sz="quarter" idx="13"/>
          </p:nvPr>
        </p:nvSpPr>
        <p:spPr>
          <a:xfrm>
            <a:off x="1403350" y="1196752"/>
            <a:ext cx="7561263" cy="431825"/>
          </a:xfrm>
        </p:spPr>
        <p:txBody>
          <a:bodyPr/>
          <a:lstStyle>
            <a:lvl1pPr marL="0" indent="0">
              <a:buNone/>
              <a:defRPr sz="1800">
                <a:solidFill>
                  <a:srgbClr val="FF0000"/>
                </a:solidFill>
              </a:defRPr>
            </a:lvl1pPr>
          </a:lstStyle>
          <a:p>
            <a:pPr lvl="0"/>
            <a:r>
              <a:rPr lang="en-US"/>
              <a:t>Click to edit Master text styles</a:t>
            </a:r>
          </a:p>
        </p:txBody>
      </p:sp>
      <p:sp>
        <p:nvSpPr>
          <p:cNvPr id="9" name="TextBox 8">
            <a:extLst>
              <a:ext uri="{FF2B5EF4-FFF2-40B4-BE49-F238E27FC236}">
                <a16:creationId xmlns:a16="http://schemas.microsoft.com/office/drawing/2014/main" id="{D2E97F0A-B603-4B2A-90EA-6E4195A8F2F5}"/>
              </a:ext>
            </a:extLst>
          </p:cNvPr>
          <p:cNvSpPr txBox="1"/>
          <p:nvPr userDrawn="1"/>
        </p:nvSpPr>
        <p:spPr>
          <a:xfrm>
            <a:off x="182875" y="54470"/>
            <a:ext cx="1721224" cy="4770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FFC000"/>
                </a:solidFill>
                <a:effectLst/>
                <a:uLnTx/>
                <a:uFillTx/>
                <a:latin typeface="Architecture" panose="020B0500000000000000" pitchFamily="34" charset="0"/>
                <a:ea typeface="Architecture" panose="020B0500000000000000" pitchFamily="34" charset="0"/>
                <a:cs typeface="Architecture" panose="020B0500000000000000" pitchFamily="34" charset="0"/>
              </a:rPr>
              <a:t>CƠ LÝ THUYẾT</a:t>
            </a:r>
          </a:p>
        </p:txBody>
      </p:sp>
      <p:cxnSp>
        <p:nvCxnSpPr>
          <p:cNvPr id="10" name="Straight Connector 9">
            <a:extLst>
              <a:ext uri="{FF2B5EF4-FFF2-40B4-BE49-F238E27FC236}">
                <a16:creationId xmlns:a16="http://schemas.microsoft.com/office/drawing/2014/main" id="{D0CE867B-E7C0-4E35-8B6E-4AD6B86E3EC2}"/>
              </a:ext>
            </a:extLst>
          </p:cNvPr>
          <p:cNvCxnSpPr>
            <a:cxnSpLocks/>
          </p:cNvCxnSpPr>
          <p:nvPr userDrawn="1"/>
        </p:nvCxnSpPr>
        <p:spPr>
          <a:xfrm>
            <a:off x="1763688" y="476672"/>
            <a:ext cx="7132880" cy="0"/>
          </a:xfrm>
          <a:prstGeom prst="line">
            <a:avLst/>
          </a:prstGeom>
        </p:spPr>
        <p:style>
          <a:lnRef idx="1">
            <a:schemeClr val="accent4"/>
          </a:lnRef>
          <a:fillRef idx="0">
            <a:schemeClr val="accent4"/>
          </a:fillRef>
          <a:effectRef idx="0">
            <a:schemeClr val="accent4"/>
          </a:effectRef>
          <a:fontRef idx="minor">
            <a:schemeClr val="tx1"/>
          </a:fontRef>
        </p:style>
      </p:cxnSp>
      <p:sp>
        <p:nvSpPr>
          <p:cNvPr id="11" name="Title 1">
            <a:extLst>
              <a:ext uri="{FF2B5EF4-FFF2-40B4-BE49-F238E27FC236}">
                <a16:creationId xmlns:a16="http://schemas.microsoft.com/office/drawing/2014/main" id="{DEBCD1A1-E0D5-451A-9A4C-B48DDFDC666D}"/>
              </a:ext>
            </a:extLst>
          </p:cNvPr>
          <p:cNvSpPr>
            <a:spLocks noGrp="1"/>
          </p:cNvSpPr>
          <p:nvPr>
            <p:ph type="title"/>
          </p:nvPr>
        </p:nvSpPr>
        <p:spPr>
          <a:xfrm>
            <a:off x="1691680" y="15208"/>
            <a:ext cx="6554723" cy="516315"/>
          </a:xfrm>
        </p:spPr>
        <p:txBody>
          <a:bodyPr/>
          <a:lstStyle>
            <a:lvl1pPr algn="l">
              <a:defRPr b="0">
                <a:latin typeface="Architecture" panose="020B0500000000000000" pitchFamily="34" charset="0"/>
                <a:ea typeface="Architecture" panose="020B0500000000000000" pitchFamily="34" charset="0"/>
                <a:cs typeface="Architecture" panose="020B0500000000000000" pitchFamily="34" charset="0"/>
              </a:defRPr>
            </a:lvl1pPr>
          </a:lstStyle>
          <a:p>
            <a:r>
              <a:rPr lang="en-US" dirty="0"/>
              <a:t>Click to edit Master title style</a:t>
            </a:r>
          </a:p>
        </p:txBody>
      </p:sp>
    </p:spTree>
    <p:extLst>
      <p:ext uri="{BB962C8B-B14F-4D97-AF65-F5344CB8AC3E}">
        <p14:creationId xmlns:p14="http://schemas.microsoft.com/office/powerpoint/2010/main" val="3675796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5" name="Slide Number Placeholder 4"/>
          <p:cNvSpPr>
            <a:spLocks noGrp="1"/>
          </p:cNvSpPr>
          <p:nvPr>
            <p:ph type="sldNum" sz="quarter" idx="11"/>
          </p:nvPr>
        </p:nvSpPr>
        <p:spPr/>
        <p:txBody>
          <a:bodyPr/>
          <a:lstStyle>
            <a:lvl1pPr>
              <a:defRPr/>
            </a:lvl1pPr>
          </a:lstStyle>
          <a:p>
            <a:fld id="{25AD4BA9-90E9-4907-8516-8185A4B99E86}"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9934B07-5247-467B-9906-CCF19B77258A}" type="datetime1">
              <a:rPr lang="vi-VN" smtClean="0"/>
              <a:t>21/05/2021</a:t>
            </a:fld>
            <a:endParaRPr lang="en-US"/>
          </a:p>
        </p:txBody>
      </p:sp>
    </p:spTree>
    <p:extLst>
      <p:ext uri="{BB962C8B-B14F-4D97-AF65-F5344CB8AC3E}">
        <p14:creationId xmlns:p14="http://schemas.microsoft.com/office/powerpoint/2010/main" val="2480350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6400"/>
            <a:ext cx="4057650" cy="46482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7250" y="1676400"/>
            <a:ext cx="4057650" cy="46482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p:txBody>
          <a:bodyPr/>
          <a:lstStyle>
            <a:lvl1pPr>
              <a:defRPr/>
            </a:lvl1pPr>
          </a:lstStyle>
          <a:p>
            <a:fld id="{C1156B8B-CEEC-435A-9E8F-CB9716CB2B81}"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048709-DEF4-496B-A75C-CCC38EA8F515}" type="datetime1">
              <a:rPr lang="vi-VN" smtClean="0"/>
              <a:t>21/05/2021</a:t>
            </a:fld>
            <a:endParaRPr lang="en-US"/>
          </a:p>
        </p:txBody>
      </p:sp>
      <p:sp>
        <p:nvSpPr>
          <p:cNvPr id="8" name="Content Placeholder 6"/>
          <p:cNvSpPr>
            <a:spLocks noGrp="1"/>
          </p:cNvSpPr>
          <p:nvPr>
            <p:ph sz="quarter" idx="13"/>
          </p:nvPr>
        </p:nvSpPr>
        <p:spPr>
          <a:xfrm>
            <a:off x="1403350" y="1196752"/>
            <a:ext cx="7561263" cy="431825"/>
          </a:xfrm>
        </p:spPr>
        <p:txBody>
          <a:bodyPr/>
          <a:lstStyle>
            <a:lvl1pPr marL="0" indent="0">
              <a:buNone/>
              <a:defRPr sz="1800">
                <a:solidFill>
                  <a:srgbClr val="FF0000"/>
                </a:solidFill>
              </a:defRPr>
            </a:lvl1pPr>
          </a:lstStyle>
          <a:p>
            <a:pPr lvl="0"/>
            <a:r>
              <a:rPr lang="en-US"/>
              <a:t>Click to edit Master text styles</a:t>
            </a:r>
          </a:p>
        </p:txBody>
      </p:sp>
    </p:spTree>
    <p:extLst>
      <p:ext uri="{BB962C8B-B14F-4D97-AF65-F5344CB8AC3E}">
        <p14:creationId xmlns:p14="http://schemas.microsoft.com/office/powerpoint/2010/main" val="1926395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412776"/>
            <a:ext cx="4040188" cy="639762"/>
          </a:xfrm>
        </p:spPr>
        <p:txBody>
          <a:bodyPr anchor="b"/>
          <a:lstStyle>
            <a:lvl1pPr marL="0" indent="0">
              <a:buNone/>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052538"/>
            <a:ext cx="4040188" cy="3951288"/>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412776"/>
            <a:ext cx="4041775" cy="639762"/>
          </a:xfrm>
        </p:spPr>
        <p:txBody>
          <a:bodyPr anchor="b"/>
          <a:lstStyle>
            <a:lvl1pPr marL="0" indent="0">
              <a:buNone/>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052538"/>
            <a:ext cx="4041775" cy="3951288"/>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7"/>
          <p:cNvSpPr>
            <a:spLocks noGrp="1"/>
          </p:cNvSpPr>
          <p:nvPr>
            <p:ph type="sldNum" sz="quarter" idx="11"/>
          </p:nvPr>
        </p:nvSpPr>
        <p:spPr/>
        <p:txBody>
          <a:bodyPr/>
          <a:lstStyle>
            <a:lvl1pPr>
              <a:defRPr/>
            </a:lvl1pPr>
          </a:lstStyle>
          <a:p>
            <a:fld id="{121737D9-BEFE-47ED-B5E7-5BEEA5282032}"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576ED463-C510-44FF-86EA-980BBB36B1B7}" type="datetime1">
              <a:rPr lang="vi-VN" smtClean="0"/>
              <a:t>21/05/2021</a:t>
            </a:fld>
            <a:endParaRPr lang="en-US"/>
          </a:p>
        </p:txBody>
      </p:sp>
      <p:sp>
        <p:nvSpPr>
          <p:cNvPr id="11" name="Title 1"/>
          <p:cNvSpPr>
            <a:spLocks noGrp="1"/>
          </p:cNvSpPr>
          <p:nvPr>
            <p:ph type="title"/>
          </p:nvPr>
        </p:nvSpPr>
        <p:spPr>
          <a:xfrm>
            <a:off x="2057400" y="188641"/>
            <a:ext cx="6907088" cy="1008334"/>
          </a:xfrm>
        </p:spPr>
        <p:txBody>
          <a:bodyPr/>
          <a:lstStyle/>
          <a:p>
            <a:r>
              <a:rPr lang="en-US"/>
              <a:t>Click to edit Master title style</a:t>
            </a:r>
          </a:p>
        </p:txBody>
      </p:sp>
    </p:spTree>
    <p:extLst>
      <p:ext uri="{BB962C8B-B14F-4D97-AF65-F5344CB8AC3E}">
        <p14:creationId xmlns:p14="http://schemas.microsoft.com/office/powerpoint/2010/main" val="2096856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400"/>
            </a:lvl1pPr>
          </a:lstStyle>
          <a:p>
            <a:r>
              <a:rPr lang="en-US"/>
              <a:t>Click to edit Master title style</a:t>
            </a:r>
          </a:p>
        </p:txBody>
      </p:sp>
      <p:sp>
        <p:nvSpPr>
          <p:cNvPr id="3" name="Content Placeholder 2"/>
          <p:cNvSpPr>
            <a:spLocks noGrp="1"/>
          </p:cNvSpPr>
          <p:nvPr>
            <p:ph sz="half" idx="1"/>
          </p:nvPr>
        </p:nvSpPr>
        <p:spPr>
          <a:xfrm>
            <a:off x="457200" y="2045568"/>
            <a:ext cx="4057650" cy="4119736"/>
          </a:xfrm>
        </p:spPr>
        <p:txBody>
          <a:bodyPr/>
          <a:lstStyle>
            <a:lvl1pPr>
              <a:spcBef>
                <a:spcPts val="600"/>
              </a:spcBef>
              <a:defRPr sz="18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7250" y="2060848"/>
            <a:ext cx="4057650" cy="4119736"/>
          </a:xfrm>
        </p:spPr>
        <p:txBody>
          <a:bodyPr/>
          <a:lstStyle>
            <a:lvl1pPr>
              <a:spcBef>
                <a:spcPts val="600"/>
              </a:spcBef>
              <a:defRPr sz="18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p:txBody>
          <a:bodyPr/>
          <a:lstStyle>
            <a:lvl1pPr>
              <a:defRPr/>
            </a:lvl1pPr>
          </a:lstStyle>
          <a:p>
            <a:fld id="{C1156B8B-CEEC-435A-9E8F-CB9716CB2B81}"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048709-DEF4-496B-A75C-CCC38EA8F515}" type="datetime1">
              <a:rPr lang="vi-VN" smtClean="0"/>
              <a:t>21/05/2021</a:t>
            </a:fld>
            <a:endParaRPr lang="en-US"/>
          </a:p>
        </p:txBody>
      </p:sp>
      <p:sp>
        <p:nvSpPr>
          <p:cNvPr id="8" name="Content Placeholder 6"/>
          <p:cNvSpPr>
            <a:spLocks noGrp="1"/>
          </p:cNvSpPr>
          <p:nvPr>
            <p:ph sz="quarter" idx="13"/>
          </p:nvPr>
        </p:nvSpPr>
        <p:spPr>
          <a:xfrm>
            <a:off x="1403350" y="1196752"/>
            <a:ext cx="7561263" cy="431825"/>
          </a:xfrm>
        </p:spPr>
        <p:txBody>
          <a:bodyPr/>
          <a:lstStyle>
            <a:lvl1pPr marL="0" indent="0">
              <a:buNone/>
              <a:defRPr sz="1800">
                <a:solidFill>
                  <a:srgbClr val="FF0000"/>
                </a:solidFill>
              </a:defRPr>
            </a:lvl1pPr>
          </a:lstStyle>
          <a:p>
            <a:pPr lvl="0"/>
            <a:r>
              <a:rPr lang="en-US"/>
              <a:t>Click to edit Master text styles</a:t>
            </a:r>
          </a:p>
        </p:txBody>
      </p:sp>
      <p:sp>
        <p:nvSpPr>
          <p:cNvPr id="9" name="Text Placeholder 8"/>
          <p:cNvSpPr>
            <a:spLocks noGrp="1"/>
          </p:cNvSpPr>
          <p:nvPr>
            <p:ph type="body" sz="quarter" idx="14"/>
          </p:nvPr>
        </p:nvSpPr>
        <p:spPr>
          <a:xfrm>
            <a:off x="467544" y="1628800"/>
            <a:ext cx="8280920" cy="432048"/>
          </a:xfrm>
        </p:spPr>
        <p:txBody>
          <a:bodyPr/>
          <a:lstStyle>
            <a:lvl1pPr>
              <a:defRPr sz="1800">
                <a:solidFill>
                  <a:schemeClr val="tx2"/>
                </a:solidFill>
              </a:defRPr>
            </a:lvl1pPr>
          </a:lstStyle>
          <a:p>
            <a:pPr lvl="0"/>
            <a:r>
              <a:rPr lang="en-US"/>
              <a:t>Click to edit Master text styles</a:t>
            </a:r>
          </a:p>
        </p:txBody>
      </p:sp>
    </p:spTree>
    <p:extLst>
      <p:ext uri="{BB962C8B-B14F-4D97-AF65-F5344CB8AC3E}">
        <p14:creationId xmlns:p14="http://schemas.microsoft.com/office/powerpoint/2010/main" val="1841729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lide Number Placeholder 3"/>
          <p:cNvSpPr>
            <a:spLocks noGrp="1"/>
          </p:cNvSpPr>
          <p:nvPr>
            <p:ph type="sldNum" sz="quarter" idx="11"/>
          </p:nvPr>
        </p:nvSpPr>
        <p:spPr/>
        <p:txBody>
          <a:bodyPr/>
          <a:lstStyle>
            <a:lvl1pPr>
              <a:defRPr/>
            </a:lvl1pPr>
          </a:lstStyle>
          <a:p>
            <a:fld id="{7118AA06-FE00-4EEE-80BE-E4E36F491D23}"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E124FA48-DBC7-4C5E-A667-2022C6E4346C}" type="datetime1">
              <a:rPr lang="vi-VN" smtClean="0"/>
              <a:t>21/05/2021</a:t>
            </a:fld>
            <a:endParaRPr lang="en-US"/>
          </a:p>
        </p:txBody>
      </p:sp>
    </p:spTree>
    <p:extLst>
      <p:ext uri="{BB962C8B-B14F-4D97-AF65-F5344CB8AC3E}">
        <p14:creationId xmlns:p14="http://schemas.microsoft.com/office/powerpoint/2010/main" val="3188488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lvl1pPr>
              <a:defRPr/>
            </a:lvl1pPr>
          </a:lstStyle>
          <a:p>
            <a:fld id="{6B432EAE-40DD-46AF-BA3D-4AE4CB1991FE}"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29B2F0D4-4C44-4A22-B850-3839599FB194}" type="datetime1">
              <a:rPr lang="vi-VN" smtClean="0"/>
              <a:t>21/05/2021</a:t>
            </a:fld>
            <a:endParaRPr lang="en-US"/>
          </a:p>
        </p:txBody>
      </p:sp>
    </p:spTree>
    <p:extLst>
      <p:ext uri="{BB962C8B-B14F-4D97-AF65-F5344CB8AC3E}">
        <p14:creationId xmlns:p14="http://schemas.microsoft.com/office/powerpoint/2010/main" val="3194366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8B0A8BE1-E762-4BF7-B4D9-A8FE3644B0C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AC12E671-16D0-4E62-A642-50380ED2A15C}" type="datetime1">
              <a:rPr lang="vi-VN" smtClean="0"/>
              <a:t>21/05/2021</a:t>
            </a:fld>
            <a:endParaRPr lang="en-US"/>
          </a:p>
        </p:txBody>
      </p:sp>
    </p:spTree>
    <p:extLst>
      <p:ext uri="{BB962C8B-B14F-4D97-AF65-F5344CB8AC3E}">
        <p14:creationId xmlns:p14="http://schemas.microsoft.com/office/powerpoint/2010/main" val="203559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5E0D2F47-52F8-43EE-9F7D-9EC203F8A3D3}"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CC7CEA31-8B2E-4B67-9D02-1374D1EFA231}" type="datetime1">
              <a:rPr lang="vi-VN" smtClean="0"/>
              <a:t>21/05/2021</a:t>
            </a:fld>
            <a:endParaRPr lang="en-US"/>
          </a:p>
        </p:txBody>
      </p:sp>
    </p:spTree>
    <p:extLst>
      <p:ext uri="{BB962C8B-B14F-4D97-AF65-F5344CB8AC3E}">
        <p14:creationId xmlns:p14="http://schemas.microsoft.com/office/powerpoint/2010/main" val="1885642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D91E4EE4-DE68-411F-B532-E2A7DD82F65D}"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FA5EFD3F-423A-4A81-8BB5-E6825A6B6C89}" type="datetime1">
              <a:rPr lang="vi-VN" smtClean="0"/>
              <a:t>21/05/2021</a:t>
            </a:fld>
            <a:endParaRPr lang="en-US"/>
          </a:p>
        </p:txBody>
      </p:sp>
    </p:spTree>
    <p:extLst>
      <p:ext uri="{BB962C8B-B14F-4D97-AF65-F5344CB8AC3E}">
        <p14:creationId xmlns:p14="http://schemas.microsoft.com/office/powerpoint/2010/main" val="2122622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7975" y="609600"/>
            <a:ext cx="2066925"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09600"/>
            <a:ext cx="6048375"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D371B7AC-5FCC-4A3D-A1C1-52AFAAF8968A}"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3CB5F856-CF15-479B-BC27-40B96BD94B09}" type="datetime1">
              <a:rPr lang="vi-VN" smtClean="0"/>
              <a:t>21/05/2021</a:t>
            </a:fld>
            <a:endParaRPr lang="en-US"/>
          </a:p>
        </p:txBody>
      </p:sp>
    </p:spTree>
    <p:extLst>
      <p:ext uri="{BB962C8B-B14F-4D97-AF65-F5344CB8AC3E}">
        <p14:creationId xmlns:p14="http://schemas.microsoft.com/office/powerpoint/2010/main" val="33540520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057400" y="609600"/>
            <a:ext cx="6019800" cy="487363"/>
          </a:xfrm>
        </p:spPr>
        <p:txBody>
          <a:bodyPr/>
          <a:lstStyle/>
          <a:p>
            <a:r>
              <a:rPr lang="en-US"/>
              <a:t>Click to edit Master title style</a:t>
            </a:r>
          </a:p>
        </p:txBody>
      </p:sp>
      <p:sp>
        <p:nvSpPr>
          <p:cNvPr id="3" name="Table Placeholder 2"/>
          <p:cNvSpPr>
            <a:spLocks noGrp="1"/>
          </p:cNvSpPr>
          <p:nvPr>
            <p:ph type="tbl" idx="1"/>
          </p:nvPr>
        </p:nvSpPr>
        <p:spPr>
          <a:xfrm>
            <a:off x="457200" y="1676400"/>
            <a:ext cx="8267700" cy="4648200"/>
          </a:xfrm>
        </p:spPr>
        <p:txBody>
          <a:bodyPr/>
          <a:lstStyle/>
          <a:p>
            <a:r>
              <a:rPr lang="en-US"/>
              <a:t>Click icon to add table</a:t>
            </a:r>
          </a:p>
        </p:txBody>
      </p:sp>
      <p:sp>
        <p:nvSpPr>
          <p:cNvPr id="5" name="Slide Number Placeholder 4"/>
          <p:cNvSpPr>
            <a:spLocks noGrp="1"/>
          </p:cNvSpPr>
          <p:nvPr>
            <p:ph type="sldNum" sz="quarter" idx="11"/>
          </p:nvPr>
        </p:nvSpPr>
        <p:spPr>
          <a:xfrm>
            <a:off x="4191000" y="6534150"/>
            <a:ext cx="838200" cy="261938"/>
          </a:xfrm>
        </p:spPr>
        <p:txBody>
          <a:bodyPr/>
          <a:lstStyle>
            <a:lvl1pPr>
              <a:defRPr/>
            </a:lvl1pPr>
          </a:lstStyle>
          <a:p>
            <a:fld id="{1038F2E7-F7F9-4FD1-84AB-0899B0ABD5C7}" type="slidenum">
              <a:rPr lang="en-US"/>
              <a:pPr/>
              <a:t>‹#›</a:t>
            </a:fld>
            <a:endParaRPr lang="en-US"/>
          </a:p>
        </p:txBody>
      </p:sp>
      <p:sp>
        <p:nvSpPr>
          <p:cNvPr id="6" name="Date Placeholder 5"/>
          <p:cNvSpPr>
            <a:spLocks noGrp="1"/>
          </p:cNvSpPr>
          <p:nvPr>
            <p:ph type="dt" sz="half" idx="12"/>
          </p:nvPr>
        </p:nvSpPr>
        <p:spPr>
          <a:xfrm>
            <a:off x="381000" y="6534150"/>
            <a:ext cx="1905000" cy="261938"/>
          </a:xfrm>
        </p:spPr>
        <p:txBody>
          <a:bodyPr/>
          <a:lstStyle>
            <a:lvl1pPr>
              <a:defRPr/>
            </a:lvl1pPr>
          </a:lstStyle>
          <a:p>
            <a:fld id="{4805E1F8-1F1C-4431-B93D-83F50C581E50}" type="datetime1">
              <a:rPr lang="vi-VN" smtClean="0"/>
              <a:t>21/05/2021</a:t>
            </a:fld>
            <a:endParaRPr lang="en-US"/>
          </a:p>
        </p:txBody>
      </p:sp>
    </p:spTree>
    <p:extLst>
      <p:ext uri="{BB962C8B-B14F-4D97-AF65-F5344CB8AC3E}">
        <p14:creationId xmlns:p14="http://schemas.microsoft.com/office/powerpoint/2010/main" val="3768615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bwMode="gray">
          <a:xfrm>
            <a:off x="457200" y="1676400"/>
            <a:ext cx="82677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30" name="Rectangle 6"/>
          <p:cNvSpPr>
            <a:spLocks noGrp="1" noChangeArrowheads="1"/>
          </p:cNvSpPr>
          <p:nvPr>
            <p:ph type="sldNum" sz="quarter" idx="4"/>
          </p:nvPr>
        </p:nvSpPr>
        <p:spPr bwMode="gray">
          <a:xfrm>
            <a:off x="7884368" y="6453336"/>
            <a:ext cx="838200" cy="261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b="0"/>
            </a:lvl1pPr>
          </a:lstStyle>
          <a:p>
            <a:fld id="{4792C2FE-0E8A-4852-A78A-749D46EDF375}" type="slidenum">
              <a:rPr lang="en-US"/>
              <a:pPr/>
              <a:t>‹#›</a:t>
            </a:fld>
            <a:endParaRPr lang="en-US"/>
          </a:p>
        </p:txBody>
      </p:sp>
      <p:sp>
        <p:nvSpPr>
          <p:cNvPr id="1026" name="Rectangle 2"/>
          <p:cNvSpPr>
            <a:spLocks noGrp="1" noChangeArrowheads="1"/>
          </p:cNvSpPr>
          <p:nvPr>
            <p:ph type="title"/>
          </p:nvPr>
        </p:nvSpPr>
        <p:spPr bwMode="gray">
          <a:xfrm>
            <a:off x="1043608" y="404664"/>
            <a:ext cx="7056784" cy="6921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Giới thiệu chung</a:t>
            </a:r>
            <a:endParaRPr lang="en-US" dirty="0"/>
          </a:p>
        </p:txBody>
      </p:sp>
      <p:sp>
        <p:nvSpPr>
          <p:cNvPr id="1028" name="Rectangle 4"/>
          <p:cNvSpPr>
            <a:spLocks noGrp="1" noChangeArrowheads="1"/>
          </p:cNvSpPr>
          <p:nvPr>
            <p:ph type="dt" sz="half" idx="2"/>
          </p:nvPr>
        </p:nvSpPr>
        <p:spPr bwMode="gray">
          <a:xfrm>
            <a:off x="4035152" y="6453336"/>
            <a:ext cx="1905000" cy="261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a:lvl1pPr>
          </a:lstStyle>
          <a:p>
            <a:fld id="{010F03D5-1CA2-426D-A9C8-398FE06C0152}" type="datetime1">
              <a:rPr lang="vi-VN" smtClean="0"/>
              <a:t>21/05/2021</a:t>
            </a:fld>
            <a:endParaRPr lang="en-US"/>
          </a:p>
        </p:txBody>
      </p:sp>
      <p:sp>
        <p:nvSpPr>
          <p:cNvPr id="4" name="Rectangle 3"/>
          <p:cNvSpPr/>
          <p:nvPr userDrawn="1"/>
        </p:nvSpPr>
        <p:spPr bwMode="auto">
          <a:xfrm>
            <a:off x="0" y="6740202"/>
            <a:ext cx="9144000" cy="117798"/>
          </a:xfrm>
          <a:prstGeom prst="rect">
            <a:avLst/>
          </a:prstGeom>
          <a:gradFill>
            <a:gsLst>
              <a:gs pos="100000">
                <a:schemeClr val="accent1"/>
              </a:gs>
              <a:gs pos="0">
                <a:schemeClr val="bg1"/>
              </a:gs>
              <a:gs pos="100000">
                <a:schemeClr val="bg1"/>
              </a:gs>
              <a:gs pos="0">
                <a:schemeClr val="bg1"/>
              </a:gs>
            </a:gsLst>
            <a:lin ang="0" scaled="0"/>
          </a:gra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1" r:id="rId6"/>
    <p:sldLayoutId id="2147483654" r:id="rId7"/>
    <p:sldLayoutId id="2147483655" r:id="rId8"/>
    <p:sldLayoutId id="2147483656" r:id="rId9"/>
    <p:sldLayoutId id="2147483657" r:id="rId10"/>
    <p:sldLayoutId id="2147483658" r:id="rId11"/>
    <p:sldLayoutId id="2147483659" r:id="rId12"/>
    <p:sldLayoutId id="2147483660" r:id="rId13"/>
  </p:sldLayoutIdLst>
  <p:hf sldNum="0" hdr="0" ftr="0" dt="0"/>
  <p:txStyles>
    <p:titleStyle>
      <a:lvl1pPr algn="ctr" rtl="0" eaLnBrk="1" fontAlgn="base" hangingPunct="1">
        <a:spcBef>
          <a:spcPct val="0"/>
        </a:spcBef>
        <a:spcAft>
          <a:spcPct val="0"/>
        </a:spcAft>
        <a:defRPr sz="2200" b="1" baseline="0">
          <a:solidFill>
            <a:schemeClr val="tx1"/>
          </a:solidFill>
          <a:latin typeface="Avenir"/>
          <a:ea typeface="+mj-ea"/>
          <a:cs typeface="+mj-cs"/>
        </a:defRPr>
      </a:lvl1pPr>
      <a:lvl2pPr algn="ctr" rtl="0" eaLnBrk="1" fontAlgn="base" hangingPunct="1">
        <a:spcBef>
          <a:spcPct val="0"/>
        </a:spcBef>
        <a:spcAft>
          <a:spcPct val="0"/>
        </a:spcAft>
        <a:defRPr sz="3200" b="1">
          <a:solidFill>
            <a:schemeClr val="bg1"/>
          </a:solidFill>
          <a:latin typeface="Arial" charset="0"/>
        </a:defRPr>
      </a:lvl2pPr>
      <a:lvl3pPr algn="ctr" rtl="0" eaLnBrk="1" fontAlgn="base" hangingPunct="1">
        <a:spcBef>
          <a:spcPct val="0"/>
        </a:spcBef>
        <a:spcAft>
          <a:spcPct val="0"/>
        </a:spcAft>
        <a:defRPr sz="3200" b="1">
          <a:solidFill>
            <a:schemeClr val="bg1"/>
          </a:solidFill>
          <a:latin typeface="Arial" charset="0"/>
        </a:defRPr>
      </a:lvl3pPr>
      <a:lvl4pPr algn="ctr" rtl="0" eaLnBrk="1" fontAlgn="base" hangingPunct="1">
        <a:spcBef>
          <a:spcPct val="0"/>
        </a:spcBef>
        <a:spcAft>
          <a:spcPct val="0"/>
        </a:spcAft>
        <a:defRPr sz="3200" b="1">
          <a:solidFill>
            <a:schemeClr val="bg1"/>
          </a:solidFill>
          <a:latin typeface="Arial" charset="0"/>
        </a:defRPr>
      </a:lvl4pPr>
      <a:lvl5pPr algn="ctr" rtl="0" eaLnBrk="1" fontAlgn="base" hangingPunct="1">
        <a:spcBef>
          <a:spcPct val="0"/>
        </a:spcBef>
        <a:spcAft>
          <a:spcPct val="0"/>
        </a:spcAft>
        <a:defRPr sz="3200" b="1">
          <a:solidFill>
            <a:schemeClr val="bg1"/>
          </a:solidFill>
          <a:latin typeface="Arial" charset="0"/>
        </a:defRPr>
      </a:lvl5pPr>
      <a:lvl6pPr marL="457200" algn="ctr" rtl="0" eaLnBrk="1" fontAlgn="base" hangingPunct="1">
        <a:spcBef>
          <a:spcPct val="0"/>
        </a:spcBef>
        <a:spcAft>
          <a:spcPct val="0"/>
        </a:spcAft>
        <a:defRPr sz="3200" b="1">
          <a:solidFill>
            <a:schemeClr val="bg1"/>
          </a:solidFill>
          <a:latin typeface="Arial" charset="0"/>
        </a:defRPr>
      </a:lvl6pPr>
      <a:lvl7pPr marL="914400" algn="ctr" rtl="0" eaLnBrk="1" fontAlgn="base" hangingPunct="1">
        <a:spcBef>
          <a:spcPct val="0"/>
        </a:spcBef>
        <a:spcAft>
          <a:spcPct val="0"/>
        </a:spcAft>
        <a:defRPr sz="3200" b="1">
          <a:solidFill>
            <a:schemeClr val="bg1"/>
          </a:solidFill>
          <a:latin typeface="Arial" charset="0"/>
        </a:defRPr>
      </a:lvl7pPr>
      <a:lvl8pPr marL="1371600" algn="ctr" rtl="0" eaLnBrk="1" fontAlgn="base" hangingPunct="1">
        <a:spcBef>
          <a:spcPct val="0"/>
        </a:spcBef>
        <a:spcAft>
          <a:spcPct val="0"/>
        </a:spcAft>
        <a:defRPr sz="3200" b="1">
          <a:solidFill>
            <a:schemeClr val="bg1"/>
          </a:solidFill>
          <a:latin typeface="Arial" charset="0"/>
        </a:defRPr>
      </a:lvl8pPr>
      <a:lvl9pPr marL="1828800" algn="ctr" rtl="0" eaLnBrk="1" fontAlgn="base" hangingPunct="1">
        <a:spcBef>
          <a:spcPct val="0"/>
        </a:spcBef>
        <a:spcAft>
          <a:spcPct val="0"/>
        </a:spcAft>
        <a:defRPr sz="3200" b="1">
          <a:solidFill>
            <a:schemeClr val="bg1"/>
          </a:solidFill>
          <a:latin typeface="Arial" charset="0"/>
        </a:defRPr>
      </a:lvl9pPr>
    </p:titleStyle>
    <p:bodyStyle>
      <a:lvl1pPr marL="342900" indent="-342900" algn="l" rtl="0" eaLnBrk="1" fontAlgn="base" hangingPunct="1">
        <a:lnSpc>
          <a:spcPct val="120000"/>
        </a:lnSpc>
        <a:spcBef>
          <a:spcPts val="600"/>
        </a:spcBef>
        <a:spcAft>
          <a:spcPct val="0"/>
        </a:spcAft>
        <a:buClr>
          <a:schemeClr val="tx2"/>
        </a:buClr>
        <a:buFont typeface="Wingdings" pitchFamily="2" charset="2"/>
        <a:buChar char="v"/>
        <a:defRPr sz="1800">
          <a:solidFill>
            <a:schemeClr val="tx1"/>
          </a:solidFill>
          <a:latin typeface="Helvetica Neue"/>
          <a:ea typeface="Optima" pitchFamily="18" charset="-93"/>
          <a:cs typeface="Optima" pitchFamily="18" charset="-93"/>
        </a:defRPr>
      </a:lvl1pPr>
      <a:lvl2pPr marL="742950" indent="-285750" algn="l" rtl="0" eaLnBrk="1" fontAlgn="base" hangingPunct="1">
        <a:lnSpc>
          <a:spcPct val="120000"/>
        </a:lnSpc>
        <a:spcBef>
          <a:spcPts val="600"/>
        </a:spcBef>
        <a:spcAft>
          <a:spcPct val="0"/>
        </a:spcAft>
        <a:buClr>
          <a:schemeClr val="accent1"/>
        </a:buClr>
        <a:buFont typeface="Wingdings" pitchFamily="2" charset="2"/>
        <a:buChar char="§"/>
        <a:defRPr sz="1800">
          <a:solidFill>
            <a:schemeClr val="tx1"/>
          </a:solidFill>
          <a:latin typeface="Helvetica Neue"/>
          <a:ea typeface="Optima" pitchFamily="18" charset="-93"/>
          <a:cs typeface="Optima" pitchFamily="18" charset="-93"/>
        </a:defRPr>
      </a:lvl2pPr>
      <a:lvl3pPr marL="1143000" indent="-228600" algn="l" rtl="0" eaLnBrk="1" fontAlgn="base" hangingPunct="1">
        <a:lnSpc>
          <a:spcPct val="120000"/>
        </a:lnSpc>
        <a:spcBef>
          <a:spcPts val="600"/>
        </a:spcBef>
        <a:spcAft>
          <a:spcPct val="0"/>
        </a:spcAft>
        <a:buClr>
          <a:schemeClr val="accent2"/>
        </a:buClr>
        <a:buChar char="•"/>
        <a:defRPr sz="1800">
          <a:solidFill>
            <a:schemeClr val="tx1"/>
          </a:solidFill>
          <a:latin typeface="Helvetica Neue"/>
          <a:ea typeface="Optima" pitchFamily="18" charset="-93"/>
          <a:cs typeface="Optima" pitchFamily="18" charset="-93"/>
        </a:defRPr>
      </a:lvl3pPr>
      <a:lvl4pPr marL="1600200" indent="-228600" algn="l" rtl="0" eaLnBrk="1" fontAlgn="base" hangingPunct="1">
        <a:lnSpc>
          <a:spcPct val="120000"/>
        </a:lnSpc>
        <a:spcBef>
          <a:spcPts val="600"/>
        </a:spcBef>
        <a:spcAft>
          <a:spcPct val="0"/>
        </a:spcAft>
        <a:buChar char="–"/>
        <a:defRPr sz="1800">
          <a:solidFill>
            <a:schemeClr val="tx1"/>
          </a:solidFill>
          <a:latin typeface="Helvetica Neue"/>
          <a:ea typeface="Optima" pitchFamily="18" charset="-93"/>
          <a:cs typeface="Optima" pitchFamily="18" charset="-93"/>
        </a:defRPr>
      </a:lvl4pPr>
      <a:lvl5pPr marL="2057400" indent="-228600" algn="l" rtl="0" eaLnBrk="1" fontAlgn="base" hangingPunct="1">
        <a:lnSpc>
          <a:spcPct val="120000"/>
        </a:lnSpc>
        <a:spcBef>
          <a:spcPts val="600"/>
        </a:spcBef>
        <a:spcAft>
          <a:spcPct val="0"/>
        </a:spcAft>
        <a:buChar char="»"/>
        <a:defRPr sz="1800">
          <a:solidFill>
            <a:schemeClr val="tx1"/>
          </a:solidFill>
          <a:latin typeface="Helvetica Neue"/>
          <a:ea typeface="Optima" pitchFamily="18" charset="-93"/>
          <a:cs typeface="Optima" pitchFamily="18" charset="-93"/>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8" Type="http://schemas.openxmlformats.org/officeDocument/2006/relationships/image" Target="../media/image480.png"/><Relationship Id="rId3" Type="http://schemas.openxmlformats.org/officeDocument/2006/relationships/image" Target="../media/image430.png"/><Relationship Id="rId7" Type="http://schemas.openxmlformats.org/officeDocument/2006/relationships/image" Target="../media/image47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460.png"/><Relationship Id="rId5" Type="http://schemas.openxmlformats.org/officeDocument/2006/relationships/image" Target="../media/image450.png"/><Relationship Id="rId4" Type="http://schemas.openxmlformats.org/officeDocument/2006/relationships/image" Target="../media/image440.png"/></Relationships>
</file>

<file path=ppt/slides/_rels/slide30.xml.rels><?xml version="1.0" encoding="UTF-8" standalone="yes"?>
<Relationships xmlns="http://schemas.openxmlformats.org/package/2006/relationships"><Relationship Id="rId3" Type="http://schemas.openxmlformats.org/officeDocument/2006/relationships/image" Target="../media/image320.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340.png"/><Relationship Id="rId4" Type="http://schemas.openxmlformats.org/officeDocument/2006/relationships/image" Target="../media/image330.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50.png"/><Relationship Id="rId7" Type="http://schemas.openxmlformats.org/officeDocument/2006/relationships/image" Target="../media/image51.wmf"/><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oleObject" Target="../embeddings/oleObject1.bin"/><Relationship Id="rId11" Type="http://schemas.openxmlformats.org/officeDocument/2006/relationships/image" Target="../media/image53.wmf"/><Relationship Id="rId5" Type="http://schemas.openxmlformats.org/officeDocument/2006/relationships/image" Target="../media/image56.png"/><Relationship Id="rId10" Type="http://schemas.openxmlformats.org/officeDocument/2006/relationships/oleObject" Target="../embeddings/oleObject3.bin"/><Relationship Id="rId4" Type="http://schemas.openxmlformats.org/officeDocument/2006/relationships/image" Target="../media/image55.png"/><Relationship Id="rId9" Type="http://schemas.openxmlformats.org/officeDocument/2006/relationships/image" Target="../media/image52.wmf"/></Relationships>
</file>

<file path=ppt/slides/_rels/slide33.xml.rels><?xml version="1.0" encoding="UTF-8" standalone="yes"?>
<Relationships xmlns="http://schemas.openxmlformats.org/package/2006/relationships"><Relationship Id="rId8" Type="http://schemas.openxmlformats.org/officeDocument/2006/relationships/image" Target="../media/image56.wmf"/><Relationship Id="rId13" Type="http://schemas.openxmlformats.org/officeDocument/2006/relationships/oleObject" Target="../embeddings/oleObject9.bin"/><Relationship Id="rId3" Type="http://schemas.openxmlformats.org/officeDocument/2006/relationships/oleObject" Target="../embeddings/oleObject4.bin"/><Relationship Id="rId7" Type="http://schemas.openxmlformats.org/officeDocument/2006/relationships/oleObject" Target="../embeddings/oleObject6.bin"/><Relationship Id="rId12" Type="http://schemas.openxmlformats.org/officeDocument/2006/relationships/image" Target="../media/image58.wmf"/><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5.wmf"/><Relationship Id="rId11" Type="http://schemas.openxmlformats.org/officeDocument/2006/relationships/oleObject" Target="../embeddings/oleObject8.bin"/><Relationship Id="rId5" Type="http://schemas.openxmlformats.org/officeDocument/2006/relationships/oleObject" Target="../embeddings/oleObject5.bin"/><Relationship Id="rId10" Type="http://schemas.openxmlformats.org/officeDocument/2006/relationships/image" Target="../media/image57.wmf"/><Relationship Id="rId4" Type="http://schemas.openxmlformats.org/officeDocument/2006/relationships/image" Target="../media/image54.wmf"/><Relationship Id="rId9" Type="http://schemas.openxmlformats.org/officeDocument/2006/relationships/oleObject" Target="../embeddings/oleObject7.bin"/><Relationship Id="rId14" Type="http://schemas.openxmlformats.org/officeDocument/2006/relationships/image" Target="../media/image59.wmf"/></Relationships>
</file>

<file path=ppt/slides/_rels/slide34.xml.rels><?xml version="1.0" encoding="UTF-8" standalone="yes"?>
<Relationships xmlns="http://schemas.openxmlformats.org/package/2006/relationships"><Relationship Id="rId8" Type="http://schemas.openxmlformats.org/officeDocument/2006/relationships/image" Target="../media/image62.wmf"/><Relationship Id="rId13" Type="http://schemas.openxmlformats.org/officeDocument/2006/relationships/oleObject" Target="../embeddings/oleObject15.bin"/><Relationship Id="rId3" Type="http://schemas.openxmlformats.org/officeDocument/2006/relationships/oleObject" Target="../embeddings/oleObject10.bin"/><Relationship Id="rId7" Type="http://schemas.openxmlformats.org/officeDocument/2006/relationships/oleObject" Target="../embeddings/oleObject12.bin"/><Relationship Id="rId12" Type="http://schemas.openxmlformats.org/officeDocument/2006/relationships/image" Target="../media/image64.wmf"/><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61.wmf"/><Relationship Id="rId11" Type="http://schemas.openxmlformats.org/officeDocument/2006/relationships/oleObject" Target="../embeddings/oleObject14.bin"/><Relationship Id="rId5" Type="http://schemas.openxmlformats.org/officeDocument/2006/relationships/oleObject" Target="../embeddings/oleObject11.bin"/><Relationship Id="rId10" Type="http://schemas.openxmlformats.org/officeDocument/2006/relationships/image" Target="../media/image63.wmf"/><Relationship Id="rId4" Type="http://schemas.openxmlformats.org/officeDocument/2006/relationships/image" Target="../media/image60.wmf"/><Relationship Id="rId9" Type="http://schemas.openxmlformats.org/officeDocument/2006/relationships/oleObject" Target="../embeddings/oleObject13.bin"/><Relationship Id="rId14" Type="http://schemas.openxmlformats.org/officeDocument/2006/relationships/image" Target="../media/image65.w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6.wmf"/></Relationships>
</file>

<file path=ppt/slides/_rels/slide36.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7.wmf"/><Relationship Id="rId18" Type="http://schemas.openxmlformats.org/officeDocument/2006/relationships/oleObject" Target="../embeddings/oleObject20.bin"/><Relationship Id="rId3" Type="http://schemas.openxmlformats.org/officeDocument/2006/relationships/image" Target="../media/image73.png"/><Relationship Id="rId21" Type="http://schemas.openxmlformats.org/officeDocument/2006/relationships/image" Target="../media/image71.wmf"/><Relationship Id="rId12" Type="http://schemas.openxmlformats.org/officeDocument/2006/relationships/oleObject" Target="../embeddings/oleObject17.bin"/><Relationship Id="rId17" Type="http://schemas.openxmlformats.org/officeDocument/2006/relationships/image" Target="../media/image69.wmf"/><Relationship Id="rId2" Type="http://schemas.openxmlformats.org/officeDocument/2006/relationships/notesSlide" Target="../notesSlides/notesSlide36.xml"/><Relationship Id="rId16" Type="http://schemas.openxmlformats.org/officeDocument/2006/relationships/oleObject" Target="../embeddings/oleObject19.bin"/><Relationship Id="rId20" Type="http://schemas.openxmlformats.org/officeDocument/2006/relationships/oleObject" Target="../embeddings/oleObject21.bin"/><Relationship Id="rId1" Type="http://schemas.openxmlformats.org/officeDocument/2006/relationships/slideLayout" Target="../slideLayouts/slideLayout2.xml"/><Relationship Id="rId11" Type="http://schemas.openxmlformats.org/officeDocument/2006/relationships/image" Target="../media/image60.png"/><Relationship Id="rId15" Type="http://schemas.openxmlformats.org/officeDocument/2006/relationships/image" Target="../media/image68.wmf"/><Relationship Id="rId23" Type="http://schemas.openxmlformats.org/officeDocument/2006/relationships/image" Target="../media/image72.wmf"/><Relationship Id="rId10" Type="http://schemas.openxmlformats.org/officeDocument/2006/relationships/image" Target="../media/image59.png"/><Relationship Id="rId19" Type="http://schemas.openxmlformats.org/officeDocument/2006/relationships/image" Target="../media/image70.wmf"/><Relationship Id="rId9" Type="http://schemas.openxmlformats.org/officeDocument/2006/relationships/image" Target="../media/image58.png"/><Relationship Id="rId14" Type="http://schemas.openxmlformats.org/officeDocument/2006/relationships/oleObject" Target="../embeddings/oleObject18.bin"/><Relationship Id="rId22" Type="http://schemas.openxmlformats.org/officeDocument/2006/relationships/oleObject" Target="../embeddings/oleObject22.bin"/></Relationships>
</file>

<file path=ppt/slides/_rels/slide37.xml.rels><?xml version="1.0" encoding="UTF-8" standalone="yes"?>
<Relationships xmlns="http://schemas.openxmlformats.org/package/2006/relationships"><Relationship Id="rId8" Type="http://schemas.openxmlformats.org/officeDocument/2006/relationships/image" Target="../media/image75.wmf"/><Relationship Id="rId13" Type="http://schemas.openxmlformats.org/officeDocument/2006/relationships/oleObject" Target="../embeddings/oleObject28.bin"/><Relationship Id="rId3" Type="http://schemas.openxmlformats.org/officeDocument/2006/relationships/oleObject" Target="../embeddings/oleObject23.bin"/><Relationship Id="rId7" Type="http://schemas.openxmlformats.org/officeDocument/2006/relationships/oleObject" Target="../embeddings/oleObject25.bin"/><Relationship Id="rId12" Type="http://schemas.openxmlformats.org/officeDocument/2006/relationships/image" Target="../media/image57.wmf"/><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74.wmf"/><Relationship Id="rId11" Type="http://schemas.openxmlformats.org/officeDocument/2006/relationships/oleObject" Target="../embeddings/oleObject27.bin"/><Relationship Id="rId5" Type="http://schemas.openxmlformats.org/officeDocument/2006/relationships/oleObject" Target="../embeddings/oleObject24.bin"/><Relationship Id="rId15" Type="http://schemas.openxmlformats.org/officeDocument/2006/relationships/image" Target="../media/image85.png"/><Relationship Id="rId10" Type="http://schemas.openxmlformats.org/officeDocument/2006/relationships/image" Target="../media/image76.wmf"/><Relationship Id="rId4" Type="http://schemas.openxmlformats.org/officeDocument/2006/relationships/image" Target="../media/image73.wmf"/><Relationship Id="rId9" Type="http://schemas.openxmlformats.org/officeDocument/2006/relationships/oleObject" Target="../embeddings/oleObject26.bin"/><Relationship Id="rId14" Type="http://schemas.openxmlformats.org/officeDocument/2006/relationships/image" Target="../media/image77.wmf"/></Relationships>
</file>

<file path=ppt/slides/_rels/slide38.xml.rels><?xml version="1.0" encoding="UTF-8" standalone="yes"?>
<Relationships xmlns="http://schemas.openxmlformats.org/package/2006/relationships"><Relationship Id="rId8" Type="http://schemas.openxmlformats.org/officeDocument/2006/relationships/image" Target="../media/image75.wmf"/><Relationship Id="rId13" Type="http://schemas.openxmlformats.org/officeDocument/2006/relationships/oleObject" Target="../embeddings/oleObject34.bin"/><Relationship Id="rId18" Type="http://schemas.openxmlformats.org/officeDocument/2006/relationships/image" Target="../media/image80.wmf"/><Relationship Id="rId3" Type="http://schemas.openxmlformats.org/officeDocument/2006/relationships/oleObject" Target="../embeddings/oleObject29.bin"/><Relationship Id="rId7" Type="http://schemas.openxmlformats.org/officeDocument/2006/relationships/oleObject" Target="../embeddings/oleObject31.bin"/><Relationship Id="rId12" Type="http://schemas.openxmlformats.org/officeDocument/2006/relationships/image" Target="../media/image57.wmf"/><Relationship Id="rId17" Type="http://schemas.openxmlformats.org/officeDocument/2006/relationships/oleObject" Target="../embeddings/oleObject36.bin"/><Relationship Id="rId2" Type="http://schemas.openxmlformats.org/officeDocument/2006/relationships/notesSlide" Target="../notesSlides/notesSlide38.xml"/><Relationship Id="rId16" Type="http://schemas.openxmlformats.org/officeDocument/2006/relationships/image" Target="../media/image79.wmf"/><Relationship Id="rId1" Type="http://schemas.openxmlformats.org/officeDocument/2006/relationships/slideLayout" Target="../slideLayouts/slideLayout2.xml"/><Relationship Id="rId6" Type="http://schemas.openxmlformats.org/officeDocument/2006/relationships/image" Target="../media/image74.wmf"/><Relationship Id="rId11" Type="http://schemas.openxmlformats.org/officeDocument/2006/relationships/oleObject" Target="../embeddings/oleObject33.bin"/><Relationship Id="rId5" Type="http://schemas.openxmlformats.org/officeDocument/2006/relationships/oleObject" Target="../embeddings/oleObject30.bin"/><Relationship Id="rId15" Type="http://schemas.openxmlformats.org/officeDocument/2006/relationships/oleObject" Target="../embeddings/oleObject35.bin"/><Relationship Id="rId10" Type="http://schemas.openxmlformats.org/officeDocument/2006/relationships/image" Target="../media/image76.wmf"/><Relationship Id="rId4" Type="http://schemas.openxmlformats.org/officeDocument/2006/relationships/image" Target="../media/image78.wmf"/><Relationship Id="rId9" Type="http://schemas.openxmlformats.org/officeDocument/2006/relationships/oleObject" Target="../embeddings/oleObject32.bin"/><Relationship Id="rId14" Type="http://schemas.openxmlformats.org/officeDocument/2006/relationships/image" Target="../media/image77.wmf"/></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81.wmf"/></Relationships>
</file>

<file path=ppt/slides/_rels/slide40.xml.rels><?xml version="1.0" encoding="UTF-8" standalone="yes"?>
<Relationships xmlns="http://schemas.openxmlformats.org/package/2006/relationships"><Relationship Id="rId8" Type="http://schemas.openxmlformats.org/officeDocument/2006/relationships/image" Target="../media/image63.wmf"/><Relationship Id="rId3" Type="http://schemas.openxmlformats.org/officeDocument/2006/relationships/oleObject" Target="../embeddings/oleObject38.bin"/><Relationship Id="rId7" Type="http://schemas.openxmlformats.org/officeDocument/2006/relationships/oleObject" Target="../embeddings/oleObject40.bin"/><Relationship Id="rId12" Type="http://schemas.openxmlformats.org/officeDocument/2006/relationships/image" Target="../media/image85.wmf"/><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83.wmf"/><Relationship Id="rId11" Type="http://schemas.openxmlformats.org/officeDocument/2006/relationships/oleObject" Target="../embeddings/oleObject42.bin"/><Relationship Id="rId5" Type="http://schemas.openxmlformats.org/officeDocument/2006/relationships/oleObject" Target="../embeddings/oleObject39.bin"/><Relationship Id="rId10" Type="http://schemas.openxmlformats.org/officeDocument/2006/relationships/image" Target="../media/image84.wmf"/><Relationship Id="rId4" Type="http://schemas.openxmlformats.org/officeDocument/2006/relationships/image" Target="../media/image82.wmf"/><Relationship Id="rId9" Type="http://schemas.openxmlformats.org/officeDocument/2006/relationships/oleObject" Target="../embeddings/oleObject41.bin"/></Relationships>
</file>

<file path=ppt/slides/_rels/slide41.xml.rels><?xml version="1.0" encoding="UTF-8" standalone="yes"?>
<Relationships xmlns="http://schemas.openxmlformats.org/package/2006/relationships"><Relationship Id="rId8" Type="http://schemas.openxmlformats.org/officeDocument/2006/relationships/image" Target="../media/image86.wmf"/><Relationship Id="rId3" Type="http://schemas.openxmlformats.org/officeDocument/2006/relationships/oleObject" Target="../embeddings/oleObject43.bin"/><Relationship Id="rId7" Type="http://schemas.openxmlformats.org/officeDocument/2006/relationships/oleObject" Target="../embeddings/oleObject45.bin"/><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63.wmf"/><Relationship Id="rId5" Type="http://schemas.openxmlformats.org/officeDocument/2006/relationships/oleObject" Target="../embeddings/oleObject44.bin"/><Relationship Id="rId10" Type="http://schemas.openxmlformats.org/officeDocument/2006/relationships/image" Target="../media/image87.wmf"/><Relationship Id="rId4" Type="http://schemas.openxmlformats.org/officeDocument/2006/relationships/image" Target="../media/image83.wmf"/><Relationship Id="rId9" Type="http://schemas.openxmlformats.org/officeDocument/2006/relationships/oleObject" Target="../embeddings/oleObject46.bin"/></Relationships>
</file>

<file path=ppt/slides/_rels/slide42.xml.rels><?xml version="1.0" encoding="UTF-8" standalone="yes"?>
<Relationships xmlns="http://schemas.openxmlformats.org/package/2006/relationships"><Relationship Id="rId8" Type="http://schemas.openxmlformats.org/officeDocument/2006/relationships/image" Target="../media/image88.wmf"/><Relationship Id="rId3" Type="http://schemas.openxmlformats.org/officeDocument/2006/relationships/oleObject" Target="../embeddings/oleObject47.bin"/><Relationship Id="rId7" Type="http://schemas.openxmlformats.org/officeDocument/2006/relationships/oleObject" Target="../embeddings/oleObject49.bin"/><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63.wmf"/><Relationship Id="rId5" Type="http://schemas.openxmlformats.org/officeDocument/2006/relationships/oleObject" Target="../embeddings/oleObject48.bin"/><Relationship Id="rId10" Type="http://schemas.openxmlformats.org/officeDocument/2006/relationships/image" Target="../media/image89.wmf"/><Relationship Id="rId4" Type="http://schemas.openxmlformats.org/officeDocument/2006/relationships/image" Target="../media/image83.wmf"/><Relationship Id="rId9" Type="http://schemas.openxmlformats.org/officeDocument/2006/relationships/oleObject" Target="../embeddings/oleObject50.bin"/></Relationships>
</file>

<file path=ppt/slides/_rels/slide43.xml.rels><?xml version="1.0" encoding="UTF-8" standalone="yes"?>
<Relationships xmlns="http://schemas.openxmlformats.org/package/2006/relationships"><Relationship Id="rId8" Type="http://schemas.openxmlformats.org/officeDocument/2006/relationships/image" Target="../media/image92.wmf"/><Relationship Id="rId3" Type="http://schemas.openxmlformats.org/officeDocument/2006/relationships/oleObject" Target="../embeddings/oleObject51.bin"/><Relationship Id="rId7" Type="http://schemas.openxmlformats.org/officeDocument/2006/relationships/oleObject" Target="../embeddings/oleObject53.bin"/><Relationship Id="rId12" Type="http://schemas.openxmlformats.org/officeDocument/2006/relationships/image" Target="../media/image94.wmf"/><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1.wmf"/><Relationship Id="rId11" Type="http://schemas.openxmlformats.org/officeDocument/2006/relationships/oleObject" Target="../embeddings/oleObject55.bin"/><Relationship Id="rId5" Type="http://schemas.openxmlformats.org/officeDocument/2006/relationships/oleObject" Target="../embeddings/oleObject52.bin"/><Relationship Id="rId10" Type="http://schemas.openxmlformats.org/officeDocument/2006/relationships/image" Target="../media/image93.wmf"/><Relationship Id="rId4" Type="http://schemas.openxmlformats.org/officeDocument/2006/relationships/image" Target="../media/image90.wmf"/><Relationship Id="rId9" Type="http://schemas.openxmlformats.org/officeDocument/2006/relationships/oleObject" Target="../embeddings/oleObject54.bin"/></Relationships>
</file>

<file path=ppt/slides/_rels/slide44.xml.rels><?xml version="1.0" encoding="UTF-8" standalone="yes"?>
<Relationships xmlns="http://schemas.openxmlformats.org/package/2006/relationships"><Relationship Id="rId8" Type="http://schemas.openxmlformats.org/officeDocument/2006/relationships/image" Target="../media/image97.wmf"/><Relationship Id="rId13" Type="http://schemas.openxmlformats.org/officeDocument/2006/relationships/oleObject" Target="../embeddings/oleObject61.bin"/><Relationship Id="rId3" Type="http://schemas.openxmlformats.org/officeDocument/2006/relationships/oleObject" Target="../embeddings/oleObject56.bin"/><Relationship Id="rId7" Type="http://schemas.openxmlformats.org/officeDocument/2006/relationships/oleObject" Target="../embeddings/oleObject58.bin"/><Relationship Id="rId12" Type="http://schemas.openxmlformats.org/officeDocument/2006/relationships/image" Target="../media/image99.wmf"/><Relationship Id="rId2" Type="http://schemas.openxmlformats.org/officeDocument/2006/relationships/notesSlide" Target="../notesSlides/notesSlide44.xml"/><Relationship Id="rId16" Type="http://schemas.openxmlformats.org/officeDocument/2006/relationships/image" Target="../media/image101.wmf"/><Relationship Id="rId1" Type="http://schemas.openxmlformats.org/officeDocument/2006/relationships/slideLayout" Target="../slideLayouts/slideLayout2.xml"/><Relationship Id="rId6" Type="http://schemas.openxmlformats.org/officeDocument/2006/relationships/image" Target="../media/image96.wmf"/><Relationship Id="rId11" Type="http://schemas.openxmlformats.org/officeDocument/2006/relationships/oleObject" Target="../embeddings/oleObject60.bin"/><Relationship Id="rId5" Type="http://schemas.openxmlformats.org/officeDocument/2006/relationships/oleObject" Target="../embeddings/oleObject57.bin"/><Relationship Id="rId15" Type="http://schemas.openxmlformats.org/officeDocument/2006/relationships/oleObject" Target="../embeddings/oleObject62.bin"/><Relationship Id="rId10" Type="http://schemas.openxmlformats.org/officeDocument/2006/relationships/image" Target="../media/image98.wmf"/><Relationship Id="rId4" Type="http://schemas.openxmlformats.org/officeDocument/2006/relationships/image" Target="../media/image95.wmf"/><Relationship Id="rId9" Type="http://schemas.openxmlformats.org/officeDocument/2006/relationships/oleObject" Target="../embeddings/oleObject59.bin"/><Relationship Id="rId14" Type="http://schemas.openxmlformats.org/officeDocument/2006/relationships/image" Target="../media/image100.wmf"/></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oleObject" Target="../embeddings/oleObject65.bin"/><Relationship Id="rId3" Type="http://schemas.openxmlformats.org/officeDocument/2006/relationships/image" Target="../media/image103.png"/><Relationship Id="rId7" Type="http://schemas.openxmlformats.org/officeDocument/2006/relationships/image" Target="../media/image105.wmf"/><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oleObject" Target="../embeddings/oleObject64.bin"/><Relationship Id="rId11" Type="http://schemas.openxmlformats.org/officeDocument/2006/relationships/image" Target="../media/image107.wmf"/><Relationship Id="rId5" Type="http://schemas.openxmlformats.org/officeDocument/2006/relationships/image" Target="../media/image104.wmf"/><Relationship Id="rId10" Type="http://schemas.openxmlformats.org/officeDocument/2006/relationships/oleObject" Target="../embeddings/oleObject66.bin"/><Relationship Id="rId4" Type="http://schemas.openxmlformats.org/officeDocument/2006/relationships/oleObject" Target="../embeddings/oleObject63.bin"/><Relationship Id="rId9" Type="http://schemas.openxmlformats.org/officeDocument/2006/relationships/image" Target="../media/image106.wmf"/></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67.bin"/><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109.wmf"/><Relationship Id="rId5" Type="http://schemas.openxmlformats.org/officeDocument/2006/relationships/oleObject" Target="../embeddings/oleObject68.bin"/><Relationship Id="rId4" Type="http://schemas.openxmlformats.org/officeDocument/2006/relationships/image" Target="../media/image108.wmf"/></Relationships>
</file>

<file path=ppt/slides/_rels/slide50.xml.rels><?xml version="1.0" encoding="UTF-8" standalone="yes"?>
<Relationships xmlns="http://schemas.openxmlformats.org/package/2006/relationships"><Relationship Id="rId8" Type="http://schemas.openxmlformats.org/officeDocument/2006/relationships/image" Target="../media/image112.wmf"/><Relationship Id="rId3" Type="http://schemas.openxmlformats.org/officeDocument/2006/relationships/oleObject" Target="../embeddings/oleObject69.bin"/><Relationship Id="rId7" Type="http://schemas.openxmlformats.org/officeDocument/2006/relationships/oleObject" Target="../embeddings/oleObject71.bin"/><Relationship Id="rId12" Type="http://schemas.openxmlformats.org/officeDocument/2006/relationships/image" Target="../media/image114.wmf"/><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111.wmf"/><Relationship Id="rId11" Type="http://schemas.openxmlformats.org/officeDocument/2006/relationships/oleObject" Target="../embeddings/oleObject73.bin"/><Relationship Id="rId5" Type="http://schemas.openxmlformats.org/officeDocument/2006/relationships/oleObject" Target="../embeddings/oleObject70.bin"/><Relationship Id="rId10" Type="http://schemas.openxmlformats.org/officeDocument/2006/relationships/image" Target="../media/image113.wmf"/><Relationship Id="rId4" Type="http://schemas.openxmlformats.org/officeDocument/2006/relationships/image" Target="../media/image110.wmf"/><Relationship Id="rId9" Type="http://schemas.openxmlformats.org/officeDocument/2006/relationships/oleObject" Target="../embeddings/oleObject72.bin"/></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9672" y="4581128"/>
            <a:ext cx="6120680" cy="769441"/>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4400" dirty="0">
                <a:solidFill>
                  <a:schemeClr val="bg1"/>
                </a:solidFill>
                <a:latin typeface="Helvetica" pitchFamily="2" charset="-93"/>
              </a:rPr>
              <a:t>CƠ HỌC ỨNG DỤNG</a:t>
            </a: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4712" t="-2099" r="435" b="14568"/>
          <a:stretch/>
        </p:blipFill>
        <p:spPr>
          <a:xfrm>
            <a:off x="1949373" y="908720"/>
            <a:ext cx="5245253" cy="3144947"/>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59B44C41-C3EC-41DA-87E7-E4AD656AE807}"/>
              </a:ext>
            </a:extLst>
          </p:cNvPr>
          <p:cNvSpPr txBox="1"/>
          <p:nvPr/>
        </p:nvSpPr>
        <p:spPr>
          <a:xfrm>
            <a:off x="1691680" y="5350569"/>
            <a:ext cx="6120680" cy="646331"/>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3600" dirty="0" err="1">
                <a:solidFill>
                  <a:schemeClr val="bg1"/>
                </a:solidFill>
                <a:latin typeface="Helvetica" pitchFamily="2" charset="-93"/>
              </a:rPr>
              <a:t>Giảng</a:t>
            </a:r>
            <a:r>
              <a:rPr lang="en-US" sz="3600" dirty="0">
                <a:solidFill>
                  <a:schemeClr val="bg1"/>
                </a:solidFill>
                <a:latin typeface="Helvetica" pitchFamily="2" charset="-93"/>
              </a:rPr>
              <a:t> </a:t>
            </a:r>
            <a:r>
              <a:rPr lang="en-US" sz="3600" dirty="0" err="1">
                <a:solidFill>
                  <a:schemeClr val="bg1"/>
                </a:solidFill>
                <a:latin typeface="Helvetica" pitchFamily="2" charset="-93"/>
              </a:rPr>
              <a:t>viên</a:t>
            </a:r>
            <a:r>
              <a:rPr lang="en-US" sz="3600" dirty="0">
                <a:solidFill>
                  <a:schemeClr val="bg1"/>
                </a:solidFill>
                <a:latin typeface="Helvetica" pitchFamily="2" charset="-93"/>
              </a:rPr>
              <a:t>: </a:t>
            </a:r>
            <a:r>
              <a:rPr lang="en-US" sz="3600" dirty="0" err="1">
                <a:solidFill>
                  <a:schemeClr val="bg1"/>
                </a:solidFill>
                <a:latin typeface="Helvetica" pitchFamily="2" charset="-93"/>
              </a:rPr>
              <a:t>Võ</a:t>
            </a:r>
            <a:r>
              <a:rPr lang="en-US" sz="3600" dirty="0">
                <a:solidFill>
                  <a:schemeClr val="bg1"/>
                </a:solidFill>
                <a:latin typeface="Helvetica" pitchFamily="2" charset="-93"/>
              </a:rPr>
              <a:t> Hoài Sơn</a:t>
            </a:r>
            <a:endParaRPr lang="en-US" sz="4400" dirty="0">
              <a:solidFill>
                <a:schemeClr val="bg1"/>
              </a:solidFill>
              <a:latin typeface="Helvetica" pitchFamily="2" charset="-93"/>
            </a:endParaRPr>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en-US" dirty="0" err="1"/>
              <a:t>Giới</a:t>
            </a:r>
            <a:r>
              <a:rPr lang="en-US" dirty="0"/>
              <a:t> </a:t>
            </a:r>
            <a:r>
              <a:rPr lang="en-US" dirty="0" err="1"/>
              <a:t>thiệu</a:t>
            </a:r>
            <a:r>
              <a:rPr lang="en-US" dirty="0"/>
              <a:t> </a:t>
            </a:r>
            <a:r>
              <a:rPr lang="en-US" dirty="0" err="1"/>
              <a:t>chung</a:t>
            </a:r>
            <a:endParaRPr lang="en-US" dirty="0"/>
          </a:p>
        </p:txBody>
      </p:sp>
      <p:sp>
        <p:nvSpPr>
          <p:cNvPr id="11" name="Oval 10"/>
          <p:cNvSpPr/>
          <p:nvPr/>
        </p:nvSpPr>
        <p:spPr bwMode="auto">
          <a:xfrm>
            <a:off x="179512" y="2420888"/>
            <a:ext cx="3456384" cy="2888020"/>
          </a:xfrm>
          <a:prstGeom prst="ellips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pic>
        <p:nvPicPr>
          <p:cNvPr id="10" name="Picture 9"/>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1229" y="2564904"/>
            <a:ext cx="3212949" cy="2411277"/>
          </a:xfrm>
          <a:prstGeom prst="rect">
            <a:avLst/>
          </a:prstGeom>
        </p:spPr>
      </p:pic>
      <p:cxnSp>
        <p:nvCxnSpPr>
          <p:cNvPr id="18" name="Straight Arrow Connector 17"/>
          <p:cNvCxnSpPr>
            <a:stCxn id="11" idx="0"/>
            <a:endCxn id="3" idx="2"/>
          </p:cNvCxnSpPr>
          <p:nvPr/>
        </p:nvCxnSpPr>
        <p:spPr bwMode="auto">
          <a:xfrm flipV="1">
            <a:off x="1907704" y="2060848"/>
            <a:ext cx="189021" cy="360040"/>
          </a:xfrm>
          <a:prstGeom prst="straightConnector1">
            <a:avLst/>
          </a:prstGeom>
          <a:solidFill>
            <a:schemeClr val="accent1"/>
          </a:solidFill>
          <a:ln w="9525" cap="flat" cmpd="sng" algn="ctr">
            <a:solidFill>
              <a:schemeClr val="accent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Straight Arrow Connector 19"/>
          <p:cNvCxnSpPr>
            <a:stCxn id="11" idx="7"/>
            <a:endCxn id="34" idx="1"/>
          </p:cNvCxnSpPr>
          <p:nvPr/>
        </p:nvCxnSpPr>
        <p:spPr bwMode="auto">
          <a:xfrm flipV="1">
            <a:off x="3129720" y="2411826"/>
            <a:ext cx="583307" cy="432003"/>
          </a:xfrm>
          <a:prstGeom prst="straightConnector1">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1" idx="6"/>
            <a:endCxn id="44" idx="1"/>
          </p:cNvCxnSpPr>
          <p:nvPr/>
        </p:nvCxnSpPr>
        <p:spPr bwMode="auto">
          <a:xfrm>
            <a:off x="3635896" y="3864898"/>
            <a:ext cx="1579014" cy="0"/>
          </a:xfrm>
          <a:prstGeom prst="straightConnector1">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44" idx="2"/>
            <a:endCxn id="49" idx="0"/>
          </p:cNvCxnSpPr>
          <p:nvPr/>
        </p:nvCxnSpPr>
        <p:spPr bwMode="auto">
          <a:xfrm flipH="1">
            <a:off x="5002437" y="4089984"/>
            <a:ext cx="1326036" cy="889301"/>
          </a:xfrm>
          <a:prstGeom prst="straightConnector1">
            <a:avLst/>
          </a:prstGeom>
          <a:ln>
            <a:prstDash val="dash"/>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44" idx="2"/>
            <a:endCxn id="50" idx="0"/>
          </p:cNvCxnSpPr>
          <p:nvPr/>
        </p:nvCxnSpPr>
        <p:spPr bwMode="auto">
          <a:xfrm>
            <a:off x="6328473" y="4089984"/>
            <a:ext cx="1430699" cy="895478"/>
          </a:xfrm>
          <a:prstGeom prst="straightConnector1">
            <a:avLst/>
          </a:prstGeom>
          <a:ln>
            <a:prstDash val="dash"/>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3" name="Rounded Rectangle 2"/>
          <p:cNvSpPr/>
          <p:nvPr/>
        </p:nvSpPr>
        <p:spPr bwMode="auto">
          <a:xfrm>
            <a:off x="838004" y="1610675"/>
            <a:ext cx="2517442" cy="450173"/>
          </a:xfrm>
          <a:prstGeom prst="round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accent1">
                    <a:lumMod val="75000"/>
                  </a:schemeClr>
                </a:solidFill>
                <a:effectLst/>
                <a:latin typeface="Arial" charset="0"/>
              </a:rPr>
              <a:t>Thời</a:t>
            </a:r>
            <a:r>
              <a:rPr kumimoji="0" lang="en-US" sz="1800" b="0" i="0" u="none" strike="noStrike" cap="none" normalizeH="0">
                <a:ln>
                  <a:noFill/>
                </a:ln>
                <a:solidFill>
                  <a:schemeClr val="accent1">
                    <a:lumMod val="75000"/>
                  </a:schemeClr>
                </a:solidFill>
                <a:effectLst/>
                <a:latin typeface="Arial" charset="0"/>
              </a:rPr>
              <a:t> gian học: 6 tuần</a:t>
            </a:r>
            <a:endParaRPr kumimoji="0" lang="en-US" sz="1800" b="0" i="0" u="none" strike="noStrike" cap="none" normalizeH="0" baseline="0">
              <a:ln>
                <a:noFill/>
              </a:ln>
              <a:solidFill>
                <a:schemeClr val="accent1">
                  <a:lumMod val="75000"/>
                </a:schemeClr>
              </a:solidFill>
              <a:effectLst/>
              <a:latin typeface="Arial" charset="0"/>
            </a:endParaRPr>
          </a:p>
        </p:txBody>
      </p:sp>
      <p:sp>
        <p:nvSpPr>
          <p:cNvPr id="34" name="Rounded Rectangle 33"/>
          <p:cNvSpPr/>
          <p:nvPr/>
        </p:nvSpPr>
        <p:spPr bwMode="auto">
          <a:xfrm>
            <a:off x="3713027" y="2186739"/>
            <a:ext cx="2227125" cy="450173"/>
          </a:xfrm>
          <a:prstGeom prst="round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Điều kiện thi cuối kì</a:t>
            </a:r>
            <a:endParaRPr kumimoji="0" lang="en-US" sz="1800" b="0" i="0" u="none" strike="noStrike" cap="none" normalizeH="0" baseline="0">
              <a:ln>
                <a:noFill/>
              </a:ln>
              <a:solidFill>
                <a:schemeClr val="accent1">
                  <a:lumMod val="75000"/>
                </a:schemeClr>
              </a:solidFill>
              <a:effectLst/>
              <a:latin typeface="Arial" charset="0"/>
            </a:endParaRPr>
          </a:p>
        </p:txBody>
      </p:sp>
      <p:sp>
        <p:nvSpPr>
          <p:cNvPr id="42" name="Rounded Rectangle 41"/>
          <p:cNvSpPr/>
          <p:nvPr/>
        </p:nvSpPr>
        <p:spPr bwMode="auto">
          <a:xfrm>
            <a:off x="6372200" y="2195801"/>
            <a:ext cx="2632034" cy="450173"/>
          </a:xfrm>
          <a:prstGeom prst="round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dirty="0" err="1">
                <a:solidFill>
                  <a:schemeClr val="accent1">
                    <a:lumMod val="75000"/>
                  </a:schemeClr>
                </a:solidFill>
                <a:latin typeface="Arial" charset="0"/>
              </a:rPr>
              <a:t>Dự</a:t>
            </a:r>
            <a:r>
              <a:rPr lang="en-US" b="0" dirty="0">
                <a:solidFill>
                  <a:schemeClr val="accent1">
                    <a:lumMod val="75000"/>
                  </a:schemeClr>
                </a:solidFill>
                <a:latin typeface="Arial" charset="0"/>
              </a:rPr>
              <a:t> </a:t>
            </a:r>
            <a:r>
              <a:rPr lang="en-US" b="0" dirty="0" err="1">
                <a:solidFill>
                  <a:schemeClr val="accent1">
                    <a:lumMod val="75000"/>
                  </a:schemeClr>
                </a:solidFill>
                <a:latin typeface="Arial" charset="0"/>
              </a:rPr>
              <a:t>lớp</a:t>
            </a:r>
            <a:r>
              <a:rPr lang="en-US" b="0" dirty="0">
                <a:solidFill>
                  <a:schemeClr val="accent1">
                    <a:lumMod val="75000"/>
                  </a:schemeClr>
                </a:solidFill>
                <a:latin typeface="Arial" charset="0"/>
              </a:rPr>
              <a:t> 80%</a:t>
            </a:r>
            <a:endParaRPr kumimoji="0" lang="en-US" sz="1800" b="0" i="0" u="none" strike="noStrike" cap="none" normalizeH="0" baseline="0" dirty="0">
              <a:ln>
                <a:noFill/>
              </a:ln>
              <a:solidFill>
                <a:schemeClr val="accent1">
                  <a:lumMod val="75000"/>
                </a:schemeClr>
              </a:solidFill>
              <a:effectLst/>
              <a:latin typeface="Arial" charset="0"/>
            </a:endParaRPr>
          </a:p>
        </p:txBody>
      </p:sp>
      <p:sp>
        <p:nvSpPr>
          <p:cNvPr id="44" name="Rounded Rectangle 43"/>
          <p:cNvSpPr/>
          <p:nvPr/>
        </p:nvSpPr>
        <p:spPr bwMode="auto">
          <a:xfrm>
            <a:off x="5214910" y="3639811"/>
            <a:ext cx="2227125" cy="450173"/>
          </a:xfrm>
          <a:prstGeom prst="round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Tài liệu học tập</a:t>
            </a:r>
            <a:endParaRPr kumimoji="0" lang="en-US" sz="1800" b="0" i="0" u="none" strike="noStrike" cap="none" normalizeH="0" baseline="0">
              <a:ln>
                <a:noFill/>
              </a:ln>
              <a:solidFill>
                <a:schemeClr val="accent1">
                  <a:lumMod val="75000"/>
                </a:schemeClr>
              </a:solidFill>
              <a:effectLst/>
              <a:latin typeface="Arial" charset="0"/>
            </a:endParaRPr>
          </a:p>
        </p:txBody>
      </p:sp>
      <p:sp>
        <p:nvSpPr>
          <p:cNvPr id="49" name="Rounded Rectangle 48"/>
          <p:cNvSpPr/>
          <p:nvPr/>
        </p:nvSpPr>
        <p:spPr bwMode="auto">
          <a:xfrm>
            <a:off x="3563888" y="4979285"/>
            <a:ext cx="2877098" cy="725860"/>
          </a:xfrm>
          <a:prstGeom prst="round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b="0">
                <a:solidFill>
                  <a:schemeClr val="accent1">
                    <a:lumMod val="75000"/>
                  </a:schemeClr>
                </a:solidFill>
                <a:latin typeface="Helvatica Neue"/>
              </a:rPr>
              <a:t>Tài liệu chính:</a:t>
            </a:r>
          </a:p>
          <a:p>
            <a:pPr algn="ctr"/>
            <a:r>
              <a:rPr lang="en-US">
                <a:solidFill>
                  <a:schemeClr val="accent1">
                    <a:lumMod val="75000"/>
                  </a:schemeClr>
                </a:solidFill>
                <a:latin typeface="Helvatica Neue"/>
              </a:rPr>
              <a:t>CƠ KỸ THUẬT </a:t>
            </a:r>
            <a:r>
              <a:rPr lang="en-US" b="0">
                <a:solidFill>
                  <a:schemeClr val="accent1">
                    <a:lumMod val="75000"/>
                  </a:schemeClr>
                </a:solidFill>
                <a:latin typeface="Helvatica Neue"/>
              </a:rPr>
              <a:t>- NXBGD</a:t>
            </a:r>
          </a:p>
        </p:txBody>
      </p:sp>
      <p:sp>
        <p:nvSpPr>
          <p:cNvPr id="50" name="Rounded Rectangle 49"/>
          <p:cNvSpPr/>
          <p:nvPr/>
        </p:nvSpPr>
        <p:spPr bwMode="auto">
          <a:xfrm>
            <a:off x="6588224" y="4985462"/>
            <a:ext cx="2341895" cy="725860"/>
          </a:xfrm>
          <a:prstGeom prst="round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b="0">
                <a:solidFill>
                  <a:schemeClr val="accent1">
                    <a:lumMod val="75000"/>
                  </a:schemeClr>
                </a:solidFill>
                <a:latin typeface="Helvatica Neue"/>
              </a:rPr>
              <a:t>Tài liệu tham khảo:</a:t>
            </a:r>
          </a:p>
          <a:p>
            <a:pPr algn="ctr"/>
            <a:r>
              <a:rPr lang="en-US" b="0">
                <a:solidFill>
                  <a:schemeClr val="accent1">
                    <a:lumMod val="75000"/>
                  </a:schemeClr>
                </a:solidFill>
                <a:latin typeface="Helvatica Neue"/>
              </a:rPr>
              <a:t>Sách, Internet…</a:t>
            </a:r>
          </a:p>
        </p:txBody>
      </p:sp>
      <p:cxnSp>
        <p:nvCxnSpPr>
          <p:cNvPr id="53" name="Straight Arrow Connector 52"/>
          <p:cNvCxnSpPr>
            <a:stCxn id="34" idx="3"/>
            <a:endCxn id="42" idx="1"/>
          </p:cNvCxnSpPr>
          <p:nvPr/>
        </p:nvCxnSpPr>
        <p:spPr bwMode="auto">
          <a:xfrm>
            <a:off x="5940152" y="2411826"/>
            <a:ext cx="432048" cy="9062"/>
          </a:xfrm>
          <a:prstGeom prst="straightConnector1">
            <a:avLst/>
          </a:prstGeom>
          <a:ln>
            <a:prstDash val="dash"/>
            <a:headEnd type="none" w="med" len="me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113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en-US"/>
              <a:t>Nội dung</a:t>
            </a:r>
            <a:endParaRPr lang="en-US" dirty="0"/>
          </a:p>
        </p:txBody>
      </p:sp>
      <p:sp>
        <p:nvSpPr>
          <p:cNvPr id="18" name="TextBox 17"/>
          <p:cNvSpPr txBox="1"/>
          <p:nvPr/>
        </p:nvSpPr>
        <p:spPr>
          <a:xfrm>
            <a:off x="2267744" y="2018336"/>
            <a:ext cx="3744416" cy="584557"/>
          </a:xfrm>
          <a:prstGeom prst="roundRect">
            <a:avLst/>
          </a:prstGeom>
          <a:solidFill>
            <a:schemeClr val="accent1"/>
          </a:solidFill>
          <a:ln>
            <a:solidFill>
              <a:schemeClr val="accent1"/>
            </a:solidFill>
          </a:ln>
        </p:spPr>
        <p:txBody>
          <a:bodyPr wrap="square" rtlCol="0">
            <a:spAutoFit/>
          </a:bodyPr>
          <a:lstStyle/>
          <a:p>
            <a:pPr algn="ctr">
              <a:lnSpc>
                <a:spcPct val="120000"/>
              </a:lnSpc>
            </a:pPr>
            <a:r>
              <a:rPr lang="en-US" sz="2600" dirty="0">
                <a:solidFill>
                  <a:schemeClr val="bg1"/>
                </a:solidFill>
                <a:latin typeface="Helvatica Neue"/>
              </a:rPr>
              <a:t>CƠ HỌC ỨNG DỤNG</a:t>
            </a:r>
            <a:endParaRPr lang="en-US" sz="2600" u="sng" dirty="0">
              <a:solidFill>
                <a:schemeClr val="bg1"/>
              </a:solidFill>
              <a:latin typeface="Helvatica Neue"/>
            </a:endParaRPr>
          </a:p>
        </p:txBody>
      </p:sp>
      <p:grpSp>
        <p:nvGrpSpPr>
          <p:cNvPr id="22" name="Group 21"/>
          <p:cNvGrpSpPr/>
          <p:nvPr/>
        </p:nvGrpSpPr>
        <p:grpSpPr>
          <a:xfrm>
            <a:off x="899590" y="3356992"/>
            <a:ext cx="3240362" cy="1835846"/>
            <a:chOff x="107503" y="3356992"/>
            <a:chExt cx="3240364" cy="1835846"/>
          </a:xfrm>
        </p:grpSpPr>
        <p:sp>
          <p:nvSpPr>
            <p:cNvPr id="5" name="TextBox 4"/>
            <p:cNvSpPr txBox="1"/>
            <p:nvPr/>
          </p:nvSpPr>
          <p:spPr>
            <a:xfrm>
              <a:off x="107503" y="4077072"/>
              <a:ext cx="3096345" cy="1115766"/>
            </a:xfrm>
            <a:prstGeom prst="roundRect">
              <a:avLst/>
            </a:prstGeom>
            <a:noFill/>
            <a:ln>
              <a:solidFill>
                <a:schemeClr val="accent1"/>
              </a:solidFill>
            </a:ln>
          </p:spPr>
          <p:txBody>
            <a:bodyPr wrap="square" rtlCol="0">
              <a:spAutoFit/>
            </a:bodyPr>
            <a:lstStyle/>
            <a:p>
              <a:pPr algn="ctr">
                <a:lnSpc>
                  <a:spcPct val="120000"/>
                </a:lnSpc>
              </a:pPr>
              <a:r>
                <a:rPr lang="en-US" sz="2600" dirty="0">
                  <a:solidFill>
                    <a:srgbClr val="FF0000"/>
                  </a:solidFill>
                  <a:latin typeface="Helvatica Neue"/>
                </a:rPr>
                <a:t>CƠ HỌC VẬT RẮN TUYỆT ĐỐI</a:t>
              </a:r>
              <a:endParaRPr lang="en-US" sz="2600" u="sng" dirty="0">
                <a:solidFill>
                  <a:srgbClr val="FF0000"/>
                </a:solidFill>
                <a:latin typeface="Helvatica Neue"/>
              </a:endParaRPr>
            </a:p>
          </p:txBody>
        </p:sp>
        <p:cxnSp>
          <p:nvCxnSpPr>
            <p:cNvPr id="4" name="Elbow Connector 3"/>
            <p:cNvCxnSpPr>
              <a:cxnSpLocks/>
              <a:endCxn id="5" idx="0"/>
            </p:cNvCxnSpPr>
            <p:nvPr/>
          </p:nvCxnSpPr>
          <p:spPr bwMode="auto">
            <a:xfrm rot="10800000" flipV="1">
              <a:off x="1655676" y="3356992"/>
              <a:ext cx="1692191" cy="720080"/>
            </a:xfrm>
            <a:prstGeom prst="bentConnector2">
              <a:avLst/>
            </a:prstGeom>
            <a:ln w="28575">
              <a:solidFill>
                <a:schemeClr val="accent1"/>
              </a:solidFill>
              <a:headEnd type="none" w="med" len="med"/>
              <a:tailEnd type="arrow"/>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4139952" y="2602892"/>
            <a:ext cx="3888430" cy="2592858"/>
            <a:chOff x="4283968" y="2602892"/>
            <a:chExt cx="3888430" cy="2592858"/>
          </a:xfrm>
        </p:grpSpPr>
        <p:sp>
          <p:nvSpPr>
            <p:cNvPr id="7" name="TextBox 6"/>
            <p:cNvSpPr txBox="1"/>
            <p:nvPr/>
          </p:nvSpPr>
          <p:spPr>
            <a:xfrm>
              <a:off x="5076056" y="4079984"/>
              <a:ext cx="3096342" cy="1115766"/>
            </a:xfrm>
            <a:prstGeom prst="roundRect">
              <a:avLst/>
            </a:prstGeom>
            <a:noFill/>
            <a:ln>
              <a:solidFill>
                <a:schemeClr val="accent1"/>
              </a:solidFill>
            </a:ln>
          </p:spPr>
          <p:txBody>
            <a:bodyPr wrap="square" rtlCol="0">
              <a:spAutoFit/>
            </a:bodyPr>
            <a:lstStyle/>
            <a:p>
              <a:pPr algn="ctr">
                <a:lnSpc>
                  <a:spcPct val="120000"/>
                </a:lnSpc>
              </a:pPr>
              <a:r>
                <a:rPr lang="en-US" sz="2600" dirty="0">
                  <a:solidFill>
                    <a:srgbClr val="7030A0"/>
                  </a:solidFill>
                  <a:latin typeface="Helvatica Neue"/>
                </a:rPr>
                <a:t>CƠ HỌC VẬT RẮN BIẾN DẠNG</a:t>
              </a:r>
              <a:endParaRPr lang="en-US" sz="2600" u="sng" dirty="0">
                <a:solidFill>
                  <a:srgbClr val="7030A0"/>
                </a:solidFill>
                <a:latin typeface="Helvatica Neue"/>
              </a:endParaRPr>
            </a:p>
          </p:txBody>
        </p:sp>
        <p:cxnSp>
          <p:nvCxnSpPr>
            <p:cNvPr id="15" name="Elbow Connector 14"/>
            <p:cNvCxnSpPr>
              <a:cxnSpLocks/>
              <a:stCxn id="18" idx="2"/>
              <a:endCxn id="7" idx="0"/>
            </p:cNvCxnSpPr>
            <p:nvPr/>
          </p:nvCxnSpPr>
          <p:spPr bwMode="auto">
            <a:xfrm rot="16200000" flipH="1">
              <a:off x="4715552" y="2171308"/>
              <a:ext cx="1477091" cy="2340259"/>
            </a:xfrm>
            <a:prstGeom prst="bentConnector3">
              <a:avLst>
                <a:gd name="adj1" fmla="val 51376"/>
              </a:avLst>
            </a:prstGeom>
            <a:ln w="28575">
              <a:solidFill>
                <a:schemeClr val="accent1"/>
              </a:solidFill>
              <a:headEnd type="none" w="med" len="med"/>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32237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up)">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up)">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043608" y="404664"/>
            <a:ext cx="7056784" cy="692150"/>
          </a:xfrm>
        </p:spPr>
        <p:txBody>
          <a:bodyPr/>
          <a:lstStyle/>
          <a:p>
            <a:r>
              <a:rPr lang="en-US" dirty="0" err="1"/>
              <a:t>Chương</a:t>
            </a:r>
            <a:r>
              <a:rPr lang="en-US" dirty="0"/>
              <a:t> 1. Cơ </a:t>
            </a:r>
            <a:r>
              <a:rPr lang="en-US" dirty="0" err="1"/>
              <a:t>học</a:t>
            </a:r>
            <a:r>
              <a:rPr lang="en-US" dirty="0"/>
              <a:t> </a:t>
            </a:r>
            <a:r>
              <a:rPr lang="en-US" dirty="0" err="1"/>
              <a:t>vật</a:t>
            </a:r>
            <a:r>
              <a:rPr lang="en-US" dirty="0"/>
              <a:t> </a:t>
            </a:r>
            <a:r>
              <a:rPr lang="en-US" dirty="0" err="1"/>
              <a:t>rắn</a:t>
            </a:r>
            <a:r>
              <a:rPr lang="en-US" dirty="0"/>
              <a:t> </a:t>
            </a:r>
            <a:r>
              <a:rPr lang="en-US" dirty="0" err="1"/>
              <a:t>tuyệt</a:t>
            </a:r>
            <a:r>
              <a:rPr lang="en-US" dirty="0"/>
              <a:t> </a:t>
            </a:r>
            <a:r>
              <a:rPr lang="en-US" dirty="0" err="1"/>
              <a:t>đối</a:t>
            </a:r>
            <a:r>
              <a:rPr lang="en-US" dirty="0"/>
              <a:t> </a:t>
            </a:r>
            <a:endParaRPr lang="en-US" dirty="0">
              <a:solidFill>
                <a:schemeClr val="accent1"/>
              </a:solidFill>
            </a:endParaRPr>
          </a:p>
        </p:txBody>
      </p:sp>
      <p:sp>
        <p:nvSpPr>
          <p:cNvPr id="40992" name="Text Box 32"/>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b="0"/>
          </a:p>
        </p:txBody>
      </p:sp>
      <p:sp>
        <p:nvSpPr>
          <p:cNvPr id="40998" name="AutoShape 38"/>
          <p:cNvSpPr>
            <a:spLocks noChangeArrowheads="1"/>
          </p:cNvSpPr>
          <p:nvPr/>
        </p:nvSpPr>
        <p:spPr bwMode="ltGray">
          <a:xfrm rot="5400000">
            <a:off x="-2427287" y="16033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accent1"/>
              </a:gs>
              <a:gs pos="50000">
                <a:schemeClr val="bg1"/>
              </a:gs>
              <a:gs pos="100000">
                <a:schemeClr val="accent1"/>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5" name="Group 14"/>
          <p:cNvGrpSpPr/>
          <p:nvPr/>
        </p:nvGrpSpPr>
        <p:grpSpPr>
          <a:xfrm>
            <a:off x="1082529" y="1726695"/>
            <a:ext cx="5614361" cy="508000"/>
            <a:chOff x="1414463" y="2030413"/>
            <a:chExt cx="5614361" cy="508000"/>
          </a:xfrm>
        </p:grpSpPr>
        <p:grpSp>
          <p:nvGrpSpPr>
            <p:cNvPr id="41021" name="Group 61"/>
            <p:cNvGrpSpPr>
              <a:grpSpLocks/>
            </p:cNvGrpSpPr>
            <p:nvPr/>
          </p:nvGrpSpPr>
          <p:grpSpPr bwMode="auto">
            <a:xfrm>
              <a:off x="1414463" y="2030413"/>
              <a:ext cx="5010150" cy="508000"/>
              <a:chOff x="891" y="1175"/>
              <a:chExt cx="3156" cy="320"/>
            </a:xfrm>
          </p:grpSpPr>
          <p:grpSp>
            <p:nvGrpSpPr>
              <p:cNvPr id="41022" name="Group 62"/>
              <p:cNvGrpSpPr>
                <a:grpSpLocks/>
              </p:cNvGrpSpPr>
              <p:nvPr/>
            </p:nvGrpSpPr>
            <p:grpSpPr bwMode="auto">
              <a:xfrm>
                <a:off x="891" y="1175"/>
                <a:ext cx="3156" cy="320"/>
                <a:chOff x="1258" y="1081"/>
                <a:chExt cx="3156" cy="320"/>
              </a:xfrm>
            </p:grpSpPr>
            <p:sp>
              <p:nvSpPr>
                <p:cNvPr id="41023"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41024" name="AutoShape 64"/>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1025"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sz="2200" b="0">
                  <a:latin typeface="Avenir Next"/>
                  <a:ea typeface="Optima" pitchFamily="18" charset="-93"/>
                  <a:cs typeface="Optima" pitchFamily="18" charset="-93"/>
                </a:endParaRPr>
              </a:p>
            </p:txBody>
          </p:sp>
          <p:sp>
            <p:nvSpPr>
              <p:cNvPr id="41026" name="Oval 66"/>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0972" name="Text Box 12"/>
            <p:cNvSpPr txBox="1">
              <a:spLocks noChangeArrowheads="1"/>
            </p:cNvSpPr>
            <p:nvPr/>
          </p:nvSpPr>
          <p:spPr bwMode="auto">
            <a:xfrm>
              <a:off x="2438400" y="2057400"/>
              <a:ext cx="459042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200" b="0" dirty="0">
                  <a:latin typeface="Avenir Next"/>
                  <a:ea typeface="Optima" pitchFamily="18" charset="-93"/>
                  <a:cs typeface="Optima" pitchFamily="18" charset="-93"/>
                </a:rPr>
                <a:t>1. </a:t>
              </a:r>
              <a:r>
                <a:rPr lang="en-US" sz="2200" b="0" dirty="0" err="1">
                  <a:latin typeface="Avenir Next"/>
                  <a:ea typeface="Optima" pitchFamily="18" charset="-93"/>
                  <a:cs typeface="Optima" pitchFamily="18" charset="-93"/>
                </a:rPr>
                <a:t>Các</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khái</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niệm</a:t>
              </a:r>
              <a:r>
                <a:rPr lang="en-US" sz="2200" b="0" dirty="0">
                  <a:latin typeface="Avenir Next"/>
                  <a:ea typeface="Optima" pitchFamily="18" charset="-93"/>
                  <a:cs typeface="Optima" pitchFamily="18" charset="-93"/>
                </a:rPr>
                <a:t> và </a:t>
              </a:r>
              <a:r>
                <a:rPr lang="en-US" sz="2200" b="0" dirty="0" err="1">
                  <a:latin typeface="Avenir Next"/>
                  <a:ea typeface="Optima" pitchFamily="18" charset="-93"/>
                  <a:cs typeface="Optima" pitchFamily="18" charset="-93"/>
                </a:rPr>
                <a:t>hệ</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tiên</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đề</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tĩnh</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học</a:t>
              </a:r>
              <a:endParaRPr lang="en-US" sz="2200" b="0" dirty="0">
                <a:latin typeface="Avenir Next"/>
                <a:ea typeface="Optima" pitchFamily="18" charset="-93"/>
                <a:cs typeface="Optima" pitchFamily="18" charset="-93"/>
              </a:endParaRPr>
            </a:p>
          </p:txBody>
        </p:sp>
      </p:grpSp>
      <p:grpSp>
        <p:nvGrpSpPr>
          <p:cNvPr id="13" name="Group 12"/>
          <p:cNvGrpSpPr/>
          <p:nvPr/>
        </p:nvGrpSpPr>
        <p:grpSpPr>
          <a:xfrm>
            <a:off x="1686740" y="2494391"/>
            <a:ext cx="5010150" cy="508000"/>
            <a:chOff x="1835150" y="2801938"/>
            <a:chExt cx="5010150" cy="508000"/>
          </a:xfrm>
        </p:grpSpPr>
        <p:grpSp>
          <p:nvGrpSpPr>
            <p:cNvPr id="12" name="Group 11"/>
            <p:cNvGrpSpPr/>
            <p:nvPr/>
          </p:nvGrpSpPr>
          <p:grpSpPr>
            <a:xfrm>
              <a:off x="1835150" y="2801938"/>
              <a:ext cx="5010150" cy="508000"/>
              <a:chOff x="1835150" y="2801938"/>
              <a:chExt cx="5010150" cy="508000"/>
            </a:xfrm>
          </p:grpSpPr>
          <p:grpSp>
            <p:nvGrpSpPr>
              <p:cNvPr id="41016" name="Group 56"/>
              <p:cNvGrpSpPr>
                <a:grpSpLocks/>
              </p:cNvGrpSpPr>
              <p:nvPr/>
            </p:nvGrpSpPr>
            <p:grpSpPr bwMode="auto">
              <a:xfrm>
                <a:off x="1835150" y="2801938"/>
                <a:ext cx="5010150" cy="508000"/>
                <a:chOff x="1258" y="1081"/>
                <a:chExt cx="3156" cy="320"/>
              </a:xfrm>
            </p:grpSpPr>
            <p:sp>
              <p:nvSpPr>
                <p:cNvPr id="41017" name="Oval 57"/>
                <p:cNvSpPr>
                  <a:spLocks noChangeArrowheads="1"/>
                </p:cNvSpPr>
                <p:nvPr/>
              </p:nvSpPr>
              <p:spPr bwMode="gray">
                <a:xfrm>
                  <a:off x="1258" y="1091"/>
                  <a:ext cx="304" cy="303"/>
                </a:xfrm>
                <a:prstGeom prst="ellipse">
                  <a:avLst/>
                </a:pr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41018" name="AutoShape 58"/>
                <p:cNvSpPr>
                  <a:spLocks noChangeArrowheads="1"/>
                </p:cNvSpPr>
                <p:nvPr/>
              </p:nvSpPr>
              <p:spPr bwMode="gray">
                <a:xfrm>
                  <a:off x="1491" y="1081"/>
                  <a:ext cx="2923" cy="320"/>
                </a:xfrm>
                <a:prstGeom prst="roundRect">
                  <a:avLst>
                    <a:gd name="adj" fmla="val 50000"/>
                  </a:avLst>
                </a:prstGeom>
                <a:gradFill rotWithShape="1">
                  <a:gsLst>
                    <a:gs pos="0">
                      <a:schemeClr val="accent1"/>
                    </a:gs>
                    <a:gs pos="100000">
                      <a:schemeClr val="accent1">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1019" name="Oval 59"/>
              <p:cNvSpPr>
                <a:spLocks noChangeArrowheads="1"/>
              </p:cNvSpPr>
              <p:nvPr/>
            </p:nvSpPr>
            <p:spPr bwMode="gray">
              <a:xfrm>
                <a:off x="1916113" y="2887663"/>
                <a:ext cx="334962" cy="334962"/>
              </a:xfrm>
              <a:prstGeom prst="ellipse">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sz="2200" b="0">
                  <a:latin typeface="Avenir Next"/>
                  <a:ea typeface="Optima" pitchFamily="18" charset="-93"/>
                  <a:cs typeface="Optima" pitchFamily="18" charset="-93"/>
                </a:endParaRPr>
              </a:p>
            </p:txBody>
          </p:sp>
          <p:sp>
            <p:nvSpPr>
              <p:cNvPr id="41020" name="Oval 60"/>
              <p:cNvSpPr>
                <a:spLocks noChangeArrowheads="1"/>
              </p:cNvSpPr>
              <p:nvPr/>
            </p:nvSpPr>
            <p:spPr bwMode="gray">
              <a:xfrm>
                <a:off x="1922463" y="2874963"/>
                <a:ext cx="241300" cy="242887"/>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0975" name="Text Box 15"/>
            <p:cNvSpPr txBox="1">
              <a:spLocks noChangeArrowheads="1"/>
            </p:cNvSpPr>
            <p:nvPr/>
          </p:nvSpPr>
          <p:spPr bwMode="auto">
            <a:xfrm>
              <a:off x="2819400" y="2819400"/>
              <a:ext cx="310694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200" b="0" dirty="0">
                  <a:latin typeface="Avenir Next"/>
                  <a:ea typeface="Optima" pitchFamily="18" charset="-93"/>
                  <a:cs typeface="Optima" pitchFamily="18" charset="-93"/>
                </a:rPr>
                <a:t>2. </a:t>
              </a:r>
              <a:r>
                <a:rPr lang="en-US" sz="2200" b="0" dirty="0" err="1">
                  <a:latin typeface="Avenir Next"/>
                  <a:ea typeface="Optima" pitchFamily="18" charset="-93"/>
                  <a:cs typeface="Optima" pitchFamily="18" charset="-93"/>
                </a:rPr>
                <a:t>Hệ</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lực</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phẳng</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đồng</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quy</a:t>
              </a:r>
              <a:endParaRPr lang="en-US" sz="2200" b="0" dirty="0">
                <a:latin typeface="Avenir Next"/>
                <a:ea typeface="Optima" pitchFamily="18" charset="-93"/>
                <a:cs typeface="Optima" pitchFamily="18" charset="-93"/>
              </a:endParaRPr>
            </a:p>
          </p:txBody>
        </p:sp>
      </p:grpSp>
      <p:grpSp>
        <p:nvGrpSpPr>
          <p:cNvPr id="16" name="Group 15"/>
          <p:cNvGrpSpPr/>
          <p:nvPr/>
        </p:nvGrpSpPr>
        <p:grpSpPr>
          <a:xfrm>
            <a:off x="2024063" y="3268927"/>
            <a:ext cx="5672379" cy="515938"/>
            <a:chOff x="2009775" y="3657600"/>
            <a:chExt cx="5672379" cy="515938"/>
          </a:xfrm>
        </p:grpSpPr>
        <p:grpSp>
          <p:nvGrpSpPr>
            <p:cNvPr id="41005" name="Group 45"/>
            <p:cNvGrpSpPr>
              <a:grpSpLocks/>
            </p:cNvGrpSpPr>
            <p:nvPr/>
          </p:nvGrpSpPr>
          <p:grpSpPr bwMode="auto">
            <a:xfrm>
              <a:off x="2009775" y="3665538"/>
              <a:ext cx="5010150" cy="508000"/>
              <a:chOff x="891" y="1175"/>
              <a:chExt cx="3156" cy="320"/>
            </a:xfrm>
          </p:grpSpPr>
          <p:grpSp>
            <p:nvGrpSpPr>
              <p:cNvPr id="41006" name="Group 46"/>
              <p:cNvGrpSpPr>
                <a:grpSpLocks/>
              </p:cNvGrpSpPr>
              <p:nvPr/>
            </p:nvGrpSpPr>
            <p:grpSpPr bwMode="auto">
              <a:xfrm>
                <a:off x="891" y="1175"/>
                <a:ext cx="3156" cy="320"/>
                <a:chOff x="1258" y="1081"/>
                <a:chExt cx="3156" cy="320"/>
              </a:xfrm>
            </p:grpSpPr>
            <p:sp>
              <p:nvSpPr>
                <p:cNvPr id="41007" name="Oval 47"/>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41008" name="AutoShape 48"/>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1009" name="Oval 49"/>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sz="2200" b="0">
                  <a:latin typeface="Avenir Next"/>
                  <a:ea typeface="Optima" pitchFamily="18" charset="-93"/>
                  <a:cs typeface="Optima" pitchFamily="18" charset="-93"/>
                </a:endParaRPr>
              </a:p>
            </p:txBody>
          </p:sp>
          <p:sp>
            <p:nvSpPr>
              <p:cNvPr id="41010" name="Oval 50"/>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0986" name="Text Box 26"/>
            <p:cNvSpPr txBox="1">
              <a:spLocks noChangeArrowheads="1"/>
            </p:cNvSpPr>
            <p:nvPr/>
          </p:nvSpPr>
          <p:spPr bwMode="auto">
            <a:xfrm>
              <a:off x="3048000" y="3657600"/>
              <a:ext cx="463415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200" b="0" dirty="0">
                  <a:latin typeface="Avenir Next"/>
                  <a:ea typeface="Optima" pitchFamily="18" charset="-93"/>
                  <a:cs typeface="Optima" pitchFamily="18" charset="-93"/>
                </a:rPr>
                <a:t>3. </a:t>
              </a:r>
              <a:r>
                <a:rPr lang="en-US" sz="2200" b="0" dirty="0" err="1">
                  <a:latin typeface="Avenir Next"/>
                  <a:ea typeface="Optima" pitchFamily="18" charset="-93"/>
                  <a:cs typeface="Optima" pitchFamily="18" charset="-93"/>
                </a:rPr>
                <a:t>Hệ</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lực</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phẳng</a:t>
              </a:r>
              <a:r>
                <a:rPr lang="en-US" sz="2200" b="0" dirty="0">
                  <a:latin typeface="Avenir Next"/>
                  <a:ea typeface="Optima" pitchFamily="18" charset="-93"/>
                  <a:cs typeface="Optima" pitchFamily="18" charset="-93"/>
                </a:rPr>
                <a:t> song </a:t>
              </a:r>
              <a:r>
                <a:rPr lang="en-US" sz="2200" b="0" dirty="0" err="1">
                  <a:latin typeface="Avenir Next"/>
                  <a:ea typeface="Optima" pitchFamily="18" charset="-93"/>
                  <a:cs typeface="Optima" pitchFamily="18" charset="-93"/>
                </a:rPr>
                <a:t>song</a:t>
              </a:r>
              <a:r>
                <a:rPr lang="en-US" sz="2200" b="0" dirty="0">
                  <a:latin typeface="Avenir Next"/>
                  <a:ea typeface="Optima" pitchFamily="18" charset="-93"/>
                  <a:cs typeface="Optima" pitchFamily="18" charset="-93"/>
                </a:rPr>
                <a:t> – </a:t>
              </a:r>
              <a:r>
                <a:rPr lang="en-US" sz="2200" b="0" dirty="0" err="1">
                  <a:latin typeface="Avenir Next"/>
                  <a:ea typeface="Optima" pitchFamily="18" charset="-93"/>
                  <a:cs typeface="Optima" pitchFamily="18" charset="-93"/>
                </a:rPr>
                <a:t>ngẫu</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lực</a:t>
              </a:r>
              <a:r>
                <a:rPr lang="en-US" sz="2200" b="0" dirty="0">
                  <a:latin typeface="Avenir Next"/>
                  <a:ea typeface="Optima" pitchFamily="18" charset="-93"/>
                  <a:cs typeface="Optima" pitchFamily="18" charset="-93"/>
                </a:rPr>
                <a:t>…</a:t>
              </a:r>
            </a:p>
          </p:txBody>
        </p:sp>
      </p:grpSp>
      <p:grpSp>
        <p:nvGrpSpPr>
          <p:cNvPr id="14" name="Group 13"/>
          <p:cNvGrpSpPr/>
          <p:nvPr/>
        </p:nvGrpSpPr>
        <p:grpSpPr>
          <a:xfrm>
            <a:off x="2076913" y="4044562"/>
            <a:ext cx="5010150" cy="508000"/>
            <a:chOff x="1936750" y="4502150"/>
            <a:chExt cx="5010150" cy="508000"/>
          </a:xfrm>
        </p:grpSpPr>
        <p:grpSp>
          <p:nvGrpSpPr>
            <p:cNvPr id="41011" name="Group 51"/>
            <p:cNvGrpSpPr>
              <a:grpSpLocks/>
            </p:cNvGrpSpPr>
            <p:nvPr/>
          </p:nvGrpSpPr>
          <p:grpSpPr bwMode="auto">
            <a:xfrm>
              <a:off x="1936750" y="4502150"/>
              <a:ext cx="5010150" cy="508000"/>
              <a:chOff x="1258" y="1081"/>
              <a:chExt cx="3156" cy="320"/>
            </a:xfrm>
          </p:grpSpPr>
          <p:sp>
            <p:nvSpPr>
              <p:cNvPr id="41012" name="Oval 52"/>
              <p:cNvSpPr>
                <a:spLocks noChangeArrowheads="1"/>
              </p:cNvSpPr>
              <p:nvPr/>
            </p:nvSpPr>
            <p:spPr bwMode="gray">
              <a:xfrm>
                <a:off x="1258" y="1091"/>
                <a:ext cx="304" cy="303"/>
              </a:xfrm>
              <a:prstGeom prst="ellipse">
                <a:avLst/>
              </a:pr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41013" name="AutoShape 53"/>
              <p:cNvSpPr>
                <a:spLocks noChangeArrowheads="1"/>
              </p:cNvSpPr>
              <p:nvPr/>
            </p:nvSpPr>
            <p:spPr bwMode="gray">
              <a:xfrm>
                <a:off x="1491" y="1081"/>
                <a:ext cx="2923" cy="320"/>
              </a:xfrm>
              <a:prstGeom prst="roundRect">
                <a:avLst>
                  <a:gd name="adj" fmla="val 50000"/>
                </a:avLst>
              </a:prstGeom>
              <a:gradFill rotWithShape="1">
                <a:gsLst>
                  <a:gs pos="0">
                    <a:schemeClr val="accent1"/>
                  </a:gs>
                  <a:gs pos="100000">
                    <a:schemeClr val="accent1">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1014" name="Oval 54"/>
            <p:cNvSpPr>
              <a:spLocks noChangeArrowheads="1"/>
            </p:cNvSpPr>
            <p:nvPr/>
          </p:nvSpPr>
          <p:spPr bwMode="gray">
            <a:xfrm>
              <a:off x="2017713" y="4587875"/>
              <a:ext cx="334962" cy="334963"/>
            </a:xfrm>
            <a:prstGeom prst="ellipse">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sz="2200" b="0">
                <a:latin typeface="Avenir Next"/>
                <a:ea typeface="Optima" pitchFamily="18" charset="-93"/>
                <a:cs typeface="Optima" pitchFamily="18" charset="-93"/>
              </a:endParaRPr>
            </a:p>
          </p:txBody>
        </p:sp>
        <p:sp>
          <p:nvSpPr>
            <p:cNvPr id="41015" name="Oval 55"/>
            <p:cNvSpPr>
              <a:spLocks noChangeArrowheads="1"/>
            </p:cNvSpPr>
            <p:nvPr/>
          </p:nvSpPr>
          <p:spPr bwMode="gray">
            <a:xfrm>
              <a:off x="2024063" y="4575175"/>
              <a:ext cx="241300" cy="242888"/>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40989" name="Text Box 29"/>
            <p:cNvSpPr txBox="1">
              <a:spLocks noChangeArrowheads="1"/>
            </p:cNvSpPr>
            <p:nvPr/>
          </p:nvSpPr>
          <p:spPr bwMode="auto">
            <a:xfrm>
              <a:off x="2905125" y="4543425"/>
              <a:ext cx="266508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200" b="0" dirty="0">
                  <a:latin typeface="Avenir Next"/>
                  <a:ea typeface="Optima" pitchFamily="18" charset="-93"/>
                  <a:cs typeface="Optima" pitchFamily="18" charset="-93"/>
                </a:rPr>
                <a:t>4. </a:t>
              </a:r>
              <a:r>
                <a:rPr lang="en-US" sz="2200" b="0" dirty="0" err="1">
                  <a:latin typeface="Avenir Next"/>
                  <a:ea typeface="Optima" pitchFamily="18" charset="-93"/>
                  <a:cs typeface="Optima" pitchFamily="18" charset="-93"/>
                </a:rPr>
                <a:t>Hệ</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lực</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phẳng</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bất</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kì</a:t>
              </a:r>
              <a:endParaRPr lang="en-US" sz="2200" b="0" dirty="0">
                <a:latin typeface="Avenir Next"/>
                <a:ea typeface="Optima" pitchFamily="18" charset="-93"/>
                <a:cs typeface="Optima" pitchFamily="18" charset="-93"/>
              </a:endParaRPr>
            </a:p>
          </p:txBody>
        </p:sp>
      </p:grpSp>
      <p:grpSp>
        <p:nvGrpSpPr>
          <p:cNvPr id="43" name="Group 42"/>
          <p:cNvGrpSpPr/>
          <p:nvPr/>
        </p:nvGrpSpPr>
        <p:grpSpPr>
          <a:xfrm>
            <a:off x="1821690" y="4784172"/>
            <a:ext cx="5010150" cy="515938"/>
            <a:chOff x="2009775" y="3657600"/>
            <a:chExt cx="5010150" cy="515938"/>
          </a:xfrm>
        </p:grpSpPr>
        <p:grpSp>
          <p:nvGrpSpPr>
            <p:cNvPr id="44" name="Group 45"/>
            <p:cNvGrpSpPr>
              <a:grpSpLocks/>
            </p:cNvGrpSpPr>
            <p:nvPr/>
          </p:nvGrpSpPr>
          <p:grpSpPr bwMode="auto">
            <a:xfrm>
              <a:off x="2009775" y="3665538"/>
              <a:ext cx="5010150" cy="508000"/>
              <a:chOff x="891" y="1175"/>
              <a:chExt cx="3156" cy="320"/>
            </a:xfrm>
          </p:grpSpPr>
          <p:grpSp>
            <p:nvGrpSpPr>
              <p:cNvPr id="46" name="Group 46"/>
              <p:cNvGrpSpPr>
                <a:grpSpLocks/>
              </p:cNvGrpSpPr>
              <p:nvPr/>
            </p:nvGrpSpPr>
            <p:grpSpPr bwMode="auto">
              <a:xfrm>
                <a:off x="891" y="1175"/>
                <a:ext cx="3156" cy="320"/>
                <a:chOff x="1258" y="1081"/>
                <a:chExt cx="3156" cy="320"/>
              </a:xfrm>
            </p:grpSpPr>
            <p:sp>
              <p:nvSpPr>
                <p:cNvPr id="49" name="Oval 47"/>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50" name="AutoShape 48"/>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7" name="Oval 49"/>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sz="2200" b="0">
                  <a:latin typeface="Avenir Next"/>
                  <a:ea typeface="Optima" pitchFamily="18" charset="-93"/>
                  <a:cs typeface="Optima" pitchFamily="18" charset="-93"/>
                </a:endParaRPr>
              </a:p>
            </p:txBody>
          </p:sp>
          <p:sp>
            <p:nvSpPr>
              <p:cNvPr id="48" name="Oval 50"/>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45" name="Text Box 26"/>
            <p:cNvSpPr txBox="1">
              <a:spLocks noChangeArrowheads="1"/>
            </p:cNvSpPr>
            <p:nvPr/>
          </p:nvSpPr>
          <p:spPr bwMode="auto">
            <a:xfrm>
              <a:off x="3048000" y="3657600"/>
              <a:ext cx="264104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200" b="0" dirty="0">
                  <a:latin typeface="Avenir Next"/>
                  <a:ea typeface="Optima" pitchFamily="18" charset="-93"/>
                  <a:cs typeface="Optima" pitchFamily="18" charset="-93"/>
                </a:rPr>
                <a:t>5. Ma </a:t>
              </a:r>
              <a:r>
                <a:rPr lang="en-US" sz="2200" b="0" dirty="0" err="1">
                  <a:latin typeface="Avenir Next"/>
                  <a:ea typeface="Optima" pitchFamily="18" charset="-93"/>
                  <a:cs typeface="Optima" pitchFamily="18" charset="-93"/>
                </a:rPr>
                <a:t>sát</a:t>
              </a:r>
              <a:r>
                <a:rPr lang="en-US" sz="2200" b="0" dirty="0">
                  <a:latin typeface="Avenir Next"/>
                  <a:ea typeface="Optima" pitchFamily="18" charset="-93"/>
                  <a:cs typeface="Optima" pitchFamily="18" charset="-93"/>
                </a:rPr>
                <a:t> – </a:t>
              </a:r>
              <a:r>
                <a:rPr lang="en-US" sz="2200" b="0" dirty="0" err="1">
                  <a:latin typeface="Avenir Next"/>
                  <a:ea typeface="Optima" pitchFamily="18" charset="-93"/>
                  <a:cs typeface="Optima" pitchFamily="18" charset="-93"/>
                </a:rPr>
                <a:t>trọng</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tâm</a:t>
              </a:r>
              <a:endParaRPr lang="en-US" sz="2200" b="0" dirty="0">
                <a:latin typeface="Avenir Next"/>
                <a:ea typeface="Optima" pitchFamily="18" charset="-93"/>
                <a:cs typeface="Optima" pitchFamily="18" charset="-93"/>
              </a:endParaRPr>
            </a:p>
          </p:txBody>
        </p:sp>
      </p:grpSp>
      <p:grpSp>
        <p:nvGrpSpPr>
          <p:cNvPr id="51" name="Group 50">
            <a:extLst>
              <a:ext uri="{FF2B5EF4-FFF2-40B4-BE49-F238E27FC236}">
                <a16:creationId xmlns:a16="http://schemas.microsoft.com/office/drawing/2014/main" id="{D146EE07-FD9B-43C6-8246-8E2D2C4F1AED}"/>
              </a:ext>
            </a:extLst>
          </p:cNvPr>
          <p:cNvGrpSpPr/>
          <p:nvPr/>
        </p:nvGrpSpPr>
        <p:grpSpPr>
          <a:xfrm>
            <a:off x="1323829" y="5556386"/>
            <a:ext cx="6439809" cy="508000"/>
            <a:chOff x="1936750" y="4502150"/>
            <a:chExt cx="6439809" cy="508000"/>
          </a:xfrm>
        </p:grpSpPr>
        <p:grpSp>
          <p:nvGrpSpPr>
            <p:cNvPr id="52" name="Group 51">
              <a:extLst>
                <a:ext uri="{FF2B5EF4-FFF2-40B4-BE49-F238E27FC236}">
                  <a16:creationId xmlns:a16="http://schemas.microsoft.com/office/drawing/2014/main" id="{84EC0743-40F1-4B6F-9C16-B34781C6BE4B}"/>
                </a:ext>
              </a:extLst>
            </p:cNvPr>
            <p:cNvGrpSpPr>
              <a:grpSpLocks/>
            </p:cNvGrpSpPr>
            <p:nvPr/>
          </p:nvGrpSpPr>
          <p:grpSpPr bwMode="auto">
            <a:xfrm>
              <a:off x="1936750" y="4502150"/>
              <a:ext cx="5010150" cy="508000"/>
              <a:chOff x="1258" y="1081"/>
              <a:chExt cx="3156" cy="320"/>
            </a:xfrm>
          </p:grpSpPr>
          <p:sp>
            <p:nvSpPr>
              <p:cNvPr id="56" name="Oval 52">
                <a:extLst>
                  <a:ext uri="{FF2B5EF4-FFF2-40B4-BE49-F238E27FC236}">
                    <a16:creationId xmlns:a16="http://schemas.microsoft.com/office/drawing/2014/main" id="{0CB46CB0-B4D2-4625-A449-6ECB5C0F1A24}"/>
                  </a:ext>
                </a:extLst>
              </p:cNvPr>
              <p:cNvSpPr>
                <a:spLocks noChangeArrowheads="1"/>
              </p:cNvSpPr>
              <p:nvPr/>
            </p:nvSpPr>
            <p:spPr bwMode="gray">
              <a:xfrm>
                <a:off x="1258" y="1091"/>
                <a:ext cx="304" cy="303"/>
              </a:xfrm>
              <a:prstGeom prst="ellipse">
                <a:avLst/>
              </a:pr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57" name="AutoShape 53">
                <a:extLst>
                  <a:ext uri="{FF2B5EF4-FFF2-40B4-BE49-F238E27FC236}">
                    <a16:creationId xmlns:a16="http://schemas.microsoft.com/office/drawing/2014/main" id="{06B9B7F9-83DA-4151-A690-E2675374B3AA}"/>
                  </a:ext>
                </a:extLst>
              </p:cNvPr>
              <p:cNvSpPr>
                <a:spLocks noChangeArrowheads="1"/>
              </p:cNvSpPr>
              <p:nvPr/>
            </p:nvSpPr>
            <p:spPr bwMode="gray">
              <a:xfrm>
                <a:off x="1491" y="1081"/>
                <a:ext cx="2923" cy="320"/>
              </a:xfrm>
              <a:prstGeom prst="roundRect">
                <a:avLst>
                  <a:gd name="adj" fmla="val 50000"/>
                </a:avLst>
              </a:prstGeom>
              <a:gradFill rotWithShape="1">
                <a:gsLst>
                  <a:gs pos="0">
                    <a:schemeClr val="accent1"/>
                  </a:gs>
                  <a:gs pos="100000">
                    <a:schemeClr val="accent1">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grpSp>
        <p:sp>
          <p:nvSpPr>
            <p:cNvPr id="53" name="Oval 54">
              <a:extLst>
                <a:ext uri="{FF2B5EF4-FFF2-40B4-BE49-F238E27FC236}">
                  <a16:creationId xmlns:a16="http://schemas.microsoft.com/office/drawing/2014/main" id="{30C0E8C7-E348-4661-AFC2-5ACB049C3CD3}"/>
                </a:ext>
              </a:extLst>
            </p:cNvPr>
            <p:cNvSpPr>
              <a:spLocks noChangeArrowheads="1"/>
            </p:cNvSpPr>
            <p:nvPr/>
          </p:nvSpPr>
          <p:spPr bwMode="gray">
            <a:xfrm>
              <a:off x="2017713" y="4587875"/>
              <a:ext cx="334962" cy="334963"/>
            </a:xfrm>
            <a:prstGeom prst="ellipse">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sz="2200" b="0">
                <a:latin typeface="Avenir Next"/>
                <a:ea typeface="Optima" pitchFamily="18" charset="-93"/>
                <a:cs typeface="Optima" pitchFamily="18" charset="-93"/>
              </a:endParaRPr>
            </a:p>
          </p:txBody>
        </p:sp>
        <p:sp>
          <p:nvSpPr>
            <p:cNvPr id="54" name="Oval 55">
              <a:extLst>
                <a:ext uri="{FF2B5EF4-FFF2-40B4-BE49-F238E27FC236}">
                  <a16:creationId xmlns:a16="http://schemas.microsoft.com/office/drawing/2014/main" id="{30C7DB4F-9D6B-4B9A-AF2F-F76C89D61F62}"/>
                </a:ext>
              </a:extLst>
            </p:cNvPr>
            <p:cNvSpPr>
              <a:spLocks noChangeArrowheads="1"/>
            </p:cNvSpPr>
            <p:nvPr/>
          </p:nvSpPr>
          <p:spPr bwMode="gray">
            <a:xfrm>
              <a:off x="2024063" y="4575175"/>
              <a:ext cx="241300" cy="242888"/>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sz="2200" b="0">
                <a:latin typeface="Avenir Next"/>
                <a:ea typeface="Optima" pitchFamily="18" charset="-93"/>
                <a:cs typeface="Optima" pitchFamily="18" charset="-93"/>
              </a:endParaRPr>
            </a:p>
          </p:txBody>
        </p:sp>
        <p:sp>
          <p:nvSpPr>
            <p:cNvPr id="55" name="Text Box 29">
              <a:extLst>
                <a:ext uri="{FF2B5EF4-FFF2-40B4-BE49-F238E27FC236}">
                  <a16:creationId xmlns:a16="http://schemas.microsoft.com/office/drawing/2014/main" id="{D0A21EF8-1ECA-4540-ACA6-F022146F58AB}"/>
                </a:ext>
              </a:extLst>
            </p:cNvPr>
            <p:cNvSpPr txBox="1">
              <a:spLocks noChangeArrowheads="1"/>
            </p:cNvSpPr>
            <p:nvPr/>
          </p:nvSpPr>
          <p:spPr bwMode="auto">
            <a:xfrm>
              <a:off x="2905125" y="4543425"/>
              <a:ext cx="547143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200" b="0" dirty="0">
                  <a:latin typeface="Avenir Next"/>
                  <a:ea typeface="Optima" pitchFamily="18" charset="-93"/>
                  <a:cs typeface="Optima" pitchFamily="18" charset="-93"/>
                </a:rPr>
                <a:t>4. </a:t>
              </a:r>
              <a:r>
                <a:rPr lang="en-US" sz="2200" b="0" dirty="0" err="1">
                  <a:latin typeface="Avenir Next"/>
                  <a:ea typeface="Optima" pitchFamily="18" charset="-93"/>
                  <a:cs typeface="Optima" pitchFamily="18" charset="-93"/>
                </a:rPr>
                <a:t>Động</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học</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điểm</a:t>
              </a:r>
              <a:r>
                <a:rPr lang="en-US" sz="2200" b="0" dirty="0">
                  <a:latin typeface="Avenir Next"/>
                  <a:ea typeface="Optima" pitchFamily="18" charset="-93"/>
                  <a:cs typeface="Optima" pitchFamily="18" charset="-93"/>
                </a:rPr>
                <a:t> – </a:t>
              </a:r>
              <a:r>
                <a:rPr lang="en-US" sz="2200" b="0" dirty="0" err="1">
                  <a:latin typeface="Avenir Next"/>
                  <a:ea typeface="Optima" pitchFamily="18" charset="-93"/>
                  <a:cs typeface="Optima" pitchFamily="18" charset="-93"/>
                </a:rPr>
                <a:t>chuyển</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động</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của</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vật</a:t>
              </a:r>
              <a:r>
                <a:rPr lang="en-US" sz="2200" b="0" dirty="0">
                  <a:latin typeface="Avenir Next"/>
                  <a:ea typeface="Optima" pitchFamily="18" charset="-93"/>
                  <a:cs typeface="Optima" pitchFamily="18" charset="-93"/>
                </a:rPr>
                <a:t> </a:t>
              </a:r>
              <a:r>
                <a:rPr lang="en-US" sz="2200" b="0" dirty="0" err="1">
                  <a:latin typeface="Avenir Next"/>
                  <a:ea typeface="Optima" pitchFamily="18" charset="-93"/>
                  <a:cs typeface="Optima" pitchFamily="18" charset="-93"/>
                </a:rPr>
                <a:t>rắn</a:t>
              </a:r>
              <a:r>
                <a:rPr lang="en-US" sz="2200" b="0" dirty="0">
                  <a:latin typeface="Avenir Next"/>
                  <a:ea typeface="Optima" pitchFamily="18" charset="-93"/>
                  <a:cs typeface="Optima" pitchFamily="18" charset="-93"/>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1+#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1000" fill="hold"/>
                                        <p:tgtEl>
                                          <p:spTgt spid="13"/>
                                        </p:tgtEl>
                                        <p:attrNameLst>
                                          <p:attrName>ppt_x</p:attrName>
                                        </p:attrNameLst>
                                      </p:cBhvr>
                                      <p:tavLst>
                                        <p:tav tm="0">
                                          <p:val>
                                            <p:strVal val="1+#ppt_w/2"/>
                                          </p:val>
                                        </p:tav>
                                        <p:tav tm="100000">
                                          <p:val>
                                            <p:strVal val="#ppt_x"/>
                                          </p:val>
                                        </p:tav>
                                      </p:tavLst>
                                    </p:anim>
                                    <p:anim calcmode="lin" valueType="num">
                                      <p:cBhvr additive="base">
                                        <p:cTn id="13" dur="1000" fill="hold"/>
                                        <p:tgtEl>
                                          <p:spTgt spid="13"/>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1000" fill="hold"/>
                                        <p:tgtEl>
                                          <p:spTgt spid="16"/>
                                        </p:tgtEl>
                                        <p:attrNameLst>
                                          <p:attrName>ppt_x</p:attrName>
                                        </p:attrNameLst>
                                      </p:cBhvr>
                                      <p:tavLst>
                                        <p:tav tm="0">
                                          <p:val>
                                            <p:strVal val="1+#ppt_w/2"/>
                                          </p:val>
                                        </p:tav>
                                        <p:tav tm="100000">
                                          <p:val>
                                            <p:strVal val="#ppt_x"/>
                                          </p:val>
                                        </p:tav>
                                      </p:tavLst>
                                    </p:anim>
                                    <p:anim calcmode="lin" valueType="num">
                                      <p:cBhvr additive="base">
                                        <p:cTn id="18" dur="1000" fill="hold"/>
                                        <p:tgtEl>
                                          <p:spTgt spid="16"/>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1000" fill="hold"/>
                                        <p:tgtEl>
                                          <p:spTgt spid="14"/>
                                        </p:tgtEl>
                                        <p:attrNameLst>
                                          <p:attrName>ppt_x</p:attrName>
                                        </p:attrNameLst>
                                      </p:cBhvr>
                                      <p:tavLst>
                                        <p:tav tm="0">
                                          <p:val>
                                            <p:strVal val="1+#ppt_w/2"/>
                                          </p:val>
                                        </p:tav>
                                        <p:tav tm="100000">
                                          <p:val>
                                            <p:strVal val="#ppt_x"/>
                                          </p:val>
                                        </p:tav>
                                      </p:tavLst>
                                    </p:anim>
                                    <p:anim calcmode="lin" valueType="num">
                                      <p:cBhvr additive="base">
                                        <p:cTn id="23" dur="10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 presetClass="entr" presetSubtype="2"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1000" fill="hold"/>
                                        <p:tgtEl>
                                          <p:spTgt spid="43"/>
                                        </p:tgtEl>
                                        <p:attrNameLst>
                                          <p:attrName>ppt_x</p:attrName>
                                        </p:attrNameLst>
                                      </p:cBhvr>
                                      <p:tavLst>
                                        <p:tav tm="0">
                                          <p:val>
                                            <p:strVal val="1+#ppt_w/2"/>
                                          </p:val>
                                        </p:tav>
                                        <p:tav tm="100000">
                                          <p:val>
                                            <p:strVal val="#ppt_x"/>
                                          </p:val>
                                        </p:tav>
                                      </p:tavLst>
                                    </p:anim>
                                    <p:anim calcmode="lin" valueType="num">
                                      <p:cBhvr additive="base">
                                        <p:cTn id="28" dur="1000" fill="hold"/>
                                        <p:tgtEl>
                                          <p:spTgt spid="43"/>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2" presetClass="entr" presetSubtype="2" fill="hold" nodeType="afterEffect">
                                  <p:stCondLst>
                                    <p:cond delay="0"/>
                                  </p:stCondLst>
                                  <p:childTnLst>
                                    <p:set>
                                      <p:cBhvr>
                                        <p:cTn id="31" dur="1" fill="hold">
                                          <p:stCondLst>
                                            <p:cond delay="0"/>
                                          </p:stCondLst>
                                        </p:cTn>
                                        <p:tgtEl>
                                          <p:spTgt spid="51"/>
                                        </p:tgtEl>
                                        <p:attrNameLst>
                                          <p:attrName>style.visibility</p:attrName>
                                        </p:attrNameLst>
                                      </p:cBhvr>
                                      <p:to>
                                        <p:strVal val="visible"/>
                                      </p:to>
                                    </p:set>
                                    <p:anim calcmode="lin" valueType="num">
                                      <p:cBhvr additive="base">
                                        <p:cTn id="32" dur="1000" fill="hold"/>
                                        <p:tgtEl>
                                          <p:spTgt spid="51"/>
                                        </p:tgtEl>
                                        <p:attrNameLst>
                                          <p:attrName>ppt_x</p:attrName>
                                        </p:attrNameLst>
                                      </p:cBhvr>
                                      <p:tavLst>
                                        <p:tav tm="0">
                                          <p:val>
                                            <p:strVal val="1+#ppt_w/2"/>
                                          </p:val>
                                        </p:tav>
                                        <p:tav tm="100000">
                                          <p:val>
                                            <p:strVal val="#ppt_x"/>
                                          </p:val>
                                        </p:tav>
                                      </p:tavLst>
                                    </p:anim>
                                    <p:anim calcmode="lin" valueType="num">
                                      <p:cBhvr additive="base">
                                        <p:cTn id="33" dur="10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en-US" dirty="0"/>
              <a:t>TĨNH HỌC</a:t>
            </a:r>
          </a:p>
        </p:txBody>
      </p:sp>
      <p:sp>
        <p:nvSpPr>
          <p:cNvPr id="5" name="TextBox 4"/>
          <p:cNvSpPr txBox="1"/>
          <p:nvPr/>
        </p:nvSpPr>
        <p:spPr>
          <a:xfrm>
            <a:off x="827584" y="1589509"/>
            <a:ext cx="2448272" cy="408623"/>
          </a:xfrm>
          <a:prstGeom prst="roundRect">
            <a:avLst/>
          </a:prstGeom>
          <a:solidFill>
            <a:schemeClr val="accent1"/>
          </a:solidFill>
          <a:ln>
            <a:solidFill>
              <a:schemeClr val="accent1"/>
            </a:solidFill>
          </a:ln>
        </p:spPr>
        <p:txBody>
          <a:bodyPr wrap="square" rtlCol="0">
            <a:spAutoFit/>
          </a:bodyPr>
          <a:lstStyle/>
          <a:p>
            <a:pPr algn="ctr"/>
            <a:r>
              <a:rPr lang="en-US">
                <a:solidFill>
                  <a:schemeClr val="bg1"/>
                </a:solidFill>
                <a:latin typeface="Helvatica Neue"/>
              </a:rPr>
              <a:t>TĨNH HỌC VẬT RẮN</a:t>
            </a:r>
          </a:p>
        </p:txBody>
      </p:sp>
      <p:sp>
        <p:nvSpPr>
          <p:cNvPr id="6" name="TextBox 5"/>
          <p:cNvSpPr txBox="1"/>
          <p:nvPr/>
        </p:nvSpPr>
        <p:spPr>
          <a:xfrm>
            <a:off x="5148064" y="1430515"/>
            <a:ext cx="3600400" cy="757130"/>
          </a:xfrm>
          <a:prstGeom prst="rect">
            <a:avLst/>
          </a:prstGeom>
          <a:noFill/>
          <a:ln>
            <a:solidFill>
              <a:schemeClr val="accent1"/>
            </a:solidFill>
          </a:ln>
        </p:spPr>
        <p:txBody>
          <a:bodyPr wrap="square" rtlCol="0">
            <a:spAutoFit/>
          </a:bodyPr>
          <a:lstStyle/>
          <a:p>
            <a:pPr algn="ctr">
              <a:lnSpc>
                <a:spcPct val="120000"/>
              </a:lnSpc>
            </a:pPr>
            <a:r>
              <a:rPr lang="en-US" i="1">
                <a:solidFill>
                  <a:schemeClr val="accent1">
                    <a:lumMod val="75000"/>
                  </a:schemeClr>
                </a:solidFill>
              </a:rPr>
              <a:t>trạng thái cân bằng của vật rắn dưới tác dụng của các lực</a:t>
            </a:r>
            <a:endParaRPr lang="en-US" i="1" dirty="0">
              <a:solidFill>
                <a:schemeClr val="accent1">
                  <a:lumMod val="75000"/>
                </a:schemeClr>
              </a:solidFill>
            </a:endParaRPr>
          </a:p>
        </p:txBody>
      </p:sp>
      <p:grpSp>
        <p:nvGrpSpPr>
          <p:cNvPr id="4" name="Group 3"/>
          <p:cNvGrpSpPr/>
          <p:nvPr/>
        </p:nvGrpSpPr>
        <p:grpSpPr>
          <a:xfrm>
            <a:off x="3275856" y="1340768"/>
            <a:ext cx="1872208" cy="468312"/>
            <a:chOff x="3275856" y="1484784"/>
            <a:chExt cx="1872208" cy="468312"/>
          </a:xfrm>
        </p:grpSpPr>
        <p:cxnSp>
          <p:nvCxnSpPr>
            <p:cNvPr id="8" name="Straight Arrow Connector 7"/>
            <p:cNvCxnSpPr>
              <a:stCxn id="5" idx="3"/>
              <a:endCxn id="6" idx="1"/>
            </p:cNvCxnSpPr>
            <p:nvPr/>
          </p:nvCxnSpPr>
          <p:spPr bwMode="auto">
            <a:xfrm>
              <a:off x="3275856" y="1937837"/>
              <a:ext cx="1872208" cy="15259"/>
            </a:xfrm>
            <a:prstGeom prst="straightConnector1">
              <a:avLst/>
            </a:prstGeom>
            <a:ln w="12700">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491880" y="1484784"/>
              <a:ext cx="1368152" cy="369332"/>
            </a:xfrm>
            <a:prstGeom prst="rect">
              <a:avLst/>
            </a:prstGeom>
            <a:noFill/>
          </p:spPr>
          <p:txBody>
            <a:bodyPr wrap="square" rtlCol="0">
              <a:spAutoFit/>
            </a:bodyPr>
            <a:lstStyle/>
            <a:p>
              <a:r>
                <a:rPr lang="en-US" b="0">
                  <a:solidFill>
                    <a:schemeClr val="accent2">
                      <a:lumMod val="50000"/>
                    </a:schemeClr>
                  </a:solidFill>
                </a:rPr>
                <a:t>nghiên cứu</a:t>
              </a:r>
            </a:p>
          </p:txBody>
        </p:sp>
      </p:grpSp>
      <p:grpSp>
        <p:nvGrpSpPr>
          <p:cNvPr id="11" name="Group 10"/>
          <p:cNvGrpSpPr/>
          <p:nvPr/>
        </p:nvGrpSpPr>
        <p:grpSpPr>
          <a:xfrm>
            <a:off x="251519" y="3068960"/>
            <a:ext cx="4393040" cy="1415684"/>
            <a:chOff x="251519" y="3203684"/>
            <a:chExt cx="4393040" cy="1415684"/>
          </a:xfrm>
        </p:grpSpPr>
        <p:sp>
          <p:nvSpPr>
            <p:cNvPr id="18" name="TextBox 17"/>
            <p:cNvSpPr txBox="1"/>
            <p:nvPr/>
          </p:nvSpPr>
          <p:spPr>
            <a:xfrm>
              <a:off x="251519" y="3815460"/>
              <a:ext cx="4393039" cy="803908"/>
            </a:xfrm>
            <a:prstGeom prst="roundRect">
              <a:avLst/>
            </a:prstGeom>
            <a:noFill/>
            <a:ln>
              <a:solidFill>
                <a:schemeClr val="accent1"/>
              </a:solidFill>
            </a:ln>
          </p:spPr>
          <p:txBody>
            <a:bodyPr wrap="square" rtlCol="0">
              <a:spAutoFit/>
            </a:bodyPr>
            <a:lstStyle/>
            <a:p>
              <a:pPr algn="ctr">
                <a:lnSpc>
                  <a:spcPct val="120000"/>
                </a:lnSpc>
              </a:pPr>
              <a:r>
                <a:rPr lang="vi-VN" b="0">
                  <a:solidFill>
                    <a:schemeClr val="accent1">
                      <a:lumMod val="75000"/>
                    </a:schemeClr>
                  </a:solidFill>
                  <a:latin typeface="Helvatica Neue"/>
                </a:rPr>
                <a:t>Biến đổi hệ lực đã cho thành hệ lực khác tương đương nhưng </a:t>
              </a:r>
              <a:r>
                <a:rPr lang="vi-VN" b="0" i="1" u="sng">
                  <a:solidFill>
                    <a:schemeClr val="accent1">
                      <a:lumMod val="75000"/>
                    </a:schemeClr>
                  </a:solidFill>
                  <a:latin typeface="Helvatica Neue"/>
                </a:rPr>
                <a:t>đơn giản hơn</a:t>
              </a:r>
              <a:endParaRPr lang="en-US" b="0" i="1" u="sng">
                <a:solidFill>
                  <a:schemeClr val="accent1">
                    <a:lumMod val="75000"/>
                  </a:schemeClr>
                </a:solidFill>
                <a:latin typeface="Helvatica Neue"/>
              </a:endParaRPr>
            </a:p>
          </p:txBody>
        </p:sp>
        <p:cxnSp>
          <p:nvCxnSpPr>
            <p:cNvPr id="23" name="Straight Arrow Connector 22"/>
            <p:cNvCxnSpPr>
              <a:stCxn id="14" idx="2"/>
              <a:endCxn id="18" idx="0"/>
            </p:cNvCxnSpPr>
            <p:nvPr/>
          </p:nvCxnSpPr>
          <p:spPr bwMode="auto">
            <a:xfrm flipH="1">
              <a:off x="2448039" y="3203684"/>
              <a:ext cx="2196520" cy="611776"/>
            </a:xfrm>
            <a:prstGeom prst="straightConnector1">
              <a:avLst/>
            </a:prstGeom>
            <a:ln w="12700">
              <a:headEnd type="none" w="med" len="med"/>
              <a:tailEnd type="arrow"/>
            </a:ln>
          </p:spPr>
          <p:style>
            <a:lnRef idx="1">
              <a:schemeClr val="accent1"/>
            </a:lnRef>
            <a:fillRef idx="0">
              <a:schemeClr val="accent1"/>
            </a:fillRef>
            <a:effectRef idx="0">
              <a:schemeClr val="accent1"/>
            </a:effectRef>
            <a:fontRef idx="minor">
              <a:schemeClr val="tx1"/>
            </a:fontRef>
          </p:style>
        </p:cxnSp>
      </p:grpSp>
      <p:grpSp>
        <p:nvGrpSpPr>
          <p:cNvPr id="10" name="Group 9"/>
          <p:cNvGrpSpPr/>
          <p:nvPr/>
        </p:nvGrpSpPr>
        <p:grpSpPr>
          <a:xfrm>
            <a:off x="4644559" y="3068960"/>
            <a:ext cx="4103905" cy="1449452"/>
            <a:chOff x="4644559" y="3203684"/>
            <a:chExt cx="4103905" cy="1449452"/>
          </a:xfrm>
        </p:grpSpPr>
        <p:sp>
          <p:nvSpPr>
            <p:cNvPr id="19" name="TextBox 18"/>
            <p:cNvSpPr txBox="1"/>
            <p:nvPr/>
          </p:nvSpPr>
          <p:spPr>
            <a:xfrm>
              <a:off x="5004048" y="3815460"/>
              <a:ext cx="3744416" cy="837676"/>
            </a:xfrm>
            <a:prstGeom prst="roundRect">
              <a:avLst/>
            </a:prstGeom>
            <a:noFill/>
            <a:ln>
              <a:solidFill>
                <a:schemeClr val="accent1"/>
              </a:solidFill>
            </a:ln>
          </p:spPr>
          <p:txBody>
            <a:bodyPr wrap="square" rtlCol="0">
              <a:spAutoFit/>
            </a:bodyPr>
            <a:lstStyle/>
            <a:p>
              <a:pPr algn="ctr">
                <a:lnSpc>
                  <a:spcPct val="120000"/>
                </a:lnSpc>
              </a:pPr>
              <a:r>
                <a:rPr lang="vi-VN" b="0">
                  <a:solidFill>
                    <a:schemeClr val="accent1">
                      <a:lumMod val="75000"/>
                    </a:schemeClr>
                  </a:solidFill>
                  <a:latin typeface="Helvatica Neue"/>
                </a:rPr>
                <a:t>Thiết lập các </a:t>
              </a:r>
              <a:r>
                <a:rPr lang="vi-VN" b="0" i="1" u="sng">
                  <a:solidFill>
                    <a:schemeClr val="accent1">
                      <a:lumMod val="75000"/>
                    </a:schemeClr>
                  </a:solidFill>
                  <a:latin typeface="Helvatica Neue"/>
                </a:rPr>
                <a:t>điều kiện cân bằng</a:t>
              </a:r>
              <a:r>
                <a:rPr lang="vi-VN" b="0" u="sng">
                  <a:solidFill>
                    <a:schemeClr val="accent1">
                      <a:lumMod val="75000"/>
                    </a:schemeClr>
                  </a:solidFill>
                  <a:latin typeface="Helvatica Neue"/>
                </a:rPr>
                <a:t> </a:t>
              </a:r>
              <a:r>
                <a:rPr lang="vi-VN" b="0">
                  <a:solidFill>
                    <a:schemeClr val="accent1">
                      <a:lumMod val="75000"/>
                    </a:schemeClr>
                  </a:solidFill>
                  <a:latin typeface="Helvatica Neue"/>
                </a:rPr>
                <a:t>của hệ lực đối với vật rắn</a:t>
              </a:r>
            </a:p>
          </p:txBody>
        </p:sp>
        <p:cxnSp>
          <p:nvCxnSpPr>
            <p:cNvPr id="25" name="Straight Arrow Connector 24"/>
            <p:cNvCxnSpPr>
              <a:stCxn id="14" idx="2"/>
              <a:endCxn id="19" idx="0"/>
            </p:cNvCxnSpPr>
            <p:nvPr/>
          </p:nvCxnSpPr>
          <p:spPr bwMode="auto">
            <a:xfrm>
              <a:off x="4644559" y="3203684"/>
              <a:ext cx="2231697" cy="611776"/>
            </a:xfrm>
            <a:prstGeom prst="straightConnector1">
              <a:avLst/>
            </a:prstGeom>
            <a:ln w="12700">
              <a:headEnd type="none" w="med" len="med"/>
              <a:tailEnd type="arrow"/>
            </a:ln>
          </p:spPr>
          <p:style>
            <a:lnRef idx="1">
              <a:schemeClr val="accent1"/>
            </a:lnRef>
            <a:fillRef idx="0">
              <a:schemeClr val="accent1"/>
            </a:fillRef>
            <a:effectRef idx="0">
              <a:schemeClr val="accent1"/>
            </a:effectRef>
            <a:fontRef idx="minor">
              <a:schemeClr val="tx1"/>
            </a:fontRef>
          </p:style>
        </p:cxnSp>
      </p:grpSp>
      <p:grpSp>
        <p:nvGrpSpPr>
          <p:cNvPr id="9" name="Group 8"/>
          <p:cNvGrpSpPr/>
          <p:nvPr/>
        </p:nvGrpSpPr>
        <p:grpSpPr>
          <a:xfrm>
            <a:off x="251520" y="4484644"/>
            <a:ext cx="4393039" cy="1464636"/>
            <a:chOff x="251520" y="4568472"/>
            <a:chExt cx="4393039" cy="1464636"/>
          </a:xfrm>
        </p:grpSpPr>
        <p:sp>
          <p:nvSpPr>
            <p:cNvPr id="20" name="TextBox 19"/>
            <p:cNvSpPr txBox="1"/>
            <p:nvPr/>
          </p:nvSpPr>
          <p:spPr>
            <a:xfrm>
              <a:off x="251520" y="5229200"/>
              <a:ext cx="4393039" cy="803908"/>
            </a:xfrm>
            <a:prstGeom prst="roundRect">
              <a:avLst/>
            </a:prstGeom>
            <a:noFill/>
            <a:ln>
              <a:solidFill>
                <a:schemeClr val="accent1"/>
              </a:solidFill>
            </a:ln>
          </p:spPr>
          <p:txBody>
            <a:bodyPr wrap="square" rtlCol="0">
              <a:spAutoFit/>
            </a:bodyPr>
            <a:lstStyle/>
            <a:p>
              <a:pPr algn="ctr">
                <a:lnSpc>
                  <a:spcPct val="120000"/>
                </a:lnSpc>
              </a:pPr>
              <a:r>
                <a:rPr lang="vi-VN" b="0" i="1">
                  <a:solidFill>
                    <a:schemeClr val="accent1">
                      <a:lumMod val="75000"/>
                    </a:schemeClr>
                  </a:solidFill>
                  <a:latin typeface="Helvatica Neue"/>
                </a:rPr>
                <a:t>Tìm các dạng tương đương đơn giản nhất của hệ lực</a:t>
              </a:r>
              <a:endParaRPr lang="en-US" b="0" i="1">
                <a:solidFill>
                  <a:schemeClr val="accent1">
                    <a:lumMod val="75000"/>
                  </a:schemeClr>
                </a:solidFill>
                <a:latin typeface="Helvatica Neue"/>
              </a:endParaRPr>
            </a:p>
          </p:txBody>
        </p:sp>
        <p:cxnSp>
          <p:nvCxnSpPr>
            <p:cNvPr id="27" name="Straight Arrow Connector 26"/>
            <p:cNvCxnSpPr>
              <a:stCxn id="18" idx="2"/>
              <a:endCxn id="20" idx="0"/>
            </p:cNvCxnSpPr>
            <p:nvPr/>
          </p:nvCxnSpPr>
          <p:spPr bwMode="auto">
            <a:xfrm>
              <a:off x="2448039" y="4568472"/>
              <a:ext cx="1" cy="660728"/>
            </a:xfrm>
            <a:prstGeom prst="straightConnector1">
              <a:avLst/>
            </a:prstGeom>
            <a:ln w="12700">
              <a:prstDash val="dash"/>
              <a:headEnd type="none" w="med" len="med"/>
              <a:tailEnd type="arrow"/>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2051720" y="1998131"/>
            <a:ext cx="3816975" cy="1070829"/>
            <a:chOff x="2051720" y="2190730"/>
            <a:chExt cx="3816975" cy="1070829"/>
          </a:xfrm>
        </p:grpSpPr>
        <p:sp>
          <p:nvSpPr>
            <p:cNvPr id="14" name="TextBox 13"/>
            <p:cNvSpPr txBox="1"/>
            <p:nvPr/>
          </p:nvSpPr>
          <p:spPr>
            <a:xfrm>
              <a:off x="3420423" y="2852936"/>
              <a:ext cx="2448272" cy="408623"/>
            </a:xfrm>
            <a:prstGeom prst="roundRect">
              <a:avLst/>
            </a:prstGeom>
            <a:solidFill>
              <a:schemeClr val="accent1"/>
            </a:solidFill>
            <a:ln>
              <a:solidFill>
                <a:schemeClr val="accent1"/>
              </a:solidFill>
            </a:ln>
          </p:spPr>
          <p:txBody>
            <a:bodyPr wrap="square" rtlCol="0">
              <a:spAutoFit/>
            </a:bodyPr>
            <a:lstStyle/>
            <a:p>
              <a:pPr algn="ctr"/>
              <a:r>
                <a:rPr lang="en-US">
                  <a:solidFill>
                    <a:schemeClr val="bg1"/>
                  </a:solidFill>
                  <a:latin typeface="Helvatica Neue"/>
                </a:rPr>
                <a:t>Hai vấn đề chính</a:t>
              </a:r>
            </a:p>
          </p:txBody>
        </p:sp>
        <p:cxnSp>
          <p:nvCxnSpPr>
            <p:cNvPr id="13" name="Elbow Connector 12"/>
            <p:cNvCxnSpPr>
              <a:stCxn id="5" idx="2"/>
              <a:endCxn id="14" idx="0"/>
            </p:cNvCxnSpPr>
            <p:nvPr/>
          </p:nvCxnSpPr>
          <p:spPr bwMode="auto">
            <a:xfrm rot="16200000" flipH="1">
              <a:off x="3017037" y="1225413"/>
              <a:ext cx="662205" cy="2592839"/>
            </a:xfrm>
            <a:prstGeom prst="bentConnector3">
              <a:avLst/>
            </a:prstGeom>
            <a:ln w="12700">
              <a:headEnd type="none" w="med" len="med"/>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6571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500"/>
                            </p:stCondLst>
                            <p:childTnLst>
                              <p:par>
                                <p:cTn id="16" presetID="16" presetClass="entr" presetSubtype="2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circle(in)">
                                      <p:cBhvr>
                                        <p:cTn id="33" dur="1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7" name="TextBox 6"/>
          <p:cNvSpPr txBox="1"/>
          <p:nvPr/>
        </p:nvSpPr>
        <p:spPr>
          <a:xfrm>
            <a:off x="1403648" y="1052736"/>
            <a:ext cx="7488832" cy="400110"/>
          </a:xfrm>
          <a:prstGeom prst="rect">
            <a:avLst/>
          </a:prstGeom>
          <a:noFill/>
        </p:spPr>
        <p:txBody>
          <a:bodyPr wrap="square" rtlCol="0">
            <a:spAutoFit/>
          </a:bodyPr>
          <a:lstStyle/>
          <a:p>
            <a:r>
              <a:rPr lang="en-US" sz="2000">
                <a:solidFill>
                  <a:schemeClr val="accent1"/>
                </a:solidFill>
              </a:rPr>
              <a:t>Một số mô hình ví dụ cho bài toán tĩnh học:</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843"/>
          <a:stretch/>
        </p:blipFill>
        <p:spPr bwMode="auto">
          <a:xfrm>
            <a:off x="323528" y="1700808"/>
            <a:ext cx="2697313"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b="1004"/>
          <a:stretch/>
        </p:blipFill>
        <p:spPr bwMode="auto">
          <a:xfrm>
            <a:off x="3061079" y="2044192"/>
            <a:ext cx="2807065" cy="390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45736" y="2371396"/>
            <a:ext cx="3262768" cy="3577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384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barn(inVertical)">
                                      <p:cBhvr>
                                        <p:cTn id="14" dur="5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027"/>
                                        </p:tgtEl>
                                        <p:attrNameLst>
                                          <p:attrName>style.visibility</p:attrName>
                                        </p:attrNameLst>
                                      </p:cBhvr>
                                      <p:to>
                                        <p:strVal val="visible"/>
                                      </p:to>
                                    </p:set>
                                    <p:animEffect transition="in" filter="barn(inVertical)">
                                      <p:cBhvr>
                                        <p:cTn id="19" dur="500"/>
                                        <p:tgtEl>
                                          <p:spTgt spid="102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barn(inVertical)">
                                      <p:cBhvr>
                                        <p:cTn id="24"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2" name="Text Box 32"/>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b="0"/>
          </a:p>
        </p:txBody>
      </p:sp>
      <p:sp>
        <p:nvSpPr>
          <p:cNvPr id="40998" name="AutoShape 38"/>
          <p:cNvSpPr>
            <a:spLocks noChangeArrowheads="1"/>
          </p:cNvSpPr>
          <p:nvPr/>
        </p:nvSpPr>
        <p:spPr bwMode="ltGray">
          <a:xfrm rot="5400000">
            <a:off x="-2427287" y="16033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accent1"/>
              </a:gs>
              <a:gs pos="50000">
                <a:schemeClr val="bg1"/>
              </a:gs>
              <a:gs pos="100000">
                <a:schemeClr val="accent1"/>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5" name="Group 14"/>
          <p:cNvGrpSpPr/>
          <p:nvPr/>
        </p:nvGrpSpPr>
        <p:grpSpPr>
          <a:xfrm>
            <a:off x="1776275" y="2420888"/>
            <a:ext cx="5010150" cy="508000"/>
            <a:chOff x="1414463" y="2030413"/>
            <a:chExt cx="5010150" cy="508000"/>
          </a:xfrm>
        </p:grpSpPr>
        <p:grpSp>
          <p:nvGrpSpPr>
            <p:cNvPr id="41021" name="Group 61"/>
            <p:cNvGrpSpPr>
              <a:grpSpLocks/>
            </p:cNvGrpSpPr>
            <p:nvPr/>
          </p:nvGrpSpPr>
          <p:grpSpPr bwMode="auto">
            <a:xfrm>
              <a:off x="1414463" y="2030413"/>
              <a:ext cx="5010150" cy="508000"/>
              <a:chOff x="891" y="1175"/>
              <a:chExt cx="3156" cy="320"/>
            </a:xfrm>
          </p:grpSpPr>
          <p:grpSp>
            <p:nvGrpSpPr>
              <p:cNvPr id="41022" name="Group 62"/>
              <p:cNvGrpSpPr>
                <a:grpSpLocks/>
              </p:cNvGrpSpPr>
              <p:nvPr/>
            </p:nvGrpSpPr>
            <p:grpSpPr bwMode="auto">
              <a:xfrm>
                <a:off x="891" y="1175"/>
                <a:ext cx="3156" cy="320"/>
                <a:chOff x="1258" y="1081"/>
                <a:chExt cx="3156" cy="320"/>
              </a:xfrm>
            </p:grpSpPr>
            <p:sp>
              <p:nvSpPr>
                <p:cNvPr id="41023"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24" name="AutoShape 64"/>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25"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6" name="Oval 66"/>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2" name="Text Box 12"/>
            <p:cNvSpPr txBox="1">
              <a:spLocks noChangeArrowheads="1"/>
            </p:cNvSpPr>
            <p:nvPr/>
          </p:nvSpPr>
          <p:spPr bwMode="auto">
            <a:xfrm>
              <a:off x="2438400" y="2057400"/>
              <a:ext cx="377539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1.1. </a:t>
              </a:r>
              <a:r>
                <a:rPr lang="en-US" sz="2400" b="0" dirty="0" err="1">
                  <a:latin typeface="Avenir Next"/>
                  <a:ea typeface="Optima" pitchFamily="18" charset="-93"/>
                  <a:cs typeface="Optima" pitchFamily="18" charset="-93"/>
                </a:rPr>
                <a:t>Các</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khái</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niệm</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cơ</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bản</a:t>
              </a:r>
              <a:endParaRPr lang="en-US" sz="2400" b="0" dirty="0">
                <a:latin typeface="Avenir Next"/>
                <a:ea typeface="Optima" pitchFamily="18" charset="-93"/>
                <a:cs typeface="Optima" pitchFamily="18" charset="-93"/>
              </a:endParaRPr>
            </a:p>
          </p:txBody>
        </p:sp>
      </p:grpSp>
      <p:grpSp>
        <p:nvGrpSpPr>
          <p:cNvPr id="13" name="Group 12"/>
          <p:cNvGrpSpPr/>
          <p:nvPr/>
        </p:nvGrpSpPr>
        <p:grpSpPr>
          <a:xfrm>
            <a:off x="2051720" y="3192413"/>
            <a:ext cx="5010150" cy="508000"/>
            <a:chOff x="1835150" y="2801938"/>
            <a:chExt cx="5010150" cy="508000"/>
          </a:xfrm>
        </p:grpSpPr>
        <p:grpSp>
          <p:nvGrpSpPr>
            <p:cNvPr id="12" name="Group 11"/>
            <p:cNvGrpSpPr/>
            <p:nvPr/>
          </p:nvGrpSpPr>
          <p:grpSpPr>
            <a:xfrm>
              <a:off x="1835150" y="2801938"/>
              <a:ext cx="5010150" cy="508000"/>
              <a:chOff x="1835150" y="2801938"/>
              <a:chExt cx="5010150" cy="508000"/>
            </a:xfrm>
          </p:grpSpPr>
          <p:grpSp>
            <p:nvGrpSpPr>
              <p:cNvPr id="41016" name="Group 56"/>
              <p:cNvGrpSpPr>
                <a:grpSpLocks/>
              </p:cNvGrpSpPr>
              <p:nvPr/>
            </p:nvGrpSpPr>
            <p:grpSpPr bwMode="auto">
              <a:xfrm>
                <a:off x="1835150" y="2801938"/>
                <a:ext cx="5010150" cy="508000"/>
                <a:chOff x="1258" y="1081"/>
                <a:chExt cx="3156" cy="320"/>
              </a:xfrm>
            </p:grpSpPr>
            <p:sp>
              <p:nvSpPr>
                <p:cNvPr id="41017" name="Oval 57"/>
                <p:cNvSpPr>
                  <a:spLocks noChangeArrowheads="1"/>
                </p:cNvSpPr>
                <p:nvPr/>
              </p:nvSpPr>
              <p:spPr bwMode="gray">
                <a:xfrm>
                  <a:off x="1258" y="1091"/>
                  <a:ext cx="304" cy="303"/>
                </a:xfrm>
                <a:prstGeom prst="ellipse">
                  <a:avLst/>
                </a:pr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18" name="AutoShape 58"/>
                <p:cNvSpPr>
                  <a:spLocks noChangeArrowheads="1"/>
                </p:cNvSpPr>
                <p:nvPr/>
              </p:nvSpPr>
              <p:spPr bwMode="gray">
                <a:xfrm>
                  <a:off x="1491" y="1081"/>
                  <a:ext cx="2923" cy="320"/>
                </a:xfrm>
                <a:prstGeom prst="roundRect">
                  <a:avLst>
                    <a:gd name="adj" fmla="val 50000"/>
                  </a:avLst>
                </a:prstGeom>
                <a:gradFill rotWithShape="1">
                  <a:gsLst>
                    <a:gs pos="0">
                      <a:schemeClr val="accent1"/>
                    </a:gs>
                    <a:gs pos="100000">
                      <a:schemeClr val="accent1">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19" name="Oval 59"/>
              <p:cNvSpPr>
                <a:spLocks noChangeArrowheads="1"/>
              </p:cNvSpPr>
              <p:nvPr/>
            </p:nvSpPr>
            <p:spPr bwMode="gray">
              <a:xfrm>
                <a:off x="1916113" y="2887663"/>
                <a:ext cx="334962" cy="334962"/>
              </a:xfrm>
              <a:prstGeom prst="ellipse">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0" name="Oval 60"/>
              <p:cNvSpPr>
                <a:spLocks noChangeArrowheads="1"/>
              </p:cNvSpPr>
              <p:nvPr/>
            </p:nvSpPr>
            <p:spPr bwMode="gray">
              <a:xfrm>
                <a:off x="1922463" y="2874963"/>
                <a:ext cx="241300" cy="242887"/>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5" name="Text Box 15"/>
            <p:cNvSpPr txBox="1">
              <a:spLocks noChangeArrowheads="1"/>
            </p:cNvSpPr>
            <p:nvPr/>
          </p:nvSpPr>
          <p:spPr bwMode="auto">
            <a:xfrm>
              <a:off x="2819400" y="2819400"/>
              <a:ext cx="352051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1.2. </a:t>
              </a:r>
              <a:r>
                <a:rPr lang="en-US" sz="2400" b="0" dirty="0" err="1">
                  <a:latin typeface="Avenir Next"/>
                  <a:ea typeface="Optima" pitchFamily="18" charset="-93"/>
                  <a:cs typeface="Optima" pitchFamily="18" charset="-93"/>
                </a:rPr>
                <a:t>Các</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tiên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đề</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tĩnh</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học</a:t>
              </a:r>
              <a:endParaRPr lang="en-US" sz="2400" b="0" dirty="0">
                <a:latin typeface="Avenir Next"/>
                <a:ea typeface="Optima" pitchFamily="18" charset="-93"/>
                <a:cs typeface="Optima" pitchFamily="18" charset="-93"/>
              </a:endParaRPr>
            </a:p>
          </p:txBody>
        </p:sp>
      </p:grpSp>
      <p:grpSp>
        <p:nvGrpSpPr>
          <p:cNvPr id="16" name="Group 15"/>
          <p:cNvGrpSpPr/>
          <p:nvPr/>
        </p:nvGrpSpPr>
        <p:grpSpPr>
          <a:xfrm>
            <a:off x="2123728" y="4048075"/>
            <a:ext cx="5656797" cy="515938"/>
            <a:chOff x="2009775" y="3657600"/>
            <a:chExt cx="5656797" cy="515938"/>
          </a:xfrm>
        </p:grpSpPr>
        <p:grpSp>
          <p:nvGrpSpPr>
            <p:cNvPr id="41005" name="Group 45"/>
            <p:cNvGrpSpPr>
              <a:grpSpLocks/>
            </p:cNvGrpSpPr>
            <p:nvPr/>
          </p:nvGrpSpPr>
          <p:grpSpPr bwMode="auto">
            <a:xfrm>
              <a:off x="2009775" y="3665538"/>
              <a:ext cx="5010150" cy="508000"/>
              <a:chOff x="891" y="1175"/>
              <a:chExt cx="3156" cy="320"/>
            </a:xfrm>
          </p:grpSpPr>
          <p:grpSp>
            <p:nvGrpSpPr>
              <p:cNvPr id="41006" name="Group 46"/>
              <p:cNvGrpSpPr>
                <a:grpSpLocks/>
              </p:cNvGrpSpPr>
              <p:nvPr/>
            </p:nvGrpSpPr>
            <p:grpSpPr bwMode="auto">
              <a:xfrm>
                <a:off x="891" y="1175"/>
                <a:ext cx="3156" cy="320"/>
                <a:chOff x="1258" y="1081"/>
                <a:chExt cx="3156" cy="320"/>
              </a:xfrm>
            </p:grpSpPr>
            <p:sp>
              <p:nvSpPr>
                <p:cNvPr id="41007" name="Oval 47"/>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08" name="AutoShape 48"/>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09" name="Oval 49"/>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10" name="Oval 50"/>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86" name="Text Box 26"/>
            <p:cNvSpPr txBox="1">
              <a:spLocks noChangeArrowheads="1"/>
            </p:cNvSpPr>
            <p:nvPr/>
          </p:nvSpPr>
          <p:spPr bwMode="auto">
            <a:xfrm>
              <a:off x="3048000" y="3657600"/>
              <a:ext cx="46185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1.3. </a:t>
              </a:r>
              <a:r>
                <a:rPr lang="en-US" sz="2400" b="0" dirty="0" err="1">
                  <a:latin typeface="Avenir Next"/>
                  <a:ea typeface="Optima" pitchFamily="18" charset="-93"/>
                  <a:cs typeface="Optima" pitchFamily="18" charset="-93"/>
                </a:rPr>
                <a:t>Liên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kết</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và</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phản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lực</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liên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kết</a:t>
              </a:r>
              <a:endParaRPr lang="en-US" sz="2400" b="0" dirty="0">
                <a:latin typeface="Avenir Next"/>
                <a:ea typeface="Optima" pitchFamily="18" charset="-93"/>
                <a:cs typeface="Optima" pitchFamily="18" charset="-93"/>
              </a:endParaRPr>
            </a:p>
          </p:txBody>
        </p:sp>
      </p:grpSp>
      <p:sp>
        <p:nvSpPr>
          <p:cNvPr id="3" name="Title 2">
            <a:extLst>
              <a:ext uri="{FF2B5EF4-FFF2-40B4-BE49-F238E27FC236}">
                <a16:creationId xmlns:a16="http://schemas.microsoft.com/office/drawing/2014/main" id="{700BCDCC-84C3-4AA3-B3BA-3BF4427D3F90}"/>
              </a:ext>
            </a:extLst>
          </p:cNvPr>
          <p:cNvSpPr>
            <a:spLocks noGrp="1"/>
          </p:cNvSpPr>
          <p:nvPr>
            <p:ph type="title"/>
          </p:nvPr>
        </p:nvSpPr>
        <p:spPr/>
        <p:txBody>
          <a:bodyPr/>
          <a:lstStyle/>
          <a:p>
            <a:r>
              <a:rPr lang="en-US" dirty="0" err="1"/>
              <a:t>Chương</a:t>
            </a:r>
            <a:r>
              <a:rPr lang="en-US" dirty="0"/>
              <a:t> 1 - </a:t>
            </a:r>
            <a:r>
              <a:rPr lang="vi-VN" dirty="0"/>
              <a:t>Các khái niệm cơ bản và hệ tiên đề tĩnh học</a:t>
            </a:r>
            <a:endParaRPr lang="en-US" dirty="0"/>
          </a:p>
        </p:txBody>
      </p:sp>
    </p:spTree>
    <p:extLst>
      <p:ext uri="{BB962C8B-B14F-4D97-AF65-F5344CB8AC3E}">
        <p14:creationId xmlns:p14="http://schemas.microsoft.com/office/powerpoint/2010/main" val="1495968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1+#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1000" fill="hold"/>
                                        <p:tgtEl>
                                          <p:spTgt spid="13"/>
                                        </p:tgtEl>
                                        <p:attrNameLst>
                                          <p:attrName>ppt_x</p:attrName>
                                        </p:attrNameLst>
                                      </p:cBhvr>
                                      <p:tavLst>
                                        <p:tav tm="0">
                                          <p:val>
                                            <p:strVal val="1+#ppt_w/2"/>
                                          </p:val>
                                        </p:tav>
                                        <p:tav tm="100000">
                                          <p:val>
                                            <p:strVal val="#ppt_x"/>
                                          </p:val>
                                        </p:tav>
                                      </p:tavLst>
                                    </p:anim>
                                    <p:anim calcmode="lin" valueType="num">
                                      <p:cBhvr additive="base">
                                        <p:cTn id="13" dur="1000" fill="hold"/>
                                        <p:tgtEl>
                                          <p:spTgt spid="13"/>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1000" fill="hold"/>
                                        <p:tgtEl>
                                          <p:spTgt spid="16"/>
                                        </p:tgtEl>
                                        <p:attrNameLst>
                                          <p:attrName>ppt_x</p:attrName>
                                        </p:attrNameLst>
                                      </p:cBhvr>
                                      <p:tavLst>
                                        <p:tav tm="0">
                                          <p:val>
                                            <p:strVal val="1+#ppt_w/2"/>
                                          </p:val>
                                        </p:tav>
                                        <p:tav tm="100000">
                                          <p:val>
                                            <p:strVal val="#ppt_x"/>
                                          </p:val>
                                        </p:tav>
                                      </p:tavLst>
                                    </p:anim>
                                    <p:anim calcmode="lin" valueType="num">
                                      <p:cBhvr additive="base">
                                        <p:cTn id="1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ounded Rectangle 25"/>
          <p:cNvSpPr/>
          <p:nvPr/>
        </p:nvSpPr>
        <p:spPr bwMode="auto">
          <a:xfrm>
            <a:off x="620224" y="3973706"/>
            <a:ext cx="8266684" cy="1687542"/>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27" name="Rounded Rectangle 26"/>
          <p:cNvSpPr/>
          <p:nvPr/>
        </p:nvSpPr>
        <p:spPr bwMode="auto">
          <a:xfrm>
            <a:off x="769507" y="3760103"/>
            <a:ext cx="1570245"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err="1">
                <a:solidFill>
                  <a:schemeClr val="bg1"/>
                </a:solidFill>
                <a:latin typeface="Arial" charset="0"/>
              </a:rPr>
              <a:t>Cân</a:t>
            </a:r>
            <a:r>
              <a:rPr lang="en-US" dirty="0">
                <a:solidFill>
                  <a:schemeClr val="bg1"/>
                </a:solidFill>
                <a:latin typeface="Arial" charset="0"/>
              </a:rPr>
              <a:t> </a:t>
            </a:r>
            <a:r>
              <a:rPr lang="en-US" dirty="0" err="1">
                <a:solidFill>
                  <a:schemeClr val="bg1"/>
                </a:solidFill>
                <a:latin typeface="Arial" charset="0"/>
              </a:rPr>
              <a:t>bằng</a:t>
            </a:r>
            <a:endParaRPr kumimoji="0" lang="en-US" sz="1800" i="0" u="none" strike="noStrike" cap="none" normalizeH="0" baseline="0" dirty="0">
              <a:ln>
                <a:noFill/>
              </a:ln>
              <a:solidFill>
                <a:schemeClr val="bg1"/>
              </a:solidFill>
              <a:effectLst/>
              <a:latin typeface="Arial" charset="0"/>
            </a:endParaRPr>
          </a:p>
        </p:txBody>
      </p:sp>
      <p:grpSp>
        <p:nvGrpSpPr>
          <p:cNvPr id="28" name="Group 27"/>
          <p:cNvGrpSpPr/>
          <p:nvPr/>
        </p:nvGrpSpPr>
        <p:grpSpPr>
          <a:xfrm>
            <a:off x="173940" y="3573016"/>
            <a:ext cx="818713" cy="792088"/>
            <a:chOff x="2843808" y="1484784"/>
            <a:chExt cx="792088" cy="792088"/>
          </a:xfrm>
        </p:grpSpPr>
        <p:sp>
          <p:nvSpPr>
            <p:cNvPr id="29" name="Oval 2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0" name="TextBox 29"/>
            <p:cNvSpPr txBox="1"/>
            <p:nvPr/>
          </p:nvSpPr>
          <p:spPr>
            <a:xfrm>
              <a:off x="2915265" y="1700808"/>
              <a:ext cx="720631" cy="369332"/>
            </a:xfrm>
            <a:prstGeom prst="rect">
              <a:avLst/>
            </a:prstGeom>
            <a:noFill/>
          </p:spPr>
          <p:txBody>
            <a:bodyPr wrap="square" rtlCol="0">
              <a:spAutoFit/>
            </a:bodyPr>
            <a:lstStyle/>
            <a:p>
              <a:r>
                <a:rPr lang="en-US" dirty="0">
                  <a:solidFill>
                    <a:schemeClr val="bg1"/>
                  </a:solidFill>
                </a:rPr>
                <a:t>1.1.2</a:t>
              </a:r>
            </a:p>
          </p:txBody>
        </p:sp>
      </p:grpSp>
      <p:sp>
        <p:nvSpPr>
          <p:cNvPr id="6" name="TextBox 5"/>
          <p:cNvSpPr txBox="1"/>
          <p:nvPr/>
        </p:nvSpPr>
        <p:spPr>
          <a:xfrm>
            <a:off x="1403648" y="1052736"/>
            <a:ext cx="7488832" cy="400110"/>
          </a:xfrm>
          <a:prstGeom prst="rect">
            <a:avLst/>
          </a:prstGeom>
          <a:noFill/>
          <a:ln>
            <a:noFill/>
          </a:ln>
        </p:spPr>
        <p:txBody>
          <a:bodyPr wrap="square" rtlCol="0">
            <a:spAutoFit/>
          </a:bodyPr>
          <a:lstStyle/>
          <a:p>
            <a:r>
              <a:rPr lang="en-US" sz="2000">
                <a:solidFill>
                  <a:schemeClr val="accent1">
                    <a:lumMod val="75000"/>
                  </a:schemeClr>
                </a:solidFill>
              </a:rPr>
              <a:t>1.1. Các khái niệm cơ bản</a:t>
            </a:r>
            <a:endParaRPr lang="en-US" sz="2000" dirty="0">
              <a:solidFill>
                <a:schemeClr val="accent1">
                  <a:lumMod val="75000"/>
                </a:schemeClr>
              </a:solidFill>
            </a:endParaRPr>
          </a:p>
        </p:txBody>
      </p:sp>
      <p:sp>
        <p:nvSpPr>
          <p:cNvPr id="13" name="Rounded Rectangle 12"/>
          <p:cNvSpPr/>
          <p:nvPr/>
        </p:nvSpPr>
        <p:spPr bwMode="auto">
          <a:xfrm>
            <a:off x="625797" y="1885474"/>
            <a:ext cx="8266684" cy="1471518"/>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24" name="Rounded Rectangle 23"/>
          <p:cNvSpPr/>
          <p:nvPr/>
        </p:nvSpPr>
        <p:spPr bwMode="auto">
          <a:xfrm>
            <a:off x="775080" y="1671871"/>
            <a:ext cx="2227125"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err="1">
                <a:solidFill>
                  <a:schemeClr val="bg1"/>
                </a:solidFill>
                <a:latin typeface="Arial" charset="0"/>
              </a:rPr>
              <a:t>Vật</a:t>
            </a:r>
            <a:r>
              <a:rPr lang="en-US" dirty="0">
                <a:solidFill>
                  <a:schemeClr val="bg1"/>
                </a:solidFill>
                <a:latin typeface="Arial" charset="0"/>
              </a:rPr>
              <a:t> </a:t>
            </a:r>
            <a:r>
              <a:rPr lang="en-US" dirty="0" err="1">
                <a:solidFill>
                  <a:schemeClr val="bg1"/>
                </a:solidFill>
                <a:latin typeface="Arial" charset="0"/>
              </a:rPr>
              <a:t>rắn</a:t>
            </a:r>
            <a:r>
              <a:rPr lang="en-US" dirty="0">
                <a:solidFill>
                  <a:schemeClr val="bg1"/>
                </a:solidFill>
                <a:latin typeface="Arial" charset="0"/>
              </a:rPr>
              <a:t> </a:t>
            </a:r>
            <a:r>
              <a:rPr lang="en-US" dirty="0" err="1">
                <a:solidFill>
                  <a:schemeClr val="bg1"/>
                </a:solidFill>
                <a:latin typeface="Arial" charset="0"/>
              </a:rPr>
              <a:t>tuyệt</a:t>
            </a:r>
            <a:r>
              <a:rPr lang="en-US" dirty="0">
                <a:solidFill>
                  <a:schemeClr val="bg1"/>
                </a:solidFill>
                <a:latin typeface="Arial" charset="0"/>
              </a:rPr>
              <a:t> </a:t>
            </a:r>
            <a:r>
              <a:rPr lang="en-US" dirty="0" err="1">
                <a:solidFill>
                  <a:schemeClr val="bg1"/>
                </a:solidFill>
                <a:latin typeface="Arial" charset="0"/>
              </a:rPr>
              <a:t>đối</a:t>
            </a:r>
            <a:endParaRPr kumimoji="0" lang="en-US" sz="1800" i="0" u="none" strike="noStrike" cap="none" normalizeH="0" baseline="0" dirty="0">
              <a:ln>
                <a:noFill/>
              </a:ln>
              <a:solidFill>
                <a:schemeClr val="bg1"/>
              </a:solidFill>
              <a:effectLst/>
              <a:latin typeface="Arial" charset="0"/>
            </a:endParaRPr>
          </a:p>
        </p:txBody>
      </p:sp>
      <p:grpSp>
        <p:nvGrpSpPr>
          <p:cNvPr id="11" name="Group 10"/>
          <p:cNvGrpSpPr/>
          <p:nvPr/>
        </p:nvGrpSpPr>
        <p:grpSpPr>
          <a:xfrm>
            <a:off x="179513" y="1484784"/>
            <a:ext cx="818713" cy="792088"/>
            <a:chOff x="2843808" y="1484784"/>
            <a:chExt cx="792088" cy="792088"/>
          </a:xfrm>
        </p:grpSpPr>
        <p:sp>
          <p:nvSpPr>
            <p:cNvPr id="8" name="Oval 7"/>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10" name="TextBox 9"/>
            <p:cNvSpPr txBox="1"/>
            <p:nvPr/>
          </p:nvSpPr>
          <p:spPr>
            <a:xfrm>
              <a:off x="2915265" y="1700808"/>
              <a:ext cx="720631" cy="369332"/>
            </a:xfrm>
            <a:prstGeom prst="rect">
              <a:avLst/>
            </a:prstGeom>
            <a:noFill/>
          </p:spPr>
          <p:txBody>
            <a:bodyPr wrap="square" rtlCol="0">
              <a:spAutoFit/>
            </a:bodyPr>
            <a:lstStyle/>
            <a:p>
              <a:r>
                <a:rPr lang="en-US">
                  <a:solidFill>
                    <a:schemeClr val="bg1"/>
                  </a:solidFill>
                </a:rPr>
                <a:t>1.1.1</a:t>
              </a:r>
            </a:p>
          </p:txBody>
        </p:sp>
      </p:grpSp>
      <p:sp>
        <p:nvSpPr>
          <p:cNvPr id="14" name="Rectangle 13"/>
          <p:cNvSpPr/>
          <p:nvPr/>
        </p:nvSpPr>
        <p:spPr>
          <a:xfrm>
            <a:off x="683568" y="2156663"/>
            <a:ext cx="7920880" cy="1166473"/>
          </a:xfrm>
          <a:prstGeom prst="rect">
            <a:avLst/>
          </a:prstGeom>
        </p:spPr>
        <p:txBody>
          <a:bodyPr wrap="square">
            <a:spAutoFit/>
          </a:bodyPr>
          <a:lstStyle/>
          <a:p>
            <a:pPr marL="285750" indent="-285750">
              <a:lnSpc>
                <a:spcPct val="120000"/>
              </a:lnSpc>
              <a:spcBef>
                <a:spcPts val="600"/>
              </a:spcBef>
              <a:buFont typeface="Arial" pitchFamily="34" charset="0"/>
              <a:buChar char="•"/>
            </a:pPr>
            <a:r>
              <a:rPr lang="en-US" b="0" dirty="0" err="1">
                <a:solidFill>
                  <a:schemeClr val="accent1">
                    <a:lumMod val="75000"/>
                  </a:schemeClr>
                </a:solidFill>
              </a:rPr>
              <a:t>Là</a:t>
            </a:r>
            <a:r>
              <a:rPr lang="en-US" b="0" dirty="0">
                <a:solidFill>
                  <a:schemeClr val="accent1">
                    <a:lumMod val="75000"/>
                  </a:schemeClr>
                </a:solidFill>
              </a:rPr>
              <a:t> </a:t>
            </a:r>
            <a:r>
              <a:rPr lang="en-US" b="0" dirty="0" err="1">
                <a:solidFill>
                  <a:schemeClr val="accent1">
                    <a:lumMod val="75000"/>
                  </a:schemeClr>
                </a:solidFill>
              </a:rPr>
              <a:t>một</a:t>
            </a:r>
            <a:r>
              <a:rPr lang="en-US" b="0" dirty="0">
                <a:solidFill>
                  <a:schemeClr val="accent1">
                    <a:lumMod val="75000"/>
                  </a:schemeClr>
                </a:solidFill>
              </a:rPr>
              <a:t> </a:t>
            </a:r>
            <a:r>
              <a:rPr lang="en-US" b="0" dirty="0" err="1">
                <a:solidFill>
                  <a:schemeClr val="accent1">
                    <a:lumMod val="75000"/>
                  </a:schemeClr>
                </a:solidFill>
              </a:rPr>
              <a:t>tập</a:t>
            </a:r>
            <a:r>
              <a:rPr lang="en-US" b="0" dirty="0">
                <a:solidFill>
                  <a:schemeClr val="accent1">
                    <a:lumMod val="75000"/>
                  </a:schemeClr>
                </a:solidFill>
              </a:rPr>
              <a:t> </a:t>
            </a:r>
            <a:r>
              <a:rPr lang="en-US" b="0" dirty="0" err="1">
                <a:solidFill>
                  <a:schemeClr val="accent1">
                    <a:lumMod val="75000"/>
                  </a:schemeClr>
                </a:solidFill>
              </a:rPr>
              <a:t>hợp</a:t>
            </a:r>
            <a:r>
              <a:rPr lang="en-US" b="0" dirty="0">
                <a:solidFill>
                  <a:schemeClr val="accent1">
                    <a:lumMod val="75000"/>
                  </a:schemeClr>
                </a:solidFill>
              </a:rPr>
              <a:t> </a:t>
            </a:r>
            <a:r>
              <a:rPr lang="en-US" b="0" dirty="0" err="1">
                <a:solidFill>
                  <a:schemeClr val="accent1">
                    <a:lumMod val="75000"/>
                  </a:schemeClr>
                </a:solidFill>
              </a:rPr>
              <a:t>vô</a:t>
            </a:r>
            <a:r>
              <a:rPr lang="en-US" b="0" dirty="0">
                <a:solidFill>
                  <a:schemeClr val="accent1">
                    <a:lumMod val="75000"/>
                  </a:schemeClr>
                </a:solidFill>
              </a:rPr>
              <a:t> </a:t>
            </a:r>
            <a:r>
              <a:rPr lang="en-US" b="0" dirty="0" err="1">
                <a:solidFill>
                  <a:schemeClr val="accent1">
                    <a:lumMod val="75000"/>
                  </a:schemeClr>
                </a:solidFill>
              </a:rPr>
              <a:t>hạn</a:t>
            </a:r>
            <a:r>
              <a:rPr lang="en-US" b="0" dirty="0">
                <a:solidFill>
                  <a:schemeClr val="accent1">
                    <a:lumMod val="75000"/>
                  </a:schemeClr>
                </a:solidFill>
              </a:rPr>
              <a:t> </a:t>
            </a:r>
            <a:r>
              <a:rPr lang="en-US" b="0" dirty="0" err="1">
                <a:solidFill>
                  <a:schemeClr val="accent1">
                    <a:lumMod val="75000"/>
                  </a:schemeClr>
                </a:solidFill>
              </a:rPr>
              <a:t>các</a:t>
            </a:r>
            <a:r>
              <a:rPr lang="en-US" b="0" dirty="0">
                <a:solidFill>
                  <a:schemeClr val="accent1">
                    <a:lumMod val="75000"/>
                  </a:schemeClr>
                </a:solidFill>
              </a:rPr>
              <a:t> </a:t>
            </a:r>
            <a:r>
              <a:rPr lang="en-US" b="0" dirty="0" err="1">
                <a:solidFill>
                  <a:schemeClr val="accent1">
                    <a:lumMod val="75000"/>
                  </a:schemeClr>
                </a:solidFill>
              </a:rPr>
              <a:t>chất</a:t>
            </a:r>
            <a:r>
              <a:rPr lang="en-US" b="0" dirty="0">
                <a:solidFill>
                  <a:schemeClr val="accent1">
                    <a:lumMod val="75000"/>
                  </a:schemeClr>
                </a:solidFill>
              </a:rPr>
              <a:t> </a:t>
            </a:r>
            <a:r>
              <a:rPr lang="en-US" b="0" dirty="0" err="1">
                <a:solidFill>
                  <a:schemeClr val="accent1">
                    <a:lumMod val="75000"/>
                  </a:schemeClr>
                </a:solidFill>
              </a:rPr>
              <a:t>điểm</a:t>
            </a:r>
            <a:r>
              <a:rPr lang="en-US" b="0" dirty="0">
                <a:solidFill>
                  <a:schemeClr val="accent1">
                    <a:lumMod val="75000"/>
                  </a:schemeClr>
                </a:solidFill>
              </a:rPr>
              <a:t> </a:t>
            </a:r>
            <a:r>
              <a:rPr lang="en-US" b="0" dirty="0" err="1">
                <a:solidFill>
                  <a:schemeClr val="accent1">
                    <a:lumMod val="75000"/>
                  </a:schemeClr>
                </a:solidFill>
              </a:rPr>
              <a:t>mà</a:t>
            </a:r>
            <a:r>
              <a:rPr lang="en-US" b="0" dirty="0">
                <a:solidFill>
                  <a:schemeClr val="accent1">
                    <a:lumMod val="75000"/>
                  </a:schemeClr>
                </a:solidFill>
              </a:rPr>
              <a:t> </a:t>
            </a:r>
            <a:r>
              <a:rPr lang="en-US" i="1" dirty="0" err="1">
                <a:solidFill>
                  <a:schemeClr val="accent1">
                    <a:lumMod val="75000"/>
                  </a:schemeClr>
                </a:solidFill>
              </a:rPr>
              <a:t>khoảng</a:t>
            </a:r>
            <a:r>
              <a:rPr lang="en-US" i="1" dirty="0">
                <a:solidFill>
                  <a:schemeClr val="accent1">
                    <a:lumMod val="75000"/>
                  </a:schemeClr>
                </a:solidFill>
              </a:rPr>
              <a:t> </a:t>
            </a:r>
            <a:r>
              <a:rPr lang="en-US" i="1" dirty="0" err="1">
                <a:solidFill>
                  <a:schemeClr val="accent1">
                    <a:lumMod val="75000"/>
                  </a:schemeClr>
                </a:solidFill>
              </a:rPr>
              <a:t>cách</a:t>
            </a:r>
            <a:r>
              <a:rPr lang="en-US" i="1" dirty="0">
                <a:solidFill>
                  <a:schemeClr val="accent1">
                    <a:lumMod val="75000"/>
                  </a:schemeClr>
                </a:solidFill>
              </a:rPr>
              <a:t> </a:t>
            </a:r>
            <a:r>
              <a:rPr lang="en-US" i="1" dirty="0" err="1">
                <a:solidFill>
                  <a:schemeClr val="accent1">
                    <a:lumMod val="75000"/>
                  </a:schemeClr>
                </a:solidFill>
              </a:rPr>
              <a:t>giữa</a:t>
            </a:r>
            <a:r>
              <a:rPr lang="en-US" i="1" dirty="0">
                <a:solidFill>
                  <a:schemeClr val="accent1">
                    <a:lumMod val="75000"/>
                  </a:schemeClr>
                </a:solidFill>
              </a:rPr>
              <a:t> </a:t>
            </a:r>
            <a:r>
              <a:rPr lang="en-US" i="1" dirty="0" err="1">
                <a:solidFill>
                  <a:schemeClr val="accent1">
                    <a:lumMod val="75000"/>
                  </a:schemeClr>
                </a:solidFill>
              </a:rPr>
              <a:t>hai</a:t>
            </a:r>
            <a:r>
              <a:rPr lang="en-US" i="1" dirty="0">
                <a:solidFill>
                  <a:schemeClr val="accent1">
                    <a:lumMod val="75000"/>
                  </a:schemeClr>
                </a:solidFill>
              </a:rPr>
              <a:t> </a:t>
            </a:r>
            <a:r>
              <a:rPr lang="en-US" i="1" dirty="0" err="1">
                <a:solidFill>
                  <a:schemeClr val="accent1">
                    <a:lumMod val="75000"/>
                  </a:schemeClr>
                </a:solidFill>
              </a:rPr>
              <a:t>điểm</a:t>
            </a:r>
            <a:r>
              <a:rPr lang="en-US" i="1" dirty="0">
                <a:solidFill>
                  <a:schemeClr val="accent1">
                    <a:lumMod val="75000"/>
                  </a:schemeClr>
                </a:solidFill>
              </a:rPr>
              <a:t> </a:t>
            </a:r>
            <a:r>
              <a:rPr lang="en-US" i="1" dirty="0" err="1">
                <a:solidFill>
                  <a:schemeClr val="accent1">
                    <a:lumMod val="75000"/>
                  </a:schemeClr>
                </a:solidFill>
              </a:rPr>
              <a:t>bất</a:t>
            </a:r>
            <a:r>
              <a:rPr lang="en-US" i="1" dirty="0">
                <a:solidFill>
                  <a:schemeClr val="accent1">
                    <a:lumMod val="75000"/>
                  </a:schemeClr>
                </a:solidFill>
              </a:rPr>
              <a:t> </a:t>
            </a:r>
            <a:r>
              <a:rPr lang="en-US" i="1" dirty="0" err="1">
                <a:solidFill>
                  <a:schemeClr val="accent1">
                    <a:lumMod val="75000"/>
                  </a:schemeClr>
                </a:solidFill>
              </a:rPr>
              <a:t>kì</a:t>
            </a:r>
            <a:r>
              <a:rPr lang="en-US" i="1" dirty="0">
                <a:solidFill>
                  <a:schemeClr val="accent1">
                    <a:lumMod val="75000"/>
                  </a:schemeClr>
                </a:solidFill>
              </a:rPr>
              <a:t> </a:t>
            </a:r>
            <a:r>
              <a:rPr lang="en-US" i="1" dirty="0" err="1">
                <a:solidFill>
                  <a:schemeClr val="accent1">
                    <a:lumMod val="75000"/>
                  </a:schemeClr>
                </a:solidFill>
              </a:rPr>
              <a:t>luôn</a:t>
            </a:r>
            <a:r>
              <a:rPr lang="en-US" i="1" dirty="0">
                <a:solidFill>
                  <a:schemeClr val="accent1">
                    <a:lumMod val="75000"/>
                  </a:schemeClr>
                </a:solidFill>
              </a:rPr>
              <a:t> </a:t>
            </a:r>
            <a:r>
              <a:rPr lang="en-US" i="1" dirty="0" err="1">
                <a:solidFill>
                  <a:schemeClr val="accent1">
                    <a:lumMod val="75000"/>
                  </a:schemeClr>
                </a:solidFill>
              </a:rPr>
              <a:t>luôn</a:t>
            </a:r>
            <a:r>
              <a:rPr lang="en-US" i="1" dirty="0">
                <a:solidFill>
                  <a:schemeClr val="accent1">
                    <a:lumMod val="75000"/>
                  </a:schemeClr>
                </a:solidFill>
              </a:rPr>
              <a:t> </a:t>
            </a:r>
            <a:r>
              <a:rPr lang="en-US" i="1" dirty="0" err="1">
                <a:solidFill>
                  <a:schemeClr val="accent1">
                    <a:lumMod val="75000"/>
                  </a:schemeClr>
                </a:solidFill>
              </a:rPr>
              <a:t>không</a:t>
            </a:r>
            <a:r>
              <a:rPr lang="en-US" i="1" dirty="0">
                <a:solidFill>
                  <a:schemeClr val="accent1">
                    <a:lumMod val="75000"/>
                  </a:schemeClr>
                </a:solidFill>
              </a:rPr>
              <a:t> </a:t>
            </a:r>
            <a:r>
              <a:rPr lang="en-US" i="1" dirty="0" err="1">
                <a:solidFill>
                  <a:schemeClr val="accent1">
                    <a:lumMod val="75000"/>
                  </a:schemeClr>
                </a:solidFill>
              </a:rPr>
              <a:t>đổi</a:t>
            </a:r>
            <a:r>
              <a:rPr lang="en-US" b="0" dirty="0">
                <a:solidFill>
                  <a:schemeClr val="accent1">
                    <a:lumMod val="75000"/>
                  </a:schemeClr>
                </a:solidFill>
              </a:rPr>
              <a:t>.</a:t>
            </a:r>
          </a:p>
          <a:p>
            <a:pPr marL="285750" indent="-285750">
              <a:lnSpc>
                <a:spcPct val="120000"/>
              </a:lnSpc>
              <a:spcBef>
                <a:spcPts val="600"/>
              </a:spcBef>
              <a:buFont typeface="Arial" pitchFamily="34" charset="0"/>
              <a:buChar char="•"/>
            </a:pPr>
            <a:r>
              <a:rPr lang="en-US" b="0" dirty="0" err="1">
                <a:solidFill>
                  <a:schemeClr val="accent1">
                    <a:lumMod val="75000"/>
                  </a:schemeClr>
                </a:solidFill>
              </a:rPr>
              <a:t>Vật</a:t>
            </a:r>
            <a:r>
              <a:rPr lang="en-US" b="0" dirty="0">
                <a:solidFill>
                  <a:schemeClr val="accent1">
                    <a:lumMod val="75000"/>
                  </a:schemeClr>
                </a:solidFill>
              </a:rPr>
              <a:t> </a:t>
            </a:r>
            <a:r>
              <a:rPr lang="en-US" b="0" dirty="0" err="1">
                <a:solidFill>
                  <a:schemeClr val="accent1">
                    <a:lumMod val="75000"/>
                  </a:schemeClr>
                </a:solidFill>
              </a:rPr>
              <a:t>rắn</a:t>
            </a:r>
            <a:r>
              <a:rPr lang="en-US" b="0" dirty="0">
                <a:solidFill>
                  <a:schemeClr val="accent1">
                    <a:lumMod val="75000"/>
                  </a:schemeClr>
                </a:solidFill>
              </a:rPr>
              <a:t> </a:t>
            </a:r>
            <a:r>
              <a:rPr lang="en-US" b="0" dirty="0" err="1">
                <a:solidFill>
                  <a:schemeClr val="accent1">
                    <a:lumMod val="75000"/>
                  </a:schemeClr>
                </a:solidFill>
              </a:rPr>
              <a:t>tuyệt</a:t>
            </a:r>
            <a:r>
              <a:rPr lang="en-US" b="0" dirty="0">
                <a:solidFill>
                  <a:schemeClr val="accent1">
                    <a:lumMod val="75000"/>
                  </a:schemeClr>
                </a:solidFill>
              </a:rPr>
              <a:t> </a:t>
            </a:r>
            <a:r>
              <a:rPr lang="en-US" b="0" dirty="0" err="1">
                <a:solidFill>
                  <a:schemeClr val="accent1">
                    <a:lumMod val="75000"/>
                  </a:schemeClr>
                </a:solidFill>
              </a:rPr>
              <a:t>đối</a:t>
            </a:r>
            <a:r>
              <a:rPr lang="en-US" b="0" dirty="0">
                <a:solidFill>
                  <a:schemeClr val="accent1">
                    <a:lumMod val="75000"/>
                  </a:schemeClr>
                </a:solidFill>
              </a:rPr>
              <a:t> </a:t>
            </a:r>
            <a:r>
              <a:rPr lang="en-US" b="0" dirty="0" err="1">
                <a:solidFill>
                  <a:schemeClr val="accent1">
                    <a:lumMod val="75000"/>
                  </a:schemeClr>
                </a:solidFill>
              </a:rPr>
              <a:t>được</a:t>
            </a:r>
            <a:r>
              <a:rPr lang="en-US" b="0" dirty="0">
                <a:solidFill>
                  <a:schemeClr val="accent1">
                    <a:lumMod val="75000"/>
                  </a:schemeClr>
                </a:solidFill>
              </a:rPr>
              <a:t> </a:t>
            </a:r>
            <a:r>
              <a:rPr lang="en-US" b="0" dirty="0" err="1">
                <a:solidFill>
                  <a:schemeClr val="accent1">
                    <a:lumMod val="75000"/>
                  </a:schemeClr>
                </a:solidFill>
              </a:rPr>
              <a:t>gọi</a:t>
            </a:r>
            <a:r>
              <a:rPr lang="en-US" b="0" dirty="0">
                <a:solidFill>
                  <a:schemeClr val="accent1">
                    <a:lumMod val="75000"/>
                  </a:schemeClr>
                </a:solidFill>
              </a:rPr>
              <a:t> </a:t>
            </a:r>
            <a:r>
              <a:rPr lang="en-US" b="0" dirty="0" err="1">
                <a:solidFill>
                  <a:schemeClr val="accent1">
                    <a:lumMod val="75000"/>
                  </a:schemeClr>
                </a:solidFill>
              </a:rPr>
              <a:t>tắt</a:t>
            </a:r>
            <a:r>
              <a:rPr lang="en-US" b="0" dirty="0">
                <a:solidFill>
                  <a:schemeClr val="accent1">
                    <a:lumMod val="75000"/>
                  </a:schemeClr>
                </a:solidFill>
              </a:rPr>
              <a:t> </a:t>
            </a:r>
            <a:r>
              <a:rPr lang="en-US" b="0" dirty="0" err="1">
                <a:solidFill>
                  <a:schemeClr val="accent1">
                    <a:lumMod val="75000"/>
                  </a:schemeClr>
                </a:solidFill>
              </a:rPr>
              <a:t>là</a:t>
            </a:r>
            <a:r>
              <a:rPr lang="en-US" b="0" dirty="0">
                <a:solidFill>
                  <a:schemeClr val="accent1">
                    <a:lumMod val="75000"/>
                  </a:schemeClr>
                </a:solidFill>
              </a:rPr>
              <a:t> </a:t>
            </a:r>
            <a:r>
              <a:rPr lang="en-US" b="0" dirty="0" err="1">
                <a:solidFill>
                  <a:schemeClr val="accent1">
                    <a:lumMod val="75000"/>
                  </a:schemeClr>
                </a:solidFill>
              </a:rPr>
              <a:t>vật</a:t>
            </a:r>
            <a:r>
              <a:rPr lang="en-US" b="0" dirty="0">
                <a:solidFill>
                  <a:schemeClr val="accent1">
                    <a:lumMod val="75000"/>
                  </a:schemeClr>
                </a:solidFill>
              </a:rPr>
              <a:t> </a:t>
            </a:r>
            <a:r>
              <a:rPr lang="en-US" b="0" dirty="0" err="1">
                <a:solidFill>
                  <a:schemeClr val="accent1">
                    <a:lumMod val="75000"/>
                  </a:schemeClr>
                </a:solidFill>
              </a:rPr>
              <a:t>rắn</a:t>
            </a:r>
            <a:endParaRPr lang="en-US" b="0" dirty="0">
              <a:solidFill>
                <a:schemeClr val="accent1">
                  <a:lumMod val="75000"/>
                </a:schemeClr>
              </a:solidFill>
            </a:endParaRPr>
          </a:p>
        </p:txBody>
      </p:sp>
      <p:sp>
        <p:nvSpPr>
          <p:cNvPr id="23" name="Rectangle 22"/>
          <p:cNvSpPr/>
          <p:nvPr/>
        </p:nvSpPr>
        <p:spPr>
          <a:xfrm>
            <a:off x="683568" y="4278751"/>
            <a:ext cx="8064896" cy="1243417"/>
          </a:xfrm>
          <a:prstGeom prst="rect">
            <a:avLst/>
          </a:prstGeom>
        </p:spPr>
        <p:txBody>
          <a:bodyPr wrap="square">
            <a:spAutoFit/>
          </a:bodyPr>
          <a:lstStyle/>
          <a:p>
            <a:pPr marL="285750" indent="-285750">
              <a:lnSpc>
                <a:spcPct val="120000"/>
              </a:lnSpc>
              <a:spcBef>
                <a:spcPts val="600"/>
              </a:spcBef>
              <a:buFont typeface="Arial" pitchFamily="34" charset="0"/>
              <a:buChar char="•"/>
            </a:pPr>
            <a:r>
              <a:rPr lang="vi-VN" b="0">
                <a:solidFill>
                  <a:schemeClr val="accent1">
                    <a:lumMod val="75000"/>
                  </a:schemeClr>
                </a:solidFill>
              </a:rPr>
              <a:t>Là trạng thái đứng yên của vật rắn được khảo sát trong hệ quy chiếu</a:t>
            </a:r>
          </a:p>
          <a:p>
            <a:pPr marL="285750" indent="-285750">
              <a:lnSpc>
                <a:spcPct val="120000"/>
              </a:lnSpc>
              <a:spcBef>
                <a:spcPts val="600"/>
              </a:spcBef>
              <a:buFont typeface="Arial" pitchFamily="34" charset="0"/>
              <a:buChar char="•"/>
            </a:pPr>
            <a:r>
              <a:rPr lang="vi-VN" b="0">
                <a:solidFill>
                  <a:schemeClr val="accent1">
                    <a:lumMod val="75000"/>
                  </a:schemeClr>
                </a:solidFill>
              </a:rPr>
              <a:t>Trong tĩnh học, hệ quy chiếu được chọn là hệ quy chiếu quán tính </a:t>
            </a:r>
          </a:p>
          <a:p>
            <a:pPr marL="285750" indent="-285750">
              <a:lnSpc>
                <a:spcPct val="120000"/>
              </a:lnSpc>
              <a:spcBef>
                <a:spcPts val="600"/>
              </a:spcBef>
              <a:buFont typeface="Arial" pitchFamily="34" charset="0"/>
              <a:buChar char="•"/>
            </a:pPr>
            <a:r>
              <a:rPr lang="vi-VN" b="0">
                <a:solidFill>
                  <a:schemeClr val="accent1">
                    <a:lumMod val="75000"/>
                  </a:schemeClr>
                </a:solidFill>
              </a:rPr>
              <a:t>Cân bằng trong hệ quy chiếu quán tính gọi là cân bằng tuyệt đối</a:t>
            </a:r>
          </a:p>
        </p:txBody>
      </p:sp>
      <p:sp>
        <p:nvSpPr>
          <p:cNvPr id="3" name="Title 2">
            <a:extLst>
              <a:ext uri="{FF2B5EF4-FFF2-40B4-BE49-F238E27FC236}">
                <a16:creationId xmlns:a16="http://schemas.microsoft.com/office/drawing/2014/main" id="{F7871A8A-5E63-43E0-A2D5-CE221F863985}"/>
              </a:ext>
            </a:extLst>
          </p:cNvPr>
          <p:cNvSpPr>
            <a:spLocks noGrp="1"/>
          </p:cNvSpPr>
          <p:nvPr>
            <p:ph type="title"/>
          </p:nvPr>
        </p:nvSpPr>
        <p:spPr/>
        <p:txBody>
          <a:bodyPr/>
          <a:lstStyle/>
          <a:p>
            <a:r>
              <a:rPr lang="en-US" dirty="0" err="1"/>
              <a:t>Chương</a:t>
            </a:r>
            <a:r>
              <a:rPr lang="en-US" dirty="0"/>
              <a:t> 1 - </a:t>
            </a:r>
            <a:r>
              <a:rPr lang="vi-VN" dirty="0"/>
              <a:t>Các khái niệm cơ bản và hệ tiên đề tĩnh học</a:t>
            </a:r>
            <a:endParaRPr lang="en-US" dirty="0"/>
          </a:p>
        </p:txBody>
      </p:sp>
    </p:spTree>
    <p:extLst>
      <p:ext uri="{BB962C8B-B14F-4D97-AF65-F5344CB8AC3E}">
        <p14:creationId xmlns:p14="http://schemas.microsoft.com/office/powerpoint/2010/main" val="3537055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barn(inVertical)">
                                      <p:cBhvr>
                                        <p:cTn id="28" dur="500"/>
                                        <p:tgtEl>
                                          <p:spTgt spid="14">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4">
                                            <p:txEl>
                                              <p:pRg st="1" end="1"/>
                                            </p:txEl>
                                          </p:spTgt>
                                        </p:tgtEl>
                                        <p:attrNameLst>
                                          <p:attrName>style.visibility</p:attrName>
                                        </p:attrNameLst>
                                      </p:cBhvr>
                                      <p:to>
                                        <p:strVal val="visible"/>
                                      </p:to>
                                    </p:set>
                                    <p:animEffect transition="in" filter="barn(inVertical)">
                                      <p:cBhvr>
                                        <p:cTn id="33" dur="500"/>
                                        <p:tgtEl>
                                          <p:spTgt spid="14">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2000"/>
                                        <p:tgtEl>
                                          <p:spTgt spid="28"/>
                                        </p:tgtEl>
                                      </p:cBhvr>
                                    </p:animEffect>
                                    <p:anim calcmode="lin" valueType="num">
                                      <p:cBhvr>
                                        <p:cTn id="39" dur="2000" fill="hold"/>
                                        <p:tgtEl>
                                          <p:spTgt spid="28"/>
                                        </p:tgtEl>
                                        <p:attrNameLst>
                                          <p:attrName>ppt_w</p:attrName>
                                        </p:attrNameLst>
                                      </p:cBhvr>
                                      <p:tavLst>
                                        <p:tav tm="0" fmla="#ppt_w*sin(2.5*pi*$)">
                                          <p:val>
                                            <p:fltVal val="0"/>
                                          </p:val>
                                        </p:tav>
                                        <p:tav tm="100000">
                                          <p:val>
                                            <p:fltVal val="1"/>
                                          </p:val>
                                        </p:tav>
                                      </p:tavLst>
                                    </p:anim>
                                    <p:anim calcmode="lin" valueType="num">
                                      <p:cBhvr>
                                        <p:cTn id="40" dur="2000" fill="hold"/>
                                        <p:tgtEl>
                                          <p:spTgt spid="28"/>
                                        </p:tgtEl>
                                        <p:attrNameLst>
                                          <p:attrName>ppt_h</p:attrName>
                                        </p:attrNameLst>
                                      </p:cBhvr>
                                      <p:tavLst>
                                        <p:tav tm="0">
                                          <p:val>
                                            <p:strVal val="#ppt_h"/>
                                          </p:val>
                                        </p:tav>
                                        <p:tav tm="100000">
                                          <p:val>
                                            <p:strVal val="#ppt_h"/>
                                          </p:val>
                                        </p:tav>
                                      </p:tavLst>
                                    </p:anim>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3">
                                            <p:txEl>
                                              <p:pRg st="0" end="0"/>
                                            </p:txEl>
                                          </p:spTgt>
                                        </p:tgtEl>
                                        <p:attrNameLst>
                                          <p:attrName>style.visibility</p:attrName>
                                        </p:attrNameLst>
                                      </p:cBhvr>
                                      <p:to>
                                        <p:strVal val="visible"/>
                                      </p:to>
                                    </p:set>
                                    <p:animEffect transition="in" filter="fade">
                                      <p:cBhvr>
                                        <p:cTn id="52" dur="500"/>
                                        <p:tgtEl>
                                          <p:spTgt spid="23">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3">
                                            <p:txEl>
                                              <p:pRg st="1" end="1"/>
                                            </p:txEl>
                                          </p:spTgt>
                                        </p:tgtEl>
                                        <p:attrNameLst>
                                          <p:attrName>style.visibility</p:attrName>
                                        </p:attrNameLst>
                                      </p:cBhvr>
                                      <p:to>
                                        <p:strVal val="visible"/>
                                      </p:to>
                                    </p:set>
                                    <p:animEffect transition="in" filter="fade">
                                      <p:cBhvr>
                                        <p:cTn id="57" dur="500"/>
                                        <p:tgtEl>
                                          <p:spTgt spid="2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3">
                                            <p:txEl>
                                              <p:pRg st="2" end="2"/>
                                            </p:txEl>
                                          </p:spTgt>
                                        </p:tgtEl>
                                        <p:attrNameLst>
                                          <p:attrName>style.visibility</p:attrName>
                                        </p:attrNameLst>
                                      </p:cBhvr>
                                      <p:to>
                                        <p:strVal val="visible"/>
                                      </p:to>
                                    </p:set>
                                    <p:animEffect transition="in" filter="fade">
                                      <p:cBhvr>
                                        <p:cTn id="62" dur="500"/>
                                        <p:tgtEl>
                                          <p:spTgt spid="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6" grpId="0"/>
      <p:bldP spid="13" grpId="0" animBg="1"/>
      <p:bldP spid="24" grpId="0" animBg="1"/>
      <p:bldP spid="14" grpId="0" build="p"/>
      <p:bldP spid="2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ounded Rectangle 35"/>
          <p:cNvSpPr/>
          <p:nvPr/>
        </p:nvSpPr>
        <p:spPr bwMode="auto">
          <a:xfrm>
            <a:off x="625797" y="1885474"/>
            <a:ext cx="8266684" cy="1111478"/>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7" name="Rounded Rectangle 36"/>
          <p:cNvSpPr/>
          <p:nvPr/>
        </p:nvSpPr>
        <p:spPr bwMode="auto">
          <a:xfrm>
            <a:off x="775081" y="1671871"/>
            <a:ext cx="109661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Lực</a:t>
            </a:r>
            <a:endParaRPr kumimoji="0" lang="en-US" sz="1800" i="0" u="none" strike="noStrike" cap="none" normalizeH="0" baseline="0">
              <a:ln>
                <a:noFill/>
              </a:ln>
              <a:solidFill>
                <a:schemeClr val="bg1"/>
              </a:solidFill>
              <a:effectLst/>
              <a:latin typeface="Arial" charset="0"/>
            </a:endParaRPr>
          </a:p>
        </p:txBody>
      </p:sp>
      <p:grpSp>
        <p:nvGrpSpPr>
          <p:cNvPr id="38" name="Group 37"/>
          <p:cNvGrpSpPr/>
          <p:nvPr/>
        </p:nvGrpSpPr>
        <p:grpSpPr>
          <a:xfrm>
            <a:off x="179513" y="1484784"/>
            <a:ext cx="818713" cy="792088"/>
            <a:chOff x="2843808" y="1484784"/>
            <a:chExt cx="792088" cy="792088"/>
          </a:xfrm>
        </p:grpSpPr>
        <p:sp>
          <p:nvSpPr>
            <p:cNvPr id="39" name="Oval 3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1" name="TextBox 40"/>
            <p:cNvSpPr txBox="1"/>
            <p:nvPr/>
          </p:nvSpPr>
          <p:spPr>
            <a:xfrm>
              <a:off x="2915265" y="1700808"/>
              <a:ext cx="720631" cy="369332"/>
            </a:xfrm>
            <a:prstGeom prst="rect">
              <a:avLst/>
            </a:prstGeom>
            <a:noFill/>
          </p:spPr>
          <p:txBody>
            <a:bodyPr wrap="square" rtlCol="0">
              <a:spAutoFit/>
            </a:bodyPr>
            <a:lstStyle/>
            <a:p>
              <a:r>
                <a:rPr lang="en-US" dirty="0">
                  <a:solidFill>
                    <a:schemeClr val="bg1"/>
                  </a:solidFill>
                </a:rPr>
                <a:t>1.1.3</a:t>
              </a:r>
            </a:p>
          </p:txBody>
        </p:sp>
      </p:gr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1.1. Các khái niệm cơ bản</a:t>
            </a:r>
            <a:endParaRPr lang="en-US" sz="2000" dirty="0">
              <a:solidFill>
                <a:schemeClr val="accent1">
                  <a:lumMod val="75000"/>
                </a:schemeClr>
              </a:solidFill>
            </a:endParaRPr>
          </a:p>
        </p:txBody>
      </p:sp>
      <p:sp>
        <p:nvSpPr>
          <p:cNvPr id="14" name="Rectangle 13"/>
          <p:cNvSpPr/>
          <p:nvPr/>
        </p:nvSpPr>
        <p:spPr>
          <a:xfrm>
            <a:off x="683568" y="2156663"/>
            <a:ext cx="8064896" cy="726609"/>
          </a:xfrm>
          <a:prstGeom prst="rect">
            <a:avLst/>
          </a:prstGeom>
        </p:spPr>
        <p:txBody>
          <a:bodyPr wrap="square">
            <a:spAutoFit/>
          </a:bodyPr>
          <a:lstStyle/>
          <a:p>
            <a:pPr>
              <a:lnSpc>
                <a:spcPct val="120000"/>
              </a:lnSpc>
              <a:spcBef>
                <a:spcPts val="600"/>
              </a:spcBef>
            </a:pPr>
            <a:r>
              <a:rPr lang="vi-VN" b="0" dirty="0">
                <a:solidFill>
                  <a:schemeClr val="accent1">
                    <a:lumMod val="75000"/>
                  </a:schemeClr>
                </a:solidFill>
              </a:rPr>
              <a:t>Lực là tương tác giữa các vật, gây nên sự biến đổi trạng </a:t>
            </a:r>
            <a:r>
              <a:rPr lang="en-US" b="0" dirty="0" err="1">
                <a:solidFill>
                  <a:schemeClr val="accent1">
                    <a:lumMod val="75000"/>
                  </a:schemeClr>
                </a:solidFill>
              </a:rPr>
              <a:t>thái</a:t>
            </a:r>
            <a:r>
              <a:rPr lang="en-US" b="0" dirty="0">
                <a:solidFill>
                  <a:schemeClr val="accent1">
                    <a:lumMod val="75000"/>
                  </a:schemeClr>
                </a:solidFill>
              </a:rPr>
              <a:t> </a:t>
            </a:r>
            <a:r>
              <a:rPr lang="vi-VN" b="0" dirty="0">
                <a:solidFill>
                  <a:schemeClr val="accent1">
                    <a:lumMod val="75000"/>
                  </a:schemeClr>
                </a:solidFill>
              </a:rPr>
              <a:t>chuyển động cơ học của vật thể (sự thay đổi vị trí, biến dạng)</a:t>
            </a:r>
          </a:p>
        </p:txBody>
      </p:sp>
      <p:sp>
        <p:nvSpPr>
          <p:cNvPr id="3" name="Rounded Rectangle 2"/>
          <p:cNvSpPr/>
          <p:nvPr/>
        </p:nvSpPr>
        <p:spPr bwMode="auto">
          <a:xfrm>
            <a:off x="179512" y="3212976"/>
            <a:ext cx="2448272" cy="475855"/>
          </a:xfrm>
          <a:prstGeom prst="roundRect">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charset="0"/>
              </a:rPr>
              <a:t>Các</a:t>
            </a:r>
            <a:r>
              <a:rPr kumimoji="0" lang="en-US" sz="1800" b="1" i="0" u="none" strike="noStrike" cap="none" normalizeH="0">
                <a:ln>
                  <a:noFill/>
                </a:ln>
                <a:solidFill>
                  <a:schemeClr val="bg1"/>
                </a:solidFill>
                <a:effectLst/>
                <a:latin typeface="Arial" charset="0"/>
              </a:rPr>
              <a:t> yếu tố của lực</a:t>
            </a:r>
            <a:endParaRPr kumimoji="0" lang="en-US" sz="1800" b="1" i="0" u="none" strike="noStrike" cap="none" normalizeH="0" baseline="0">
              <a:ln>
                <a:noFill/>
              </a:ln>
              <a:solidFill>
                <a:schemeClr val="bg1"/>
              </a:solidFill>
              <a:effectLst/>
              <a:latin typeface="Arial" charset="0"/>
            </a:endParaRPr>
          </a:p>
        </p:txBody>
      </p:sp>
      <p:sp>
        <p:nvSpPr>
          <p:cNvPr id="4" name="Rectangle 3"/>
          <p:cNvSpPr/>
          <p:nvPr/>
        </p:nvSpPr>
        <p:spPr bwMode="auto">
          <a:xfrm>
            <a:off x="683568" y="3861048"/>
            <a:ext cx="2376264"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Điểm đặt</a:t>
            </a:r>
            <a:endParaRPr kumimoji="0" lang="en-US" sz="1800" b="0" i="0" u="none" strike="noStrike" cap="none" normalizeH="0" baseline="0">
              <a:ln>
                <a:noFill/>
              </a:ln>
              <a:solidFill>
                <a:schemeClr val="accent1">
                  <a:lumMod val="75000"/>
                </a:schemeClr>
              </a:solidFill>
              <a:effectLst/>
              <a:latin typeface="Arial" charset="0"/>
            </a:endParaRPr>
          </a:p>
        </p:txBody>
      </p:sp>
      <p:sp>
        <p:nvSpPr>
          <p:cNvPr id="25" name="Rectangle 24"/>
          <p:cNvSpPr/>
          <p:nvPr/>
        </p:nvSpPr>
        <p:spPr bwMode="auto">
          <a:xfrm>
            <a:off x="683568" y="4581128"/>
            <a:ext cx="2376264"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Phương và chiều</a:t>
            </a:r>
            <a:endParaRPr kumimoji="0" lang="en-US" sz="1800" b="0" i="0" u="none" strike="noStrike" cap="none" normalizeH="0" baseline="0">
              <a:ln>
                <a:noFill/>
              </a:ln>
              <a:solidFill>
                <a:schemeClr val="accent1">
                  <a:lumMod val="75000"/>
                </a:schemeClr>
              </a:solidFill>
              <a:effectLst/>
              <a:latin typeface="Arial" charset="0"/>
            </a:endParaRPr>
          </a:p>
        </p:txBody>
      </p:sp>
      <p:sp>
        <p:nvSpPr>
          <p:cNvPr id="26" name="Rectangle 25"/>
          <p:cNvSpPr/>
          <p:nvPr/>
        </p:nvSpPr>
        <p:spPr bwMode="auto">
          <a:xfrm>
            <a:off x="683568" y="5301208"/>
            <a:ext cx="2376264"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Độ lớn</a:t>
            </a:r>
            <a:endParaRPr kumimoji="0" lang="en-US" sz="1800" b="0" i="0" u="none" strike="noStrike" cap="none" normalizeH="0" baseline="0">
              <a:ln>
                <a:noFill/>
              </a:ln>
              <a:solidFill>
                <a:schemeClr val="accent1">
                  <a:lumMod val="75000"/>
                </a:schemeClr>
              </a:solidFill>
              <a:effectLst/>
              <a:latin typeface="Arial" charset="0"/>
            </a:endParaRPr>
          </a:p>
        </p:txBody>
      </p:sp>
      <p:cxnSp>
        <p:nvCxnSpPr>
          <p:cNvPr id="28" name="Elbow Connector 27"/>
          <p:cNvCxnSpPr>
            <a:endCxn id="4" idx="1"/>
          </p:cNvCxnSpPr>
          <p:nvPr/>
        </p:nvCxnSpPr>
        <p:spPr bwMode="auto">
          <a:xfrm rot="16200000" flipH="1">
            <a:off x="381436" y="3774939"/>
            <a:ext cx="388241" cy="216024"/>
          </a:xfrm>
          <a:prstGeom prst="bentConnector2">
            <a:avLst/>
          </a:prstGeom>
          <a:ln w="19050">
            <a:headEnd type="none" w="med" len="med"/>
            <a:tailEnd type="stealth" w="sm" len="med"/>
          </a:ln>
        </p:spPr>
        <p:style>
          <a:lnRef idx="1">
            <a:schemeClr val="accent1"/>
          </a:lnRef>
          <a:fillRef idx="0">
            <a:schemeClr val="accent1"/>
          </a:fillRef>
          <a:effectRef idx="0">
            <a:schemeClr val="accent1"/>
          </a:effectRef>
          <a:fontRef idx="minor">
            <a:schemeClr val="tx1"/>
          </a:fontRef>
        </p:style>
      </p:cxnSp>
      <p:cxnSp>
        <p:nvCxnSpPr>
          <p:cNvPr id="30" name="Elbow Connector 29"/>
          <p:cNvCxnSpPr>
            <a:endCxn id="25" idx="1"/>
          </p:cNvCxnSpPr>
          <p:nvPr/>
        </p:nvCxnSpPr>
        <p:spPr bwMode="auto">
          <a:xfrm rot="16200000" flipH="1">
            <a:off x="21395" y="4134979"/>
            <a:ext cx="1108322" cy="216024"/>
          </a:xfrm>
          <a:prstGeom prst="bentConnector2">
            <a:avLst/>
          </a:prstGeom>
          <a:ln w="19050">
            <a:headEnd type="none" w="med" len="med"/>
            <a:tailEnd type="stealth" w="sm" len="med"/>
          </a:ln>
        </p:spPr>
        <p:style>
          <a:lnRef idx="1">
            <a:schemeClr val="accent1"/>
          </a:lnRef>
          <a:fillRef idx="0">
            <a:schemeClr val="accent1"/>
          </a:fillRef>
          <a:effectRef idx="0">
            <a:schemeClr val="accent1"/>
          </a:effectRef>
          <a:fontRef idx="minor">
            <a:schemeClr val="tx1"/>
          </a:fontRef>
        </p:style>
      </p:cxnSp>
      <p:cxnSp>
        <p:nvCxnSpPr>
          <p:cNvPr id="32" name="Elbow Connector 31"/>
          <p:cNvCxnSpPr>
            <a:endCxn id="26" idx="1"/>
          </p:cNvCxnSpPr>
          <p:nvPr/>
        </p:nvCxnSpPr>
        <p:spPr bwMode="auto">
          <a:xfrm rot="16200000" flipH="1">
            <a:off x="-338645" y="4495019"/>
            <a:ext cx="1828402" cy="216024"/>
          </a:xfrm>
          <a:prstGeom prst="bentConnector2">
            <a:avLst/>
          </a:prstGeom>
          <a:ln w="19050">
            <a:headEnd type="none" w="med" len="med"/>
            <a:tailEnd type="stealth" w="sm" len="med"/>
          </a:ln>
        </p:spPr>
        <p:style>
          <a:lnRef idx="1">
            <a:schemeClr val="accent1"/>
          </a:lnRef>
          <a:fillRef idx="0">
            <a:schemeClr val="accent1"/>
          </a:fillRef>
          <a:effectRef idx="0">
            <a:schemeClr val="accent1"/>
          </a:effectRef>
          <a:fontRef idx="minor">
            <a:schemeClr val="tx1"/>
          </a:fontRef>
        </p:style>
      </p:cxnSp>
      <p:sp>
        <p:nvSpPr>
          <p:cNvPr id="33" name="Oval 32"/>
          <p:cNvSpPr/>
          <p:nvPr/>
        </p:nvSpPr>
        <p:spPr bwMode="auto">
          <a:xfrm rot="21023384">
            <a:off x="3961670" y="3990192"/>
            <a:ext cx="1638423" cy="1239008"/>
          </a:xfrm>
          <a:prstGeom prst="ellipse">
            <a:avLst/>
          </a:prstGeom>
          <a:solidFill>
            <a:schemeClr val="bg1"/>
          </a:solidFill>
          <a:ln w="19050" cap="flat" cmpd="sng" algn="ctr">
            <a:solidFill>
              <a:schemeClr val="accent1">
                <a:lumMod val="7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40" name="Straight Connector 39"/>
          <p:cNvCxnSpPr/>
          <p:nvPr/>
        </p:nvCxnSpPr>
        <p:spPr bwMode="auto">
          <a:xfrm flipV="1">
            <a:off x="3707904" y="4030305"/>
            <a:ext cx="2952328" cy="980063"/>
          </a:xfrm>
          <a:prstGeom prst="line">
            <a:avLst/>
          </a:prstGeom>
          <a:solidFill>
            <a:schemeClr val="accent1"/>
          </a:solidFill>
          <a:ln w="12700"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Straight Arrow Connector 34"/>
          <p:cNvCxnSpPr/>
          <p:nvPr/>
        </p:nvCxnSpPr>
        <p:spPr bwMode="auto">
          <a:xfrm flipV="1">
            <a:off x="5306059" y="4209023"/>
            <a:ext cx="815805" cy="269379"/>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 name="TextBox 50"/>
          <p:cNvSpPr txBox="1"/>
          <p:nvPr/>
        </p:nvSpPr>
        <p:spPr>
          <a:xfrm>
            <a:off x="4998438" y="4149080"/>
            <a:ext cx="302011" cy="369332"/>
          </a:xfrm>
          <a:prstGeom prst="rect">
            <a:avLst/>
          </a:prstGeom>
          <a:noFill/>
        </p:spPr>
        <p:txBody>
          <a:bodyPr wrap="square" rtlCol="0">
            <a:spAutoFit/>
          </a:bodyPr>
          <a:lstStyle/>
          <a:p>
            <a:r>
              <a:rPr lang="en-US" b="0" i="1"/>
              <a:t>A</a:t>
            </a:r>
          </a:p>
        </p:txBody>
      </p:sp>
      <p:sp>
        <p:nvSpPr>
          <p:cNvPr id="52" name="TextBox 51"/>
          <p:cNvSpPr txBox="1"/>
          <p:nvPr/>
        </p:nvSpPr>
        <p:spPr>
          <a:xfrm>
            <a:off x="5819853" y="3861048"/>
            <a:ext cx="302011" cy="369332"/>
          </a:xfrm>
          <a:prstGeom prst="rect">
            <a:avLst/>
          </a:prstGeom>
          <a:noFill/>
        </p:spPr>
        <p:txBody>
          <a:bodyPr wrap="square" rtlCol="0">
            <a:spAutoFit/>
          </a:bodyPr>
          <a:lstStyle/>
          <a:p>
            <a:r>
              <a:rPr lang="en-US" b="0" i="1" dirty="0"/>
              <a:t>F</a:t>
            </a:r>
          </a:p>
        </p:txBody>
      </p:sp>
      <p:sp>
        <p:nvSpPr>
          <p:cNvPr id="53" name="TextBox 52"/>
          <p:cNvSpPr txBox="1"/>
          <p:nvPr/>
        </p:nvSpPr>
        <p:spPr>
          <a:xfrm>
            <a:off x="6836349" y="4205142"/>
            <a:ext cx="2200147" cy="369332"/>
          </a:xfrm>
          <a:prstGeom prst="rect">
            <a:avLst/>
          </a:prstGeom>
          <a:noFill/>
        </p:spPr>
        <p:txBody>
          <a:bodyPr wrap="square" rtlCol="0">
            <a:spAutoFit/>
          </a:bodyPr>
          <a:lstStyle/>
          <a:p>
            <a:r>
              <a:rPr lang="en-US" b="0" i="1"/>
              <a:t>đường tác dụng lực</a:t>
            </a:r>
          </a:p>
        </p:txBody>
      </p:sp>
      <p:cxnSp>
        <p:nvCxnSpPr>
          <p:cNvPr id="55" name="Straight Connector 54"/>
          <p:cNvCxnSpPr/>
          <p:nvPr/>
        </p:nvCxnSpPr>
        <p:spPr bwMode="auto">
          <a:xfrm>
            <a:off x="6300192" y="4149080"/>
            <a:ext cx="504056" cy="237927"/>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8" name="Rounded Rectangle 57"/>
          <p:cNvSpPr/>
          <p:nvPr/>
        </p:nvSpPr>
        <p:spPr bwMode="auto">
          <a:xfrm>
            <a:off x="4276825" y="3212975"/>
            <a:ext cx="3823567" cy="475855"/>
          </a:xfrm>
          <a:prstGeom prst="roundRect">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bg1"/>
                </a:solidFill>
                <a:effectLst/>
                <a:latin typeface="Arial" charset="0"/>
              </a:rPr>
              <a:t>Biểu</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diễn</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lực</a:t>
            </a:r>
            <a:r>
              <a:rPr kumimoji="0" lang="en-US" sz="1800" b="1" i="0" u="none" strike="noStrike" cap="none" normalizeH="0" dirty="0">
                <a:ln>
                  <a:noFill/>
                </a:ln>
                <a:solidFill>
                  <a:schemeClr val="bg1"/>
                </a:solidFill>
                <a:effectLst/>
                <a:latin typeface="Arial" charset="0"/>
              </a:rPr>
              <a:t> F </a:t>
            </a:r>
            <a:r>
              <a:rPr kumimoji="0" lang="en-US" sz="1800" b="1" i="0" u="none" strike="noStrike" cap="none" normalizeH="0" dirty="0" err="1">
                <a:ln>
                  <a:noFill/>
                </a:ln>
                <a:solidFill>
                  <a:schemeClr val="bg1"/>
                </a:solidFill>
                <a:effectLst/>
                <a:latin typeface="Arial" charset="0"/>
              </a:rPr>
              <a:t>tác</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dụng</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lên</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vật</a:t>
            </a:r>
            <a:endParaRPr kumimoji="0" lang="en-US" sz="1800" b="1" i="0" u="none" strike="noStrike" cap="none" normalizeH="0" baseline="0" dirty="0">
              <a:ln>
                <a:noFill/>
              </a:ln>
              <a:solidFill>
                <a:schemeClr val="bg1"/>
              </a:solidFill>
              <a:effectLst/>
              <a:latin typeface="Arial" charset="0"/>
            </a:endParaRPr>
          </a:p>
        </p:txBody>
      </p:sp>
      <p:sp>
        <p:nvSpPr>
          <p:cNvPr id="59" name="Rectangle 58"/>
          <p:cNvSpPr/>
          <p:nvPr/>
        </p:nvSpPr>
        <p:spPr bwMode="auto">
          <a:xfrm>
            <a:off x="1403648" y="6021288"/>
            <a:ext cx="4081813"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Đơn vị của lực là N (Newton), kN, MN</a:t>
            </a:r>
            <a:endParaRPr kumimoji="0" lang="en-US" sz="1800" b="0" i="0" u="none" strike="noStrike" cap="none" normalizeH="0" baseline="0">
              <a:ln>
                <a:noFill/>
              </a:ln>
              <a:solidFill>
                <a:schemeClr val="accent1">
                  <a:lumMod val="75000"/>
                </a:schemeClr>
              </a:solidFill>
              <a:effectLst/>
              <a:latin typeface="Arial" charset="0"/>
            </a:endParaRPr>
          </a:p>
        </p:txBody>
      </p:sp>
      <p:cxnSp>
        <p:nvCxnSpPr>
          <p:cNvPr id="61" name="Elbow Connector 60"/>
          <p:cNvCxnSpPr>
            <a:endCxn id="59" idx="1"/>
          </p:cNvCxnSpPr>
          <p:nvPr/>
        </p:nvCxnSpPr>
        <p:spPr bwMode="auto">
          <a:xfrm rot="16200000" flipH="1">
            <a:off x="948908" y="5782572"/>
            <a:ext cx="504056" cy="405423"/>
          </a:xfrm>
          <a:prstGeom prst="bentConnector2">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7" name="Title 6">
            <a:extLst>
              <a:ext uri="{FF2B5EF4-FFF2-40B4-BE49-F238E27FC236}">
                <a16:creationId xmlns:a16="http://schemas.microsoft.com/office/drawing/2014/main" id="{D0F891B3-53D2-403B-ACAE-07AE4BA34363}"/>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105548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2000"/>
                                        <p:tgtEl>
                                          <p:spTgt spid="38"/>
                                        </p:tgtEl>
                                      </p:cBhvr>
                                    </p:animEffect>
                                    <p:anim calcmode="lin" valueType="num">
                                      <p:cBhvr>
                                        <p:cTn id="15" dur="2000" fill="hold"/>
                                        <p:tgtEl>
                                          <p:spTgt spid="38"/>
                                        </p:tgtEl>
                                        <p:attrNameLst>
                                          <p:attrName>ppt_w</p:attrName>
                                        </p:attrNameLst>
                                      </p:cBhvr>
                                      <p:tavLst>
                                        <p:tav tm="0" fmla="#ppt_w*sin(2.5*pi*$)">
                                          <p:val>
                                            <p:fltVal val="0"/>
                                          </p:val>
                                        </p:tav>
                                        <p:tav tm="100000">
                                          <p:val>
                                            <p:fltVal val="1"/>
                                          </p:val>
                                        </p:tav>
                                      </p:tavLst>
                                    </p:anim>
                                    <p:anim calcmode="lin" valueType="num">
                                      <p:cBhvr>
                                        <p:cTn id="16" dur="2000" fill="hold"/>
                                        <p:tgtEl>
                                          <p:spTgt spid="38"/>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left)">
                                      <p:cBhvr>
                                        <p:cTn id="20" dur="50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1000" fill="hold"/>
                                        <p:tgtEl>
                                          <p:spTgt spid="3"/>
                                        </p:tgtEl>
                                        <p:attrNameLst>
                                          <p:attrName>ppt_w</p:attrName>
                                        </p:attrNameLst>
                                      </p:cBhvr>
                                      <p:tavLst>
                                        <p:tav tm="0">
                                          <p:val>
                                            <p:fltVal val="0"/>
                                          </p:val>
                                        </p:tav>
                                        <p:tav tm="100000">
                                          <p:val>
                                            <p:strVal val="#ppt_w"/>
                                          </p:val>
                                        </p:tav>
                                      </p:tavLst>
                                    </p:anim>
                                    <p:anim calcmode="lin" valueType="num">
                                      <p:cBhvr>
                                        <p:cTn id="34" dur="1000" fill="hold"/>
                                        <p:tgtEl>
                                          <p:spTgt spid="3"/>
                                        </p:tgtEl>
                                        <p:attrNameLst>
                                          <p:attrName>ppt_h</p:attrName>
                                        </p:attrNameLst>
                                      </p:cBhvr>
                                      <p:tavLst>
                                        <p:tav tm="0">
                                          <p:val>
                                            <p:fltVal val="0"/>
                                          </p:val>
                                        </p:tav>
                                        <p:tav tm="100000">
                                          <p:val>
                                            <p:strVal val="#ppt_h"/>
                                          </p:val>
                                        </p:tav>
                                      </p:tavLst>
                                    </p:anim>
                                    <p:anim calcmode="lin" valueType="num">
                                      <p:cBhvr>
                                        <p:cTn id="35" dur="1000" fill="hold"/>
                                        <p:tgtEl>
                                          <p:spTgt spid="3"/>
                                        </p:tgtEl>
                                        <p:attrNameLst>
                                          <p:attrName>style.rotation</p:attrName>
                                        </p:attrNameLst>
                                      </p:cBhvr>
                                      <p:tavLst>
                                        <p:tav tm="0">
                                          <p:val>
                                            <p:fltVal val="90"/>
                                          </p:val>
                                        </p:tav>
                                        <p:tav tm="100000">
                                          <p:val>
                                            <p:fltVal val="0"/>
                                          </p:val>
                                        </p:tav>
                                      </p:tavLst>
                                    </p:anim>
                                    <p:animEffect transition="in" filter="fade">
                                      <p:cBhvr>
                                        <p:cTn id="36" dur="10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500"/>
                                        <p:tgtEl>
                                          <p:spTgt spid="59"/>
                                        </p:tgtEl>
                                      </p:cBhvr>
                                    </p:animEffect>
                                  </p:childTnLst>
                                </p:cTn>
                              </p:par>
                              <p:par>
                                <p:cTn id="66" presetID="22" presetClass="entr" presetSubtype="4" fill="hold" nodeType="with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down)">
                                      <p:cBhvr>
                                        <p:cTn id="68" dur="500"/>
                                        <p:tgtEl>
                                          <p:spTgt spid="61"/>
                                        </p:tgtEl>
                                      </p:cBhvr>
                                    </p:animEffect>
                                  </p:childTnLst>
                                </p:cTn>
                              </p:par>
                            </p:childTnLst>
                          </p:cTn>
                        </p:par>
                      </p:childTnLst>
                    </p:cTn>
                  </p:par>
                  <p:par>
                    <p:cTn id="69" fill="hold">
                      <p:stCondLst>
                        <p:cond delay="indefinite"/>
                      </p:stCondLst>
                      <p:childTnLst>
                        <p:par>
                          <p:cTn id="70" fill="hold">
                            <p:stCondLst>
                              <p:cond delay="0"/>
                            </p:stCondLst>
                            <p:childTnLst>
                              <p:par>
                                <p:cTn id="71" presetID="31" presetClass="entr" presetSubtype="0" fill="hold" grpId="0" nodeType="clickEffect">
                                  <p:stCondLst>
                                    <p:cond delay="0"/>
                                  </p:stCondLst>
                                  <p:childTnLst>
                                    <p:set>
                                      <p:cBhvr>
                                        <p:cTn id="72" dur="1" fill="hold">
                                          <p:stCondLst>
                                            <p:cond delay="0"/>
                                          </p:stCondLst>
                                        </p:cTn>
                                        <p:tgtEl>
                                          <p:spTgt spid="58"/>
                                        </p:tgtEl>
                                        <p:attrNameLst>
                                          <p:attrName>style.visibility</p:attrName>
                                        </p:attrNameLst>
                                      </p:cBhvr>
                                      <p:to>
                                        <p:strVal val="visible"/>
                                      </p:to>
                                    </p:set>
                                    <p:anim calcmode="lin" valueType="num">
                                      <p:cBhvr>
                                        <p:cTn id="73" dur="1000" fill="hold"/>
                                        <p:tgtEl>
                                          <p:spTgt spid="58"/>
                                        </p:tgtEl>
                                        <p:attrNameLst>
                                          <p:attrName>ppt_w</p:attrName>
                                        </p:attrNameLst>
                                      </p:cBhvr>
                                      <p:tavLst>
                                        <p:tav tm="0">
                                          <p:val>
                                            <p:fltVal val="0"/>
                                          </p:val>
                                        </p:tav>
                                        <p:tav tm="100000">
                                          <p:val>
                                            <p:strVal val="#ppt_w"/>
                                          </p:val>
                                        </p:tav>
                                      </p:tavLst>
                                    </p:anim>
                                    <p:anim calcmode="lin" valueType="num">
                                      <p:cBhvr>
                                        <p:cTn id="74" dur="1000" fill="hold"/>
                                        <p:tgtEl>
                                          <p:spTgt spid="58"/>
                                        </p:tgtEl>
                                        <p:attrNameLst>
                                          <p:attrName>ppt_h</p:attrName>
                                        </p:attrNameLst>
                                      </p:cBhvr>
                                      <p:tavLst>
                                        <p:tav tm="0">
                                          <p:val>
                                            <p:fltVal val="0"/>
                                          </p:val>
                                        </p:tav>
                                        <p:tav tm="100000">
                                          <p:val>
                                            <p:strVal val="#ppt_h"/>
                                          </p:val>
                                        </p:tav>
                                      </p:tavLst>
                                    </p:anim>
                                    <p:anim calcmode="lin" valueType="num">
                                      <p:cBhvr>
                                        <p:cTn id="75" dur="1000" fill="hold"/>
                                        <p:tgtEl>
                                          <p:spTgt spid="58"/>
                                        </p:tgtEl>
                                        <p:attrNameLst>
                                          <p:attrName>style.rotation</p:attrName>
                                        </p:attrNameLst>
                                      </p:cBhvr>
                                      <p:tavLst>
                                        <p:tav tm="0">
                                          <p:val>
                                            <p:fltVal val="90"/>
                                          </p:val>
                                        </p:tav>
                                        <p:tav tm="100000">
                                          <p:val>
                                            <p:fltVal val="0"/>
                                          </p:val>
                                        </p:tav>
                                      </p:tavLst>
                                    </p:anim>
                                    <p:animEffect transition="in" filter="fade">
                                      <p:cBhvr>
                                        <p:cTn id="76" dur="1000"/>
                                        <p:tgtEl>
                                          <p:spTgt spid="58"/>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fade">
                                      <p:cBhvr>
                                        <p:cTn id="81" dur="500"/>
                                        <p:tgtEl>
                                          <p:spTgt spid="33"/>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51"/>
                                        </p:tgtEl>
                                        <p:attrNameLst>
                                          <p:attrName>style.visibility</p:attrName>
                                        </p:attrNameLst>
                                      </p:cBhvr>
                                      <p:to>
                                        <p:strVal val="visible"/>
                                      </p:to>
                                    </p:set>
                                    <p:animEffect transition="in" filter="fade">
                                      <p:cBhvr>
                                        <p:cTn id="86" dur="500"/>
                                        <p:tgtEl>
                                          <p:spTgt spid="51"/>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500"/>
                                        <p:tgtEl>
                                          <p:spTgt spid="40"/>
                                        </p:tgtEl>
                                      </p:cBhvr>
                                    </p:animEffect>
                                  </p:childTnLst>
                                </p:cTn>
                              </p:par>
                              <p:par>
                                <p:cTn id="92" presetID="10" presetClass="entr" presetSubtype="0" fill="hold" nodeType="withEffect">
                                  <p:stCondLst>
                                    <p:cond delay="0"/>
                                  </p:stCondLst>
                                  <p:childTnLst>
                                    <p:set>
                                      <p:cBhvr>
                                        <p:cTn id="93" dur="1" fill="hold">
                                          <p:stCondLst>
                                            <p:cond delay="0"/>
                                          </p:stCondLst>
                                        </p:cTn>
                                        <p:tgtEl>
                                          <p:spTgt spid="55"/>
                                        </p:tgtEl>
                                        <p:attrNameLst>
                                          <p:attrName>style.visibility</p:attrName>
                                        </p:attrNameLst>
                                      </p:cBhvr>
                                      <p:to>
                                        <p:strVal val="visible"/>
                                      </p:to>
                                    </p:set>
                                    <p:animEffect transition="in" filter="fade">
                                      <p:cBhvr>
                                        <p:cTn id="94" dur="500"/>
                                        <p:tgtEl>
                                          <p:spTgt spid="55"/>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fade">
                                      <p:cBhvr>
                                        <p:cTn id="97" dur="500"/>
                                        <p:tgtEl>
                                          <p:spTgt spid="53"/>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nodeType="click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wipe(down)">
                                      <p:cBhvr>
                                        <p:cTn id="102" dur="500"/>
                                        <p:tgtEl>
                                          <p:spTgt spid="35"/>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fade">
                                      <p:cBhvr>
                                        <p:cTn id="10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6" grpId="0"/>
      <p:bldP spid="14" grpId="0"/>
      <p:bldP spid="3" grpId="0" animBg="1"/>
      <p:bldP spid="4" grpId="0" animBg="1"/>
      <p:bldP spid="25" grpId="0" animBg="1"/>
      <p:bldP spid="26" grpId="0" animBg="1"/>
      <p:bldP spid="33" grpId="0" animBg="1"/>
      <p:bldP spid="51" grpId="0"/>
      <p:bldP spid="52" grpId="0"/>
      <p:bldP spid="53" grpId="0"/>
      <p:bldP spid="58" grpId="0" animBg="1"/>
      <p:bldP spid="5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1.1. Các khái niệm cơ bản</a:t>
            </a:r>
            <a:endParaRPr lang="en-US" sz="2000" dirty="0">
              <a:solidFill>
                <a:schemeClr val="accent1">
                  <a:lumMod val="75000"/>
                </a:schemeClr>
              </a:solidFill>
            </a:endParaRPr>
          </a:p>
        </p:txBody>
      </p:sp>
      <mc:AlternateContent xmlns:mc="http://schemas.openxmlformats.org/markup-compatibility/2006" xmlns:a14="http://schemas.microsoft.com/office/drawing/2010/main">
        <mc:Choice Requires="a14">
          <p:sp>
            <p:nvSpPr>
              <p:cNvPr id="18" name="Rectangle 17"/>
              <p:cNvSpPr/>
              <p:nvPr/>
            </p:nvSpPr>
            <p:spPr>
              <a:xfrm>
                <a:off x="806377" y="2121395"/>
                <a:ext cx="3621607" cy="1091581"/>
              </a:xfrm>
              <a:prstGeom prst="rect">
                <a:avLst/>
              </a:prstGeom>
            </p:spPr>
            <p:txBody>
              <a:bodyPr wrap="square">
                <a:spAutoFit/>
              </a:bodyPr>
              <a:lstStyle/>
              <a:p>
                <a:pPr marL="285750" lvl="0" indent="-285750">
                  <a:lnSpc>
                    <a:spcPct val="120000"/>
                  </a:lnSpc>
                  <a:spcBef>
                    <a:spcPts val="0"/>
                  </a:spcBef>
                  <a:buClr>
                    <a:srgbClr val="142288"/>
                  </a:buClr>
                  <a:buFont typeface="Arial" pitchFamily="34" charset="0"/>
                  <a:buChar char="•"/>
                </a:pPr>
                <a:r>
                  <a:rPr lang="en-US" sz="1600" kern="0" dirty="0">
                    <a:solidFill>
                      <a:schemeClr val="accent1">
                        <a:lumMod val="75000"/>
                      </a:schemeClr>
                    </a:solidFill>
                    <a:latin typeface="Helvetica Neue"/>
                    <a:ea typeface="Optima" pitchFamily="18" charset="-93"/>
                    <a:cs typeface="Optima" pitchFamily="18" charset="-93"/>
                  </a:rPr>
                  <a:t>Hệ </a:t>
                </a:r>
                <a:r>
                  <a:rPr lang="en-US" sz="1600" kern="0" dirty="0" err="1">
                    <a:solidFill>
                      <a:schemeClr val="accent1">
                        <a:lumMod val="75000"/>
                      </a:schemeClr>
                    </a:solidFill>
                    <a:latin typeface="Helvetica Neue"/>
                    <a:ea typeface="Optima" pitchFamily="18" charset="-93"/>
                    <a:cs typeface="Optima" pitchFamily="18" charset="-93"/>
                  </a:rPr>
                  <a:t>lực</a:t>
                </a:r>
                <a:r>
                  <a:rPr lang="en-US" sz="160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là</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tập</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hợp</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nhiều</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lực</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tác</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dụng</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lên</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một</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vật</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thể</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rắn</a:t>
                </a:r>
                <a:endParaRPr lang="en-US" sz="1600" b="0" kern="0" dirty="0">
                  <a:solidFill>
                    <a:schemeClr val="accent1">
                      <a:lumMod val="75000"/>
                    </a:schemeClr>
                  </a:solidFill>
                  <a:latin typeface="Helvetica Neue"/>
                  <a:ea typeface="Optima" pitchFamily="18" charset="-93"/>
                  <a:cs typeface="Optima" pitchFamily="18" charset="-93"/>
                </a:endParaRPr>
              </a:p>
              <a:p>
                <a:pPr lvl="0" algn="ctr">
                  <a:lnSpc>
                    <a:spcPct val="120000"/>
                  </a:lnSpc>
                  <a:spcBef>
                    <a:spcPts val="600"/>
                  </a:spcBef>
                  <a:buClr>
                    <a:srgbClr val="142288"/>
                  </a:buClr>
                </a:pPr>
                <a:r>
                  <a:rPr lang="en-US" sz="1600" b="0" i="1" kern="0" dirty="0" err="1">
                    <a:solidFill>
                      <a:schemeClr val="accent1">
                        <a:lumMod val="75000"/>
                      </a:schemeClr>
                    </a:solidFill>
                    <a:latin typeface="Helvetica Neue"/>
                    <a:ea typeface="Optima" pitchFamily="18" charset="-93"/>
                    <a:cs typeface="Optima" pitchFamily="18" charset="-93"/>
                  </a:rPr>
                  <a:t>Kí</a:t>
                </a:r>
                <a:r>
                  <a:rPr lang="en-US" sz="1600" b="0" i="1" kern="0" dirty="0">
                    <a:solidFill>
                      <a:schemeClr val="accent1">
                        <a:lumMod val="75000"/>
                      </a:schemeClr>
                    </a:solidFill>
                    <a:latin typeface="Helvetica Neue"/>
                    <a:ea typeface="Optima" pitchFamily="18" charset="-93"/>
                    <a:cs typeface="Optima" pitchFamily="18" charset="-93"/>
                  </a:rPr>
                  <a:t> </a:t>
                </a:r>
                <a:r>
                  <a:rPr lang="en-US" sz="1600" b="0" i="1" kern="0" dirty="0" err="1">
                    <a:solidFill>
                      <a:schemeClr val="accent1">
                        <a:lumMod val="75000"/>
                      </a:schemeClr>
                    </a:solidFill>
                    <a:latin typeface="Helvetica Neue"/>
                    <a:ea typeface="Optima" pitchFamily="18" charset="-93"/>
                    <a:cs typeface="Optima" pitchFamily="18" charset="-93"/>
                  </a:rPr>
                  <a:t>hiệu</a:t>
                </a:r>
                <a:r>
                  <a:rPr lang="en-US" sz="1600" b="0" i="1" kern="0" dirty="0">
                    <a:solidFill>
                      <a:schemeClr val="accent1">
                        <a:lumMod val="75000"/>
                      </a:schemeClr>
                    </a:solidFill>
                    <a:latin typeface="Helvetica Neue"/>
                    <a:ea typeface="Optima" pitchFamily="18" charset="-93"/>
                    <a:cs typeface="Optima" pitchFamily="18" charset="-93"/>
                  </a:rPr>
                  <a:t>: </a:t>
                </a:r>
                <a:r>
                  <a:rPr lang="en-US" sz="1600" b="0" kern="0" dirty="0">
                    <a:solidFill>
                      <a:schemeClr val="accent1">
                        <a:lumMod val="75000"/>
                      </a:schemeClr>
                    </a:solidFill>
                    <a:latin typeface="Helvetica Neue"/>
                    <a:ea typeface="Optima" pitchFamily="18" charset="-93"/>
                    <a:cs typeface="Optima" pitchFamily="18" charset="-93"/>
                  </a:rPr>
                  <a:t>(</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1</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2</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𝑁</m:t>
                            </m:r>
                          </m:sub>
                        </m:sSub>
                      </m:e>
                    </m:acc>
                  </m:oMath>
                </a14:m>
                <a:r>
                  <a:rPr lang="en-US" sz="1600" b="0" kern="0" dirty="0">
                    <a:solidFill>
                      <a:schemeClr val="accent1">
                        <a:lumMod val="75000"/>
                      </a:schemeClr>
                    </a:solidFill>
                    <a:latin typeface="Helvetica Neue"/>
                    <a:ea typeface="Optima" pitchFamily="18" charset="-93"/>
                    <a:cs typeface="Optima" pitchFamily="18" charset="-93"/>
                  </a:rPr>
                  <a:t>)</a:t>
                </a:r>
              </a:p>
            </p:txBody>
          </p:sp>
        </mc:Choice>
        <mc:Fallback xmlns="">
          <p:sp>
            <p:nvSpPr>
              <p:cNvPr id="18" name="Rectangle 17"/>
              <p:cNvSpPr>
                <a:spLocks noRot="1" noChangeAspect="1" noMove="1" noResize="1" noEditPoints="1" noAdjustHandles="1" noChangeArrowheads="1" noChangeShapeType="1" noTextEdit="1"/>
              </p:cNvSpPr>
              <p:nvPr/>
            </p:nvSpPr>
            <p:spPr>
              <a:xfrm>
                <a:off x="806377" y="2121395"/>
                <a:ext cx="3621607" cy="1091581"/>
              </a:xfrm>
              <a:prstGeom prst="rect">
                <a:avLst/>
              </a:prstGeom>
              <a:blipFill rotWithShape="1">
                <a:blip r:embed="rId3"/>
                <a:stretch>
                  <a:fillRect l="-505" b="-335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Rectangle 49"/>
              <p:cNvSpPr/>
              <p:nvPr/>
            </p:nvSpPr>
            <p:spPr>
              <a:xfrm>
                <a:off x="806376" y="3341171"/>
                <a:ext cx="5112586" cy="1095941"/>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sz="1600" kern="0" dirty="0">
                    <a:solidFill>
                      <a:schemeClr val="accent1">
                        <a:lumMod val="75000"/>
                      </a:schemeClr>
                    </a:solidFill>
                    <a:latin typeface="Helvetica Neue"/>
                    <a:ea typeface="Optima" pitchFamily="18" charset="-93"/>
                    <a:cs typeface="Optima" pitchFamily="18" charset="-93"/>
                  </a:rPr>
                  <a:t>Hệ </a:t>
                </a:r>
                <a:r>
                  <a:rPr lang="en-US" sz="1600" kern="0" dirty="0" err="1">
                    <a:solidFill>
                      <a:schemeClr val="accent1">
                        <a:lumMod val="75000"/>
                      </a:schemeClr>
                    </a:solidFill>
                    <a:latin typeface="Helvetica Neue"/>
                    <a:ea typeface="Optima" pitchFamily="18" charset="-93"/>
                    <a:cs typeface="Optima" pitchFamily="18" charset="-93"/>
                  </a:rPr>
                  <a:t>lực</a:t>
                </a:r>
                <a:r>
                  <a:rPr lang="en-US" sz="1600" kern="0" dirty="0">
                    <a:solidFill>
                      <a:schemeClr val="accent1">
                        <a:lumMod val="75000"/>
                      </a:schemeClr>
                    </a:solidFill>
                    <a:latin typeface="Helvetica Neue"/>
                    <a:ea typeface="Optima" pitchFamily="18" charset="-93"/>
                    <a:cs typeface="Optima" pitchFamily="18" charset="-93"/>
                  </a:rPr>
                  <a:t> </a:t>
                </a:r>
                <a:r>
                  <a:rPr lang="en-US" sz="1600" kern="0" dirty="0" err="1">
                    <a:solidFill>
                      <a:schemeClr val="accent1">
                        <a:lumMod val="75000"/>
                      </a:schemeClr>
                    </a:solidFill>
                    <a:latin typeface="Helvetica Neue"/>
                    <a:ea typeface="Optima" pitchFamily="18" charset="-93"/>
                    <a:cs typeface="Optima" pitchFamily="18" charset="-93"/>
                  </a:rPr>
                  <a:t>tương</a:t>
                </a:r>
                <a:r>
                  <a:rPr lang="en-US" sz="1600" kern="0" dirty="0">
                    <a:solidFill>
                      <a:schemeClr val="accent1">
                        <a:lumMod val="75000"/>
                      </a:schemeClr>
                    </a:solidFill>
                    <a:latin typeface="Helvetica Neue"/>
                    <a:ea typeface="Optima" pitchFamily="18" charset="-93"/>
                    <a:cs typeface="Optima" pitchFamily="18" charset="-93"/>
                  </a:rPr>
                  <a:t> </a:t>
                </a:r>
                <a:r>
                  <a:rPr lang="en-US" sz="1600" kern="0" dirty="0" err="1">
                    <a:solidFill>
                      <a:schemeClr val="accent1">
                        <a:lumMod val="75000"/>
                      </a:schemeClr>
                    </a:solidFill>
                    <a:latin typeface="Helvetica Neue"/>
                    <a:ea typeface="Optima" pitchFamily="18" charset="-93"/>
                    <a:cs typeface="Optima" pitchFamily="18" charset="-93"/>
                  </a:rPr>
                  <a:t>đương</a:t>
                </a:r>
                <a:r>
                  <a:rPr lang="en-US" sz="160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là</a:t>
                </a:r>
                <a:r>
                  <a:rPr lang="en-US" sz="1600" b="0" kern="0" dirty="0">
                    <a:solidFill>
                      <a:schemeClr val="accent1">
                        <a:lumMod val="75000"/>
                      </a:schemeClr>
                    </a:solidFill>
                    <a:latin typeface="Helvetica Neue"/>
                    <a:ea typeface="Optima" pitchFamily="18" charset="-93"/>
                    <a:cs typeface="Optima" pitchFamily="18" charset="-93"/>
                  </a:rPr>
                  <a:t> </a:t>
                </a:r>
                <a:r>
                  <a:rPr lang="vi-VN" sz="1600" b="0" kern="0" dirty="0">
                    <a:solidFill>
                      <a:schemeClr val="accent1">
                        <a:lumMod val="75000"/>
                      </a:schemeClr>
                    </a:solidFill>
                    <a:latin typeface="Helvetica Neue"/>
                    <a:ea typeface="Optima" pitchFamily="18" charset="-93"/>
                    <a:cs typeface="Optima" pitchFamily="18" charset="-93"/>
                  </a:rPr>
                  <a:t>hệ lực gây cho cùng một vật rắn các trạng thái chuyển động giống nhau</a:t>
                </a:r>
              </a:p>
              <a:p>
                <a:pPr lvl="0" algn="ctr">
                  <a:lnSpc>
                    <a:spcPct val="120000"/>
                  </a:lnSpc>
                  <a:spcBef>
                    <a:spcPts val="600"/>
                  </a:spcBef>
                  <a:buClr>
                    <a:srgbClr val="142288"/>
                  </a:buClr>
                </a:pPr>
                <a:r>
                  <a:rPr lang="en-US" sz="1600" b="0" i="1" kern="0" dirty="0">
                    <a:solidFill>
                      <a:schemeClr val="accent1">
                        <a:lumMod val="75000"/>
                      </a:schemeClr>
                    </a:solidFill>
                    <a:latin typeface="Helvetica Neue"/>
                    <a:ea typeface="Optima" pitchFamily="18" charset="-93"/>
                    <a:cs typeface="Optima" pitchFamily="18" charset="-93"/>
                  </a:rPr>
                  <a:t> </a:t>
                </a:r>
                <a:r>
                  <a:rPr lang="en-US" sz="1600" b="0" kern="0" dirty="0">
                    <a:solidFill>
                      <a:schemeClr val="accent1">
                        <a:lumMod val="75000"/>
                      </a:schemeClr>
                    </a:solidFill>
                    <a:latin typeface="Helvetica Neue"/>
                    <a:ea typeface="Optima" pitchFamily="18" charset="-93"/>
                    <a:cs typeface="Optima" pitchFamily="18" charset="-93"/>
                  </a:rPr>
                  <a:t>(</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1</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2</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𝑁</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r>
                  <a:rPr lang="en-US" sz="1600" b="0" i="1" kern="0" dirty="0">
                    <a:solidFill>
                      <a:schemeClr val="accent1">
                        <a:lumMod val="75000"/>
                      </a:schemeClr>
                    </a:solidFill>
                    <a:latin typeface="Helvetica Neue"/>
                    <a:ea typeface="Optima" pitchFamily="18" charset="-93"/>
                    <a:cs typeface="Optima" pitchFamily="18" charset="-93"/>
                  </a:rPr>
                  <a:t> </a:t>
                </a:r>
                <a:r>
                  <a:rPr lang="en-US" sz="1600" b="0" kern="0" dirty="0">
                    <a:solidFill>
                      <a:schemeClr val="accent1">
                        <a:lumMod val="75000"/>
                      </a:schemeClr>
                    </a:solidFill>
                    <a:latin typeface="Helvetica Neue"/>
                    <a:ea typeface="Optima" pitchFamily="18" charset="-93"/>
                    <a:cs typeface="Optima" pitchFamily="18" charset="-93"/>
                  </a:rPr>
                  <a:t>(</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m:rPr>
                                <m:sty m:val="p"/>
                              </m:rPr>
                              <a:rPr lang="el-GR" sz="1600" b="0" i="1" kern="0" smtClean="0">
                                <a:solidFill>
                                  <a:schemeClr val="accent1">
                                    <a:lumMod val="75000"/>
                                  </a:schemeClr>
                                </a:solidFill>
                                <a:latin typeface="Cambria Math"/>
                              </a:rPr>
                              <m:t>ϕ</m:t>
                            </m:r>
                          </m:e>
                          <m:sub>
                            <m:r>
                              <a:rPr lang="en-US" sz="1600" b="0" i="1" kern="0">
                                <a:solidFill>
                                  <a:schemeClr val="accent1">
                                    <a:lumMod val="75000"/>
                                  </a:schemeClr>
                                </a:solidFill>
                                <a:latin typeface="Cambria Math"/>
                              </a:rPr>
                              <m:t>1</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m:rPr>
                                <m:sty m:val="p"/>
                              </m:rPr>
                              <a:rPr lang="el-GR" sz="1600" b="0" i="1" kern="0">
                                <a:solidFill>
                                  <a:schemeClr val="accent1">
                                    <a:lumMod val="75000"/>
                                  </a:schemeClr>
                                </a:solidFill>
                                <a:latin typeface="Cambria Math"/>
                              </a:rPr>
                              <m:t>ϕ</m:t>
                            </m:r>
                          </m:e>
                          <m:sub>
                            <m:r>
                              <a:rPr lang="en-US" sz="1600" b="0" i="1" kern="0">
                                <a:solidFill>
                                  <a:schemeClr val="accent1">
                                    <a:lumMod val="75000"/>
                                  </a:schemeClr>
                                </a:solidFill>
                                <a:latin typeface="Cambria Math"/>
                              </a:rPr>
                              <m:t>2</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m:rPr>
                                <m:sty m:val="p"/>
                              </m:rPr>
                              <a:rPr lang="el-GR" sz="1600" b="0" i="1" kern="0">
                                <a:solidFill>
                                  <a:schemeClr val="accent1">
                                    <a:lumMod val="75000"/>
                                  </a:schemeClr>
                                </a:solidFill>
                                <a:latin typeface="Cambria Math"/>
                              </a:rPr>
                              <m:t>ϕ</m:t>
                            </m:r>
                          </m:e>
                          <m:sub>
                            <m:r>
                              <a:rPr lang="en-US" sz="1600" b="0" i="1" kern="0">
                                <a:solidFill>
                                  <a:schemeClr val="accent1">
                                    <a:lumMod val="75000"/>
                                  </a:schemeClr>
                                </a:solidFill>
                                <a:latin typeface="Cambria Math"/>
                              </a:rPr>
                              <m:t>𝑁</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p>
            </p:txBody>
          </p:sp>
        </mc:Choice>
        <mc:Fallback xmlns="">
          <p:sp>
            <p:nvSpPr>
              <p:cNvPr id="50" name="Rectangle 49"/>
              <p:cNvSpPr>
                <a:spLocks noRot="1" noChangeAspect="1" noMove="1" noResize="1" noEditPoints="1" noAdjustHandles="1" noChangeArrowheads="1" noChangeShapeType="1" noTextEdit="1"/>
              </p:cNvSpPr>
              <p:nvPr/>
            </p:nvSpPr>
            <p:spPr>
              <a:xfrm>
                <a:off x="806376" y="3341171"/>
                <a:ext cx="5112586" cy="1095941"/>
              </a:xfrm>
              <a:prstGeom prst="rect">
                <a:avLst/>
              </a:prstGeom>
              <a:blipFill rotWithShape="1">
                <a:blip r:embed="rId4"/>
                <a:stretch>
                  <a:fillRect l="-358" b="-2222"/>
                </a:stretch>
              </a:blipFill>
            </p:spPr>
            <p:txBody>
              <a:bodyPr/>
              <a:lstStyle/>
              <a:p>
                <a:r>
                  <a:rPr lang="en-US">
                    <a:noFill/>
                  </a:rPr>
                  <a:t> </a:t>
                </a:r>
              </a:p>
            </p:txBody>
          </p:sp>
        </mc:Fallback>
      </mc:AlternateContent>
      <p:sp>
        <p:nvSpPr>
          <p:cNvPr id="56" name="Oval 55"/>
          <p:cNvSpPr/>
          <p:nvPr/>
        </p:nvSpPr>
        <p:spPr bwMode="auto">
          <a:xfrm rot="21023384">
            <a:off x="4826273" y="1847936"/>
            <a:ext cx="1102656" cy="826142"/>
          </a:xfrm>
          <a:prstGeom prst="ellipse">
            <a:avLst/>
          </a:prstGeom>
          <a:solidFill>
            <a:schemeClr val="bg1"/>
          </a:solidFill>
          <a:ln w="19050" cap="flat" cmpd="sng" algn="ctr">
            <a:solidFill>
              <a:schemeClr val="accent1">
                <a:lumMod val="7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57" name="Straight Arrow Connector 56"/>
          <p:cNvCxnSpPr/>
          <p:nvPr/>
        </p:nvCxnSpPr>
        <p:spPr bwMode="auto">
          <a:xfrm flipV="1">
            <a:off x="5700136" y="2046934"/>
            <a:ext cx="683778" cy="219515"/>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0" name="TextBox 59"/>
          <p:cNvSpPr txBox="1"/>
          <p:nvPr/>
        </p:nvSpPr>
        <p:spPr>
          <a:xfrm>
            <a:off x="6130780" y="1727101"/>
            <a:ext cx="409611" cy="275886"/>
          </a:xfrm>
          <a:prstGeom prst="rect">
            <a:avLst/>
          </a:prstGeom>
          <a:noFill/>
        </p:spPr>
        <p:txBody>
          <a:bodyPr wrap="square" rtlCol="0">
            <a:spAutoFit/>
          </a:bodyPr>
          <a:lstStyle/>
          <a:p>
            <a:r>
              <a:rPr lang="en-US" sz="1600" b="0" i="1"/>
              <a:t>F</a:t>
            </a:r>
            <a:r>
              <a:rPr lang="en-US" sz="1600" b="0" i="1" baseline="-25000"/>
              <a:t>2</a:t>
            </a:r>
          </a:p>
        </p:txBody>
      </p:sp>
      <p:cxnSp>
        <p:nvCxnSpPr>
          <p:cNvPr id="62" name="Straight Arrow Connector 61"/>
          <p:cNvCxnSpPr/>
          <p:nvPr/>
        </p:nvCxnSpPr>
        <p:spPr bwMode="auto">
          <a:xfrm>
            <a:off x="5514365" y="2489927"/>
            <a:ext cx="809195" cy="38741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3" name="TextBox 62"/>
          <p:cNvSpPr txBox="1"/>
          <p:nvPr/>
        </p:nvSpPr>
        <p:spPr>
          <a:xfrm>
            <a:off x="6238619" y="2607284"/>
            <a:ext cx="409611" cy="275886"/>
          </a:xfrm>
          <a:prstGeom prst="rect">
            <a:avLst/>
          </a:prstGeom>
          <a:noFill/>
        </p:spPr>
        <p:txBody>
          <a:bodyPr wrap="square" rtlCol="0">
            <a:spAutoFit/>
          </a:bodyPr>
          <a:lstStyle/>
          <a:p>
            <a:r>
              <a:rPr lang="en-US" sz="1600" b="0" i="1" dirty="0"/>
              <a:t>F</a:t>
            </a:r>
            <a:r>
              <a:rPr lang="en-US" sz="1600" b="0" i="1" baseline="-25000" dirty="0"/>
              <a:t>3</a:t>
            </a:r>
          </a:p>
        </p:txBody>
      </p:sp>
      <p:cxnSp>
        <p:nvCxnSpPr>
          <p:cNvPr id="64" name="Straight Arrow Connector 63"/>
          <p:cNvCxnSpPr/>
          <p:nvPr/>
        </p:nvCxnSpPr>
        <p:spPr bwMode="auto">
          <a:xfrm flipH="1" flipV="1">
            <a:off x="4916700" y="1727101"/>
            <a:ext cx="175184" cy="429592"/>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 name="Straight Arrow Connector 64"/>
          <p:cNvCxnSpPr/>
          <p:nvPr/>
        </p:nvCxnSpPr>
        <p:spPr bwMode="auto">
          <a:xfrm flipH="1">
            <a:off x="4669716" y="2489927"/>
            <a:ext cx="482522" cy="264796"/>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6" name="TextBox 65"/>
          <p:cNvSpPr txBox="1"/>
          <p:nvPr/>
        </p:nvSpPr>
        <p:spPr>
          <a:xfrm>
            <a:off x="4507088" y="1700808"/>
            <a:ext cx="409611" cy="275886"/>
          </a:xfrm>
          <a:prstGeom prst="rect">
            <a:avLst/>
          </a:prstGeom>
          <a:noFill/>
        </p:spPr>
        <p:txBody>
          <a:bodyPr wrap="square" rtlCol="0">
            <a:spAutoFit/>
          </a:bodyPr>
          <a:lstStyle/>
          <a:p>
            <a:r>
              <a:rPr lang="en-US" sz="1600" b="0" i="1" dirty="0"/>
              <a:t>F</a:t>
            </a:r>
            <a:r>
              <a:rPr lang="en-US" sz="1600" b="0" i="1" baseline="-25000" dirty="0"/>
              <a:t>1</a:t>
            </a:r>
          </a:p>
        </p:txBody>
      </p:sp>
      <p:sp>
        <p:nvSpPr>
          <p:cNvPr id="67" name="TextBox 66"/>
          <p:cNvSpPr txBox="1"/>
          <p:nvPr/>
        </p:nvSpPr>
        <p:spPr>
          <a:xfrm>
            <a:off x="4427984" y="2339444"/>
            <a:ext cx="409611" cy="275886"/>
          </a:xfrm>
          <a:prstGeom prst="rect">
            <a:avLst/>
          </a:prstGeom>
          <a:noFill/>
        </p:spPr>
        <p:txBody>
          <a:bodyPr wrap="square" rtlCol="0">
            <a:spAutoFit/>
          </a:bodyPr>
          <a:lstStyle/>
          <a:p>
            <a:r>
              <a:rPr lang="en-US" sz="1600" b="0" i="1" dirty="0"/>
              <a:t>F</a:t>
            </a:r>
            <a:r>
              <a:rPr lang="en-US" sz="1600" b="0" i="1" baseline="-25000" dirty="0"/>
              <a:t>4</a:t>
            </a:r>
          </a:p>
        </p:txBody>
      </p:sp>
      <p:grpSp>
        <p:nvGrpSpPr>
          <p:cNvPr id="68" name="Group 67"/>
          <p:cNvGrpSpPr/>
          <p:nvPr/>
        </p:nvGrpSpPr>
        <p:grpSpPr>
          <a:xfrm>
            <a:off x="7137152" y="1700808"/>
            <a:ext cx="1827336" cy="1224136"/>
            <a:chOff x="5332334" y="2553383"/>
            <a:chExt cx="2180165" cy="1502203"/>
          </a:xfrm>
        </p:grpSpPr>
        <p:sp>
          <p:nvSpPr>
            <p:cNvPr id="69" name="Oval 68"/>
            <p:cNvSpPr/>
            <p:nvPr/>
          </p:nvSpPr>
          <p:spPr bwMode="auto">
            <a:xfrm rot="21023384">
              <a:off x="5623257" y="2785195"/>
              <a:ext cx="1315562" cy="1013803"/>
            </a:xfrm>
            <a:prstGeom prst="ellipse">
              <a:avLst/>
            </a:prstGeom>
            <a:solidFill>
              <a:schemeClr val="bg1"/>
            </a:solidFill>
            <a:ln w="19050" cap="flat" cmpd="sng" algn="ctr">
              <a:solidFill>
                <a:schemeClr val="accent1">
                  <a:lumMod val="7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70" name="Straight Arrow Connector 69"/>
            <p:cNvCxnSpPr/>
            <p:nvPr/>
          </p:nvCxnSpPr>
          <p:spPr bwMode="auto">
            <a:xfrm flipV="1">
              <a:off x="6422418" y="2641748"/>
              <a:ext cx="589446" cy="37082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1" name="TextBox 70"/>
            <p:cNvSpPr txBox="1"/>
            <p:nvPr/>
          </p:nvSpPr>
          <p:spPr>
            <a:xfrm>
              <a:off x="7023799" y="2553383"/>
              <a:ext cx="488700" cy="415458"/>
            </a:xfrm>
            <a:prstGeom prst="rect">
              <a:avLst/>
            </a:prstGeom>
            <a:noFill/>
          </p:spPr>
          <p:txBody>
            <a:bodyPr wrap="square" rtlCol="0">
              <a:spAutoFit/>
            </a:bodyPr>
            <a:lstStyle/>
            <a:p>
              <a:r>
                <a:rPr lang="el-GR" sz="1600" b="0" i="1"/>
                <a:t>ϕ</a:t>
              </a:r>
              <a:r>
                <a:rPr lang="en-US" sz="1600" b="0" i="1" baseline="-25000"/>
                <a:t>2</a:t>
              </a:r>
            </a:p>
          </p:txBody>
        </p:sp>
        <p:cxnSp>
          <p:nvCxnSpPr>
            <p:cNvPr id="72" name="Straight Arrow Connector 71"/>
            <p:cNvCxnSpPr/>
            <p:nvPr/>
          </p:nvCxnSpPr>
          <p:spPr bwMode="auto">
            <a:xfrm>
              <a:off x="6665849" y="3425452"/>
              <a:ext cx="357950" cy="38527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3" name="TextBox 72"/>
            <p:cNvSpPr txBox="1"/>
            <p:nvPr/>
          </p:nvSpPr>
          <p:spPr>
            <a:xfrm>
              <a:off x="7023796" y="3437032"/>
              <a:ext cx="488700" cy="415458"/>
            </a:xfrm>
            <a:prstGeom prst="rect">
              <a:avLst/>
            </a:prstGeom>
            <a:noFill/>
          </p:spPr>
          <p:txBody>
            <a:bodyPr wrap="square" rtlCol="0">
              <a:spAutoFit/>
            </a:bodyPr>
            <a:lstStyle/>
            <a:p>
              <a:r>
                <a:rPr lang="el-GR" sz="1600" b="0" i="1"/>
                <a:t>ϕ</a:t>
              </a:r>
              <a:r>
                <a:rPr lang="en-US" sz="1600" b="0" i="1" baseline="-25000"/>
                <a:t>3</a:t>
              </a:r>
            </a:p>
          </p:txBody>
        </p:sp>
        <p:cxnSp>
          <p:nvCxnSpPr>
            <p:cNvPr id="74" name="Straight Arrow Connector 73"/>
            <p:cNvCxnSpPr/>
            <p:nvPr/>
          </p:nvCxnSpPr>
          <p:spPr bwMode="auto">
            <a:xfrm flipH="1" flipV="1">
              <a:off x="5418248" y="3029396"/>
              <a:ext cx="521904" cy="134691"/>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5" name="Straight Arrow Connector 74"/>
            <p:cNvCxnSpPr/>
            <p:nvPr/>
          </p:nvCxnSpPr>
          <p:spPr bwMode="auto">
            <a:xfrm flipH="1">
              <a:off x="5940152" y="3425452"/>
              <a:ext cx="340887" cy="630133"/>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6" name="TextBox 75"/>
            <p:cNvSpPr txBox="1"/>
            <p:nvPr/>
          </p:nvSpPr>
          <p:spPr>
            <a:xfrm>
              <a:off x="5332334" y="2579750"/>
              <a:ext cx="488701" cy="415458"/>
            </a:xfrm>
            <a:prstGeom prst="rect">
              <a:avLst/>
            </a:prstGeom>
            <a:noFill/>
          </p:spPr>
          <p:txBody>
            <a:bodyPr wrap="square" rtlCol="0">
              <a:spAutoFit/>
            </a:bodyPr>
            <a:lstStyle/>
            <a:p>
              <a:r>
                <a:rPr lang="el-GR" sz="1600" b="0" i="1"/>
                <a:t>ϕ</a:t>
              </a:r>
              <a:r>
                <a:rPr lang="en-US" sz="1600" b="0" i="1" baseline="-25000"/>
                <a:t>1</a:t>
              </a:r>
            </a:p>
          </p:txBody>
        </p:sp>
        <p:sp>
          <p:nvSpPr>
            <p:cNvPr id="77" name="TextBox 76"/>
            <p:cNvSpPr txBox="1"/>
            <p:nvPr/>
          </p:nvSpPr>
          <p:spPr>
            <a:xfrm>
              <a:off x="5418248" y="3640128"/>
              <a:ext cx="488700" cy="415458"/>
            </a:xfrm>
            <a:prstGeom prst="rect">
              <a:avLst/>
            </a:prstGeom>
            <a:noFill/>
          </p:spPr>
          <p:txBody>
            <a:bodyPr wrap="square" rtlCol="0">
              <a:spAutoFit/>
            </a:bodyPr>
            <a:lstStyle/>
            <a:p>
              <a:r>
                <a:rPr lang="el-GR" sz="1600" b="0" i="1"/>
                <a:t>ϕ</a:t>
              </a:r>
              <a:r>
                <a:rPr lang="en-US" sz="1600" b="0" i="1" baseline="-25000"/>
                <a:t>4</a:t>
              </a:r>
            </a:p>
          </p:txBody>
        </p:sp>
      </p:grpSp>
      <mc:AlternateContent xmlns:mc="http://schemas.openxmlformats.org/markup-compatibility/2006" xmlns:a14="http://schemas.microsoft.com/office/drawing/2010/main">
        <mc:Choice Requires="a14">
          <p:sp>
            <p:nvSpPr>
              <p:cNvPr id="93" name="Rectangle 92"/>
              <p:cNvSpPr/>
              <p:nvPr/>
            </p:nvSpPr>
            <p:spPr>
              <a:xfrm>
                <a:off x="806375" y="4577101"/>
                <a:ext cx="5324405" cy="759760"/>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sz="1600" kern="0" dirty="0">
                    <a:solidFill>
                      <a:schemeClr val="accent1">
                        <a:lumMod val="75000"/>
                      </a:schemeClr>
                    </a:solidFill>
                    <a:latin typeface="Helvetica Neue"/>
                    <a:ea typeface="Optima" pitchFamily="18" charset="-93"/>
                    <a:cs typeface="Optima" pitchFamily="18" charset="-93"/>
                  </a:rPr>
                  <a:t>Hợp </a:t>
                </a:r>
                <a:r>
                  <a:rPr lang="en-US" sz="1600" kern="0" dirty="0" err="1">
                    <a:solidFill>
                      <a:schemeClr val="accent1">
                        <a:lumMod val="75000"/>
                      </a:schemeClr>
                    </a:solidFill>
                    <a:latin typeface="Helvetica Neue"/>
                    <a:ea typeface="Optima" pitchFamily="18" charset="-93"/>
                    <a:cs typeface="Optima" pitchFamily="18" charset="-93"/>
                  </a:rPr>
                  <a:t>lực</a:t>
                </a:r>
                <a:r>
                  <a:rPr lang="en-US" sz="1600" kern="0" dirty="0">
                    <a:solidFill>
                      <a:schemeClr val="accent1">
                        <a:lumMod val="75000"/>
                      </a:schemeClr>
                    </a:solidFill>
                    <a:latin typeface="Helvetica Neue"/>
                    <a:ea typeface="Optima" pitchFamily="18" charset="-93"/>
                    <a:cs typeface="Optima" pitchFamily="18" charset="-93"/>
                  </a:rPr>
                  <a:t> </a:t>
                </a:r>
                <a:r>
                  <a:rPr lang="en-US" sz="1600" b="0" kern="0" dirty="0">
                    <a:solidFill>
                      <a:schemeClr val="accent1">
                        <a:lumMod val="75000"/>
                      </a:schemeClr>
                    </a:solidFill>
                    <a:latin typeface="Helvetica Neue"/>
                    <a:ea typeface="Optima" pitchFamily="18" charset="-93"/>
                    <a:cs typeface="Optima" pitchFamily="18" charset="-93"/>
                  </a:rPr>
                  <a:t>l</a:t>
                </a:r>
                <a:r>
                  <a:rPr lang="vi-VN" sz="1600" b="0" kern="0" dirty="0">
                    <a:solidFill>
                      <a:schemeClr val="accent1">
                        <a:lumMod val="75000"/>
                      </a:schemeClr>
                    </a:solidFill>
                    <a:latin typeface="Helvetica Neue"/>
                    <a:ea typeface="Optima" pitchFamily="18" charset="-93"/>
                    <a:cs typeface="Optima" pitchFamily="18" charset="-93"/>
                  </a:rPr>
                  <a:t>à một lực duy nhất tương đương với hệ lực</a:t>
                </a:r>
                <a:endParaRPr lang="en-US" sz="1600" b="0" kern="0" dirty="0">
                  <a:solidFill>
                    <a:schemeClr val="accent1">
                      <a:lumMod val="75000"/>
                    </a:schemeClr>
                  </a:solidFill>
                  <a:latin typeface="Helvetica Neue"/>
                  <a:ea typeface="Optima" pitchFamily="18" charset="-93"/>
                  <a:cs typeface="Optima" pitchFamily="18" charset="-93"/>
                </a:endParaRPr>
              </a:p>
              <a:p>
                <a:pPr algn="ctr">
                  <a:lnSpc>
                    <a:spcPct val="120000"/>
                  </a:lnSpc>
                  <a:spcBef>
                    <a:spcPts val="600"/>
                  </a:spcBef>
                  <a:buClr>
                    <a:srgbClr val="142288"/>
                  </a:buClr>
                </a:pP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r>
                          <a:rPr lang="en-US" sz="1600" b="0" i="1" kern="0" smtClean="0">
                            <a:solidFill>
                              <a:schemeClr val="accent1">
                                <a:lumMod val="75000"/>
                              </a:schemeClr>
                            </a:solidFill>
                            <a:latin typeface="Cambria Math"/>
                          </a:rPr>
                          <m:t>𝑅</m:t>
                        </m:r>
                      </m:e>
                    </m:acc>
                  </m:oMath>
                </a14:m>
                <a:r>
                  <a:rPr lang="en-US" sz="1600" b="0" kern="0" dirty="0">
                    <a:solidFill>
                      <a:schemeClr val="accent1">
                        <a:lumMod val="75000"/>
                      </a:schemeClr>
                    </a:solidFill>
                    <a:latin typeface="Helvetica Neue"/>
                    <a:ea typeface="Optima" pitchFamily="18" charset="-93"/>
                    <a:cs typeface="Optima" pitchFamily="18" charset="-93"/>
                  </a:rPr>
                  <a:t> </a:t>
                </a:r>
                <a:r>
                  <a:rPr lang="en-US" sz="1600" b="0" i="1" kern="0" dirty="0">
                    <a:solidFill>
                      <a:schemeClr val="accent1">
                        <a:lumMod val="75000"/>
                      </a:schemeClr>
                    </a:solidFill>
                    <a:latin typeface="Helvetica Neue"/>
                    <a:ea typeface="Optima" pitchFamily="18" charset="-93"/>
                    <a:cs typeface="Optima" pitchFamily="18" charset="-93"/>
                  </a:rPr>
                  <a:t>= </a:t>
                </a:r>
                <a:r>
                  <a:rPr lang="en-US" sz="1600" b="0" kern="0" dirty="0">
                    <a:solidFill>
                      <a:schemeClr val="accent1">
                        <a:lumMod val="75000"/>
                      </a:schemeClr>
                    </a:solidFill>
                    <a:latin typeface="Helvetica Neue"/>
                    <a:ea typeface="Optima" pitchFamily="18" charset="-93"/>
                    <a:cs typeface="Optima" pitchFamily="18" charset="-93"/>
                  </a:rPr>
                  <a:t>(</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1</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2</m:t>
                            </m:r>
                          </m:sub>
                        </m:sSub>
                      </m:e>
                    </m:acc>
                  </m:oMath>
                </a14:m>
                <a:r>
                  <a:rPr lang="en-US" sz="1600" b="0"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1600" b="0" i="1" kern="0">
                            <a:solidFill>
                              <a:schemeClr val="accent1">
                                <a:lumMod val="75000"/>
                              </a:schemeClr>
                            </a:solidFill>
                            <a:latin typeface="Cambria Math" panose="02040503050406030204" pitchFamily="18" charset="0"/>
                          </a:rPr>
                        </m:ctrlPr>
                      </m:accPr>
                      <m:e>
                        <m:sSub>
                          <m:sSubPr>
                            <m:ctrlPr>
                              <a:rPr lang="en-US" sz="1600" b="0" i="1" kern="0">
                                <a:solidFill>
                                  <a:schemeClr val="accent1">
                                    <a:lumMod val="75000"/>
                                  </a:schemeClr>
                                </a:solidFill>
                                <a:latin typeface="Cambria Math" panose="02040503050406030204" pitchFamily="18" charset="0"/>
                              </a:rPr>
                            </m:ctrlPr>
                          </m:sSubPr>
                          <m:e>
                            <m:r>
                              <a:rPr lang="en-US" sz="1600" b="0" i="1" kern="0">
                                <a:solidFill>
                                  <a:schemeClr val="accent1">
                                    <a:lumMod val="75000"/>
                                  </a:schemeClr>
                                </a:solidFill>
                                <a:latin typeface="Cambria Math"/>
                              </a:rPr>
                              <m:t>𝐹</m:t>
                            </m:r>
                          </m:e>
                          <m:sub>
                            <m:r>
                              <a:rPr lang="en-US" sz="1600" b="0" i="1" kern="0">
                                <a:solidFill>
                                  <a:schemeClr val="accent1">
                                    <a:lumMod val="75000"/>
                                  </a:schemeClr>
                                </a:solidFill>
                                <a:latin typeface="Cambria Math"/>
                              </a:rPr>
                              <m:t>𝑁</m:t>
                            </m:r>
                          </m:sub>
                        </m:sSub>
                      </m:e>
                    </m:acc>
                  </m:oMath>
                </a14:m>
                <a:r>
                  <a:rPr lang="en-US" sz="1600" b="0" kern="0" dirty="0">
                    <a:solidFill>
                      <a:schemeClr val="accent1">
                        <a:lumMod val="75000"/>
                      </a:schemeClr>
                    </a:solidFill>
                    <a:latin typeface="Helvetica Neue"/>
                    <a:ea typeface="Optima" pitchFamily="18" charset="-93"/>
                    <a:cs typeface="Optima" pitchFamily="18" charset="-93"/>
                  </a:rPr>
                  <a:t>)</a:t>
                </a:r>
                <a:endParaRPr lang="vi-VN" sz="1600" b="0" kern="0" dirty="0">
                  <a:solidFill>
                    <a:schemeClr val="accent1">
                      <a:lumMod val="75000"/>
                    </a:schemeClr>
                  </a:solidFill>
                  <a:latin typeface="Helvetica Neue"/>
                  <a:ea typeface="Optima" pitchFamily="18" charset="-93"/>
                  <a:cs typeface="Optima" pitchFamily="18" charset="-93"/>
                </a:endParaRPr>
              </a:p>
            </p:txBody>
          </p:sp>
        </mc:Choice>
        <mc:Fallback xmlns="">
          <p:sp>
            <p:nvSpPr>
              <p:cNvPr id="93" name="Rectangle 92"/>
              <p:cNvSpPr>
                <a:spLocks noRot="1" noChangeAspect="1" noMove="1" noResize="1" noEditPoints="1" noAdjustHandles="1" noChangeArrowheads="1" noChangeShapeType="1" noTextEdit="1"/>
              </p:cNvSpPr>
              <p:nvPr/>
            </p:nvSpPr>
            <p:spPr>
              <a:xfrm>
                <a:off x="806375" y="4577101"/>
                <a:ext cx="5324405" cy="759760"/>
              </a:xfrm>
              <a:prstGeom prst="rect">
                <a:avLst/>
              </a:prstGeom>
              <a:blipFill rotWithShape="1">
                <a:blip r:embed="rId5"/>
                <a:stretch>
                  <a:fillRect l="-343" b="-10484"/>
                </a:stretch>
              </a:blipFill>
            </p:spPr>
            <p:txBody>
              <a:bodyPr/>
              <a:lstStyle/>
              <a:p>
                <a:r>
                  <a:rPr lang="en-US">
                    <a:noFill/>
                  </a:rPr>
                  <a:t> </a:t>
                </a:r>
              </a:p>
            </p:txBody>
          </p:sp>
        </mc:Fallback>
      </mc:AlternateContent>
      <p:sp>
        <p:nvSpPr>
          <p:cNvPr id="97" name="Rectangle 96"/>
          <p:cNvSpPr/>
          <p:nvPr/>
        </p:nvSpPr>
        <p:spPr>
          <a:xfrm>
            <a:off x="784991" y="5554048"/>
            <a:ext cx="5133971" cy="656077"/>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sz="1600" kern="0" dirty="0" err="1">
                <a:solidFill>
                  <a:schemeClr val="accent1">
                    <a:lumMod val="75000"/>
                  </a:schemeClr>
                </a:solidFill>
                <a:latin typeface="Helvetica Neue"/>
                <a:ea typeface="Optima" pitchFamily="18" charset="-93"/>
                <a:cs typeface="Optima" pitchFamily="18" charset="-93"/>
              </a:rPr>
              <a:t>Hệ</a:t>
            </a:r>
            <a:r>
              <a:rPr lang="en-US" sz="1600" kern="0" dirty="0">
                <a:solidFill>
                  <a:schemeClr val="accent1">
                    <a:lumMod val="75000"/>
                  </a:schemeClr>
                </a:solidFill>
                <a:latin typeface="Helvetica Neue"/>
                <a:ea typeface="Optima" pitchFamily="18" charset="-93"/>
                <a:cs typeface="Optima" pitchFamily="18" charset="-93"/>
              </a:rPr>
              <a:t> </a:t>
            </a:r>
            <a:r>
              <a:rPr lang="en-US" sz="1600" kern="0" dirty="0" err="1">
                <a:solidFill>
                  <a:schemeClr val="accent1">
                    <a:lumMod val="75000"/>
                  </a:schemeClr>
                </a:solidFill>
                <a:latin typeface="Helvetica Neue"/>
                <a:ea typeface="Optima" pitchFamily="18" charset="-93"/>
                <a:cs typeface="Optima" pitchFamily="18" charset="-93"/>
              </a:rPr>
              <a:t>lực</a:t>
            </a:r>
            <a:r>
              <a:rPr lang="en-US" sz="1600" kern="0" dirty="0">
                <a:solidFill>
                  <a:schemeClr val="accent1">
                    <a:lumMod val="75000"/>
                  </a:schemeClr>
                </a:solidFill>
                <a:latin typeface="Helvetica Neue"/>
                <a:ea typeface="Optima" pitchFamily="18" charset="-93"/>
                <a:cs typeface="Optima" pitchFamily="18" charset="-93"/>
              </a:rPr>
              <a:t> </a:t>
            </a:r>
            <a:r>
              <a:rPr lang="en-US" sz="1600" kern="0" dirty="0" err="1">
                <a:solidFill>
                  <a:schemeClr val="accent1">
                    <a:lumMod val="75000"/>
                  </a:schemeClr>
                </a:solidFill>
                <a:latin typeface="Helvetica Neue"/>
                <a:ea typeface="Optima" pitchFamily="18" charset="-93"/>
                <a:cs typeface="Optima" pitchFamily="18" charset="-93"/>
              </a:rPr>
              <a:t>cân</a:t>
            </a:r>
            <a:r>
              <a:rPr lang="en-US" sz="1600" kern="0" dirty="0">
                <a:solidFill>
                  <a:schemeClr val="accent1">
                    <a:lumMod val="75000"/>
                  </a:schemeClr>
                </a:solidFill>
                <a:latin typeface="Helvetica Neue"/>
                <a:ea typeface="Optima" pitchFamily="18" charset="-93"/>
                <a:cs typeface="Optima" pitchFamily="18" charset="-93"/>
              </a:rPr>
              <a:t> </a:t>
            </a:r>
            <a:r>
              <a:rPr lang="en-US" sz="1600" kern="0" dirty="0" err="1">
                <a:solidFill>
                  <a:schemeClr val="accent1">
                    <a:lumMod val="75000"/>
                  </a:schemeClr>
                </a:solidFill>
                <a:latin typeface="Helvetica Neue"/>
                <a:ea typeface="Optima" pitchFamily="18" charset="-93"/>
                <a:cs typeface="Optima" pitchFamily="18" charset="-93"/>
              </a:rPr>
              <a:t>bằng</a:t>
            </a:r>
            <a:r>
              <a:rPr lang="en-US" sz="160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là</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hệ</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lực</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làm</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cho</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vật</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rắn</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nằm</a:t>
            </a:r>
            <a:r>
              <a:rPr lang="en-US" sz="1600" b="0" kern="0" dirty="0">
                <a:solidFill>
                  <a:schemeClr val="accent1">
                    <a:lumMod val="75000"/>
                  </a:schemeClr>
                </a:solidFill>
                <a:latin typeface="Helvetica Neue"/>
                <a:ea typeface="Optima" pitchFamily="18" charset="-93"/>
                <a:cs typeface="Optima" pitchFamily="18" charset="-93"/>
              </a:rPr>
              <a:t> ở </a:t>
            </a:r>
            <a:r>
              <a:rPr lang="en-US" sz="1600" b="0" kern="0" dirty="0" err="1">
                <a:solidFill>
                  <a:schemeClr val="accent1">
                    <a:lumMod val="75000"/>
                  </a:schemeClr>
                </a:solidFill>
                <a:latin typeface="Helvetica Neue"/>
                <a:ea typeface="Optima" pitchFamily="18" charset="-93"/>
                <a:cs typeface="Optima" pitchFamily="18" charset="-93"/>
              </a:rPr>
              <a:t>vị</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trí</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cân</a:t>
            </a:r>
            <a:r>
              <a:rPr lang="en-US" sz="1600" b="0" kern="0" dirty="0">
                <a:solidFill>
                  <a:schemeClr val="accent1">
                    <a:lumMod val="75000"/>
                  </a:schemeClr>
                </a:solidFill>
                <a:latin typeface="Helvetica Neue"/>
                <a:ea typeface="Optima" pitchFamily="18" charset="-93"/>
                <a:cs typeface="Optima" pitchFamily="18" charset="-93"/>
              </a:rPr>
              <a:t> </a:t>
            </a:r>
            <a:r>
              <a:rPr lang="en-US" sz="1600" b="0" kern="0" dirty="0" err="1">
                <a:solidFill>
                  <a:schemeClr val="accent1">
                    <a:lumMod val="75000"/>
                  </a:schemeClr>
                </a:solidFill>
                <a:latin typeface="Helvetica Neue"/>
                <a:ea typeface="Optima" pitchFamily="18" charset="-93"/>
                <a:cs typeface="Optima" pitchFamily="18" charset="-93"/>
              </a:rPr>
              <a:t>bằng</a:t>
            </a:r>
            <a:endParaRPr lang="vi-VN" sz="1600" b="0" kern="0" dirty="0">
              <a:solidFill>
                <a:schemeClr val="accent1">
                  <a:lumMod val="75000"/>
                </a:schemeClr>
              </a:solidFill>
              <a:latin typeface="Helvetica Neue"/>
              <a:ea typeface="Optima" pitchFamily="18" charset="-93"/>
              <a:cs typeface="Optima" pitchFamily="18" charset="-93"/>
            </a:endParaRPr>
          </a:p>
        </p:txBody>
      </p:sp>
      <p:sp>
        <p:nvSpPr>
          <p:cNvPr id="4" name="Left-Right Arrow 3"/>
          <p:cNvSpPr/>
          <p:nvPr/>
        </p:nvSpPr>
        <p:spPr bwMode="auto">
          <a:xfrm>
            <a:off x="6588224" y="2348880"/>
            <a:ext cx="488922" cy="108671"/>
          </a:xfrm>
          <a:prstGeom prst="leftRightArrow">
            <a:avLst/>
          </a:prstGeom>
          <a:solidFill>
            <a:schemeClr val="accent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3" name="Rounded Rectangle 42"/>
          <p:cNvSpPr/>
          <p:nvPr/>
        </p:nvSpPr>
        <p:spPr bwMode="auto">
          <a:xfrm>
            <a:off x="775081" y="1671871"/>
            <a:ext cx="156467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a:solidFill>
                  <a:schemeClr val="bg1"/>
                </a:solidFill>
                <a:latin typeface="Arial" charset="0"/>
              </a:rPr>
              <a:t>a. </a:t>
            </a:r>
            <a:r>
              <a:rPr lang="en-US" dirty="0" err="1">
                <a:solidFill>
                  <a:schemeClr val="bg1"/>
                </a:solidFill>
                <a:latin typeface="Arial" charset="0"/>
              </a:rPr>
              <a:t>Hệ</a:t>
            </a:r>
            <a:r>
              <a:rPr lang="en-US" dirty="0">
                <a:solidFill>
                  <a:schemeClr val="bg1"/>
                </a:solidFill>
                <a:latin typeface="Arial" charset="0"/>
              </a:rPr>
              <a:t> </a:t>
            </a:r>
            <a:r>
              <a:rPr lang="en-US" dirty="0" err="1">
                <a:solidFill>
                  <a:schemeClr val="bg1"/>
                </a:solidFill>
                <a:latin typeface="Arial" charset="0"/>
              </a:rPr>
              <a:t>lực</a:t>
            </a:r>
            <a:endParaRPr kumimoji="0" lang="en-US" sz="1800" i="0" u="none" strike="noStrike" cap="none" normalizeH="0" baseline="0" dirty="0">
              <a:ln>
                <a:noFill/>
              </a:ln>
              <a:solidFill>
                <a:schemeClr val="bg1"/>
              </a:solidFill>
              <a:effectLst/>
              <a:latin typeface="Arial" charset="0"/>
            </a:endParaRPr>
          </a:p>
        </p:txBody>
      </p:sp>
      <p:sp>
        <p:nvSpPr>
          <p:cNvPr id="48" name="Rounded Rectangle 47"/>
          <p:cNvSpPr/>
          <p:nvPr/>
        </p:nvSpPr>
        <p:spPr bwMode="auto">
          <a:xfrm rot="16200000">
            <a:off x="-871021" y="3327406"/>
            <a:ext cx="2922093"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n-US" sz="1800" i="0" u="none" strike="noStrike" cap="none" normalizeH="0" baseline="0">
                <a:ln>
                  <a:noFill/>
                </a:ln>
                <a:solidFill>
                  <a:schemeClr val="bg1"/>
                </a:solidFill>
                <a:effectLst/>
                <a:latin typeface="Arial" charset="0"/>
              </a:rPr>
              <a:t>Một</a:t>
            </a:r>
            <a:r>
              <a:rPr kumimoji="0" lang="en-US" sz="1800" i="0" u="none" strike="noStrike" cap="none" normalizeH="0">
                <a:ln>
                  <a:noFill/>
                </a:ln>
                <a:solidFill>
                  <a:schemeClr val="bg1"/>
                </a:solidFill>
                <a:effectLst/>
                <a:latin typeface="Arial" charset="0"/>
              </a:rPr>
              <a:t> số khái niệm khác</a:t>
            </a:r>
            <a:endParaRPr kumimoji="0" lang="en-US" sz="1800" i="0" u="none" strike="noStrike" cap="none" normalizeH="0" baseline="0">
              <a:ln>
                <a:noFill/>
              </a:ln>
              <a:solidFill>
                <a:schemeClr val="bg1"/>
              </a:solidFill>
              <a:effectLst/>
              <a:latin typeface="Arial" charset="0"/>
            </a:endParaRPr>
          </a:p>
        </p:txBody>
      </p:sp>
      <p:grpSp>
        <p:nvGrpSpPr>
          <p:cNvPr id="44" name="Group 43"/>
          <p:cNvGrpSpPr/>
          <p:nvPr/>
        </p:nvGrpSpPr>
        <p:grpSpPr>
          <a:xfrm>
            <a:off x="179513" y="1484784"/>
            <a:ext cx="818713" cy="792088"/>
            <a:chOff x="2843808" y="1484784"/>
            <a:chExt cx="792088" cy="792088"/>
          </a:xfrm>
        </p:grpSpPr>
        <p:sp>
          <p:nvSpPr>
            <p:cNvPr id="45" name="Oval 44"/>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7" name="TextBox 46"/>
            <p:cNvSpPr txBox="1"/>
            <p:nvPr/>
          </p:nvSpPr>
          <p:spPr>
            <a:xfrm>
              <a:off x="2915265" y="1700808"/>
              <a:ext cx="720631" cy="369332"/>
            </a:xfrm>
            <a:prstGeom prst="rect">
              <a:avLst/>
            </a:prstGeom>
            <a:noFill/>
          </p:spPr>
          <p:txBody>
            <a:bodyPr wrap="square" rtlCol="0">
              <a:spAutoFit/>
            </a:bodyPr>
            <a:lstStyle/>
            <a:p>
              <a:r>
                <a:rPr lang="en-US">
                  <a:solidFill>
                    <a:schemeClr val="bg1"/>
                  </a:solidFill>
                </a:rPr>
                <a:t>1.1.3</a:t>
              </a:r>
            </a:p>
          </p:txBody>
        </p:sp>
      </p:grpSp>
      <p:grpSp>
        <p:nvGrpSpPr>
          <p:cNvPr id="49" name="Group 48"/>
          <p:cNvGrpSpPr/>
          <p:nvPr/>
        </p:nvGrpSpPr>
        <p:grpSpPr>
          <a:xfrm>
            <a:off x="7164192" y="3826994"/>
            <a:ext cx="1656280" cy="826142"/>
            <a:chOff x="5623257" y="2785195"/>
            <a:chExt cx="1976080" cy="1013803"/>
          </a:xfrm>
        </p:grpSpPr>
        <p:sp>
          <p:nvSpPr>
            <p:cNvPr id="58" name="Oval 57"/>
            <p:cNvSpPr/>
            <p:nvPr/>
          </p:nvSpPr>
          <p:spPr bwMode="auto">
            <a:xfrm rot="21023384">
              <a:off x="5623257" y="2785195"/>
              <a:ext cx="1315562" cy="1013803"/>
            </a:xfrm>
            <a:prstGeom prst="ellipse">
              <a:avLst/>
            </a:prstGeom>
            <a:solidFill>
              <a:schemeClr val="bg1"/>
            </a:solidFill>
            <a:ln w="19050" cap="flat" cmpd="sng" algn="ctr">
              <a:solidFill>
                <a:schemeClr val="accent1">
                  <a:lumMod val="7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59" name="Straight Arrow Connector 58"/>
            <p:cNvCxnSpPr/>
            <p:nvPr/>
          </p:nvCxnSpPr>
          <p:spPr bwMode="auto">
            <a:xfrm>
              <a:off x="6573020" y="3292096"/>
              <a:ext cx="709447" cy="41558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1" name="TextBox 60"/>
            <p:cNvSpPr txBox="1"/>
            <p:nvPr/>
          </p:nvSpPr>
          <p:spPr>
            <a:xfrm>
              <a:off x="7110638" y="3203854"/>
              <a:ext cx="488699" cy="415458"/>
            </a:xfrm>
            <a:prstGeom prst="rect">
              <a:avLst/>
            </a:prstGeom>
            <a:noFill/>
          </p:spPr>
          <p:txBody>
            <a:bodyPr wrap="square" rtlCol="0">
              <a:spAutoFit/>
            </a:bodyPr>
            <a:lstStyle/>
            <a:p>
              <a:r>
                <a:rPr lang="en-US" sz="1600" b="0" i="1"/>
                <a:t>R</a:t>
              </a:r>
              <a:endParaRPr lang="en-US" sz="1600" b="0" i="1" baseline="-25000"/>
            </a:p>
          </p:txBody>
        </p:sp>
      </p:grpSp>
      <p:sp>
        <p:nvSpPr>
          <p:cNvPr id="78" name="Left-Right Arrow 77"/>
          <p:cNvSpPr/>
          <p:nvPr/>
        </p:nvSpPr>
        <p:spPr bwMode="auto">
          <a:xfrm rot="2236212">
            <a:off x="6507092" y="3577232"/>
            <a:ext cx="618485" cy="98593"/>
          </a:xfrm>
          <a:prstGeom prst="leftRightArrow">
            <a:avLst/>
          </a:prstGeom>
          <a:solidFill>
            <a:schemeClr val="accent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22338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2000"/>
                                        <p:tgtEl>
                                          <p:spTgt spid="44"/>
                                        </p:tgtEl>
                                      </p:cBhvr>
                                    </p:animEffect>
                                    <p:anim calcmode="lin" valueType="num">
                                      <p:cBhvr>
                                        <p:cTn id="15" dur="2000" fill="hold"/>
                                        <p:tgtEl>
                                          <p:spTgt spid="44"/>
                                        </p:tgtEl>
                                        <p:attrNameLst>
                                          <p:attrName>ppt_w</p:attrName>
                                        </p:attrNameLst>
                                      </p:cBhvr>
                                      <p:tavLst>
                                        <p:tav tm="0" fmla="#ppt_w*sin(2.5*pi*$)">
                                          <p:val>
                                            <p:fltVal val="0"/>
                                          </p:val>
                                        </p:tav>
                                        <p:tav tm="100000">
                                          <p:val>
                                            <p:fltVal val="1"/>
                                          </p:val>
                                        </p:tav>
                                      </p:tavLst>
                                    </p:anim>
                                    <p:anim calcmode="lin" valueType="num">
                                      <p:cBhvr>
                                        <p:cTn id="16" dur="2000" fill="hold"/>
                                        <p:tgtEl>
                                          <p:spTgt spid="44"/>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wipe(up)">
                                      <p:cBhvr>
                                        <p:cTn id="21" dur="500"/>
                                        <p:tgtEl>
                                          <p:spTgt spid="4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randombar(horizontal)">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wheel(1)">
                                      <p:cBhvr>
                                        <p:cTn id="36" dur="2000"/>
                                        <p:tgtEl>
                                          <p:spTgt spid="5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6"/>
                                        </p:tgtEl>
                                        <p:attrNameLst>
                                          <p:attrName>style.visibility</p:attrName>
                                        </p:attrNameLst>
                                      </p:cBhvr>
                                      <p:to>
                                        <p:strVal val="visible"/>
                                      </p:to>
                                    </p:set>
                                    <p:animEffect transition="in" filter="fade">
                                      <p:cBhvr>
                                        <p:cTn id="41" dur="500"/>
                                        <p:tgtEl>
                                          <p:spTgt spid="66"/>
                                        </p:tgtEl>
                                      </p:cBhvr>
                                    </p:animEffect>
                                  </p:childTnLst>
                                </p:cTn>
                              </p:par>
                              <p:par>
                                <p:cTn id="42" presetID="10" presetClass="entr" presetSubtype="0" fill="hold" nodeType="with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fade">
                                      <p:cBhvr>
                                        <p:cTn id="44" dur="500"/>
                                        <p:tgtEl>
                                          <p:spTgt spid="64"/>
                                        </p:tgtEl>
                                      </p:cBhvr>
                                    </p:animEffect>
                                  </p:childTnLst>
                                </p:cTn>
                              </p:par>
                            </p:childTnLst>
                          </p:cTn>
                        </p:par>
                        <p:par>
                          <p:cTn id="45" fill="hold">
                            <p:stCondLst>
                              <p:cond delay="500"/>
                            </p:stCondLst>
                            <p:childTnLst>
                              <p:par>
                                <p:cTn id="46" presetID="10" presetClass="entr" presetSubtype="0" fill="hold" nodeType="afterEffect">
                                  <p:stCondLst>
                                    <p:cond delay="0"/>
                                  </p:stCondLst>
                                  <p:childTnLst>
                                    <p:set>
                                      <p:cBhvr>
                                        <p:cTn id="47" dur="1" fill="hold">
                                          <p:stCondLst>
                                            <p:cond delay="0"/>
                                          </p:stCondLst>
                                        </p:cTn>
                                        <p:tgtEl>
                                          <p:spTgt spid="57"/>
                                        </p:tgtEl>
                                        <p:attrNameLst>
                                          <p:attrName>style.visibility</p:attrName>
                                        </p:attrNameLst>
                                      </p:cBhvr>
                                      <p:to>
                                        <p:strVal val="visible"/>
                                      </p:to>
                                    </p:set>
                                    <p:animEffect transition="in" filter="fade">
                                      <p:cBhvr>
                                        <p:cTn id="48" dur="500"/>
                                        <p:tgtEl>
                                          <p:spTgt spid="5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60"/>
                                        </p:tgtEl>
                                        <p:attrNameLst>
                                          <p:attrName>style.visibility</p:attrName>
                                        </p:attrNameLst>
                                      </p:cBhvr>
                                      <p:to>
                                        <p:strVal val="visible"/>
                                      </p:to>
                                    </p:set>
                                    <p:animEffect transition="in" filter="fade">
                                      <p:cBhvr>
                                        <p:cTn id="51" dur="500"/>
                                        <p:tgtEl>
                                          <p:spTgt spid="60"/>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fade">
                                      <p:cBhvr>
                                        <p:cTn id="55" dur="500"/>
                                        <p:tgtEl>
                                          <p:spTgt spid="63"/>
                                        </p:tgtEl>
                                      </p:cBhvr>
                                    </p:animEffect>
                                  </p:childTnLst>
                                </p:cTn>
                              </p:par>
                              <p:par>
                                <p:cTn id="56" presetID="10" presetClass="entr" presetSubtype="0" fill="hold" nodeType="with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500"/>
                                        <p:tgtEl>
                                          <p:spTgt spid="62"/>
                                        </p:tgtEl>
                                      </p:cBhvr>
                                    </p:animEffect>
                                  </p:childTnLst>
                                </p:cTn>
                              </p:par>
                            </p:childTnLst>
                          </p:cTn>
                        </p:par>
                        <p:par>
                          <p:cTn id="59" fill="hold">
                            <p:stCondLst>
                              <p:cond delay="1500"/>
                            </p:stCondLst>
                            <p:childTnLst>
                              <p:par>
                                <p:cTn id="60" presetID="10" presetClass="entr" presetSubtype="0" fill="hold" grpId="0" nodeType="afterEffect">
                                  <p:stCondLst>
                                    <p:cond delay="0"/>
                                  </p:stCondLst>
                                  <p:childTnLst>
                                    <p:set>
                                      <p:cBhvr>
                                        <p:cTn id="61" dur="1" fill="hold">
                                          <p:stCondLst>
                                            <p:cond delay="0"/>
                                          </p:stCondLst>
                                        </p:cTn>
                                        <p:tgtEl>
                                          <p:spTgt spid="67"/>
                                        </p:tgtEl>
                                        <p:attrNameLst>
                                          <p:attrName>style.visibility</p:attrName>
                                        </p:attrNameLst>
                                      </p:cBhvr>
                                      <p:to>
                                        <p:strVal val="visible"/>
                                      </p:to>
                                    </p:set>
                                    <p:animEffect transition="in" filter="fade">
                                      <p:cBhvr>
                                        <p:cTn id="62" dur="500"/>
                                        <p:tgtEl>
                                          <p:spTgt spid="67"/>
                                        </p:tgtEl>
                                      </p:cBhvr>
                                    </p:animEffect>
                                  </p:childTnLst>
                                </p:cTn>
                              </p:par>
                              <p:par>
                                <p:cTn id="63" presetID="10" presetClass="entr" presetSubtype="0" fill="hold" nodeType="withEffect">
                                  <p:stCondLst>
                                    <p:cond delay="0"/>
                                  </p:stCondLst>
                                  <p:childTnLst>
                                    <p:set>
                                      <p:cBhvr>
                                        <p:cTn id="64" dur="1" fill="hold">
                                          <p:stCondLst>
                                            <p:cond delay="0"/>
                                          </p:stCondLst>
                                        </p:cTn>
                                        <p:tgtEl>
                                          <p:spTgt spid="65"/>
                                        </p:tgtEl>
                                        <p:attrNameLst>
                                          <p:attrName>style.visibility</p:attrName>
                                        </p:attrNameLst>
                                      </p:cBhvr>
                                      <p:to>
                                        <p:strVal val="visible"/>
                                      </p:to>
                                    </p:set>
                                    <p:animEffect transition="in" filter="fade">
                                      <p:cBhvr>
                                        <p:cTn id="65" dur="500"/>
                                        <p:tgtEl>
                                          <p:spTgt spid="65"/>
                                        </p:tgtEl>
                                      </p:cBhvr>
                                    </p:animEffect>
                                  </p:childTnLst>
                                </p:cTn>
                              </p:par>
                            </p:childTnLst>
                          </p:cTn>
                        </p:par>
                      </p:childTnLst>
                    </p:cTn>
                  </p:par>
                  <p:par>
                    <p:cTn id="66" fill="hold">
                      <p:stCondLst>
                        <p:cond delay="indefinite"/>
                      </p:stCondLst>
                      <p:childTnLst>
                        <p:par>
                          <p:cTn id="67" fill="hold">
                            <p:stCondLst>
                              <p:cond delay="0"/>
                            </p:stCondLst>
                            <p:childTnLst>
                              <p:par>
                                <p:cTn id="68" presetID="14" presetClass="entr" presetSubtype="10" fill="hold" grpId="0" nodeType="click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randombar(horizontal)">
                                      <p:cBhvr>
                                        <p:cTn id="70" dur="500"/>
                                        <p:tgtEl>
                                          <p:spTgt spid="50"/>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68"/>
                                        </p:tgtEl>
                                        <p:attrNameLst>
                                          <p:attrName>style.visibility</p:attrName>
                                        </p:attrNameLst>
                                      </p:cBhvr>
                                      <p:to>
                                        <p:strVal val="visible"/>
                                      </p:to>
                                    </p:set>
                                    <p:animEffect transition="in" filter="fade">
                                      <p:cBhvr>
                                        <p:cTn id="75" dur="500"/>
                                        <p:tgtEl>
                                          <p:spTgt spid="68"/>
                                        </p:tgtEl>
                                      </p:cBhvr>
                                    </p:animEffect>
                                  </p:childTnLst>
                                </p:cTn>
                              </p:par>
                            </p:childTnLst>
                          </p:cTn>
                        </p:par>
                      </p:childTnLst>
                    </p:cTn>
                  </p:par>
                  <p:par>
                    <p:cTn id="76" fill="hold">
                      <p:stCondLst>
                        <p:cond delay="indefinite"/>
                      </p:stCondLst>
                      <p:childTnLst>
                        <p:par>
                          <p:cTn id="77" fill="hold">
                            <p:stCondLst>
                              <p:cond delay="0"/>
                            </p:stCondLst>
                            <p:childTnLst>
                              <p:par>
                                <p:cTn id="78" presetID="45" presetClass="entr" presetSubtype="0" fill="hold" grpId="0" nodeType="clickEffect">
                                  <p:stCondLst>
                                    <p:cond delay="0"/>
                                  </p:stCondLst>
                                  <p:childTnLst>
                                    <p:set>
                                      <p:cBhvr>
                                        <p:cTn id="79" dur="1" fill="hold">
                                          <p:stCondLst>
                                            <p:cond delay="0"/>
                                          </p:stCondLst>
                                        </p:cTn>
                                        <p:tgtEl>
                                          <p:spTgt spid="4"/>
                                        </p:tgtEl>
                                        <p:attrNameLst>
                                          <p:attrName>style.visibility</p:attrName>
                                        </p:attrNameLst>
                                      </p:cBhvr>
                                      <p:to>
                                        <p:strVal val="visible"/>
                                      </p:to>
                                    </p:set>
                                    <p:animEffect transition="in" filter="fade">
                                      <p:cBhvr>
                                        <p:cTn id="80" dur="2000"/>
                                        <p:tgtEl>
                                          <p:spTgt spid="4"/>
                                        </p:tgtEl>
                                      </p:cBhvr>
                                    </p:animEffect>
                                    <p:anim calcmode="lin" valueType="num">
                                      <p:cBhvr>
                                        <p:cTn id="81" dur="2000" fill="hold"/>
                                        <p:tgtEl>
                                          <p:spTgt spid="4"/>
                                        </p:tgtEl>
                                        <p:attrNameLst>
                                          <p:attrName>ppt_w</p:attrName>
                                        </p:attrNameLst>
                                      </p:cBhvr>
                                      <p:tavLst>
                                        <p:tav tm="0" fmla="#ppt_w*sin(2.5*pi*$)">
                                          <p:val>
                                            <p:fltVal val="0"/>
                                          </p:val>
                                        </p:tav>
                                        <p:tav tm="100000">
                                          <p:val>
                                            <p:fltVal val="1"/>
                                          </p:val>
                                        </p:tav>
                                      </p:tavLst>
                                    </p:anim>
                                    <p:anim calcmode="lin" valueType="num">
                                      <p:cBhvr>
                                        <p:cTn id="82"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83" fill="hold">
                      <p:stCondLst>
                        <p:cond delay="indefinite"/>
                      </p:stCondLst>
                      <p:childTnLst>
                        <p:par>
                          <p:cTn id="84" fill="hold">
                            <p:stCondLst>
                              <p:cond delay="0"/>
                            </p:stCondLst>
                            <p:childTnLst>
                              <p:par>
                                <p:cTn id="85" presetID="14" presetClass="entr" presetSubtype="10" fill="hold" grpId="0" nodeType="clickEffect">
                                  <p:stCondLst>
                                    <p:cond delay="0"/>
                                  </p:stCondLst>
                                  <p:childTnLst>
                                    <p:set>
                                      <p:cBhvr>
                                        <p:cTn id="86" dur="1" fill="hold">
                                          <p:stCondLst>
                                            <p:cond delay="0"/>
                                          </p:stCondLst>
                                        </p:cTn>
                                        <p:tgtEl>
                                          <p:spTgt spid="93"/>
                                        </p:tgtEl>
                                        <p:attrNameLst>
                                          <p:attrName>style.visibility</p:attrName>
                                        </p:attrNameLst>
                                      </p:cBhvr>
                                      <p:to>
                                        <p:strVal val="visible"/>
                                      </p:to>
                                    </p:set>
                                    <p:animEffect transition="in" filter="randombar(horizontal)">
                                      <p:cBhvr>
                                        <p:cTn id="87" dur="500"/>
                                        <p:tgtEl>
                                          <p:spTgt spid="93"/>
                                        </p:tgtEl>
                                      </p:cBhvr>
                                    </p:animEffect>
                                  </p:childTnLst>
                                </p:cTn>
                              </p:par>
                            </p:childTnLst>
                          </p:cTn>
                        </p:par>
                      </p:childTnLst>
                    </p:cTn>
                  </p:par>
                  <p:par>
                    <p:cTn id="88" fill="hold">
                      <p:stCondLst>
                        <p:cond delay="indefinite"/>
                      </p:stCondLst>
                      <p:childTnLst>
                        <p:par>
                          <p:cTn id="89" fill="hold">
                            <p:stCondLst>
                              <p:cond delay="0"/>
                            </p:stCondLst>
                            <p:childTnLst>
                              <p:par>
                                <p:cTn id="90" presetID="31" presetClass="entr" presetSubtype="0" fill="hold" nodeType="click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p:cTn id="92" dur="1000" fill="hold"/>
                                        <p:tgtEl>
                                          <p:spTgt spid="49"/>
                                        </p:tgtEl>
                                        <p:attrNameLst>
                                          <p:attrName>ppt_w</p:attrName>
                                        </p:attrNameLst>
                                      </p:cBhvr>
                                      <p:tavLst>
                                        <p:tav tm="0">
                                          <p:val>
                                            <p:fltVal val="0"/>
                                          </p:val>
                                        </p:tav>
                                        <p:tav tm="100000">
                                          <p:val>
                                            <p:strVal val="#ppt_w"/>
                                          </p:val>
                                        </p:tav>
                                      </p:tavLst>
                                    </p:anim>
                                    <p:anim calcmode="lin" valueType="num">
                                      <p:cBhvr>
                                        <p:cTn id="93" dur="1000" fill="hold"/>
                                        <p:tgtEl>
                                          <p:spTgt spid="49"/>
                                        </p:tgtEl>
                                        <p:attrNameLst>
                                          <p:attrName>ppt_h</p:attrName>
                                        </p:attrNameLst>
                                      </p:cBhvr>
                                      <p:tavLst>
                                        <p:tav tm="0">
                                          <p:val>
                                            <p:fltVal val="0"/>
                                          </p:val>
                                        </p:tav>
                                        <p:tav tm="100000">
                                          <p:val>
                                            <p:strVal val="#ppt_h"/>
                                          </p:val>
                                        </p:tav>
                                      </p:tavLst>
                                    </p:anim>
                                    <p:anim calcmode="lin" valueType="num">
                                      <p:cBhvr>
                                        <p:cTn id="94" dur="1000" fill="hold"/>
                                        <p:tgtEl>
                                          <p:spTgt spid="49"/>
                                        </p:tgtEl>
                                        <p:attrNameLst>
                                          <p:attrName>style.rotation</p:attrName>
                                        </p:attrNameLst>
                                      </p:cBhvr>
                                      <p:tavLst>
                                        <p:tav tm="0">
                                          <p:val>
                                            <p:fltVal val="90"/>
                                          </p:val>
                                        </p:tav>
                                        <p:tav tm="100000">
                                          <p:val>
                                            <p:fltVal val="0"/>
                                          </p:val>
                                        </p:tav>
                                      </p:tavLst>
                                    </p:anim>
                                    <p:animEffect transition="in" filter="fade">
                                      <p:cBhvr>
                                        <p:cTn id="95" dur="1000"/>
                                        <p:tgtEl>
                                          <p:spTgt spid="49"/>
                                        </p:tgtEl>
                                      </p:cBhvr>
                                    </p:animEffect>
                                  </p:childTnLst>
                                </p:cTn>
                              </p:par>
                            </p:childTnLst>
                          </p:cTn>
                        </p:par>
                        <p:par>
                          <p:cTn id="96" fill="hold">
                            <p:stCondLst>
                              <p:cond delay="1000"/>
                            </p:stCondLst>
                            <p:childTnLst>
                              <p:par>
                                <p:cTn id="97" presetID="45" presetClass="entr" presetSubtype="0" fill="hold" grpId="0" nodeType="afterEffect">
                                  <p:stCondLst>
                                    <p:cond delay="0"/>
                                  </p:stCondLst>
                                  <p:childTnLst>
                                    <p:set>
                                      <p:cBhvr>
                                        <p:cTn id="98" dur="1" fill="hold">
                                          <p:stCondLst>
                                            <p:cond delay="0"/>
                                          </p:stCondLst>
                                        </p:cTn>
                                        <p:tgtEl>
                                          <p:spTgt spid="78"/>
                                        </p:tgtEl>
                                        <p:attrNameLst>
                                          <p:attrName>style.visibility</p:attrName>
                                        </p:attrNameLst>
                                      </p:cBhvr>
                                      <p:to>
                                        <p:strVal val="visible"/>
                                      </p:to>
                                    </p:set>
                                    <p:animEffect transition="in" filter="fade">
                                      <p:cBhvr>
                                        <p:cTn id="99" dur="2000"/>
                                        <p:tgtEl>
                                          <p:spTgt spid="78"/>
                                        </p:tgtEl>
                                      </p:cBhvr>
                                    </p:animEffect>
                                    <p:anim calcmode="lin" valueType="num">
                                      <p:cBhvr>
                                        <p:cTn id="100" dur="2000" fill="hold"/>
                                        <p:tgtEl>
                                          <p:spTgt spid="78"/>
                                        </p:tgtEl>
                                        <p:attrNameLst>
                                          <p:attrName>ppt_w</p:attrName>
                                        </p:attrNameLst>
                                      </p:cBhvr>
                                      <p:tavLst>
                                        <p:tav tm="0" fmla="#ppt_w*sin(2.5*pi*$)">
                                          <p:val>
                                            <p:fltVal val="0"/>
                                          </p:val>
                                        </p:tav>
                                        <p:tav tm="100000">
                                          <p:val>
                                            <p:fltVal val="1"/>
                                          </p:val>
                                        </p:tav>
                                      </p:tavLst>
                                    </p:anim>
                                    <p:anim calcmode="lin" valueType="num">
                                      <p:cBhvr>
                                        <p:cTn id="101" dur="2000" fill="hold"/>
                                        <p:tgtEl>
                                          <p:spTgt spid="78"/>
                                        </p:tgtEl>
                                        <p:attrNameLst>
                                          <p:attrName>ppt_h</p:attrName>
                                        </p:attrNameLst>
                                      </p:cBhvr>
                                      <p:tavLst>
                                        <p:tav tm="0">
                                          <p:val>
                                            <p:strVal val="#ppt_h"/>
                                          </p:val>
                                        </p:tav>
                                        <p:tav tm="100000">
                                          <p:val>
                                            <p:strVal val="#ppt_h"/>
                                          </p:val>
                                        </p:tav>
                                      </p:tavLst>
                                    </p:anim>
                                  </p:childTnLst>
                                </p:cTn>
                              </p:par>
                            </p:childTnLst>
                          </p:cTn>
                        </p:par>
                      </p:childTnLst>
                    </p:cTn>
                  </p:par>
                  <p:par>
                    <p:cTn id="102" fill="hold">
                      <p:stCondLst>
                        <p:cond delay="indefinite"/>
                      </p:stCondLst>
                      <p:childTnLst>
                        <p:par>
                          <p:cTn id="103" fill="hold">
                            <p:stCondLst>
                              <p:cond delay="0"/>
                            </p:stCondLst>
                            <p:childTnLst>
                              <p:par>
                                <p:cTn id="104" presetID="14" presetClass="entr" presetSubtype="10" fill="hold" grpId="0" nodeType="click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randombar(horizontal)">
                                      <p:cBhvr>
                                        <p:cTn id="106"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50" grpId="0"/>
      <p:bldP spid="56" grpId="0" animBg="1"/>
      <p:bldP spid="60" grpId="0"/>
      <p:bldP spid="63" grpId="0"/>
      <p:bldP spid="66" grpId="0"/>
      <p:bldP spid="67" grpId="0"/>
      <p:bldP spid="93" grpId="0"/>
      <p:bldP spid="97" grpId="0"/>
      <p:bldP spid="4" grpId="0" animBg="1"/>
      <p:bldP spid="43" grpId="0" animBg="1"/>
      <p:bldP spid="48" grpId="0" animBg="1"/>
      <p:bldP spid="7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dirty="0">
                <a:solidFill>
                  <a:schemeClr val="accent1">
                    <a:lumMod val="75000"/>
                  </a:schemeClr>
                </a:solidFill>
              </a:rPr>
              <a:t>1.1. </a:t>
            </a:r>
            <a:r>
              <a:rPr lang="en-US" sz="2000" dirty="0" err="1">
                <a:solidFill>
                  <a:schemeClr val="accent1">
                    <a:lumMod val="75000"/>
                  </a:schemeClr>
                </a:solidFill>
              </a:rPr>
              <a:t>Các</a:t>
            </a:r>
            <a:r>
              <a:rPr lang="en-US" sz="2000" dirty="0">
                <a:solidFill>
                  <a:schemeClr val="accent1">
                    <a:lumMod val="75000"/>
                  </a:schemeClr>
                </a:solidFill>
              </a:rPr>
              <a:t> </a:t>
            </a:r>
            <a:r>
              <a:rPr lang="en-US" sz="2000" dirty="0" err="1">
                <a:solidFill>
                  <a:schemeClr val="accent1">
                    <a:lumMod val="75000"/>
                  </a:schemeClr>
                </a:solidFill>
              </a:rPr>
              <a:t>khái</a:t>
            </a:r>
            <a:r>
              <a:rPr lang="en-US" sz="2000" dirty="0">
                <a:solidFill>
                  <a:schemeClr val="accent1">
                    <a:lumMod val="75000"/>
                  </a:schemeClr>
                </a:solidFill>
              </a:rPr>
              <a:t> </a:t>
            </a:r>
            <a:r>
              <a:rPr lang="en-US" sz="2000" dirty="0" err="1">
                <a:solidFill>
                  <a:schemeClr val="accent1">
                    <a:lumMod val="75000"/>
                  </a:schemeClr>
                </a:solidFill>
              </a:rPr>
              <a:t>niệm</a:t>
            </a:r>
            <a:r>
              <a:rPr lang="en-US" sz="2000" dirty="0">
                <a:solidFill>
                  <a:schemeClr val="accent1">
                    <a:lumMod val="75000"/>
                  </a:schemeClr>
                </a:solidFill>
              </a:rPr>
              <a:t> </a:t>
            </a:r>
            <a:r>
              <a:rPr lang="en-US" sz="2000" dirty="0" err="1">
                <a:solidFill>
                  <a:schemeClr val="accent1">
                    <a:lumMod val="75000"/>
                  </a:schemeClr>
                </a:solidFill>
              </a:rPr>
              <a:t>cơ</a:t>
            </a:r>
            <a:r>
              <a:rPr lang="en-US" sz="2000" dirty="0">
                <a:solidFill>
                  <a:schemeClr val="accent1">
                    <a:lumMod val="75000"/>
                  </a:schemeClr>
                </a:solidFill>
              </a:rPr>
              <a:t> </a:t>
            </a:r>
            <a:r>
              <a:rPr lang="en-US" sz="2000" dirty="0" err="1">
                <a:solidFill>
                  <a:schemeClr val="accent1">
                    <a:lumMod val="75000"/>
                  </a:schemeClr>
                </a:solidFill>
              </a:rPr>
              <a:t>bản</a:t>
            </a:r>
            <a:endParaRPr lang="en-US" sz="2000" dirty="0">
              <a:solidFill>
                <a:schemeClr val="accent1">
                  <a:lumMod val="75000"/>
                </a:schemeClr>
              </a:solidFill>
            </a:endParaRPr>
          </a:p>
        </p:txBody>
      </p:sp>
      <p:sp>
        <p:nvSpPr>
          <p:cNvPr id="18" name="Rectangle 17"/>
          <p:cNvSpPr/>
          <p:nvPr/>
        </p:nvSpPr>
        <p:spPr>
          <a:xfrm>
            <a:off x="998226" y="2348880"/>
            <a:ext cx="3960440" cy="656077"/>
          </a:xfrm>
          <a:prstGeom prst="rect">
            <a:avLst/>
          </a:prstGeom>
          <a:ln w="19050"/>
        </p:spPr>
        <p:style>
          <a:lnRef idx="2">
            <a:schemeClr val="accent1"/>
          </a:lnRef>
          <a:fillRef idx="1">
            <a:schemeClr val="lt1"/>
          </a:fillRef>
          <a:effectRef idx="0">
            <a:schemeClr val="accent1"/>
          </a:effectRef>
          <a:fontRef idx="minor">
            <a:schemeClr val="dk1"/>
          </a:fontRef>
        </p:style>
        <p:txBody>
          <a:bodyPr wrap="square">
            <a:spAutoFit/>
          </a:bodyPr>
          <a:lstStyle/>
          <a:p>
            <a:pPr lvl="0">
              <a:lnSpc>
                <a:spcPct val="120000"/>
              </a:lnSpc>
              <a:spcBef>
                <a:spcPts val="0"/>
              </a:spcBef>
              <a:buClr>
                <a:srgbClr val="142288"/>
              </a:buClr>
            </a:pPr>
            <a:r>
              <a:rPr lang="vi-VN" sz="1600" kern="0" dirty="0">
                <a:solidFill>
                  <a:schemeClr val="accent1">
                    <a:lumMod val="75000"/>
                  </a:schemeClr>
                </a:solidFill>
                <a:latin typeface="Helvetica Neue"/>
                <a:ea typeface="Optima" pitchFamily="18" charset="-93"/>
                <a:cs typeface="Optima" pitchFamily="18" charset="-93"/>
              </a:rPr>
              <a:t>Ngẫu lực </a:t>
            </a:r>
            <a:r>
              <a:rPr lang="vi-VN" sz="1600" b="0" kern="0" dirty="0">
                <a:solidFill>
                  <a:schemeClr val="accent1">
                    <a:lumMod val="75000"/>
                  </a:schemeClr>
                </a:solidFill>
                <a:latin typeface="Helvetica Neue"/>
                <a:ea typeface="Optima" pitchFamily="18" charset="-93"/>
                <a:cs typeface="Optima" pitchFamily="18" charset="-93"/>
              </a:rPr>
              <a:t>là một hệ lực gồm hai lực </a:t>
            </a:r>
            <a:r>
              <a:rPr lang="vi-VN" sz="1600" b="0" i="1" kern="0" dirty="0">
                <a:solidFill>
                  <a:schemeClr val="accent1">
                    <a:lumMod val="75000"/>
                  </a:schemeClr>
                </a:solidFill>
                <a:latin typeface="Helvetica Neue"/>
                <a:ea typeface="Optima" pitchFamily="18" charset="-93"/>
                <a:cs typeface="Optima" pitchFamily="18" charset="-93"/>
              </a:rPr>
              <a:t>song song, ngược chiều và cùng cường độ</a:t>
            </a:r>
          </a:p>
        </p:txBody>
      </p:sp>
      <p:sp>
        <p:nvSpPr>
          <p:cNvPr id="43" name="Rounded Rectangle 42"/>
          <p:cNvSpPr/>
          <p:nvPr/>
        </p:nvSpPr>
        <p:spPr bwMode="auto">
          <a:xfrm>
            <a:off x="775081" y="1671871"/>
            <a:ext cx="184209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b. Ngẫu lực</a:t>
            </a:r>
            <a:endParaRPr kumimoji="0" lang="en-US" sz="1800" i="0" u="none" strike="noStrike" cap="none" normalizeH="0" baseline="0">
              <a:ln>
                <a:noFill/>
              </a:ln>
              <a:solidFill>
                <a:schemeClr val="bg1"/>
              </a:solidFill>
              <a:effectLst/>
              <a:latin typeface="Arial" charset="0"/>
            </a:endParaRPr>
          </a:p>
        </p:txBody>
      </p:sp>
      <p:grpSp>
        <p:nvGrpSpPr>
          <p:cNvPr id="3" name="Group 2"/>
          <p:cNvGrpSpPr/>
          <p:nvPr/>
        </p:nvGrpSpPr>
        <p:grpSpPr>
          <a:xfrm>
            <a:off x="179513" y="1484784"/>
            <a:ext cx="818713" cy="3498157"/>
            <a:chOff x="179513" y="1484784"/>
            <a:chExt cx="818713" cy="3498157"/>
          </a:xfrm>
        </p:grpSpPr>
        <p:sp>
          <p:nvSpPr>
            <p:cNvPr id="48" name="Rounded Rectangle 47"/>
            <p:cNvSpPr/>
            <p:nvPr/>
          </p:nvSpPr>
          <p:spPr bwMode="auto">
            <a:xfrm rot="16200000">
              <a:off x="-871021" y="3327406"/>
              <a:ext cx="2922093"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n-US" sz="1800" i="0" u="none" strike="noStrike" cap="none" normalizeH="0" baseline="0">
                  <a:ln>
                    <a:noFill/>
                  </a:ln>
                  <a:solidFill>
                    <a:schemeClr val="bg1"/>
                  </a:solidFill>
                  <a:effectLst/>
                  <a:latin typeface="Arial" charset="0"/>
                </a:rPr>
                <a:t>Một</a:t>
              </a:r>
              <a:r>
                <a:rPr kumimoji="0" lang="en-US" sz="1800" i="0" u="none" strike="noStrike" cap="none" normalizeH="0">
                  <a:ln>
                    <a:noFill/>
                  </a:ln>
                  <a:solidFill>
                    <a:schemeClr val="bg1"/>
                  </a:solidFill>
                  <a:effectLst/>
                  <a:latin typeface="Arial" charset="0"/>
                </a:rPr>
                <a:t> số khái niệm khác</a:t>
              </a:r>
              <a:endParaRPr kumimoji="0" lang="en-US" sz="1800" i="0" u="none" strike="noStrike" cap="none" normalizeH="0" baseline="0">
                <a:ln>
                  <a:noFill/>
                </a:ln>
                <a:solidFill>
                  <a:schemeClr val="bg1"/>
                </a:solidFill>
                <a:effectLst/>
                <a:latin typeface="Arial" charset="0"/>
              </a:endParaRPr>
            </a:p>
          </p:txBody>
        </p:sp>
        <p:grpSp>
          <p:nvGrpSpPr>
            <p:cNvPr id="44" name="Group 43"/>
            <p:cNvGrpSpPr/>
            <p:nvPr/>
          </p:nvGrpSpPr>
          <p:grpSpPr>
            <a:xfrm>
              <a:off x="179513" y="1484784"/>
              <a:ext cx="818713" cy="792088"/>
              <a:chOff x="2843808" y="1484784"/>
              <a:chExt cx="792088" cy="792088"/>
            </a:xfrm>
          </p:grpSpPr>
          <p:sp>
            <p:nvSpPr>
              <p:cNvPr id="45" name="Oval 44"/>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7" name="TextBox 46"/>
              <p:cNvSpPr txBox="1"/>
              <p:nvPr/>
            </p:nvSpPr>
            <p:spPr>
              <a:xfrm>
                <a:off x="2915265" y="1700808"/>
                <a:ext cx="720631" cy="369332"/>
              </a:xfrm>
              <a:prstGeom prst="rect">
                <a:avLst/>
              </a:prstGeom>
              <a:noFill/>
            </p:spPr>
            <p:txBody>
              <a:bodyPr wrap="square" rtlCol="0">
                <a:spAutoFit/>
              </a:bodyPr>
              <a:lstStyle/>
              <a:p>
                <a:r>
                  <a:rPr lang="en-US">
                    <a:solidFill>
                      <a:schemeClr val="bg1"/>
                    </a:solidFill>
                  </a:rPr>
                  <a:t>1.1.3</a:t>
                </a:r>
              </a:p>
            </p:txBody>
          </p:sp>
        </p:grpSp>
      </p:grpSp>
      <p:sp>
        <p:nvSpPr>
          <p:cNvPr id="41" name="Rounded Rectangle 40"/>
          <p:cNvSpPr/>
          <p:nvPr/>
        </p:nvSpPr>
        <p:spPr bwMode="auto">
          <a:xfrm>
            <a:off x="971600" y="3306887"/>
            <a:ext cx="2880320" cy="475855"/>
          </a:xfrm>
          <a:prstGeom prst="roundRect">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charset="0"/>
              </a:rPr>
              <a:t>Các</a:t>
            </a:r>
            <a:r>
              <a:rPr kumimoji="0" lang="en-US" sz="1800" b="1" i="0" u="none" strike="noStrike" cap="none" normalizeH="0">
                <a:ln>
                  <a:noFill/>
                </a:ln>
                <a:solidFill>
                  <a:schemeClr val="bg1"/>
                </a:solidFill>
                <a:effectLst/>
                <a:latin typeface="Arial" charset="0"/>
              </a:rPr>
              <a:t> yếu tố của ngẫu lực</a:t>
            </a:r>
            <a:endParaRPr kumimoji="0" lang="en-US" sz="1800" b="1" i="0" u="none" strike="noStrike" cap="none" normalizeH="0" baseline="0">
              <a:ln>
                <a:noFill/>
              </a:ln>
              <a:solidFill>
                <a:schemeClr val="bg1"/>
              </a:solidFill>
              <a:effectLst/>
              <a:latin typeface="Arial" charset="0"/>
            </a:endParaRPr>
          </a:p>
        </p:txBody>
      </p:sp>
      <p:sp>
        <p:nvSpPr>
          <p:cNvPr id="42" name="Rectangle 41"/>
          <p:cNvSpPr/>
          <p:nvPr/>
        </p:nvSpPr>
        <p:spPr bwMode="auto">
          <a:xfrm>
            <a:off x="1475656" y="4221088"/>
            <a:ext cx="2808312"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Mặt phẳng ngẫu lực</a:t>
            </a:r>
            <a:endParaRPr kumimoji="0" lang="en-US" sz="1800" b="0" i="0" u="none" strike="noStrike" cap="none" normalizeH="0" baseline="0">
              <a:ln>
                <a:noFill/>
              </a:ln>
              <a:solidFill>
                <a:schemeClr val="accent1">
                  <a:lumMod val="75000"/>
                </a:schemeClr>
              </a:solidFill>
              <a:effectLst/>
              <a:latin typeface="Arial" charset="0"/>
            </a:endParaRPr>
          </a:p>
        </p:txBody>
      </p:sp>
      <p:sp>
        <p:nvSpPr>
          <p:cNvPr id="46" name="Rectangle 45"/>
          <p:cNvSpPr/>
          <p:nvPr/>
        </p:nvSpPr>
        <p:spPr bwMode="auto">
          <a:xfrm>
            <a:off x="1475656" y="5085184"/>
            <a:ext cx="2808312"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Chiều quay của ngẫu lực</a:t>
            </a:r>
            <a:endParaRPr kumimoji="0" lang="en-US" sz="1800" b="0" i="0" u="none" strike="noStrike" cap="none" normalizeH="0" baseline="0">
              <a:ln>
                <a:noFill/>
              </a:ln>
              <a:solidFill>
                <a:schemeClr val="accent1">
                  <a:lumMod val="75000"/>
                </a:schemeClr>
              </a:solidFill>
              <a:effectLst/>
              <a:latin typeface="Arial" charset="0"/>
            </a:endParaRPr>
          </a:p>
        </p:txBody>
      </p:sp>
      <p:sp>
        <p:nvSpPr>
          <p:cNvPr id="51" name="Rectangle 50"/>
          <p:cNvSpPr/>
          <p:nvPr/>
        </p:nvSpPr>
        <p:spPr bwMode="auto">
          <a:xfrm>
            <a:off x="1475656" y="5949280"/>
            <a:ext cx="2808312"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Cường độ tác dụng</a:t>
            </a:r>
            <a:endParaRPr kumimoji="0" lang="en-US" sz="1800" b="0" i="0" u="none" strike="noStrike" cap="none" normalizeH="0" baseline="0">
              <a:ln>
                <a:noFill/>
              </a:ln>
              <a:solidFill>
                <a:schemeClr val="accent1">
                  <a:lumMod val="75000"/>
                </a:schemeClr>
              </a:solidFill>
              <a:effectLst/>
              <a:latin typeface="Arial" charset="0"/>
            </a:endParaRPr>
          </a:p>
        </p:txBody>
      </p:sp>
      <p:cxnSp>
        <p:nvCxnSpPr>
          <p:cNvPr id="52" name="Elbow Connector 51"/>
          <p:cNvCxnSpPr>
            <a:endCxn id="42" idx="1"/>
          </p:cNvCxnSpPr>
          <p:nvPr/>
        </p:nvCxnSpPr>
        <p:spPr bwMode="auto">
          <a:xfrm rot="16200000" flipH="1">
            <a:off x="1040459" y="4001915"/>
            <a:ext cx="654370" cy="216024"/>
          </a:xfrm>
          <a:prstGeom prst="bentConnector2">
            <a:avLst/>
          </a:prstGeom>
          <a:ln w="19050">
            <a:headEnd type="none" w="med" len="med"/>
            <a:tailEnd type="stealth" w="sm" len="med"/>
          </a:ln>
        </p:spPr>
        <p:style>
          <a:lnRef idx="1">
            <a:schemeClr val="accent1"/>
          </a:lnRef>
          <a:fillRef idx="0">
            <a:schemeClr val="accent1"/>
          </a:fillRef>
          <a:effectRef idx="0">
            <a:schemeClr val="accent1"/>
          </a:effectRef>
          <a:fontRef idx="minor">
            <a:schemeClr val="tx1"/>
          </a:fontRef>
        </p:style>
      </p:cxnSp>
      <p:cxnSp>
        <p:nvCxnSpPr>
          <p:cNvPr id="53" name="Elbow Connector 52"/>
          <p:cNvCxnSpPr>
            <a:endCxn id="46" idx="1"/>
          </p:cNvCxnSpPr>
          <p:nvPr/>
        </p:nvCxnSpPr>
        <p:spPr bwMode="auto">
          <a:xfrm rot="16200000" flipH="1">
            <a:off x="680419" y="4505971"/>
            <a:ext cx="1374450" cy="216024"/>
          </a:xfrm>
          <a:prstGeom prst="bentConnector2">
            <a:avLst/>
          </a:prstGeom>
          <a:ln w="19050">
            <a:headEnd type="none" w="med" len="med"/>
            <a:tailEnd type="stealth" w="sm" len="med"/>
          </a:ln>
        </p:spPr>
        <p:style>
          <a:lnRef idx="1">
            <a:schemeClr val="accent1"/>
          </a:lnRef>
          <a:fillRef idx="0">
            <a:schemeClr val="accent1"/>
          </a:fillRef>
          <a:effectRef idx="0">
            <a:schemeClr val="accent1"/>
          </a:effectRef>
          <a:fontRef idx="minor">
            <a:schemeClr val="tx1"/>
          </a:fontRef>
        </p:style>
      </p:cxnSp>
      <p:cxnSp>
        <p:nvCxnSpPr>
          <p:cNvPr id="55" name="Elbow Connector 54"/>
          <p:cNvCxnSpPr>
            <a:endCxn id="51" idx="1"/>
          </p:cNvCxnSpPr>
          <p:nvPr/>
        </p:nvCxnSpPr>
        <p:spPr bwMode="auto">
          <a:xfrm rot="16200000" flipH="1">
            <a:off x="320379" y="5010027"/>
            <a:ext cx="2094530" cy="216024"/>
          </a:xfrm>
          <a:prstGeom prst="bentConnector2">
            <a:avLst/>
          </a:prstGeom>
          <a:ln w="19050">
            <a:headEnd type="none" w="med" len="med"/>
            <a:tailEnd type="stealth" w="sm" len="med"/>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6059575" y="1988840"/>
            <a:ext cx="2472865" cy="715246"/>
            <a:chOff x="6059575" y="1988840"/>
            <a:chExt cx="2472865" cy="715246"/>
          </a:xfrm>
        </p:grpSpPr>
        <p:cxnSp>
          <p:nvCxnSpPr>
            <p:cNvPr id="15" name="Straight Arrow Connector 14"/>
            <p:cNvCxnSpPr/>
            <p:nvPr/>
          </p:nvCxnSpPr>
          <p:spPr bwMode="auto">
            <a:xfrm rot="1641090">
              <a:off x="6756833" y="2165972"/>
              <a:ext cx="1728192" cy="0"/>
            </a:xfrm>
            <a:prstGeom prst="straightConnector1">
              <a:avLst/>
            </a:prstGeom>
            <a:ln w="1270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bwMode="auto">
            <a:xfrm rot="1641090" flipH="1">
              <a:off x="6059575" y="2704086"/>
              <a:ext cx="1728192" cy="0"/>
            </a:xfrm>
            <a:prstGeom prst="straightConnector1">
              <a:avLst/>
            </a:prstGeom>
            <a:ln w="1270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8244408" y="2170316"/>
              <a:ext cx="288032" cy="369332"/>
            </a:xfrm>
            <a:prstGeom prst="rect">
              <a:avLst/>
            </a:prstGeom>
            <a:noFill/>
          </p:spPr>
          <p:txBody>
            <a:bodyPr wrap="square" rtlCol="0">
              <a:spAutoFit/>
            </a:bodyPr>
            <a:lstStyle/>
            <a:p>
              <a:r>
                <a:rPr lang="en-US" b="0" i="1"/>
                <a:t>F</a:t>
              </a:r>
            </a:p>
          </p:txBody>
        </p:sp>
        <p:sp>
          <p:nvSpPr>
            <p:cNvPr id="84" name="TextBox 83"/>
            <p:cNvSpPr txBox="1"/>
            <p:nvPr/>
          </p:nvSpPr>
          <p:spPr>
            <a:xfrm>
              <a:off x="6156176" y="1988840"/>
              <a:ext cx="288032" cy="369332"/>
            </a:xfrm>
            <a:prstGeom prst="rect">
              <a:avLst/>
            </a:prstGeom>
            <a:noFill/>
          </p:spPr>
          <p:txBody>
            <a:bodyPr wrap="square" rtlCol="0">
              <a:spAutoFit/>
            </a:bodyPr>
            <a:lstStyle/>
            <a:p>
              <a:r>
                <a:rPr lang="en-US" b="0" i="1"/>
                <a:t>F</a:t>
              </a:r>
            </a:p>
          </p:txBody>
        </p:sp>
      </p:grpSp>
      <p:grpSp>
        <p:nvGrpSpPr>
          <p:cNvPr id="7" name="Group 6"/>
          <p:cNvGrpSpPr/>
          <p:nvPr/>
        </p:nvGrpSpPr>
        <p:grpSpPr>
          <a:xfrm>
            <a:off x="5796136" y="1989360"/>
            <a:ext cx="1619086" cy="1367632"/>
            <a:chOff x="5796136" y="1989360"/>
            <a:chExt cx="1619086" cy="1367632"/>
          </a:xfrm>
        </p:grpSpPr>
        <p:cxnSp>
          <p:nvCxnSpPr>
            <p:cNvPr id="21" name="Straight Connector 20"/>
            <p:cNvCxnSpPr/>
            <p:nvPr/>
          </p:nvCxnSpPr>
          <p:spPr bwMode="auto">
            <a:xfrm rot="1641090">
              <a:off x="7183136" y="1989360"/>
              <a:ext cx="0" cy="792088"/>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rot="1641090">
              <a:off x="7343214" y="2045832"/>
              <a:ext cx="72008" cy="77738"/>
              <a:chOff x="6804248" y="2276872"/>
              <a:chExt cx="72008" cy="77738"/>
            </a:xfrm>
          </p:grpSpPr>
          <p:cxnSp>
            <p:nvCxnSpPr>
              <p:cNvPr id="25" name="Straight Connector 24"/>
              <p:cNvCxnSpPr/>
              <p:nvPr/>
            </p:nvCxnSpPr>
            <p:spPr bwMode="auto">
              <a:xfrm>
                <a:off x="6804248" y="2348880"/>
                <a:ext cx="72008"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0" name="Straight Connector 79"/>
              <p:cNvCxnSpPr/>
              <p:nvPr/>
            </p:nvCxnSpPr>
            <p:spPr bwMode="auto">
              <a:xfrm flipV="1">
                <a:off x="6876256" y="2276872"/>
                <a:ext cx="0" cy="7773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81" name="Group 80"/>
            <p:cNvGrpSpPr/>
            <p:nvPr/>
          </p:nvGrpSpPr>
          <p:grpSpPr>
            <a:xfrm rot="1641090">
              <a:off x="6940811" y="2642471"/>
              <a:ext cx="83406" cy="80013"/>
              <a:chOff x="6876256" y="2348880"/>
              <a:chExt cx="83406" cy="80013"/>
            </a:xfrm>
          </p:grpSpPr>
          <p:cxnSp>
            <p:nvCxnSpPr>
              <p:cNvPr id="82" name="Straight Connector 81"/>
              <p:cNvCxnSpPr/>
              <p:nvPr/>
            </p:nvCxnSpPr>
            <p:spPr bwMode="auto">
              <a:xfrm flipH="1">
                <a:off x="6876256" y="2348880"/>
                <a:ext cx="83406"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3" name="Straight Connector 82"/>
              <p:cNvCxnSpPr/>
              <p:nvPr/>
            </p:nvCxnSpPr>
            <p:spPr bwMode="auto">
              <a:xfrm>
                <a:off x="6876256" y="2348880"/>
                <a:ext cx="0" cy="80013"/>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85" name="TextBox 84"/>
            <p:cNvSpPr txBox="1"/>
            <p:nvPr/>
          </p:nvSpPr>
          <p:spPr>
            <a:xfrm>
              <a:off x="6876256" y="2142148"/>
              <a:ext cx="288032" cy="369332"/>
            </a:xfrm>
            <a:prstGeom prst="rect">
              <a:avLst/>
            </a:prstGeom>
            <a:noFill/>
          </p:spPr>
          <p:txBody>
            <a:bodyPr wrap="square" rtlCol="0">
              <a:spAutoFit/>
            </a:bodyPr>
            <a:lstStyle/>
            <a:p>
              <a:r>
                <a:rPr lang="en-US" b="0" i="1" dirty="0"/>
                <a:t>d</a:t>
              </a:r>
            </a:p>
          </p:txBody>
        </p:sp>
        <p:sp>
          <p:nvSpPr>
            <p:cNvPr id="86" name="TextBox 85"/>
            <p:cNvSpPr txBox="1"/>
            <p:nvPr/>
          </p:nvSpPr>
          <p:spPr>
            <a:xfrm>
              <a:off x="5796136" y="2987660"/>
              <a:ext cx="992211" cy="369332"/>
            </a:xfrm>
            <a:prstGeom prst="rect">
              <a:avLst/>
            </a:prstGeom>
            <a:ln w="12700"/>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b="0" i="1" dirty="0">
                  <a:solidFill>
                    <a:schemeClr val="accent1">
                      <a:lumMod val="75000"/>
                    </a:schemeClr>
                  </a:solidFill>
                </a:rPr>
                <a:t>M = </a:t>
              </a:r>
              <a:r>
                <a:rPr lang="en-US" b="0" i="1" dirty="0" err="1">
                  <a:solidFill>
                    <a:schemeClr val="accent1">
                      <a:lumMod val="75000"/>
                    </a:schemeClr>
                  </a:solidFill>
                </a:rPr>
                <a:t>F.d</a:t>
              </a:r>
              <a:endParaRPr lang="en-US" b="0" i="1" dirty="0">
                <a:solidFill>
                  <a:schemeClr val="accent1">
                    <a:lumMod val="75000"/>
                  </a:schemeClr>
                </a:solidFill>
              </a:endParaRPr>
            </a:p>
          </p:txBody>
        </p:sp>
      </p:grpSp>
      <p:sp>
        <p:nvSpPr>
          <p:cNvPr id="88" name="Rectangle 87"/>
          <p:cNvSpPr/>
          <p:nvPr/>
        </p:nvSpPr>
        <p:spPr bwMode="auto">
          <a:xfrm>
            <a:off x="4716016" y="4221088"/>
            <a:ext cx="3816424"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Mặt phẳng chứa hai lực thành phần</a:t>
            </a:r>
            <a:endParaRPr kumimoji="0" lang="en-US" sz="1800" b="0" i="0" u="none" strike="noStrike" cap="none" normalizeH="0" baseline="0">
              <a:ln>
                <a:noFill/>
              </a:ln>
              <a:solidFill>
                <a:schemeClr val="accent1">
                  <a:lumMod val="75000"/>
                </a:schemeClr>
              </a:solidFill>
              <a:effectLst/>
              <a:latin typeface="Arial" charset="0"/>
            </a:endParaRPr>
          </a:p>
        </p:txBody>
      </p:sp>
      <p:sp>
        <p:nvSpPr>
          <p:cNvPr id="89" name="Rectangle 88"/>
          <p:cNvSpPr/>
          <p:nvPr/>
        </p:nvSpPr>
        <p:spPr bwMode="auto">
          <a:xfrm>
            <a:off x="4716016" y="5085184"/>
            <a:ext cx="4032448"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Cùng hoặc ngược chiều kim đồng hồ</a:t>
            </a:r>
            <a:endParaRPr kumimoji="0" lang="en-US" sz="1800" b="0" i="0" u="none" strike="noStrike" cap="none" normalizeH="0" baseline="0">
              <a:ln>
                <a:noFill/>
              </a:ln>
              <a:solidFill>
                <a:schemeClr val="accent1">
                  <a:lumMod val="75000"/>
                </a:schemeClr>
              </a:solidFill>
              <a:effectLst/>
              <a:latin typeface="Arial" charset="0"/>
            </a:endParaRPr>
          </a:p>
        </p:txBody>
      </p:sp>
      <p:sp>
        <p:nvSpPr>
          <p:cNvPr id="90" name="Rectangle 89"/>
          <p:cNvSpPr/>
          <p:nvPr/>
        </p:nvSpPr>
        <p:spPr bwMode="auto">
          <a:xfrm>
            <a:off x="4716016" y="5949280"/>
            <a:ext cx="1296144"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M = F.d</a:t>
            </a:r>
            <a:endParaRPr kumimoji="0" lang="en-US" sz="1800" b="0" i="0" u="none" strike="noStrike" cap="none" normalizeH="0" baseline="0">
              <a:ln>
                <a:noFill/>
              </a:ln>
              <a:solidFill>
                <a:schemeClr val="accent1">
                  <a:lumMod val="75000"/>
                </a:schemeClr>
              </a:solidFill>
              <a:effectLst/>
              <a:latin typeface="Arial" charset="0"/>
            </a:endParaRPr>
          </a:p>
        </p:txBody>
      </p:sp>
      <p:cxnSp>
        <p:nvCxnSpPr>
          <p:cNvPr id="38" name="Straight Arrow Connector 37"/>
          <p:cNvCxnSpPr>
            <a:stCxn id="42" idx="3"/>
            <a:endCxn id="88" idx="1"/>
          </p:cNvCxnSpPr>
          <p:nvPr/>
        </p:nvCxnSpPr>
        <p:spPr bwMode="auto">
          <a:xfrm>
            <a:off x="4283968" y="4437112"/>
            <a:ext cx="432048" cy="0"/>
          </a:xfrm>
          <a:prstGeom prst="straightConnector1">
            <a:avLst/>
          </a:prstGeom>
          <a:ln w="12700">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bwMode="auto">
          <a:xfrm>
            <a:off x="4283968" y="5293320"/>
            <a:ext cx="432048" cy="0"/>
          </a:xfrm>
          <a:prstGeom prst="straightConnector1">
            <a:avLst/>
          </a:prstGeom>
          <a:ln w="12700">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92" name="Straight Arrow Connector 91"/>
          <p:cNvCxnSpPr/>
          <p:nvPr/>
        </p:nvCxnSpPr>
        <p:spPr bwMode="auto">
          <a:xfrm>
            <a:off x="4283968" y="6165304"/>
            <a:ext cx="432048" cy="0"/>
          </a:xfrm>
          <a:prstGeom prst="straightConnector1">
            <a:avLst/>
          </a:prstGeom>
          <a:ln w="12700">
            <a:headEnd type="none" w="med" len="me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173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par>
                    <p:cTn id="20" fill="hold">
                      <p:stCondLst>
                        <p:cond delay="indefinite"/>
                      </p:stCondLst>
                      <p:childTnLst>
                        <p:par>
                          <p:cTn id="21" fill="hold">
                            <p:stCondLst>
                              <p:cond delay="0"/>
                            </p:stCondLst>
                            <p:childTnLst>
                              <p:par>
                                <p:cTn id="22" presetID="45" presetClass="entr" presetSubtype="0" fill="hold" grpId="0" nodeType="click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2000"/>
                                        <p:tgtEl>
                                          <p:spTgt spid="41"/>
                                        </p:tgtEl>
                                      </p:cBhvr>
                                    </p:animEffect>
                                    <p:anim calcmode="lin" valueType="num">
                                      <p:cBhvr>
                                        <p:cTn id="25" dur="2000" fill="hold"/>
                                        <p:tgtEl>
                                          <p:spTgt spid="41"/>
                                        </p:tgtEl>
                                        <p:attrNameLst>
                                          <p:attrName>ppt_w</p:attrName>
                                        </p:attrNameLst>
                                      </p:cBhvr>
                                      <p:tavLst>
                                        <p:tav tm="0" fmla="#ppt_w*sin(2.5*pi*$)">
                                          <p:val>
                                            <p:fltVal val="0"/>
                                          </p:val>
                                        </p:tav>
                                        <p:tav tm="100000">
                                          <p:val>
                                            <p:fltVal val="1"/>
                                          </p:val>
                                        </p:tav>
                                      </p:tavLst>
                                    </p:anim>
                                    <p:anim calcmode="lin" valueType="num">
                                      <p:cBhvr>
                                        <p:cTn id="26" dur="2000" fill="hold"/>
                                        <p:tgtEl>
                                          <p:spTgt spid="41"/>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circle(in)">
                                      <p:cBhvr>
                                        <p:cTn id="31" dur="2000"/>
                                        <p:tgtEl>
                                          <p:spTgt spid="52"/>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circle(in)">
                                      <p:cBhvr>
                                        <p:cTn id="34" dur="20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down)">
                                      <p:cBhvr>
                                        <p:cTn id="39" dur="500"/>
                                        <p:tgtEl>
                                          <p:spTgt spid="3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down)">
                                      <p:cBhvr>
                                        <p:cTn id="42" dur="500"/>
                                        <p:tgtEl>
                                          <p:spTgt spid="88"/>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circle(in)">
                                      <p:cBhvr>
                                        <p:cTn id="47" dur="2000"/>
                                        <p:tgtEl>
                                          <p:spTgt spid="53"/>
                                        </p:tgtEl>
                                      </p:cBhvr>
                                    </p:animEffect>
                                  </p:childTnLst>
                                </p:cTn>
                              </p:par>
                              <p:par>
                                <p:cTn id="48" presetID="6" presetClass="entr" presetSubtype="16"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circle(in)">
                                      <p:cBhvr>
                                        <p:cTn id="50" dur="2000"/>
                                        <p:tgtEl>
                                          <p:spTgt spid="4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91"/>
                                        </p:tgtEl>
                                        <p:attrNameLst>
                                          <p:attrName>style.visibility</p:attrName>
                                        </p:attrNameLst>
                                      </p:cBhvr>
                                      <p:to>
                                        <p:strVal val="visible"/>
                                      </p:to>
                                    </p:set>
                                    <p:animEffect transition="in" filter="wipe(down)">
                                      <p:cBhvr>
                                        <p:cTn id="55" dur="500"/>
                                        <p:tgtEl>
                                          <p:spTgt spid="9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wipe(down)">
                                      <p:cBhvr>
                                        <p:cTn id="58" dur="500"/>
                                        <p:tgtEl>
                                          <p:spTgt spid="89"/>
                                        </p:tgtEl>
                                      </p:cBhvr>
                                    </p:animEffect>
                                  </p:childTnLst>
                                </p:cTn>
                              </p:par>
                            </p:childTnLst>
                          </p:cTn>
                        </p:par>
                      </p:childTnLst>
                    </p:cTn>
                  </p:par>
                  <p:par>
                    <p:cTn id="59" fill="hold">
                      <p:stCondLst>
                        <p:cond delay="indefinite"/>
                      </p:stCondLst>
                      <p:childTnLst>
                        <p:par>
                          <p:cTn id="60" fill="hold">
                            <p:stCondLst>
                              <p:cond delay="0"/>
                            </p:stCondLst>
                            <p:childTnLst>
                              <p:par>
                                <p:cTn id="61" presetID="6" presetClass="entr" presetSubtype="16" fill="hold" nodeType="click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circle(in)">
                                      <p:cBhvr>
                                        <p:cTn id="63" dur="2000"/>
                                        <p:tgtEl>
                                          <p:spTgt spid="55"/>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circle(in)">
                                      <p:cBhvr>
                                        <p:cTn id="66" dur="2000"/>
                                        <p:tgtEl>
                                          <p:spTgt spid="51"/>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92"/>
                                        </p:tgtEl>
                                        <p:attrNameLst>
                                          <p:attrName>style.visibility</p:attrName>
                                        </p:attrNameLst>
                                      </p:cBhvr>
                                      <p:to>
                                        <p:strVal val="visible"/>
                                      </p:to>
                                    </p:set>
                                    <p:animEffect transition="in" filter="fade">
                                      <p:cBhvr>
                                        <p:cTn id="71" dur="500"/>
                                        <p:tgtEl>
                                          <p:spTgt spid="92"/>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90"/>
                                        </p:tgtEl>
                                        <p:attrNameLst>
                                          <p:attrName>style.visibility</p:attrName>
                                        </p:attrNameLst>
                                      </p:cBhvr>
                                      <p:to>
                                        <p:strVal val="visible"/>
                                      </p:to>
                                    </p:set>
                                    <p:animEffect transition="in" filter="fade">
                                      <p:cBhvr>
                                        <p:cTn id="74" dur="500"/>
                                        <p:tgtEl>
                                          <p:spTgt spid="90"/>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43" grpId="0" animBg="1"/>
      <p:bldP spid="41" grpId="0" animBg="1"/>
      <p:bldP spid="42" grpId="0" animBg="1"/>
      <p:bldP spid="46" grpId="0" animBg="1"/>
      <p:bldP spid="51" grpId="0" animBg="1"/>
      <p:bldP spid="88" grpId="0" animBg="1"/>
      <p:bldP spid="89" grpId="0" animBg="1"/>
      <p:bldP spid="9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1.2. Các tiên đề tĩnh học</a:t>
            </a:r>
            <a:endParaRPr lang="en-US" sz="2000" dirty="0">
              <a:solidFill>
                <a:schemeClr val="accent1">
                  <a:lumMod val="75000"/>
                </a:schemeClr>
              </a:solidFill>
            </a:endParaRPr>
          </a:p>
        </p:txBody>
      </p:sp>
      <p:sp>
        <p:nvSpPr>
          <p:cNvPr id="96" name="Rounded Rectangle 95"/>
          <p:cNvSpPr/>
          <p:nvPr/>
        </p:nvSpPr>
        <p:spPr bwMode="auto">
          <a:xfrm>
            <a:off x="775080" y="1671871"/>
            <a:ext cx="3508888"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err="1">
                <a:solidFill>
                  <a:schemeClr val="bg1"/>
                </a:solidFill>
                <a:latin typeface="Arial" charset="0"/>
              </a:rPr>
              <a:t>Tiên</a:t>
            </a:r>
            <a:r>
              <a:rPr lang="en-US" dirty="0">
                <a:solidFill>
                  <a:schemeClr val="bg1"/>
                </a:solidFill>
                <a:latin typeface="Arial" charset="0"/>
              </a:rPr>
              <a:t> </a:t>
            </a:r>
            <a:r>
              <a:rPr lang="en-US" dirty="0" err="1">
                <a:solidFill>
                  <a:schemeClr val="bg1"/>
                </a:solidFill>
                <a:latin typeface="Arial" charset="0"/>
              </a:rPr>
              <a:t>đề</a:t>
            </a:r>
            <a:r>
              <a:rPr lang="en-US" dirty="0">
                <a:solidFill>
                  <a:schemeClr val="bg1"/>
                </a:solidFill>
                <a:latin typeface="Arial" charset="0"/>
              </a:rPr>
              <a:t> 1: </a:t>
            </a:r>
            <a:r>
              <a:rPr lang="en-US" dirty="0" err="1">
                <a:solidFill>
                  <a:schemeClr val="bg1"/>
                </a:solidFill>
                <a:latin typeface="Arial" charset="0"/>
              </a:rPr>
              <a:t>Hai</a:t>
            </a:r>
            <a:r>
              <a:rPr lang="en-US" dirty="0">
                <a:solidFill>
                  <a:schemeClr val="bg1"/>
                </a:solidFill>
                <a:latin typeface="Arial" charset="0"/>
              </a:rPr>
              <a:t> </a:t>
            </a:r>
            <a:r>
              <a:rPr lang="en-US" dirty="0" err="1">
                <a:solidFill>
                  <a:schemeClr val="bg1"/>
                </a:solidFill>
                <a:latin typeface="Arial" charset="0"/>
              </a:rPr>
              <a:t>lực</a:t>
            </a:r>
            <a:r>
              <a:rPr lang="en-US" dirty="0">
                <a:solidFill>
                  <a:schemeClr val="bg1"/>
                </a:solidFill>
                <a:latin typeface="Arial" charset="0"/>
              </a:rPr>
              <a:t> </a:t>
            </a:r>
            <a:r>
              <a:rPr lang="en-US" dirty="0" err="1">
                <a:solidFill>
                  <a:schemeClr val="bg1"/>
                </a:solidFill>
                <a:latin typeface="Arial" charset="0"/>
              </a:rPr>
              <a:t>cân</a:t>
            </a:r>
            <a:r>
              <a:rPr lang="en-US" dirty="0">
                <a:solidFill>
                  <a:schemeClr val="bg1"/>
                </a:solidFill>
                <a:latin typeface="Arial" charset="0"/>
              </a:rPr>
              <a:t> </a:t>
            </a:r>
            <a:r>
              <a:rPr lang="en-US" dirty="0" err="1">
                <a:solidFill>
                  <a:schemeClr val="bg1"/>
                </a:solidFill>
                <a:latin typeface="Arial" charset="0"/>
              </a:rPr>
              <a:t>bằng</a:t>
            </a:r>
            <a:endParaRPr kumimoji="0" lang="en-US" sz="1800" i="0" u="none" strike="noStrike" cap="none" normalizeH="0" baseline="0" dirty="0">
              <a:ln>
                <a:noFill/>
              </a:ln>
              <a:solidFill>
                <a:schemeClr val="bg1"/>
              </a:solidFill>
              <a:effectLst/>
              <a:latin typeface="Arial" charset="0"/>
            </a:endParaRPr>
          </a:p>
        </p:txBody>
      </p:sp>
      <p:grpSp>
        <p:nvGrpSpPr>
          <p:cNvPr id="98" name="Group 97"/>
          <p:cNvGrpSpPr/>
          <p:nvPr/>
        </p:nvGrpSpPr>
        <p:grpSpPr>
          <a:xfrm>
            <a:off x="179513" y="1484784"/>
            <a:ext cx="818713" cy="792088"/>
            <a:chOff x="2843808" y="1484784"/>
            <a:chExt cx="792088" cy="792088"/>
          </a:xfrm>
        </p:grpSpPr>
        <p:sp>
          <p:nvSpPr>
            <p:cNvPr id="99" name="Oval 9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100" name="TextBox 99"/>
            <p:cNvSpPr txBox="1"/>
            <p:nvPr/>
          </p:nvSpPr>
          <p:spPr>
            <a:xfrm>
              <a:off x="2915265" y="1700808"/>
              <a:ext cx="720631" cy="369332"/>
            </a:xfrm>
            <a:prstGeom prst="rect">
              <a:avLst/>
            </a:prstGeom>
            <a:noFill/>
          </p:spPr>
          <p:txBody>
            <a:bodyPr wrap="square" rtlCol="0">
              <a:spAutoFit/>
            </a:bodyPr>
            <a:lstStyle/>
            <a:p>
              <a:r>
                <a:rPr lang="en-US">
                  <a:solidFill>
                    <a:schemeClr val="bg1"/>
                  </a:solidFill>
                </a:rPr>
                <a:t>1.2.1</a:t>
              </a:r>
            </a:p>
          </p:txBody>
        </p:sp>
      </p:grpSp>
      <mc:AlternateContent xmlns:mc="http://schemas.openxmlformats.org/markup-compatibility/2006" xmlns:a14="http://schemas.microsoft.com/office/drawing/2010/main">
        <mc:Choice Requires="a14">
          <p:sp>
            <p:nvSpPr>
              <p:cNvPr id="101" name="Rectangle 100"/>
              <p:cNvSpPr/>
              <p:nvPr/>
            </p:nvSpPr>
            <p:spPr>
              <a:xfrm>
                <a:off x="1295636" y="6032837"/>
                <a:ext cx="2232248" cy="4925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20000"/>
                  </a:lnSpc>
                  <a:spcBef>
                    <a:spcPts val="600"/>
                  </a:spcBef>
                </a:pPr>
                <a:r>
                  <a:rPr lang="en-US" b="0" kern="0">
                    <a:solidFill>
                      <a:srgbClr val="000000"/>
                    </a:solidFill>
                    <a:latin typeface="Helvetica Neue"/>
                    <a:ea typeface="Optima" pitchFamily="18" charset="-93"/>
                    <a:cs typeface="Optima" pitchFamily="18" charset="-93"/>
                  </a:rPr>
                  <a:t>Kí hiệu: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smtClean="0">
                            <a:solidFill>
                              <a:srgbClr val="000000"/>
                            </a:solidFill>
                            <a:latin typeface="Cambria Math"/>
                          </a:rPr>
                          <m:t>𝐹</m:t>
                        </m:r>
                      </m:e>
                    </m:acc>
                  </m:oMath>
                </a14:m>
                <a:r>
                  <a:rPr lang="en-US" b="0" kern="0" dirty="0">
                    <a:solidFill>
                      <a:srgbClr val="000000"/>
                    </a:solidFill>
                    <a:latin typeface="Helvetica Neue"/>
                    <a:ea typeface="Optima" pitchFamily="18" charset="-93"/>
                    <a:cs typeface="Optima" pitchFamily="18" charset="-93"/>
                  </a:rPr>
                  <a:t>,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smtClean="0">
                            <a:solidFill>
                              <a:srgbClr val="000000"/>
                            </a:solidFill>
                            <a:latin typeface="Cambria Math"/>
                          </a:rPr>
                          <m:t>𝐹</m:t>
                        </m:r>
                        <m:r>
                          <a:rPr lang="en-US" b="0" i="1" kern="0" smtClean="0">
                            <a:solidFill>
                              <a:srgbClr val="000000"/>
                            </a:solidFill>
                            <a:latin typeface="Cambria Math"/>
                          </a:rPr>
                          <m:t>′</m:t>
                        </m:r>
                      </m:e>
                    </m:acc>
                  </m:oMath>
                </a14:m>
                <a:r>
                  <a:rPr lang="en-US" b="0" kern="0" dirty="0">
                    <a:solidFill>
                      <a:srgbClr val="000000"/>
                    </a:solidFill>
                    <a:latin typeface="Helvetica Neue"/>
                    <a:ea typeface="Optima" pitchFamily="18" charset="-93"/>
                    <a:cs typeface="Optima" pitchFamily="18" charset="-93"/>
                  </a:rPr>
                  <a:t>) </a:t>
                </a:r>
                <a:r>
                  <a:rPr lang="en-US" b="0" kern="0">
                    <a:solidFill>
                      <a:srgbClr val="000000"/>
                    </a:solidFill>
                    <a:latin typeface="Helvetica Neue"/>
                    <a:ea typeface="Optima" pitchFamily="18" charset="-93"/>
                    <a:cs typeface="Optima" pitchFamily="18" charset="-93"/>
                  </a:rPr>
                  <a:t>~ 0</a:t>
                </a:r>
                <a:endParaRPr lang="en-US" b="0" kern="0" dirty="0">
                  <a:solidFill>
                    <a:srgbClr val="000000"/>
                  </a:solidFill>
                  <a:latin typeface="Helvetica Neue"/>
                  <a:ea typeface="Optima" pitchFamily="18" charset="-93"/>
                  <a:cs typeface="Optima" pitchFamily="18" charset="-93"/>
                </a:endParaRPr>
              </a:p>
            </p:txBody>
          </p:sp>
        </mc:Choice>
        <mc:Fallback xmlns="">
          <p:sp>
            <p:nvSpPr>
              <p:cNvPr id="101" name="Rectangle 100"/>
              <p:cNvSpPr>
                <a:spLocks noRot="1" noChangeAspect="1" noMove="1" noResize="1" noEditPoints="1" noAdjustHandles="1" noChangeArrowheads="1" noChangeShapeType="1" noTextEdit="1"/>
              </p:cNvSpPr>
              <p:nvPr/>
            </p:nvSpPr>
            <p:spPr>
              <a:xfrm>
                <a:off x="1295636" y="6032837"/>
                <a:ext cx="2232248" cy="492507"/>
              </a:xfrm>
              <a:prstGeom prst="rect">
                <a:avLst/>
              </a:prstGeom>
              <a:blipFill rotWithShape="1">
                <a:blip r:embed="rId3"/>
                <a:stretch>
                  <a:fillRect l="-1892" t="-5952" b="-9524"/>
                </a:stretch>
              </a:blipFill>
            </p:spPr>
            <p:txBody>
              <a:bodyPr/>
              <a:lstStyle/>
              <a:p>
                <a:r>
                  <a:rPr lang="en-US">
                    <a:noFill/>
                  </a:rPr>
                  <a:t> </a:t>
                </a:r>
              </a:p>
            </p:txBody>
          </p:sp>
        </mc:Fallback>
      </mc:AlternateContent>
      <p:sp>
        <p:nvSpPr>
          <p:cNvPr id="40" name="Left-Right Arrow 39"/>
          <p:cNvSpPr/>
          <p:nvPr/>
        </p:nvSpPr>
        <p:spPr bwMode="auto">
          <a:xfrm>
            <a:off x="3796184" y="5182244"/>
            <a:ext cx="775816" cy="118964"/>
          </a:xfrm>
          <a:prstGeom prst="leftRightArrow">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103" name="Rectangle 102"/>
          <p:cNvSpPr/>
          <p:nvPr/>
        </p:nvSpPr>
        <p:spPr bwMode="auto">
          <a:xfrm>
            <a:off x="5292080" y="4437112"/>
            <a:ext cx="2808312"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dirty="0" err="1">
                <a:solidFill>
                  <a:schemeClr val="accent1">
                    <a:lumMod val="75000"/>
                  </a:schemeClr>
                </a:solidFill>
                <a:latin typeface="Arial" charset="0"/>
              </a:rPr>
              <a:t>Cùng</a:t>
            </a:r>
            <a:r>
              <a:rPr lang="en-US" b="0" dirty="0">
                <a:solidFill>
                  <a:schemeClr val="accent1">
                    <a:lumMod val="75000"/>
                  </a:schemeClr>
                </a:solidFill>
                <a:latin typeface="Arial" charset="0"/>
              </a:rPr>
              <a:t> </a:t>
            </a:r>
            <a:r>
              <a:rPr lang="en-US" b="0" dirty="0" err="1">
                <a:solidFill>
                  <a:schemeClr val="accent1">
                    <a:lumMod val="75000"/>
                  </a:schemeClr>
                </a:solidFill>
                <a:latin typeface="Arial" charset="0"/>
              </a:rPr>
              <a:t>phương</a:t>
            </a:r>
            <a:r>
              <a:rPr lang="en-US" b="0" dirty="0">
                <a:solidFill>
                  <a:schemeClr val="accent1">
                    <a:lumMod val="75000"/>
                  </a:schemeClr>
                </a:solidFill>
                <a:latin typeface="Arial" charset="0"/>
              </a:rPr>
              <a:t> </a:t>
            </a:r>
            <a:r>
              <a:rPr lang="en-US" b="0" dirty="0" err="1">
                <a:solidFill>
                  <a:schemeClr val="accent1">
                    <a:lumMod val="75000"/>
                  </a:schemeClr>
                </a:solidFill>
                <a:latin typeface="Arial" charset="0"/>
              </a:rPr>
              <a:t>tác</a:t>
            </a:r>
            <a:r>
              <a:rPr lang="en-US" b="0" dirty="0">
                <a:solidFill>
                  <a:schemeClr val="accent1">
                    <a:lumMod val="75000"/>
                  </a:schemeClr>
                </a:solidFill>
                <a:latin typeface="Arial" charset="0"/>
              </a:rPr>
              <a:t> </a:t>
            </a:r>
            <a:r>
              <a:rPr lang="en-US" b="0" dirty="0" err="1">
                <a:solidFill>
                  <a:schemeClr val="accent1">
                    <a:lumMod val="75000"/>
                  </a:schemeClr>
                </a:solidFill>
                <a:latin typeface="Arial" charset="0"/>
              </a:rPr>
              <a:t>dụng</a:t>
            </a:r>
            <a:endParaRPr kumimoji="0" lang="en-US" sz="1800" b="0" i="0" u="none" strike="noStrike" cap="none" normalizeH="0" baseline="0" dirty="0">
              <a:ln>
                <a:noFill/>
              </a:ln>
              <a:solidFill>
                <a:schemeClr val="accent1">
                  <a:lumMod val="75000"/>
                </a:schemeClr>
              </a:solidFill>
              <a:effectLst/>
              <a:latin typeface="Arial" charset="0"/>
            </a:endParaRPr>
          </a:p>
        </p:txBody>
      </p:sp>
      <p:sp>
        <p:nvSpPr>
          <p:cNvPr id="104" name="Rectangle 103"/>
          <p:cNvSpPr/>
          <p:nvPr/>
        </p:nvSpPr>
        <p:spPr bwMode="auto">
          <a:xfrm>
            <a:off x="5292080" y="5013176"/>
            <a:ext cx="2808312"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Ngược chiều</a:t>
            </a:r>
            <a:endParaRPr kumimoji="0" lang="en-US" sz="1800" b="0" i="0" u="none" strike="noStrike" cap="none" normalizeH="0" baseline="0">
              <a:ln>
                <a:noFill/>
              </a:ln>
              <a:solidFill>
                <a:schemeClr val="accent1">
                  <a:lumMod val="75000"/>
                </a:schemeClr>
              </a:solidFill>
              <a:effectLst/>
              <a:latin typeface="Arial" charset="0"/>
            </a:endParaRPr>
          </a:p>
        </p:txBody>
      </p:sp>
      <p:sp>
        <p:nvSpPr>
          <p:cNvPr id="105" name="Rectangle 104"/>
          <p:cNvSpPr/>
          <p:nvPr/>
        </p:nvSpPr>
        <p:spPr bwMode="auto">
          <a:xfrm>
            <a:off x="5292080" y="5589240"/>
            <a:ext cx="2808312" cy="432048"/>
          </a:xfrm>
          <a:prstGeom prst="rect">
            <a:avLst/>
          </a:prstGeom>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b="0">
                <a:solidFill>
                  <a:schemeClr val="accent1">
                    <a:lumMod val="75000"/>
                  </a:schemeClr>
                </a:solidFill>
                <a:latin typeface="Arial" charset="0"/>
              </a:rPr>
              <a:t>Cùng trị số</a:t>
            </a:r>
            <a:endParaRPr kumimoji="0" lang="en-US" sz="1800" b="0" i="0" u="none" strike="noStrike" cap="none" normalizeH="0" baseline="0">
              <a:ln>
                <a:noFill/>
              </a:ln>
              <a:solidFill>
                <a:schemeClr val="accent1">
                  <a:lumMod val="75000"/>
                </a:schemeClr>
              </a:solidFill>
              <a:effectLst/>
              <a:latin typeface="Arial" charset="0"/>
            </a:endParaRPr>
          </a:p>
        </p:txBody>
      </p:sp>
      <p:sp>
        <p:nvSpPr>
          <p:cNvPr id="106" name="Left Brace 105"/>
          <p:cNvSpPr/>
          <p:nvPr/>
        </p:nvSpPr>
        <p:spPr bwMode="auto">
          <a:xfrm>
            <a:off x="4716015" y="4437112"/>
            <a:ext cx="458299" cy="1584176"/>
          </a:xfrm>
          <a:prstGeom prst="leftBrac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08" name="Straight Arrow Connector 107"/>
          <p:cNvCxnSpPr>
            <a:stCxn id="102" idx="2"/>
            <a:endCxn id="101" idx="0"/>
          </p:cNvCxnSpPr>
          <p:nvPr/>
        </p:nvCxnSpPr>
        <p:spPr bwMode="auto">
          <a:xfrm>
            <a:off x="2411760" y="5489031"/>
            <a:ext cx="0" cy="543806"/>
          </a:xfrm>
          <a:prstGeom prst="straightConnector1">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grpSp>
        <p:nvGrpSpPr>
          <p:cNvPr id="3" name="Group 2"/>
          <p:cNvGrpSpPr/>
          <p:nvPr/>
        </p:nvGrpSpPr>
        <p:grpSpPr>
          <a:xfrm>
            <a:off x="801331" y="2750526"/>
            <a:ext cx="3508888" cy="1203333"/>
            <a:chOff x="801331" y="2750526"/>
            <a:chExt cx="3508888" cy="1203333"/>
          </a:xfrm>
        </p:grpSpPr>
        <p:grpSp>
          <p:nvGrpSpPr>
            <p:cNvPr id="126" name="Group 125"/>
            <p:cNvGrpSpPr/>
            <p:nvPr/>
          </p:nvGrpSpPr>
          <p:grpSpPr>
            <a:xfrm rot="20633421">
              <a:off x="801331" y="2873739"/>
              <a:ext cx="3508888" cy="1080120"/>
              <a:chOff x="775080" y="5229200"/>
              <a:chExt cx="3508888" cy="1080120"/>
            </a:xfrm>
          </p:grpSpPr>
          <p:sp>
            <p:nvSpPr>
              <p:cNvPr id="110" name="Oval 109"/>
              <p:cNvSpPr/>
              <p:nvPr/>
            </p:nvSpPr>
            <p:spPr bwMode="auto">
              <a:xfrm rot="20844108">
                <a:off x="1683430" y="5229200"/>
                <a:ext cx="1692188" cy="1080120"/>
              </a:xfrm>
              <a:prstGeom prst="ellipse">
                <a:avLst/>
              </a:prstGeom>
              <a:ln w="127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12" name="Straight Arrow Connector 111"/>
              <p:cNvCxnSpPr/>
              <p:nvPr/>
            </p:nvCxnSpPr>
            <p:spPr bwMode="auto">
              <a:xfrm>
                <a:off x="775080" y="5769260"/>
                <a:ext cx="916600" cy="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5" name="Straight Arrow Connector 114"/>
              <p:cNvCxnSpPr/>
              <p:nvPr/>
            </p:nvCxnSpPr>
            <p:spPr bwMode="auto">
              <a:xfrm flipH="1">
                <a:off x="3356248" y="5772720"/>
                <a:ext cx="927720" cy="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8" name="Straight Connector 117"/>
              <p:cNvCxnSpPr/>
              <p:nvPr/>
            </p:nvCxnSpPr>
            <p:spPr bwMode="auto">
              <a:xfrm flipV="1">
                <a:off x="1691680" y="5769260"/>
                <a:ext cx="1664568" cy="3460"/>
              </a:xfrm>
              <a:prstGeom prst="line">
                <a:avLst/>
              </a:prstGeom>
              <a:solidFill>
                <a:schemeClr val="accent1"/>
              </a:solid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23" name="TextBox 122"/>
            <p:cNvSpPr txBox="1"/>
            <p:nvPr/>
          </p:nvSpPr>
          <p:spPr>
            <a:xfrm>
              <a:off x="1429899" y="3245290"/>
              <a:ext cx="288032" cy="369332"/>
            </a:xfrm>
            <a:prstGeom prst="rect">
              <a:avLst/>
            </a:prstGeom>
            <a:noFill/>
          </p:spPr>
          <p:txBody>
            <a:bodyPr wrap="square" rtlCol="0">
              <a:spAutoFit/>
            </a:bodyPr>
            <a:lstStyle/>
            <a:p>
              <a:r>
                <a:rPr lang="en-US" b="0" i="1" dirty="0"/>
                <a:t>F</a:t>
              </a:r>
            </a:p>
          </p:txBody>
        </p:sp>
        <p:sp>
          <p:nvSpPr>
            <p:cNvPr id="124" name="TextBox 123"/>
            <p:cNvSpPr txBox="1"/>
            <p:nvPr/>
          </p:nvSpPr>
          <p:spPr>
            <a:xfrm>
              <a:off x="3338727" y="2750526"/>
              <a:ext cx="400236" cy="369332"/>
            </a:xfrm>
            <a:prstGeom prst="rect">
              <a:avLst/>
            </a:prstGeom>
            <a:noFill/>
          </p:spPr>
          <p:txBody>
            <a:bodyPr wrap="square" rtlCol="0">
              <a:spAutoFit/>
            </a:bodyPr>
            <a:lstStyle/>
            <a:p>
              <a:r>
                <a:rPr lang="en-US" b="0" i="1"/>
                <a:t>F’</a:t>
              </a:r>
            </a:p>
          </p:txBody>
        </p:sp>
        <p:sp>
          <p:nvSpPr>
            <p:cNvPr id="125" name="TextBox 124"/>
            <p:cNvSpPr txBox="1"/>
            <p:nvPr/>
          </p:nvSpPr>
          <p:spPr>
            <a:xfrm>
              <a:off x="2293995" y="3542614"/>
              <a:ext cx="288032" cy="369332"/>
            </a:xfrm>
            <a:prstGeom prst="rect">
              <a:avLst/>
            </a:prstGeom>
            <a:noFill/>
          </p:spPr>
          <p:txBody>
            <a:bodyPr wrap="square" rtlCol="0">
              <a:spAutoFit/>
            </a:bodyPr>
            <a:lstStyle/>
            <a:p>
              <a:r>
                <a:rPr lang="en-US" b="0" i="1"/>
                <a:t>S</a:t>
              </a:r>
            </a:p>
          </p:txBody>
        </p:sp>
      </p:grpSp>
      <p:grpSp>
        <p:nvGrpSpPr>
          <p:cNvPr id="4" name="Group 3"/>
          <p:cNvGrpSpPr/>
          <p:nvPr/>
        </p:nvGrpSpPr>
        <p:grpSpPr>
          <a:xfrm>
            <a:off x="4886283" y="2564904"/>
            <a:ext cx="3356248" cy="1368152"/>
            <a:chOff x="4886283" y="2564904"/>
            <a:chExt cx="3356248" cy="1368152"/>
          </a:xfrm>
        </p:grpSpPr>
        <p:grpSp>
          <p:nvGrpSpPr>
            <p:cNvPr id="137" name="Group 136"/>
            <p:cNvGrpSpPr/>
            <p:nvPr/>
          </p:nvGrpSpPr>
          <p:grpSpPr>
            <a:xfrm rot="20541324">
              <a:off x="4886283" y="2832133"/>
              <a:ext cx="3356248" cy="1080120"/>
              <a:chOff x="4860032" y="5301208"/>
              <a:chExt cx="3356248" cy="1080120"/>
            </a:xfrm>
          </p:grpSpPr>
          <p:sp>
            <p:nvSpPr>
              <p:cNvPr id="128" name="Oval 127"/>
              <p:cNvSpPr/>
              <p:nvPr/>
            </p:nvSpPr>
            <p:spPr bwMode="auto">
              <a:xfrm rot="20844108">
                <a:off x="5667489" y="5301208"/>
                <a:ext cx="1692188" cy="1080120"/>
              </a:xfrm>
              <a:prstGeom prst="ellipse">
                <a:avLst/>
              </a:prstGeom>
              <a:ln w="127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29" name="Straight Arrow Connector 128"/>
              <p:cNvCxnSpPr/>
              <p:nvPr/>
            </p:nvCxnSpPr>
            <p:spPr bwMode="auto">
              <a:xfrm flipH="1">
                <a:off x="4860032" y="5841268"/>
                <a:ext cx="832284" cy="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0" name="Straight Arrow Connector 129"/>
              <p:cNvCxnSpPr/>
              <p:nvPr/>
            </p:nvCxnSpPr>
            <p:spPr bwMode="auto">
              <a:xfrm>
                <a:off x="7340307" y="5844728"/>
                <a:ext cx="875973" cy="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1" name="Straight Connector 130"/>
              <p:cNvCxnSpPr/>
              <p:nvPr/>
            </p:nvCxnSpPr>
            <p:spPr bwMode="auto">
              <a:xfrm>
                <a:off x="5692316" y="5841268"/>
                <a:ext cx="1647991" cy="0"/>
              </a:xfrm>
              <a:prstGeom prst="line">
                <a:avLst/>
              </a:prstGeom>
              <a:solidFill>
                <a:schemeClr val="accent1"/>
              </a:solid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38" name="TextBox 137"/>
            <p:cNvSpPr txBox="1"/>
            <p:nvPr/>
          </p:nvSpPr>
          <p:spPr>
            <a:xfrm>
              <a:off x="4886283" y="3419708"/>
              <a:ext cx="288032" cy="369332"/>
            </a:xfrm>
            <a:prstGeom prst="rect">
              <a:avLst/>
            </a:prstGeom>
            <a:noFill/>
          </p:spPr>
          <p:txBody>
            <a:bodyPr wrap="square" rtlCol="0">
              <a:spAutoFit/>
            </a:bodyPr>
            <a:lstStyle/>
            <a:p>
              <a:r>
                <a:rPr lang="en-US" b="0" i="1"/>
                <a:t>F</a:t>
              </a:r>
            </a:p>
          </p:txBody>
        </p:sp>
        <p:sp>
          <p:nvSpPr>
            <p:cNvPr id="139" name="TextBox 138"/>
            <p:cNvSpPr txBox="1"/>
            <p:nvPr/>
          </p:nvSpPr>
          <p:spPr>
            <a:xfrm>
              <a:off x="7726407" y="2564904"/>
              <a:ext cx="400236" cy="369332"/>
            </a:xfrm>
            <a:prstGeom prst="rect">
              <a:avLst/>
            </a:prstGeom>
            <a:noFill/>
          </p:spPr>
          <p:txBody>
            <a:bodyPr wrap="square" rtlCol="0">
              <a:spAutoFit/>
            </a:bodyPr>
            <a:lstStyle/>
            <a:p>
              <a:r>
                <a:rPr lang="en-US" b="0" i="1"/>
                <a:t>F’</a:t>
              </a:r>
            </a:p>
          </p:txBody>
        </p:sp>
        <p:sp>
          <p:nvSpPr>
            <p:cNvPr id="140" name="TextBox 139"/>
            <p:cNvSpPr txBox="1"/>
            <p:nvPr/>
          </p:nvSpPr>
          <p:spPr>
            <a:xfrm>
              <a:off x="6321635" y="3563724"/>
              <a:ext cx="288032" cy="369332"/>
            </a:xfrm>
            <a:prstGeom prst="rect">
              <a:avLst/>
            </a:prstGeom>
            <a:noFill/>
          </p:spPr>
          <p:txBody>
            <a:bodyPr wrap="square" rtlCol="0">
              <a:spAutoFit/>
            </a:bodyPr>
            <a:lstStyle/>
            <a:p>
              <a:r>
                <a:rPr lang="en-US" b="0" i="1"/>
                <a:t>S</a:t>
              </a:r>
            </a:p>
          </p:txBody>
        </p:sp>
      </p:grpSp>
      <p:sp>
        <p:nvSpPr>
          <p:cNvPr id="141" name="TextBox 140"/>
          <p:cNvSpPr txBox="1"/>
          <p:nvPr/>
        </p:nvSpPr>
        <p:spPr>
          <a:xfrm>
            <a:off x="899592" y="2132856"/>
            <a:ext cx="3244061" cy="369332"/>
          </a:xfrm>
          <a:prstGeom prst="rect">
            <a:avLst/>
          </a:prstGeom>
          <a:noFill/>
        </p:spPr>
        <p:txBody>
          <a:bodyPr wrap="square" rtlCol="0">
            <a:spAutoFit/>
          </a:bodyPr>
          <a:lstStyle/>
          <a:p>
            <a:r>
              <a:rPr lang="en-US" b="0" i="1" dirty="0"/>
              <a:t>Cho </a:t>
            </a:r>
            <a:r>
              <a:rPr lang="en-US" b="0" i="1" dirty="0" err="1"/>
              <a:t>hai</a:t>
            </a:r>
            <a:r>
              <a:rPr lang="en-US" b="0" i="1" dirty="0"/>
              <a:t> </a:t>
            </a:r>
            <a:r>
              <a:rPr lang="en-US" b="0" i="1" dirty="0" err="1"/>
              <a:t>lực</a:t>
            </a:r>
            <a:r>
              <a:rPr lang="en-US" b="0" i="1" dirty="0"/>
              <a:t> F </a:t>
            </a:r>
            <a:r>
              <a:rPr lang="en-US" b="0" i="1" dirty="0" err="1"/>
              <a:t>và</a:t>
            </a:r>
            <a:r>
              <a:rPr lang="en-US" b="0" i="1" dirty="0"/>
              <a:t> F’ </a:t>
            </a:r>
            <a:r>
              <a:rPr lang="en-US" b="0" i="1" dirty="0" err="1"/>
              <a:t>cân</a:t>
            </a:r>
            <a:r>
              <a:rPr lang="en-US" b="0" i="1" dirty="0"/>
              <a:t> </a:t>
            </a:r>
            <a:r>
              <a:rPr lang="en-US" b="0" i="1" dirty="0" err="1"/>
              <a:t>bằng</a:t>
            </a:r>
            <a:endParaRPr lang="en-US" b="0" i="1" dirty="0"/>
          </a:p>
        </p:txBody>
      </p:sp>
      <p:sp>
        <p:nvSpPr>
          <p:cNvPr id="102" name="Rounded Rectangle 101"/>
          <p:cNvSpPr/>
          <p:nvPr/>
        </p:nvSpPr>
        <p:spPr bwMode="auto">
          <a:xfrm>
            <a:off x="1187624" y="5013176"/>
            <a:ext cx="2448272" cy="475855"/>
          </a:xfrm>
          <a:prstGeom prst="roundRect">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charset="0"/>
              </a:rPr>
              <a:t>Hai lực</a:t>
            </a:r>
            <a:r>
              <a:rPr kumimoji="0" lang="en-US" sz="1800" b="1" i="0" u="none" strike="noStrike" cap="none" normalizeH="0">
                <a:ln>
                  <a:noFill/>
                </a:ln>
                <a:solidFill>
                  <a:schemeClr val="bg1"/>
                </a:solidFill>
                <a:effectLst/>
                <a:latin typeface="Arial" charset="0"/>
              </a:rPr>
              <a:t> cân bằng</a:t>
            </a:r>
            <a:endParaRPr kumimoji="0" lang="en-US" sz="1800" b="1" i="0" u="none" strike="noStrike" cap="none" normalizeH="0" baseline="0">
              <a:ln>
                <a:noFill/>
              </a:ln>
              <a:solidFill>
                <a:schemeClr val="bg1"/>
              </a:solidFill>
              <a:effectLst/>
              <a:latin typeface="Arial" charset="0"/>
            </a:endParaRPr>
          </a:p>
        </p:txBody>
      </p:sp>
    </p:spTree>
    <p:extLst>
      <p:ext uri="{BB962C8B-B14F-4D97-AF65-F5344CB8AC3E}">
        <p14:creationId xmlns:p14="http://schemas.microsoft.com/office/powerpoint/2010/main" val="1143872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98"/>
                                        </p:tgtEl>
                                        <p:attrNameLst>
                                          <p:attrName>style.visibility</p:attrName>
                                        </p:attrNameLst>
                                      </p:cBhvr>
                                      <p:to>
                                        <p:strVal val="visible"/>
                                      </p:to>
                                    </p:set>
                                    <p:animEffect transition="in" filter="fade">
                                      <p:cBhvr>
                                        <p:cTn id="14" dur="2000"/>
                                        <p:tgtEl>
                                          <p:spTgt spid="98"/>
                                        </p:tgtEl>
                                      </p:cBhvr>
                                    </p:animEffect>
                                    <p:anim calcmode="lin" valueType="num">
                                      <p:cBhvr>
                                        <p:cTn id="15" dur="2000" fill="hold"/>
                                        <p:tgtEl>
                                          <p:spTgt spid="98"/>
                                        </p:tgtEl>
                                        <p:attrNameLst>
                                          <p:attrName>ppt_w</p:attrName>
                                        </p:attrNameLst>
                                      </p:cBhvr>
                                      <p:tavLst>
                                        <p:tav tm="0" fmla="#ppt_w*sin(2.5*pi*$)">
                                          <p:val>
                                            <p:fltVal val="0"/>
                                          </p:val>
                                        </p:tav>
                                        <p:tav tm="100000">
                                          <p:val>
                                            <p:fltVal val="1"/>
                                          </p:val>
                                        </p:tav>
                                      </p:tavLst>
                                    </p:anim>
                                    <p:anim calcmode="lin" valueType="num">
                                      <p:cBhvr>
                                        <p:cTn id="16" dur="2000" fill="hold"/>
                                        <p:tgtEl>
                                          <p:spTgt spid="98"/>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wipe(left)">
                                      <p:cBhvr>
                                        <p:cTn id="21" dur="500"/>
                                        <p:tgtEl>
                                          <p:spTgt spid="9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1"/>
                                        </p:tgtEl>
                                        <p:attrNameLst>
                                          <p:attrName>style.visibility</p:attrName>
                                        </p:attrNameLst>
                                      </p:cBhvr>
                                      <p:to>
                                        <p:strVal val="visible"/>
                                      </p:to>
                                    </p:set>
                                    <p:animEffect transition="in" filter="fade">
                                      <p:cBhvr>
                                        <p:cTn id="26" dur="500"/>
                                        <p:tgtEl>
                                          <p:spTgt spid="141"/>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grpId="0" nodeType="clickEffect">
                                  <p:stCondLst>
                                    <p:cond delay="0"/>
                                  </p:stCondLst>
                                  <p:childTnLst>
                                    <p:set>
                                      <p:cBhvr>
                                        <p:cTn id="39" dur="1" fill="hold">
                                          <p:stCondLst>
                                            <p:cond delay="0"/>
                                          </p:stCondLst>
                                        </p:cTn>
                                        <p:tgtEl>
                                          <p:spTgt spid="102"/>
                                        </p:tgtEl>
                                        <p:attrNameLst>
                                          <p:attrName>style.visibility</p:attrName>
                                        </p:attrNameLst>
                                      </p:cBhvr>
                                      <p:to>
                                        <p:strVal val="visible"/>
                                      </p:to>
                                    </p:set>
                                    <p:animEffect transition="in" filter="wipe(down)">
                                      <p:cBhvr>
                                        <p:cTn id="40" dur="580">
                                          <p:stCondLst>
                                            <p:cond delay="0"/>
                                          </p:stCondLst>
                                        </p:cTn>
                                        <p:tgtEl>
                                          <p:spTgt spid="102"/>
                                        </p:tgtEl>
                                      </p:cBhvr>
                                    </p:animEffect>
                                    <p:anim calcmode="lin" valueType="num">
                                      <p:cBhvr>
                                        <p:cTn id="41" dur="1822" tmFilter="0,0; 0.14,0.36; 0.43,0.73; 0.71,0.91; 1.0,1.0">
                                          <p:stCondLst>
                                            <p:cond delay="0"/>
                                          </p:stCondLst>
                                        </p:cTn>
                                        <p:tgtEl>
                                          <p:spTgt spid="102"/>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102"/>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102"/>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102"/>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102"/>
                                        </p:tgtEl>
                                        <p:attrNameLst>
                                          <p:attrName>ppt_y</p:attrName>
                                        </p:attrNameLst>
                                      </p:cBhvr>
                                      <p:tavLst>
                                        <p:tav tm="0" fmla="#ppt_y-sin(pi*$)/81">
                                          <p:val>
                                            <p:fltVal val="0"/>
                                          </p:val>
                                        </p:tav>
                                        <p:tav tm="100000">
                                          <p:val>
                                            <p:fltVal val="1"/>
                                          </p:val>
                                        </p:tav>
                                      </p:tavLst>
                                    </p:anim>
                                    <p:animScale>
                                      <p:cBhvr>
                                        <p:cTn id="46" dur="26">
                                          <p:stCondLst>
                                            <p:cond delay="650"/>
                                          </p:stCondLst>
                                        </p:cTn>
                                        <p:tgtEl>
                                          <p:spTgt spid="102"/>
                                        </p:tgtEl>
                                      </p:cBhvr>
                                      <p:to x="100000" y="60000"/>
                                    </p:animScale>
                                    <p:animScale>
                                      <p:cBhvr>
                                        <p:cTn id="47" dur="166" decel="50000">
                                          <p:stCondLst>
                                            <p:cond delay="676"/>
                                          </p:stCondLst>
                                        </p:cTn>
                                        <p:tgtEl>
                                          <p:spTgt spid="102"/>
                                        </p:tgtEl>
                                      </p:cBhvr>
                                      <p:to x="100000" y="100000"/>
                                    </p:animScale>
                                    <p:animScale>
                                      <p:cBhvr>
                                        <p:cTn id="48" dur="26">
                                          <p:stCondLst>
                                            <p:cond delay="1312"/>
                                          </p:stCondLst>
                                        </p:cTn>
                                        <p:tgtEl>
                                          <p:spTgt spid="102"/>
                                        </p:tgtEl>
                                      </p:cBhvr>
                                      <p:to x="100000" y="80000"/>
                                    </p:animScale>
                                    <p:animScale>
                                      <p:cBhvr>
                                        <p:cTn id="49" dur="166" decel="50000">
                                          <p:stCondLst>
                                            <p:cond delay="1338"/>
                                          </p:stCondLst>
                                        </p:cTn>
                                        <p:tgtEl>
                                          <p:spTgt spid="102"/>
                                        </p:tgtEl>
                                      </p:cBhvr>
                                      <p:to x="100000" y="100000"/>
                                    </p:animScale>
                                    <p:animScale>
                                      <p:cBhvr>
                                        <p:cTn id="50" dur="26">
                                          <p:stCondLst>
                                            <p:cond delay="1642"/>
                                          </p:stCondLst>
                                        </p:cTn>
                                        <p:tgtEl>
                                          <p:spTgt spid="102"/>
                                        </p:tgtEl>
                                      </p:cBhvr>
                                      <p:to x="100000" y="90000"/>
                                    </p:animScale>
                                    <p:animScale>
                                      <p:cBhvr>
                                        <p:cTn id="51" dur="166" decel="50000">
                                          <p:stCondLst>
                                            <p:cond delay="1668"/>
                                          </p:stCondLst>
                                        </p:cTn>
                                        <p:tgtEl>
                                          <p:spTgt spid="102"/>
                                        </p:tgtEl>
                                      </p:cBhvr>
                                      <p:to x="100000" y="100000"/>
                                    </p:animScale>
                                    <p:animScale>
                                      <p:cBhvr>
                                        <p:cTn id="52" dur="26">
                                          <p:stCondLst>
                                            <p:cond delay="1808"/>
                                          </p:stCondLst>
                                        </p:cTn>
                                        <p:tgtEl>
                                          <p:spTgt spid="102"/>
                                        </p:tgtEl>
                                      </p:cBhvr>
                                      <p:to x="100000" y="95000"/>
                                    </p:animScale>
                                    <p:animScale>
                                      <p:cBhvr>
                                        <p:cTn id="53" dur="166" decel="50000">
                                          <p:stCondLst>
                                            <p:cond delay="1834"/>
                                          </p:stCondLst>
                                        </p:cTn>
                                        <p:tgtEl>
                                          <p:spTgt spid="102"/>
                                        </p:tgtEl>
                                      </p:cBhvr>
                                      <p:to x="100000" y="100000"/>
                                    </p:animScale>
                                  </p:childTnLst>
                                </p:cTn>
                              </p:par>
                            </p:childTnLst>
                          </p:cTn>
                        </p:par>
                        <p:par>
                          <p:cTn id="54" fill="hold">
                            <p:stCondLst>
                              <p:cond delay="2000"/>
                            </p:stCondLst>
                            <p:childTnLst>
                              <p:par>
                                <p:cTn id="55" presetID="10" presetClass="entr" presetSubtype="0"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wipe(down)">
                                      <p:cBhvr>
                                        <p:cTn id="62" dur="500"/>
                                        <p:tgtEl>
                                          <p:spTgt spid="103"/>
                                        </p:tgtEl>
                                      </p:cBhvr>
                                    </p:animEffect>
                                  </p:childTnLst>
                                </p:cTn>
                              </p:par>
                            </p:childTnLst>
                          </p:cTn>
                        </p:par>
                        <p:par>
                          <p:cTn id="63" fill="hold">
                            <p:stCondLst>
                              <p:cond delay="500"/>
                            </p:stCondLst>
                            <p:childTnLst>
                              <p:par>
                                <p:cTn id="64" presetID="22" presetClass="entr" presetSubtype="4" fill="hold" grpId="0" nodeType="afterEffect">
                                  <p:stCondLst>
                                    <p:cond delay="0"/>
                                  </p:stCondLst>
                                  <p:childTnLst>
                                    <p:set>
                                      <p:cBhvr>
                                        <p:cTn id="65" dur="1" fill="hold">
                                          <p:stCondLst>
                                            <p:cond delay="0"/>
                                          </p:stCondLst>
                                        </p:cTn>
                                        <p:tgtEl>
                                          <p:spTgt spid="104"/>
                                        </p:tgtEl>
                                        <p:attrNameLst>
                                          <p:attrName>style.visibility</p:attrName>
                                        </p:attrNameLst>
                                      </p:cBhvr>
                                      <p:to>
                                        <p:strVal val="visible"/>
                                      </p:to>
                                    </p:set>
                                    <p:animEffect transition="in" filter="wipe(down)">
                                      <p:cBhvr>
                                        <p:cTn id="66" dur="500"/>
                                        <p:tgtEl>
                                          <p:spTgt spid="104"/>
                                        </p:tgtEl>
                                      </p:cBhvr>
                                    </p:animEffect>
                                  </p:childTnLst>
                                </p:cTn>
                              </p:par>
                            </p:childTnLst>
                          </p:cTn>
                        </p:par>
                        <p:par>
                          <p:cTn id="67" fill="hold">
                            <p:stCondLst>
                              <p:cond delay="1000"/>
                            </p:stCondLst>
                            <p:childTnLst>
                              <p:par>
                                <p:cTn id="68" presetID="22" presetClass="entr" presetSubtype="4" fill="hold" grpId="0" nodeType="after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down)">
                                      <p:cBhvr>
                                        <p:cTn id="70" dur="500"/>
                                        <p:tgtEl>
                                          <p:spTgt spid="105"/>
                                        </p:tgtEl>
                                      </p:cBhvr>
                                    </p:animEffect>
                                  </p:childTnLst>
                                </p:cTn>
                              </p:par>
                            </p:childTnLst>
                          </p:cTn>
                        </p:par>
                        <p:par>
                          <p:cTn id="71" fill="hold">
                            <p:stCondLst>
                              <p:cond delay="1500"/>
                            </p:stCondLst>
                            <p:childTnLst>
                              <p:par>
                                <p:cTn id="72" presetID="10" presetClass="entr" presetSubtype="0" fill="hold" grpId="0"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1" fill="hold" grpId="0" nodeType="clickEffect">
                                  <p:stCondLst>
                                    <p:cond delay="0"/>
                                  </p:stCondLst>
                                  <p:childTnLst>
                                    <p:set>
                                      <p:cBhvr>
                                        <p:cTn id="78" dur="1" fill="hold">
                                          <p:stCondLst>
                                            <p:cond delay="0"/>
                                          </p:stCondLst>
                                        </p:cTn>
                                        <p:tgtEl>
                                          <p:spTgt spid="101"/>
                                        </p:tgtEl>
                                        <p:attrNameLst>
                                          <p:attrName>style.visibility</p:attrName>
                                        </p:attrNameLst>
                                      </p:cBhvr>
                                      <p:to>
                                        <p:strVal val="visible"/>
                                      </p:to>
                                    </p:set>
                                    <p:animEffect transition="in" filter="wipe(up)">
                                      <p:cBhvr>
                                        <p:cTn id="79" dur="500"/>
                                        <p:tgtEl>
                                          <p:spTgt spid="101"/>
                                        </p:tgtEl>
                                      </p:cBhvr>
                                    </p:animEffect>
                                  </p:childTnLst>
                                </p:cTn>
                              </p:par>
                              <p:par>
                                <p:cTn id="80" presetID="22" presetClass="entr" presetSubtype="1" fill="hold" nodeType="withEffect">
                                  <p:stCondLst>
                                    <p:cond delay="0"/>
                                  </p:stCondLst>
                                  <p:childTnLst>
                                    <p:set>
                                      <p:cBhvr>
                                        <p:cTn id="81" dur="1" fill="hold">
                                          <p:stCondLst>
                                            <p:cond delay="0"/>
                                          </p:stCondLst>
                                        </p:cTn>
                                        <p:tgtEl>
                                          <p:spTgt spid="108"/>
                                        </p:tgtEl>
                                        <p:attrNameLst>
                                          <p:attrName>style.visibility</p:attrName>
                                        </p:attrNameLst>
                                      </p:cBhvr>
                                      <p:to>
                                        <p:strVal val="visible"/>
                                      </p:to>
                                    </p:set>
                                    <p:animEffect transition="in" filter="wipe(up)">
                                      <p:cBhvr>
                                        <p:cTn id="82"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6" grpId="0" animBg="1"/>
      <p:bldP spid="101" grpId="0" animBg="1"/>
      <p:bldP spid="40" grpId="0" animBg="1"/>
      <p:bldP spid="103" grpId="0" animBg="1"/>
      <p:bldP spid="104" grpId="0" animBg="1"/>
      <p:bldP spid="105" grpId="0" animBg="1"/>
      <p:bldP spid="106" grpId="0" animBg="1"/>
      <p:bldP spid="141" grpId="0"/>
      <p:bldP spid="10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1.2. Các tiên đề tĩnh học</a:t>
            </a:r>
            <a:endParaRPr lang="en-US" sz="2000" dirty="0">
              <a:solidFill>
                <a:schemeClr val="accent1">
                  <a:lumMod val="75000"/>
                </a:schemeClr>
              </a:solidFill>
            </a:endParaRPr>
          </a:p>
        </p:txBody>
      </p:sp>
      <p:sp>
        <p:nvSpPr>
          <p:cNvPr id="36" name="Rounded Rectangle 35"/>
          <p:cNvSpPr/>
          <p:nvPr/>
        </p:nvSpPr>
        <p:spPr bwMode="auto">
          <a:xfrm>
            <a:off x="625797" y="1885474"/>
            <a:ext cx="8266684" cy="1903566"/>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7" name="Rounded Rectangle 36"/>
          <p:cNvSpPr/>
          <p:nvPr/>
        </p:nvSpPr>
        <p:spPr bwMode="auto">
          <a:xfrm>
            <a:off x="775081" y="1671871"/>
            <a:ext cx="5546554"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Tiên đề 2: Thêm hoặc bớt một hệ lực cân bằng</a:t>
            </a:r>
            <a:endParaRPr kumimoji="0" lang="en-US" sz="1800" i="0" u="none" strike="noStrike" cap="none" normalizeH="0" baseline="0">
              <a:ln>
                <a:noFill/>
              </a:ln>
              <a:solidFill>
                <a:schemeClr val="bg1"/>
              </a:solidFill>
              <a:effectLst/>
              <a:latin typeface="Arial" charset="0"/>
            </a:endParaRPr>
          </a:p>
        </p:txBody>
      </p:sp>
      <p:grpSp>
        <p:nvGrpSpPr>
          <p:cNvPr id="38" name="Group 37"/>
          <p:cNvGrpSpPr/>
          <p:nvPr/>
        </p:nvGrpSpPr>
        <p:grpSpPr>
          <a:xfrm>
            <a:off x="179513" y="1484784"/>
            <a:ext cx="818713" cy="792088"/>
            <a:chOff x="2843808" y="1484784"/>
            <a:chExt cx="792088" cy="792088"/>
          </a:xfrm>
        </p:grpSpPr>
        <p:sp>
          <p:nvSpPr>
            <p:cNvPr id="39" name="Oval 3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1" name="TextBox 40"/>
            <p:cNvSpPr txBox="1"/>
            <p:nvPr/>
          </p:nvSpPr>
          <p:spPr>
            <a:xfrm>
              <a:off x="2915265" y="1700808"/>
              <a:ext cx="720631" cy="369332"/>
            </a:xfrm>
            <a:prstGeom prst="rect">
              <a:avLst/>
            </a:prstGeom>
            <a:noFill/>
          </p:spPr>
          <p:txBody>
            <a:bodyPr wrap="square" rtlCol="0">
              <a:spAutoFit/>
            </a:bodyPr>
            <a:lstStyle/>
            <a:p>
              <a:r>
                <a:rPr lang="en-US">
                  <a:solidFill>
                    <a:schemeClr val="bg1"/>
                  </a:solidFill>
                </a:rPr>
                <a:t>1.2.2</a:t>
              </a:r>
            </a:p>
          </p:txBody>
        </p:sp>
      </p:grpSp>
      <p:cxnSp>
        <p:nvCxnSpPr>
          <p:cNvPr id="129" name="Straight Arrow Connector 128"/>
          <p:cNvCxnSpPr/>
          <p:nvPr/>
        </p:nvCxnSpPr>
        <p:spPr bwMode="auto">
          <a:xfrm rot="20541324" flipH="1">
            <a:off x="5847492" y="3279002"/>
            <a:ext cx="719947" cy="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0" name="Straight Arrow Connector 129"/>
          <p:cNvCxnSpPr/>
          <p:nvPr/>
        </p:nvCxnSpPr>
        <p:spPr bwMode="auto">
          <a:xfrm rot="20541324">
            <a:off x="7892076" y="2625800"/>
            <a:ext cx="757739" cy="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8" name="TextBox 137"/>
          <p:cNvSpPr txBox="1"/>
          <p:nvPr/>
        </p:nvSpPr>
        <p:spPr>
          <a:xfrm>
            <a:off x="5796136" y="2970157"/>
            <a:ext cx="249155" cy="319482"/>
          </a:xfrm>
          <a:prstGeom prst="rect">
            <a:avLst/>
          </a:prstGeom>
          <a:noFill/>
        </p:spPr>
        <p:txBody>
          <a:bodyPr wrap="square" rtlCol="0">
            <a:spAutoFit/>
          </a:bodyPr>
          <a:lstStyle/>
          <a:p>
            <a:r>
              <a:rPr lang="en-US" b="0" i="1"/>
              <a:t>F</a:t>
            </a:r>
          </a:p>
        </p:txBody>
      </p:sp>
      <p:sp>
        <p:nvSpPr>
          <p:cNvPr id="139" name="TextBox 138"/>
          <p:cNvSpPr txBox="1"/>
          <p:nvPr/>
        </p:nvSpPr>
        <p:spPr>
          <a:xfrm>
            <a:off x="8252915" y="2178070"/>
            <a:ext cx="430026" cy="369332"/>
          </a:xfrm>
          <a:prstGeom prst="rect">
            <a:avLst/>
          </a:prstGeom>
          <a:noFill/>
        </p:spPr>
        <p:txBody>
          <a:bodyPr wrap="square" rtlCol="0">
            <a:spAutoFit/>
          </a:bodyPr>
          <a:lstStyle/>
          <a:p>
            <a:r>
              <a:rPr lang="en-US" b="0" i="1"/>
              <a:t>F’</a:t>
            </a:r>
          </a:p>
        </p:txBody>
      </p:sp>
      <p:sp>
        <p:nvSpPr>
          <p:cNvPr id="42" name="Rectangle 41"/>
          <p:cNvSpPr/>
          <p:nvPr/>
        </p:nvSpPr>
        <p:spPr>
          <a:xfrm>
            <a:off x="683568" y="2156663"/>
            <a:ext cx="5040560" cy="726609"/>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Tác dụng của một hệ lực lên vật rắn không thay đổi nếu ta thêm hoặc bớt </a:t>
            </a:r>
            <a:r>
              <a:rPr lang="en-US" kern="0">
                <a:solidFill>
                  <a:schemeClr val="accent1">
                    <a:lumMod val="75000"/>
                  </a:schemeClr>
                </a:solidFill>
                <a:latin typeface="Helvetica Neue"/>
                <a:ea typeface="Optima" pitchFamily="18" charset="-93"/>
                <a:cs typeface="Optima" pitchFamily="18" charset="-93"/>
              </a:rPr>
              <a:t>hai lực cân bằng</a:t>
            </a:r>
          </a:p>
        </p:txBody>
      </p:sp>
      <p:grpSp>
        <p:nvGrpSpPr>
          <p:cNvPr id="4" name="Group 3"/>
          <p:cNvGrpSpPr/>
          <p:nvPr/>
        </p:nvGrpSpPr>
        <p:grpSpPr>
          <a:xfrm>
            <a:off x="6045291" y="1978498"/>
            <a:ext cx="2558517" cy="1522510"/>
            <a:chOff x="6045291" y="1978498"/>
            <a:chExt cx="2558517" cy="1522510"/>
          </a:xfrm>
        </p:grpSpPr>
        <p:sp>
          <p:nvSpPr>
            <p:cNvPr id="128" name="Oval 127"/>
            <p:cNvSpPr/>
            <p:nvPr/>
          </p:nvSpPr>
          <p:spPr bwMode="auto">
            <a:xfrm rot="19785432">
              <a:off x="6495607" y="2487389"/>
              <a:ext cx="1463785" cy="934331"/>
            </a:xfrm>
            <a:prstGeom prst="ellipse">
              <a:avLst/>
            </a:prstGeom>
            <a:ln w="127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43" name="Straight Arrow Connector 42"/>
            <p:cNvCxnSpPr/>
            <p:nvPr/>
          </p:nvCxnSpPr>
          <p:spPr bwMode="auto">
            <a:xfrm flipH="1" flipV="1">
              <a:off x="6045291" y="2519967"/>
              <a:ext cx="870687" cy="317290"/>
            </a:xfrm>
            <a:prstGeom prst="straightConnector1">
              <a:avLst/>
            </a:prstGeom>
            <a:ln>
              <a:headEnd type="none" w="med" len="med"/>
              <a:tailEnd type="arrow"/>
            </a:ln>
          </p:spPr>
          <p:style>
            <a:lnRef idx="1">
              <a:schemeClr val="accent2"/>
            </a:lnRef>
            <a:fillRef idx="0">
              <a:schemeClr val="accent2"/>
            </a:fillRef>
            <a:effectRef idx="0">
              <a:schemeClr val="accent2"/>
            </a:effectRef>
            <a:fontRef idx="minor">
              <a:schemeClr val="tx1"/>
            </a:fontRef>
          </p:style>
        </p:cxnSp>
        <p:cxnSp>
          <p:nvCxnSpPr>
            <p:cNvPr id="45" name="Straight Arrow Connector 44"/>
            <p:cNvCxnSpPr/>
            <p:nvPr/>
          </p:nvCxnSpPr>
          <p:spPr bwMode="auto">
            <a:xfrm flipH="1" flipV="1">
              <a:off x="7227499" y="2060848"/>
              <a:ext cx="190998" cy="573964"/>
            </a:xfrm>
            <a:prstGeom prst="straightConnector1">
              <a:avLst/>
            </a:prstGeom>
            <a:ln>
              <a:headEnd type="none" w="med" len="med"/>
              <a:tailEnd type="arrow"/>
            </a:ln>
          </p:spPr>
          <p:style>
            <a:lnRef idx="1">
              <a:schemeClr val="accent2"/>
            </a:lnRef>
            <a:fillRef idx="0">
              <a:schemeClr val="accent2"/>
            </a:fillRef>
            <a:effectRef idx="0">
              <a:schemeClr val="accent2"/>
            </a:effectRef>
            <a:fontRef idx="minor">
              <a:schemeClr val="tx1"/>
            </a:fontRef>
          </p:style>
        </p:cxnSp>
        <p:cxnSp>
          <p:nvCxnSpPr>
            <p:cNvPr id="47" name="Straight Arrow Connector 46"/>
            <p:cNvCxnSpPr/>
            <p:nvPr/>
          </p:nvCxnSpPr>
          <p:spPr bwMode="auto">
            <a:xfrm>
              <a:off x="7229749" y="3322559"/>
              <a:ext cx="1238179" cy="178449"/>
            </a:xfrm>
            <a:prstGeom prst="straightConnector1">
              <a:avLst/>
            </a:prstGeom>
            <a:ln>
              <a:headEnd type="none" w="med" len="med"/>
              <a:tailEnd type="arrow"/>
            </a:ln>
          </p:spPr>
          <p:style>
            <a:lnRef idx="1">
              <a:schemeClr val="accent2"/>
            </a:lnRef>
            <a:fillRef idx="0">
              <a:schemeClr val="accent2"/>
            </a:fillRef>
            <a:effectRef idx="0">
              <a:schemeClr val="accent2"/>
            </a:effectRef>
            <a:fontRef idx="minor">
              <a:schemeClr val="tx1"/>
            </a:fontRef>
          </p:style>
        </p:cxnSp>
        <p:sp>
          <p:nvSpPr>
            <p:cNvPr id="51" name="TextBox 50"/>
            <p:cNvSpPr txBox="1"/>
            <p:nvPr/>
          </p:nvSpPr>
          <p:spPr>
            <a:xfrm>
              <a:off x="6187504" y="2182706"/>
              <a:ext cx="508732" cy="369332"/>
            </a:xfrm>
            <a:prstGeom prst="rect">
              <a:avLst/>
            </a:prstGeom>
            <a:noFill/>
          </p:spPr>
          <p:txBody>
            <a:bodyPr wrap="square" rtlCol="0">
              <a:spAutoFit/>
            </a:bodyPr>
            <a:lstStyle/>
            <a:p>
              <a:r>
                <a:rPr lang="en-US" b="0" i="1"/>
                <a:t>F</a:t>
              </a:r>
              <a:r>
                <a:rPr lang="en-US" b="0" i="1" baseline="-25000"/>
                <a:t>1</a:t>
              </a:r>
            </a:p>
          </p:txBody>
        </p:sp>
        <p:sp>
          <p:nvSpPr>
            <p:cNvPr id="52" name="TextBox 51"/>
            <p:cNvSpPr txBox="1"/>
            <p:nvPr/>
          </p:nvSpPr>
          <p:spPr>
            <a:xfrm>
              <a:off x="7340106" y="1978498"/>
              <a:ext cx="508732" cy="369332"/>
            </a:xfrm>
            <a:prstGeom prst="rect">
              <a:avLst/>
            </a:prstGeom>
            <a:noFill/>
          </p:spPr>
          <p:txBody>
            <a:bodyPr wrap="square" rtlCol="0">
              <a:spAutoFit/>
            </a:bodyPr>
            <a:lstStyle/>
            <a:p>
              <a:r>
                <a:rPr lang="en-US" b="0" i="1"/>
                <a:t>F</a:t>
              </a:r>
              <a:r>
                <a:rPr lang="en-US" b="0" i="1" baseline="-25000"/>
                <a:t>2</a:t>
              </a:r>
            </a:p>
          </p:txBody>
        </p:sp>
        <p:sp>
          <p:nvSpPr>
            <p:cNvPr id="53" name="TextBox 52"/>
            <p:cNvSpPr txBox="1"/>
            <p:nvPr/>
          </p:nvSpPr>
          <p:spPr>
            <a:xfrm>
              <a:off x="8095076" y="2996952"/>
              <a:ext cx="508732" cy="369332"/>
            </a:xfrm>
            <a:prstGeom prst="rect">
              <a:avLst/>
            </a:prstGeom>
            <a:noFill/>
          </p:spPr>
          <p:txBody>
            <a:bodyPr wrap="square" rtlCol="0">
              <a:spAutoFit/>
            </a:bodyPr>
            <a:lstStyle/>
            <a:p>
              <a:r>
                <a:rPr lang="en-US" b="0" i="1"/>
                <a:t>F</a:t>
              </a:r>
              <a:r>
                <a:rPr lang="en-US" b="0" i="1" baseline="-25000"/>
                <a:t>3</a:t>
              </a:r>
            </a:p>
          </p:txBody>
        </p:sp>
      </p:grpSp>
      <p:sp>
        <p:nvSpPr>
          <p:cNvPr id="54" name="Rounded Rectangle 53"/>
          <p:cNvSpPr/>
          <p:nvPr/>
        </p:nvSpPr>
        <p:spPr bwMode="auto">
          <a:xfrm>
            <a:off x="581227" y="4146660"/>
            <a:ext cx="8266684" cy="1993858"/>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55" name="Rounded Rectangle 54"/>
          <p:cNvSpPr/>
          <p:nvPr/>
        </p:nvSpPr>
        <p:spPr bwMode="auto">
          <a:xfrm>
            <a:off x="969662" y="3933057"/>
            <a:ext cx="2882258"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Hệ quả: Định lí trượt lực</a:t>
            </a:r>
            <a:endParaRPr kumimoji="0" lang="en-US" sz="1800" i="0" u="none" strike="noStrike" cap="none" normalizeH="0" baseline="0">
              <a:ln>
                <a:noFill/>
              </a:ln>
              <a:solidFill>
                <a:schemeClr val="bg1"/>
              </a:solidFill>
              <a:effectLst/>
              <a:latin typeface="Arial" charset="0"/>
            </a:endParaRPr>
          </a:p>
        </p:txBody>
      </p:sp>
      <p:sp>
        <p:nvSpPr>
          <p:cNvPr id="11" name="Rectangle 10"/>
          <p:cNvSpPr/>
          <p:nvPr/>
        </p:nvSpPr>
        <p:spPr>
          <a:xfrm>
            <a:off x="107504" y="6237312"/>
            <a:ext cx="8380367" cy="369332"/>
          </a:xfrm>
          <a:prstGeom prst="rect">
            <a:avLst/>
          </a:prstGeom>
        </p:spPr>
        <p:txBody>
          <a:bodyPr wrap="square">
            <a:spAutoFit/>
          </a:bodyPr>
          <a:lstStyle/>
          <a:p>
            <a:pPr marL="0" indent="0">
              <a:spcBef>
                <a:spcPts val="1200"/>
              </a:spcBef>
              <a:buNone/>
            </a:pPr>
            <a:r>
              <a:rPr lang="en-US">
                <a:solidFill>
                  <a:srgbClr val="FF0000"/>
                </a:solidFill>
              </a:rPr>
              <a:t>* Chú ý: Hai tiên đề và hệ quả chỉ đúng đối với vật rắn tuyệt đối</a:t>
            </a:r>
          </a:p>
        </p:txBody>
      </p:sp>
      <p:sp>
        <p:nvSpPr>
          <p:cNvPr id="12" name="Rectangle 11"/>
          <p:cNvSpPr/>
          <p:nvPr/>
        </p:nvSpPr>
        <p:spPr>
          <a:xfrm>
            <a:off x="683568" y="4427703"/>
            <a:ext cx="4075571" cy="1089529"/>
          </a:xfrm>
          <a:prstGeom prst="rect">
            <a:avLst/>
          </a:prstGeom>
        </p:spPr>
        <p:txBody>
          <a:bodyPr wrap="square">
            <a:spAutoFit/>
          </a:bodyPr>
          <a:lstStyle/>
          <a:p>
            <a:pPr>
              <a:lnSpc>
                <a:spcPct val="120000"/>
              </a:lnSpc>
              <a:buNone/>
            </a:pPr>
            <a:r>
              <a:rPr lang="en-US" b="0">
                <a:solidFill>
                  <a:schemeClr val="accent1">
                    <a:lumMod val="75000"/>
                  </a:schemeClr>
                </a:solidFill>
              </a:rPr>
              <a:t>Tác dụng của một hệ lực lên vật rắn không thay đổi khi ta dời điểm đặt lực trên phương tác dụng của nó</a:t>
            </a:r>
          </a:p>
        </p:txBody>
      </p:sp>
      <p:grpSp>
        <p:nvGrpSpPr>
          <p:cNvPr id="7" name="Group 6"/>
          <p:cNvGrpSpPr/>
          <p:nvPr/>
        </p:nvGrpSpPr>
        <p:grpSpPr>
          <a:xfrm>
            <a:off x="6948264" y="4715853"/>
            <a:ext cx="1882985" cy="1082573"/>
            <a:chOff x="6948264" y="4715853"/>
            <a:chExt cx="1882985" cy="1082573"/>
          </a:xfrm>
        </p:grpSpPr>
        <p:grpSp>
          <p:nvGrpSpPr>
            <p:cNvPr id="58" name="Group 57"/>
            <p:cNvGrpSpPr/>
            <p:nvPr/>
          </p:nvGrpSpPr>
          <p:grpSpPr>
            <a:xfrm>
              <a:off x="6948264" y="4715853"/>
              <a:ext cx="1882985" cy="1082573"/>
              <a:chOff x="2058815" y="3376532"/>
              <a:chExt cx="2176798" cy="1251492"/>
            </a:xfrm>
          </p:grpSpPr>
          <p:grpSp>
            <p:nvGrpSpPr>
              <p:cNvPr id="59" name="Group 58"/>
              <p:cNvGrpSpPr/>
              <p:nvPr/>
            </p:nvGrpSpPr>
            <p:grpSpPr>
              <a:xfrm rot="20541324">
                <a:off x="2058815" y="3547904"/>
                <a:ext cx="1974750" cy="1080120"/>
                <a:chOff x="5667489" y="5301208"/>
                <a:chExt cx="1974750" cy="1080120"/>
              </a:xfrm>
            </p:grpSpPr>
            <p:sp>
              <p:nvSpPr>
                <p:cNvPr id="62" name="Oval 61"/>
                <p:cNvSpPr/>
                <p:nvPr/>
              </p:nvSpPr>
              <p:spPr bwMode="auto">
                <a:xfrm rot="20844108">
                  <a:off x="5667489" y="5301208"/>
                  <a:ext cx="1692188" cy="1080120"/>
                </a:xfrm>
                <a:prstGeom prst="ellipse">
                  <a:avLst/>
                </a:prstGeom>
                <a:ln w="127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64" name="Straight Arrow Connector 63"/>
                <p:cNvCxnSpPr/>
                <p:nvPr/>
              </p:nvCxnSpPr>
              <p:spPr bwMode="auto">
                <a:xfrm rot="1058676" flipV="1">
                  <a:off x="6917680" y="5729497"/>
                  <a:ext cx="724559" cy="230463"/>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 name="Straight Connector 64"/>
                <p:cNvCxnSpPr/>
                <p:nvPr/>
              </p:nvCxnSpPr>
              <p:spPr bwMode="auto">
                <a:xfrm rot="1058676" flipV="1">
                  <a:off x="5980648" y="5700299"/>
                  <a:ext cx="886394" cy="281941"/>
                </a:xfrm>
                <a:prstGeom prst="line">
                  <a:avLst/>
                </a:prstGeom>
                <a:solidFill>
                  <a:schemeClr val="accent1"/>
                </a:solidFill>
                <a:ln w="9525" cap="flat" cmpd="sng" algn="ctr">
                  <a:solidFill>
                    <a:schemeClr val="tx1"/>
                  </a:solidFill>
                  <a:prstDash val="lgDash"/>
                  <a:round/>
                  <a:headEnd type="oval"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60" name="TextBox 59"/>
              <p:cNvSpPr txBox="1"/>
              <p:nvPr/>
            </p:nvSpPr>
            <p:spPr>
              <a:xfrm>
                <a:off x="2240100" y="3803492"/>
                <a:ext cx="288032" cy="426961"/>
              </a:xfrm>
              <a:prstGeom prst="rect">
                <a:avLst/>
              </a:prstGeom>
              <a:noFill/>
            </p:spPr>
            <p:txBody>
              <a:bodyPr wrap="square" rtlCol="0">
                <a:spAutoFit/>
              </a:bodyPr>
              <a:lstStyle/>
              <a:p>
                <a:r>
                  <a:rPr lang="en-US" b="0" i="1"/>
                  <a:t>A</a:t>
                </a:r>
              </a:p>
            </p:txBody>
          </p:sp>
          <p:sp>
            <p:nvSpPr>
              <p:cNvPr id="61" name="TextBox 60"/>
              <p:cNvSpPr txBox="1"/>
              <p:nvPr/>
            </p:nvSpPr>
            <p:spPr>
              <a:xfrm>
                <a:off x="3738489" y="3376532"/>
                <a:ext cx="497124" cy="426961"/>
              </a:xfrm>
              <a:prstGeom prst="rect">
                <a:avLst/>
              </a:prstGeom>
              <a:noFill/>
            </p:spPr>
            <p:txBody>
              <a:bodyPr wrap="square" rtlCol="0">
                <a:spAutoFit/>
              </a:bodyPr>
              <a:lstStyle/>
              <a:p>
                <a:r>
                  <a:rPr lang="en-US" b="0" i="1"/>
                  <a:t>F</a:t>
                </a:r>
                <a:r>
                  <a:rPr lang="en-US" b="0" i="1" baseline="-25000"/>
                  <a:t>B</a:t>
                </a:r>
              </a:p>
            </p:txBody>
          </p:sp>
        </p:grpSp>
        <p:sp>
          <p:nvSpPr>
            <p:cNvPr id="75" name="TextBox 74"/>
            <p:cNvSpPr txBox="1"/>
            <p:nvPr/>
          </p:nvSpPr>
          <p:spPr>
            <a:xfrm>
              <a:off x="7740352" y="4869160"/>
              <a:ext cx="249155" cy="369332"/>
            </a:xfrm>
            <a:prstGeom prst="rect">
              <a:avLst/>
            </a:prstGeom>
            <a:noFill/>
          </p:spPr>
          <p:txBody>
            <a:bodyPr wrap="square" rtlCol="0">
              <a:spAutoFit/>
            </a:bodyPr>
            <a:lstStyle/>
            <a:p>
              <a:r>
                <a:rPr lang="en-US" b="0" i="1"/>
                <a:t>B</a:t>
              </a:r>
            </a:p>
          </p:txBody>
        </p:sp>
      </p:grpSp>
      <p:grpSp>
        <p:nvGrpSpPr>
          <p:cNvPr id="76" name="Group 75"/>
          <p:cNvGrpSpPr/>
          <p:nvPr/>
        </p:nvGrpSpPr>
        <p:grpSpPr>
          <a:xfrm>
            <a:off x="4788024" y="4907980"/>
            <a:ext cx="1463785" cy="934333"/>
            <a:chOff x="2065462" y="3590728"/>
            <a:chExt cx="1692188" cy="1080120"/>
          </a:xfrm>
        </p:grpSpPr>
        <p:grpSp>
          <p:nvGrpSpPr>
            <p:cNvPr id="77" name="Group 76"/>
            <p:cNvGrpSpPr/>
            <p:nvPr/>
          </p:nvGrpSpPr>
          <p:grpSpPr>
            <a:xfrm rot="20541324">
              <a:off x="2065462" y="3590728"/>
              <a:ext cx="1692188" cy="1080120"/>
              <a:chOff x="5667489" y="5301208"/>
              <a:chExt cx="1692188" cy="1080120"/>
            </a:xfrm>
          </p:grpSpPr>
          <p:sp>
            <p:nvSpPr>
              <p:cNvPr id="80" name="Oval 79"/>
              <p:cNvSpPr/>
              <p:nvPr/>
            </p:nvSpPr>
            <p:spPr bwMode="auto">
              <a:xfrm rot="20844108">
                <a:off x="5667489" y="5301208"/>
                <a:ext cx="1692188" cy="1080120"/>
              </a:xfrm>
              <a:prstGeom prst="ellipse">
                <a:avLst/>
              </a:prstGeom>
              <a:ln w="127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81" name="Straight Arrow Connector 80"/>
              <p:cNvCxnSpPr/>
              <p:nvPr/>
            </p:nvCxnSpPr>
            <p:spPr bwMode="auto">
              <a:xfrm rot="1058676" flipV="1">
                <a:off x="5977888" y="5723061"/>
                <a:ext cx="765030" cy="243336"/>
              </a:xfrm>
              <a:prstGeom prst="straightConnector1">
                <a:avLst/>
              </a:prstGeom>
              <a:solidFill>
                <a:schemeClr val="accent1"/>
              </a:solidFill>
              <a:ln w="1905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78" name="TextBox 77"/>
            <p:cNvSpPr txBox="1"/>
            <p:nvPr/>
          </p:nvSpPr>
          <p:spPr>
            <a:xfrm>
              <a:off x="2240100" y="3803492"/>
              <a:ext cx="288032" cy="426961"/>
            </a:xfrm>
            <a:prstGeom prst="rect">
              <a:avLst/>
            </a:prstGeom>
            <a:noFill/>
          </p:spPr>
          <p:txBody>
            <a:bodyPr wrap="square" rtlCol="0">
              <a:spAutoFit/>
            </a:bodyPr>
            <a:lstStyle/>
            <a:p>
              <a:r>
                <a:rPr lang="en-US" b="0" i="1"/>
                <a:t>A</a:t>
              </a:r>
            </a:p>
          </p:txBody>
        </p:sp>
        <p:sp>
          <p:nvSpPr>
            <p:cNvPr id="79" name="TextBox 78"/>
            <p:cNvSpPr txBox="1"/>
            <p:nvPr/>
          </p:nvSpPr>
          <p:spPr>
            <a:xfrm>
              <a:off x="2986957" y="3618354"/>
              <a:ext cx="497124" cy="426960"/>
            </a:xfrm>
            <a:prstGeom prst="rect">
              <a:avLst/>
            </a:prstGeom>
            <a:noFill/>
          </p:spPr>
          <p:txBody>
            <a:bodyPr wrap="square" rtlCol="0">
              <a:spAutoFit/>
            </a:bodyPr>
            <a:lstStyle/>
            <a:p>
              <a:r>
                <a:rPr lang="en-US" b="0" i="1"/>
                <a:t>F</a:t>
              </a:r>
              <a:r>
                <a:rPr lang="en-US" b="0" i="1" baseline="-25000"/>
                <a:t>A</a:t>
              </a:r>
            </a:p>
          </p:txBody>
        </p:sp>
      </p:grpSp>
      <p:sp>
        <p:nvSpPr>
          <p:cNvPr id="24" name="Left-Right Arrow 23"/>
          <p:cNvSpPr/>
          <p:nvPr/>
        </p:nvSpPr>
        <p:spPr bwMode="auto">
          <a:xfrm>
            <a:off x="6330140" y="5312916"/>
            <a:ext cx="474108" cy="132307"/>
          </a:xfrm>
          <a:prstGeom prst="lef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31" name="Straight Connector 130"/>
          <p:cNvCxnSpPr/>
          <p:nvPr/>
        </p:nvCxnSpPr>
        <p:spPr bwMode="auto">
          <a:xfrm rot="20541324">
            <a:off x="6516972" y="2953839"/>
            <a:ext cx="1425554" cy="0"/>
          </a:xfrm>
          <a:prstGeom prst="line">
            <a:avLst/>
          </a:prstGeom>
          <a:solidFill>
            <a:schemeClr val="accent1"/>
          </a:solid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637632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2000"/>
                                        <p:tgtEl>
                                          <p:spTgt spid="38"/>
                                        </p:tgtEl>
                                      </p:cBhvr>
                                    </p:animEffect>
                                    <p:anim calcmode="lin" valueType="num">
                                      <p:cBhvr>
                                        <p:cTn id="8" dur="2000" fill="hold"/>
                                        <p:tgtEl>
                                          <p:spTgt spid="38"/>
                                        </p:tgtEl>
                                        <p:attrNameLst>
                                          <p:attrName>ppt_w</p:attrName>
                                        </p:attrNameLst>
                                      </p:cBhvr>
                                      <p:tavLst>
                                        <p:tav tm="0" fmla="#ppt_w*sin(2.5*pi*$)">
                                          <p:val>
                                            <p:fltVal val="0"/>
                                          </p:val>
                                        </p:tav>
                                        <p:tav tm="100000">
                                          <p:val>
                                            <p:fltVal val="1"/>
                                          </p:val>
                                        </p:tav>
                                      </p:tavLst>
                                    </p:anim>
                                    <p:anim calcmode="lin" valueType="num">
                                      <p:cBhvr>
                                        <p:cTn id="9" dur="2000" fill="hold"/>
                                        <p:tgtEl>
                                          <p:spTgt spid="3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500"/>
                            </p:stCondLst>
                            <p:childTnLst>
                              <p:par>
                                <p:cTn id="16" presetID="6" presetClass="entr" presetSubtype="16"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circle(in)">
                                      <p:cBhvr>
                                        <p:cTn id="18" dur="2000"/>
                                        <p:tgtEl>
                                          <p:spTgt spid="36"/>
                                        </p:tgtEl>
                                      </p:cBhvr>
                                    </p:animEffect>
                                  </p:childTnLst>
                                </p:cTn>
                              </p:par>
                            </p:childTnLst>
                          </p:cTn>
                        </p:par>
                        <p:par>
                          <p:cTn id="19" fill="hold">
                            <p:stCondLst>
                              <p:cond delay="2500"/>
                            </p:stCondLst>
                            <p:childTnLst>
                              <p:par>
                                <p:cTn id="20" presetID="16" presetClass="entr" presetSubtype="21"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1"/>
                                        </p:tgtEl>
                                        <p:attrNameLst>
                                          <p:attrName>style.visibility</p:attrName>
                                        </p:attrNameLst>
                                      </p:cBhvr>
                                      <p:to>
                                        <p:strVal val="visible"/>
                                      </p:to>
                                    </p:set>
                                    <p:animEffect transition="in" filter="fade">
                                      <p:cBhvr>
                                        <p:cTn id="27" dur="500"/>
                                        <p:tgtEl>
                                          <p:spTgt spid="131"/>
                                        </p:tgtEl>
                                      </p:cBhvr>
                                    </p:animEffect>
                                  </p:childTnLst>
                                </p:cTn>
                              </p:par>
                              <p:par>
                                <p:cTn id="28" presetID="10" presetClass="entr" presetSubtype="0" fill="hold" nodeType="withEffect">
                                  <p:stCondLst>
                                    <p:cond delay="0"/>
                                  </p:stCondLst>
                                  <p:childTnLst>
                                    <p:set>
                                      <p:cBhvr>
                                        <p:cTn id="29" dur="1" fill="hold">
                                          <p:stCondLst>
                                            <p:cond delay="0"/>
                                          </p:stCondLst>
                                        </p:cTn>
                                        <p:tgtEl>
                                          <p:spTgt spid="129"/>
                                        </p:tgtEl>
                                        <p:attrNameLst>
                                          <p:attrName>style.visibility</p:attrName>
                                        </p:attrNameLst>
                                      </p:cBhvr>
                                      <p:to>
                                        <p:strVal val="visible"/>
                                      </p:to>
                                    </p:set>
                                    <p:animEffect transition="in" filter="fade">
                                      <p:cBhvr>
                                        <p:cTn id="30" dur="500"/>
                                        <p:tgtEl>
                                          <p:spTgt spid="129"/>
                                        </p:tgtEl>
                                      </p:cBhvr>
                                    </p:animEffect>
                                  </p:childTnLst>
                                </p:cTn>
                              </p:par>
                              <p:par>
                                <p:cTn id="31" presetID="10" presetClass="entr" presetSubtype="0" fill="hold" nodeType="withEffect">
                                  <p:stCondLst>
                                    <p:cond delay="0"/>
                                  </p:stCondLst>
                                  <p:childTnLst>
                                    <p:set>
                                      <p:cBhvr>
                                        <p:cTn id="32" dur="1" fill="hold">
                                          <p:stCondLst>
                                            <p:cond delay="0"/>
                                          </p:stCondLst>
                                        </p:cTn>
                                        <p:tgtEl>
                                          <p:spTgt spid="130"/>
                                        </p:tgtEl>
                                        <p:attrNameLst>
                                          <p:attrName>style.visibility</p:attrName>
                                        </p:attrNameLst>
                                      </p:cBhvr>
                                      <p:to>
                                        <p:strVal val="visible"/>
                                      </p:to>
                                    </p:set>
                                    <p:animEffect transition="in" filter="fade">
                                      <p:cBhvr>
                                        <p:cTn id="33" dur="500"/>
                                        <p:tgtEl>
                                          <p:spTgt spid="1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9"/>
                                        </p:tgtEl>
                                        <p:attrNameLst>
                                          <p:attrName>style.visibility</p:attrName>
                                        </p:attrNameLst>
                                      </p:cBhvr>
                                      <p:to>
                                        <p:strVal val="visible"/>
                                      </p:to>
                                    </p:set>
                                    <p:animEffect transition="in" filter="fade">
                                      <p:cBhvr>
                                        <p:cTn id="36" dur="500"/>
                                        <p:tgtEl>
                                          <p:spTgt spid="1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38"/>
                                        </p:tgtEl>
                                        <p:attrNameLst>
                                          <p:attrName>style.visibility</p:attrName>
                                        </p:attrNameLst>
                                      </p:cBhvr>
                                      <p:to>
                                        <p:strVal val="visible"/>
                                      </p:to>
                                    </p:set>
                                    <p:animEffect transition="in" filter="fade">
                                      <p:cBhvr>
                                        <p:cTn id="39" dur="500"/>
                                        <p:tgtEl>
                                          <p:spTgt spid="138"/>
                                        </p:tgtEl>
                                      </p:cBhvr>
                                    </p:animEffect>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grpId="0" nodeType="clickEffect">
                                  <p:stCondLst>
                                    <p:cond delay="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100"/>
                                        <p:tgtEl>
                                          <p:spTgt spid="42"/>
                                        </p:tgtEl>
                                      </p:cBhvr>
                                    </p:animEffect>
                                    <p:anim calcmode="lin" valueType="num">
                                      <p:cBhvr>
                                        <p:cTn id="45" dur="400" fill="hold"/>
                                        <p:tgtEl>
                                          <p:spTgt spid="42"/>
                                        </p:tgtEl>
                                        <p:attrNameLst>
                                          <p:attrName>ppt_x</p:attrName>
                                        </p:attrNameLst>
                                      </p:cBhvr>
                                      <p:tavLst>
                                        <p:tav tm="0">
                                          <p:val>
                                            <p:strVal val="#ppt_x"/>
                                          </p:val>
                                        </p:tav>
                                        <p:tav tm="100000">
                                          <p:val>
                                            <p:strVal val="#ppt_x"/>
                                          </p:val>
                                        </p:tav>
                                      </p:tavLst>
                                    </p:anim>
                                    <p:anim calcmode="lin" valueType="num">
                                      <p:cBhvr>
                                        <p:cTn id="46" dur="400" fill="hold"/>
                                        <p:tgtEl>
                                          <p:spTgt spid="42"/>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4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4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6" presetClass="entr" presetSubtype="0" fill="hold" grpId="0" nodeType="click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wipe(down)">
                                      <p:cBhvr>
                                        <p:cTn id="53" dur="580">
                                          <p:stCondLst>
                                            <p:cond delay="0"/>
                                          </p:stCondLst>
                                        </p:cTn>
                                        <p:tgtEl>
                                          <p:spTgt spid="55"/>
                                        </p:tgtEl>
                                      </p:cBhvr>
                                    </p:animEffect>
                                    <p:anim calcmode="lin" valueType="num">
                                      <p:cBhvr>
                                        <p:cTn id="54" dur="1822"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55"/>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55"/>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55"/>
                                        </p:tgtEl>
                                        <p:attrNameLst>
                                          <p:attrName>ppt_y</p:attrName>
                                        </p:attrNameLst>
                                      </p:cBhvr>
                                      <p:tavLst>
                                        <p:tav tm="0" fmla="#ppt_y-sin(pi*$)/81">
                                          <p:val>
                                            <p:fltVal val="0"/>
                                          </p:val>
                                        </p:tav>
                                        <p:tav tm="100000">
                                          <p:val>
                                            <p:fltVal val="1"/>
                                          </p:val>
                                        </p:tav>
                                      </p:tavLst>
                                    </p:anim>
                                    <p:animScale>
                                      <p:cBhvr>
                                        <p:cTn id="59" dur="26">
                                          <p:stCondLst>
                                            <p:cond delay="650"/>
                                          </p:stCondLst>
                                        </p:cTn>
                                        <p:tgtEl>
                                          <p:spTgt spid="55"/>
                                        </p:tgtEl>
                                      </p:cBhvr>
                                      <p:to x="100000" y="60000"/>
                                    </p:animScale>
                                    <p:animScale>
                                      <p:cBhvr>
                                        <p:cTn id="60" dur="166" decel="50000">
                                          <p:stCondLst>
                                            <p:cond delay="676"/>
                                          </p:stCondLst>
                                        </p:cTn>
                                        <p:tgtEl>
                                          <p:spTgt spid="55"/>
                                        </p:tgtEl>
                                      </p:cBhvr>
                                      <p:to x="100000" y="100000"/>
                                    </p:animScale>
                                    <p:animScale>
                                      <p:cBhvr>
                                        <p:cTn id="61" dur="26">
                                          <p:stCondLst>
                                            <p:cond delay="1312"/>
                                          </p:stCondLst>
                                        </p:cTn>
                                        <p:tgtEl>
                                          <p:spTgt spid="55"/>
                                        </p:tgtEl>
                                      </p:cBhvr>
                                      <p:to x="100000" y="80000"/>
                                    </p:animScale>
                                    <p:animScale>
                                      <p:cBhvr>
                                        <p:cTn id="62" dur="166" decel="50000">
                                          <p:stCondLst>
                                            <p:cond delay="1338"/>
                                          </p:stCondLst>
                                        </p:cTn>
                                        <p:tgtEl>
                                          <p:spTgt spid="55"/>
                                        </p:tgtEl>
                                      </p:cBhvr>
                                      <p:to x="100000" y="100000"/>
                                    </p:animScale>
                                    <p:animScale>
                                      <p:cBhvr>
                                        <p:cTn id="63" dur="26">
                                          <p:stCondLst>
                                            <p:cond delay="1642"/>
                                          </p:stCondLst>
                                        </p:cTn>
                                        <p:tgtEl>
                                          <p:spTgt spid="55"/>
                                        </p:tgtEl>
                                      </p:cBhvr>
                                      <p:to x="100000" y="90000"/>
                                    </p:animScale>
                                    <p:animScale>
                                      <p:cBhvr>
                                        <p:cTn id="64" dur="166" decel="50000">
                                          <p:stCondLst>
                                            <p:cond delay="1668"/>
                                          </p:stCondLst>
                                        </p:cTn>
                                        <p:tgtEl>
                                          <p:spTgt spid="55"/>
                                        </p:tgtEl>
                                      </p:cBhvr>
                                      <p:to x="100000" y="100000"/>
                                    </p:animScale>
                                    <p:animScale>
                                      <p:cBhvr>
                                        <p:cTn id="65" dur="26">
                                          <p:stCondLst>
                                            <p:cond delay="1808"/>
                                          </p:stCondLst>
                                        </p:cTn>
                                        <p:tgtEl>
                                          <p:spTgt spid="55"/>
                                        </p:tgtEl>
                                      </p:cBhvr>
                                      <p:to x="100000" y="95000"/>
                                    </p:animScale>
                                    <p:animScale>
                                      <p:cBhvr>
                                        <p:cTn id="66" dur="166" decel="50000">
                                          <p:stCondLst>
                                            <p:cond delay="1834"/>
                                          </p:stCondLst>
                                        </p:cTn>
                                        <p:tgtEl>
                                          <p:spTgt spid="55"/>
                                        </p:tgtEl>
                                      </p:cBhvr>
                                      <p:to x="100000" y="100000"/>
                                    </p:animScale>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up)">
                                      <p:cBhvr>
                                        <p:cTn id="71" dur="500"/>
                                        <p:tgtEl>
                                          <p:spTgt spid="54"/>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1000"/>
                                        <p:tgtEl>
                                          <p:spTgt spid="12"/>
                                        </p:tgtEl>
                                      </p:cBhvr>
                                    </p:animEffect>
                                    <p:anim calcmode="lin" valueType="num">
                                      <p:cBhvr>
                                        <p:cTn id="77" dur="1000" fill="hold"/>
                                        <p:tgtEl>
                                          <p:spTgt spid="12"/>
                                        </p:tgtEl>
                                        <p:attrNameLst>
                                          <p:attrName>ppt_x</p:attrName>
                                        </p:attrNameLst>
                                      </p:cBhvr>
                                      <p:tavLst>
                                        <p:tav tm="0">
                                          <p:val>
                                            <p:strVal val="#ppt_x"/>
                                          </p:val>
                                        </p:tav>
                                        <p:tav tm="100000">
                                          <p:val>
                                            <p:strVal val="#ppt_x"/>
                                          </p:val>
                                        </p:tav>
                                      </p:tavLst>
                                    </p:anim>
                                    <p:anim calcmode="lin" valueType="num">
                                      <p:cBhvr>
                                        <p:cTn id="7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76"/>
                                        </p:tgtEl>
                                        <p:attrNameLst>
                                          <p:attrName>style.visibility</p:attrName>
                                        </p:attrNameLst>
                                      </p:cBhvr>
                                      <p:to>
                                        <p:strVal val="visible"/>
                                      </p:to>
                                    </p:set>
                                    <p:animEffect transition="in" filter="barn(inVertical)">
                                      <p:cBhvr>
                                        <p:cTn id="83" dur="500"/>
                                        <p:tgtEl>
                                          <p:spTgt spid="76"/>
                                        </p:tgtEl>
                                      </p:cBhvr>
                                    </p:animEffect>
                                  </p:childTnLst>
                                </p:cTn>
                              </p:par>
                            </p:childTnLst>
                          </p:cTn>
                        </p:par>
                      </p:childTnLst>
                    </p:cTn>
                  </p:par>
                  <p:par>
                    <p:cTn id="84" fill="hold">
                      <p:stCondLst>
                        <p:cond delay="indefinite"/>
                      </p:stCondLst>
                      <p:childTnLst>
                        <p:par>
                          <p:cTn id="85" fill="hold">
                            <p:stCondLst>
                              <p:cond delay="0"/>
                            </p:stCondLst>
                            <p:childTnLst>
                              <p:par>
                                <p:cTn id="86" presetID="6" presetClass="entr" presetSubtype="16" fill="hold" grpId="0" nodeType="click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circle(in)">
                                      <p:cBhvr>
                                        <p:cTn id="88" dur="1000"/>
                                        <p:tgtEl>
                                          <p:spTgt spid="24"/>
                                        </p:tgtEl>
                                      </p:cBhvr>
                                    </p:animEffect>
                                  </p:childTnLst>
                                </p:cTn>
                              </p:par>
                            </p:childTnLst>
                          </p:cTn>
                        </p:par>
                        <p:par>
                          <p:cTn id="89" fill="hold">
                            <p:stCondLst>
                              <p:cond delay="1000"/>
                            </p:stCondLst>
                            <p:childTnLst>
                              <p:par>
                                <p:cTn id="90" presetID="10" presetClass="entr" presetSubtype="0" fill="hold" nodeType="after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fade">
                                      <p:cBhvr>
                                        <p:cTn id="92" dur="500"/>
                                        <p:tgtEl>
                                          <p:spTgt spid="7"/>
                                        </p:tgtEl>
                                      </p:cBhvr>
                                    </p:animEffect>
                                  </p:childTnLst>
                                </p:cTn>
                              </p:par>
                            </p:childTnLst>
                          </p:cTn>
                        </p:par>
                      </p:childTnLst>
                    </p:cTn>
                  </p:par>
                  <p:par>
                    <p:cTn id="93" fill="hold">
                      <p:stCondLst>
                        <p:cond delay="indefinite"/>
                      </p:stCondLst>
                      <p:childTnLst>
                        <p:par>
                          <p:cTn id="94" fill="hold">
                            <p:stCondLst>
                              <p:cond delay="0"/>
                            </p:stCondLst>
                            <p:childTnLst>
                              <p:par>
                                <p:cTn id="95" presetID="45" presetClass="entr" presetSubtype="0" fill="hold" grpId="0" nodeType="click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fade">
                                      <p:cBhvr>
                                        <p:cTn id="97" dur="2000"/>
                                        <p:tgtEl>
                                          <p:spTgt spid="11"/>
                                        </p:tgtEl>
                                      </p:cBhvr>
                                    </p:animEffect>
                                    <p:anim calcmode="lin" valueType="num">
                                      <p:cBhvr>
                                        <p:cTn id="98" dur="2000" fill="hold"/>
                                        <p:tgtEl>
                                          <p:spTgt spid="11"/>
                                        </p:tgtEl>
                                        <p:attrNameLst>
                                          <p:attrName>ppt_w</p:attrName>
                                        </p:attrNameLst>
                                      </p:cBhvr>
                                      <p:tavLst>
                                        <p:tav tm="0" fmla="#ppt_w*sin(2.5*pi*$)">
                                          <p:val>
                                            <p:fltVal val="0"/>
                                          </p:val>
                                        </p:tav>
                                        <p:tav tm="100000">
                                          <p:val>
                                            <p:fltVal val="1"/>
                                          </p:val>
                                        </p:tav>
                                      </p:tavLst>
                                    </p:anim>
                                    <p:anim calcmode="lin" valueType="num">
                                      <p:cBhvr>
                                        <p:cTn id="9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138" grpId="0"/>
      <p:bldP spid="139" grpId="0"/>
      <p:bldP spid="42" grpId="0"/>
      <p:bldP spid="54" grpId="0" animBg="1"/>
      <p:bldP spid="55" grpId="0" animBg="1"/>
      <p:bldP spid="11" grpId="0"/>
      <p:bldP spid="12" grpId="0"/>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ounded Rectangle 62"/>
          <p:cNvSpPr/>
          <p:nvPr/>
        </p:nvSpPr>
        <p:spPr bwMode="auto">
          <a:xfrm>
            <a:off x="625797" y="4621778"/>
            <a:ext cx="8266684" cy="1975574"/>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66" name="Rounded Rectangle 65"/>
          <p:cNvSpPr/>
          <p:nvPr/>
        </p:nvSpPr>
        <p:spPr bwMode="auto">
          <a:xfrm>
            <a:off x="775080" y="4408175"/>
            <a:ext cx="416400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Tiên đề 4: Tiên đề lực tương tác</a:t>
            </a:r>
            <a:endParaRPr kumimoji="0" lang="en-US" sz="1800" i="0" u="none" strike="noStrike" cap="none" normalizeH="0" baseline="0">
              <a:ln>
                <a:noFill/>
              </a:ln>
              <a:solidFill>
                <a:schemeClr val="bg1"/>
              </a:solidFill>
              <a:effectLst/>
              <a:latin typeface="Arial" charset="0"/>
            </a:endParaRPr>
          </a:p>
        </p:txBody>
      </p:sp>
      <p:grpSp>
        <p:nvGrpSpPr>
          <p:cNvPr id="67" name="Group 66"/>
          <p:cNvGrpSpPr/>
          <p:nvPr/>
        </p:nvGrpSpPr>
        <p:grpSpPr>
          <a:xfrm>
            <a:off x="179513" y="4221088"/>
            <a:ext cx="818713" cy="792088"/>
            <a:chOff x="2843808" y="1484784"/>
            <a:chExt cx="792088" cy="792088"/>
          </a:xfrm>
        </p:grpSpPr>
        <p:sp>
          <p:nvSpPr>
            <p:cNvPr id="68" name="Oval 67"/>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69" name="TextBox 68"/>
            <p:cNvSpPr txBox="1"/>
            <p:nvPr/>
          </p:nvSpPr>
          <p:spPr>
            <a:xfrm>
              <a:off x="2915265" y="1700808"/>
              <a:ext cx="720631" cy="369332"/>
            </a:xfrm>
            <a:prstGeom prst="rect">
              <a:avLst/>
            </a:prstGeom>
            <a:noFill/>
          </p:spPr>
          <p:txBody>
            <a:bodyPr wrap="square" rtlCol="0">
              <a:spAutoFit/>
            </a:bodyPr>
            <a:lstStyle/>
            <a:p>
              <a:r>
                <a:rPr lang="en-US">
                  <a:solidFill>
                    <a:schemeClr val="bg1"/>
                  </a:solidFill>
                </a:rPr>
                <a:t>1.2.4</a:t>
              </a:r>
            </a:p>
          </p:txBody>
        </p:sp>
      </p:grpSp>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1.2. Các tiên đề tĩnh học</a:t>
            </a:r>
            <a:endParaRPr lang="en-US" sz="2000" dirty="0">
              <a:solidFill>
                <a:schemeClr val="accent1">
                  <a:lumMod val="75000"/>
                </a:schemeClr>
              </a:solidFill>
            </a:endParaRPr>
          </a:p>
        </p:txBody>
      </p:sp>
      <p:sp>
        <p:nvSpPr>
          <p:cNvPr id="36" name="Rounded Rectangle 35"/>
          <p:cNvSpPr/>
          <p:nvPr/>
        </p:nvSpPr>
        <p:spPr bwMode="auto">
          <a:xfrm>
            <a:off x="625797" y="1885474"/>
            <a:ext cx="8266684" cy="2191598"/>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7" name="Rounded Rectangle 36"/>
          <p:cNvSpPr/>
          <p:nvPr/>
        </p:nvSpPr>
        <p:spPr bwMode="auto">
          <a:xfrm>
            <a:off x="775081" y="1671871"/>
            <a:ext cx="300483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Tiên đề 3: Hợp hai lực</a:t>
            </a:r>
            <a:endParaRPr kumimoji="0" lang="en-US" sz="1800" i="0" u="none" strike="noStrike" cap="none" normalizeH="0" baseline="0">
              <a:ln>
                <a:noFill/>
              </a:ln>
              <a:solidFill>
                <a:schemeClr val="bg1"/>
              </a:solidFill>
              <a:effectLst/>
              <a:latin typeface="Arial" charset="0"/>
            </a:endParaRPr>
          </a:p>
        </p:txBody>
      </p:sp>
      <p:grpSp>
        <p:nvGrpSpPr>
          <p:cNvPr id="38" name="Group 37"/>
          <p:cNvGrpSpPr/>
          <p:nvPr/>
        </p:nvGrpSpPr>
        <p:grpSpPr>
          <a:xfrm>
            <a:off x="179513" y="1484784"/>
            <a:ext cx="818713" cy="792088"/>
            <a:chOff x="2843808" y="1484784"/>
            <a:chExt cx="792088" cy="792088"/>
          </a:xfrm>
        </p:grpSpPr>
        <p:sp>
          <p:nvSpPr>
            <p:cNvPr id="39" name="Oval 3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1" name="TextBox 40"/>
            <p:cNvSpPr txBox="1"/>
            <p:nvPr/>
          </p:nvSpPr>
          <p:spPr>
            <a:xfrm>
              <a:off x="2915265" y="1700808"/>
              <a:ext cx="720631" cy="369332"/>
            </a:xfrm>
            <a:prstGeom prst="rect">
              <a:avLst/>
            </a:prstGeom>
            <a:noFill/>
          </p:spPr>
          <p:txBody>
            <a:bodyPr wrap="square" rtlCol="0">
              <a:spAutoFit/>
            </a:bodyPr>
            <a:lstStyle/>
            <a:p>
              <a:r>
                <a:rPr lang="en-US">
                  <a:solidFill>
                    <a:schemeClr val="bg1"/>
                  </a:solidFill>
                </a:rPr>
                <a:t>1.2.3</a:t>
              </a:r>
            </a:p>
          </p:txBody>
        </p:sp>
      </p:grpSp>
      <p:sp>
        <p:nvSpPr>
          <p:cNvPr id="42" name="Rectangle 41"/>
          <p:cNvSpPr/>
          <p:nvPr/>
        </p:nvSpPr>
        <p:spPr>
          <a:xfrm>
            <a:off x="628929" y="2173506"/>
            <a:ext cx="5239216" cy="1089529"/>
          </a:xfrm>
          <a:prstGeom prst="rect">
            <a:avLst/>
          </a:prstGeom>
        </p:spPr>
        <p:txBody>
          <a:bodyPr wrap="square">
            <a:spAutoFit/>
          </a:bodyPr>
          <a:lstStyle/>
          <a:p>
            <a:pPr lvl="0">
              <a:lnSpc>
                <a:spcPct val="120000"/>
              </a:lnSpc>
              <a:spcBef>
                <a:spcPts val="600"/>
              </a:spcBef>
              <a:buClr>
                <a:srgbClr val="142288"/>
              </a:buClr>
            </a:pPr>
            <a:r>
              <a:rPr lang="vi-VN" b="0" kern="0">
                <a:solidFill>
                  <a:schemeClr val="accent1">
                    <a:lumMod val="75000"/>
                  </a:schemeClr>
                </a:solidFill>
                <a:latin typeface="Helvetica Neue"/>
                <a:ea typeface="Optima" pitchFamily="18" charset="-93"/>
                <a:cs typeface="Optima" pitchFamily="18" charset="-93"/>
              </a:rPr>
              <a:t>Hai lực tác dụng lên vật rắn tại một điểm được xác định bằng </a:t>
            </a:r>
            <a:r>
              <a:rPr lang="vi-VN" i="1" kern="0">
                <a:solidFill>
                  <a:schemeClr val="accent1">
                    <a:lumMod val="75000"/>
                  </a:schemeClr>
                </a:solidFill>
                <a:latin typeface="Helvetica Neue"/>
                <a:ea typeface="Optima" pitchFamily="18" charset="-93"/>
                <a:cs typeface="Optima" pitchFamily="18" charset="-93"/>
              </a:rPr>
              <a:t>đường chéo của hình bình hành </a:t>
            </a:r>
            <a:r>
              <a:rPr lang="vi-VN" b="0" kern="0">
                <a:solidFill>
                  <a:schemeClr val="accent1">
                    <a:lumMod val="75000"/>
                  </a:schemeClr>
                </a:solidFill>
                <a:latin typeface="Helvetica Neue"/>
                <a:ea typeface="Optima" pitchFamily="18" charset="-93"/>
                <a:cs typeface="Optima" pitchFamily="18" charset="-93"/>
              </a:rPr>
              <a:t>mà hai cạnh là hai lực đã cho</a:t>
            </a:r>
          </a:p>
        </p:txBody>
      </p:sp>
      <p:sp>
        <p:nvSpPr>
          <p:cNvPr id="52" name="TextBox 51"/>
          <p:cNvSpPr txBox="1"/>
          <p:nvPr/>
        </p:nvSpPr>
        <p:spPr>
          <a:xfrm>
            <a:off x="8095716" y="1988840"/>
            <a:ext cx="508732" cy="369332"/>
          </a:xfrm>
          <a:prstGeom prst="rect">
            <a:avLst/>
          </a:prstGeom>
          <a:noFill/>
        </p:spPr>
        <p:txBody>
          <a:bodyPr wrap="square" rtlCol="0">
            <a:spAutoFit/>
          </a:bodyPr>
          <a:lstStyle/>
          <a:p>
            <a:r>
              <a:rPr lang="en-US" b="0" i="1"/>
              <a:t>R</a:t>
            </a:r>
            <a:endParaRPr lang="en-US" b="0" i="1" baseline="-25000"/>
          </a:p>
        </p:txBody>
      </p:sp>
      <p:sp>
        <p:nvSpPr>
          <p:cNvPr id="12" name="Rectangle 11"/>
          <p:cNvSpPr/>
          <p:nvPr/>
        </p:nvSpPr>
        <p:spPr>
          <a:xfrm>
            <a:off x="683568" y="4931759"/>
            <a:ext cx="4464495" cy="1089529"/>
          </a:xfrm>
          <a:prstGeom prst="rect">
            <a:avLst/>
          </a:prstGeom>
        </p:spPr>
        <p:txBody>
          <a:bodyPr wrap="square">
            <a:spAutoFit/>
          </a:bodyPr>
          <a:lstStyle/>
          <a:p>
            <a:pPr>
              <a:lnSpc>
                <a:spcPct val="120000"/>
              </a:lnSpc>
              <a:buNone/>
            </a:pPr>
            <a:r>
              <a:rPr lang="vi-VN" b="0">
                <a:solidFill>
                  <a:schemeClr val="accent1">
                    <a:lumMod val="75000"/>
                  </a:schemeClr>
                </a:solidFill>
              </a:rPr>
              <a:t>Lực tác dụng và lực phản tác dụng giữa hai vật có </a:t>
            </a:r>
            <a:r>
              <a:rPr lang="vi-VN" i="1">
                <a:solidFill>
                  <a:schemeClr val="accent1">
                    <a:lumMod val="75000"/>
                  </a:schemeClr>
                </a:solidFill>
              </a:rPr>
              <a:t>cùng cường độ</a:t>
            </a:r>
            <a:r>
              <a:rPr lang="vi-VN" b="0">
                <a:solidFill>
                  <a:schemeClr val="accent1">
                    <a:lumMod val="75000"/>
                  </a:schemeClr>
                </a:solidFill>
              </a:rPr>
              <a:t>, </a:t>
            </a:r>
            <a:r>
              <a:rPr lang="vi-VN" i="1">
                <a:solidFill>
                  <a:schemeClr val="accent1">
                    <a:lumMod val="75000"/>
                  </a:schemeClr>
                </a:solidFill>
              </a:rPr>
              <a:t>cùng đường tác dụng</a:t>
            </a:r>
            <a:r>
              <a:rPr lang="vi-VN">
                <a:solidFill>
                  <a:schemeClr val="accent1">
                    <a:lumMod val="75000"/>
                  </a:schemeClr>
                </a:solidFill>
              </a:rPr>
              <a:t> </a:t>
            </a:r>
            <a:r>
              <a:rPr lang="vi-VN" b="0">
                <a:solidFill>
                  <a:schemeClr val="accent1">
                    <a:lumMod val="75000"/>
                  </a:schemeClr>
                </a:solidFill>
              </a:rPr>
              <a:t>và </a:t>
            </a:r>
            <a:r>
              <a:rPr lang="vi-VN" i="1">
                <a:solidFill>
                  <a:schemeClr val="accent1">
                    <a:lumMod val="75000"/>
                  </a:schemeClr>
                </a:solidFill>
              </a:rPr>
              <a:t>ngược chiều nhau</a:t>
            </a:r>
          </a:p>
        </p:txBody>
      </p:sp>
      <mc:AlternateContent xmlns:mc="http://schemas.openxmlformats.org/markup-compatibility/2006" xmlns:a14="http://schemas.microsoft.com/office/drawing/2010/main">
        <mc:Choice Requires="a14">
          <p:sp>
            <p:nvSpPr>
              <p:cNvPr id="4" name="Rectangle 3"/>
              <p:cNvSpPr/>
              <p:nvPr/>
            </p:nvSpPr>
            <p:spPr>
              <a:xfrm>
                <a:off x="6804248" y="3530125"/>
                <a:ext cx="1421030" cy="402931"/>
              </a:xfrm>
              <a:prstGeom prst="rect">
                <a:avLst/>
              </a:prstGeom>
              <a:ln w="12700"/>
            </p:spPr>
            <p:style>
              <a:lnRef idx="2">
                <a:schemeClr val="accent1"/>
              </a:lnRef>
              <a:fillRef idx="1">
                <a:schemeClr val="lt1"/>
              </a:fillRef>
              <a:effectRef idx="0">
                <a:schemeClr val="accent1"/>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n-US" i="1">
                              <a:latin typeface="Cambria Math" panose="02040503050406030204" pitchFamily="18" charset="0"/>
                            </a:rPr>
                          </m:ctrlPr>
                        </m:accPr>
                        <m:e>
                          <m:r>
                            <a:rPr lang="en-US" b="0" i="1">
                              <a:latin typeface="Cambria Math"/>
                            </a:rPr>
                            <m:t>𝑅</m:t>
                          </m:r>
                        </m:e>
                      </m:acc>
                      <m:r>
                        <a:rPr lang="en-US" b="0" i="1">
                          <a:latin typeface="Cambria Math"/>
                        </a:rPr>
                        <m:t>=</m:t>
                      </m:r>
                      <m:acc>
                        <m:accPr>
                          <m:chr m:val="⃗"/>
                          <m:ctrlPr>
                            <a:rPr lang="en-US" b="0" i="1">
                              <a:latin typeface="Cambria Math" panose="02040503050406030204" pitchFamily="18" charset="0"/>
                            </a:rPr>
                          </m:ctrlPr>
                        </m:accPr>
                        <m:e>
                          <m:sSub>
                            <m:sSubPr>
                              <m:ctrlPr>
                                <a:rPr lang="en-US" b="0" i="1">
                                  <a:latin typeface="Cambria Math" panose="02040503050406030204" pitchFamily="18" charset="0"/>
                                </a:rPr>
                              </m:ctrlPr>
                            </m:sSubPr>
                            <m:e>
                              <m:r>
                                <a:rPr lang="en-US" b="0" i="1">
                                  <a:latin typeface="Cambria Math"/>
                                </a:rPr>
                                <m:t>𝐹</m:t>
                              </m:r>
                            </m:e>
                            <m:sub>
                              <m:r>
                                <a:rPr lang="en-US" b="0" i="1">
                                  <a:latin typeface="Cambria Math"/>
                                </a:rPr>
                                <m:t>1</m:t>
                              </m:r>
                            </m:sub>
                          </m:sSub>
                        </m:e>
                      </m:acc>
                      <m:r>
                        <a:rPr lang="en-US" b="0" i="1">
                          <a:latin typeface="Cambria Math"/>
                        </a:rPr>
                        <m:t>+</m:t>
                      </m:r>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a:rPr>
                                <m:t>𝐹</m:t>
                              </m:r>
                            </m:e>
                            <m:sub>
                              <m:r>
                                <a:rPr lang="en-US" b="0" i="1">
                                  <a:latin typeface="Cambria Math"/>
                                </a:rPr>
                                <m:t>2</m:t>
                              </m:r>
                            </m:sub>
                          </m:sSub>
                        </m:e>
                      </m:acc>
                    </m:oMath>
                  </m:oMathPara>
                </a14:m>
                <a:endParaRPr lang="en-US"/>
              </a:p>
            </p:txBody>
          </p:sp>
        </mc:Choice>
        <mc:Fallback xmlns="">
          <p:sp>
            <p:nvSpPr>
              <p:cNvPr id="4" name="Rectangle 3"/>
              <p:cNvSpPr>
                <a:spLocks noRot="1" noChangeAspect="1" noMove="1" noResize="1" noEditPoints="1" noAdjustHandles="1" noChangeArrowheads="1" noChangeShapeType="1" noTextEdit="1"/>
              </p:cNvSpPr>
              <p:nvPr/>
            </p:nvSpPr>
            <p:spPr>
              <a:xfrm>
                <a:off x="6804248" y="3530125"/>
                <a:ext cx="1421030" cy="402931"/>
              </a:xfrm>
              <a:prstGeom prst="rect">
                <a:avLst/>
              </a:prstGeom>
              <a:blipFill rotWithShape="1">
                <a:blip r:embed="rId3"/>
                <a:stretch>
                  <a:fillRect/>
                </a:stretch>
              </a:blipFill>
              <a:ln w="12700"/>
            </p:spPr>
            <p:txBody>
              <a:bodyPr/>
              <a:lstStyle/>
              <a:p>
                <a:r>
                  <a:rPr lang="en-US">
                    <a:noFill/>
                  </a:rPr>
                  <a:t> </a:t>
                </a:r>
              </a:p>
            </p:txBody>
          </p:sp>
        </mc:Fallback>
      </mc:AlternateContent>
      <p:sp>
        <p:nvSpPr>
          <p:cNvPr id="7" name="Parallelogram 6"/>
          <p:cNvSpPr/>
          <p:nvPr/>
        </p:nvSpPr>
        <p:spPr bwMode="auto">
          <a:xfrm>
            <a:off x="6658561" y="2358172"/>
            <a:ext cx="1797195" cy="864096"/>
          </a:xfrm>
          <a:prstGeom prst="parallelogram">
            <a:avLst>
              <a:gd name="adj" fmla="val 42637"/>
            </a:avLst>
          </a:prstGeom>
          <a:ln w="9525">
            <a:prstDash val="lgDash"/>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7" name="Straight Arrow Connector 16"/>
          <p:cNvCxnSpPr/>
          <p:nvPr/>
        </p:nvCxnSpPr>
        <p:spPr bwMode="auto">
          <a:xfrm flipV="1">
            <a:off x="6658561" y="2358172"/>
            <a:ext cx="1797195" cy="864096"/>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 name="Group 2"/>
          <p:cNvGrpSpPr/>
          <p:nvPr/>
        </p:nvGrpSpPr>
        <p:grpSpPr>
          <a:xfrm>
            <a:off x="6511540" y="2123564"/>
            <a:ext cx="2164916" cy="1314728"/>
            <a:chOff x="6511540" y="2123564"/>
            <a:chExt cx="2164916" cy="1314728"/>
          </a:xfrm>
        </p:grpSpPr>
        <p:sp>
          <p:nvSpPr>
            <p:cNvPr id="51" name="TextBox 50"/>
            <p:cNvSpPr txBox="1"/>
            <p:nvPr/>
          </p:nvSpPr>
          <p:spPr>
            <a:xfrm>
              <a:off x="6511540" y="2123564"/>
              <a:ext cx="508732" cy="369332"/>
            </a:xfrm>
            <a:prstGeom prst="rect">
              <a:avLst/>
            </a:prstGeom>
            <a:noFill/>
          </p:spPr>
          <p:txBody>
            <a:bodyPr wrap="square" rtlCol="0">
              <a:spAutoFit/>
            </a:bodyPr>
            <a:lstStyle/>
            <a:p>
              <a:r>
                <a:rPr lang="en-US" b="0" i="1"/>
                <a:t>F</a:t>
              </a:r>
              <a:r>
                <a:rPr lang="en-US" b="0" i="1" baseline="-25000"/>
                <a:t>1</a:t>
              </a:r>
            </a:p>
          </p:txBody>
        </p:sp>
        <p:sp>
          <p:nvSpPr>
            <p:cNvPr id="53" name="TextBox 52"/>
            <p:cNvSpPr txBox="1"/>
            <p:nvPr/>
          </p:nvSpPr>
          <p:spPr>
            <a:xfrm>
              <a:off x="8167724" y="3068960"/>
              <a:ext cx="508732" cy="369332"/>
            </a:xfrm>
            <a:prstGeom prst="rect">
              <a:avLst/>
            </a:prstGeom>
            <a:noFill/>
          </p:spPr>
          <p:txBody>
            <a:bodyPr wrap="square" rtlCol="0">
              <a:spAutoFit/>
            </a:bodyPr>
            <a:lstStyle/>
            <a:p>
              <a:r>
                <a:rPr lang="en-US" b="0" i="1"/>
                <a:t>F</a:t>
              </a:r>
              <a:r>
                <a:rPr lang="en-US" b="0" i="1" baseline="-25000"/>
                <a:t>2</a:t>
              </a:r>
            </a:p>
          </p:txBody>
        </p:sp>
        <p:cxnSp>
          <p:nvCxnSpPr>
            <p:cNvPr id="50" name="Straight Arrow Connector 49"/>
            <p:cNvCxnSpPr/>
            <p:nvPr/>
          </p:nvCxnSpPr>
          <p:spPr bwMode="auto">
            <a:xfrm>
              <a:off x="6658561" y="3222268"/>
              <a:ext cx="1437155" cy="0"/>
            </a:xfrm>
            <a:prstGeom prst="straightConnector1">
              <a:avLst/>
            </a:prstGeom>
            <a:solidFill>
              <a:schemeClr val="accent1"/>
            </a:solidFill>
            <a:ln w="19050" cap="flat" cmpd="sng" algn="ctr">
              <a:solidFill>
                <a:schemeClr val="accent1">
                  <a:lumMod val="75000"/>
                </a:schemeClr>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Arrow Connector 8"/>
            <p:cNvCxnSpPr/>
            <p:nvPr/>
          </p:nvCxnSpPr>
          <p:spPr bwMode="auto">
            <a:xfrm flipV="1">
              <a:off x="6658561" y="2358172"/>
              <a:ext cx="372329" cy="864096"/>
            </a:xfrm>
            <a:prstGeom prst="straightConnector1">
              <a:avLst/>
            </a:prstGeom>
            <a:solidFill>
              <a:schemeClr val="accent1"/>
            </a:solidFill>
            <a:ln w="19050" cap="flat" cmpd="sng" algn="ctr">
              <a:solidFill>
                <a:schemeClr val="accent1">
                  <a:lumMod val="75000"/>
                </a:schemeClr>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70" name="Rectangle 69"/>
          <p:cNvSpPr/>
          <p:nvPr/>
        </p:nvSpPr>
        <p:spPr>
          <a:xfrm>
            <a:off x="1174824" y="6165304"/>
            <a:ext cx="7357616" cy="369332"/>
          </a:xfrm>
          <a:prstGeom prst="rect">
            <a:avLst/>
          </a:prstGeom>
        </p:spPr>
        <p:txBody>
          <a:bodyPr wrap="square">
            <a:spAutoFit/>
          </a:bodyPr>
          <a:lstStyle/>
          <a:p>
            <a:pPr marL="0" indent="0" algn="ctr">
              <a:spcBef>
                <a:spcPts val="1200"/>
              </a:spcBef>
              <a:buNone/>
            </a:pPr>
            <a:r>
              <a:rPr lang="en-US" b="0">
                <a:solidFill>
                  <a:srgbClr val="FF0000"/>
                </a:solidFill>
              </a:rPr>
              <a:t>* Chú ý: Hai lực này không cân bằng vì đặt vào hai vật khác nhau</a:t>
            </a:r>
          </a:p>
        </p:txBody>
      </p:sp>
      <p:grpSp>
        <p:nvGrpSpPr>
          <p:cNvPr id="11" name="Group 10"/>
          <p:cNvGrpSpPr/>
          <p:nvPr/>
        </p:nvGrpSpPr>
        <p:grpSpPr>
          <a:xfrm>
            <a:off x="5647863" y="4735056"/>
            <a:ext cx="2713303" cy="1295524"/>
            <a:chOff x="5647863" y="4735056"/>
            <a:chExt cx="2713303" cy="1295524"/>
          </a:xfrm>
        </p:grpSpPr>
        <p:sp>
          <p:nvSpPr>
            <p:cNvPr id="72" name="Oval 71"/>
            <p:cNvSpPr/>
            <p:nvPr/>
          </p:nvSpPr>
          <p:spPr bwMode="auto">
            <a:xfrm rot="266434">
              <a:off x="7029783" y="4735056"/>
              <a:ext cx="1331383" cy="1204020"/>
            </a:xfrm>
            <a:prstGeom prst="ellipse">
              <a:avLst/>
            </a:prstGeom>
            <a:ln w="127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nvGrpSpPr>
            <p:cNvPr id="8" name="Group 7"/>
            <p:cNvGrpSpPr/>
            <p:nvPr/>
          </p:nvGrpSpPr>
          <p:grpSpPr>
            <a:xfrm>
              <a:off x="5647863" y="4963626"/>
              <a:ext cx="2400017" cy="1066954"/>
              <a:chOff x="5647863" y="4963626"/>
              <a:chExt cx="2400017" cy="1066954"/>
            </a:xfrm>
          </p:grpSpPr>
          <p:sp>
            <p:nvSpPr>
              <p:cNvPr id="62" name="Oval 61"/>
              <p:cNvSpPr/>
              <p:nvPr/>
            </p:nvSpPr>
            <p:spPr bwMode="auto">
              <a:xfrm rot="19334370">
                <a:off x="5647863" y="5007140"/>
                <a:ext cx="1463785" cy="934332"/>
              </a:xfrm>
              <a:prstGeom prst="ellipse">
                <a:avLst/>
              </a:prstGeom>
              <a:ln w="127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82" name="TextBox 81"/>
              <p:cNvSpPr txBox="1"/>
              <p:nvPr/>
            </p:nvSpPr>
            <p:spPr>
              <a:xfrm>
                <a:off x="7498065" y="5537557"/>
                <a:ext cx="549815" cy="369332"/>
              </a:xfrm>
              <a:prstGeom prst="rect">
                <a:avLst/>
              </a:prstGeom>
              <a:noFill/>
            </p:spPr>
            <p:txBody>
              <a:bodyPr wrap="square" rtlCol="0">
                <a:spAutoFit/>
              </a:bodyPr>
              <a:lstStyle/>
              <a:p>
                <a:r>
                  <a:rPr lang="en-US" b="0" i="1"/>
                  <a:t>S</a:t>
                </a:r>
                <a:r>
                  <a:rPr lang="en-US" b="0" i="1" baseline="-25000"/>
                  <a:t>2</a:t>
                </a:r>
              </a:p>
            </p:txBody>
          </p:sp>
          <p:sp>
            <p:nvSpPr>
              <p:cNvPr id="60" name="TextBox 59"/>
              <p:cNvSpPr txBox="1"/>
              <p:nvPr/>
            </p:nvSpPr>
            <p:spPr>
              <a:xfrm>
                <a:off x="5940152" y="5661248"/>
                <a:ext cx="549815" cy="369332"/>
              </a:xfrm>
              <a:prstGeom prst="rect">
                <a:avLst/>
              </a:prstGeom>
              <a:noFill/>
            </p:spPr>
            <p:txBody>
              <a:bodyPr wrap="square" rtlCol="0">
                <a:spAutoFit/>
              </a:bodyPr>
              <a:lstStyle/>
              <a:p>
                <a:r>
                  <a:rPr lang="en-US" b="0" i="1"/>
                  <a:t>S</a:t>
                </a:r>
                <a:r>
                  <a:rPr lang="en-US" b="0" i="1" baseline="-25000"/>
                  <a:t>1</a:t>
                </a:r>
              </a:p>
            </p:txBody>
          </p:sp>
          <p:sp>
            <p:nvSpPr>
              <p:cNvPr id="40" name="TextBox 39"/>
              <p:cNvSpPr txBox="1"/>
              <p:nvPr/>
            </p:nvSpPr>
            <p:spPr>
              <a:xfrm>
                <a:off x="6734263" y="4963626"/>
                <a:ext cx="430025" cy="369332"/>
              </a:xfrm>
              <a:prstGeom prst="rect">
                <a:avLst/>
              </a:prstGeom>
              <a:noFill/>
            </p:spPr>
            <p:txBody>
              <a:bodyPr wrap="square" rtlCol="0">
                <a:spAutoFit/>
              </a:bodyPr>
              <a:lstStyle/>
              <a:p>
                <a:r>
                  <a:rPr lang="en-US" b="0" i="1"/>
                  <a:t>A</a:t>
                </a:r>
                <a:endParaRPr lang="en-US" b="0" i="1" baseline="-25000"/>
              </a:p>
            </p:txBody>
          </p:sp>
        </p:grpSp>
      </p:grpSp>
      <mc:AlternateContent xmlns:mc="http://schemas.openxmlformats.org/markup-compatibility/2006" xmlns:a14="http://schemas.microsoft.com/office/drawing/2010/main">
        <mc:Choice Requires="a14">
          <p:sp>
            <p:nvSpPr>
              <p:cNvPr id="22" name="Rectangle 21"/>
              <p:cNvSpPr/>
              <p:nvPr/>
            </p:nvSpPr>
            <p:spPr>
              <a:xfrm>
                <a:off x="1184155" y="3284984"/>
                <a:ext cx="4107925" cy="656013"/>
              </a:xfrm>
              <a:prstGeom prst="rect">
                <a:avLst/>
              </a:prstGeom>
              <a:ln w="9525"/>
            </p:spPr>
            <p:style>
              <a:lnRef idx="2">
                <a:schemeClr val="accent1"/>
              </a:lnRef>
              <a:fillRef idx="1">
                <a:schemeClr val="lt1"/>
              </a:fillRef>
              <a:effectRef idx="0">
                <a:schemeClr val="accent1"/>
              </a:effectRef>
              <a:fontRef idx="minor">
                <a:schemeClr val="dk1"/>
              </a:fontRef>
            </p:style>
            <p:txBody>
              <a:bodyPr wrap="square">
                <a:spAutoFit/>
              </a:bodyPr>
              <a:lstStyle/>
              <a:p>
                <a:r>
                  <a:rPr lang="en-US" b="0" dirty="0"/>
                  <a:t>Trị </a:t>
                </a:r>
                <a:r>
                  <a:rPr lang="en-US" b="0" dirty="0" err="1"/>
                  <a:t>số</a:t>
                </a:r>
                <a:r>
                  <a:rPr lang="en-US" b="0" dirty="0"/>
                  <a:t>: </a:t>
                </a:r>
                <a14:m>
                  <m:oMath xmlns:m="http://schemas.openxmlformats.org/officeDocument/2006/math">
                    <m:r>
                      <a:rPr lang="en-US" b="0" i="1">
                        <a:latin typeface="Cambria Math"/>
                      </a:rPr>
                      <m:t>𝑅</m:t>
                    </m:r>
                    <m:r>
                      <a:rPr lang="en-US" b="0" i="1" smtClean="0">
                        <a:latin typeface="Cambria Math" panose="02040503050406030204" pitchFamily="18" charset="0"/>
                      </a:rPr>
                      <m:t>=</m:t>
                    </m:r>
                    <m:rad>
                      <m:radPr>
                        <m:degHide m:val="on"/>
                        <m:ctrlPr>
                          <a:rPr lang="en-US" b="0" i="1">
                            <a:latin typeface="Cambria Math" panose="02040503050406030204" pitchFamily="18" charset="0"/>
                          </a:rPr>
                        </m:ctrlPr>
                      </m:radPr>
                      <m:deg/>
                      <m:e>
                        <m:sSubSup>
                          <m:sSubSupPr>
                            <m:ctrlPr>
                              <a:rPr lang="en-US" b="0" i="1">
                                <a:latin typeface="Cambria Math" panose="02040503050406030204" pitchFamily="18" charset="0"/>
                              </a:rPr>
                            </m:ctrlPr>
                          </m:sSubSupPr>
                          <m:e>
                            <m:r>
                              <a:rPr lang="en-US" b="0" i="1">
                                <a:latin typeface="Cambria Math"/>
                              </a:rPr>
                              <m:t>𝐹</m:t>
                            </m:r>
                          </m:e>
                          <m:sub>
                            <m:r>
                              <a:rPr lang="en-US" b="0" i="1">
                                <a:latin typeface="Cambria Math"/>
                              </a:rPr>
                              <m:t>1</m:t>
                            </m:r>
                          </m:sub>
                          <m:sup>
                            <m:r>
                              <a:rPr lang="en-US" b="0" i="1">
                                <a:latin typeface="Cambria Math"/>
                              </a:rPr>
                              <m:t>2</m:t>
                            </m:r>
                          </m:sup>
                        </m:sSubSup>
                        <m:r>
                          <a:rPr lang="en-US" b="0" i="1">
                            <a:latin typeface="Cambria Math"/>
                          </a:rPr>
                          <m:t>+</m:t>
                        </m:r>
                        <m:sSubSup>
                          <m:sSubSupPr>
                            <m:ctrlPr>
                              <a:rPr lang="en-US" i="1">
                                <a:latin typeface="Cambria Math" panose="02040503050406030204" pitchFamily="18" charset="0"/>
                              </a:rPr>
                            </m:ctrlPr>
                          </m:sSubSupPr>
                          <m:e>
                            <m:r>
                              <a:rPr lang="en-US" i="1">
                                <a:latin typeface="Cambria Math"/>
                              </a:rPr>
                              <m:t>𝐹</m:t>
                            </m:r>
                          </m:e>
                          <m:sub>
                            <m:r>
                              <a:rPr lang="en-US" b="0" i="1">
                                <a:latin typeface="Cambria Math"/>
                              </a:rPr>
                              <m:t>2</m:t>
                            </m:r>
                          </m:sub>
                          <m:sup>
                            <m:r>
                              <a:rPr lang="en-US" i="1">
                                <a:latin typeface="Cambria Math"/>
                              </a:rPr>
                              <m:t>2</m:t>
                            </m:r>
                          </m:sup>
                        </m:sSubSup>
                        <m:r>
                          <a:rPr lang="en-US" b="0" i="1">
                            <a:latin typeface="Cambria Math"/>
                          </a:rPr>
                          <m:t>+2</m:t>
                        </m:r>
                        <m:sSubSup>
                          <m:sSubSupPr>
                            <m:ctrlPr>
                              <a:rPr lang="en-US" i="1">
                                <a:latin typeface="Cambria Math" panose="02040503050406030204" pitchFamily="18" charset="0"/>
                              </a:rPr>
                            </m:ctrlPr>
                          </m:sSubSupPr>
                          <m:e>
                            <m:r>
                              <a:rPr lang="en-US" i="1">
                                <a:latin typeface="Cambria Math"/>
                              </a:rPr>
                              <m:t>𝐹</m:t>
                            </m:r>
                          </m:e>
                          <m:sub>
                            <m:r>
                              <a:rPr lang="en-US" i="1">
                                <a:latin typeface="Cambria Math"/>
                              </a:rPr>
                              <m:t>1</m:t>
                            </m:r>
                          </m:sub>
                          <m:sup/>
                        </m:sSubSup>
                        <m:sSubSup>
                          <m:sSubSupPr>
                            <m:ctrlPr>
                              <a:rPr lang="en-US" i="1">
                                <a:latin typeface="Cambria Math" panose="02040503050406030204" pitchFamily="18" charset="0"/>
                              </a:rPr>
                            </m:ctrlPr>
                          </m:sSubSupPr>
                          <m:e>
                            <m:r>
                              <a:rPr lang="en-US" i="1">
                                <a:latin typeface="Cambria Math"/>
                              </a:rPr>
                              <m:t>𝐹</m:t>
                            </m:r>
                          </m:e>
                          <m:sub>
                            <m:r>
                              <a:rPr lang="en-US" b="0" i="1">
                                <a:latin typeface="Cambria Math"/>
                              </a:rPr>
                              <m:t>2</m:t>
                            </m:r>
                          </m:sub>
                          <m:sup/>
                        </m:sSubSup>
                        <m:func>
                          <m:funcPr>
                            <m:ctrlPr>
                              <a:rPr lang="en-US" b="0" i="1">
                                <a:latin typeface="Cambria Math" panose="02040503050406030204" pitchFamily="18" charset="0"/>
                              </a:rPr>
                            </m:ctrlPr>
                          </m:funcPr>
                          <m:fName>
                            <m:r>
                              <m:rPr>
                                <m:sty m:val="p"/>
                              </m:rPr>
                              <a:rPr lang="en-US" b="0">
                                <a:latin typeface="Cambria Math"/>
                              </a:rPr>
                              <m:t>cos</m:t>
                            </m:r>
                          </m:fName>
                          <m:e>
                            <m:r>
                              <a:rPr lang="en-US" b="0" i="1">
                                <a:latin typeface="Cambria Math"/>
                                <a:ea typeface="Cambria Math"/>
                              </a:rPr>
                              <m:t>𝛼</m:t>
                            </m:r>
                          </m:e>
                        </m:func>
                      </m:e>
                    </m:rad>
                  </m:oMath>
                </a14:m>
                <a:endParaRPr lang="en-US" dirty="0"/>
              </a:p>
            </p:txBody>
          </p:sp>
        </mc:Choice>
        <mc:Fallback xmlns="">
          <p:sp>
            <p:nvSpPr>
              <p:cNvPr id="22" name="Rectangle 21"/>
              <p:cNvSpPr>
                <a:spLocks noRot="1" noChangeAspect="1" noMove="1" noResize="1" noEditPoints="1" noAdjustHandles="1" noChangeArrowheads="1" noChangeShapeType="1" noTextEdit="1"/>
              </p:cNvSpPr>
              <p:nvPr/>
            </p:nvSpPr>
            <p:spPr>
              <a:xfrm>
                <a:off x="1184155" y="3284984"/>
                <a:ext cx="4107925" cy="656013"/>
              </a:xfrm>
              <a:prstGeom prst="rect">
                <a:avLst/>
              </a:prstGeom>
              <a:blipFill>
                <a:blip r:embed="rId4"/>
                <a:stretch>
                  <a:fillRect l="-1036"/>
                </a:stretch>
              </a:blipFill>
              <a:ln w="9525"/>
            </p:spPr>
            <p:txBody>
              <a:bodyPr/>
              <a:lstStyle/>
              <a:p>
                <a:r>
                  <a:rPr lang="en-US">
                    <a:noFill/>
                  </a:rPr>
                  <a:t> </a:t>
                </a:r>
              </a:p>
            </p:txBody>
          </p:sp>
        </mc:Fallback>
      </mc:AlternateContent>
      <p:cxnSp>
        <p:nvCxnSpPr>
          <p:cNvPr id="73" name="Straight Arrow Connector 72"/>
          <p:cNvCxnSpPr/>
          <p:nvPr/>
        </p:nvCxnSpPr>
        <p:spPr bwMode="auto">
          <a:xfrm rot="21148938" flipH="1">
            <a:off x="6131312" y="5337190"/>
            <a:ext cx="900740" cy="8717"/>
          </a:xfrm>
          <a:prstGeom prst="straightConnector1">
            <a:avLst/>
          </a:prstGeom>
          <a:solidFill>
            <a:schemeClr val="accent1"/>
          </a:solidFill>
          <a:ln w="1905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1" name="TextBox 60"/>
          <p:cNvSpPr txBox="1"/>
          <p:nvPr/>
        </p:nvSpPr>
        <p:spPr>
          <a:xfrm>
            <a:off x="5942175" y="5075892"/>
            <a:ext cx="430025" cy="369332"/>
          </a:xfrm>
          <a:prstGeom prst="rect">
            <a:avLst/>
          </a:prstGeom>
          <a:noFill/>
        </p:spPr>
        <p:txBody>
          <a:bodyPr wrap="square" rtlCol="0">
            <a:spAutoFit/>
          </a:bodyPr>
          <a:lstStyle/>
          <a:p>
            <a:r>
              <a:rPr lang="en-US" b="0" i="1"/>
              <a:t>F’</a:t>
            </a:r>
            <a:endParaRPr lang="en-US" b="0" i="1" baseline="-25000"/>
          </a:p>
        </p:txBody>
      </p:sp>
      <p:cxnSp>
        <p:nvCxnSpPr>
          <p:cNvPr id="64" name="Straight Arrow Connector 63"/>
          <p:cNvCxnSpPr/>
          <p:nvPr/>
        </p:nvCxnSpPr>
        <p:spPr bwMode="auto">
          <a:xfrm rot="21148938" flipV="1">
            <a:off x="7023708" y="5218905"/>
            <a:ext cx="908027" cy="1"/>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5" name="TextBox 74"/>
          <p:cNvSpPr txBox="1"/>
          <p:nvPr/>
        </p:nvSpPr>
        <p:spPr>
          <a:xfrm>
            <a:off x="7668344" y="4797152"/>
            <a:ext cx="379536" cy="369332"/>
          </a:xfrm>
          <a:prstGeom prst="rect">
            <a:avLst/>
          </a:prstGeom>
          <a:noFill/>
        </p:spPr>
        <p:txBody>
          <a:bodyPr wrap="square" rtlCol="0">
            <a:spAutoFit/>
          </a:bodyPr>
          <a:lstStyle/>
          <a:p>
            <a:r>
              <a:rPr lang="en-US" b="0" i="1"/>
              <a:t>F</a:t>
            </a:r>
          </a:p>
        </p:txBody>
      </p:sp>
    </p:spTree>
    <p:extLst>
      <p:ext uri="{BB962C8B-B14F-4D97-AF65-F5344CB8AC3E}">
        <p14:creationId xmlns:p14="http://schemas.microsoft.com/office/powerpoint/2010/main" val="334218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2000"/>
                                        <p:tgtEl>
                                          <p:spTgt spid="38"/>
                                        </p:tgtEl>
                                      </p:cBhvr>
                                    </p:animEffect>
                                    <p:anim calcmode="lin" valueType="num">
                                      <p:cBhvr>
                                        <p:cTn id="8" dur="2000" fill="hold"/>
                                        <p:tgtEl>
                                          <p:spTgt spid="38"/>
                                        </p:tgtEl>
                                        <p:attrNameLst>
                                          <p:attrName>ppt_w</p:attrName>
                                        </p:attrNameLst>
                                      </p:cBhvr>
                                      <p:tavLst>
                                        <p:tav tm="0" fmla="#ppt_w*sin(2.5*pi*$)">
                                          <p:val>
                                            <p:fltVal val="0"/>
                                          </p:val>
                                        </p:tav>
                                        <p:tav tm="100000">
                                          <p:val>
                                            <p:fltVal val="1"/>
                                          </p:val>
                                        </p:tav>
                                      </p:tavLst>
                                    </p:anim>
                                    <p:anim calcmode="lin" valueType="num">
                                      <p:cBhvr>
                                        <p:cTn id="9" dur="2000" fill="hold"/>
                                        <p:tgtEl>
                                          <p:spTgt spid="3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up)">
                                      <p:cBhvr>
                                        <p:cTn id="14" dur="500"/>
                                        <p:tgtEl>
                                          <p:spTgt spid="3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circle(in)">
                                      <p:cBhvr>
                                        <p:cTn id="34" dur="2000"/>
                                        <p:tgtEl>
                                          <p:spTgt spid="7"/>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500" fill="hold"/>
                                        <p:tgtEl>
                                          <p:spTgt spid="52"/>
                                        </p:tgtEl>
                                        <p:attrNameLst>
                                          <p:attrName>ppt_w</p:attrName>
                                        </p:attrNameLst>
                                      </p:cBhvr>
                                      <p:tavLst>
                                        <p:tav tm="0">
                                          <p:val>
                                            <p:fltVal val="0"/>
                                          </p:val>
                                        </p:tav>
                                        <p:tav tm="100000">
                                          <p:val>
                                            <p:strVal val="#ppt_w"/>
                                          </p:val>
                                        </p:tav>
                                      </p:tavLst>
                                    </p:anim>
                                    <p:anim calcmode="lin" valueType="num">
                                      <p:cBhvr>
                                        <p:cTn id="44" dur="500" fill="hold"/>
                                        <p:tgtEl>
                                          <p:spTgt spid="52"/>
                                        </p:tgtEl>
                                        <p:attrNameLst>
                                          <p:attrName>ppt_h</p:attrName>
                                        </p:attrNameLst>
                                      </p:cBhvr>
                                      <p:tavLst>
                                        <p:tav tm="0">
                                          <p:val>
                                            <p:fltVal val="0"/>
                                          </p:val>
                                        </p:tav>
                                        <p:tav tm="100000">
                                          <p:val>
                                            <p:strVal val="#ppt_h"/>
                                          </p:val>
                                        </p:tav>
                                      </p:tavLst>
                                    </p:anim>
                                    <p:animEffect transition="in" filter="fade">
                                      <p:cBhvr>
                                        <p:cTn id="45" dur="500"/>
                                        <p:tgtEl>
                                          <p:spTgt spid="52"/>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grpId="0"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circle(in)">
                                      <p:cBhvr>
                                        <p:cTn id="50" dur="2000"/>
                                        <p:tgtEl>
                                          <p:spTgt spid="4"/>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5" presetClass="entr" presetSubtype="0" fill="hold" nodeType="clickEffect">
                                  <p:stCondLst>
                                    <p:cond delay="0"/>
                                  </p:stCondLst>
                                  <p:childTnLst>
                                    <p:set>
                                      <p:cBhvr>
                                        <p:cTn id="61" dur="1" fill="hold">
                                          <p:stCondLst>
                                            <p:cond delay="0"/>
                                          </p:stCondLst>
                                        </p:cTn>
                                        <p:tgtEl>
                                          <p:spTgt spid="67"/>
                                        </p:tgtEl>
                                        <p:attrNameLst>
                                          <p:attrName>style.visibility</p:attrName>
                                        </p:attrNameLst>
                                      </p:cBhvr>
                                      <p:to>
                                        <p:strVal val="visible"/>
                                      </p:to>
                                    </p:set>
                                    <p:animEffect transition="in" filter="fade">
                                      <p:cBhvr>
                                        <p:cTn id="62" dur="2000"/>
                                        <p:tgtEl>
                                          <p:spTgt spid="67"/>
                                        </p:tgtEl>
                                      </p:cBhvr>
                                    </p:animEffect>
                                    <p:anim calcmode="lin" valueType="num">
                                      <p:cBhvr>
                                        <p:cTn id="63" dur="2000" fill="hold"/>
                                        <p:tgtEl>
                                          <p:spTgt spid="67"/>
                                        </p:tgtEl>
                                        <p:attrNameLst>
                                          <p:attrName>ppt_w</p:attrName>
                                        </p:attrNameLst>
                                      </p:cBhvr>
                                      <p:tavLst>
                                        <p:tav tm="0" fmla="#ppt_w*sin(2.5*pi*$)">
                                          <p:val>
                                            <p:fltVal val="0"/>
                                          </p:val>
                                        </p:tav>
                                        <p:tav tm="100000">
                                          <p:val>
                                            <p:fltVal val="1"/>
                                          </p:val>
                                        </p:tav>
                                      </p:tavLst>
                                    </p:anim>
                                    <p:anim calcmode="lin" valueType="num">
                                      <p:cBhvr>
                                        <p:cTn id="64" dur="2000" fill="hold"/>
                                        <p:tgtEl>
                                          <p:spTgt spid="67"/>
                                        </p:tgtEl>
                                        <p:attrNameLst>
                                          <p:attrName>ppt_h</p:attrName>
                                        </p:attrNameLst>
                                      </p:cBhvr>
                                      <p:tavLst>
                                        <p:tav tm="0">
                                          <p:val>
                                            <p:strVal val="#ppt_h"/>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grpId="0" nodeType="click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wipe(up)">
                                      <p:cBhvr>
                                        <p:cTn id="69" dur="500"/>
                                        <p:tgtEl>
                                          <p:spTgt spid="66"/>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nodeType="click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500" fill="hold"/>
                                        <p:tgtEl>
                                          <p:spTgt spid="11"/>
                                        </p:tgtEl>
                                        <p:attrNameLst>
                                          <p:attrName>ppt_w</p:attrName>
                                        </p:attrNameLst>
                                      </p:cBhvr>
                                      <p:tavLst>
                                        <p:tav tm="0">
                                          <p:val>
                                            <p:fltVal val="0"/>
                                          </p:val>
                                        </p:tav>
                                        <p:tav tm="100000">
                                          <p:val>
                                            <p:strVal val="#ppt_w"/>
                                          </p:val>
                                        </p:tav>
                                      </p:tavLst>
                                    </p:anim>
                                    <p:anim calcmode="lin" valueType="num">
                                      <p:cBhvr>
                                        <p:cTn id="75" dur="500" fill="hold"/>
                                        <p:tgtEl>
                                          <p:spTgt spid="11"/>
                                        </p:tgtEl>
                                        <p:attrNameLst>
                                          <p:attrName>ppt_h</p:attrName>
                                        </p:attrNameLst>
                                      </p:cBhvr>
                                      <p:tavLst>
                                        <p:tav tm="0">
                                          <p:val>
                                            <p:fltVal val="0"/>
                                          </p:val>
                                        </p:tav>
                                        <p:tav tm="100000">
                                          <p:val>
                                            <p:strVal val="#ppt_h"/>
                                          </p:val>
                                        </p:tav>
                                      </p:tavLst>
                                    </p:anim>
                                    <p:animEffect transition="in" filter="fade">
                                      <p:cBhvr>
                                        <p:cTn id="76" dur="500"/>
                                        <p:tgtEl>
                                          <p:spTgt spid="11"/>
                                        </p:tgtEl>
                                      </p:cBhvr>
                                    </p:animEffect>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nodeType="clickEffect">
                                  <p:stCondLst>
                                    <p:cond delay="0"/>
                                  </p:stCondLst>
                                  <p:childTnLst>
                                    <p:set>
                                      <p:cBhvr>
                                        <p:cTn id="80" dur="1" fill="hold">
                                          <p:stCondLst>
                                            <p:cond delay="0"/>
                                          </p:stCondLst>
                                        </p:cTn>
                                        <p:tgtEl>
                                          <p:spTgt spid="64"/>
                                        </p:tgtEl>
                                        <p:attrNameLst>
                                          <p:attrName>style.visibility</p:attrName>
                                        </p:attrNameLst>
                                      </p:cBhvr>
                                      <p:to>
                                        <p:strVal val="visible"/>
                                      </p:to>
                                    </p:set>
                                    <p:animEffect transition="in" filter="barn(inVertical)">
                                      <p:cBhvr>
                                        <p:cTn id="81" dur="500"/>
                                        <p:tgtEl>
                                          <p:spTgt spid="64"/>
                                        </p:tgtEl>
                                      </p:cBhvr>
                                    </p:animEffect>
                                  </p:childTnLst>
                                </p:cTn>
                              </p:par>
                              <p:par>
                                <p:cTn id="82" presetID="16" presetClass="entr" presetSubtype="21" fill="hold" grpId="0" nodeType="withEffect">
                                  <p:stCondLst>
                                    <p:cond delay="0"/>
                                  </p:stCondLst>
                                  <p:childTnLst>
                                    <p:set>
                                      <p:cBhvr>
                                        <p:cTn id="83" dur="1" fill="hold">
                                          <p:stCondLst>
                                            <p:cond delay="0"/>
                                          </p:stCondLst>
                                        </p:cTn>
                                        <p:tgtEl>
                                          <p:spTgt spid="75"/>
                                        </p:tgtEl>
                                        <p:attrNameLst>
                                          <p:attrName>style.visibility</p:attrName>
                                        </p:attrNameLst>
                                      </p:cBhvr>
                                      <p:to>
                                        <p:strVal val="visible"/>
                                      </p:to>
                                    </p:set>
                                    <p:animEffect transition="in" filter="barn(inVertical)">
                                      <p:cBhvr>
                                        <p:cTn id="84" dur="500"/>
                                        <p:tgtEl>
                                          <p:spTgt spid="75"/>
                                        </p:tgtEl>
                                      </p:cBhvr>
                                    </p:animEffect>
                                  </p:childTnLst>
                                </p:cTn>
                              </p:par>
                            </p:childTnLst>
                          </p:cTn>
                        </p:par>
                        <p:par>
                          <p:cTn id="85" fill="hold">
                            <p:stCondLst>
                              <p:cond delay="500"/>
                            </p:stCondLst>
                            <p:childTnLst>
                              <p:par>
                                <p:cTn id="86" presetID="22" presetClass="entr" presetSubtype="4"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Effect transition="in" filter="wipe(down)">
                                      <p:cBhvr>
                                        <p:cTn id="88" dur="500"/>
                                        <p:tgtEl>
                                          <p:spTgt spid="7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down)">
                                      <p:cBhvr>
                                        <p:cTn id="91" dur="500"/>
                                        <p:tgtEl>
                                          <p:spTgt spid="61"/>
                                        </p:tgtEl>
                                      </p:cBhvr>
                                    </p:animEffect>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2"/>
                                        </p:tgtEl>
                                        <p:attrNameLst>
                                          <p:attrName>style.visibility</p:attrName>
                                        </p:attrNameLst>
                                      </p:cBhvr>
                                      <p:to>
                                        <p:strVal val="visible"/>
                                      </p:to>
                                    </p:set>
                                    <p:animEffect transition="in" filter="fade">
                                      <p:cBhvr>
                                        <p:cTn id="96" dur="1000"/>
                                        <p:tgtEl>
                                          <p:spTgt spid="12"/>
                                        </p:tgtEl>
                                      </p:cBhvr>
                                    </p:animEffect>
                                    <p:anim calcmode="lin" valueType="num">
                                      <p:cBhvr>
                                        <p:cTn id="97" dur="1000" fill="hold"/>
                                        <p:tgtEl>
                                          <p:spTgt spid="12"/>
                                        </p:tgtEl>
                                        <p:attrNameLst>
                                          <p:attrName>ppt_x</p:attrName>
                                        </p:attrNameLst>
                                      </p:cBhvr>
                                      <p:tavLst>
                                        <p:tav tm="0">
                                          <p:val>
                                            <p:strVal val="#ppt_x"/>
                                          </p:val>
                                        </p:tav>
                                        <p:tav tm="100000">
                                          <p:val>
                                            <p:strVal val="#ppt_x"/>
                                          </p:val>
                                        </p:tav>
                                      </p:tavLst>
                                    </p:anim>
                                    <p:anim calcmode="lin" valueType="num">
                                      <p:cBhvr>
                                        <p:cTn id="9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6" presetClass="entr" presetSubtype="0" fill="hold" grpId="0" nodeType="clickEffect">
                                  <p:stCondLst>
                                    <p:cond delay="0"/>
                                  </p:stCondLst>
                                  <p:childTnLst>
                                    <p:set>
                                      <p:cBhvr>
                                        <p:cTn id="102" dur="1" fill="hold">
                                          <p:stCondLst>
                                            <p:cond delay="0"/>
                                          </p:stCondLst>
                                        </p:cTn>
                                        <p:tgtEl>
                                          <p:spTgt spid="70"/>
                                        </p:tgtEl>
                                        <p:attrNameLst>
                                          <p:attrName>style.visibility</p:attrName>
                                        </p:attrNameLst>
                                      </p:cBhvr>
                                      <p:to>
                                        <p:strVal val="visible"/>
                                      </p:to>
                                    </p:set>
                                    <p:animEffect transition="in" filter="wipe(down)">
                                      <p:cBhvr>
                                        <p:cTn id="103" dur="580">
                                          <p:stCondLst>
                                            <p:cond delay="0"/>
                                          </p:stCondLst>
                                        </p:cTn>
                                        <p:tgtEl>
                                          <p:spTgt spid="70"/>
                                        </p:tgtEl>
                                      </p:cBhvr>
                                    </p:animEffect>
                                    <p:anim calcmode="lin" valueType="num">
                                      <p:cBhvr>
                                        <p:cTn id="104" dur="1822" tmFilter="0,0; 0.14,0.36; 0.43,0.73; 0.71,0.91; 1.0,1.0">
                                          <p:stCondLst>
                                            <p:cond delay="0"/>
                                          </p:stCondLst>
                                        </p:cTn>
                                        <p:tgtEl>
                                          <p:spTgt spid="70"/>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70"/>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70"/>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70"/>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70"/>
                                        </p:tgtEl>
                                        <p:attrNameLst>
                                          <p:attrName>ppt_y</p:attrName>
                                        </p:attrNameLst>
                                      </p:cBhvr>
                                      <p:tavLst>
                                        <p:tav tm="0" fmla="#ppt_y-sin(pi*$)/81">
                                          <p:val>
                                            <p:fltVal val="0"/>
                                          </p:val>
                                        </p:tav>
                                        <p:tav tm="100000">
                                          <p:val>
                                            <p:fltVal val="1"/>
                                          </p:val>
                                        </p:tav>
                                      </p:tavLst>
                                    </p:anim>
                                    <p:animScale>
                                      <p:cBhvr>
                                        <p:cTn id="109" dur="26">
                                          <p:stCondLst>
                                            <p:cond delay="650"/>
                                          </p:stCondLst>
                                        </p:cTn>
                                        <p:tgtEl>
                                          <p:spTgt spid="70"/>
                                        </p:tgtEl>
                                      </p:cBhvr>
                                      <p:to x="100000" y="60000"/>
                                    </p:animScale>
                                    <p:animScale>
                                      <p:cBhvr>
                                        <p:cTn id="110" dur="166" decel="50000">
                                          <p:stCondLst>
                                            <p:cond delay="676"/>
                                          </p:stCondLst>
                                        </p:cTn>
                                        <p:tgtEl>
                                          <p:spTgt spid="70"/>
                                        </p:tgtEl>
                                      </p:cBhvr>
                                      <p:to x="100000" y="100000"/>
                                    </p:animScale>
                                    <p:animScale>
                                      <p:cBhvr>
                                        <p:cTn id="111" dur="26">
                                          <p:stCondLst>
                                            <p:cond delay="1312"/>
                                          </p:stCondLst>
                                        </p:cTn>
                                        <p:tgtEl>
                                          <p:spTgt spid="70"/>
                                        </p:tgtEl>
                                      </p:cBhvr>
                                      <p:to x="100000" y="80000"/>
                                    </p:animScale>
                                    <p:animScale>
                                      <p:cBhvr>
                                        <p:cTn id="112" dur="166" decel="50000">
                                          <p:stCondLst>
                                            <p:cond delay="1338"/>
                                          </p:stCondLst>
                                        </p:cTn>
                                        <p:tgtEl>
                                          <p:spTgt spid="70"/>
                                        </p:tgtEl>
                                      </p:cBhvr>
                                      <p:to x="100000" y="100000"/>
                                    </p:animScale>
                                    <p:animScale>
                                      <p:cBhvr>
                                        <p:cTn id="113" dur="26">
                                          <p:stCondLst>
                                            <p:cond delay="1642"/>
                                          </p:stCondLst>
                                        </p:cTn>
                                        <p:tgtEl>
                                          <p:spTgt spid="70"/>
                                        </p:tgtEl>
                                      </p:cBhvr>
                                      <p:to x="100000" y="90000"/>
                                    </p:animScale>
                                    <p:animScale>
                                      <p:cBhvr>
                                        <p:cTn id="114" dur="166" decel="50000">
                                          <p:stCondLst>
                                            <p:cond delay="1668"/>
                                          </p:stCondLst>
                                        </p:cTn>
                                        <p:tgtEl>
                                          <p:spTgt spid="70"/>
                                        </p:tgtEl>
                                      </p:cBhvr>
                                      <p:to x="100000" y="100000"/>
                                    </p:animScale>
                                    <p:animScale>
                                      <p:cBhvr>
                                        <p:cTn id="115" dur="26">
                                          <p:stCondLst>
                                            <p:cond delay="1808"/>
                                          </p:stCondLst>
                                        </p:cTn>
                                        <p:tgtEl>
                                          <p:spTgt spid="70"/>
                                        </p:tgtEl>
                                      </p:cBhvr>
                                      <p:to x="100000" y="95000"/>
                                    </p:animScale>
                                    <p:animScale>
                                      <p:cBhvr>
                                        <p:cTn id="116" dur="166" decel="50000">
                                          <p:stCondLst>
                                            <p:cond delay="1834"/>
                                          </p:stCondLst>
                                        </p:cTn>
                                        <p:tgtEl>
                                          <p:spTgt spid="7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36" grpId="0" animBg="1"/>
      <p:bldP spid="37" grpId="0" animBg="1"/>
      <p:bldP spid="42" grpId="0"/>
      <p:bldP spid="52" grpId="0"/>
      <p:bldP spid="12" grpId="0"/>
      <p:bldP spid="4" grpId="0" animBg="1"/>
      <p:bldP spid="7" grpId="0" animBg="1"/>
      <p:bldP spid="70" grpId="0"/>
      <p:bldP spid="22" grpId="0" animBg="1"/>
      <p:bldP spid="61" grpId="0"/>
      <p:bldP spid="7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a:off x="628928" y="2286370"/>
            <a:ext cx="6031304" cy="4261679"/>
          </a:xfrm>
          <a:prstGeom prst="rect">
            <a:avLst/>
          </a:prstGeom>
        </p:spPr>
        <p:txBody>
          <a:bodyPr wrap="square">
            <a:spAutoFit/>
          </a:bodyPr>
          <a:lstStyle/>
          <a:p>
            <a:pPr marL="285750" lvl="0" indent="-285750">
              <a:lnSpc>
                <a:spcPct val="120000"/>
              </a:lnSpc>
              <a:spcBef>
                <a:spcPts val="800"/>
              </a:spcBef>
              <a:buClr>
                <a:srgbClr val="142288"/>
              </a:buClr>
              <a:buFont typeface="Wingdings" pitchFamily="2" charset="2"/>
              <a:buChar char="Ø"/>
            </a:pPr>
            <a:r>
              <a:rPr lang="vi-VN" kern="0">
                <a:solidFill>
                  <a:schemeClr val="accent1">
                    <a:lumMod val="75000"/>
                  </a:schemeClr>
                </a:solidFill>
                <a:latin typeface="Helvetica Neue"/>
                <a:ea typeface="Optima" pitchFamily="18" charset="-93"/>
                <a:cs typeface="Optima" pitchFamily="18" charset="-93"/>
              </a:rPr>
              <a:t>Vật rắn tự do</a:t>
            </a:r>
            <a:r>
              <a:rPr lang="vi-VN" b="0" kern="0">
                <a:solidFill>
                  <a:schemeClr val="accent1">
                    <a:lumMod val="75000"/>
                  </a:schemeClr>
                </a:solidFill>
                <a:latin typeface="Helvetica Neue"/>
                <a:ea typeface="Optima" pitchFamily="18" charset="-93"/>
                <a:cs typeface="Optima" pitchFamily="18" charset="-93"/>
              </a:rPr>
              <a:t> là vật rắn có khả năng di chuyển theo mọi phía quanh vị trí đang xét</a:t>
            </a:r>
          </a:p>
          <a:p>
            <a:pPr marL="285750" lvl="0" indent="-285750">
              <a:lnSpc>
                <a:spcPct val="120000"/>
              </a:lnSpc>
              <a:spcBef>
                <a:spcPts val="800"/>
              </a:spcBef>
              <a:buClr>
                <a:srgbClr val="142288"/>
              </a:buClr>
              <a:buFont typeface="Wingdings" pitchFamily="2" charset="2"/>
              <a:buChar char="Ø"/>
            </a:pPr>
            <a:r>
              <a:rPr lang="vi-VN" kern="0">
                <a:solidFill>
                  <a:schemeClr val="accent1">
                    <a:lumMod val="75000"/>
                  </a:schemeClr>
                </a:solidFill>
                <a:latin typeface="Helvetica Neue"/>
                <a:ea typeface="Optima" pitchFamily="18" charset="-93"/>
                <a:cs typeface="Optima" pitchFamily="18" charset="-93"/>
              </a:rPr>
              <a:t>Vật rắn không tự do</a:t>
            </a:r>
            <a:r>
              <a:rPr lang="vi-VN" b="0" kern="0">
                <a:solidFill>
                  <a:schemeClr val="accent1">
                    <a:lumMod val="75000"/>
                  </a:schemeClr>
                </a:solidFill>
                <a:latin typeface="Helvetica Neue"/>
                <a:ea typeface="Optima" pitchFamily="18" charset="-93"/>
                <a:cs typeface="Optima" pitchFamily="18" charset="-93"/>
              </a:rPr>
              <a:t> là vật rắn bị ngăn cản một hay vài chiều di chuyển</a:t>
            </a:r>
          </a:p>
          <a:p>
            <a:pPr marL="285750" lvl="0" indent="-285750">
              <a:lnSpc>
                <a:spcPct val="120000"/>
              </a:lnSpc>
              <a:spcBef>
                <a:spcPts val="800"/>
              </a:spcBef>
              <a:buClr>
                <a:srgbClr val="142288"/>
              </a:buClr>
              <a:buFont typeface="Wingdings" pitchFamily="2" charset="2"/>
              <a:buChar char="Ø"/>
            </a:pPr>
            <a:r>
              <a:rPr lang="vi-VN" kern="0">
                <a:solidFill>
                  <a:schemeClr val="accent1">
                    <a:lumMod val="75000"/>
                  </a:schemeClr>
                </a:solidFill>
                <a:latin typeface="Helvetica Neue"/>
                <a:ea typeface="Optima" pitchFamily="18" charset="-93"/>
                <a:cs typeface="Optima" pitchFamily="18" charset="-93"/>
              </a:rPr>
              <a:t>Liên kết</a:t>
            </a:r>
            <a:r>
              <a:rPr lang="vi-VN" b="0" kern="0">
                <a:solidFill>
                  <a:schemeClr val="accent1">
                    <a:lumMod val="75000"/>
                  </a:schemeClr>
                </a:solidFill>
                <a:latin typeface="Helvetica Neue"/>
                <a:ea typeface="Optima" pitchFamily="18" charset="-93"/>
                <a:cs typeface="Optima" pitchFamily="18" charset="-93"/>
              </a:rPr>
              <a:t> là những điều kiện ràng buộc di chuyển của vật</a:t>
            </a:r>
            <a:endParaRPr lang="en-US" b="0" kern="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800"/>
              </a:spcBef>
              <a:buClr>
                <a:srgbClr val="142288"/>
              </a:buClr>
              <a:buFont typeface="Wingdings" pitchFamily="2" charset="2"/>
              <a:buChar char="Ø"/>
            </a:pPr>
            <a:r>
              <a:rPr lang="vi-VN" kern="0">
                <a:solidFill>
                  <a:schemeClr val="accent1">
                    <a:lumMod val="75000"/>
                  </a:schemeClr>
                </a:solidFill>
                <a:latin typeface="Helvetica Neue"/>
                <a:ea typeface="Optima" pitchFamily="18" charset="-93"/>
                <a:cs typeface="Optima" pitchFamily="18" charset="-93"/>
              </a:rPr>
              <a:t>Lực liên kết</a:t>
            </a:r>
            <a:r>
              <a:rPr lang="vi-VN" b="0" kern="0">
                <a:solidFill>
                  <a:schemeClr val="accent1">
                    <a:lumMod val="75000"/>
                  </a:schemeClr>
                </a:solidFill>
                <a:latin typeface="Helvetica Neue"/>
                <a:ea typeface="Optima" pitchFamily="18" charset="-93"/>
                <a:cs typeface="Optima" pitchFamily="18" charset="-93"/>
              </a:rPr>
              <a:t> là lực tác dụng tương hỗ giữa các vật liên kết với nhau</a:t>
            </a:r>
          </a:p>
          <a:p>
            <a:pPr marL="742950" lvl="1" indent="-285750">
              <a:lnSpc>
                <a:spcPct val="120000"/>
              </a:lnSpc>
              <a:spcBef>
                <a:spcPts val="800"/>
              </a:spcBef>
              <a:buClr>
                <a:srgbClr val="142288"/>
              </a:buClr>
              <a:buFont typeface="Arial" pitchFamily="34" charset="0"/>
              <a:buChar char="•"/>
            </a:pPr>
            <a:r>
              <a:rPr lang="vi-VN" kern="0">
                <a:solidFill>
                  <a:schemeClr val="accent1">
                    <a:lumMod val="75000"/>
                  </a:schemeClr>
                </a:solidFill>
                <a:latin typeface="Helvetica Neue"/>
                <a:ea typeface="Optima" pitchFamily="18" charset="-93"/>
                <a:cs typeface="Optima" pitchFamily="18" charset="-93"/>
              </a:rPr>
              <a:t>Áp lực: </a:t>
            </a:r>
            <a:r>
              <a:rPr lang="vi-VN" b="0" kern="0">
                <a:solidFill>
                  <a:schemeClr val="accent1">
                    <a:lumMod val="75000"/>
                  </a:schemeClr>
                </a:solidFill>
                <a:latin typeface="Helvetica Neue"/>
                <a:ea typeface="Optima" pitchFamily="18" charset="-93"/>
                <a:cs typeface="Optima" pitchFamily="18" charset="-93"/>
              </a:rPr>
              <a:t>Lực do vật tác dụng lên vật liên kết với nó</a:t>
            </a:r>
            <a:endParaRPr lang="en-US" b="0" kern="0">
              <a:solidFill>
                <a:schemeClr val="accent1">
                  <a:lumMod val="75000"/>
                </a:schemeClr>
              </a:solidFill>
              <a:latin typeface="Helvetica Neue"/>
              <a:ea typeface="Optima" pitchFamily="18" charset="-93"/>
              <a:cs typeface="Optima" pitchFamily="18" charset="-93"/>
            </a:endParaRPr>
          </a:p>
          <a:p>
            <a:pPr marL="742950" lvl="1" indent="-285750">
              <a:lnSpc>
                <a:spcPct val="120000"/>
              </a:lnSpc>
              <a:spcBef>
                <a:spcPts val="800"/>
              </a:spcBef>
              <a:buClr>
                <a:srgbClr val="142288"/>
              </a:buClr>
              <a:buFont typeface="Arial" pitchFamily="34" charset="0"/>
              <a:buChar char="•"/>
            </a:pPr>
            <a:r>
              <a:rPr lang="vi-VN" kern="0">
                <a:solidFill>
                  <a:schemeClr val="accent1">
                    <a:lumMod val="75000"/>
                  </a:schemeClr>
                </a:solidFill>
                <a:latin typeface="Helvetica Neue"/>
                <a:ea typeface="Optima" pitchFamily="18" charset="-93"/>
                <a:cs typeface="Optima" pitchFamily="18" charset="-93"/>
              </a:rPr>
              <a:t>Phản lực liên kết</a:t>
            </a:r>
            <a:r>
              <a:rPr lang="en-US" kern="0">
                <a:solidFill>
                  <a:schemeClr val="accent1">
                    <a:lumMod val="75000"/>
                  </a:schemeClr>
                </a:solidFill>
                <a:latin typeface="Helvetica Neue"/>
                <a:ea typeface="Optima" pitchFamily="18" charset="-93"/>
                <a:cs typeface="Optima" pitchFamily="18" charset="-93"/>
              </a:rPr>
              <a:t>:</a:t>
            </a:r>
            <a:r>
              <a:rPr lang="vi-VN" b="0" kern="0">
                <a:solidFill>
                  <a:schemeClr val="accent1">
                    <a:lumMod val="75000"/>
                  </a:schemeClr>
                </a:solidFill>
                <a:latin typeface="Helvetica Neue"/>
                <a:ea typeface="Optima" pitchFamily="18" charset="-93"/>
                <a:cs typeface="Optima" pitchFamily="18" charset="-93"/>
              </a:rPr>
              <a:t> lực do vật liên kết tác dụng lên vật đang khảo sát</a:t>
            </a:r>
          </a:p>
        </p:txBody>
      </p:sp>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1.3. Liên kết và phản lực liên kết</a:t>
            </a:r>
            <a:endParaRPr lang="en-US" sz="2000" dirty="0">
              <a:solidFill>
                <a:schemeClr val="accent1">
                  <a:lumMod val="75000"/>
                </a:schemeClr>
              </a:solidFill>
            </a:endParaRPr>
          </a:p>
        </p:txBody>
      </p:sp>
      <p:sp>
        <p:nvSpPr>
          <p:cNvPr id="37" name="Rounded Rectangle 36"/>
          <p:cNvSpPr/>
          <p:nvPr/>
        </p:nvSpPr>
        <p:spPr bwMode="auto">
          <a:xfrm>
            <a:off x="775081" y="1671871"/>
            <a:ext cx="264479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Một số định nghĩa</a:t>
            </a:r>
            <a:endParaRPr kumimoji="0" lang="en-US" sz="1800" i="0" u="none" strike="noStrike" cap="none" normalizeH="0" baseline="0">
              <a:ln>
                <a:noFill/>
              </a:ln>
              <a:solidFill>
                <a:schemeClr val="bg1"/>
              </a:solidFill>
              <a:effectLst/>
              <a:latin typeface="Arial" charset="0"/>
            </a:endParaRPr>
          </a:p>
        </p:txBody>
      </p:sp>
      <p:grpSp>
        <p:nvGrpSpPr>
          <p:cNvPr id="38" name="Group 37"/>
          <p:cNvGrpSpPr/>
          <p:nvPr/>
        </p:nvGrpSpPr>
        <p:grpSpPr>
          <a:xfrm>
            <a:off x="179513" y="1484784"/>
            <a:ext cx="818713" cy="792088"/>
            <a:chOff x="2843808" y="1484784"/>
            <a:chExt cx="792088" cy="792088"/>
          </a:xfrm>
        </p:grpSpPr>
        <p:sp>
          <p:nvSpPr>
            <p:cNvPr id="39" name="Oval 3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1" name="TextBox 40"/>
            <p:cNvSpPr txBox="1"/>
            <p:nvPr/>
          </p:nvSpPr>
          <p:spPr>
            <a:xfrm>
              <a:off x="2915265" y="1700808"/>
              <a:ext cx="720631" cy="369332"/>
            </a:xfrm>
            <a:prstGeom prst="rect">
              <a:avLst/>
            </a:prstGeom>
            <a:noFill/>
          </p:spPr>
          <p:txBody>
            <a:bodyPr wrap="square" rtlCol="0">
              <a:spAutoFit/>
            </a:bodyPr>
            <a:lstStyle/>
            <a:p>
              <a:r>
                <a:rPr lang="en-US">
                  <a:solidFill>
                    <a:schemeClr val="bg1"/>
                  </a:solidFill>
                </a:rPr>
                <a:t>1.3.1</a:t>
              </a:r>
            </a:p>
          </p:txBody>
        </p:sp>
      </p:grpSp>
      <p:grpSp>
        <p:nvGrpSpPr>
          <p:cNvPr id="7" name="Group 6"/>
          <p:cNvGrpSpPr/>
          <p:nvPr/>
        </p:nvGrpSpPr>
        <p:grpSpPr>
          <a:xfrm>
            <a:off x="7182290" y="1700808"/>
            <a:ext cx="1014694" cy="1568164"/>
            <a:chOff x="7182290" y="1700808"/>
            <a:chExt cx="1014694" cy="1568164"/>
          </a:xfrm>
        </p:grpSpPr>
        <p:sp>
          <p:nvSpPr>
            <p:cNvPr id="3" name="Oval 2"/>
            <p:cNvSpPr/>
            <p:nvPr/>
          </p:nvSpPr>
          <p:spPr bwMode="auto">
            <a:xfrm>
              <a:off x="7182290" y="1700808"/>
              <a:ext cx="1014694" cy="1014695"/>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10" name="Isosceles Triangle 9"/>
            <p:cNvSpPr/>
            <p:nvPr/>
          </p:nvSpPr>
          <p:spPr bwMode="auto">
            <a:xfrm>
              <a:off x="7597392" y="2208155"/>
              <a:ext cx="184490" cy="184490"/>
            </a:xfrm>
            <a:prstGeom prst="triangle">
              <a:avLst/>
            </a:prstGeom>
            <a:solidFill>
              <a:schemeClr val="accent1">
                <a:lumMod val="60000"/>
                <a:lumOff val="40000"/>
              </a:schemeClr>
            </a:solidFill>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8" name="Oval 7"/>
            <p:cNvSpPr/>
            <p:nvPr/>
          </p:nvSpPr>
          <p:spPr bwMode="auto">
            <a:xfrm>
              <a:off x="7643515" y="2162033"/>
              <a:ext cx="92245" cy="92245"/>
            </a:xfrm>
            <a:prstGeom prst="ellipse">
              <a:avLst/>
            </a:prstGeom>
            <a:solidFill>
              <a:schemeClr val="accent1">
                <a:lumMod val="60000"/>
                <a:lumOff val="40000"/>
              </a:schemeClr>
            </a:solidFill>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6" name="Straight Connector 15"/>
            <p:cNvCxnSpPr>
              <a:stCxn id="3" idx="6"/>
              <a:endCxn id="14" idx="0"/>
            </p:cNvCxnSpPr>
            <p:nvPr/>
          </p:nvCxnSpPr>
          <p:spPr bwMode="auto">
            <a:xfrm>
              <a:off x="8196984" y="2208155"/>
              <a:ext cx="0" cy="1060817"/>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TextBox 19"/>
            <p:cNvSpPr txBox="1"/>
            <p:nvPr/>
          </p:nvSpPr>
          <p:spPr>
            <a:xfrm>
              <a:off x="7308304" y="1925544"/>
              <a:ext cx="275068" cy="313519"/>
            </a:xfrm>
            <a:prstGeom prst="rect">
              <a:avLst/>
            </a:prstGeom>
            <a:noFill/>
          </p:spPr>
          <p:txBody>
            <a:bodyPr wrap="square" rtlCol="0">
              <a:spAutoFit/>
            </a:bodyPr>
            <a:lstStyle/>
            <a:p>
              <a:r>
                <a:rPr lang="en-US" b="0" i="1"/>
                <a:t>O</a:t>
              </a:r>
            </a:p>
          </p:txBody>
        </p:sp>
      </p:grpSp>
      <p:grpSp>
        <p:nvGrpSpPr>
          <p:cNvPr id="4" name="Group 3"/>
          <p:cNvGrpSpPr/>
          <p:nvPr/>
        </p:nvGrpSpPr>
        <p:grpSpPr>
          <a:xfrm>
            <a:off x="7594892" y="3268972"/>
            <a:ext cx="855766" cy="956299"/>
            <a:chOff x="7594892" y="3268972"/>
            <a:chExt cx="855766" cy="956299"/>
          </a:xfrm>
        </p:grpSpPr>
        <p:sp>
          <p:nvSpPr>
            <p:cNvPr id="14" name="Rectangle 13"/>
            <p:cNvSpPr/>
            <p:nvPr/>
          </p:nvSpPr>
          <p:spPr bwMode="auto">
            <a:xfrm>
              <a:off x="7943311" y="3268972"/>
              <a:ext cx="507347" cy="55347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54" name="TextBox 53"/>
            <p:cNvSpPr txBox="1"/>
            <p:nvPr/>
          </p:nvSpPr>
          <p:spPr>
            <a:xfrm>
              <a:off x="7594892" y="3394559"/>
              <a:ext cx="275068" cy="313519"/>
            </a:xfrm>
            <a:prstGeom prst="rect">
              <a:avLst/>
            </a:prstGeom>
            <a:noFill/>
          </p:spPr>
          <p:txBody>
            <a:bodyPr wrap="square" rtlCol="0">
              <a:spAutoFit/>
            </a:bodyPr>
            <a:lstStyle/>
            <a:p>
              <a:r>
                <a:rPr lang="en-US" b="0" i="1"/>
                <a:t>M</a:t>
              </a:r>
            </a:p>
          </p:txBody>
        </p:sp>
        <p:cxnSp>
          <p:nvCxnSpPr>
            <p:cNvPr id="24" name="Straight Arrow Connector 23"/>
            <p:cNvCxnSpPr/>
            <p:nvPr/>
          </p:nvCxnSpPr>
          <p:spPr bwMode="auto">
            <a:xfrm>
              <a:off x="8186319" y="3585825"/>
              <a:ext cx="0" cy="515629"/>
            </a:xfrm>
            <a:prstGeom prst="straightConnector1">
              <a:avLst/>
            </a:prstGeom>
            <a:ln w="1905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7812360" y="3911752"/>
              <a:ext cx="275068" cy="313519"/>
            </a:xfrm>
            <a:prstGeom prst="rect">
              <a:avLst/>
            </a:prstGeom>
            <a:noFill/>
          </p:spPr>
          <p:txBody>
            <a:bodyPr wrap="square" rtlCol="0">
              <a:spAutoFit/>
            </a:bodyPr>
            <a:lstStyle/>
            <a:p>
              <a:r>
                <a:rPr lang="en-US" b="0" i="1"/>
                <a:t>P</a:t>
              </a:r>
            </a:p>
          </p:txBody>
        </p:sp>
      </p:grpSp>
      <p:grpSp>
        <p:nvGrpSpPr>
          <p:cNvPr id="9" name="Group 8"/>
          <p:cNvGrpSpPr/>
          <p:nvPr/>
        </p:nvGrpSpPr>
        <p:grpSpPr>
          <a:xfrm>
            <a:off x="6876256" y="4509120"/>
            <a:ext cx="1656184" cy="1656184"/>
            <a:chOff x="6876256" y="4509120"/>
            <a:chExt cx="1656184" cy="1656184"/>
          </a:xfrm>
        </p:grpSpPr>
        <p:sp>
          <p:nvSpPr>
            <p:cNvPr id="27" name="Half Frame 26"/>
            <p:cNvSpPr/>
            <p:nvPr/>
          </p:nvSpPr>
          <p:spPr bwMode="auto">
            <a:xfrm rot="10800000">
              <a:off x="6876256" y="4509120"/>
              <a:ext cx="1656184" cy="1656184"/>
            </a:xfrm>
            <a:prstGeom prst="halfFrame">
              <a:avLst>
                <a:gd name="adj1" fmla="val 4775"/>
                <a:gd name="adj2" fmla="val 477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28" name="Oval 27"/>
            <p:cNvSpPr/>
            <p:nvPr/>
          </p:nvSpPr>
          <p:spPr bwMode="auto">
            <a:xfrm rot="20086917">
              <a:off x="6997854" y="5097766"/>
              <a:ext cx="1502394" cy="936104"/>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cxnSp>
        <p:nvCxnSpPr>
          <p:cNvPr id="58" name="Straight Arrow Connector 57"/>
          <p:cNvCxnSpPr/>
          <p:nvPr/>
        </p:nvCxnSpPr>
        <p:spPr bwMode="auto">
          <a:xfrm>
            <a:off x="7761809" y="5676959"/>
            <a:ext cx="0" cy="776377"/>
          </a:xfrm>
          <a:prstGeom prst="straightConnector1">
            <a:avLst/>
          </a:prstGeom>
          <a:ln w="1905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7812360" y="6211825"/>
            <a:ext cx="275068" cy="313519"/>
          </a:xfrm>
          <a:prstGeom prst="rect">
            <a:avLst/>
          </a:prstGeom>
          <a:noFill/>
        </p:spPr>
        <p:txBody>
          <a:bodyPr wrap="square" rtlCol="0">
            <a:spAutoFit/>
          </a:bodyPr>
          <a:lstStyle/>
          <a:p>
            <a:r>
              <a:rPr lang="en-US" b="0" i="1"/>
              <a:t>P</a:t>
            </a:r>
          </a:p>
        </p:txBody>
      </p:sp>
      <p:grpSp>
        <p:nvGrpSpPr>
          <p:cNvPr id="11" name="Group 10"/>
          <p:cNvGrpSpPr/>
          <p:nvPr/>
        </p:nvGrpSpPr>
        <p:grpSpPr>
          <a:xfrm>
            <a:off x="7086052" y="6081623"/>
            <a:ext cx="582292" cy="659745"/>
            <a:chOff x="7086052" y="6081623"/>
            <a:chExt cx="582292" cy="659745"/>
          </a:xfrm>
        </p:grpSpPr>
        <p:cxnSp>
          <p:nvCxnSpPr>
            <p:cNvPr id="65" name="Straight Arrow Connector 64"/>
            <p:cNvCxnSpPr/>
            <p:nvPr/>
          </p:nvCxnSpPr>
          <p:spPr bwMode="auto">
            <a:xfrm>
              <a:off x="7526856" y="6081623"/>
              <a:ext cx="0" cy="587737"/>
            </a:xfrm>
            <a:prstGeom prst="straightConnector1">
              <a:avLst/>
            </a:prstGeom>
            <a:ln w="1905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7086052" y="6372036"/>
              <a:ext cx="582292" cy="369332"/>
            </a:xfrm>
            <a:prstGeom prst="rect">
              <a:avLst/>
            </a:prstGeom>
            <a:noFill/>
          </p:spPr>
          <p:txBody>
            <a:bodyPr wrap="square" rtlCol="0">
              <a:spAutoFit/>
            </a:bodyPr>
            <a:lstStyle/>
            <a:p>
              <a:r>
                <a:rPr lang="en-US" b="0" i="1"/>
                <a:t>N</a:t>
              </a:r>
              <a:r>
                <a:rPr lang="en-US" b="0" i="1" baseline="-25000"/>
                <a:t>1</a:t>
              </a:r>
              <a:r>
                <a:rPr lang="en-US" b="0" i="1"/>
                <a:t>’</a:t>
              </a:r>
              <a:endParaRPr lang="en-US" b="0" i="1" baseline="-25000"/>
            </a:p>
          </p:txBody>
        </p:sp>
      </p:grpSp>
      <p:grpSp>
        <p:nvGrpSpPr>
          <p:cNvPr id="12" name="Group 11"/>
          <p:cNvGrpSpPr/>
          <p:nvPr/>
        </p:nvGrpSpPr>
        <p:grpSpPr>
          <a:xfrm>
            <a:off x="7092280" y="5373216"/>
            <a:ext cx="582292" cy="708407"/>
            <a:chOff x="7092280" y="5373216"/>
            <a:chExt cx="582292" cy="708407"/>
          </a:xfrm>
        </p:grpSpPr>
        <p:cxnSp>
          <p:nvCxnSpPr>
            <p:cNvPr id="71" name="Straight Arrow Connector 70"/>
            <p:cNvCxnSpPr/>
            <p:nvPr/>
          </p:nvCxnSpPr>
          <p:spPr bwMode="auto">
            <a:xfrm flipV="1">
              <a:off x="7524328" y="5524559"/>
              <a:ext cx="0" cy="557064"/>
            </a:xfrm>
            <a:prstGeom prst="straightConnector1">
              <a:avLst/>
            </a:prstGeom>
            <a:ln w="19050">
              <a:solidFill>
                <a:srgbClr val="C00000"/>
              </a:solidFill>
              <a:headEnd type="oval" w="med" len="med"/>
              <a:tailEnd type="arrow"/>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7092280" y="5373216"/>
              <a:ext cx="582292" cy="369332"/>
            </a:xfrm>
            <a:prstGeom prst="rect">
              <a:avLst/>
            </a:prstGeom>
            <a:noFill/>
          </p:spPr>
          <p:txBody>
            <a:bodyPr wrap="square" rtlCol="0">
              <a:spAutoFit/>
            </a:bodyPr>
            <a:lstStyle/>
            <a:p>
              <a:r>
                <a:rPr lang="en-US" b="0" i="1"/>
                <a:t>N</a:t>
              </a:r>
              <a:r>
                <a:rPr lang="en-US" b="0" i="1" baseline="-25000"/>
                <a:t>1</a:t>
              </a:r>
            </a:p>
          </p:txBody>
        </p:sp>
      </p:grpSp>
      <p:grpSp>
        <p:nvGrpSpPr>
          <p:cNvPr id="13" name="Group 12"/>
          <p:cNvGrpSpPr/>
          <p:nvPr/>
        </p:nvGrpSpPr>
        <p:grpSpPr>
          <a:xfrm>
            <a:off x="8462960" y="4931876"/>
            <a:ext cx="723780" cy="451214"/>
            <a:chOff x="8462960" y="4931876"/>
            <a:chExt cx="723780" cy="451214"/>
          </a:xfrm>
        </p:grpSpPr>
        <p:cxnSp>
          <p:nvCxnSpPr>
            <p:cNvPr id="77" name="Straight Arrow Connector 76"/>
            <p:cNvCxnSpPr/>
            <p:nvPr/>
          </p:nvCxnSpPr>
          <p:spPr bwMode="auto">
            <a:xfrm>
              <a:off x="8462960" y="5383090"/>
              <a:ext cx="501528" cy="0"/>
            </a:xfrm>
            <a:prstGeom prst="straightConnector1">
              <a:avLst/>
            </a:prstGeom>
            <a:ln w="1905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8604448" y="4931876"/>
              <a:ext cx="582292" cy="369332"/>
            </a:xfrm>
            <a:prstGeom prst="rect">
              <a:avLst/>
            </a:prstGeom>
            <a:noFill/>
          </p:spPr>
          <p:txBody>
            <a:bodyPr wrap="square" rtlCol="0">
              <a:spAutoFit/>
            </a:bodyPr>
            <a:lstStyle/>
            <a:p>
              <a:r>
                <a:rPr lang="en-US" b="0" i="1"/>
                <a:t>N</a:t>
              </a:r>
              <a:r>
                <a:rPr lang="en-US" b="0" i="1" baseline="-25000"/>
                <a:t>2</a:t>
              </a:r>
              <a:r>
                <a:rPr lang="en-US" b="0" i="1"/>
                <a:t>’</a:t>
              </a:r>
              <a:endParaRPr lang="en-US" b="0" i="1" baseline="-25000"/>
            </a:p>
          </p:txBody>
        </p:sp>
      </p:grpSp>
      <p:grpSp>
        <p:nvGrpSpPr>
          <p:cNvPr id="15" name="Group 14"/>
          <p:cNvGrpSpPr/>
          <p:nvPr/>
        </p:nvGrpSpPr>
        <p:grpSpPr>
          <a:xfrm>
            <a:off x="7806132" y="5003884"/>
            <a:ext cx="654300" cy="379206"/>
            <a:chOff x="7806132" y="5003884"/>
            <a:chExt cx="654300" cy="379206"/>
          </a:xfrm>
        </p:grpSpPr>
        <p:cxnSp>
          <p:nvCxnSpPr>
            <p:cNvPr id="78" name="Straight Arrow Connector 77"/>
            <p:cNvCxnSpPr/>
            <p:nvPr/>
          </p:nvCxnSpPr>
          <p:spPr bwMode="auto">
            <a:xfrm flipH="1" flipV="1">
              <a:off x="7949894" y="5373216"/>
              <a:ext cx="510538" cy="9874"/>
            </a:xfrm>
            <a:prstGeom prst="straightConnector1">
              <a:avLst/>
            </a:prstGeom>
            <a:ln w="19050">
              <a:solidFill>
                <a:srgbClr val="C00000"/>
              </a:solidFill>
              <a:headEnd type="oval" w="med" len="med"/>
              <a:tailEnd type="arrow"/>
            </a:ln>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a:xfrm>
              <a:off x="7806132" y="5003884"/>
              <a:ext cx="582292" cy="369332"/>
            </a:xfrm>
            <a:prstGeom prst="rect">
              <a:avLst/>
            </a:prstGeom>
            <a:noFill/>
          </p:spPr>
          <p:txBody>
            <a:bodyPr wrap="square" rtlCol="0">
              <a:spAutoFit/>
            </a:bodyPr>
            <a:lstStyle/>
            <a:p>
              <a:r>
                <a:rPr lang="en-US" b="0" i="1"/>
                <a:t>N</a:t>
              </a:r>
              <a:r>
                <a:rPr lang="en-US" b="0" i="1" baseline="-25000"/>
                <a:t>2</a:t>
              </a:r>
            </a:p>
          </p:txBody>
        </p:sp>
      </p:grpSp>
    </p:spTree>
    <p:extLst>
      <p:ext uri="{BB962C8B-B14F-4D97-AF65-F5344CB8AC3E}">
        <p14:creationId xmlns:p14="http://schemas.microsoft.com/office/powerpoint/2010/main" val="63476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2000"/>
                                        <p:tgtEl>
                                          <p:spTgt spid="38"/>
                                        </p:tgtEl>
                                      </p:cBhvr>
                                    </p:animEffect>
                                    <p:anim calcmode="lin" valueType="num">
                                      <p:cBhvr>
                                        <p:cTn id="15" dur="2000" fill="hold"/>
                                        <p:tgtEl>
                                          <p:spTgt spid="38"/>
                                        </p:tgtEl>
                                        <p:attrNameLst>
                                          <p:attrName>ppt_w</p:attrName>
                                        </p:attrNameLst>
                                      </p:cBhvr>
                                      <p:tavLst>
                                        <p:tav tm="0" fmla="#ppt_w*sin(2.5*pi*$)">
                                          <p:val>
                                            <p:fltVal val="0"/>
                                          </p:val>
                                        </p:tav>
                                        <p:tav tm="100000">
                                          <p:val>
                                            <p:fltVal val="1"/>
                                          </p:val>
                                        </p:tav>
                                      </p:tavLst>
                                    </p:anim>
                                    <p:anim calcmode="lin" valueType="num">
                                      <p:cBhvr>
                                        <p:cTn id="16" dur="2000" fill="hold"/>
                                        <p:tgtEl>
                                          <p:spTgt spid="38"/>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left)">
                                      <p:cBhvr>
                                        <p:cTn id="20" dur="50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2">
                                            <p:txEl>
                                              <p:pRg st="0" end="0"/>
                                            </p:txEl>
                                          </p:spTgt>
                                        </p:tgtEl>
                                        <p:attrNameLst>
                                          <p:attrName>style.visibility</p:attrName>
                                        </p:attrNameLst>
                                      </p:cBhvr>
                                      <p:to>
                                        <p:strVal val="visible"/>
                                      </p:to>
                                    </p:set>
                                    <p:animEffect transition="in" filter="fade">
                                      <p:cBhvr>
                                        <p:cTn id="25" dur="1000"/>
                                        <p:tgtEl>
                                          <p:spTgt spid="42">
                                            <p:txEl>
                                              <p:pRg st="0" end="0"/>
                                            </p:txEl>
                                          </p:spTgt>
                                        </p:tgtEl>
                                      </p:cBhvr>
                                    </p:animEffect>
                                    <p:anim calcmode="lin" valueType="num">
                                      <p:cBhvr>
                                        <p:cTn id="26" dur="1000" fill="hold"/>
                                        <p:tgtEl>
                                          <p:spTgt spid="42">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4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down)">
                                      <p:cBhvr>
                                        <p:cTn id="32" dur="580">
                                          <p:stCondLst>
                                            <p:cond delay="0"/>
                                          </p:stCondLst>
                                        </p:cTn>
                                        <p:tgtEl>
                                          <p:spTgt spid="4"/>
                                        </p:tgtEl>
                                      </p:cBhvr>
                                    </p:animEffect>
                                    <p:anim calcmode="lin" valueType="num">
                                      <p:cBhvr>
                                        <p:cTn id="3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8" dur="26">
                                          <p:stCondLst>
                                            <p:cond delay="650"/>
                                          </p:stCondLst>
                                        </p:cTn>
                                        <p:tgtEl>
                                          <p:spTgt spid="4"/>
                                        </p:tgtEl>
                                      </p:cBhvr>
                                      <p:to x="100000" y="60000"/>
                                    </p:animScale>
                                    <p:animScale>
                                      <p:cBhvr>
                                        <p:cTn id="39" dur="166" decel="50000">
                                          <p:stCondLst>
                                            <p:cond delay="676"/>
                                          </p:stCondLst>
                                        </p:cTn>
                                        <p:tgtEl>
                                          <p:spTgt spid="4"/>
                                        </p:tgtEl>
                                      </p:cBhvr>
                                      <p:to x="100000" y="100000"/>
                                    </p:animScale>
                                    <p:animScale>
                                      <p:cBhvr>
                                        <p:cTn id="40" dur="26">
                                          <p:stCondLst>
                                            <p:cond delay="1312"/>
                                          </p:stCondLst>
                                        </p:cTn>
                                        <p:tgtEl>
                                          <p:spTgt spid="4"/>
                                        </p:tgtEl>
                                      </p:cBhvr>
                                      <p:to x="100000" y="80000"/>
                                    </p:animScale>
                                    <p:animScale>
                                      <p:cBhvr>
                                        <p:cTn id="41" dur="166" decel="50000">
                                          <p:stCondLst>
                                            <p:cond delay="1338"/>
                                          </p:stCondLst>
                                        </p:cTn>
                                        <p:tgtEl>
                                          <p:spTgt spid="4"/>
                                        </p:tgtEl>
                                      </p:cBhvr>
                                      <p:to x="100000" y="100000"/>
                                    </p:animScale>
                                    <p:animScale>
                                      <p:cBhvr>
                                        <p:cTn id="42" dur="26">
                                          <p:stCondLst>
                                            <p:cond delay="1642"/>
                                          </p:stCondLst>
                                        </p:cTn>
                                        <p:tgtEl>
                                          <p:spTgt spid="4"/>
                                        </p:tgtEl>
                                      </p:cBhvr>
                                      <p:to x="100000" y="90000"/>
                                    </p:animScale>
                                    <p:animScale>
                                      <p:cBhvr>
                                        <p:cTn id="43" dur="166" decel="50000">
                                          <p:stCondLst>
                                            <p:cond delay="1668"/>
                                          </p:stCondLst>
                                        </p:cTn>
                                        <p:tgtEl>
                                          <p:spTgt spid="4"/>
                                        </p:tgtEl>
                                      </p:cBhvr>
                                      <p:to x="100000" y="100000"/>
                                    </p:animScale>
                                    <p:animScale>
                                      <p:cBhvr>
                                        <p:cTn id="44" dur="26">
                                          <p:stCondLst>
                                            <p:cond delay="1808"/>
                                          </p:stCondLst>
                                        </p:cTn>
                                        <p:tgtEl>
                                          <p:spTgt spid="4"/>
                                        </p:tgtEl>
                                      </p:cBhvr>
                                      <p:to x="100000" y="95000"/>
                                    </p:animScale>
                                    <p:animScale>
                                      <p:cBhvr>
                                        <p:cTn id="45" dur="166" decel="50000">
                                          <p:stCondLst>
                                            <p:cond delay="1834"/>
                                          </p:stCondLst>
                                        </p:cTn>
                                        <p:tgtEl>
                                          <p:spTgt spid="4"/>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42">
                                            <p:txEl>
                                              <p:pRg st="1" end="1"/>
                                            </p:txEl>
                                          </p:spTgt>
                                        </p:tgtEl>
                                        <p:attrNameLst>
                                          <p:attrName>style.visibility</p:attrName>
                                        </p:attrNameLst>
                                      </p:cBhvr>
                                      <p:to>
                                        <p:strVal val="visible"/>
                                      </p:to>
                                    </p:set>
                                    <p:animEffect transition="in" filter="fade">
                                      <p:cBhvr>
                                        <p:cTn id="50" dur="1000"/>
                                        <p:tgtEl>
                                          <p:spTgt spid="42">
                                            <p:txEl>
                                              <p:pRg st="1" end="1"/>
                                            </p:txEl>
                                          </p:spTgt>
                                        </p:tgtEl>
                                      </p:cBhvr>
                                    </p:animEffect>
                                    <p:anim calcmode="lin" valueType="num">
                                      <p:cBhvr>
                                        <p:cTn id="51" dur="1000" fill="hold"/>
                                        <p:tgtEl>
                                          <p:spTgt spid="42">
                                            <p:txEl>
                                              <p:pRg st="1" end="1"/>
                                            </p:txEl>
                                          </p:spTgt>
                                        </p:tgtEl>
                                        <p:attrNameLst>
                                          <p:attrName>ppt_x</p:attrName>
                                        </p:attrNameLst>
                                      </p:cBhvr>
                                      <p:tavLst>
                                        <p:tav tm="0">
                                          <p:val>
                                            <p:strVal val="#ppt_x"/>
                                          </p:val>
                                        </p:tav>
                                        <p:tav tm="100000">
                                          <p:val>
                                            <p:strVal val="#ppt_x"/>
                                          </p:val>
                                        </p:tav>
                                      </p:tavLst>
                                    </p:anim>
                                    <p:anim calcmode="lin" valueType="num">
                                      <p:cBhvr>
                                        <p:cTn id="52" dur="1000" fill="hold"/>
                                        <p:tgtEl>
                                          <p:spTgt spid="4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ircle(in)">
                                      <p:cBhvr>
                                        <p:cTn id="57" dur="2000"/>
                                        <p:tgtEl>
                                          <p:spTgt spid="7"/>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42">
                                            <p:txEl>
                                              <p:pRg st="2" end="2"/>
                                            </p:txEl>
                                          </p:spTgt>
                                        </p:tgtEl>
                                        <p:attrNameLst>
                                          <p:attrName>style.visibility</p:attrName>
                                        </p:attrNameLst>
                                      </p:cBhvr>
                                      <p:to>
                                        <p:strVal val="visible"/>
                                      </p:to>
                                    </p:set>
                                    <p:animEffect transition="in" filter="fade">
                                      <p:cBhvr>
                                        <p:cTn id="62" dur="1000"/>
                                        <p:tgtEl>
                                          <p:spTgt spid="42">
                                            <p:txEl>
                                              <p:pRg st="2" end="2"/>
                                            </p:txEl>
                                          </p:spTgt>
                                        </p:tgtEl>
                                      </p:cBhvr>
                                    </p:animEffect>
                                    <p:anim calcmode="lin" valueType="num">
                                      <p:cBhvr>
                                        <p:cTn id="63" dur="1000" fill="hold"/>
                                        <p:tgtEl>
                                          <p:spTgt spid="42">
                                            <p:txEl>
                                              <p:pRg st="2" end="2"/>
                                            </p:txEl>
                                          </p:spTgt>
                                        </p:tgtEl>
                                        <p:attrNameLst>
                                          <p:attrName>ppt_x</p:attrName>
                                        </p:attrNameLst>
                                      </p:cBhvr>
                                      <p:tavLst>
                                        <p:tav tm="0">
                                          <p:val>
                                            <p:strVal val="#ppt_x"/>
                                          </p:val>
                                        </p:tav>
                                        <p:tav tm="100000">
                                          <p:val>
                                            <p:strVal val="#ppt_x"/>
                                          </p:val>
                                        </p:tav>
                                      </p:tavLst>
                                    </p:anim>
                                    <p:anim calcmode="lin" valueType="num">
                                      <p:cBhvr>
                                        <p:cTn id="64" dur="1000" fill="hold"/>
                                        <p:tgtEl>
                                          <p:spTgt spid="4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42">
                                            <p:txEl>
                                              <p:pRg st="3" end="3"/>
                                            </p:txEl>
                                          </p:spTgt>
                                        </p:tgtEl>
                                        <p:attrNameLst>
                                          <p:attrName>style.visibility</p:attrName>
                                        </p:attrNameLst>
                                      </p:cBhvr>
                                      <p:to>
                                        <p:strVal val="visible"/>
                                      </p:to>
                                    </p:set>
                                    <p:animEffect transition="in" filter="fade">
                                      <p:cBhvr>
                                        <p:cTn id="69" dur="1000"/>
                                        <p:tgtEl>
                                          <p:spTgt spid="42">
                                            <p:txEl>
                                              <p:pRg st="3" end="3"/>
                                            </p:txEl>
                                          </p:spTgt>
                                        </p:tgtEl>
                                      </p:cBhvr>
                                    </p:animEffect>
                                    <p:anim calcmode="lin" valueType="num">
                                      <p:cBhvr>
                                        <p:cTn id="70" dur="1000" fill="hold"/>
                                        <p:tgtEl>
                                          <p:spTgt spid="42">
                                            <p:txEl>
                                              <p:pRg st="3" end="3"/>
                                            </p:txEl>
                                          </p:spTgt>
                                        </p:tgtEl>
                                        <p:attrNameLst>
                                          <p:attrName>ppt_x</p:attrName>
                                        </p:attrNameLst>
                                      </p:cBhvr>
                                      <p:tavLst>
                                        <p:tav tm="0">
                                          <p:val>
                                            <p:strVal val="#ppt_x"/>
                                          </p:val>
                                        </p:tav>
                                        <p:tav tm="100000">
                                          <p:val>
                                            <p:strVal val="#ppt_x"/>
                                          </p:val>
                                        </p:tav>
                                      </p:tavLst>
                                    </p:anim>
                                    <p:anim calcmode="lin" valueType="num">
                                      <p:cBhvr>
                                        <p:cTn id="71" dur="1000" fill="hold"/>
                                        <p:tgtEl>
                                          <p:spTgt spid="4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42">
                                            <p:txEl>
                                              <p:pRg st="4" end="4"/>
                                            </p:txEl>
                                          </p:spTgt>
                                        </p:tgtEl>
                                        <p:attrNameLst>
                                          <p:attrName>style.visibility</p:attrName>
                                        </p:attrNameLst>
                                      </p:cBhvr>
                                      <p:to>
                                        <p:strVal val="visible"/>
                                      </p:to>
                                    </p:set>
                                    <p:animEffect transition="in" filter="fade">
                                      <p:cBhvr>
                                        <p:cTn id="76" dur="1000"/>
                                        <p:tgtEl>
                                          <p:spTgt spid="42">
                                            <p:txEl>
                                              <p:pRg st="4" end="4"/>
                                            </p:txEl>
                                          </p:spTgt>
                                        </p:tgtEl>
                                      </p:cBhvr>
                                    </p:animEffect>
                                    <p:anim calcmode="lin" valueType="num">
                                      <p:cBhvr>
                                        <p:cTn id="77" dur="1000" fill="hold"/>
                                        <p:tgtEl>
                                          <p:spTgt spid="42">
                                            <p:txEl>
                                              <p:pRg st="4" end="4"/>
                                            </p:txEl>
                                          </p:spTgt>
                                        </p:tgtEl>
                                        <p:attrNameLst>
                                          <p:attrName>ppt_x</p:attrName>
                                        </p:attrNameLst>
                                      </p:cBhvr>
                                      <p:tavLst>
                                        <p:tav tm="0">
                                          <p:val>
                                            <p:strVal val="#ppt_x"/>
                                          </p:val>
                                        </p:tav>
                                        <p:tav tm="100000">
                                          <p:val>
                                            <p:strVal val="#ppt_x"/>
                                          </p:val>
                                        </p:tav>
                                      </p:tavLst>
                                    </p:anim>
                                    <p:anim calcmode="lin" valueType="num">
                                      <p:cBhvr>
                                        <p:cTn id="78" dur="1000" fill="hold"/>
                                        <p:tgtEl>
                                          <p:spTgt spid="4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42">
                                            <p:txEl>
                                              <p:pRg st="5" end="5"/>
                                            </p:txEl>
                                          </p:spTgt>
                                        </p:tgtEl>
                                        <p:attrNameLst>
                                          <p:attrName>style.visibility</p:attrName>
                                        </p:attrNameLst>
                                      </p:cBhvr>
                                      <p:to>
                                        <p:strVal val="visible"/>
                                      </p:to>
                                    </p:set>
                                    <p:animEffect transition="in" filter="fade">
                                      <p:cBhvr>
                                        <p:cTn id="83" dur="1000"/>
                                        <p:tgtEl>
                                          <p:spTgt spid="42">
                                            <p:txEl>
                                              <p:pRg st="5" end="5"/>
                                            </p:txEl>
                                          </p:spTgt>
                                        </p:tgtEl>
                                      </p:cBhvr>
                                    </p:animEffect>
                                    <p:anim calcmode="lin" valueType="num">
                                      <p:cBhvr>
                                        <p:cTn id="84" dur="1000" fill="hold"/>
                                        <p:tgtEl>
                                          <p:spTgt spid="42">
                                            <p:txEl>
                                              <p:pRg st="5" end="5"/>
                                            </p:txEl>
                                          </p:spTgt>
                                        </p:tgtEl>
                                        <p:attrNameLst>
                                          <p:attrName>ppt_x</p:attrName>
                                        </p:attrNameLst>
                                      </p:cBhvr>
                                      <p:tavLst>
                                        <p:tav tm="0">
                                          <p:val>
                                            <p:strVal val="#ppt_x"/>
                                          </p:val>
                                        </p:tav>
                                        <p:tav tm="100000">
                                          <p:val>
                                            <p:strVal val="#ppt_x"/>
                                          </p:val>
                                        </p:tav>
                                      </p:tavLst>
                                    </p:anim>
                                    <p:anim calcmode="lin" valueType="num">
                                      <p:cBhvr>
                                        <p:cTn id="85" dur="1000" fill="hold"/>
                                        <p:tgtEl>
                                          <p:spTgt spid="4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nodeType="click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500" fill="hold"/>
                                        <p:tgtEl>
                                          <p:spTgt spid="9"/>
                                        </p:tgtEl>
                                        <p:attrNameLst>
                                          <p:attrName>ppt_w</p:attrName>
                                        </p:attrNameLst>
                                      </p:cBhvr>
                                      <p:tavLst>
                                        <p:tav tm="0">
                                          <p:val>
                                            <p:fltVal val="0"/>
                                          </p:val>
                                        </p:tav>
                                        <p:tav tm="100000">
                                          <p:val>
                                            <p:strVal val="#ppt_w"/>
                                          </p:val>
                                        </p:tav>
                                      </p:tavLst>
                                    </p:anim>
                                    <p:anim calcmode="lin" valueType="num">
                                      <p:cBhvr>
                                        <p:cTn id="91" dur="500" fill="hold"/>
                                        <p:tgtEl>
                                          <p:spTgt spid="9"/>
                                        </p:tgtEl>
                                        <p:attrNameLst>
                                          <p:attrName>ppt_h</p:attrName>
                                        </p:attrNameLst>
                                      </p:cBhvr>
                                      <p:tavLst>
                                        <p:tav tm="0">
                                          <p:val>
                                            <p:fltVal val="0"/>
                                          </p:val>
                                        </p:tav>
                                        <p:tav tm="100000">
                                          <p:val>
                                            <p:strVal val="#ppt_h"/>
                                          </p:val>
                                        </p:tav>
                                      </p:tavLst>
                                    </p:anim>
                                    <p:animEffect transition="in" filter="fade">
                                      <p:cBhvr>
                                        <p:cTn id="92" dur="500"/>
                                        <p:tgtEl>
                                          <p:spTgt spid="9"/>
                                        </p:tgtEl>
                                      </p:cBhvr>
                                    </p:animEffect>
                                  </p:childTnLst>
                                </p:cTn>
                              </p:par>
                            </p:childTnLst>
                          </p:cTn>
                        </p:par>
                        <p:par>
                          <p:cTn id="93" fill="hold">
                            <p:stCondLst>
                              <p:cond delay="500"/>
                            </p:stCondLst>
                            <p:childTnLst>
                              <p:par>
                                <p:cTn id="94" presetID="22" presetClass="entr" presetSubtype="4" fill="hold" nodeType="afterEffect">
                                  <p:stCondLst>
                                    <p:cond delay="0"/>
                                  </p:stCondLst>
                                  <p:childTnLst>
                                    <p:set>
                                      <p:cBhvr>
                                        <p:cTn id="95" dur="1" fill="hold">
                                          <p:stCondLst>
                                            <p:cond delay="0"/>
                                          </p:stCondLst>
                                        </p:cTn>
                                        <p:tgtEl>
                                          <p:spTgt spid="58"/>
                                        </p:tgtEl>
                                        <p:attrNameLst>
                                          <p:attrName>style.visibility</p:attrName>
                                        </p:attrNameLst>
                                      </p:cBhvr>
                                      <p:to>
                                        <p:strVal val="visible"/>
                                      </p:to>
                                    </p:set>
                                    <p:animEffect transition="in" filter="wipe(down)">
                                      <p:cBhvr>
                                        <p:cTn id="96" dur="500"/>
                                        <p:tgtEl>
                                          <p:spTgt spid="58"/>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59"/>
                                        </p:tgtEl>
                                        <p:attrNameLst>
                                          <p:attrName>style.visibility</p:attrName>
                                        </p:attrNameLst>
                                      </p:cBhvr>
                                      <p:to>
                                        <p:strVal val="visible"/>
                                      </p:to>
                                    </p:set>
                                    <p:animEffect transition="in" filter="wipe(down)">
                                      <p:cBhvr>
                                        <p:cTn id="99" dur="500"/>
                                        <p:tgtEl>
                                          <p:spTgt spid="59"/>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fade">
                                      <p:cBhvr>
                                        <p:cTn id="104" dur="500"/>
                                        <p:tgtEl>
                                          <p:spTgt spid="11"/>
                                        </p:tgtEl>
                                      </p:cBhvr>
                                    </p:animEffect>
                                  </p:childTnLst>
                                </p:cTn>
                              </p:par>
                            </p:childTnLst>
                          </p:cTn>
                        </p:par>
                        <p:par>
                          <p:cTn id="105" fill="hold">
                            <p:stCondLst>
                              <p:cond delay="500"/>
                            </p:stCondLst>
                            <p:childTnLst>
                              <p:par>
                                <p:cTn id="106" presetID="10" presetClass="entr" presetSubtype="0" fill="hold" nodeType="after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fade">
                                      <p:cBhvr>
                                        <p:cTn id="108" dur="500"/>
                                        <p:tgtEl>
                                          <p:spTgt spid="13"/>
                                        </p:tgtEl>
                                      </p:cBhvr>
                                    </p:animEffect>
                                  </p:childTnLst>
                                </p:cTn>
                              </p:par>
                            </p:childTnLst>
                          </p:cTn>
                        </p:par>
                      </p:childTnLst>
                    </p:cTn>
                  </p:par>
                  <p:par>
                    <p:cTn id="109" fill="hold">
                      <p:stCondLst>
                        <p:cond delay="indefinite"/>
                      </p:stCondLst>
                      <p:childTnLst>
                        <p:par>
                          <p:cTn id="110" fill="hold">
                            <p:stCondLst>
                              <p:cond delay="0"/>
                            </p:stCondLst>
                            <p:childTnLst>
                              <p:par>
                                <p:cTn id="111" presetID="42" presetClass="entr" presetSubtype="0" fill="hold" nodeType="clickEffect">
                                  <p:stCondLst>
                                    <p:cond delay="0"/>
                                  </p:stCondLst>
                                  <p:childTnLst>
                                    <p:set>
                                      <p:cBhvr>
                                        <p:cTn id="112" dur="1" fill="hold">
                                          <p:stCondLst>
                                            <p:cond delay="0"/>
                                          </p:stCondLst>
                                        </p:cTn>
                                        <p:tgtEl>
                                          <p:spTgt spid="12"/>
                                        </p:tgtEl>
                                        <p:attrNameLst>
                                          <p:attrName>style.visibility</p:attrName>
                                        </p:attrNameLst>
                                      </p:cBhvr>
                                      <p:to>
                                        <p:strVal val="visible"/>
                                      </p:to>
                                    </p:set>
                                    <p:animEffect transition="in" filter="fade">
                                      <p:cBhvr>
                                        <p:cTn id="113" dur="1000"/>
                                        <p:tgtEl>
                                          <p:spTgt spid="12"/>
                                        </p:tgtEl>
                                      </p:cBhvr>
                                    </p:animEffect>
                                    <p:anim calcmode="lin" valueType="num">
                                      <p:cBhvr>
                                        <p:cTn id="114" dur="1000" fill="hold"/>
                                        <p:tgtEl>
                                          <p:spTgt spid="12"/>
                                        </p:tgtEl>
                                        <p:attrNameLst>
                                          <p:attrName>ppt_x</p:attrName>
                                        </p:attrNameLst>
                                      </p:cBhvr>
                                      <p:tavLst>
                                        <p:tav tm="0">
                                          <p:val>
                                            <p:strVal val="#ppt_x"/>
                                          </p:val>
                                        </p:tav>
                                        <p:tav tm="100000">
                                          <p:val>
                                            <p:strVal val="#ppt_x"/>
                                          </p:val>
                                        </p:tav>
                                      </p:tavLst>
                                    </p:anim>
                                    <p:anim calcmode="lin" valueType="num">
                                      <p:cBhvr>
                                        <p:cTn id="115" dur="1000" fill="hold"/>
                                        <p:tgtEl>
                                          <p:spTgt spid="12"/>
                                        </p:tgtEl>
                                        <p:attrNameLst>
                                          <p:attrName>ppt_y</p:attrName>
                                        </p:attrNameLst>
                                      </p:cBhvr>
                                      <p:tavLst>
                                        <p:tav tm="0">
                                          <p:val>
                                            <p:strVal val="#ppt_y+.1"/>
                                          </p:val>
                                        </p:tav>
                                        <p:tav tm="100000">
                                          <p:val>
                                            <p:strVal val="#ppt_y"/>
                                          </p:val>
                                        </p:tav>
                                      </p:tavLst>
                                    </p:anim>
                                  </p:childTnLst>
                                </p:cTn>
                              </p:par>
                            </p:childTnLst>
                          </p:cTn>
                        </p:par>
                        <p:par>
                          <p:cTn id="116" fill="hold">
                            <p:stCondLst>
                              <p:cond delay="1000"/>
                            </p:stCondLst>
                            <p:childTnLst>
                              <p:par>
                                <p:cTn id="117" presetID="42" presetClass="entr" presetSubtype="0" fill="hold" nodeType="afterEffect">
                                  <p:stCondLst>
                                    <p:cond delay="0"/>
                                  </p:stCondLst>
                                  <p:childTnLst>
                                    <p:set>
                                      <p:cBhvr>
                                        <p:cTn id="118" dur="1" fill="hold">
                                          <p:stCondLst>
                                            <p:cond delay="0"/>
                                          </p:stCondLst>
                                        </p:cTn>
                                        <p:tgtEl>
                                          <p:spTgt spid="15"/>
                                        </p:tgtEl>
                                        <p:attrNameLst>
                                          <p:attrName>style.visibility</p:attrName>
                                        </p:attrNameLst>
                                      </p:cBhvr>
                                      <p:to>
                                        <p:strVal val="visible"/>
                                      </p:to>
                                    </p:set>
                                    <p:animEffect transition="in" filter="fade">
                                      <p:cBhvr>
                                        <p:cTn id="119" dur="1000"/>
                                        <p:tgtEl>
                                          <p:spTgt spid="15"/>
                                        </p:tgtEl>
                                      </p:cBhvr>
                                    </p:animEffect>
                                    <p:anim calcmode="lin" valueType="num">
                                      <p:cBhvr>
                                        <p:cTn id="120" dur="1000" fill="hold"/>
                                        <p:tgtEl>
                                          <p:spTgt spid="15"/>
                                        </p:tgtEl>
                                        <p:attrNameLst>
                                          <p:attrName>ppt_x</p:attrName>
                                        </p:attrNameLst>
                                      </p:cBhvr>
                                      <p:tavLst>
                                        <p:tav tm="0">
                                          <p:val>
                                            <p:strVal val="#ppt_x"/>
                                          </p:val>
                                        </p:tav>
                                        <p:tav tm="100000">
                                          <p:val>
                                            <p:strVal val="#ppt_x"/>
                                          </p:val>
                                        </p:tav>
                                      </p:tavLst>
                                    </p:anim>
                                    <p:anim calcmode="lin" valueType="num">
                                      <p:cBhvr>
                                        <p:cTn id="1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uiExpand="1" build="p" bldLvl="2"/>
      <p:bldP spid="6" grpId="0"/>
      <p:bldP spid="37" grpId="0" animBg="1"/>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a:off x="628928" y="2198335"/>
            <a:ext cx="8335560" cy="726609"/>
          </a:xfrm>
          <a:prstGeom prst="rect">
            <a:avLst/>
          </a:prstGeom>
        </p:spPr>
        <p:txBody>
          <a:bodyPr wrap="square">
            <a:spAutoFit/>
          </a:bodyPr>
          <a:lstStyle/>
          <a:p>
            <a:pPr lvl="0">
              <a:lnSpc>
                <a:spcPct val="120000"/>
              </a:lnSpc>
              <a:spcBef>
                <a:spcPts val="800"/>
              </a:spcBef>
              <a:buClr>
                <a:srgbClr val="142288"/>
              </a:buClr>
            </a:pPr>
            <a:r>
              <a:rPr lang="vi-VN" kern="0">
                <a:solidFill>
                  <a:schemeClr val="accent1">
                    <a:lumMod val="75000"/>
                  </a:schemeClr>
                </a:solidFill>
                <a:latin typeface="Helvetica Neue"/>
                <a:ea typeface="Optima" pitchFamily="18" charset="-93"/>
                <a:cs typeface="Optima" pitchFamily="18" charset="-93"/>
              </a:rPr>
              <a:t>Vật không tự do</a:t>
            </a:r>
            <a:r>
              <a:rPr lang="vi-VN" b="0" kern="0">
                <a:solidFill>
                  <a:schemeClr val="accent1">
                    <a:lumMod val="75000"/>
                  </a:schemeClr>
                </a:solidFill>
                <a:latin typeface="Helvetica Neue"/>
                <a:ea typeface="Optima" pitchFamily="18" charset="-93"/>
                <a:cs typeface="Optima" pitchFamily="18" charset="-93"/>
              </a:rPr>
              <a:t> </a:t>
            </a:r>
            <a:r>
              <a:rPr lang="vi-VN" b="0" i="1" kern="0">
                <a:solidFill>
                  <a:schemeClr val="accent1">
                    <a:lumMod val="75000"/>
                  </a:schemeClr>
                </a:solidFill>
                <a:latin typeface="Helvetica Neue"/>
                <a:ea typeface="Optima" pitchFamily="18" charset="-93"/>
                <a:cs typeface="Optima" pitchFamily="18" charset="-93"/>
              </a:rPr>
              <a:t>có thể được xem là</a:t>
            </a:r>
            <a:r>
              <a:rPr lang="vi-VN" b="0" kern="0">
                <a:solidFill>
                  <a:schemeClr val="accent1">
                    <a:lumMod val="75000"/>
                  </a:schemeClr>
                </a:solidFill>
                <a:latin typeface="Helvetica Neue"/>
                <a:ea typeface="Optima" pitchFamily="18" charset="-93"/>
                <a:cs typeface="Optima" pitchFamily="18" charset="-93"/>
              </a:rPr>
              <a:t> </a:t>
            </a:r>
            <a:r>
              <a:rPr lang="vi-VN" kern="0">
                <a:solidFill>
                  <a:schemeClr val="accent1">
                    <a:lumMod val="75000"/>
                  </a:schemeClr>
                </a:solidFill>
                <a:latin typeface="Helvetica Neue"/>
                <a:ea typeface="Optima" pitchFamily="18" charset="-93"/>
                <a:cs typeface="Optima" pitchFamily="18" charset="-93"/>
              </a:rPr>
              <a:t>vật tự do </a:t>
            </a:r>
            <a:r>
              <a:rPr lang="vi-VN" b="0" kern="0">
                <a:solidFill>
                  <a:schemeClr val="accent1">
                    <a:lumMod val="75000"/>
                  </a:schemeClr>
                </a:solidFill>
                <a:latin typeface="Helvetica Neue"/>
                <a:ea typeface="Optima" pitchFamily="18" charset="-93"/>
                <a:cs typeface="Optima" pitchFamily="18" charset="-93"/>
              </a:rPr>
              <a:t>bằng cách giải phóng tất cả các liên kết và thay thế bằng các phản lực liên kết tương ứng</a:t>
            </a:r>
          </a:p>
        </p:txBody>
      </p:sp>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1.3. Liên kết và phản lực liên kết</a:t>
            </a:r>
            <a:endParaRPr lang="en-US" sz="2000" dirty="0">
              <a:solidFill>
                <a:schemeClr val="accent1">
                  <a:lumMod val="75000"/>
                </a:schemeClr>
              </a:solidFill>
            </a:endParaRPr>
          </a:p>
        </p:txBody>
      </p:sp>
      <p:sp>
        <p:nvSpPr>
          <p:cNvPr id="37" name="Rounded Rectangle 36"/>
          <p:cNvSpPr/>
          <p:nvPr/>
        </p:nvSpPr>
        <p:spPr bwMode="auto">
          <a:xfrm>
            <a:off x="775081" y="1671871"/>
            <a:ext cx="336487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Tiên đề giải phóng liên kết</a:t>
            </a:r>
            <a:endParaRPr kumimoji="0" lang="en-US" sz="1800" i="0" u="none" strike="noStrike" cap="none" normalizeH="0" baseline="0">
              <a:ln>
                <a:noFill/>
              </a:ln>
              <a:solidFill>
                <a:schemeClr val="bg1"/>
              </a:solidFill>
              <a:effectLst/>
              <a:latin typeface="Arial" charset="0"/>
            </a:endParaRPr>
          </a:p>
        </p:txBody>
      </p:sp>
      <p:grpSp>
        <p:nvGrpSpPr>
          <p:cNvPr id="38" name="Group 37"/>
          <p:cNvGrpSpPr/>
          <p:nvPr/>
        </p:nvGrpSpPr>
        <p:grpSpPr>
          <a:xfrm>
            <a:off x="179513" y="1484784"/>
            <a:ext cx="818713" cy="792088"/>
            <a:chOff x="2843808" y="1484784"/>
            <a:chExt cx="792088" cy="792088"/>
          </a:xfrm>
        </p:grpSpPr>
        <p:sp>
          <p:nvSpPr>
            <p:cNvPr id="39" name="Oval 3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1" name="TextBox 40"/>
            <p:cNvSpPr txBox="1"/>
            <p:nvPr/>
          </p:nvSpPr>
          <p:spPr>
            <a:xfrm>
              <a:off x="2915265" y="1700808"/>
              <a:ext cx="720631" cy="369332"/>
            </a:xfrm>
            <a:prstGeom prst="rect">
              <a:avLst/>
            </a:prstGeom>
            <a:noFill/>
          </p:spPr>
          <p:txBody>
            <a:bodyPr wrap="square" rtlCol="0">
              <a:spAutoFit/>
            </a:bodyPr>
            <a:lstStyle/>
            <a:p>
              <a:r>
                <a:rPr lang="en-US">
                  <a:solidFill>
                    <a:schemeClr val="bg1"/>
                  </a:solidFill>
                </a:rPr>
                <a:t>1.3.2</a:t>
              </a:r>
            </a:p>
          </p:txBody>
        </p:sp>
      </p:grpSp>
      <p:grpSp>
        <p:nvGrpSpPr>
          <p:cNvPr id="28" name="Group 27"/>
          <p:cNvGrpSpPr/>
          <p:nvPr/>
        </p:nvGrpSpPr>
        <p:grpSpPr>
          <a:xfrm>
            <a:off x="2151504" y="3486685"/>
            <a:ext cx="1268368" cy="2524463"/>
            <a:chOff x="7398314" y="3233924"/>
            <a:chExt cx="1494166" cy="2973873"/>
          </a:xfrm>
        </p:grpSpPr>
        <p:grpSp>
          <p:nvGrpSpPr>
            <p:cNvPr id="29" name="Group 28"/>
            <p:cNvGrpSpPr/>
            <p:nvPr/>
          </p:nvGrpSpPr>
          <p:grpSpPr>
            <a:xfrm>
              <a:off x="7398314" y="3233924"/>
              <a:ext cx="1494166" cy="2499332"/>
              <a:chOff x="6912260" y="2420888"/>
              <a:chExt cx="1980220" cy="3312368"/>
            </a:xfrm>
          </p:grpSpPr>
          <p:sp>
            <p:nvSpPr>
              <p:cNvPr id="34" name="Oval 33"/>
              <p:cNvSpPr/>
              <p:nvPr/>
            </p:nvSpPr>
            <p:spPr bwMode="auto">
              <a:xfrm>
                <a:off x="6912260" y="2420888"/>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6" name="Isosceles Triangle 35"/>
              <p:cNvSpPr/>
              <p:nvPr/>
            </p:nvSpPr>
            <p:spPr bwMode="auto">
              <a:xfrm>
                <a:off x="7560332" y="3212976"/>
                <a:ext cx="288032" cy="288032"/>
              </a:xfrm>
              <a:prstGeom prst="triangle">
                <a:avLst/>
              </a:prstGeom>
              <a:solidFill>
                <a:schemeClr val="accent1">
                  <a:lumMod val="60000"/>
                  <a:lumOff val="40000"/>
                </a:schemeClr>
              </a:solidFill>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0" name="Oval 39"/>
              <p:cNvSpPr/>
              <p:nvPr/>
            </p:nvSpPr>
            <p:spPr bwMode="auto">
              <a:xfrm>
                <a:off x="7632340" y="3140968"/>
                <a:ext cx="144016" cy="144016"/>
              </a:xfrm>
              <a:prstGeom prst="ellipse">
                <a:avLst/>
              </a:prstGeom>
              <a:solidFill>
                <a:schemeClr val="accent1">
                  <a:lumMod val="60000"/>
                  <a:lumOff val="40000"/>
                </a:schemeClr>
              </a:solidFill>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3" name="Rectangle 42"/>
              <p:cNvSpPr/>
              <p:nvPr/>
            </p:nvSpPr>
            <p:spPr bwMode="auto">
              <a:xfrm>
                <a:off x="8100392" y="4869160"/>
                <a:ext cx="792088" cy="8640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44" name="Straight Connector 43"/>
              <p:cNvCxnSpPr>
                <a:stCxn id="34" idx="6"/>
                <a:endCxn id="43" idx="0"/>
              </p:cNvCxnSpPr>
              <p:nvPr/>
            </p:nvCxnSpPr>
            <p:spPr bwMode="auto">
              <a:xfrm>
                <a:off x="8496436" y="3212976"/>
                <a:ext cx="0" cy="1656184"/>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30" name="TextBox 29"/>
            <p:cNvSpPr txBox="1"/>
            <p:nvPr/>
          </p:nvSpPr>
          <p:spPr>
            <a:xfrm>
              <a:off x="7546761" y="3498668"/>
              <a:ext cx="324036" cy="369332"/>
            </a:xfrm>
            <a:prstGeom prst="rect">
              <a:avLst/>
            </a:prstGeom>
            <a:noFill/>
          </p:spPr>
          <p:txBody>
            <a:bodyPr wrap="square" rtlCol="0">
              <a:spAutoFit/>
            </a:bodyPr>
            <a:lstStyle/>
            <a:p>
              <a:r>
                <a:rPr lang="en-US" b="0" i="1"/>
                <a:t>O</a:t>
              </a:r>
            </a:p>
          </p:txBody>
        </p:sp>
        <p:sp>
          <p:nvSpPr>
            <p:cNvPr id="31" name="TextBox 30"/>
            <p:cNvSpPr txBox="1"/>
            <p:nvPr/>
          </p:nvSpPr>
          <p:spPr>
            <a:xfrm>
              <a:off x="7884368" y="5229200"/>
              <a:ext cx="324036" cy="369332"/>
            </a:xfrm>
            <a:prstGeom prst="rect">
              <a:avLst/>
            </a:prstGeom>
            <a:noFill/>
          </p:spPr>
          <p:txBody>
            <a:bodyPr wrap="square" rtlCol="0">
              <a:spAutoFit/>
            </a:bodyPr>
            <a:lstStyle/>
            <a:p>
              <a:r>
                <a:rPr lang="en-US" b="0" i="1"/>
                <a:t>M</a:t>
              </a:r>
            </a:p>
          </p:txBody>
        </p:sp>
        <p:cxnSp>
          <p:nvCxnSpPr>
            <p:cNvPr id="32" name="Straight Arrow Connector 31"/>
            <p:cNvCxnSpPr/>
            <p:nvPr/>
          </p:nvCxnSpPr>
          <p:spPr bwMode="auto">
            <a:xfrm>
              <a:off x="8581083" y="5454516"/>
              <a:ext cx="0" cy="607422"/>
            </a:xfrm>
            <a:prstGeom prst="straightConnector1">
              <a:avLst/>
            </a:prstGeom>
            <a:ln w="1905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8140551" y="5838465"/>
              <a:ext cx="324036" cy="369332"/>
            </a:xfrm>
            <a:prstGeom prst="rect">
              <a:avLst/>
            </a:prstGeom>
            <a:noFill/>
          </p:spPr>
          <p:txBody>
            <a:bodyPr wrap="square" rtlCol="0">
              <a:spAutoFit/>
            </a:bodyPr>
            <a:lstStyle/>
            <a:p>
              <a:r>
                <a:rPr lang="en-US" b="0" i="1"/>
                <a:t>P</a:t>
              </a:r>
            </a:p>
          </p:txBody>
        </p:sp>
      </p:grpSp>
      <p:cxnSp>
        <p:nvCxnSpPr>
          <p:cNvPr id="57" name="Straight Connector 56"/>
          <p:cNvCxnSpPr>
            <a:stCxn id="51" idx="6"/>
            <a:endCxn id="56" idx="0"/>
          </p:cNvCxnSpPr>
          <p:nvPr/>
        </p:nvCxnSpPr>
        <p:spPr bwMode="auto">
          <a:xfrm>
            <a:off x="5946734" y="3880352"/>
            <a:ext cx="1" cy="1492864"/>
          </a:xfrm>
          <a:prstGeom prst="line">
            <a:avLst/>
          </a:prstGeom>
          <a:solidFill>
            <a:schemeClr val="accent1"/>
          </a:solid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 name="Group 2"/>
          <p:cNvGrpSpPr/>
          <p:nvPr/>
        </p:nvGrpSpPr>
        <p:grpSpPr>
          <a:xfrm>
            <a:off x="4932040" y="3373004"/>
            <a:ext cx="1268368" cy="2956511"/>
            <a:chOff x="4932040" y="3373004"/>
            <a:chExt cx="1268368" cy="2956511"/>
          </a:xfrm>
        </p:grpSpPr>
        <p:sp>
          <p:nvSpPr>
            <p:cNvPr id="51" name="Oval 50"/>
            <p:cNvSpPr/>
            <p:nvPr/>
          </p:nvSpPr>
          <p:spPr bwMode="auto">
            <a:xfrm>
              <a:off x="4932040" y="3373004"/>
              <a:ext cx="1014694" cy="1014695"/>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52" name="Isosceles Triangle 51"/>
            <p:cNvSpPr/>
            <p:nvPr/>
          </p:nvSpPr>
          <p:spPr bwMode="auto">
            <a:xfrm>
              <a:off x="5347142" y="3880351"/>
              <a:ext cx="184490" cy="184490"/>
            </a:xfrm>
            <a:prstGeom prst="triangle">
              <a:avLst/>
            </a:prstGeom>
            <a:solidFill>
              <a:schemeClr val="accent1">
                <a:lumMod val="60000"/>
                <a:lumOff val="40000"/>
              </a:schemeClr>
            </a:solidFill>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53" name="Oval 52"/>
            <p:cNvSpPr/>
            <p:nvPr/>
          </p:nvSpPr>
          <p:spPr bwMode="auto">
            <a:xfrm>
              <a:off x="5393265" y="3834229"/>
              <a:ext cx="92245" cy="92245"/>
            </a:xfrm>
            <a:prstGeom prst="ellipse">
              <a:avLst/>
            </a:prstGeom>
            <a:solidFill>
              <a:schemeClr val="accent1">
                <a:lumMod val="60000"/>
                <a:lumOff val="40000"/>
              </a:schemeClr>
            </a:solidFill>
            <a:ln w="1905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56" name="Rectangle 55"/>
            <p:cNvSpPr/>
            <p:nvPr/>
          </p:nvSpPr>
          <p:spPr bwMode="auto">
            <a:xfrm>
              <a:off x="5693061" y="5373216"/>
              <a:ext cx="507347" cy="55347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7" name="TextBox 46"/>
            <p:cNvSpPr txBox="1"/>
            <p:nvPr/>
          </p:nvSpPr>
          <p:spPr>
            <a:xfrm>
              <a:off x="5058054" y="3597740"/>
              <a:ext cx="275068" cy="313519"/>
            </a:xfrm>
            <a:prstGeom prst="rect">
              <a:avLst/>
            </a:prstGeom>
            <a:noFill/>
          </p:spPr>
          <p:txBody>
            <a:bodyPr wrap="square" rtlCol="0">
              <a:spAutoFit/>
            </a:bodyPr>
            <a:lstStyle/>
            <a:p>
              <a:r>
                <a:rPr lang="en-US" b="0" i="1"/>
                <a:t>O</a:t>
              </a:r>
            </a:p>
          </p:txBody>
        </p:sp>
        <p:sp>
          <p:nvSpPr>
            <p:cNvPr id="48" name="TextBox 47"/>
            <p:cNvSpPr txBox="1"/>
            <p:nvPr/>
          </p:nvSpPr>
          <p:spPr>
            <a:xfrm>
              <a:off x="5344642" y="5498803"/>
              <a:ext cx="275068" cy="313519"/>
            </a:xfrm>
            <a:prstGeom prst="rect">
              <a:avLst/>
            </a:prstGeom>
            <a:noFill/>
          </p:spPr>
          <p:txBody>
            <a:bodyPr wrap="square" rtlCol="0">
              <a:spAutoFit/>
            </a:bodyPr>
            <a:lstStyle/>
            <a:p>
              <a:r>
                <a:rPr lang="en-US" b="0" i="1"/>
                <a:t>M</a:t>
              </a:r>
            </a:p>
          </p:txBody>
        </p:sp>
        <p:cxnSp>
          <p:nvCxnSpPr>
            <p:cNvPr id="49" name="Straight Arrow Connector 48"/>
            <p:cNvCxnSpPr/>
            <p:nvPr/>
          </p:nvCxnSpPr>
          <p:spPr bwMode="auto">
            <a:xfrm>
              <a:off x="5936069" y="5690069"/>
              <a:ext cx="0" cy="515629"/>
            </a:xfrm>
            <a:prstGeom prst="straightConnector1">
              <a:avLst/>
            </a:prstGeom>
            <a:ln w="1905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562110" y="6015996"/>
              <a:ext cx="275068" cy="313519"/>
            </a:xfrm>
            <a:prstGeom prst="rect">
              <a:avLst/>
            </a:prstGeom>
            <a:noFill/>
          </p:spPr>
          <p:txBody>
            <a:bodyPr wrap="square" rtlCol="0">
              <a:spAutoFit/>
            </a:bodyPr>
            <a:lstStyle/>
            <a:p>
              <a:r>
                <a:rPr lang="en-US" b="0" i="1"/>
                <a:t>P</a:t>
              </a:r>
            </a:p>
          </p:txBody>
        </p:sp>
      </p:grpSp>
      <p:grpSp>
        <p:nvGrpSpPr>
          <p:cNvPr id="4" name="Group 3"/>
          <p:cNvGrpSpPr/>
          <p:nvPr/>
        </p:nvGrpSpPr>
        <p:grpSpPr>
          <a:xfrm>
            <a:off x="5940152" y="3880352"/>
            <a:ext cx="432048" cy="1495490"/>
            <a:chOff x="5940152" y="3880352"/>
            <a:chExt cx="432048" cy="1495490"/>
          </a:xfrm>
        </p:grpSpPr>
        <p:cxnSp>
          <p:nvCxnSpPr>
            <p:cNvPr id="9" name="Straight Arrow Connector 8"/>
            <p:cNvCxnSpPr>
              <a:stCxn id="51" idx="6"/>
            </p:cNvCxnSpPr>
            <p:nvPr/>
          </p:nvCxnSpPr>
          <p:spPr bwMode="auto">
            <a:xfrm>
              <a:off x="5946734" y="3880352"/>
              <a:ext cx="1" cy="507347"/>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 name="Straight Arrow Connector 68"/>
            <p:cNvCxnSpPr/>
            <p:nvPr/>
          </p:nvCxnSpPr>
          <p:spPr bwMode="auto">
            <a:xfrm flipV="1">
              <a:off x="5946734" y="4941168"/>
              <a:ext cx="0" cy="434674"/>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1" name="TextBox 70"/>
            <p:cNvSpPr txBox="1"/>
            <p:nvPr/>
          </p:nvSpPr>
          <p:spPr>
            <a:xfrm>
              <a:off x="5953370" y="4149080"/>
              <a:ext cx="418830" cy="369332"/>
            </a:xfrm>
            <a:prstGeom prst="rect">
              <a:avLst/>
            </a:prstGeom>
            <a:noFill/>
          </p:spPr>
          <p:txBody>
            <a:bodyPr wrap="square" rtlCol="0">
              <a:spAutoFit/>
            </a:bodyPr>
            <a:lstStyle/>
            <a:p>
              <a:r>
                <a:rPr lang="en-US" b="0" i="1"/>
                <a:t>T</a:t>
              </a:r>
              <a:r>
                <a:rPr lang="en-US" b="0" i="1" baseline="-25000"/>
                <a:t>1</a:t>
              </a:r>
            </a:p>
          </p:txBody>
        </p:sp>
        <p:sp>
          <p:nvSpPr>
            <p:cNvPr id="72" name="TextBox 71"/>
            <p:cNvSpPr txBox="1"/>
            <p:nvPr/>
          </p:nvSpPr>
          <p:spPr>
            <a:xfrm>
              <a:off x="5940152" y="4811104"/>
              <a:ext cx="418830" cy="369332"/>
            </a:xfrm>
            <a:prstGeom prst="rect">
              <a:avLst/>
            </a:prstGeom>
            <a:noFill/>
          </p:spPr>
          <p:txBody>
            <a:bodyPr wrap="square" rtlCol="0">
              <a:spAutoFit/>
            </a:bodyPr>
            <a:lstStyle/>
            <a:p>
              <a:r>
                <a:rPr lang="en-US" b="0" i="1"/>
                <a:t>T</a:t>
              </a:r>
              <a:r>
                <a:rPr lang="en-US" b="0" i="1" baseline="-25000"/>
                <a:t>2</a:t>
              </a:r>
            </a:p>
          </p:txBody>
        </p:sp>
      </p:grpSp>
    </p:spTree>
    <p:extLst>
      <p:ext uri="{BB962C8B-B14F-4D97-AF65-F5344CB8AC3E}">
        <p14:creationId xmlns:p14="http://schemas.microsoft.com/office/powerpoint/2010/main" val="100519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2000"/>
                                        <p:tgtEl>
                                          <p:spTgt spid="38"/>
                                        </p:tgtEl>
                                      </p:cBhvr>
                                    </p:animEffect>
                                    <p:anim calcmode="lin" valueType="num">
                                      <p:cBhvr>
                                        <p:cTn id="8" dur="2000" fill="hold"/>
                                        <p:tgtEl>
                                          <p:spTgt spid="38"/>
                                        </p:tgtEl>
                                        <p:attrNameLst>
                                          <p:attrName>ppt_w</p:attrName>
                                        </p:attrNameLst>
                                      </p:cBhvr>
                                      <p:tavLst>
                                        <p:tav tm="0" fmla="#ppt_w*sin(2.5*pi*$)">
                                          <p:val>
                                            <p:fltVal val="0"/>
                                          </p:val>
                                        </p:tav>
                                        <p:tav tm="100000">
                                          <p:val>
                                            <p:fltVal val="1"/>
                                          </p:val>
                                        </p:tav>
                                      </p:tavLst>
                                    </p:anim>
                                    <p:anim calcmode="lin" valueType="num">
                                      <p:cBhvr>
                                        <p:cTn id="9" dur="2000" fill="hold"/>
                                        <p:tgtEl>
                                          <p:spTgt spid="3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1000" fill="hold"/>
                                        <p:tgtEl>
                                          <p:spTgt spid="42"/>
                                        </p:tgtEl>
                                        <p:attrNameLst>
                                          <p:attrName>ppt_w</p:attrName>
                                        </p:attrNameLst>
                                      </p:cBhvr>
                                      <p:tavLst>
                                        <p:tav tm="0">
                                          <p:val>
                                            <p:fltVal val="0"/>
                                          </p:val>
                                        </p:tav>
                                        <p:tav tm="100000">
                                          <p:val>
                                            <p:strVal val="#ppt_w"/>
                                          </p:val>
                                        </p:tav>
                                      </p:tavLst>
                                    </p:anim>
                                    <p:anim calcmode="lin" valueType="num">
                                      <p:cBhvr>
                                        <p:cTn id="20" dur="1000" fill="hold"/>
                                        <p:tgtEl>
                                          <p:spTgt spid="42"/>
                                        </p:tgtEl>
                                        <p:attrNameLst>
                                          <p:attrName>ppt_h</p:attrName>
                                        </p:attrNameLst>
                                      </p:cBhvr>
                                      <p:tavLst>
                                        <p:tav tm="0">
                                          <p:val>
                                            <p:fltVal val="0"/>
                                          </p:val>
                                        </p:tav>
                                        <p:tav tm="100000">
                                          <p:val>
                                            <p:strVal val="#ppt_h"/>
                                          </p:val>
                                        </p:tav>
                                      </p:tavLst>
                                    </p:anim>
                                    <p:anim calcmode="lin" valueType="num">
                                      <p:cBhvr>
                                        <p:cTn id="21" dur="1000" fill="hold"/>
                                        <p:tgtEl>
                                          <p:spTgt spid="42"/>
                                        </p:tgtEl>
                                        <p:attrNameLst>
                                          <p:attrName>style.rotation</p:attrName>
                                        </p:attrNameLst>
                                      </p:cBhvr>
                                      <p:tavLst>
                                        <p:tav tm="0">
                                          <p:val>
                                            <p:fltVal val="90"/>
                                          </p:val>
                                        </p:tav>
                                        <p:tav tm="100000">
                                          <p:val>
                                            <p:fltVal val="0"/>
                                          </p:val>
                                        </p:tav>
                                      </p:tavLst>
                                    </p:anim>
                                    <p:animEffect transition="in" filter="fade">
                                      <p:cBhvr>
                                        <p:cTn id="22" dur="10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circle(in)">
                                      <p:cBhvr>
                                        <p:cTn id="27" dur="20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inHorizontal)">
                                      <p:cBhvr>
                                        <p:cTn id="32" dur="500"/>
                                        <p:tgtEl>
                                          <p:spTgt spid="3"/>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500"/>
                                        <p:tgtEl>
                                          <p:spTgt spid="57"/>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ircle(in)">
                                      <p:cBhvr>
                                        <p:cTn id="4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1.3. Liên kết và phản lực liên kết</a:t>
            </a:r>
            <a:endParaRPr lang="en-US" sz="2000" dirty="0">
              <a:solidFill>
                <a:schemeClr val="accent1">
                  <a:lumMod val="75000"/>
                </a:schemeClr>
              </a:solidFill>
            </a:endParaRPr>
          </a:p>
        </p:txBody>
      </p:sp>
      <p:sp>
        <p:nvSpPr>
          <p:cNvPr id="37" name="Rounded Rectangle 36"/>
          <p:cNvSpPr/>
          <p:nvPr/>
        </p:nvSpPr>
        <p:spPr bwMode="auto">
          <a:xfrm>
            <a:off x="775081" y="1671871"/>
            <a:ext cx="3508887"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Một số liên kết thường gặp</a:t>
            </a:r>
            <a:endParaRPr kumimoji="0" lang="en-US" sz="1800" i="0" u="none" strike="noStrike" cap="none" normalizeH="0" baseline="0">
              <a:ln>
                <a:noFill/>
              </a:ln>
              <a:solidFill>
                <a:schemeClr val="bg1"/>
              </a:solidFill>
              <a:effectLst/>
              <a:latin typeface="Arial" charset="0"/>
            </a:endParaRPr>
          </a:p>
        </p:txBody>
      </p:sp>
      <p:grpSp>
        <p:nvGrpSpPr>
          <p:cNvPr id="38" name="Group 37"/>
          <p:cNvGrpSpPr/>
          <p:nvPr/>
        </p:nvGrpSpPr>
        <p:grpSpPr>
          <a:xfrm>
            <a:off x="179513" y="1484784"/>
            <a:ext cx="818713" cy="792088"/>
            <a:chOff x="2843808" y="1484784"/>
            <a:chExt cx="792088" cy="792088"/>
          </a:xfrm>
        </p:grpSpPr>
        <p:sp>
          <p:nvSpPr>
            <p:cNvPr id="39" name="Oval 3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1" name="TextBox 40"/>
            <p:cNvSpPr txBox="1"/>
            <p:nvPr/>
          </p:nvSpPr>
          <p:spPr>
            <a:xfrm>
              <a:off x="2915265" y="1700808"/>
              <a:ext cx="720631" cy="369332"/>
            </a:xfrm>
            <a:prstGeom prst="rect">
              <a:avLst/>
            </a:prstGeom>
            <a:noFill/>
          </p:spPr>
          <p:txBody>
            <a:bodyPr wrap="square" rtlCol="0">
              <a:spAutoFit/>
            </a:bodyPr>
            <a:lstStyle/>
            <a:p>
              <a:r>
                <a:rPr lang="en-US">
                  <a:solidFill>
                    <a:schemeClr val="bg1"/>
                  </a:solidFill>
                </a:rPr>
                <a:t>1.3.3</a:t>
              </a:r>
            </a:p>
          </p:txBody>
        </p:sp>
      </p:grpSp>
      <p:sp>
        <p:nvSpPr>
          <p:cNvPr id="3" name="Round Same Side Corner Rectangle 2"/>
          <p:cNvSpPr/>
          <p:nvPr/>
        </p:nvSpPr>
        <p:spPr bwMode="auto">
          <a:xfrm>
            <a:off x="185242" y="2420888"/>
            <a:ext cx="3954710"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charset="0"/>
              </a:rPr>
              <a:t>a. Liên</a:t>
            </a:r>
            <a:r>
              <a:rPr kumimoji="0" lang="en-US" sz="1800" b="1" i="0" u="none" strike="noStrike" cap="none" normalizeH="0">
                <a:ln>
                  <a:noFill/>
                </a:ln>
                <a:solidFill>
                  <a:schemeClr val="bg1"/>
                </a:solidFill>
                <a:effectLst/>
                <a:latin typeface="Arial" charset="0"/>
              </a:rPr>
              <a:t> kết tựa</a:t>
            </a:r>
            <a:endParaRPr kumimoji="0" lang="en-US" sz="1800" b="1" i="0" u="none" strike="noStrike" cap="none" normalizeH="0" baseline="0">
              <a:ln>
                <a:noFill/>
              </a:ln>
              <a:solidFill>
                <a:schemeClr val="bg1"/>
              </a:solidFill>
              <a:effectLst/>
              <a:latin typeface="Arial" charset="0"/>
            </a:endParaRPr>
          </a:p>
        </p:txBody>
      </p:sp>
      <p:sp>
        <p:nvSpPr>
          <p:cNvPr id="4" name="Rectangle 3"/>
          <p:cNvSpPr/>
          <p:nvPr/>
        </p:nvSpPr>
        <p:spPr bwMode="auto">
          <a:xfrm>
            <a:off x="185242" y="2780928"/>
            <a:ext cx="3954710" cy="1192121"/>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5" name="Rectangle 44"/>
          <p:cNvSpPr/>
          <p:nvPr/>
        </p:nvSpPr>
        <p:spPr>
          <a:xfrm>
            <a:off x="179512" y="2780928"/>
            <a:ext cx="3960440" cy="1192121"/>
          </a:xfrm>
          <a:prstGeom prst="rect">
            <a:avLst/>
          </a:prstGeom>
        </p:spPr>
        <p:txBody>
          <a:bodyPr wrap="square">
            <a:spAutoFit/>
          </a:bodyPr>
          <a:lstStyle/>
          <a:p>
            <a:pPr marL="285750" lvl="0" indent="-285750">
              <a:lnSpc>
                <a:spcPct val="120000"/>
              </a:lnSpc>
              <a:spcBef>
                <a:spcPts val="8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Hai vật trực tiếp tựa lên nhau</a:t>
            </a:r>
          </a:p>
          <a:p>
            <a:pPr marL="285750" lvl="0" indent="-285750">
              <a:lnSpc>
                <a:spcPct val="120000"/>
              </a:lnSpc>
              <a:spcBef>
                <a:spcPts val="8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Phản lực tựa vuông góc mặt tựa, chiều cản trở di chuyển của vật</a:t>
            </a:r>
            <a:endParaRPr lang="vi-VN" b="0" kern="0">
              <a:solidFill>
                <a:schemeClr val="accent1">
                  <a:lumMod val="75000"/>
                </a:schemeClr>
              </a:solidFill>
              <a:latin typeface="Helvetica Neue"/>
              <a:ea typeface="Optima" pitchFamily="18" charset="-93"/>
              <a:cs typeface="Optima" pitchFamily="18" charset="-93"/>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34911"/>
          <a:stretch/>
        </p:blipFill>
        <p:spPr bwMode="auto">
          <a:xfrm>
            <a:off x="4788025" y="2348880"/>
            <a:ext cx="2362076"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7888" r="-785"/>
          <a:stretch/>
        </p:blipFill>
        <p:spPr bwMode="auto">
          <a:xfrm>
            <a:off x="7251700" y="2348880"/>
            <a:ext cx="1193799"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Group 9"/>
          <p:cNvGrpSpPr/>
          <p:nvPr/>
        </p:nvGrpSpPr>
        <p:grpSpPr>
          <a:xfrm>
            <a:off x="200009" y="4437112"/>
            <a:ext cx="2880320" cy="2097524"/>
            <a:chOff x="200009" y="4437112"/>
            <a:chExt cx="2880320" cy="2097524"/>
          </a:xfrm>
        </p:grpSpPr>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t="50167" r="62889" b="42067"/>
            <a:stretch/>
          </p:blipFill>
          <p:spPr>
            <a:xfrm>
              <a:off x="200009" y="5755129"/>
              <a:ext cx="2880320" cy="482183"/>
            </a:xfrm>
            <a:prstGeom prst="rect">
              <a:avLst/>
            </a:prstGeom>
          </p:spPr>
        </p:pic>
        <p:sp>
          <p:nvSpPr>
            <p:cNvPr id="9" name="Oval 8"/>
            <p:cNvSpPr/>
            <p:nvPr/>
          </p:nvSpPr>
          <p:spPr bwMode="auto">
            <a:xfrm>
              <a:off x="775081" y="4437112"/>
              <a:ext cx="1440160" cy="144016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1" name="Straight Arrow Connector 10"/>
            <p:cNvCxnSpPr/>
            <p:nvPr/>
          </p:nvCxnSpPr>
          <p:spPr bwMode="auto">
            <a:xfrm>
              <a:off x="1495161" y="5157192"/>
              <a:ext cx="0" cy="1152128"/>
            </a:xfrm>
            <a:prstGeom prst="straightConnector1">
              <a:avLst/>
            </a:prstGeom>
            <a:ln w="19050">
              <a:solidFill>
                <a:schemeClr val="tx1"/>
              </a:solidFill>
              <a:headEnd type="oval" w="med" len="med"/>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496153" y="6165304"/>
              <a:ext cx="333788" cy="369332"/>
            </a:xfrm>
            <a:prstGeom prst="rect">
              <a:avLst/>
            </a:prstGeom>
            <a:noFill/>
          </p:spPr>
          <p:txBody>
            <a:bodyPr wrap="square" rtlCol="0">
              <a:spAutoFit/>
            </a:bodyPr>
            <a:lstStyle/>
            <a:p>
              <a:r>
                <a:rPr lang="en-US" b="0" i="1"/>
                <a:t>P</a:t>
              </a:r>
            </a:p>
          </p:txBody>
        </p:sp>
      </p:grpSp>
      <p:grpSp>
        <p:nvGrpSpPr>
          <p:cNvPr id="13" name="Group 12"/>
          <p:cNvGrpSpPr/>
          <p:nvPr/>
        </p:nvGrpSpPr>
        <p:grpSpPr>
          <a:xfrm>
            <a:off x="1514856" y="4552525"/>
            <a:ext cx="387093" cy="1324747"/>
            <a:chOff x="1514856" y="4552525"/>
            <a:chExt cx="387093" cy="1324747"/>
          </a:xfrm>
        </p:grpSpPr>
        <p:cxnSp>
          <p:nvCxnSpPr>
            <p:cNvPr id="21" name="Straight Arrow Connector 20"/>
            <p:cNvCxnSpPr/>
            <p:nvPr/>
          </p:nvCxnSpPr>
          <p:spPr bwMode="auto">
            <a:xfrm flipV="1">
              <a:off x="1514856" y="4737191"/>
              <a:ext cx="0" cy="1140081"/>
            </a:xfrm>
            <a:prstGeom prst="straightConnector1">
              <a:avLst/>
            </a:prstGeom>
            <a:ln w="19050">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568161" y="4552525"/>
              <a:ext cx="333788" cy="369332"/>
            </a:xfrm>
            <a:prstGeom prst="rect">
              <a:avLst/>
            </a:prstGeom>
            <a:noFill/>
          </p:spPr>
          <p:txBody>
            <a:bodyPr wrap="square" rtlCol="0">
              <a:spAutoFit/>
            </a:bodyPr>
            <a:lstStyle/>
            <a:p>
              <a:r>
                <a:rPr lang="en-US" b="0" i="1"/>
                <a:t>N</a:t>
              </a:r>
            </a:p>
          </p:txBody>
        </p:sp>
      </p:grpSp>
      <p:grpSp>
        <p:nvGrpSpPr>
          <p:cNvPr id="27" name="Group 26"/>
          <p:cNvGrpSpPr/>
          <p:nvPr/>
        </p:nvGrpSpPr>
        <p:grpSpPr>
          <a:xfrm>
            <a:off x="2699792" y="4777866"/>
            <a:ext cx="3099172" cy="1628527"/>
            <a:chOff x="2699792" y="4777866"/>
            <a:chExt cx="3099172" cy="1628527"/>
          </a:xfrm>
        </p:grpSpPr>
        <p:pic>
          <p:nvPicPr>
            <p:cNvPr id="25" name="Picture 24"/>
            <p:cNvPicPr>
              <a:picLocks noChangeAspect="1"/>
            </p:cNvPicPr>
            <p:nvPr/>
          </p:nvPicPr>
          <p:blipFill rotWithShape="1">
            <a:blip r:embed="rId5" cstate="print">
              <a:extLst>
                <a:ext uri="{28A0092B-C50C-407E-A947-70E740481C1C}">
                  <a14:useLocalDpi xmlns:a14="http://schemas.microsoft.com/office/drawing/2010/main" val="0"/>
                </a:ext>
              </a:extLst>
            </a:blip>
            <a:srcRect l="49848" t="25792" r="2863" b="43117"/>
            <a:stretch/>
          </p:blipFill>
          <p:spPr>
            <a:xfrm>
              <a:off x="2699792" y="4777866"/>
              <a:ext cx="3096344" cy="1628527"/>
            </a:xfrm>
            <a:prstGeom prst="rect">
              <a:avLst/>
            </a:prstGeom>
          </p:spPr>
        </p:pic>
        <p:sp>
          <p:nvSpPr>
            <p:cNvPr id="16" name="Rectangle 15"/>
            <p:cNvSpPr/>
            <p:nvPr/>
          </p:nvSpPr>
          <p:spPr bwMode="auto">
            <a:xfrm rot="18582571">
              <a:off x="4489787" y="4068941"/>
              <a:ext cx="227368" cy="2390986"/>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grpSp>
        <p:nvGrpSpPr>
          <p:cNvPr id="28" name="Group 27"/>
          <p:cNvGrpSpPr/>
          <p:nvPr/>
        </p:nvGrpSpPr>
        <p:grpSpPr>
          <a:xfrm>
            <a:off x="3419872" y="5100957"/>
            <a:ext cx="2175917" cy="1602760"/>
            <a:chOff x="3419872" y="5100957"/>
            <a:chExt cx="2175917" cy="1602760"/>
          </a:xfrm>
        </p:grpSpPr>
        <p:sp>
          <p:nvSpPr>
            <p:cNvPr id="31" name="TextBox 30"/>
            <p:cNvSpPr txBox="1"/>
            <p:nvPr/>
          </p:nvSpPr>
          <p:spPr>
            <a:xfrm>
              <a:off x="3419872" y="5100957"/>
              <a:ext cx="333788" cy="369332"/>
            </a:xfrm>
            <a:prstGeom prst="rect">
              <a:avLst/>
            </a:prstGeom>
            <a:noFill/>
          </p:spPr>
          <p:txBody>
            <a:bodyPr wrap="square" rtlCol="0">
              <a:spAutoFit/>
            </a:bodyPr>
            <a:lstStyle/>
            <a:p>
              <a:r>
                <a:rPr lang="en-US" b="0" i="1"/>
                <a:t>A</a:t>
              </a:r>
            </a:p>
          </p:txBody>
        </p:sp>
        <p:sp>
          <p:nvSpPr>
            <p:cNvPr id="32" name="TextBox 31"/>
            <p:cNvSpPr txBox="1"/>
            <p:nvPr/>
          </p:nvSpPr>
          <p:spPr>
            <a:xfrm>
              <a:off x="5262001" y="6334385"/>
              <a:ext cx="333788" cy="369332"/>
            </a:xfrm>
            <a:prstGeom prst="rect">
              <a:avLst/>
            </a:prstGeom>
            <a:noFill/>
          </p:spPr>
          <p:txBody>
            <a:bodyPr wrap="square" rtlCol="0">
              <a:spAutoFit/>
            </a:bodyPr>
            <a:lstStyle/>
            <a:p>
              <a:r>
                <a:rPr lang="en-US" b="0" i="1"/>
                <a:t>B</a:t>
              </a:r>
            </a:p>
          </p:txBody>
        </p:sp>
      </p:grpSp>
      <p:grpSp>
        <p:nvGrpSpPr>
          <p:cNvPr id="19" name="Group 18"/>
          <p:cNvGrpSpPr/>
          <p:nvPr/>
        </p:nvGrpSpPr>
        <p:grpSpPr>
          <a:xfrm>
            <a:off x="3975943" y="4077072"/>
            <a:ext cx="1100112" cy="817152"/>
            <a:chOff x="3975943" y="4077072"/>
            <a:chExt cx="1100112" cy="817152"/>
          </a:xfrm>
        </p:grpSpPr>
        <p:cxnSp>
          <p:nvCxnSpPr>
            <p:cNvPr id="18" name="Straight Arrow Connector 17"/>
            <p:cNvCxnSpPr/>
            <p:nvPr/>
          </p:nvCxnSpPr>
          <p:spPr bwMode="auto">
            <a:xfrm flipV="1">
              <a:off x="3975943" y="4234105"/>
              <a:ext cx="504056" cy="660119"/>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4479998" y="4077072"/>
              <a:ext cx="596057" cy="369332"/>
            </a:xfrm>
            <a:prstGeom prst="rect">
              <a:avLst/>
            </a:prstGeom>
            <a:noFill/>
          </p:spPr>
          <p:txBody>
            <a:bodyPr wrap="square" rtlCol="0">
              <a:spAutoFit/>
            </a:bodyPr>
            <a:lstStyle/>
            <a:p>
              <a:r>
                <a:rPr lang="en-US" b="0" i="1"/>
                <a:t>N</a:t>
              </a:r>
              <a:r>
                <a:rPr lang="en-US" b="0" i="1" baseline="-25000"/>
                <a:t>A</a:t>
              </a:r>
            </a:p>
          </p:txBody>
        </p:sp>
      </p:grpSp>
      <p:grpSp>
        <p:nvGrpSpPr>
          <p:cNvPr id="17" name="Group 16"/>
          <p:cNvGrpSpPr/>
          <p:nvPr/>
        </p:nvGrpSpPr>
        <p:grpSpPr>
          <a:xfrm>
            <a:off x="5449416" y="5075892"/>
            <a:ext cx="634752" cy="1017401"/>
            <a:chOff x="5449416" y="5075892"/>
            <a:chExt cx="634752" cy="1017401"/>
          </a:xfrm>
        </p:grpSpPr>
        <p:cxnSp>
          <p:nvCxnSpPr>
            <p:cNvPr id="29" name="Straight Arrow Connector 28"/>
            <p:cNvCxnSpPr/>
            <p:nvPr/>
          </p:nvCxnSpPr>
          <p:spPr bwMode="auto">
            <a:xfrm flipV="1">
              <a:off x="5449416" y="5230196"/>
              <a:ext cx="0" cy="863097"/>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 name="TextBox 33"/>
            <p:cNvSpPr txBox="1"/>
            <p:nvPr/>
          </p:nvSpPr>
          <p:spPr>
            <a:xfrm>
              <a:off x="5488111" y="5075892"/>
              <a:ext cx="596057" cy="369332"/>
            </a:xfrm>
            <a:prstGeom prst="rect">
              <a:avLst/>
            </a:prstGeom>
            <a:noFill/>
          </p:spPr>
          <p:txBody>
            <a:bodyPr wrap="square" rtlCol="0">
              <a:spAutoFit/>
            </a:bodyPr>
            <a:lstStyle/>
            <a:p>
              <a:r>
                <a:rPr lang="en-US" b="0" i="1"/>
                <a:t>N</a:t>
              </a:r>
              <a:r>
                <a:rPr lang="en-US" b="0" i="1" baseline="-25000"/>
                <a:t>B</a:t>
              </a:r>
            </a:p>
          </p:txBody>
        </p:sp>
      </p:grpSp>
      <p:grpSp>
        <p:nvGrpSpPr>
          <p:cNvPr id="30" name="Group 29"/>
          <p:cNvGrpSpPr/>
          <p:nvPr/>
        </p:nvGrpSpPr>
        <p:grpSpPr>
          <a:xfrm>
            <a:off x="6228184" y="4378232"/>
            <a:ext cx="2304256" cy="2184248"/>
            <a:chOff x="6228184" y="4378232"/>
            <a:chExt cx="2304256" cy="2184248"/>
          </a:xfrm>
        </p:grpSpPr>
        <p:pic>
          <p:nvPicPr>
            <p:cNvPr id="36" name="Picture 35"/>
            <p:cNvPicPr>
              <a:picLocks noChangeAspect="1"/>
            </p:cNvPicPr>
            <p:nvPr/>
          </p:nvPicPr>
          <p:blipFill rotWithShape="1">
            <a:blip r:embed="rId6" cstate="print">
              <a:extLst>
                <a:ext uri="{28A0092B-C50C-407E-A947-70E740481C1C}">
                  <a14:useLocalDpi xmlns:a14="http://schemas.microsoft.com/office/drawing/2010/main" val="0"/>
                </a:ext>
              </a:extLst>
            </a:blip>
            <a:srcRect l="51135" t="26378" r="28555" b="50231"/>
            <a:stretch/>
          </p:blipFill>
          <p:spPr>
            <a:xfrm>
              <a:off x="6228184" y="5470356"/>
              <a:ext cx="1145073" cy="1054988"/>
            </a:xfrm>
            <a:prstGeom prst="rect">
              <a:avLst/>
            </a:prstGeom>
          </p:spPr>
        </p:pic>
        <p:pic>
          <p:nvPicPr>
            <p:cNvPr id="40" name="Picture 39"/>
            <p:cNvPicPr>
              <a:picLocks noChangeAspect="1"/>
            </p:cNvPicPr>
            <p:nvPr/>
          </p:nvPicPr>
          <p:blipFill rotWithShape="1">
            <a:blip r:embed="rId7" cstate="print">
              <a:extLst>
                <a:ext uri="{28A0092B-C50C-407E-A947-70E740481C1C}">
                  <a14:useLocalDpi xmlns:a14="http://schemas.microsoft.com/office/drawing/2010/main" val="0"/>
                </a:ext>
              </a:extLst>
            </a:blip>
            <a:srcRect t="50167" r="62889" b="42067"/>
            <a:stretch/>
          </p:blipFill>
          <p:spPr>
            <a:xfrm rot="16200000">
              <a:off x="7257488" y="5287528"/>
              <a:ext cx="2184248" cy="365656"/>
            </a:xfrm>
            <a:prstGeom prst="rect">
              <a:avLst/>
            </a:prstGeom>
          </p:spPr>
        </p:pic>
      </p:grpSp>
      <p:sp>
        <p:nvSpPr>
          <p:cNvPr id="20" name="Oval 19"/>
          <p:cNvSpPr/>
          <p:nvPr/>
        </p:nvSpPr>
        <p:spPr bwMode="auto">
          <a:xfrm>
            <a:off x="7092279" y="4564164"/>
            <a:ext cx="1159171" cy="1159171"/>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nvGrpSpPr>
          <p:cNvPr id="49" name="Group 48"/>
          <p:cNvGrpSpPr/>
          <p:nvPr/>
        </p:nvGrpSpPr>
        <p:grpSpPr>
          <a:xfrm>
            <a:off x="6767486" y="5045530"/>
            <a:ext cx="2011801" cy="1057058"/>
            <a:chOff x="6767486" y="5045530"/>
            <a:chExt cx="2011801" cy="1057058"/>
          </a:xfrm>
        </p:grpSpPr>
        <p:sp>
          <p:nvSpPr>
            <p:cNvPr id="42" name="TextBox 41"/>
            <p:cNvSpPr txBox="1"/>
            <p:nvPr/>
          </p:nvSpPr>
          <p:spPr>
            <a:xfrm>
              <a:off x="6767486" y="5733256"/>
              <a:ext cx="333788" cy="369332"/>
            </a:xfrm>
            <a:prstGeom prst="rect">
              <a:avLst/>
            </a:prstGeom>
            <a:noFill/>
          </p:spPr>
          <p:txBody>
            <a:bodyPr wrap="square" rtlCol="0">
              <a:spAutoFit/>
            </a:bodyPr>
            <a:lstStyle/>
            <a:p>
              <a:r>
                <a:rPr lang="en-US" b="0" i="1"/>
                <a:t>A</a:t>
              </a:r>
            </a:p>
          </p:txBody>
        </p:sp>
        <p:sp>
          <p:nvSpPr>
            <p:cNvPr id="43" name="TextBox 42"/>
            <p:cNvSpPr txBox="1"/>
            <p:nvPr/>
          </p:nvSpPr>
          <p:spPr>
            <a:xfrm>
              <a:off x="8445499" y="5045530"/>
              <a:ext cx="333788" cy="369332"/>
            </a:xfrm>
            <a:prstGeom prst="rect">
              <a:avLst/>
            </a:prstGeom>
            <a:noFill/>
          </p:spPr>
          <p:txBody>
            <a:bodyPr wrap="square" rtlCol="0">
              <a:spAutoFit/>
            </a:bodyPr>
            <a:lstStyle/>
            <a:p>
              <a:r>
                <a:rPr lang="en-US" b="0" i="1"/>
                <a:t>B</a:t>
              </a:r>
            </a:p>
          </p:txBody>
        </p:sp>
      </p:grpSp>
      <p:grpSp>
        <p:nvGrpSpPr>
          <p:cNvPr id="24" name="Group 23"/>
          <p:cNvGrpSpPr/>
          <p:nvPr/>
        </p:nvGrpSpPr>
        <p:grpSpPr>
          <a:xfrm>
            <a:off x="7144295" y="4869160"/>
            <a:ext cx="596057" cy="685183"/>
            <a:chOff x="7144295" y="4869160"/>
            <a:chExt cx="596057" cy="685183"/>
          </a:xfrm>
        </p:grpSpPr>
        <p:cxnSp>
          <p:nvCxnSpPr>
            <p:cNvPr id="44" name="Straight Arrow Connector 43"/>
            <p:cNvCxnSpPr/>
            <p:nvPr/>
          </p:nvCxnSpPr>
          <p:spPr bwMode="auto">
            <a:xfrm flipV="1">
              <a:off x="7251700" y="5224282"/>
              <a:ext cx="344636" cy="330061"/>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6" name="TextBox 45"/>
            <p:cNvSpPr txBox="1"/>
            <p:nvPr/>
          </p:nvSpPr>
          <p:spPr>
            <a:xfrm>
              <a:off x="7144295" y="4869160"/>
              <a:ext cx="596057" cy="369332"/>
            </a:xfrm>
            <a:prstGeom prst="rect">
              <a:avLst/>
            </a:prstGeom>
            <a:noFill/>
          </p:spPr>
          <p:txBody>
            <a:bodyPr wrap="square" rtlCol="0">
              <a:spAutoFit/>
            </a:bodyPr>
            <a:lstStyle/>
            <a:p>
              <a:r>
                <a:rPr lang="en-US" b="0" i="1"/>
                <a:t>N</a:t>
              </a:r>
              <a:r>
                <a:rPr lang="en-US" b="0" i="1" baseline="-25000"/>
                <a:t>A</a:t>
              </a:r>
            </a:p>
          </p:txBody>
        </p:sp>
      </p:grpSp>
      <p:grpSp>
        <p:nvGrpSpPr>
          <p:cNvPr id="26" name="Group 25"/>
          <p:cNvGrpSpPr/>
          <p:nvPr/>
        </p:nvGrpSpPr>
        <p:grpSpPr>
          <a:xfrm>
            <a:off x="7648621" y="4774417"/>
            <a:ext cx="602829" cy="382775"/>
            <a:chOff x="7648621" y="4774417"/>
            <a:chExt cx="602829" cy="382775"/>
          </a:xfrm>
        </p:grpSpPr>
        <p:cxnSp>
          <p:nvCxnSpPr>
            <p:cNvPr id="47" name="Straight Arrow Connector 46"/>
            <p:cNvCxnSpPr/>
            <p:nvPr/>
          </p:nvCxnSpPr>
          <p:spPr bwMode="auto">
            <a:xfrm flipH="1">
              <a:off x="7711155" y="5157192"/>
              <a:ext cx="540295" cy="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8" name="TextBox 47"/>
            <p:cNvSpPr txBox="1"/>
            <p:nvPr/>
          </p:nvSpPr>
          <p:spPr>
            <a:xfrm>
              <a:off x="7648621" y="4774417"/>
              <a:ext cx="596057" cy="369332"/>
            </a:xfrm>
            <a:prstGeom prst="rect">
              <a:avLst/>
            </a:prstGeom>
            <a:noFill/>
          </p:spPr>
          <p:txBody>
            <a:bodyPr wrap="square" rtlCol="0">
              <a:spAutoFit/>
            </a:bodyPr>
            <a:lstStyle/>
            <a:p>
              <a:r>
                <a:rPr lang="en-US" b="0" i="1"/>
                <a:t>N</a:t>
              </a:r>
              <a:r>
                <a:rPr lang="en-US" b="0" i="1" baseline="-25000"/>
                <a:t>B</a:t>
              </a:r>
            </a:p>
          </p:txBody>
        </p:sp>
      </p:grpSp>
    </p:spTree>
    <p:extLst>
      <p:ext uri="{BB962C8B-B14F-4D97-AF65-F5344CB8AC3E}">
        <p14:creationId xmlns:p14="http://schemas.microsoft.com/office/powerpoint/2010/main" val="334126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2000"/>
                                        <p:tgtEl>
                                          <p:spTgt spid="38"/>
                                        </p:tgtEl>
                                      </p:cBhvr>
                                    </p:animEffect>
                                    <p:anim calcmode="lin" valueType="num">
                                      <p:cBhvr>
                                        <p:cTn id="15" dur="2000" fill="hold"/>
                                        <p:tgtEl>
                                          <p:spTgt spid="38"/>
                                        </p:tgtEl>
                                        <p:attrNameLst>
                                          <p:attrName>ppt_w</p:attrName>
                                        </p:attrNameLst>
                                      </p:cBhvr>
                                      <p:tavLst>
                                        <p:tav tm="0" fmla="#ppt_w*sin(2.5*pi*$)">
                                          <p:val>
                                            <p:fltVal val="0"/>
                                          </p:val>
                                        </p:tav>
                                        <p:tav tm="100000">
                                          <p:val>
                                            <p:fltVal val="1"/>
                                          </p:val>
                                        </p:tav>
                                      </p:tavLst>
                                    </p:anim>
                                    <p:anim calcmode="lin" valueType="num">
                                      <p:cBhvr>
                                        <p:cTn id="16" dur="2000" fill="hold"/>
                                        <p:tgtEl>
                                          <p:spTgt spid="38"/>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left)">
                                      <p:cBhvr>
                                        <p:cTn id="20" dur="50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45">
                                            <p:txEl>
                                              <p:pRg st="0" end="0"/>
                                            </p:txEl>
                                          </p:spTgt>
                                        </p:tgtEl>
                                        <p:attrNameLst>
                                          <p:attrName>style.visibility</p:attrName>
                                        </p:attrNameLst>
                                      </p:cBhvr>
                                      <p:to>
                                        <p:strVal val="visible"/>
                                      </p:to>
                                    </p:set>
                                    <p:animEffect transition="in" filter="fade">
                                      <p:cBhvr>
                                        <p:cTn id="34" dur="1000"/>
                                        <p:tgtEl>
                                          <p:spTgt spid="45">
                                            <p:txEl>
                                              <p:pRg st="0" end="0"/>
                                            </p:txEl>
                                          </p:spTgt>
                                        </p:tgtEl>
                                      </p:cBhvr>
                                    </p:animEffect>
                                    <p:anim calcmode="lin" valueType="num">
                                      <p:cBhvr>
                                        <p:cTn id="35" dur="1000" fill="hold"/>
                                        <p:tgtEl>
                                          <p:spTgt spid="45">
                                            <p:txEl>
                                              <p:pRg st="0" end="0"/>
                                            </p:txEl>
                                          </p:spTgt>
                                        </p:tgtEl>
                                        <p:attrNameLst>
                                          <p:attrName>ppt_x</p:attrName>
                                        </p:attrNameLst>
                                      </p:cBhvr>
                                      <p:tavLst>
                                        <p:tav tm="0">
                                          <p:val>
                                            <p:strVal val="#ppt_x"/>
                                          </p:val>
                                        </p:tav>
                                        <p:tav tm="100000">
                                          <p:val>
                                            <p:strVal val="#ppt_x"/>
                                          </p:val>
                                        </p:tav>
                                      </p:tavLst>
                                    </p:anim>
                                    <p:anim calcmode="lin" valueType="num">
                                      <p:cBhvr>
                                        <p:cTn id="36" dur="1000" fill="hold"/>
                                        <p:tgtEl>
                                          <p:spTgt spid="45">
                                            <p:txEl>
                                              <p:pRg st="0" end="0"/>
                                            </p:txEl>
                                          </p:spTgt>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1026"/>
                                        </p:tgtEl>
                                        <p:attrNameLst>
                                          <p:attrName>style.visibility</p:attrName>
                                        </p:attrNameLst>
                                      </p:cBhvr>
                                      <p:to>
                                        <p:strVal val="visible"/>
                                      </p:to>
                                    </p:set>
                                    <p:animEffect transition="in" filter="fade">
                                      <p:cBhvr>
                                        <p:cTn id="40" dur="500"/>
                                        <p:tgtEl>
                                          <p:spTgt spid="1026"/>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45">
                                            <p:txEl>
                                              <p:pRg st="1" end="1"/>
                                            </p:txEl>
                                          </p:spTgt>
                                        </p:tgtEl>
                                        <p:attrNameLst>
                                          <p:attrName>style.visibility</p:attrName>
                                        </p:attrNameLst>
                                      </p:cBhvr>
                                      <p:to>
                                        <p:strVal val="visible"/>
                                      </p:to>
                                    </p:set>
                                    <p:animEffect transition="in" filter="fade">
                                      <p:cBhvr>
                                        <p:cTn id="45" dur="1000"/>
                                        <p:tgtEl>
                                          <p:spTgt spid="45">
                                            <p:txEl>
                                              <p:pRg st="1" end="1"/>
                                            </p:txEl>
                                          </p:spTgt>
                                        </p:tgtEl>
                                      </p:cBhvr>
                                    </p:animEffect>
                                    <p:anim calcmode="lin" valueType="num">
                                      <p:cBhvr>
                                        <p:cTn id="46" dur="1000" fill="hold"/>
                                        <p:tgtEl>
                                          <p:spTgt spid="45">
                                            <p:txEl>
                                              <p:pRg st="1" end="1"/>
                                            </p:txEl>
                                          </p:spTgt>
                                        </p:tgtEl>
                                        <p:attrNameLst>
                                          <p:attrName>ppt_x</p:attrName>
                                        </p:attrNameLst>
                                      </p:cBhvr>
                                      <p:tavLst>
                                        <p:tav tm="0">
                                          <p:val>
                                            <p:strVal val="#ppt_x"/>
                                          </p:val>
                                        </p:tav>
                                        <p:tav tm="100000">
                                          <p:val>
                                            <p:strVal val="#ppt_x"/>
                                          </p:val>
                                        </p:tav>
                                      </p:tavLst>
                                    </p:anim>
                                    <p:anim calcmode="lin" valueType="num">
                                      <p:cBhvr>
                                        <p:cTn id="47" dur="1000" fill="hold"/>
                                        <p:tgtEl>
                                          <p:spTgt spid="4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nodeType="click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wipe(down)">
                                      <p:cBhvr>
                                        <p:cTn id="66" dur="500"/>
                                        <p:tgtEl>
                                          <p:spTgt spid="13"/>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barn(inVertical)">
                                      <p:cBhvr>
                                        <p:cTn id="83" dur="500"/>
                                        <p:tgtEl>
                                          <p:spTgt spid="19"/>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nodeType="click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wipe(down)">
                                      <p:cBhvr>
                                        <p:cTn id="88" dur="500"/>
                                        <p:tgtEl>
                                          <p:spTgt spid="17"/>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p:cTn id="93" dur="500" fill="hold"/>
                                        <p:tgtEl>
                                          <p:spTgt spid="30"/>
                                        </p:tgtEl>
                                        <p:attrNameLst>
                                          <p:attrName>ppt_w</p:attrName>
                                        </p:attrNameLst>
                                      </p:cBhvr>
                                      <p:tavLst>
                                        <p:tav tm="0">
                                          <p:val>
                                            <p:fltVal val="0"/>
                                          </p:val>
                                        </p:tav>
                                        <p:tav tm="100000">
                                          <p:val>
                                            <p:strVal val="#ppt_w"/>
                                          </p:val>
                                        </p:tav>
                                      </p:tavLst>
                                    </p:anim>
                                    <p:anim calcmode="lin" valueType="num">
                                      <p:cBhvr>
                                        <p:cTn id="94" dur="500" fill="hold"/>
                                        <p:tgtEl>
                                          <p:spTgt spid="30"/>
                                        </p:tgtEl>
                                        <p:attrNameLst>
                                          <p:attrName>ppt_h</p:attrName>
                                        </p:attrNameLst>
                                      </p:cBhvr>
                                      <p:tavLst>
                                        <p:tav tm="0">
                                          <p:val>
                                            <p:fltVal val="0"/>
                                          </p:val>
                                        </p:tav>
                                        <p:tav tm="100000">
                                          <p:val>
                                            <p:strVal val="#ppt_h"/>
                                          </p:val>
                                        </p:tav>
                                      </p:tavLst>
                                    </p:anim>
                                    <p:animEffect transition="in" filter="fade">
                                      <p:cBhvr>
                                        <p:cTn id="95" dur="500"/>
                                        <p:tgtEl>
                                          <p:spTgt spid="30"/>
                                        </p:tgtEl>
                                      </p:cBhvr>
                                    </p:animEffect>
                                  </p:childTnLst>
                                </p:cTn>
                              </p:par>
                            </p:childTnLst>
                          </p:cTn>
                        </p:par>
                        <p:par>
                          <p:cTn id="96" fill="hold">
                            <p:stCondLst>
                              <p:cond delay="500"/>
                            </p:stCondLst>
                            <p:childTnLst>
                              <p:par>
                                <p:cTn id="97" presetID="6" presetClass="entr" presetSubtype="16" fill="hold" grpId="0" nodeType="afterEffect">
                                  <p:stCondLst>
                                    <p:cond delay="0"/>
                                  </p:stCondLst>
                                  <p:childTnLst>
                                    <p:set>
                                      <p:cBhvr>
                                        <p:cTn id="98" dur="1" fill="hold">
                                          <p:stCondLst>
                                            <p:cond delay="0"/>
                                          </p:stCondLst>
                                        </p:cTn>
                                        <p:tgtEl>
                                          <p:spTgt spid="20"/>
                                        </p:tgtEl>
                                        <p:attrNameLst>
                                          <p:attrName>style.visibility</p:attrName>
                                        </p:attrNameLst>
                                      </p:cBhvr>
                                      <p:to>
                                        <p:strVal val="visible"/>
                                      </p:to>
                                    </p:set>
                                    <p:animEffect transition="in" filter="circle(in)">
                                      <p:cBhvr>
                                        <p:cTn id="99" dur="2000"/>
                                        <p:tgtEl>
                                          <p:spTgt spid="20"/>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nodeType="click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fade">
                                      <p:cBhvr>
                                        <p:cTn id="109" dur="1000"/>
                                        <p:tgtEl>
                                          <p:spTgt spid="24"/>
                                        </p:tgtEl>
                                      </p:cBhvr>
                                    </p:animEffect>
                                    <p:anim calcmode="lin" valueType="num">
                                      <p:cBhvr>
                                        <p:cTn id="110" dur="1000" fill="hold"/>
                                        <p:tgtEl>
                                          <p:spTgt spid="24"/>
                                        </p:tgtEl>
                                        <p:attrNameLst>
                                          <p:attrName>ppt_x</p:attrName>
                                        </p:attrNameLst>
                                      </p:cBhvr>
                                      <p:tavLst>
                                        <p:tav tm="0">
                                          <p:val>
                                            <p:strVal val="#ppt_x"/>
                                          </p:val>
                                        </p:tav>
                                        <p:tav tm="100000">
                                          <p:val>
                                            <p:strVal val="#ppt_x"/>
                                          </p:val>
                                        </p:tav>
                                      </p:tavLst>
                                    </p:anim>
                                    <p:anim calcmode="lin" valueType="num">
                                      <p:cBhvr>
                                        <p:cTn id="11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16" presetClass="entr" presetSubtype="21" fill="hold" nodeType="clickEffect">
                                  <p:stCondLst>
                                    <p:cond delay="0"/>
                                  </p:stCondLst>
                                  <p:childTnLst>
                                    <p:set>
                                      <p:cBhvr>
                                        <p:cTn id="115" dur="1" fill="hold">
                                          <p:stCondLst>
                                            <p:cond delay="0"/>
                                          </p:stCondLst>
                                        </p:cTn>
                                        <p:tgtEl>
                                          <p:spTgt spid="26"/>
                                        </p:tgtEl>
                                        <p:attrNameLst>
                                          <p:attrName>style.visibility</p:attrName>
                                        </p:attrNameLst>
                                      </p:cBhvr>
                                      <p:to>
                                        <p:strVal val="visible"/>
                                      </p:to>
                                    </p:set>
                                    <p:animEffect transition="in" filter="barn(inVertical)">
                                      <p:cBhvr>
                                        <p:cTn id="11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7" grpId="0" animBg="1"/>
      <p:bldP spid="3" grpId="0" animBg="1"/>
      <p:bldP spid="4" grpId="0" animBg="1"/>
      <p:bldP spid="45" grpId="0" uiExpand="1" build="p"/>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1.3. Liên kết và phản lực liên kết</a:t>
            </a:r>
            <a:endParaRPr lang="en-US" sz="2000" dirty="0">
              <a:solidFill>
                <a:schemeClr val="accent1">
                  <a:lumMod val="75000"/>
                </a:schemeClr>
              </a:solidFill>
            </a:endParaRPr>
          </a:p>
        </p:txBody>
      </p:sp>
      <p:sp>
        <p:nvSpPr>
          <p:cNvPr id="3" name="Round Same Side Corner Rectangle 2"/>
          <p:cNvSpPr/>
          <p:nvPr/>
        </p:nvSpPr>
        <p:spPr bwMode="auto">
          <a:xfrm>
            <a:off x="329258" y="2420888"/>
            <a:ext cx="3954710"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chemeClr val="bg1"/>
                </a:solidFill>
                <a:effectLst/>
                <a:latin typeface="Arial" charset="0"/>
              </a:rPr>
              <a:t>b. Liên</a:t>
            </a:r>
            <a:r>
              <a:rPr kumimoji="0" lang="en-US" sz="1800" b="1" i="0" u="none" strike="noStrike" cap="none" normalizeH="0">
                <a:ln>
                  <a:noFill/>
                </a:ln>
                <a:solidFill>
                  <a:schemeClr val="bg1"/>
                </a:solidFill>
                <a:effectLst/>
                <a:latin typeface="Arial" charset="0"/>
              </a:rPr>
              <a:t> kết dây mềm</a:t>
            </a:r>
            <a:endParaRPr kumimoji="0" lang="en-US" sz="1800" b="1" i="0" u="none" strike="noStrike" cap="none" normalizeH="0" baseline="0">
              <a:ln>
                <a:noFill/>
              </a:ln>
              <a:solidFill>
                <a:schemeClr val="bg1"/>
              </a:solidFill>
              <a:effectLst/>
              <a:latin typeface="Arial" charset="0"/>
            </a:endParaRPr>
          </a:p>
        </p:txBody>
      </p:sp>
      <p:sp>
        <p:nvSpPr>
          <p:cNvPr id="4" name="Rectangle 3"/>
          <p:cNvSpPr/>
          <p:nvPr/>
        </p:nvSpPr>
        <p:spPr bwMode="auto">
          <a:xfrm>
            <a:off x="329258" y="2780928"/>
            <a:ext cx="3954710" cy="1192121"/>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5" name="Rectangle 44"/>
          <p:cNvSpPr/>
          <p:nvPr/>
        </p:nvSpPr>
        <p:spPr>
          <a:xfrm>
            <a:off x="323528" y="2780928"/>
            <a:ext cx="3960440" cy="1192121"/>
          </a:xfrm>
          <a:prstGeom prst="rect">
            <a:avLst/>
          </a:prstGeom>
        </p:spPr>
        <p:txBody>
          <a:bodyPr wrap="square">
            <a:spAutoFit/>
          </a:bodyPr>
          <a:lstStyle/>
          <a:p>
            <a:pPr marL="285750" lvl="0" indent="-285750">
              <a:lnSpc>
                <a:spcPct val="120000"/>
              </a:lnSpc>
              <a:spcBef>
                <a:spcPts val="8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Phản lực đặt vào điểm buộc dây và hướng vào dây</a:t>
            </a:r>
          </a:p>
          <a:p>
            <a:pPr marL="285750" lvl="0" indent="-285750">
              <a:lnSpc>
                <a:spcPct val="120000"/>
              </a:lnSpc>
              <a:spcBef>
                <a:spcPts val="8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Gọi là lực căng dây, kí hiệu T</a:t>
            </a:r>
            <a:endParaRPr lang="vi-VN" b="0" kern="0">
              <a:solidFill>
                <a:schemeClr val="accent1">
                  <a:lumMod val="75000"/>
                </a:schemeClr>
              </a:solidFill>
              <a:latin typeface="Helvetica Neue"/>
              <a:ea typeface="Optima" pitchFamily="18" charset="-93"/>
              <a:cs typeface="Optima" pitchFamily="18" charset="-93"/>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1724024"/>
            <a:ext cx="3861123" cy="2425056"/>
          </a:xfrm>
          <a:prstGeom prst="rect">
            <a:avLst/>
          </a:prstGeom>
        </p:spPr>
      </p:pic>
      <p:grpSp>
        <p:nvGrpSpPr>
          <p:cNvPr id="10" name="Group 9"/>
          <p:cNvGrpSpPr/>
          <p:nvPr/>
        </p:nvGrpSpPr>
        <p:grpSpPr>
          <a:xfrm>
            <a:off x="827585" y="4149080"/>
            <a:ext cx="2880320" cy="2338683"/>
            <a:chOff x="827585" y="4149080"/>
            <a:chExt cx="2880320" cy="2338683"/>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t="50167" r="62889" b="42067"/>
            <a:stretch/>
          </p:blipFill>
          <p:spPr>
            <a:xfrm rot="10800000">
              <a:off x="827585" y="4149080"/>
              <a:ext cx="2880320" cy="482183"/>
            </a:xfrm>
            <a:prstGeom prst="rect">
              <a:avLst/>
            </a:prstGeom>
          </p:spPr>
        </p:pic>
        <p:sp>
          <p:nvSpPr>
            <p:cNvPr id="9" name="Oval 8"/>
            <p:cNvSpPr/>
            <p:nvPr/>
          </p:nvSpPr>
          <p:spPr bwMode="auto">
            <a:xfrm>
              <a:off x="1524452" y="5551659"/>
              <a:ext cx="1368152" cy="936104"/>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1" name="Straight Connector 10"/>
            <p:cNvCxnSpPr>
              <a:endCxn id="9" idx="2"/>
            </p:cNvCxnSpPr>
            <p:nvPr/>
          </p:nvCxnSpPr>
          <p:spPr bwMode="auto">
            <a:xfrm>
              <a:off x="1187624" y="4509120"/>
              <a:ext cx="336828" cy="151059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12"/>
            <p:cNvCxnSpPr>
              <a:stCxn id="9" idx="6"/>
            </p:cNvCxnSpPr>
            <p:nvPr/>
          </p:nvCxnSpPr>
          <p:spPr bwMode="auto">
            <a:xfrm flipV="1">
              <a:off x="2892604" y="4509120"/>
              <a:ext cx="527268" cy="151059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12" name="Group 11"/>
          <p:cNvGrpSpPr/>
          <p:nvPr/>
        </p:nvGrpSpPr>
        <p:grpSpPr>
          <a:xfrm>
            <a:off x="1356038" y="5079749"/>
            <a:ext cx="708729" cy="939962"/>
            <a:chOff x="1356038" y="5079749"/>
            <a:chExt cx="708729" cy="939962"/>
          </a:xfrm>
        </p:grpSpPr>
        <p:cxnSp>
          <p:nvCxnSpPr>
            <p:cNvPr id="15" name="Straight Arrow Connector 14"/>
            <p:cNvCxnSpPr>
              <a:stCxn id="9" idx="2"/>
            </p:cNvCxnSpPr>
            <p:nvPr/>
          </p:nvCxnSpPr>
          <p:spPr bwMode="auto">
            <a:xfrm flipH="1" flipV="1">
              <a:off x="1356038" y="5264415"/>
              <a:ext cx="168414" cy="755296"/>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 name="TextBox 29"/>
            <p:cNvSpPr txBox="1"/>
            <p:nvPr/>
          </p:nvSpPr>
          <p:spPr>
            <a:xfrm>
              <a:off x="1468710" y="5079749"/>
              <a:ext cx="596057" cy="369332"/>
            </a:xfrm>
            <a:prstGeom prst="rect">
              <a:avLst/>
            </a:prstGeom>
            <a:noFill/>
          </p:spPr>
          <p:txBody>
            <a:bodyPr wrap="square" rtlCol="0">
              <a:spAutoFit/>
            </a:bodyPr>
            <a:lstStyle/>
            <a:p>
              <a:r>
                <a:rPr lang="en-US" b="0" i="1"/>
                <a:t>T</a:t>
              </a:r>
              <a:r>
                <a:rPr lang="en-US" b="0" i="1" baseline="-25000"/>
                <a:t>1</a:t>
              </a:r>
            </a:p>
          </p:txBody>
        </p:sp>
      </p:grpSp>
      <p:grpSp>
        <p:nvGrpSpPr>
          <p:cNvPr id="14" name="Group 13"/>
          <p:cNvGrpSpPr/>
          <p:nvPr/>
        </p:nvGrpSpPr>
        <p:grpSpPr>
          <a:xfrm>
            <a:off x="2892604" y="5174819"/>
            <a:ext cx="859691" cy="844892"/>
            <a:chOff x="2892604" y="5174819"/>
            <a:chExt cx="859691" cy="844892"/>
          </a:xfrm>
        </p:grpSpPr>
        <p:cxnSp>
          <p:nvCxnSpPr>
            <p:cNvPr id="27" name="Straight Arrow Connector 26"/>
            <p:cNvCxnSpPr>
              <a:stCxn id="9" idx="6"/>
            </p:cNvCxnSpPr>
            <p:nvPr/>
          </p:nvCxnSpPr>
          <p:spPr bwMode="auto">
            <a:xfrm flipV="1">
              <a:off x="2892604" y="5264415"/>
              <a:ext cx="263634" cy="755296"/>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1" name="TextBox 30"/>
            <p:cNvSpPr txBox="1"/>
            <p:nvPr/>
          </p:nvSpPr>
          <p:spPr>
            <a:xfrm>
              <a:off x="3156238" y="5174819"/>
              <a:ext cx="596057" cy="369332"/>
            </a:xfrm>
            <a:prstGeom prst="rect">
              <a:avLst/>
            </a:prstGeom>
            <a:noFill/>
          </p:spPr>
          <p:txBody>
            <a:bodyPr wrap="square" rtlCol="0">
              <a:spAutoFit/>
            </a:bodyPr>
            <a:lstStyle/>
            <a:p>
              <a:r>
                <a:rPr lang="en-US" b="0" i="1"/>
                <a:t>T</a:t>
              </a:r>
              <a:r>
                <a:rPr lang="en-US" b="0" i="1" baseline="-25000"/>
                <a:t>2</a:t>
              </a:r>
            </a:p>
          </p:txBody>
        </p:sp>
      </p:grpSp>
      <p:grpSp>
        <p:nvGrpSpPr>
          <p:cNvPr id="16" name="Group 15"/>
          <p:cNvGrpSpPr/>
          <p:nvPr/>
        </p:nvGrpSpPr>
        <p:grpSpPr>
          <a:xfrm>
            <a:off x="4572000" y="4800600"/>
            <a:ext cx="3429000" cy="1524000"/>
            <a:chOff x="4572000" y="4800600"/>
            <a:chExt cx="3429000" cy="1524000"/>
          </a:xfrm>
        </p:grpSpPr>
        <p:sp>
          <p:nvSpPr>
            <p:cNvPr id="23" name="Oval 22"/>
            <p:cNvSpPr/>
            <p:nvPr/>
          </p:nvSpPr>
          <p:spPr bwMode="auto">
            <a:xfrm>
              <a:off x="4572000" y="5105400"/>
              <a:ext cx="990600" cy="9906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24" name="Oval 23"/>
            <p:cNvSpPr/>
            <p:nvPr/>
          </p:nvSpPr>
          <p:spPr bwMode="auto">
            <a:xfrm>
              <a:off x="6477000" y="4800600"/>
              <a:ext cx="1524000" cy="15240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5" name="Straight Connector 24"/>
            <p:cNvCxnSpPr>
              <a:stCxn id="23" idx="0"/>
              <a:endCxn id="24" idx="0"/>
            </p:cNvCxnSpPr>
            <p:nvPr/>
          </p:nvCxnSpPr>
          <p:spPr bwMode="auto">
            <a:xfrm rot="5400000" flipH="1" flipV="1">
              <a:off x="6000750" y="3867150"/>
              <a:ext cx="304800" cy="217170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Straight Connector 25"/>
            <p:cNvCxnSpPr>
              <a:stCxn id="23" idx="4"/>
              <a:endCxn id="24" idx="4"/>
            </p:cNvCxnSpPr>
            <p:nvPr/>
          </p:nvCxnSpPr>
          <p:spPr bwMode="auto">
            <a:xfrm rot="16200000" flipH="1">
              <a:off x="6038850" y="5124450"/>
              <a:ext cx="228600" cy="217170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20" name="Group 19"/>
          <p:cNvGrpSpPr/>
          <p:nvPr/>
        </p:nvGrpSpPr>
        <p:grpSpPr>
          <a:xfrm>
            <a:off x="5067300" y="4419600"/>
            <a:ext cx="2171700" cy="685800"/>
            <a:chOff x="5067300" y="4419600"/>
            <a:chExt cx="2171700" cy="685800"/>
          </a:xfrm>
        </p:grpSpPr>
        <p:cxnSp>
          <p:nvCxnSpPr>
            <p:cNvPr id="28" name="Straight Arrow Connector 27"/>
            <p:cNvCxnSpPr>
              <a:stCxn id="23" idx="0"/>
            </p:cNvCxnSpPr>
            <p:nvPr/>
          </p:nvCxnSpPr>
          <p:spPr bwMode="auto">
            <a:xfrm rot="5400000" flipH="1" flipV="1">
              <a:off x="5314950" y="4781550"/>
              <a:ext cx="76200" cy="571500"/>
            </a:xfrm>
            <a:prstGeom prst="straightConnector1">
              <a:avLst/>
            </a:prstGeom>
            <a:solidFill>
              <a:schemeClr val="accent1"/>
            </a:solidFill>
            <a:ln w="952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Straight Arrow Connector 31"/>
            <p:cNvCxnSpPr>
              <a:stCxn id="24" idx="0"/>
            </p:cNvCxnSpPr>
            <p:nvPr/>
          </p:nvCxnSpPr>
          <p:spPr bwMode="auto">
            <a:xfrm rot="16200000" flipH="1" flipV="1">
              <a:off x="6896100" y="4533900"/>
              <a:ext cx="76200" cy="609600"/>
            </a:xfrm>
            <a:prstGeom prst="straightConnector1">
              <a:avLst/>
            </a:prstGeom>
            <a:solidFill>
              <a:schemeClr val="accent1"/>
            </a:solidFill>
            <a:ln w="952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 name="TextBox 33"/>
            <p:cNvSpPr txBox="1"/>
            <p:nvPr/>
          </p:nvSpPr>
          <p:spPr>
            <a:xfrm>
              <a:off x="5257800" y="4648200"/>
              <a:ext cx="596057" cy="369332"/>
            </a:xfrm>
            <a:prstGeom prst="rect">
              <a:avLst/>
            </a:prstGeom>
            <a:noFill/>
          </p:spPr>
          <p:txBody>
            <a:bodyPr wrap="square" rtlCol="0">
              <a:spAutoFit/>
            </a:bodyPr>
            <a:lstStyle/>
            <a:p>
              <a:r>
                <a:rPr lang="en-US" b="0" i="1" dirty="0"/>
                <a:t>T</a:t>
              </a:r>
              <a:r>
                <a:rPr lang="en-US" b="0" i="1" baseline="-25000" dirty="0"/>
                <a:t>1</a:t>
              </a:r>
            </a:p>
          </p:txBody>
        </p:sp>
        <p:sp>
          <p:nvSpPr>
            <p:cNvPr id="40" name="TextBox 39"/>
            <p:cNvSpPr txBox="1"/>
            <p:nvPr/>
          </p:nvSpPr>
          <p:spPr>
            <a:xfrm>
              <a:off x="6414343" y="4419600"/>
              <a:ext cx="596057" cy="369332"/>
            </a:xfrm>
            <a:prstGeom prst="rect">
              <a:avLst/>
            </a:prstGeom>
            <a:noFill/>
          </p:spPr>
          <p:txBody>
            <a:bodyPr wrap="square" rtlCol="0">
              <a:spAutoFit/>
            </a:bodyPr>
            <a:lstStyle/>
            <a:p>
              <a:r>
                <a:rPr lang="en-US" b="0" i="1" dirty="0"/>
                <a:t>T’</a:t>
              </a:r>
              <a:r>
                <a:rPr lang="en-US" b="0" i="1" baseline="-25000" dirty="0"/>
                <a:t>1</a:t>
              </a:r>
            </a:p>
          </p:txBody>
        </p:sp>
      </p:grpSp>
      <p:grpSp>
        <p:nvGrpSpPr>
          <p:cNvPr id="19" name="Group 18"/>
          <p:cNvGrpSpPr/>
          <p:nvPr/>
        </p:nvGrpSpPr>
        <p:grpSpPr>
          <a:xfrm>
            <a:off x="5067300" y="6096000"/>
            <a:ext cx="2171700" cy="582652"/>
            <a:chOff x="5067300" y="6096000"/>
            <a:chExt cx="2171700" cy="582652"/>
          </a:xfrm>
        </p:grpSpPr>
        <p:cxnSp>
          <p:nvCxnSpPr>
            <p:cNvPr id="29" name="Straight Arrow Connector 28"/>
            <p:cNvCxnSpPr>
              <a:stCxn id="23" idx="4"/>
            </p:cNvCxnSpPr>
            <p:nvPr/>
          </p:nvCxnSpPr>
          <p:spPr bwMode="auto">
            <a:xfrm rot="16200000" flipH="1">
              <a:off x="5353050" y="5810250"/>
              <a:ext cx="76200" cy="647700"/>
            </a:xfrm>
            <a:prstGeom prst="straightConnector1">
              <a:avLst/>
            </a:prstGeom>
            <a:solidFill>
              <a:schemeClr val="accent1"/>
            </a:solidFill>
            <a:ln w="952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Straight Arrow Connector 32"/>
            <p:cNvCxnSpPr>
              <a:stCxn id="24" idx="4"/>
            </p:cNvCxnSpPr>
            <p:nvPr/>
          </p:nvCxnSpPr>
          <p:spPr bwMode="auto">
            <a:xfrm rot="5400000" flipH="1">
              <a:off x="6858000" y="5943600"/>
              <a:ext cx="76200" cy="685800"/>
            </a:xfrm>
            <a:prstGeom prst="straightConnector1">
              <a:avLst/>
            </a:prstGeom>
            <a:solidFill>
              <a:schemeClr val="accent1"/>
            </a:solidFill>
            <a:ln w="952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TextBox 35"/>
            <p:cNvSpPr txBox="1"/>
            <p:nvPr/>
          </p:nvSpPr>
          <p:spPr>
            <a:xfrm>
              <a:off x="5334000" y="6172200"/>
              <a:ext cx="596057" cy="369332"/>
            </a:xfrm>
            <a:prstGeom prst="rect">
              <a:avLst/>
            </a:prstGeom>
            <a:noFill/>
          </p:spPr>
          <p:txBody>
            <a:bodyPr wrap="square" rtlCol="0">
              <a:spAutoFit/>
            </a:bodyPr>
            <a:lstStyle/>
            <a:p>
              <a:r>
                <a:rPr lang="en-US" b="0" i="1" dirty="0"/>
                <a:t>T</a:t>
              </a:r>
              <a:r>
                <a:rPr lang="en-US" b="0" i="1" baseline="-25000" dirty="0"/>
                <a:t>2</a:t>
              </a:r>
            </a:p>
          </p:txBody>
        </p:sp>
        <p:sp>
          <p:nvSpPr>
            <p:cNvPr id="42" name="TextBox 41"/>
            <p:cNvSpPr txBox="1"/>
            <p:nvPr/>
          </p:nvSpPr>
          <p:spPr>
            <a:xfrm>
              <a:off x="6400800" y="6309320"/>
              <a:ext cx="596057" cy="369332"/>
            </a:xfrm>
            <a:prstGeom prst="rect">
              <a:avLst/>
            </a:prstGeom>
            <a:noFill/>
          </p:spPr>
          <p:txBody>
            <a:bodyPr wrap="square" rtlCol="0">
              <a:spAutoFit/>
            </a:bodyPr>
            <a:lstStyle/>
            <a:p>
              <a:r>
                <a:rPr lang="en-US" b="0" i="1" dirty="0"/>
                <a:t>T’</a:t>
              </a:r>
              <a:r>
                <a:rPr lang="en-US" b="0" i="1" baseline="-25000" dirty="0"/>
                <a:t>2</a:t>
              </a:r>
            </a:p>
          </p:txBody>
        </p:sp>
      </p:grpSp>
      <p:sp>
        <p:nvSpPr>
          <p:cNvPr id="43" name="Rounded Rectangle 42"/>
          <p:cNvSpPr/>
          <p:nvPr/>
        </p:nvSpPr>
        <p:spPr bwMode="auto">
          <a:xfrm>
            <a:off x="775081" y="1671871"/>
            <a:ext cx="3508887"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Một số liên kết thường gặp</a:t>
            </a:r>
            <a:endParaRPr kumimoji="0" lang="en-US" sz="1800" i="0" u="none" strike="noStrike" cap="none" normalizeH="0" baseline="0">
              <a:ln>
                <a:noFill/>
              </a:ln>
              <a:solidFill>
                <a:schemeClr val="bg1"/>
              </a:solidFill>
              <a:effectLst/>
              <a:latin typeface="Arial" charset="0"/>
            </a:endParaRPr>
          </a:p>
        </p:txBody>
      </p:sp>
      <p:grpSp>
        <p:nvGrpSpPr>
          <p:cNvPr id="44" name="Group 43"/>
          <p:cNvGrpSpPr/>
          <p:nvPr/>
        </p:nvGrpSpPr>
        <p:grpSpPr>
          <a:xfrm>
            <a:off x="179513" y="1484784"/>
            <a:ext cx="818713" cy="792088"/>
            <a:chOff x="2843808" y="1484784"/>
            <a:chExt cx="792088" cy="792088"/>
          </a:xfrm>
        </p:grpSpPr>
        <p:sp>
          <p:nvSpPr>
            <p:cNvPr id="46" name="Oval 45"/>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7" name="TextBox 46"/>
            <p:cNvSpPr txBox="1"/>
            <p:nvPr/>
          </p:nvSpPr>
          <p:spPr>
            <a:xfrm>
              <a:off x="2915265" y="1700808"/>
              <a:ext cx="720631" cy="369332"/>
            </a:xfrm>
            <a:prstGeom prst="rect">
              <a:avLst/>
            </a:prstGeom>
            <a:noFill/>
          </p:spPr>
          <p:txBody>
            <a:bodyPr wrap="square" rtlCol="0">
              <a:spAutoFit/>
            </a:bodyPr>
            <a:lstStyle/>
            <a:p>
              <a:r>
                <a:rPr lang="en-US">
                  <a:solidFill>
                    <a:schemeClr val="bg1"/>
                  </a:solidFill>
                </a:rPr>
                <a:t>1.3.3</a:t>
              </a:r>
            </a:p>
          </p:txBody>
        </p:sp>
      </p:grpSp>
    </p:spTree>
    <p:extLst>
      <p:ext uri="{BB962C8B-B14F-4D97-AF65-F5344CB8AC3E}">
        <p14:creationId xmlns:p14="http://schemas.microsoft.com/office/powerpoint/2010/main" val="3236363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2000"/>
                                        <p:tgtEl>
                                          <p:spTgt spid="44"/>
                                        </p:tgtEl>
                                      </p:cBhvr>
                                    </p:animEffect>
                                    <p:anim calcmode="lin" valueType="num">
                                      <p:cBhvr>
                                        <p:cTn id="8" dur="2000" fill="hold"/>
                                        <p:tgtEl>
                                          <p:spTgt spid="44"/>
                                        </p:tgtEl>
                                        <p:attrNameLst>
                                          <p:attrName>ppt_w</p:attrName>
                                        </p:attrNameLst>
                                      </p:cBhvr>
                                      <p:tavLst>
                                        <p:tav tm="0" fmla="#ppt_w*sin(2.5*pi*$)">
                                          <p:val>
                                            <p:fltVal val="0"/>
                                          </p:val>
                                        </p:tav>
                                        <p:tav tm="100000">
                                          <p:val>
                                            <p:fltVal val="1"/>
                                          </p:val>
                                        </p:tav>
                                      </p:tavLst>
                                    </p:anim>
                                    <p:anim calcmode="lin" valueType="num">
                                      <p:cBhvr>
                                        <p:cTn id="9" dur="2000" fill="hold"/>
                                        <p:tgtEl>
                                          <p:spTgt spid="44"/>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80">
                                          <p:stCondLst>
                                            <p:cond delay="0"/>
                                          </p:stCondLst>
                                        </p:cTn>
                                        <p:tgtEl>
                                          <p:spTgt spid="3"/>
                                        </p:tgtEl>
                                      </p:cBhvr>
                                    </p:animEffect>
                                    <p:anim calcmode="lin" valueType="num">
                                      <p:cBhvr>
                                        <p:cTn id="19"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gtEl>
                                      </p:cBhvr>
                                      <p:to x="100000" y="60000"/>
                                    </p:animScale>
                                    <p:animScale>
                                      <p:cBhvr>
                                        <p:cTn id="25" dur="166" decel="50000">
                                          <p:stCondLst>
                                            <p:cond delay="676"/>
                                          </p:stCondLst>
                                        </p:cTn>
                                        <p:tgtEl>
                                          <p:spTgt spid="3"/>
                                        </p:tgtEl>
                                      </p:cBhvr>
                                      <p:to x="100000" y="100000"/>
                                    </p:animScale>
                                    <p:animScale>
                                      <p:cBhvr>
                                        <p:cTn id="26" dur="26">
                                          <p:stCondLst>
                                            <p:cond delay="1312"/>
                                          </p:stCondLst>
                                        </p:cTn>
                                        <p:tgtEl>
                                          <p:spTgt spid="3"/>
                                        </p:tgtEl>
                                      </p:cBhvr>
                                      <p:to x="100000" y="80000"/>
                                    </p:animScale>
                                    <p:animScale>
                                      <p:cBhvr>
                                        <p:cTn id="27" dur="166" decel="50000">
                                          <p:stCondLst>
                                            <p:cond delay="1338"/>
                                          </p:stCondLst>
                                        </p:cTn>
                                        <p:tgtEl>
                                          <p:spTgt spid="3"/>
                                        </p:tgtEl>
                                      </p:cBhvr>
                                      <p:to x="100000" y="100000"/>
                                    </p:animScale>
                                    <p:animScale>
                                      <p:cBhvr>
                                        <p:cTn id="28" dur="26">
                                          <p:stCondLst>
                                            <p:cond delay="1642"/>
                                          </p:stCondLst>
                                        </p:cTn>
                                        <p:tgtEl>
                                          <p:spTgt spid="3"/>
                                        </p:tgtEl>
                                      </p:cBhvr>
                                      <p:to x="100000" y="90000"/>
                                    </p:animScale>
                                    <p:animScale>
                                      <p:cBhvr>
                                        <p:cTn id="29" dur="166" decel="50000">
                                          <p:stCondLst>
                                            <p:cond delay="1668"/>
                                          </p:stCondLst>
                                        </p:cTn>
                                        <p:tgtEl>
                                          <p:spTgt spid="3"/>
                                        </p:tgtEl>
                                      </p:cBhvr>
                                      <p:to x="100000" y="100000"/>
                                    </p:animScale>
                                    <p:animScale>
                                      <p:cBhvr>
                                        <p:cTn id="30" dur="26">
                                          <p:stCondLst>
                                            <p:cond delay="1808"/>
                                          </p:stCondLst>
                                        </p:cTn>
                                        <p:tgtEl>
                                          <p:spTgt spid="3"/>
                                        </p:tgtEl>
                                      </p:cBhvr>
                                      <p:to x="100000" y="95000"/>
                                    </p:animScale>
                                    <p:animScale>
                                      <p:cBhvr>
                                        <p:cTn id="31" dur="166" decel="50000">
                                          <p:stCondLst>
                                            <p:cond delay="1834"/>
                                          </p:stCondLst>
                                        </p:cTn>
                                        <p:tgtEl>
                                          <p:spTgt spid="3"/>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45">
                                            <p:txEl>
                                              <p:pRg st="0" end="0"/>
                                            </p:txEl>
                                          </p:spTgt>
                                        </p:tgtEl>
                                        <p:attrNameLst>
                                          <p:attrName>style.visibility</p:attrName>
                                        </p:attrNameLst>
                                      </p:cBhvr>
                                      <p:to>
                                        <p:strVal val="visible"/>
                                      </p:to>
                                    </p:set>
                                    <p:animEffect transition="in" filter="fade">
                                      <p:cBhvr>
                                        <p:cTn id="41" dur="1000"/>
                                        <p:tgtEl>
                                          <p:spTgt spid="45">
                                            <p:txEl>
                                              <p:pRg st="0" end="0"/>
                                            </p:txEl>
                                          </p:spTgt>
                                        </p:tgtEl>
                                      </p:cBhvr>
                                    </p:animEffect>
                                    <p:anim calcmode="lin" valueType="num">
                                      <p:cBhvr>
                                        <p:cTn id="42" dur="1000" fill="hold"/>
                                        <p:tgtEl>
                                          <p:spTgt spid="45">
                                            <p:txEl>
                                              <p:pRg st="0" end="0"/>
                                            </p:txEl>
                                          </p:spTgt>
                                        </p:tgtEl>
                                        <p:attrNameLst>
                                          <p:attrName>ppt_x</p:attrName>
                                        </p:attrNameLst>
                                      </p:cBhvr>
                                      <p:tavLst>
                                        <p:tav tm="0">
                                          <p:val>
                                            <p:strVal val="#ppt_x"/>
                                          </p:val>
                                        </p:tav>
                                        <p:tav tm="100000">
                                          <p:val>
                                            <p:strVal val="#ppt_x"/>
                                          </p:val>
                                        </p:tav>
                                      </p:tavLst>
                                    </p:anim>
                                    <p:anim calcmode="lin" valueType="num">
                                      <p:cBhvr>
                                        <p:cTn id="43" dur="1000" fill="hold"/>
                                        <p:tgtEl>
                                          <p:spTgt spid="45">
                                            <p:txEl>
                                              <p:pRg st="0" end="0"/>
                                            </p:txEl>
                                          </p:spTgt>
                                        </p:tgtEl>
                                        <p:attrNameLst>
                                          <p:attrName>ppt_y</p:attrName>
                                        </p:attrNameLst>
                                      </p:cBhvr>
                                      <p:tavLst>
                                        <p:tav tm="0">
                                          <p:val>
                                            <p:strVal val="#ppt_y+.1"/>
                                          </p:val>
                                        </p:tav>
                                        <p:tav tm="100000">
                                          <p:val>
                                            <p:strVal val="#ppt_y"/>
                                          </p:val>
                                        </p:tav>
                                      </p:tavLst>
                                    </p:anim>
                                  </p:childTnLst>
                                </p:cTn>
                              </p:par>
                              <p:par>
                                <p:cTn id="44" presetID="22" presetClass="entr" presetSubtype="1"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up)">
                                      <p:cBhvr>
                                        <p:cTn id="46" dur="500"/>
                                        <p:tgtEl>
                                          <p:spTgt spid="4"/>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45">
                                            <p:txEl>
                                              <p:pRg st="1" end="1"/>
                                            </p:txEl>
                                          </p:spTgt>
                                        </p:tgtEl>
                                        <p:attrNameLst>
                                          <p:attrName>style.visibility</p:attrName>
                                        </p:attrNameLst>
                                      </p:cBhvr>
                                      <p:to>
                                        <p:strVal val="visible"/>
                                      </p:to>
                                    </p:set>
                                    <p:animEffect transition="in" filter="fade">
                                      <p:cBhvr>
                                        <p:cTn id="51" dur="1000"/>
                                        <p:tgtEl>
                                          <p:spTgt spid="45">
                                            <p:txEl>
                                              <p:pRg st="1" end="1"/>
                                            </p:txEl>
                                          </p:spTgt>
                                        </p:tgtEl>
                                      </p:cBhvr>
                                    </p:animEffect>
                                    <p:anim calcmode="lin" valueType="num">
                                      <p:cBhvr>
                                        <p:cTn id="52" dur="1000" fill="hold"/>
                                        <p:tgtEl>
                                          <p:spTgt spid="45">
                                            <p:txEl>
                                              <p:pRg st="1" end="1"/>
                                            </p:txEl>
                                          </p:spTgt>
                                        </p:tgtEl>
                                        <p:attrNameLst>
                                          <p:attrName>ppt_x</p:attrName>
                                        </p:attrNameLst>
                                      </p:cBhvr>
                                      <p:tavLst>
                                        <p:tav tm="0">
                                          <p:val>
                                            <p:strVal val="#ppt_x"/>
                                          </p:val>
                                        </p:tav>
                                        <p:tav tm="100000">
                                          <p:val>
                                            <p:strVal val="#ppt_x"/>
                                          </p:val>
                                        </p:tav>
                                      </p:tavLst>
                                    </p:anim>
                                    <p:anim calcmode="lin" valueType="num">
                                      <p:cBhvr>
                                        <p:cTn id="53" dur="1000" fill="hold"/>
                                        <p:tgtEl>
                                          <p:spTgt spid="4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nodeType="click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fltVal val="0"/>
                                          </p:val>
                                        </p:tav>
                                        <p:tav tm="100000">
                                          <p:val>
                                            <p:strVal val="#ppt_w"/>
                                          </p:val>
                                        </p:tav>
                                      </p:tavLst>
                                    </p:anim>
                                    <p:anim calcmode="lin" valueType="num">
                                      <p:cBhvr>
                                        <p:cTn id="59" dur="500" fill="hold"/>
                                        <p:tgtEl>
                                          <p:spTgt spid="10"/>
                                        </p:tgtEl>
                                        <p:attrNameLst>
                                          <p:attrName>ppt_h</p:attrName>
                                        </p:attrNameLst>
                                      </p:cBhvr>
                                      <p:tavLst>
                                        <p:tav tm="0">
                                          <p:val>
                                            <p:fltVal val="0"/>
                                          </p:val>
                                        </p:tav>
                                        <p:tav tm="100000">
                                          <p:val>
                                            <p:strVal val="#ppt_h"/>
                                          </p:val>
                                        </p:tav>
                                      </p:tavLst>
                                    </p:anim>
                                    <p:animEffect transition="in" filter="fade">
                                      <p:cBhvr>
                                        <p:cTn id="60" dur="5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ipe(down)">
                                      <p:cBhvr>
                                        <p:cTn id="65" dur="500"/>
                                        <p:tgtEl>
                                          <p:spTgt spid="12"/>
                                        </p:tgtEl>
                                      </p:cBhvr>
                                    </p:animEffect>
                                  </p:childTnLst>
                                </p:cTn>
                              </p:par>
                              <p:par>
                                <p:cTn id="66" presetID="22" presetClass="entr" presetSubtype="4"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down)">
                                      <p:cBhvr>
                                        <p:cTn id="68" dur="500"/>
                                        <p:tgtEl>
                                          <p:spTgt spid="14"/>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nodeType="click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barn(inVertical)">
                                      <p:cBhvr>
                                        <p:cTn id="80" dur="500"/>
                                        <p:tgtEl>
                                          <p:spTgt spid="20"/>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nodeType="click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wipe(down)">
                                      <p:cBhvr>
                                        <p:cTn id="8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5" grpId="0" uiExpand="1" build="p"/>
      <p:bldP spid="4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ound Same Side Corner Rectangle 45"/>
          <p:cNvSpPr/>
          <p:nvPr/>
        </p:nvSpPr>
        <p:spPr bwMode="auto">
          <a:xfrm>
            <a:off x="329258" y="2420888"/>
            <a:ext cx="3954710"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bg1"/>
                </a:solidFill>
                <a:effectLst/>
                <a:latin typeface="Arial" charset="0"/>
              </a:rPr>
              <a:t>c. </a:t>
            </a:r>
            <a:r>
              <a:rPr kumimoji="0" lang="en-US" sz="1800" b="1" i="0" u="none" strike="noStrike" cap="none" normalizeH="0" baseline="0" dirty="0" err="1">
                <a:ln>
                  <a:noFill/>
                </a:ln>
                <a:solidFill>
                  <a:schemeClr val="bg1"/>
                </a:solidFill>
                <a:effectLst/>
                <a:latin typeface="Arial" charset="0"/>
              </a:rPr>
              <a:t>Liên</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kết</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bản</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lề</a:t>
            </a:r>
            <a:endParaRPr kumimoji="0" lang="en-US" sz="1800" b="1" i="0" u="none" strike="noStrike" cap="none" normalizeH="0" baseline="0" dirty="0">
              <a:ln>
                <a:noFill/>
              </a:ln>
              <a:solidFill>
                <a:schemeClr val="bg1"/>
              </a:solidFill>
              <a:effectLst/>
              <a:latin typeface="Arial" charset="0"/>
            </a:endParaRPr>
          </a:p>
        </p:txBody>
      </p:sp>
      <p:sp>
        <p:nvSpPr>
          <p:cNvPr id="47" name="Rectangle 46"/>
          <p:cNvSpPr/>
          <p:nvPr/>
        </p:nvSpPr>
        <p:spPr bwMode="auto">
          <a:xfrm>
            <a:off x="329258" y="2780928"/>
            <a:ext cx="3954710" cy="1296144"/>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1.3. Liên kết và phản lực liên kết</a:t>
            </a:r>
            <a:endParaRPr lang="en-US" sz="2000" dirty="0">
              <a:solidFill>
                <a:schemeClr val="accent1">
                  <a:lumMod val="75000"/>
                </a:schemeClr>
              </a:solidFill>
            </a:endParaRPr>
          </a:p>
        </p:txBody>
      </p:sp>
      <p:sp>
        <p:nvSpPr>
          <p:cNvPr id="17" name="Rectangle 16"/>
          <p:cNvSpPr/>
          <p:nvPr/>
        </p:nvSpPr>
        <p:spPr>
          <a:xfrm>
            <a:off x="329258" y="2811810"/>
            <a:ext cx="3954710" cy="1192121"/>
          </a:xfrm>
          <a:prstGeom prst="rect">
            <a:avLst/>
          </a:prstGeom>
        </p:spPr>
        <p:txBody>
          <a:bodyPr wrap="square">
            <a:spAutoFit/>
          </a:bodyPr>
          <a:lstStyle/>
          <a:p>
            <a:pPr marL="285750" lvl="0" indent="-285750">
              <a:lnSpc>
                <a:spcPct val="120000"/>
              </a:lnSpc>
              <a:spcBef>
                <a:spcPts val="800"/>
              </a:spcBef>
              <a:buClr>
                <a:srgbClr val="142288"/>
              </a:buClr>
              <a:buFont typeface="Wingdings" pitchFamily="2" charset="2"/>
              <a:buChar char="Ø"/>
            </a:pPr>
            <a:r>
              <a:rPr lang="en-US" b="0" kern="0" dirty="0">
                <a:solidFill>
                  <a:schemeClr val="accent1">
                    <a:lumMod val="75000"/>
                  </a:schemeClr>
                </a:solidFill>
                <a:latin typeface="Helvetica Neue"/>
                <a:ea typeface="Optima" pitchFamily="18" charset="-93"/>
                <a:cs typeface="Optima" pitchFamily="18" charset="-93"/>
              </a:rPr>
              <a:t>Phản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a:t>
            </a:r>
            <a:r>
              <a:rPr lang="en-US" b="0" kern="0" dirty="0">
                <a:solidFill>
                  <a:schemeClr val="accent1">
                    <a:lumMod val="75000"/>
                  </a:schemeClr>
                </a:solidFill>
                <a:latin typeface="Helvetica Neue"/>
                <a:ea typeface="Optima" pitchFamily="18" charset="-93"/>
                <a:cs typeface="Optima" pitchFamily="18" charset="-93"/>
              </a:rPr>
              <a:t> qua </a:t>
            </a:r>
            <a:r>
              <a:rPr lang="en-US" b="0" kern="0" dirty="0" err="1">
                <a:solidFill>
                  <a:schemeClr val="accent1">
                    <a:lumMod val="75000"/>
                  </a:schemeClr>
                </a:solidFill>
                <a:latin typeface="Helvetica Neue"/>
                <a:ea typeface="Optima" pitchFamily="18" charset="-93"/>
                <a:cs typeface="Optima" pitchFamily="18" charset="-93"/>
              </a:rPr>
              <a:t>tâm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trục</a:t>
            </a:r>
            <a:endParaRPr lang="en-US" b="0"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800"/>
              </a:spcBef>
              <a:buClr>
                <a:srgbClr val="142288"/>
              </a:buClr>
              <a:buFont typeface="Wingdings" pitchFamily="2" charset="2"/>
              <a:buChar char="Ø"/>
            </a:pPr>
            <a:r>
              <a:rPr lang="en-US" b="0" kern="0" dirty="0" err="1">
                <a:solidFill>
                  <a:schemeClr val="accent1">
                    <a:lumMod val="75000"/>
                  </a:schemeClr>
                </a:solidFill>
                <a:latin typeface="Helvetica Neue"/>
                <a:ea typeface="Optima" pitchFamily="18" charset="-93"/>
                <a:cs typeface="Optima" pitchFamily="18" charset="-93"/>
              </a:rPr>
              <a:t>Được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phân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thành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hai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thành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phần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vuông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góc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với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nhau</a:t>
            </a:r>
            <a:r>
              <a:rPr lang="en-US" b="0" kern="0" dirty="0">
                <a:solidFill>
                  <a:schemeClr val="accent1">
                    <a:lumMod val="75000"/>
                  </a:schemeClr>
                </a:solidFill>
                <a:latin typeface="Helvetica Neue"/>
                <a:ea typeface="Optima" pitchFamily="18" charset="-93"/>
                <a:cs typeface="Optima" pitchFamily="18" charset="-93"/>
              </a:rPr>
              <a:t> (R</a:t>
            </a:r>
            <a:r>
              <a:rPr lang="en-US" b="0" kern="0" baseline="-25000" dirty="0">
                <a:solidFill>
                  <a:schemeClr val="accent1">
                    <a:lumMod val="75000"/>
                  </a:schemeClr>
                </a:solidFill>
                <a:latin typeface="Helvetica Neue"/>
                <a:ea typeface="Optima" pitchFamily="18" charset="-93"/>
                <a:cs typeface="Optima" pitchFamily="18" charset="-93"/>
              </a:rPr>
              <a:t>x</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R</a:t>
            </a:r>
            <a:r>
              <a:rPr lang="en-US" b="0" kern="0" baseline="-25000" dirty="0" err="1">
                <a:solidFill>
                  <a:schemeClr val="accent1">
                    <a:lumMod val="75000"/>
                  </a:schemeClr>
                </a:solidFill>
                <a:latin typeface="Helvetica Neue"/>
                <a:ea typeface="Optima" pitchFamily="18" charset="-93"/>
                <a:cs typeface="Optima" pitchFamily="18" charset="-93"/>
              </a:rPr>
              <a:t>y</a:t>
            </a:r>
            <a:r>
              <a:rPr lang="en-US" b="0" kern="0" dirty="0">
                <a:solidFill>
                  <a:schemeClr val="accent1">
                    <a:lumMod val="75000"/>
                  </a:schemeClr>
                </a:solidFill>
                <a:latin typeface="Helvetica Neue"/>
                <a:ea typeface="Optima" pitchFamily="18" charset="-93"/>
                <a:cs typeface="Optima" pitchFamily="18" charset="-93"/>
              </a:rPr>
              <a:t>)</a:t>
            </a:r>
            <a:endParaRPr lang="vi-VN" b="0" kern="0" baseline="-25000" dirty="0">
              <a:solidFill>
                <a:schemeClr val="accent1">
                  <a:lumMod val="75000"/>
                </a:schemeClr>
              </a:solidFill>
              <a:latin typeface="Helvetica Neue"/>
              <a:ea typeface="Optima" pitchFamily="18" charset="-93"/>
              <a:cs typeface="Optima" pitchFamily="18" charset="-93"/>
            </a:endParaRPr>
          </a:p>
        </p:txBody>
      </p:sp>
      <p:pic>
        <p:nvPicPr>
          <p:cNvPr id="48" name="Picture 2"/>
          <p:cNvPicPr>
            <a:picLocks noChangeAspect="1" noChangeArrowheads="1"/>
          </p:cNvPicPr>
          <p:nvPr/>
        </p:nvPicPr>
        <p:blipFill>
          <a:blip r:embed="rId3"/>
          <a:srcRect r="43220" b="38462"/>
          <a:stretch>
            <a:fillRect/>
          </a:stretch>
        </p:blipFill>
        <p:spPr bwMode="auto">
          <a:xfrm>
            <a:off x="5044008" y="2079104"/>
            <a:ext cx="3190875" cy="914400"/>
          </a:xfrm>
          <a:prstGeom prst="rect">
            <a:avLst/>
          </a:prstGeom>
          <a:noFill/>
          <a:ln w="9525">
            <a:noFill/>
            <a:miter lim="800000"/>
            <a:headEnd/>
            <a:tailEnd/>
          </a:ln>
          <a:effectLst/>
        </p:spPr>
      </p:pic>
      <p:pic>
        <p:nvPicPr>
          <p:cNvPr id="49" name="Picture 2"/>
          <p:cNvPicPr>
            <a:picLocks noChangeAspect="1" noChangeArrowheads="1"/>
          </p:cNvPicPr>
          <p:nvPr/>
        </p:nvPicPr>
        <p:blipFill>
          <a:blip r:embed="rId3"/>
          <a:srcRect l="58306" r="-1696" b="-2564"/>
          <a:stretch>
            <a:fillRect/>
          </a:stretch>
        </p:blipFill>
        <p:spPr bwMode="auto">
          <a:xfrm>
            <a:off x="5806008" y="2841104"/>
            <a:ext cx="2438400" cy="1524000"/>
          </a:xfrm>
          <a:prstGeom prst="rect">
            <a:avLst/>
          </a:prstGeom>
          <a:noFill/>
          <a:ln w="9525">
            <a:noFill/>
            <a:miter lim="800000"/>
            <a:headEnd/>
            <a:tailEnd/>
          </a:ln>
          <a:effectLst/>
        </p:spPr>
      </p:pic>
      <p:sp>
        <p:nvSpPr>
          <p:cNvPr id="56" name="Round Same Side Corner Rectangle 55"/>
          <p:cNvSpPr/>
          <p:nvPr/>
        </p:nvSpPr>
        <p:spPr bwMode="auto">
          <a:xfrm>
            <a:off x="334559" y="4365104"/>
            <a:ext cx="3954710"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bg1"/>
                </a:solidFill>
                <a:effectLst/>
                <a:latin typeface="Arial" charset="0"/>
              </a:rPr>
              <a:t>d. </a:t>
            </a:r>
            <a:r>
              <a:rPr kumimoji="0" lang="en-US" sz="1800" b="1" i="0" u="none" strike="noStrike" cap="none" normalizeH="0" baseline="0" dirty="0" err="1">
                <a:ln>
                  <a:noFill/>
                </a:ln>
                <a:solidFill>
                  <a:schemeClr val="bg1"/>
                </a:solidFill>
                <a:effectLst/>
                <a:latin typeface="Arial" charset="0"/>
              </a:rPr>
              <a:t>Liên</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kết</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gối</a:t>
            </a:r>
            <a:endParaRPr kumimoji="0" lang="en-US" sz="1800" b="1" i="0" u="none" strike="noStrike" cap="none" normalizeH="0" baseline="0" dirty="0">
              <a:ln>
                <a:noFill/>
              </a:ln>
              <a:solidFill>
                <a:schemeClr val="bg1"/>
              </a:solidFill>
              <a:effectLst/>
              <a:latin typeface="Arial" charset="0"/>
            </a:endParaRPr>
          </a:p>
        </p:txBody>
      </p:sp>
      <p:sp>
        <p:nvSpPr>
          <p:cNvPr id="57" name="Rectangle 56"/>
          <p:cNvSpPr/>
          <p:nvPr/>
        </p:nvSpPr>
        <p:spPr bwMode="auto">
          <a:xfrm>
            <a:off x="334559" y="4725144"/>
            <a:ext cx="3954710" cy="1524520"/>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59" name="Rectangle 58"/>
          <p:cNvSpPr/>
          <p:nvPr/>
        </p:nvSpPr>
        <p:spPr>
          <a:xfrm>
            <a:off x="328829" y="4725144"/>
            <a:ext cx="3960440" cy="1524520"/>
          </a:xfrm>
          <a:prstGeom prst="rect">
            <a:avLst/>
          </a:prstGeom>
        </p:spPr>
        <p:txBody>
          <a:bodyPr wrap="square">
            <a:spAutoFit/>
          </a:bodyPr>
          <a:lstStyle/>
          <a:p>
            <a:pPr marL="285750" lvl="0" indent="-285750">
              <a:lnSpc>
                <a:spcPct val="120000"/>
              </a:lnSpc>
              <a:spcBef>
                <a:spcPts val="8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Phản lực liên kết của gối cố định xác định như liên kết bản lề</a:t>
            </a:r>
          </a:p>
          <a:p>
            <a:pPr marL="285750" lvl="0" indent="-285750">
              <a:lnSpc>
                <a:spcPct val="120000"/>
              </a:lnSpc>
              <a:spcBef>
                <a:spcPts val="8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Phản lực liên kết của gối di động xác định như liên kết tựa</a:t>
            </a:r>
            <a:endParaRPr lang="vi-VN" b="0" kern="0">
              <a:solidFill>
                <a:schemeClr val="accent1">
                  <a:lumMod val="75000"/>
                </a:schemeClr>
              </a:solidFill>
              <a:latin typeface="Helvetica Neue"/>
              <a:ea typeface="Optima" pitchFamily="18" charset="-93"/>
              <a:cs typeface="Optima" pitchFamily="18" charset="-93"/>
            </a:endParaRPr>
          </a:p>
        </p:txBody>
      </p:sp>
      <p:grpSp>
        <p:nvGrpSpPr>
          <p:cNvPr id="8" name="Group 7"/>
          <p:cNvGrpSpPr/>
          <p:nvPr/>
        </p:nvGrpSpPr>
        <p:grpSpPr>
          <a:xfrm>
            <a:off x="4406031" y="5698976"/>
            <a:ext cx="4558457" cy="990600"/>
            <a:chOff x="4406031" y="5698976"/>
            <a:chExt cx="4558457" cy="990600"/>
          </a:xfrm>
        </p:grpSpPr>
        <p:grpSp>
          <p:nvGrpSpPr>
            <p:cNvPr id="62" name="Group 61"/>
            <p:cNvGrpSpPr/>
            <p:nvPr/>
          </p:nvGrpSpPr>
          <p:grpSpPr>
            <a:xfrm>
              <a:off x="4406031" y="5775176"/>
              <a:ext cx="1600200" cy="914400"/>
              <a:chOff x="4648200" y="3581400"/>
              <a:chExt cx="1600200" cy="914400"/>
            </a:xfrm>
          </p:grpSpPr>
          <p:pic>
            <p:nvPicPr>
              <p:cNvPr id="80" name="Picture 79"/>
              <p:cNvPicPr>
                <a:picLocks noChangeAspect="1"/>
              </p:cNvPicPr>
              <p:nvPr/>
            </p:nvPicPr>
            <p:blipFill rotWithShape="1">
              <a:blip r:embed="rId4">
                <a:extLst>
                  <a:ext uri="{28A0092B-C50C-407E-A947-70E740481C1C}">
                    <a14:useLocalDpi xmlns:a14="http://schemas.microsoft.com/office/drawing/2010/main" val="0"/>
                  </a:ext>
                </a:extLst>
              </a:blip>
              <a:srcRect t="50167" r="79382" b="42067"/>
              <a:stretch/>
            </p:blipFill>
            <p:spPr>
              <a:xfrm>
                <a:off x="4648200" y="4013617"/>
                <a:ext cx="1600200" cy="482183"/>
              </a:xfrm>
              <a:prstGeom prst="rect">
                <a:avLst/>
              </a:prstGeom>
            </p:spPr>
          </p:pic>
          <p:grpSp>
            <p:nvGrpSpPr>
              <p:cNvPr id="81" name="Group 80"/>
              <p:cNvGrpSpPr/>
              <p:nvPr/>
            </p:nvGrpSpPr>
            <p:grpSpPr>
              <a:xfrm>
                <a:off x="5257800" y="3581400"/>
                <a:ext cx="533400" cy="533400"/>
                <a:chOff x="4800600" y="2743200"/>
                <a:chExt cx="533400" cy="533400"/>
              </a:xfrm>
            </p:grpSpPr>
            <p:sp>
              <p:nvSpPr>
                <p:cNvPr id="83" name="Isosceles Triangle 82"/>
                <p:cNvSpPr/>
                <p:nvPr/>
              </p:nvSpPr>
              <p:spPr bwMode="auto">
                <a:xfrm>
                  <a:off x="4800600" y="2819400"/>
                  <a:ext cx="533400" cy="457200"/>
                </a:xfrm>
                <a:prstGeom prst="triangl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84" name="Oval 83"/>
                <p:cNvSpPr/>
                <p:nvPr/>
              </p:nvSpPr>
              <p:spPr bwMode="auto">
                <a:xfrm>
                  <a:off x="4953000" y="2743200"/>
                  <a:ext cx="228600" cy="2286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sp>
            <p:nvSpPr>
              <p:cNvPr id="82" name="Oval 81"/>
              <p:cNvSpPr/>
              <p:nvPr/>
            </p:nvSpPr>
            <p:spPr bwMode="auto">
              <a:xfrm>
                <a:off x="5486400" y="3657600"/>
                <a:ext cx="76200" cy="762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grpSp>
          <p:nvGrpSpPr>
            <p:cNvPr id="7" name="Group 6"/>
            <p:cNvGrpSpPr/>
            <p:nvPr/>
          </p:nvGrpSpPr>
          <p:grpSpPr>
            <a:xfrm>
              <a:off x="4724374" y="5698976"/>
              <a:ext cx="4240114" cy="990600"/>
              <a:chOff x="4724374" y="5698976"/>
              <a:chExt cx="4240114" cy="990600"/>
            </a:xfrm>
          </p:grpSpPr>
          <p:sp>
            <p:nvSpPr>
              <p:cNvPr id="61" name="Rectangle 60"/>
              <p:cNvSpPr/>
              <p:nvPr/>
            </p:nvSpPr>
            <p:spPr bwMode="auto">
              <a:xfrm>
                <a:off x="5244231" y="5851376"/>
                <a:ext cx="2862064" cy="84582"/>
              </a:xfrm>
              <a:prstGeom prst="rect">
                <a:avLst/>
              </a:prstGeom>
              <a:solidFill>
                <a:schemeClr val="bg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67" name="TextBox 66"/>
              <p:cNvSpPr txBox="1"/>
              <p:nvPr/>
            </p:nvSpPr>
            <p:spPr>
              <a:xfrm>
                <a:off x="4724374" y="5775176"/>
                <a:ext cx="596057" cy="369332"/>
              </a:xfrm>
              <a:prstGeom prst="rect">
                <a:avLst/>
              </a:prstGeom>
              <a:noFill/>
            </p:spPr>
            <p:txBody>
              <a:bodyPr wrap="square" rtlCol="0">
                <a:spAutoFit/>
              </a:bodyPr>
              <a:lstStyle/>
              <a:p>
                <a:r>
                  <a:rPr lang="en-US" b="0" i="1" dirty="0"/>
                  <a:t>A</a:t>
                </a:r>
                <a:endParaRPr lang="en-US" b="0" i="1" baseline="-25000" dirty="0"/>
              </a:p>
            </p:txBody>
          </p:sp>
          <p:pic>
            <p:nvPicPr>
              <p:cNvPr id="69" name="Picture 68"/>
              <p:cNvPicPr>
                <a:picLocks noChangeAspect="1"/>
              </p:cNvPicPr>
              <p:nvPr/>
            </p:nvPicPr>
            <p:blipFill rotWithShape="1">
              <a:blip r:embed="rId4">
                <a:extLst>
                  <a:ext uri="{28A0092B-C50C-407E-A947-70E740481C1C}">
                    <a14:useLocalDpi xmlns:a14="http://schemas.microsoft.com/office/drawing/2010/main" val="0"/>
                  </a:ext>
                </a:extLst>
              </a:blip>
              <a:srcRect t="50167" r="79382" b="42067"/>
              <a:stretch/>
            </p:blipFill>
            <p:spPr>
              <a:xfrm>
                <a:off x="7301631" y="6207393"/>
                <a:ext cx="1600200" cy="482183"/>
              </a:xfrm>
              <a:prstGeom prst="rect">
                <a:avLst/>
              </a:prstGeom>
            </p:spPr>
          </p:pic>
          <p:grpSp>
            <p:nvGrpSpPr>
              <p:cNvPr id="70" name="Group 69"/>
              <p:cNvGrpSpPr/>
              <p:nvPr/>
            </p:nvGrpSpPr>
            <p:grpSpPr>
              <a:xfrm>
                <a:off x="8063631" y="5775176"/>
                <a:ext cx="228600" cy="228600"/>
                <a:chOff x="6324600" y="5410200"/>
                <a:chExt cx="228600" cy="228600"/>
              </a:xfrm>
            </p:grpSpPr>
            <p:sp>
              <p:nvSpPr>
                <p:cNvPr id="78" name="Oval 77"/>
                <p:cNvSpPr/>
                <p:nvPr/>
              </p:nvSpPr>
              <p:spPr bwMode="auto">
                <a:xfrm>
                  <a:off x="6324600" y="5410200"/>
                  <a:ext cx="228600" cy="2286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79" name="Oval 78"/>
                <p:cNvSpPr/>
                <p:nvPr/>
              </p:nvSpPr>
              <p:spPr bwMode="auto">
                <a:xfrm>
                  <a:off x="6400800" y="5486400"/>
                  <a:ext cx="76200" cy="762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grpSp>
            <p:nvGrpSpPr>
              <p:cNvPr id="71" name="Group 70"/>
              <p:cNvGrpSpPr/>
              <p:nvPr/>
            </p:nvGrpSpPr>
            <p:grpSpPr>
              <a:xfrm>
                <a:off x="8063631" y="6079976"/>
                <a:ext cx="228600" cy="228600"/>
                <a:chOff x="6324600" y="5410200"/>
                <a:chExt cx="228600" cy="228600"/>
              </a:xfrm>
            </p:grpSpPr>
            <p:sp>
              <p:nvSpPr>
                <p:cNvPr id="76" name="Oval 75"/>
                <p:cNvSpPr/>
                <p:nvPr/>
              </p:nvSpPr>
              <p:spPr bwMode="auto">
                <a:xfrm>
                  <a:off x="6324600" y="5410200"/>
                  <a:ext cx="228600" cy="2286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77" name="Oval 76"/>
                <p:cNvSpPr/>
                <p:nvPr/>
              </p:nvSpPr>
              <p:spPr bwMode="auto">
                <a:xfrm>
                  <a:off x="6400800" y="5486400"/>
                  <a:ext cx="76200" cy="762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cxnSp>
            <p:nvCxnSpPr>
              <p:cNvPr id="72" name="Straight Connector 71"/>
              <p:cNvCxnSpPr>
                <a:stCxn id="79" idx="4"/>
                <a:endCxn id="77" idx="0"/>
              </p:cNvCxnSpPr>
              <p:nvPr/>
            </p:nvCxnSpPr>
            <p:spPr bwMode="auto">
              <a:xfrm rot="5400000">
                <a:off x="8063631" y="6041876"/>
                <a:ext cx="228600" cy="1588"/>
              </a:xfrm>
              <a:prstGeom prst="line">
                <a:avLst/>
              </a:prstGeom>
              <a:solidFill>
                <a:schemeClr val="accent1"/>
              </a:solidFill>
              <a:ln w="285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3" name="TextBox 72"/>
              <p:cNvSpPr txBox="1"/>
              <p:nvPr/>
            </p:nvSpPr>
            <p:spPr>
              <a:xfrm>
                <a:off x="8368431" y="5698976"/>
                <a:ext cx="596057" cy="369332"/>
              </a:xfrm>
              <a:prstGeom prst="rect">
                <a:avLst/>
              </a:prstGeom>
              <a:noFill/>
            </p:spPr>
            <p:txBody>
              <a:bodyPr wrap="square" rtlCol="0">
                <a:spAutoFit/>
              </a:bodyPr>
              <a:lstStyle/>
              <a:p>
                <a:r>
                  <a:rPr lang="en-US" b="0" i="1" dirty="0"/>
                  <a:t>B</a:t>
                </a:r>
                <a:endParaRPr lang="en-US" b="0" i="1" baseline="-25000" dirty="0"/>
              </a:p>
            </p:txBody>
          </p:sp>
        </p:grpSp>
      </p:grpSp>
      <p:grpSp>
        <p:nvGrpSpPr>
          <p:cNvPr id="85" name="Group 84"/>
          <p:cNvGrpSpPr/>
          <p:nvPr/>
        </p:nvGrpSpPr>
        <p:grpSpPr>
          <a:xfrm>
            <a:off x="7724949" y="4149080"/>
            <a:ext cx="1167531" cy="833951"/>
            <a:chOff x="7086600" y="4800600"/>
            <a:chExt cx="1600200" cy="1143000"/>
          </a:xfrm>
        </p:grpSpPr>
        <p:pic>
          <p:nvPicPr>
            <p:cNvPr id="86" name="Picture 85"/>
            <p:cNvPicPr>
              <a:picLocks noChangeAspect="1"/>
            </p:cNvPicPr>
            <p:nvPr/>
          </p:nvPicPr>
          <p:blipFill rotWithShape="1">
            <a:blip r:embed="rId5" cstate="print">
              <a:extLst>
                <a:ext uri="{28A0092B-C50C-407E-A947-70E740481C1C}">
                  <a14:useLocalDpi xmlns:a14="http://schemas.microsoft.com/office/drawing/2010/main" val="0"/>
                </a:ext>
              </a:extLst>
            </a:blip>
            <a:srcRect t="50167" r="79382" b="42067"/>
            <a:stretch/>
          </p:blipFill>
          <p:spPr>
            <a:xfrm>
              <a:off x="7086600" y="5461417"/>
              <a:ext cx="1600200" cy="482183"/>
            </a:xfrm>
            <a:prstGeom prst="rect">
              <a:avLst/>
            </a:prstGeom>
          </p:spPr>
        </p:pic>
        <p:grpSp>
          <p:nvGrpSpPr>
            <p:cNvPr id="87" name="Group 86"/>
            <p:cNvGrpSpPr/>
            <p:nvPr/>
          </p:nvGrpSpPr>
          <p:grpSpPr>
            <a:xfrm>
              <a:off x="7620000" y="4800600"/>
              <a:ext cx="533400" cy="762000"/>
              <a:chOff x="5638800" y="3810000"/>
              <a:chExt cx="533400" cy="762000"/>
            </a:xfrm>
          </p:grpSpPr>
          <p:sp>
            <p:nvSpPr>
              <p:cNvPr id="88" name="Isosceles Triangle 87"/>
              <p:cNvSpPr/>
              <p:nvPr/>
            </p:nvSpPr>
            <p:spPr bwMode="auto">
              <a:xfrm>
                <a:off x="5638800" y="3886200"/>
                <a:ext cx="533400" cy="457200"/>
              </a:xfrm>
              <a:prstGeom prst="triangl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nvGrpSpPr>
              <p:cNvPr id="89" name="Group 88"/>
              <p:cNvGrpSpPr/>
              <p:nvPr/>
            </p:nvGrpSpPr>
            <p:grpSpPr>
              <a:xfrm>
                <a:off x="5791200" y="3810000"/>
                <a:ext cx="228600" cy="228600"/>
                <a:chOff x="5791200" y="3810000"/>
                <a:chExt cx="228600" cy="228600"/>
              </a:xfrm>
            </p:grpSpPr>
            <p:sp>
              <p:nvSpPr>
                <p:cNvPr id="96" name="Oval 95"/>
                <p:cNvSpPr/>
                <p:nvPr/>
              </p:nvSpPr>
              <p:spPr bwMode="auto">
                <a:xfrm>
                  <a:off x="5791200" y="3810000"/>
                  <a:ext cx="228600" cy="2286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97" name="Oval 96"/>
                <p:cNvSpPr/>
                <p:nvPr/>
              </p:nvSpPr>
              <p:spPr bwMode="auto">
                <a:xfrm>
                  <a:off x="5867400" y="3886200"/>
                  <a:ext cx="76200" cy="762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grpSp>
            <p:nvGrpSpPr>
              <p:cNvPr id="90" name="Group 89"/>
              <p:cNvGrpSpPr/>
              <p:nvPr/>
            </p:nvGrpSpPr>
            <p:grpSpPr>
              <a:xfrm>
                <a:off x="5638800" y="4343400"/>
                <a:ext cx="228600" cy="228600"/>
                <a:chOff x="5791200" y="3810000"/>
                <a:chExt cx="228600" cy="228600"/>
              </a:xfrm>
            </p:grpSpPr>
            <p:sp>
              <p:nvSpPr>
                <p:cNvPr id="94" name="Oval 93"/>
                <p:cNvSpPr/>
                <p:nvPr/>
              </p:nvSpPr>
              <p:spPr bwMode="auto">
                <a:xfrm>
                  <a:off x="5791200" y="3810000"/>
                  <a:ext cx="228600" cy="2286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95" name="Oval 94"/>
                <p:cNvSpPr/>
                <p:nvPr/>
              </p:nvSpPr>
              <p:spPr bwMode="auto">
                <a:xfrm>
                  <a:off x="5867400" y="3886200"/>
                  <a:ext cx="76200" cy="762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grpSp>
            <p:nvGrpSpPr>
              <p:cNvPr id="91" name="Group 90"/>
              <p:cNvGrpSpPr/>
              <p:nvPr/>
            </p:nvGrpSpPr>
            <p:grpSpPr>
              <a:xfrm>
                <a:off x="5943600" y="4343400"/>
                <a:ext cx="228600" cy="228600"/>
                <a:chOff x="5791200" y="3810000"/>
                <a:chExt cx="228600" cy="228600"/>
              </a:xfrm>
            </p:grpSpPr>
            <p:sp>
              <p:nvSpPr>
                <p:cNvPr id="92" name="Oval 91"/>
                <p:cNvSpPr/>
                <p:nvPr/>
              </p:nvSpPr>
              <p:spPr bwMode="auto">
                <a:xfrm>
                  <a:off x="5791200" y="3810000"/>
                  <a:ext cx="228600" cy="22860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93" name="Oval 92"/>
                <p:cNvSpPr/>
                <p:nvPr/>
              </p:nvSpPr>
              <p:spPr bwMode="auto">
                <a:xfrm>
                  <a:off x="5867400" y="3886200"/>
                  <a:ext cx="76200" cy="762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grpSp>
      </p:grpSp>
      <p:sp>
        <p:nvSpPr>
          <p:cNvPr id="58" name="Rounded Rectangle 57"/>
          <p:cNvSpPr/>
          <p:nvPr/>
        </p:nvSpPr>
        <p:spPr bwMode="auto">
          <a:xfrm>
            <a:off x="775081" y="1671871"/>
            <a:ext cx="3508887"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Một số liên kết thường gặp</a:t>
            </a:r>
            <a:endParaRPr kumimoji="0" lang="en-US" sz="1800" i="0" u="none" strike="noStrike" cap="none" normalizeH="0" baseline="0">
              <a:ln>
                <a:noFill/>
              </a:ln>
              <a:solidFill>
                <a:schemeClr val="bg1"/>
              </a:solidFill>
              <a:effectLst/>
              <a:latin typeface="Arial" charset="0"/>
            </a:endParaRPr>
          </a:p>
        </p:txBody>
      </p:sp>
      <p:grpSp>
        <p:nvGrpSpPr>
          <p:cNvPr id="98" name="Group 97"/>
          <p:cNvGrpSpPr/>
          <p:nvPr/>
        </p:nvGrpSpPr>
        <p:grpSpPr>
          <a:xfrm>
            <a:off x="179513" y="1484784"/>
            <a:ext cx="818713" cy="792088"/>
            <a:chOff x="2843808" y="1484784"/>
            <a:chExt cx="792088" cy="792088"/>
          </a:xfrm>
        </p:grpSpPr>
        <p:sp>
          <p:nvSpPr>
            <p:cNvPr id="99" name="Oval 98"/>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100" name="TextBox 99"/>
            <p:cNvSpPr txBox="1"/>
            <p:nvPr/>
          </p:nvSpPr>
          <p:spPr>
            <a:xfrm>
              <a:off x="2915265" y="1700808"/>
              <a:ext cx="720631" cy="369332"/>
            </a:xfrm>
            <a:prstGeom prst="rect">
              <a:avLst/>
            </a:prstGeom>
            <a:noFill/>
          </p:spPr>
          <p:txBody>
            <a:bodyPr wrap="square" rtlCol="0">
              <a:spAutoFit/>
            </a:bodyPr>
            <a:lstStyle/>
            <a:p>
              <a:r>
                <a:rPr lang="en-US">
                  <a:solidFill>
                    <a:schemeClr val="bg1"/>
                  </a:solidFill>
                </a:rPr>
                <a:t>1.3.3</a:t>
              </a:r>
            </a:p>
          </p:txBody>
        </p:sp>
      </p:grpSp>
      <p:grpSp>
        <p:nvGrpSpPr>
          <p:cNvPr id="3" name="Group 2"/>
          <p:cNvGrpSpPr/>
          <p:nvPr/>
        </p:nvGrpSpPr>
        <p:grpSpPr>
          <a:xfrm>
            <a:off x="4863231" y="5013176"/>
            <a:ext cx="1729532" cy="880491"/>
            <a:chOff x="4863231" y="5013176"/>
            <a:chExt cx="1729532" cy="880491"/>
          </a:xfrm>
        </p:grpSpPr>
        <p:cxnSp>
          <p:nvCxnSpPr>
            <p:cNvPr id="63" name="Straight Arrow Connector 62"/>
            <p:cNvCxnSpPr>
              <a:stCxn id="82" idx="6"/>
            </p:cNvCxnSpPr>
            <p:nvPr/>
          </p:nvCxnSpPr>
          <p:spPr bwMode="auto">
            <a:xfrm>
              <a:off x="5320431" y="5889476"/>
              <a:ext cx="914400" cy="4191"/>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 name="Straight Arrow Connector 63"/>
            <p:cNvCxnSpPr>
              <a:stCxn id="82" idx="0"/>
            </p:cNvCxnSpPr>
            <p:nvPr/>
          </p:nvCxnSpPr>
          <p:spPr bwMode="auto">
            <a:xfrm flipV="1">
              <a:off x="5282331" y="5089376"/>
              <a:ext cx="0" cy="762000"/>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5" name="TextBox 64"/>
            <p:cNvSpPr txBox="1"/>
            <p:nvPr/>
          </p:nvSpPr>
          <p:spPr>
            <a:xfrm>
              <a:off x="4863231" y="5013176"/>
              <a:ext cx="596057" cy="369332"/>
            </a:xfrm>
            <a:prstGeom prst="rect">
              <a:avLst/>
            </a:prstGeom>
            <a:noFill/>
          </p:spPr>
          <p:txBody>
            <a:bodyPr wrap="square" rtlCol="0">
              <a:spAutoFit/>
            </a:bodyPr>
            <a:lstStyle/>
            <a:p>
              <a:r>
                <a:rPr lang="en-US" b="0" i="1"/>
                <a:t>Y</a:t>
              </a:r>
              <a:r>
                <a:rPr lang="en-US" b="0" i="1" baseline="-25000"/>
                <a:t>A</a:t>
              </a:r>
              <a:endParaRPr lang="en-US" b="0" i="1" baseline="-25000" dirty="0"/>
            </a:p>
          </p:txBody>
        </p:sp>
        <p:sp>
          <p:nvSpPr>
            <p:cNvPr id="66" name="TextBox 65"/>
            <p:cNvSpPr txBox="1"/>
            <p:nvPr/>
          </p:nvSpPr>
          <p:spPr>
            <a:xfrm>
              <a:off x="5996706" y="5482044"/>
              <a:ext cx="596057" cy="369332"/>
            </a:xfrm>
            <a:prstGeom prst="rect">
              <a:avLst/>
            </a:prstGeom>
            <a:noFill/>
          </p:spPr>
          <p:txBody>
            <a:bodyPr wrap="square" rtlCol="0">
              <a:spAutoFit/>
            </a:bodyPr>
            <a:lstStyle/>
            <a:p>
              <a:r>
                <a:rPr lang="en-US" b="0" i="1"/>
                <a:t>X</a:t>
              </a:r>
              <a:r>
                <a:rPr lang="en-US" b="0" i="1" baseline="-25000"/>
                <a:t>A</a:t>
              </a:r>
              <a:endParaRPr lang="en-US" b="0" i="1" baseline="-25000" dirty="0"/>
            </a:p>
          </p:txBody>
        </p:sp>
      </p:grpSp>
      <p:grpSp>
        <p:nvGrpSpPr>
          <p:cNvPr id="4" name="Group 3"/>
          <p:cNvGrpSpPr/>
          <p:nvPr/>
        </p:nvGrpSpPr>
        <p:grpSpPr>
          <a:xfrm>
            <a:off x="7696174" y="5145753"/>
            <a:ext cx="596057" cy="705625"/>
            <a:chOff x="7696174" y="5145753"/>
            <a:chExt cx="596057" cy="705625"/>
          </a:xfrm>
        </p:grpSpPr>
        <p:cxnSp>
          <p:nvCxnSpPr>
            <p:cNvPr id="74" name="Straight Arrow Connector 73"/>
            <p:cNvCxnSpPr/>
            <p:nvPr/>
          </p:nvCxnSpPr>
          <p:spPr bwMode="auto">
            <a:xfrm flipV="1">
              <a:off x="8177931" y="5197842"/>
              <a:ext cx="0" cy="653536"/>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5" name="TextBox 74"/>
            <p:cNvSpPr txBox="1"/>
            <p:nvPr/>
          </p:nvSpPr>
          <p:spPr>
            <a:xfrm>
              <a:off x="7696174" y="5145753"/>
              <a:ext cx="596057" cy="369332"/>
            </a:xfrm>
            <a:prstGeom prst="rect">
              <a:avLst/>
            </a:prstGeom>
            <a:noFill/>
          </p:spPr>
          <p:txBody>
            <a:bodyPr wrap="square" rtlCol="0">
              <a:spAutoFit/>
            </a:bodyPr>
            <a:lstStyle/>
            <a:p>
              <a:r>
                <a:rPr lang="en-US" b="0" i="1"/>
                <a:t>Y</a:t>
              </a:r>
              <a:r>
                <a:rPr lang="en-US" b="0" i="1" baseline="-25000"/>
                <a:t>B</a:t>
              </a:r>
              <a:endParaRPr lang="en-US" b="0" i="1" baseline="-25000" dirty="0"/>
            </a:p>
          </p:txBody>
        </p:sp>
      </p:grpSp>
    </p:spTree>
    <p:extLst>
      <p:ext uri="{BB962C8B-B14F-4D97-AF65-F5344CB8AC3E}">
        <p14:creationId xmlns:p14="http://schemas.microsoft.com/office/powerpoint/2010/main" val="713961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2000"/>
                                        <p:tgtEl>
                                          <p:spTgt spid="98"/>
                                        </p:tgtEl>
                                      </p:cBhvr>
                                    </p:animEffect>
                                    <p:anim calcmode="lin" valueType="num">
                                      <p:cBhvr>
                                        <p:cTn id="8" dur="2000" fill="hold"/>
                                        <p:tgtEl>
                                          <p:spTgt spid="98"/>
                                        </p:tgtEl>
                                        <p:attrNameLst>
                                          <p:attrName>ppt_w</p:attrName>
                                        </p:attrNameLst>
                                      </p:cBhvr>
                                      <p:tavLst>
                                        <p:tav tm="0" fmla="#ppt_w*sin(2.5*pi*$)">
                                          <p:val>
                                            <p:fltVal val="0"/>
                                          </p:val>
                                        </p:tav>
                                        <p:tav tm="100000">
                                          <p:val>
                                            <p:fltVal val="1"/>
                                          </p:val>
                                        </p:tav>
                                      </p:tavLst>
                                    </p:anim>
                                    <p:anim calcmode="lin" valueType="num">
                                      <p:cBhvr>
                                        <p:cTn id="9" dur="2000" fill="hold"/>
                                        <p:tgtEl>
                                          <p:spTgt spid="98"/>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8" fill="hold" grpId="0"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left)">
                                      <p:cBhvr>
                                        <p:cTn id="13" dur="500"/>
                                        <p:tgtEl>
                                          <p:spTgt spid="58"/>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wipe(down)">
                                      <p:cBhvr>
                                        <p:cTn id="18" dur="580">
                                          <p:stCondLst>
                                            <p:cond delay="0"/>
                                          </p:stCondLst>
                                        </p:cTn>
                                        <p:tgtEl>
                                          <p:spTgt spid="46"/>
                                        </p:tgtEl>
                                      </p:cBhvr>
                                    </p:animEffect>
                                    <p:anim calcmode="lin" valueType="num">
                                      <p:cBhvr>
                                        <p:cTn id="19" dur="1822" tmFilter="0,0; 0.14,0.36; 0.43,0.73; 0.71,0.91; 1.0,1.0">
                                          <p:stCondLst>
                                            <p:cond delay="0"/>
                                          </p:stCondLst>
                                        </p:cTn>
                                        <p:tgtEl>
                                          <p:spTgt spid="46"/>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46"/>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46"/>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46"/>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46"/>
                                        </p:tgtEl>
                                        <p:attrNameLst>
                                          <p:attrName>ppt_y</p:attrName>
                                        </p:attrNameLst>
                                      </p:cBhvr>
                                      <p:tavLst>
                                        <p:tav tm="0" fmla="#ppt_y-sin(pi*$)/81">
                                          <p:val>
                                            <p:fltVal val="0"/>
                                          </p:val>
                                        </p:tav>
                                        <p:tav tm="100000">
                                          <p:val>
                                            <p:fltVal val="1"/>
                                          </p:val>
                                        </p:tav>
                                      </p:tavLst>
                                    </p:anim>
                                    <p:animScale>
                                      <p:cBhvr>
                                        <p:cTn id="24" dur="26">
                                          <p:stCondLst>
                                            <p:cond delay="650"/>
                                          </p:stCondLst>
                                        </p:cTn>
                                        <p:tgtEl>
                                          <p:spTgt spid="46"/>
                                        </p:tgtEl>
                                      </p:cBhvr>
                                      <p:to x="100000" y="60000"/>
                                    </p:animScale>
                                    <p:animScale>
                                      <p:cBhvr>
                                        <p:cTn id="25" dur="166" decel="50000">
                                          <p:stCondLst>
                                            <p:cond delay="676"/>
                                          </p:stCondLst>
                                        </p:cTn>
                                        <p:tgtEl>
                                          <p:spTgt spid="46"/>
                                        </p:tgtEl>
                                      </p:cBhvr>
                                      <p:to x="100000" y="100000"/>
                                    </p:animScale>
                                    <p:animScale>
                                      <p:cBhvr>
                                        <p:cTn id="26" dur="26">
                                          <p:stCondLst>
                                            <p:cond delay="1312"/>
                                          </p:stCondLst>
                                        </p:cTn>
                                        <p:tgtEl>
                                          <p:spTgt spid="46"/>
                                        </p:tgtEl>
                                      </p:cBhvr>
                                      <p:to x="100000" y="80000"/>
                                    </p:animScale>
                                    <p:animScale>
                                      <p:cBhvr>
                                        <p:cTn id="27" dur="166" decel="50000">
                                          <p:stCondLst>
                                            <p:cond delay="1338"/>
                                          </p:stCondLst>
                                        </p:cTn>
                                        <p:tgtEl>
                                          <p:spTgt spid="46"/>
                                        </p:tgtEl>
                                      </p:cBhvr>
                                      <p:to x="100000" y="100000"/>
                                    </p:animScale>
                                    <p:animScale>
                                      <p:cBhvr>
                                        <p:cTn id="28" dur="26">
                                          <p:stCondLst>
                                            <p:cond delay="1642"/>
                                          </p:stCondLst>
                                        </p:cTn>
                                        <p:tgtEl>
                                          <p:spTgt spid="46"/>
                                        </p:tgtEl>
                                      </p:cBhvr>
                                      <p:to x="100000" y="90000"/>
                                    </p:animScale>
                                    <p:animScale>
                                      <p:cBhvr>
                                        <p:cTn id="29" dur="166" decel="50000">
                                          <p:stCondLst>
                                            <p:cond delay="1668"/>
                                          </p:stCondLst>
                                        </p:cTn>
                                        <p:tgtEl>
                                          <p:spTgt spid="46"/>
                                        </p:tgtEl>
                                      </p:cBhvr>
                                      <p:to x="100000" y="100000"/>
                                    </p:animScale>
                                    <p:animScale>
                                      <p:cBhvr>
                                        <p:cTn id="30" dur="26">
                                          <p:stCondLst>
                                            <p:cond delay="1808"/>
                                          </p:stCondLst>
                                        </p:cTn>
                                        <p:tgtEl>
                                          <p:spTgt spid="46"/>
                                        </p:tgtEl>
                                      </p:cBhvr>
                                      <p:to x="100000" y="95000"/>
                                    </p:animScale>
                                    <p:animScale>
                                      <p:cBhvr>
                                        <p:cTn id="31" dur="166" decel="50000">
                                          <p:stCondLst>
                                            <p:cond delay="1834"/>
                                          </p:stCondLst>
                                        </p:cTn>
                                        <p:tgtEl>
                                          <p:spTgt spid="46"/>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barn(inVertical)">
                                      <p:cBhvr>
                                        <p:cTn id="36" dur="500"/>
                                        <p:tgtEl>
                                          <p:spTgt spid="48"/>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up)">
                                      <p:cBhvr>
                                        <p:cTn id="41" dur="500"/>
                                        <p:tgtEl>
                                          <p:spTgt spid="47"/>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7">
                                            <p:txEl>
                                              <p:pRg st="0" end="0"/>
                                            </p:txEl>
                                          </p:spTgt>
                                        </p:tgtEl>
                                        <p:attrNameLst>
                                          <p:attrName>style.visibility</p:attrName>
                                        </p:attrNameLst>
                                      </p:cBhvr>
                                      <p:to>
                                        <p:strVal val="visible"/>
                                      </p:to>
                                    </p:set>
                                    <p:animEffect transition="in" filter="barn(inVertical)">
                                      <p:cBhvr>
                                        <p:cTn id="46" dur="500"/>
                                        <p:tgtEl>
                                          <p:spTgt spid="17">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7">
                                            <p:txEl>
                                              <p:pRg st="1" end="1"/>
                                            </p:txEl>
                                          </p:spTgt>
                                        </p:tgtEl>
                                        <p:attrNameLst>
                                          <p:attrName>style.visibility</p:attrName>
                                        </p:attrNameLst>
                                      </p:cBhvr>
                                      <p:to>
                                        <p:strVal val="visible"/>
                                      </p:to>
                                    </p:set>
                                    <p:animEffect transition="in" filter="barn(inVertical)">
                                      <p:cBhvr>
                                        <p:cTn id="51" dur="500"/>
                                        <p:tgtEl>
                                          <p:spTgt spid="17">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500"/>
                                        <p:tgtEl>
                                          <p:spTgt spid="49"/>
                                        </p:tgtEl>
                                      </p:cBhvr>
                                    </p:animEffect>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wipe(down)">
                                      <p:cBhvr>
                                        <p:cTn id="61" dur="580">
                                          <p:stCondLst>
                                            <p:cond delay="0"/>
                                          </p:stCondLst>
                                        </p:cTn>
                                        <p:tgtEl>
                                          <p:spTgt spid="56"/>
                                        </p:tgtEl>
                                      </p:cBhvr>
                                    </p:animEffect>
                                    <p:anim calcmode="lin" valueType="num">
                                      <p:cBhvr>
                                        <p:cTn id="62" dur="1822"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56"/>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56"/>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56"/>
                                        </p:tgtEl>
                                        <p:attrNameLst>
                                          <p:attrName>ppt_y</p:attrName>
                                        </p:attrNameLst>
                                      </p:cBhvr>
                                      <p:tavLst>
                                        <p:tav tm="0" fmla="#ppt_y-sin(pi*$)/81">
                                          <p:val>
                                            <p:fltVal val="0"/>
                                          </p:val>
                                        </p:tav>
                                        <p:tav tm="100000">
                                          <p:val>
                                            <p:fltVal val="1"/>
                                          </p:val>
                                        </p:tav>
                                      </p:tavLst>
                                    </p:anim>
                                    <p:animScale>
                                      <p:cBhvr>
                                        <p:cTn id="67" dur="26">
                                          <p:stCondLst>
                                            <p:cond delay="650"/>
                                          </p:stCondLst>
                                        </p:cTn>
                                        <p:tgtEl>
                                          <p:spTgt spid="56"/>
                                        </p:tgtEl>
                                      </p:cBhvr>
                                      <p:to x="100000" y="60000"/>
                                    </p:animScale>
                                    <p:animScale>
                                      <p:cBhvr>
                                        <p:cTn id="68" dur="166" decel="50000">
                                          <p:stCondLst>
                                            <p:cond delay="676"/>
                                          </p:stCondLst>
                                        </p:cTn>
                                        <p:tgtEl>
                                          <p:spTgt spid="56"/>
                                        </p:tgtEl>
                                      </p:cBhvr>
                                      <p:to x="100000" y="100000"/>
                                    </p:animScale>
                                    <p:animScale>
                                      <p:cBhvr>
                                        <p:cTn id="69" dur="26">
                                          <p:stCondLst>
                                            <p:cond delay="1312"/>
                                          </p:stCondLst>
                                        </p:cTn>
                                        <p:tgtEl>
                                          <p:spTgt spid="56"/>
                                        </p:tgtEl>
                                      </p:cBhvr>
                                      <p:to x="100000" y="80000"/>
                                    </p:animScale>
                                    <p:animScale>
                                      <p:cBhvr>
                                        <p:cTn id="70" dur="166" decel="50000">
                                          <p:stCondLst>
                                            <p:cond delay="1338"/>
                                          </p:stCondLst>
                                        </p:cTn>
                                        <p:tgtEl>
                                          <p:spTgt spid="56"/>
                                        </p:tgtEl>
                                      </p:cBhvr>
                                      <p:to x="100000" y="100000"/>
                                    </p:animScale>
                                    <p:animScale>
                                      <p:cBhvr>
                                        <p:cTn id="71" dur="26">
                                          <p:stCondLst>
                                            <p:cond delay="1642"/>
                                          </p:stCondLst>
                                        </p:cTn>
                                        <p:tgtEl>
                                          <p:spTgt spid="56"/>
                                        </p:tgtEl>
                                      </p:cBhvr>
                                      <p:to x="100000" y="90000"/>
                                    </p:animScale>
                                    <p:animScale>
                                      <p:cBhvr>
                                        <p:cTn id="72" dur="166" decel="50000">
                                          <p:stCondLst>
                                            <p:cond delay="1668"/>
                                          </p:stCondLst>
                                        </p:cTn>
                                        <p:tgtEl>
                                          <p:spTgt spid="56"/>
                                        </p:tgtEl>
                                      </p:cBhvr>
                                      <p:to x="100000" y="100000"/>
                                    </p:animScale>
                                    <p:animScale>
                                      <p:cBhvr>
                                        <p:cTn id="73" dur="26">
                                          <p:stCondLst>
                                            <p:cond delay="1808"/>
                                          </p:stCondLst>
                                        </p:cTn>
                                        <p:tgtEl>
                                          <p:spTgt spid="56"/>
                                        </p:tgtEl>
                                      </p:cBhvr>
                                      <p:to x="100000" y="95000"/>
                                    </p:animScale>
                                    <p:animScale>
                                      <p:cBhvr>
                                        <p:cTn id="74" dur="166" decel="50000">
                                          <p:stCondLst>
                                            <p:cond delay="1834"/>
                                          </p:stCondLst>
                                        </p:cTn>
                                        <p:tgtEl>
                                          <p:spTgt spid="56"/>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nodeType="click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500" fill="hold"/>
                                        <p:tgtEl>
                                          <p:spTgt spid="8"/>
                                        </p:tgtEl>
                                        <p:attrNameLst>
                                          <p:attrName>ppt_w</p:attrName>
                                        </p:attrNameLst>
                                      </p:cBhvr>
                                      <p:tavLst>
                                        <p:tav tm="0">
                                          <p:val>
                                            <p:fltVal val="0"/>
                                          </p:val>
                                        </p:tav>
                                        <p:tav tm="100000">
                                          <p:val>
                                            <p:strVal val="#ppt_w"/>
                                          </p:val>
                                        </p:tav>
                                      </p:tavLst>
                                    </p:anim>
                                    <p:anim calcmode="lin" valueType="num">
                                      <p:cBhvr>
                                        <p:cTn id="80" dur="500" fill="hold"/>
                                        <p:tgtEl>
                                          <p:spTgt spid="8"/>
                                        </p:tgtEl>
                                        <p:attrNameLst>
                                          <p:attrName>ppt_h</p:attrName>
                                        </p:attrNameLst>
                                      </p:cBhvr>
                                      <p:tavLst>
                                        <p:tav tm="0">
                                          <p:val>
                                            <p:fltVal val="0"/>
                                          </p:val>
                                        </p:tav>
                                        <p:tav tm="100000">
                                          <p:val>
                                            <p:strVal val="#ppt_h"/>
                                          </p:val>
                                        </p:tav>
                                      </p:tavLst>
                                    </p:anim>
                                    <p:animEffect transition="in" filter="fade">
                                      <p:cBhvr>
                                        <p:cTn id="81" dur="500"/>
                                        <p:tgtEl>
                                          <p:spTgt spid="8"/>
                                        </p:tgtEl>
                                      </p:cBhvr>
                                    </p:animEffect>
                                  </p:childTnLst>
                                </p:cTn>
                              </p:par>
                            </p:childTnLst>
                          </p:cTn>
                        </p:par>
                      </p:childTnLst>
                    </p:cTn>
                  </p:par>
                  <p:par>
                    <p:cTn id="82" fill="hold">
                      <p:stCondLst>
                        <p:cond delay="indefinite"/>
                      </p:stCondLst>
                      <p:childTnLst>
                        <p:par>
                          <p:cTn id="83" fill="hold">
                            <p:stCondLst>
                              <p:cond delay="0"/>
                            </p:stCondLst>
                            <p:childTnLst>
                              <p:par>
                                <p:cTn id="84" presetID="42" presetClass="entr" presetSubtype="0" fill="hold" nodeType="clickEffect">
                                  <p:stCondLst>
                                    <p:cond delay="0"/>
                                  </p:stCondLst>
                                  <p:childTnLst>
                                    <p:set>
                                      <p:cBhvr>
                                        <p:cTn id="85" dur="1" fill="hold">
                                          <p:stCondLst>
                                            <p:cond delay="0"/>
                                          </p:stCondLst>
                                        </p:cTn>
                                        <p:tgtEl>
                                          <p:spTgt spid="3"/>
                                        </p:tgtEl>
                                        <p:attrNameLst>
                                          <p:attrName>style.visibility</p:attrName>
                                        </p:attrNameLst>
                                      </p:cBhvr>
                                      <p:to>
                                        <p:strVal val="visible"/>
                                      </p:to>
                                    </p:set>
                                    <p:animEffect transition="in" filter="fade">
                                      <p:cBhvr>
                                        <p:cTn id="86" dur="1000"/>
                                        <p:tgtEl>
                                          <p:spTgt spid="3"/>
                                        </p:tgtEl>
                                      </p:cBhvr>
                                    </p:animEffect>
                                    <p:anim calcmode="lin" valueType="num">
                                      <p:cBhvr>
                                        <p:cTn id="87" dur="1000" fill="hold"/>
                                        <p:tgtEl>
                                          <p:spTgt spid="3"/>
                                        </p:tgtEl>
                                        <p:attrNameLst>
                                          <p:attrName>ppt_x</p:attrName>
                                        </p:attrNameLst>
                                      </p:cBhvr>
                                      <p:tavLst>
                                        <p:tav tm="0">
                                          <p:val>
                                            <p:strVal val="#ppt_x"/>
                                          </p:val>
                                        </p:tav>
                                        <p:tav tm="100000">
                                          <p:val>
                                            <p:strVal val="#ppt_x"/>
                                          </p:val>
                                        </p:tav>
                                      </p:tavLst>
                                    </p:anim>
                                    <p:anim calcmode="lin" valueType="num">
                                      <p:cBhvr>
                                        <p:cTn id="8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nodeType="click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fade">
                                      <p:cBhvr>
                                        <p:cTn id="93" dur="1000"/>
                                        <p:tgtEl>
                                          <p:spTgt spid="4"/>
                                        </p:tgtEl>
                                      </p:cBhvr>
                                    </p:animEffect>
                                    <p:anim calcmode="lin" valueType="num">
                                      <p:cBhvr>
                                        <p:cTn id="94" dur="1000" fill="hold"/>
                                        <p:tgtEl>
                                          <p:spTgt spid="4"/>
                                        </p:tgtEl>
                                        <p:attrNameLst>
                                          <p:attrName>ppt_x</p:attrName>
                                        </p:attrNameLst>
                                      </p:cBhvr>
                                      <p:tavLst>
                                        <p:tav tm="0">
                                          <p:val>
                                            <p:strVal val="#ppt_x"/>
                                          </p:val>
                                        </p:tav>
                                        <p:tav tm="100000">
                                          <p:val>
                                            <p:strVal val="#ppt_x"/>
                                          </p:val>
                                        </p:tav>
                                      </p:tavLst>
                                    </p:anim>
                                    <p:anim calcmode="lin" valueType="num">
                                      <p:cBhvr>
                                        <p:cTn id="9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42" presetClass="entr" presetSubtype="0" fill="hold" nodeType="clickEffect">
                                  <p:stCondLst>
                                    <p:cond delay="0"/>
                                  </p:stCondLst>
                                  <p:childTnLst>
                                    <p:set>
                                      <p:cBhvr>
                                        <p:cTn id="99" dur="1" fill="hold">
                                          <p:stCondLst>
                                            <p:cond delay="0"/>
                                          </p:stCondLst>
                                        </p:cTn>
                                        <p:tgtEl>
                                          <p:spTgt spid="85"/>
                                        </p:tgtEl>
                                        <p:attrNameLst>
                                          <p:attrName>style.visibility</p:attrName>
                                        </p:attrNameLst>
                                      </p:cBhvr>
                                      <p:to>
                                        <p:strVal val="visible"/>
                                      </p:to>
                                    </p:set>
                                    <p:animEffect transition="in" filter="fade">
                                      <p:cBhvr>
                                        <p:cTn id="100" dur="1000"/>
                                        <p:tgtEl>
                                          <p:spTgt spid="85"/>
                                        </p:tgtEl>
                                      </p:cBhvr>
                                    </p:animEffect>
                                    <p:anim calcmode="lin" valueType="num">
                                      <p:cBhvr>
                                        <p:cTn id="101" dur="1000" fill="hold"/>
                                        <p:tgtEl>
                                          <p:spTgt spid="85"/>
                                        </p:tgtEl>
                                        <p:attrNameLst>
                                          <p:attrName>ppt_x</p:attrName>
                                        </p:attrNameLst>
                                      </p:cBhvr>
                                      <p:tavLst>
                                        <p:tav tm="0">
                                          <p:val>
                                            <p:strVal val="#ppt_x"/>
                                          </p:val>
                                        </p:tav>
                                        <p:tav tm="100000">
                                          <p:val>
                                            <p:strVal val="#ppt_x"/>
                                          </p:val>
                                        </p:tav>
                                      </p:tavLst>
                                    </p:anim>
                                    <p:anim calcmode="lin" valueType="num">
                                      <p:cBhvr>
                                        <p:cTn id="102" dur="1000" fill="hold"/>
                                        <p:tgtEl>
                                          <p:spTgt spid="85"/>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grpId="0" nodeType="clickEffect">
                                  <p:stCondLst>
                                    <p:cond delay="0"/>
                                  </p:stCondLst>
                                  <p:childTnLst>
                                    <p:set>
                                      <p:cBhvr>
                                        <p:cTn id="106" dur="1" fill="hold">
                                          <p:stCondLst>
                                            <p:cond delay="0"/>
                                          </p:stCondLst>
                                        </p:cTn>
                                        <p:tgtEl>
                                          <p:spTgt spid="59">
                                            <p:txEl>
                                              <p:pRg st="0" end="0"/>
                                            </p:txEl>
                                          </p:spTgt>
                                        </p:tgtEl>
                                        <p:attrNameLst>
                                          <p:attrName>style.visibility</p:attrName>
                                        </p:attrNameLst>
                                      </p:cBhvr>
                                      <p:to>
                                        <p:strVal val="visible"/>
                                      </p:to>
                                    </p:set>
                                    <p:anim calcmode="lin" valueType="num">
                                      <p:cBhvr additive="base">
                                        <p:cTn id="107" dur="500" fill="hold"/>
                                        <p:tgtEl>
                                          <p:spTgt spid="59">
                                            <p:txEl>
                                              <p:pRg st="0" end="0"/>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59">
                                            <p:txEl>
                                              <p:pRg st="0" end="0"/>
                                            </p:txEl>
                                          </p:spTgt>
                                        </p:tgtEl>
                                        <p:attrNameLst>
                                          <p:attrName>ppt_y</p:attrName>
                                        </p:attrNameLst>
                                      </p:cBhvr>
                                      <p:tavLst>
                                        <p:tav tm="0">
                                          <p:val>
                                            <p:strVal val="1+#ppt_h/2"/>
                                          </p:val>
                                        </p:tav>
                                        <p:tav tm="100000">
                                          <p:val>
                                            <p:strVal val="#ppt_y"/>
                                          </p:val>
                                        </p:tav>
                                      </p:tavLst>
                                    </p:anim>
                                  </p:childTnLst>
                                </p:cTn>
                              </p:par>
                              <p:par>
                                <p:cTn id="109" presetID="22" presetClass="entr" presetSubtype="1"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wipe(up)">
                                      <p:cBhvr>
                                        <p:cTn id="111" dur="500"/>
                                        <p:tgtEl>
                                          <p:spTgt spid="5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59">
                                            <p:txEl>
                                              <p:pRg st="1" end="1"/>
                                            </p:txEl>
                                          </p:spTgt>
                                        </p:tgtEl>
                                        <p:attrNameLst>
                                          <p:attrName>style.visibility</p:attrName>
                                        </p:attrNameLst>
                                      </p:cBhvr>
                                      <p:to>
                                        <p:strVal val="visible"/>
                                      </p:to>
                                    </p:set>
                                    <p:anim calcmode="lin" valueType="num">
                                      <p:cBhvr additive="base">
                                        <p:cTn id="116" dur="500" fill="hold"/>
                                        <p:tgtEl>
                                          <p:spTgt spid="59">
                                            <p:txEl>
                                              <p:pRg st="1" end="1"/>
                                            </p:txEl>
                                          </p:spTgt>
                                        </p:tgtEl>
                                        <p:attrNameLst>
                                          <p:attrName>ppt_x</p:attrName>
                                        </p:attrNameLst>
                                      </p:cBhvr>
                                      <p:tavLst>
                                        <p:tav tm="0">
                                          <p:val>
                                            <p:strVal val="#ppt_x"/>
                                          </p:val>
                                        </p:tav>
                                        <p:tav tm="100000">
                                          <p:val>
                                            <p:strVal val="#ppt_x"/>
                                          </p:val>
                                        </p:tav>
                                      </p:tavLst>
                                    </p:anim>
                                    <p:anim calcmode="lin" valueType="num">
                                      <p:cBhvr additive="base">
                                        <p:cTn id="117" dur="500" fill="hold"/>
                                        <p:tgtEl>
                                          <p:spTgt spid="5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17" grpId="0" build="p"/>
      <p:bldP spid="56" grpId="0" animBg="1"/>
      <p:bldP spid="57" grpId="0" animBg="1"/>
      <p:bldP spid="59" grpId="0" uiExpand="1" build="p"/>
      <p:bldP spid="5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
          <p:cNvPicPr>
            <a:picLocks noChangeAspect="1" noChangeArrowheads="1"/>
          </p:cNvPicPr>
          <p:nvPr/>
        </p:nvPicPr>
        <p:blipFill>
          <a:blip r:embed="rId3"/>
          <a:srcRect/>
          <a:stretch>
            <a:fillRect/>
          </a:stretch>
        </p:blipFill>
        <p:spPr bwMode="auto">
          <a:xfrm>
            <a:off x="4460304" y="4495800"/>
            <a:ext cx="4648200" cy="2101485"/>
          </a:xfrm>
          <a:prstGeom prst="rect">
            <a:avLst/>
          </a:prstGeom>
          <a:noFill/>
          <a:ln w="9525">
            <a:noFill/>
            <a:miter lim="800000"/>
            <a:headEnd/>
            <a:tailEnd/>
          </a:ln>
          <a:effectLst/>
        </p:spPr>
      </p:pic>
      <p:sp>
        <p:nvSpPr>
          <p:cNvPr id="2" name="Title 1"/>
          <p:cNvSpPr>
            <a:spLocks noGrp="1"/>
          </p:cNvSpPr>
          <p:nvPr>
            <p:ph type="title"/>
          </p:nvPr>
        </p:nvSpPr>
        <p:spPr>
          <a:xfrm>
            <a:off x="1043608" y="404664"/>
            <a:ext cx="7056784" cy="692150"/>
          </a:xfrm>
        </p:spPr>
        <p:txBody>
          <a:bodyPr/>
          <a:lstStyle/>
          <a:p>
            <a:r>
              <a:rPr lang="vi-VN" dirty="0"/>
              <a:t>1. Các khái niệm cơ bản và hệ tiên đề tĩnh học</a:t>
            </a:r>
            <a:endParaRPr lang="en-US" dirty="0"/>
          </a:p>
        </p:txBody>
      </p:sp>
      <p:sp>
        <p:nvSpPr>
          <p:cNvPr id="5" name="Content Placeholder 6"/>
          <p:cNvSpPr>
            <a:spLocks noGrp="1"/>
          </p:cNvSpPr>
          <p:nvPr>
            <p:ph sz="quarter" idx="4294967295"/>
          </p:nvPr>
        </p:nvSpPr>
        <p:spPr>
          <a:xfrm>
            <a:off x="4428653" y="0"/>
            <a:ext cx="2087563" cy="549275"/>
          </a:xfrm>
        </p:spPr>
        <p:txBody>
          <a:bodyPr/>
          <a:lstStyle/>
          <a:p>
            <a:r>
              <a:rPr lang="en-US">
                <a:solidFill>
                  <a:schemeClr val="accent1">
                    <a:lumMod val="75000"/>
                  </a:schemeClr>
                </a:solidFill>
              </a:rPr>
              <a:t>CHƯƠNG 1</a:t>
            </a:r>
          </a:p>
        </p:txBody>
      </p:sp>
      <p:sp>
        <p:nvSpPr>
          <p:cNvPr id="6" name="TextBox 5"/>
          <p:cNvSpPr txBox="1"/>
          <p:nvPr/>
        </p:nvSpPr>
        <p:spPr>
          <a:xfrm>
            <a:off x="1403648" y="1052736"/>
            <a:ext cx="7488832" cy="400110"/>
          </a:xfrm>
          <a:prstGeom prst="rect">
            <a:avLst/>
          </a:prstGeom>
          <a:noFill/>
        </p:spPr>
        <p:txBody>
          <a:bodyPr wrap="square" rtlCol="0">
            <a:spAutoFit/>
          </a:bodyPr>
          <a:lstStyle/>
          <a:p>
            <a:r>
              <a:rPr lang="en-US" sz="2000">
                <a:solidFill>
                  <a:schemeClr val="accent1">
                    <a:lumMod val="75000"/>
                  </a:schemeClr>
                </a:solidFill>
              </a:rPr>
              <a:t>1.3. Liên kết và phản lực liên kết</a:t>
            </a:r>
            <a:endParaRPr lang="en-US" sz="2000" dirty="0">
              <a:solidFill>
                <a:schemeClr val="accent1">
                  <a:lumMod val="75000"/>
                </a:schemeClr>
              </a:solidFill>
            </a:endParaRPr>
          </a:p>
        </p:txBody>
      </p:sp>
      <p:sp>
        <p:nvSpPr>
          <p:cNvPr id="3" name="Round Same Side Corner Rectangle 2"/>
          <p:cNvSpPr/>
          <p:nvPr/>
        </p:nvSpPr>
        <p:spPr bwMode="auto">
          <a:xfrm>
            <a:off x="257250" y="2420888"/>
            <a:ext cx="4162350"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bg1"/>
                </a:solidFill>
                <a:effectLst/>
                <a:latin typeface="Arial" charset="0"/>
              </a:rPr>
              <a:t>e. </a:t>
            </a:r>
            <a:r>
              <a:rPr kumimoji="0" lang="en-US" sz="1800" b="1" i="0" u="none" strike="noStrike" cap="none" normalizeH="0" baseline="0" dirty="0" err="1">
                <a:ln>
                  <a:noFill/>
                </a:ln>
                <a:solidFill>
                  <a:schemeClr val="bg1"/>
                </a:solidFill>
                <a:effectLst/>
                <a:latin typeface="Arial" charset="0"/>
              </a:rPr>
              <a:t>Liên</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kết</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dirty="0" err="1">
                <a:ln>
                  <a:noFill/>
                </a:ln>
                <a:solidFill>
                  <a:schemeClr val="bg1"/>
                </a:solidFill>
                <a:effectLst/>
                <a:latin typeface="Arial" charset="0"/>
              </a:rPr>
              <a:t>ngàm</a:t>
            </a:r>
            <a:endParaRPr kumimoji="0" lang="en-US" sz="1800" b="1" i="0" u="none" strike="noStrike" cap="none" normalizeH="0" baseline="0" dirty="0">
              <a:ln>
                <a:noFill/>
              </a:ln>
              <a:solidFill>
                <a:schemeClr val="bg1"/>
              </a:solidFill>
              <a:effectLst/>
              <a:latin typeface="Arial" charset="0"/>
            </a:endParaRPr>
          </a:p>
        </p:txBody>
      </p:sp>
      <p:sp>
        <p:nvSpPr>
          <p:cNvPr id="4" name="Rectangle 3"/>
          <p:cNvSpPr/>
          <p:nvPr/>
        </p:nvSpPr>
        <p:spPr bwMode="auto">
          <a:xfrm>
            <a:off x="257250" y="2780928"/>
            <a:ext cx="4162350" cy="1524520"/>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5" name="Rectangle 44"/>
          <p:cNvSpPr/>
          <p:nvPr/>
        </p:nvSpPr>
        <p:spPr>
          <a:xfrm>
            <a:off x="251520" y="2780928"/>
            <a:ext cx="4168080" cy="1524520"/>
          </a:xfrm>
          <a:prstGeom prst="rect">
            <a:avLst/>
          </a:prstGeom>
        </p:spPr>
        <p:txBody>
          <a:bodyPr wrap="square">
            <a:spAutoFit/>
          </a:bodyPr>
          <a:lstStyle/>
          <a:p>
            <a:pPr marL="285750" lvl="0" indent="-285750">
              <a:lnSpc>
                <a:spcPct val="120000"/>
              </a:lnSpc>
              <a:spcBef>
                <a:spcPts val="800"/>
              </a:spcBef>
              <a:buClr>
                <a:srgbClr val="142288"/>
              </a:buClr>
              <a:buFont typeface="Wingdings" pitchFamily="2" charset="2"/>
              <a:buChar char="Ø"/>
            </a:pPr>
            <a:r>
              <a:rPr lang="en-US" b="0" kern="0" dirty="0" err="1">
                <a:solidFill>
                  <a:schemeClr val="accent1">
                    <a:lumMod val="75000"/>
                  </a:schemeClr>
                </a:solidFill>
                <a:latin typeface="Helvetica Neue"/>
                <a:ea typeface="Optima" pitchFamily="18" charset="-93"/>
                <a:cs typeface="Optima" pitchFamily="18" charset="-93"/>
              </a:rPr>
              <a:t>Là</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liên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kết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khi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vật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được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nối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cứng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vào</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vật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khác</a:t>
            </a:r>
            <a:endParaRPr lang="en-US" b="0"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800"/>
              </a:spcBef>
              <a:buClr>
                <a:srgbClr val="142288"/>
              </a:buClr>
              <a:buFont typeface="Wingdings" pitchFamily="2" charset="2"/>
              <a:buChar char="Ø"/>
            </a:pPr>
            <a:r>
              <a:rPr lang="en-US" b="0" kern="0" dirty="0" err="1">
                <a:solidFill>
                  <a:schemeClr val="accent1">
                    <a:lumMod val="75000"/>
                  </a:schemeClr>
                </a:solidFill>
                <a:latin typeface="Helvetica Neue"/>
                <a:ea typeface="Optima" pitchFamily="18" charset="-93"/>
                <a:cs typeface="Optima" pitchFamily="18" charset="-93"/>
              </a:rPr>
              <a:t>Phản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liên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kết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gồm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hai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vuông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góc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và</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một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ngẫu</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endParaRPr lang="vi-VN" b="0" kern="0" dirty="0">
              <a:solidFill>
                <a:schemeClr val="accent1">
                  <a:lumMod val="75000"/>
                </a:schemeClr>
              </a:solidFill>
              <a:latin typeface="Helvetica Neue"/>
              <a:ea typeface="Optima" pitchFamily="18" charset="-93"/>
              <a:cs typeface="Optima" pitchFamily="18" charset="-93"/>
            </a:endParaRPr>
          </a:p>
        </p:txBody>
      </p:sp>
      <p:sp>
        <p:nvSpPr>
          <p:cNvPr id="55" name="Round Same Side Corner Rectangle 54"/>
          <p:cNvSpPr/>
          <p:nvPr/>
        </p:nvSpPr>
        <p:spPr bwMode="auto">
          <a:xfrm>
            <a:off x="257250" y="4437112"/>
            <a:ext cx="4162350"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bg1"/>
                </a:solidFill>
                <a:effectLst/>
                <a:latin typeface="Arial" charset="0"/>
              </a:rPr>
              <a:t>f. </a:t>
            </a:r>
            <a:r>
              <a:rPr kumimoji="0" lang="en-US" sz="1800" b="1" i="0" u="none" strike="noStrike" cap="none" normalizeH="0" baseline="0" dirty="0" err="1">
                <a:ln>
                  <a:noFill/>
                </a:ln>
                <a:solidFill>
                  <a:schemeClr val="bg1"/>
                </a:solidFill>
                <a:effectLst/>
                <a:latin typeface="Arial" charset="0"/>
              </a:rPr>
              <a:t>Liên</a:t>
            </a:r>
            <a:r>
              <a:rPr kumimoji="0" lang="en-US" sz="1800" b="1" i="0" u="none" strike="noStrike" cap="none" normalizeH="0" dirty="0">
                <a:ln>
                  <a:noFill/>
                </a:ln>
                <a:solidFill>
                  <a:schemeClr val="bg1"/>
                </a:solidFill>
                <a:effectLst/>
                <a:latin typeface="Arial" charset="0"/>
              </a:rPr>
              <a:t> </a:t>
            </a:r>
            <a:r>
              <a:rPr kumimoji="0" lang="en-US" sz="1800" b="1" i="0" u="none" strike="noStrike" cap="none" normalizeH="0" err="1">
                <a:ln>
                  <a:noFill/>
                </a:ln>
                <a:solidFill>
                  <a:schemeClr val="bg1"/>
                </a:solidFill>
                <a:effectLst/>
                <a:latin typeface="Arial" charset="0"/>
              </a:rPr>
              <a:t>kết</a:t>
            </a:r>
            <a:r>
              <a:rPr kumimoji="0" lang="en-US" sz="1800" b="1" i="0" u="none" strike="noStrike" cap="none" normalizeH="0">
                <a:ln>
                  <a:noFill/>
                </a:ln>
                <a:solidFill>
                  <a:schemeClr val="bg1"/>
                </a:solidFill>
                <a:effectLst/>
                <a:latin typeface="Arial" charset="0"/>
              </a:rPr>
              <a:t> thanh</a:t>
            </a:r>
            <a:endParaRPr kumimoji="0" lang="en-US" sz="1800" b="1" i="0" u="none" strike="noStrike" cap="none" normalizeH="0" baseline="0" dirty="0">
              <a:ln>
                <a:noFill/>
              </a:ln>
              <a:solidFill>
                <a:schemeClr val="bg1"/>
              </a:solidFill>
              <a:effectLst/>
              <a:latin typeface="Arial" charset="0"/>
            </a:endParaRPr>
          </a:p>
        </p:txBody>
      </p:sp>
      <p:sp>
        <p:nvSpPr>
          <p:cNvPr id="58" name="Rectangle 57"/>
          <p:cNvSpPr/>
          <p:nvPr/>
        </p:nvSpPr>
        <p:spPr bwMode="auto">
          <a:xfrm>
            <a:off x="257250" y="4797151"/>
            <a:ext cx="4162350" cy="1800133"/>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17" name="Rectangle 16"/>
          <p:cNvSpPr/>
          <p:nvPr/>
        </p:nvSpPr>
        <p:spPr>
          <a:xfrm>
            <a:off x="257250" y="4784104"/>
            <a:ext cx="4162350" cy="1856919"/>
          </a:xfrm>
          <a:prstGeom prst="rect">
            <a:avLst/>
          </a:prstGeom>
        </p:spPr>
        <p:txBody>
          <a:bodyPr wrap="square">
            <a:spAutoFit/>
          </a:bodyPr>
          <a:lstStyle/>
          <a:p>
            <a:pPr marL="285750" lvl="0" indent="-285750">
              <a:lnSpc>
                <a:spcPct val="120000"/>
              </a:lnSpc>
              <a:spcBef>
                <a:spcPts val="800"/>
              </a:spcBef>
              <a:buClr>
                <a:srgbClr val="142288"/>
              </a:buClr>
              <a:buFont typeface="Wingdings" pitchFamily="2" charset="2"/>
              <a:buChar char="Ø"/>
            </a:pPr>
            <a:r>
              <a:rPr lang="en-US" b="0" kern="0" dirty="0" err="1">
                <a:solidFill>
                  <a:schemeClr val="accent1">
                    <a:lumMod val="75000"/>
                  </a:schemeClr>
                </a:solidFill>
                <a:latin typeface="Helvetica Neue"/>
                <a:ea typeface="Optima" pitchFamily="18" charset="-93"/>
                <a:cs typeface="Optima" pitchFamily="18" charset="-93"/>
              </a:rPr>
              <a:t>Bỏ</a:t>
            </a:r>
            <a:r>
              <a:rPr lang="en-US" b="0" kern="0" dirty="0">
                <a:solidFill>
                  <a:schemeClr val="accent1">
                    <a:lumMod val="75000"/>
                  </a:schemeClr>
                </a:solidFill>
                <a:latin typeface="Helvetica Neue"/>
                <a:ea typeface="Optima" pitchFamily="18" charset="-93"/>
                <a:cs typeface="Optima" pitchFamily="18" charset="-93"/>
              </a:rPr>
              <a:t> qua </a:t>
            </a:r>
            <a:r>
              <a:rPr lang="en-US" b="0" kern="0" dirty="0" err="1">
                <a:solidFill>
                  <a:schemeClr val="accent1">
                    <a:lumMod val="75000"/>
                  </a:schemeClr>
                </a:solidFill>
                <a:latin typeface="Helvetica Neue"/>
                <a:ea typeface="Optima" pitchFamily="18" charset="-93"/>
                <a:cs typeface="Optima" pitchFamily="18" charset="-93"/>
              </a:rPr>
              <a:t>trọng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lượng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thanh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và</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không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có</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tác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dụng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thanh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chỉ</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có</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tác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dụng</a:t>
            </a:r>
            <a:r>
              <a:rPr lang="en-US" b="0" kern="0" dirty="0">
                <a:solidFill>
                  <a:schemeClr val="accent1">
                    <a:lumMod val="75000"/>
                  </a:schemeClr>
                </a:solidFill>
                <a:latin typeface="Helvetica Neue"/>
                <a:ea typeface="Optima" pitchFamily="18" charset="-93"/>
                <a:cs typeface="Optima" pitchFamily="18" charset="-93"/>
              </a:rPr>
              <a:t> ở </a:t>
            </a:r>
            <a:r>
              <a:rPr lang="en-US" b="0" kern="0" dirty="0" err="1">
                <a:solidFill>
                  <a:schemeClr val="accent1">
                    <a:lumMod val="75000"/>
                  </a:schemeClr>
                </a:solidFill>
                <a:latin typeface="Helvetica Neue"/>
                <a:ea typeface="Optima" pitchFamily="18" charset="-93"/>
                <a:cs typeface="Optima" pitchFamily="18" charset="-93"/>
              </a:rPr>
              <a:t>hai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đầu</a:t>
            </a:r>
            <a:endParaRPr lang="en-US" b="0"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800"/>
              </a:spcBef>
              <a:buClr>
                <a:srgbClr val="142288"/>
              </a:buClr>
              <a:buFont typeface="Wingdings" pitchFamily="2" charset="2"/>
              <a:buChar char="Ø"/>
            </a:pPr>
            <a:r>
              <a:rPr lang="en-US" b="0" kern="0" dirty="0" err="1">
                <a:solidFill>
                  <a:schemeClr val="accent1">
                    <a:lumMod val="75000"/>
                  </a:schemeClr>
                </a:solidFill>
                <a:latin typeface="Helvetica Neue"/>
                <a:ea typeface="Optima" pitchFamily="18" charset="-93"/>
                <a:cs typeface="Optima" pitchFamily="18" charset="-93"/>
              </a:rPr>
              <a:t>Phản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liên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kết</a:t>
            </a:r>
            <a:r>
              <a:rPr lang="en-US" b="0" kern="0" dirty="0">
                <a:solidFill>
                  <a:schemeClr val="accent1">
                    <a:lumMod val="75000"/>
                  </a:schemeClr>
                </a:solidFill>
                <a:latin typeface="Helvetica Neue"/>
                <a:ea typeface="Optima" pitchFamily="18" charset="-93"/>
                <a:cs typeface="Optima" pitchFamily="18" charset="-93"/>
              </a:rPr>
              <a:t> R </a:t>
            </a:r>
            <a:r>
              <a:rPr lang="en-US" b="0" kern="0" dirty="0" err="1">
                <a:solidFill>
                  <a:schemeClr val="accent1">
                    <a:lumMod val="75000"/>
                  </a:schemeClr>
                </a:solidFill>
                <a:latin typeface="Helvetica Neue"/>
                <a:ea typeface="Optima" pitchFamily="18" charset="-93"/>
                <a:cs typeface="Optima" pitchFamily="18" charset="-93"/>
              </a:rPr>
              <a:t>hướng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dọc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thanh</a:t>
            </a:r>
            <a:endParaRPr lang="vi-VN" b="0" kern="0" dirty="0">
              <a:solidFill>
                <a:schemeClr val="accent1">
                  <a:lumMod val="75000"/>
                </a:schemeClr>
              </a:solidFill>
              <a:latin typeface="Helvetica Neue"/>
              <a:ea typeface="Optima" pitchFamily="18" charset="-93"/>
              <a:cs typeface="Optima" pitchFamily="18" charset="-93"/>
            </a:endParaRPr>
          </a:p>
        </p:txBody>
      </p:sp>
      <p:grpSp>
        <p:nvGrpSpPr>
          <p:cNvPr id="8" name="Group 7"/>
          <p:cNvGrpSpPr/>
          <p:nvPr/>
        </p:nvGrpSpPr>
        <p:grpSpPr>
          <a:xfrm>
            <a:off x="5334000" y="3102496"/>
            <a:ext cx="2819400" cy="762000"/>
            <a:chOff x="5334000" y="3102496"/>
            <a:chExt cx="2819400" cy="762000"/>
          </a:xfrm>
        </p:grpSpPr>
        <p:pic>
          <p:nvPicPr>
            <p:cNvPr id="22" name="Picture 21"/>
            <p:cNvPicPr>
              <a:picLocks noChangeAspect="1"/>
            </p:cNvPicPr>
            <p:nvPr/>
          </p:nvPicPr>
          <p:blipFill rotWithShape="1">
            <a:blip r:embed="rId4">
              <a:extLst>
                <a:ext uri="{28A0092B-C50C-407E-A947-70E740481C1C}">
                  <a14:useLocalDpi xmlns:a14="http://schemas.microsoft.com/office/drawing/2010/main" val="0"/>
                </a:ext>
              </a:extLst>
            </a:blip>
            <a:srcRect l="16897" t="50167" r="63470" b="42067"/>
            <a:stretch/>
          </p:blipFill>
          <p:spPr>
            <a:xfrm rot="5400000">
              <a:off x="5219700" y="3216796"/>
              <a:ext cx="762000" cy="533400"/>
            </a:xfrm>
            <a:prstGeom prst="rect">
              <a:avLst/>
            </a:prstGeom>
          </p:spPr>
        </p:pic>
        <p:sp>
          <p:nvSpPr>
            <p:cNvPr id="23" name="Rectangle 22"/>
            <p:cNvSpPr/>
            <p:nvPr/>
          </p:nvSpPr>
          <p:spPr bwMode="auto">
            <a:xfrm>
              <a:off x="5562600" y="3331096"/>
              <a:ext cx="2590800" cy="30480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grpSp>
        <p:nvGrpSpPr>
          <p:cNvPr id="9" name="Group 8"/>
          <p:cNvGrpSpPr/>
          <p:nvPr/>
        </p:nvGrpSpPr>
        <p:grpSpPr>
          <a:xfrm>
            <a:off x="5257800" y="2492896"/>
            <a:ext cx="1752600" cy="991394"/>
            <a:chOff x="5257800" y="2492896"/>
            <a:chExt cx="1752600" cy="991394"/>
          </a:xfrm>
        </p:grpSpPr>
        <p:sp>
          <p:nvSpPr>
            <p:cNvPr id="20" name="TextBox 19"/>
            <p:cNvSpPr txBox="1"/>
            <p:nvPr/>
          </p:nvSpPr>
          <p:spPr>
            <a:xfrm>
              <a:off x="5257800" y="2492896"/>
              <a:ext cx="596057" cy="369332"/>
            </a:xfrm>
            <a:prstGeom prst="rect">
              <a:avLst/>
            </a:prstGeom>
            <a:noFill/>
          </p:spPr>
          <p:txBody>
            <a:bodyPr wrap="square" rtlCol="0">
              <a:spAutoFit/>
            </a:bodyPr>
            <a:lstStyle/>
            <a:p>
              <a:r>
                <a:rPr lang="en-US" b="0" i="1"/>
                <a:t>F</a:t>
              </a:r>
              <a:r>
                <a:rPr lang="en-US" b="0" i="1" baseline="-25000"/>
                <a:t>Y</a:t>
              </a:r>
              <a:endParaRPr lang="en-US" b="0" i="1" baseline="-25000" dirty="0"/>
            </a:p>
          </p:txBody>
        </p:sp>
        <p:cxnSp>
          <p:nvCxnSpPr>
            <p:cNvPr id="24" name="Straight Arrow Connector 23"/>
            <p:cNvCxnSpPr/>
            <p:nvPr/>
          </p:nvCxnSpPr>
          <p:spPr bwMode="auto">
            <a:xfrm>
              <a:off x="5715000" y="3481908"/>
              <a:ext cx="990600" cy="1588"/>
            </a:xfrm>
            <a:prstGeom prst="straightConnector1">
              <a:avLst/>
            </a:prstGeom>
            <a:ln w="28575">
              <a:solidFill>
                <a:srgbClr val="C00000"/>
              </a:solidFill>
              <a:headEnd type="none" w="med" len="med"/>
              <a:tailEnd type="arrow"/>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bwMode="auto">
            <a:xfrm rot="5400000" flipH="1" flipV="1">
              <a:off x="5295106" y="3064396"/>
              <a:ext cx="838994" cy="794"/>
            </a:xfrm>
            <a:prstGeom prst="straightConnector1">
              <a:avLst/>
            </a:prstGeom>
            <a:ln w="28575">
              <a:solidFill>
                <a:srgbClr val="C00000"/>
              </a:solidFill>
              <a:headEnd type="none" w="med" len="med"/>
              <a:tailEnd type="arrow"/>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6414343" y="2950096"/>
              <a:ext cx="596057" cy="369332"/>
            </a:xfrm>
            <a:prstGeom prst="rect">
              <a:avLst/>
            </a:prstGeom>
            <a:noFill/>
          </p:spPr>
          <p:txBody>
            <a:bodyPr wrap="square" rtlCol="0">
              <a:spAutoFit/>
            </a:bodyPr>
            <a:lstStyle/>
            <a:p>
              <a:r>
                <a:rPr lang="en-US" b="0" i="1"/>
                <a:t>F</a:t>
              </a:r>
              <a:r>
                <a:rPr lang="en-US" b="0" i="1" baseline="-25000" dirty="0"/>
                <a:t>X</a:t>
              </a:r>
            </a:p>
          </p:txBody>
        </p:sp>
      </p:grpSp>
      <p:grpSp>
        <p:nvGrpSpPr>
          <p:cNvPr id="10" name="Group 9"/>
          <p:cNvGrpSpPr/>
          <p:nvPr/>
        </p:nvGrpSpPr>
        <p:grpSpPr>
          <a:xfrm>
            <a:off x="5463904" y="2950096"/>
            <a:ext cx="923353" cy="666476"/>
            <a:chOff x="5463904" y="2950096"/>
            <a:chExt cx="923353" cy="666476"/>
          </a:xfrm>
        </p:grpSpPr>
        <p:sp>
          <p:nvSpPr>
            <p:cNvPr id="26" name="Arc 25"/>
            <p:cNvSpPr/>
            <p:nvPr/>
          </p:nvSpPr>
          <p:spPr bwMode="auto">
            <a:xfrm rot="18906061">
              <a:off x="5463904" y="3196603"/>
              <a:ext cx="459521" cy="419969"/>
            </a:xfrm>
            <a:prstGeom prst="arc">
              <a:avLst/>
            </a:prstGeom>
            <a:noFill/>
            <a:ln w="19050" cap="flat" cmpd="sng" algn="ctr">
              <a:solidFill>
                <a:schemeClr val="accent2">
                  <a:lumMod val="50000"/>
                </a:schemeClr>
              </a:solidFill>
              <a:prstDash val="solid"/>
              <a:round/>
              <a:headEnd type="stealth"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7" name="Straight Connector 26"/>
            <p:cNvCxnSpPr>
              <a:stCxn id="26" idx="2"/>
            </p:cNvCxnSpPr>
            <p:nvPr/>
          </p:nvCxnSpPr>
          <p:spPr bwMode="auto">
            <a:xfrm rot="5400000">
              <a:off x="5666165" y="3293244"/>
              <a:ext cx="239086" cy="141416"/>
            </a:xfrm>
            <a:prstGeom prst="line">
              <a:avLst/>
            </a:prstGeom>
            <a:solidFill>
              <a:schemeClr val="accent1"/>
            </a:solidFill>
            <a:ln w="19050" cap="flat" cmpd="sng" algn="ctr">
              <a:solidFill>
                <a:schemeClr val="accent2">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 name="TextBox 28"/>
            <p:cNvSpPr txBox="1"/>
            <p:nvPr/>
          </p:nvSpPr>
          <p:spPr>
            <a:xfrm>
              <a:off x="5791200" y="2950096"/>
              <a:ext cx="596057" cy="369332"/>
            </a:xfrm>
            <a:prstGeom prst="rect">
              <a:avLst/>
            </a:prstGeom>
            <a:noFill/>
          </p:spPr>
          <p:txBody>
            <a:bodyPr wrap="square" rtlCol="0">
              <a:spAutoFit/>
            </a:bodyPr>
            <a:lstStyle/>
            <a:p>
              <a:r>
                <a:rPr lang="en-US" b="0" i="1" dirty="0"/>
                <a:t>M</a:t>
              </a:r>
              <a:endParaRPr lang="en-US" b="0" i="1" baseline="-25000" dirty="0"/>
            </a:p>
          </p:txBody>
        </p:sp>
      </p:grpSp>
      <p:sp>
        <p:nvSpPr>
          <p:cNvPr id="30" name="Rounded Rectangle 29"/>
          <p:cNvSpPr/>
          <p:nvPr/>
        </p:nvSpPr>
        <p:spPr bwMode="auto">
          <a:xfrm>
            <a:off x="775081" y="1671871"/>
            <a:ext cx="3508887"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Một số liên kết thường gặp</a:t>
            </a:r>
            <a:endParaRPr kumimoji="0" lang="en-US" sz="1800" i="0" u="none" strike="noStrike" cap="none" normalizeH="0" baseline="0">
              <a:ln>
                <a:noFill/>
              </a:ln>
              <a:solidFill>
                <a:schemeClr val="bg1"/>
              </a:solidFill>
              <a:effectLst/>
              <a:latin typeface="Arial" charset="0"/>
            </a:endParaRPr>
          </a:p>
        </p:txBody>
      </p:sp>
      <p:grpSp>
        <p:nvGrpSpPr>
          <p:cNvPr id="32" name="Group 31"/>
          <p:cNvGrpSpPr/>
          <p:nvPr/>
        </p:nvGrpSpPr>
        <p:grpSpPr>
          <a:xfrm>
            <a:off x="179513" y="1484784"/>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720631" cy="369332"/>
            </a:xfrm>
            <a:prstGeom prst="rect">
              <a:avLst/>
            </a:prstGeom>
            <a:noFill/>
          </p:spPr>
          <p:txBody>
            <a:bodyPr wrap="square" rtlCol="0">
              <a:spAutoFit/>
            </a:bodyPr>
            <a:lstStyle/>
            <a:p>
              <a:r>
                <a:rPr lang="en-US">
                  <a:solidFill>
                    <a:schemeClr val="bg1"/>
                  </a:solidFill>
                </a:rPr>
                <a:t>1.3.3</a:t>
              </a:r>
            </a:p>
          </p:txBody>
        </p:sp>
      </p:grpSp>
    </p:spTree>
    <p:extLst>
      <p:ext uri="{BB962C8B-B14F-4D97-AF65-F5344CB8AC3E}">
        <p14:creationId xmlns:p14="http://schemas.microsoft.com/office/powerpoint/2010/main" val="1356439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2000"/>
                                        <p:tgtEl>
                                          <p:spTgt spid="32"/>
                                        </p:tgtEl>
                                      </p:cBhvr>
                                    </p:animEffect>
                                    <p:anim calcmode="lin" valueType="num">
                                      <p:cBhvr>
                                        <p:cTn id="8" dur="2000" fill="hold"/>
                                        <p:tgtEl>
                                          <p:spTgt spid="32"/>
                                        </p:tgtEl>
                                        <p:attrNameLst>
                                          <p:attrName>ppt_w</p:attrName>
                                        </p:attrNameLst>
                                      </p:cBhvr>
                                      <p:tavLst>
                                        <p:tav tm="0" fmla="#ppt_w*sin(2.5*pi*$)">
                                          <p:val>
                                            <p:fltVal val="0"/>
                                          </p:val>
                                        </p:tav>
                                        <p:tav tm="100000">
                                          <p:val>
                                            <p:fltVal val="1"/>
                                          </p:val>
                                        </p:tav>
                                      </p:tavLst>
                                    </p:anim>
                                    <p:anim calcmode="lin" valueType="num">
                                      <p:cBhvr>
                                        <p:cTn id="9" dur="2000" fill="hold"/>
                                        <p:tgtEl>
                                          <p:spTgt spid="3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left)">
                                      <p:cBhvr>
                                        <p:cTn id="13" dur="500"/>
                                        <p:tgtEl>
                                          <p:spTgt spid="30"/>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80">
                                          <p:stCondLst>
                                            <p:cond delay="0"/>
                                          </p:stCondLst>
                                        </p:cTn>
                                        <p:tgtEl>
                                          <p:spTgt spid="3"/>
                                        </p:tgtEl>
                                      </p:cBhvr>
                                    </p:animEffect>
                                    <p:anim calcmode="lin" valueType="num">
                                      <p:cBhvr>
                                        <p:cTn id="19"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gtEl>
                                      </p:cBhvr>
                                      <p:to x="100000" y="60000"/>
                                    </p:animScale>
                                    <p:animScale>
                                      <p:cBhvr>
                                        <p:cTn id="25" dur="166" decel="50000">
                                          <p:stCondLst>
                                            <p:cond delay="676"/>
                                          </p:stCondLst>
                                        </p:cTn>
                                        <p:tgtEl>
                                          <p:spTgt spid="3"/>
                                        </p:tgtEl>
                                      </p:cBhvr>
                                      <p:to x="100000" y="100000"/>
                                    </p:animScale>
                                    <p:animScale>
                                      <p:cBhvr>
                                        <p:cTn id="26" dur="26">
                                          <p:stCondLst>
                                            <p:cond delay="1312"/>
                                          </p:stCondLst>
                                        </p:cTn>
                                        <p:tgtEl>
                                          <p:spTgt spid="3"/>
                                        </p:tgtEl>
                                      </p:cBhvr>
                                      <p:to x="100000" y="80000"/>
                                    </p:animScale>
                                    <p:animScale>
                                      <p:cBhvr>
                                        <p:cTn id="27" dur="166" decel="50000">
                                          <p:stCondLst>
                                            <p:cond delay="1338"/>
                                          </p:stCondLst>
                                        </p:cTn>
                                        <p:tgtEl>
                                          <p:spTgt spid="3"/>
                                        </p:tgtEl>
                                      </p:cBhvr>
                                      <p:to x="100000" y="100000"/>
                                    </p:animScale>
                                    <p:animScale>
                                      <p:cBhvr>
                                        <p:cTn id="28" dur="26">
                                          <p:stCondLst>
                                            <p:cond delay="1642"/>
                                          </p:stCondLst>
                                        </p:cTn>
                                        <p:tgtEl>
                                          <p:spTgt spid="3"/>
                                        </p:tgtEl>
                                      </p:cBhvr>
                                      <p:to x="100000" y="90000"/>
                                    </p:animScale>
                                    <p:animScale>
                                      <p:cBhvr>
                                        <p:cTn id="29" dur="166" decel="50000">
                                          <p:stCondLst>
                                            <p:cond delay="1668"/>
                                          </p:stCondLst>
                                        </p:cTn>
                                        <p:tgtEl>
                                          <p:spTgt spid="3"/>
                                        </p:tgtEl>
                                      </p:cBhvr>
                                      <p:to x="100000" y="100000"/>
                                    </p:animScale>
                                    <p:animScale>
                                      <p:cBhvr>
                                        <p:cTn id="30" dur="26">
                                          <p:stCondLst>
                                            <p:cond delay="1808"/>
                                          </p:stCondLst>
                                        </p:cTn>
                                        <p:tgtEl>
                                          <p:spTgt spid="3"/>
                                        </p:tgtEl>
                                      </p:cBhvr>
                                      <p:to x="100000" y="95000"/>
                                    </p:animScale>
                                    <p:animScale>
                                      <p:cBhvr>
                                        <p:cTn id="31" dur="166" decel="50000">
                                          <p:stCondLst>
                                            <p:cond delay="1834"/>
                                          </p:stCondLst>
                                        </p:cTn>
                                        <p:tgtEl>
                                          <p:spTgt spid="3"/>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45">
                                            <p:txEl>
                                              <p:pRg st="0" end="0"/>
                                            </p:txEl>
                                          </p:spTgt>
                                        </p:tgtEl>
                                        <p:attrNameLst>
                                          <p:attrName>style.visibility</p:attrName>
                                        </p:attrNameLst>
                                      </p:cBhvr>
                                      <p:to>
                                        <p:strVal val="visible"/>
                                      </p:to>
                                    </p:set>
                                    <p:animEffect transition="in" filter="barn(inVertical)">
                                      <p:cBhvr>
                                        <p:cTn id="36" dur="500"/>
                                        <p:tgtEl>
                                          <p:spTgt spid="45">
                                            <p:txEl>
                                              <p:pRg st="0" end="0"/>
                                            </p:txEl>
                                          </p:spTgt>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up)">
                                      <p:cBhvr>
                                        <p:cTn id="39" dur="500"/>
                                        <p:tgtEl>
                                          <p:spTgt spid="4"/>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45">
                                            <p:txEl>
                                              <p:pRg st="1" end="1"/>
                                            </p:txEl>
                                          </p:spTgt>
                                        </p:tgtEl>
                                        <p:attrNameLst>
                                          <p:attrName>style.visibility</p:attrName>
                                        </p:attrNameLst>
                                      </p:cBhvr>
                                      <p:to>
                                        <p:strVal val="visible"/>
                                      </p:to>
                                    </p:set>
                                    <p:animEffect transition="in" filter="barn(inVertical)">
                                      <p:cBhvr>
                                        <p:cTn id="49" dur="500"/>
                                        <p:tgtEl>
                                          <p:spTgt spid="45">
                                            <p:txEl>
                                              <p:pRg st="1" end="1"/>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circle(in)">
                                      <p:cBhvr>
                                        <p:cTn id="54" dur="2000"/>
                                        <p:tgtEl>
                                          <p:spTgt spid="9"/>
                                        </p:tgtEl>
                                      </p:cBhvr>
                                    </p:animEffect>
                                  </p:childTnLst>
                                </p:cTn>
                              </p:par>
                            </p:childTnLst>
                          </p:cTn>
                        </p:par>
                        <p:par>
                          <p:cTn id="55" fill="hold">
                            <p:stCondLst>
                              <p:cond delay="2000"/>
                            </p:stCondLst>
                            <p:childTnLst>
                              <p:par>
                                <p:cTn id="56" presetID="42" presetClass="entr" presetSubtype="0" fill="hold"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6" presetClass="entr" presetSubtype="0" fill="hold" grpId="0" nodeType="click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wipe(down)">
                                      <p:cBhvr>
                                        <p:cTn id="65" dur="580">
                                          <p:stCondLst>
                                            <p:cond delay="0"/>
                                          </p:stCondLst>
                                        </p:cTn>
                                        <p:tgtEl>
                                          <p:spTgt spid="55"/>
                                        </p:tgtEl>
                                      </p:cBhvr>
                                    </p:animEffect>
                                    <p:anim calcmode="lin" valueType="num">
                                      <p:cBhvr>
                                        <p:cTn id="66" dur="1822"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55"/>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55"/>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55"/>
                                        </p:tgtEl>
                                        <p:attrNameLst>
                                          <p:attrName>ppt_y</p:attrName>
                                        </p:attrNameLst>
                                      </p:cBhvr>
                                      <p:tavLst>
                                        <p:tav tm="0" fmla="#ppt_y-sin(pi*$)/81">
                                          <p:val>
                                            <p:fltVal val="0"/>
                                          </p:val>
                                        </p:tav>
                                        <p:tav tm="100000">
                                          <p:val>
                                            <p:fltVal val="1"/>
                                          </p:val>
                                        </p:tav>
                                      </p:tavLst>
                                    </p:anim>
                                    <p:animScale>
                                      <p:cBhvr>
                                        <p:cTn id="71" dur="26">
                                          <p:stCondLst>
                                            <p:cond delay="650"/>
                                          </p:stCondLst>
                                        </p:cTn>
                                        <p:tgtEl>
                                          <p:spTgt spid="55"/>
                                        </p:tgtEl>
                                      </p:cBhvr>
                                      <p:to x="100000" y="60000"/>
                                    </p:animScale>
                                    <p:animScale>
                                      <p:cBhvr>
                                        <p:cTn id="72" dur="166" decel="50000">
                                          <p:stCondLst>
                                            <p:cond delay="676"/>
                                          </p:stCondLst>
                                        </p:cTn>
                                        <p:tgtEl>
                                          <p:spTgt spid="55"/>
                                        </p:tgtEl>
                                      </p:cBhvr>
                                      <p:to x="100000" y="100000"/>
                                    </p:animScale>
                                    <p:animScale>
                                      <p:cBhvr>
                                        <p:cTn id="73" dur="26">
                                          <p:stCondLst>
                                            <p:cond delay="1312"/>
                                          </p:stCondLst>
                                        </p:cTn>
                                        <p:tgtEl>
                                          <p:spTgt spid="55"/>
                                        </p:tgtEl>
                                      </p:cBhvr>
                                      <p:to x="100000" y="80000"/>
                                    </p:animScale>
                                    <p:animScale>
                                      <p:cBhvr>
                                        <p:cTn id="74" dur="166" decel="50000">
                                          <p:stCondLst>
                                            <p:cond delay="1338"/>
                                          </p:stCondLst>
                                        </p:cTn>
                                        <p:tgtEl>
                                          <p:spTgt spid="55"/>
                                        </p:tgtEl>
                                      </p:cBhvr>
                                      <p:to x="100000" y="100000"/>
                                    </p:animScale>
                                    <p:animScale>
                                      <p:cBhvr>
                                        <p:cTn id="75" dur="26">
                                          <p:stCondLst>
                                            <p:cond delay="1642"/>
                                          </p:stCondLst>
                                        </p:cTn>
                                        <p:tgtEl>
                                          <p:spTgt spid="55"/>
                                        </p:tgtEl>
                                      </p:cBhvr>
                                      <p:to x="100000" y="90000"/>
                                    </p:animScale>
                                    <p:animScale>
                                      <p:cBhvr>
                                        <p:cTn id="76" dur="166" decel="50000">
                                          <p:stCondLst>
                                            <p:cond delay="1668"/>
                                          </p:stCondLst>
                                        </p:cTn>
                                        <p:tgtEl>
                                          <p:spTgt spid="55"/>
                                        </p:tgtEl>
                                      </p:cBhvr>
                                      <p:to x="100000" y="100000"/>
                                    </p:animScale>
                                    <p:animScale>
                                      <p:cBhvr>
                                        <p:cTn id="77" dur="26">
                                          <p:stCondLst>
                                            <p:cond delay="1808"/>
                                          </p:stCondLst>
                                        </p:cTn>
                                        <p:tgtEl>
                                          <p:spTgt spid="55"/>
                                        </p:tgtEl>
                                      </p:cBhvr>
                                      <p:to x="100000" y="95000"/>
                                    </p:animScale>
                                    <p:animScale>
                                      <p:cBhvr>
                                        <p:cTn id="78" dur="166" decel="50000">
                                          <p:stCondLst>
                                            <p:cond delay="1834"/>
                                          </p:stCondLst>
                                        </p:cTn>
                                        <p:tgtEl>
                                          <p:spTgt spid="55"/>
                                        </p:tgtEl>
                                      </p:cBhvr>
                                      <p:to x="100000" y="100000"/>
                                    </p:animScale>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17">
                                            <p:txEl>
                                              <p:pRg st="0" end="0"/>
                                            </p:txEl>
                                          </p:spTgt>
                                        </p:tgtEl>
                                        <p:attrNameLst>
                                          <p:attrName>style.visibility</p:attrName>
                                        </p:attrNameLst>
                                      </p:cBhvr>
                                      <p:to>
                                        <p:strVal val="visible"/>
                                      </p:to>
                                    </p:set>
                                    <p:animEffect transition="in" filter="fade">
                                      <p:cBhvr>
                                        <p:cTn id="83" dur="1000"/>
                                        <p:tgtEl>
                                          <p:spTgt spid="17">
                                            <p:txEl>
                                              <p:pRg st="0" end="0"/>
                                            </p:txEl>
                                          </p:spTgt>
                                        </p:tgtEl>
                                      </p:cBhvr>
                                    </p:animEffect>
                                    <p:anim calcmode="lin" valueType="num">
                                      <p:cBhvr>
                                        <p:cTn id="84"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85" dur="1000" fill="hold"/>
                                        <p:tgtEl>
                                          <p:spTgt spid="17">
                                            <p:txEl>
                                              <p:pRg st="0" end="0"/>
                                            </p:txEl>
                                          </p:spTgt>
                                        </p:tgtEl>
                                        <p:attrNameLst>
                                          <p:attrName>ppt_y</p:attrName>
                                        </p:attrNameLst>
                                      </p:cBhvr>
                                      <p:tavLst>
                                        <p:tav tm="0">
                                          <p:val>
                                            <p:strVal val="#ppt_y+.1"/>
                                          </p:val>
                                        </p:tav>
                                        <p:tav tm="100000">
                                          <p:val>
                                            <p:strVal val="#ppt_y"/>
                                          </p:val>
                                        </p:tav>
                                      </p:tavLst>
                                    </p:anim>
                                  </p:childTnLst>
                                </p:cTn>
                              </p:par>
                              <p:par>
                                <p:cTn id="86" presetID="22" presetClass="entr" presetSubtype="1" fill="hold" grpId="0" nodeType="withEffect">
                                  <p:stCondLst>
                                    <p:cond delay="0"/>
                                  </p:stCondLst>
                                  <p:childTnLst>
                                    <p:set>
                                      <p:cBhvr>
                                        <p:cTn id="87" dur="1" fill="hold">
                                          <p:stCondLst>
                                            <p:cond delay="0"/>
                                          </p:stCondLst>
                                        </p:cTn>
                                        <p:tgtEl>
                                          <p:spTgt spid="58"/>
                                        </p:tgtEl>
                                        <p:attrNameLst>
                                          <p:attrName>style.visibility</p:attrName>
                                        </p:attrNameLst>
                                      </p:cBhvr>
                                      <p:to>
                                        <p:strVal val="visible"/>
                                      </p:to>
                                    </p:set>
                                    <p:animEffect transition="in" filter="wipe(up)">
                                      <p:cBhvr>
                                        <p:cTn id="88" dur="500"/>
                                        <p:tgtEl>
                                          <p:spTgt spid="58"/>
                                        </p:tgtEl>
                                      </p:cBhvr>
                                    </p:animEffect>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17">
                                            <p:txEl>
                                              <p:pRg st="1" end="1"/>
                                            </p:txEl>
                                          </p:spTgt>
                                        </p:tgtEl>
                                        <p:attrNameLst>
                                          <p:attrName>style.visibility</p:attrName>
                                        </p:attrNameLst>
                                      </p:cBhvr>
                                      <p:to>
                                        <p:strVal val="visible"/>
                                      </p:to>
                                    </p:set>
                                    <p:animEffect transition="in" filter="fade">
                                      <p:cBhvr>
                                        <p:cTn id="93" dur="1000"/>
                                        <p:tgtEl>
                                          <p:spTgt spid="17">
                                            <p:txEl>
                                              <p:pRg st="1" end="1"/>
                                            </p:txEl>
                                          </p:spTgt>
                                        </p:tgtEl>
                                      </p:cBhvr>
                                    </p:animEffect>
                                    <p:anim calcmode="lin" valueType="num">
                                      <p:cBhvr>
                                        <p:cTn id="94" dur="1000" fill="hold"/>
                                        <p:tgtEl>
                                          <p:spTgt spid="17">
                                            <p:txEl>
                                              <p:pRg st="1" end="1"/>
                                            </p:txEl>
                                          </p:spTgt>
                                        </p:tgtEl>
                                        <p:attrNameLst>
                                          <p:attrName>ppt_x</p:attrName>
                                        </p:attrNameLst>
                                      </p:cBhvr>
                                      <p:tavLst>
                                        <p:tav tm="0">
                                          <p:val>
                                            <p:strVal val="#ppt_x"/>
                                          </p:val>
                                        </p:tav>
                                        <p:tav tm="100000">
                                          <p:val>
                                            <p:strVal val="#ppt_x"/>
                                          </p:val>
                                        </p:tav>
                                      </p:tavLst>
                                    </p:anim>
                                    <p:anim calcmode="lin" valueType="num">
                                      <p:cBhvr>
                                        <p:cTn id="95" dur="1000" fill="hold"/>
                                        <p:tgtEl>
                                          <p:spTgt spid="1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2" presetClass="entr" presetSubtype="4" fill="hold" nodeType="click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wipe(down)">
                                      <p:cBhvr>
                                        <p:cTn id="10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5" grpId="0" uiExpand="1" build="p"/>
      <p:bldP spid="55" grpId="0" animBg="1"/>
      <p:bldP spid="58" grpId="0" animBg="1"/>
      <p:bldP spid="17" grpId="0" uiExpand="1" build="p"/>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2" name="Text Box 32"/>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b="0"/>
          </a:p>
        </p:txBody>
      </p:sp>
      <p:sp>
        <p:nvSpPr>
          <p:cNvPr id="40998" name="AutoShape 38"/>
          <p:cNvSpPr>
            <a:spLocks noChangeArrowheads="1"/>
          </p:cNvSpPr>
          <p:nvPr/>
        </p:nvSpPr>
        <p:spPr bwMode="ltGray">
          <a:xfrm rot="5400000">
            <a:off x="-2427287" y="16033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accent1"/>
              </a:gs>
              <a:gs pos="50000">
                <a:schemeClr val="bg1"/>
              </a:gs>
              <a:gs pos="100000">
                <a:schemeClr val="accent1"/>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5" name="Group 14"/>
          <p:cNvGrpSpPr/>
          <p:nvPr/>
        </p:nvGrpSpPr>
        <p:grpSpPr>
          <a:xfrm>
            <a:off x="1414463" y="2030413"/>
            <a:ext cx="7747894" cy="508000"/>
            <a:chOff x="1414463" y="2030413"/>
            <a:chExt cx="7747894" cy="508000"/>
          </a:xfrm>
        </p:grpSpPr>
        <p:grpSp>
          <p:nvGrpSpPr>
            <p:cNvPr id="41021" name="Group 61"/>
            <p:cNvGrpSpPr>
              <a:grpSpLocks/>
            </p:cNvGrpSpPr>
            <p:nvPr/>
          </p:nvGrpSpPr>
          <p:grpSpPr bwMode="auto">
            <a:xfrm>
              <a:off x="1414463" y="2030413"/>
              <a:ext cx="5010150" cy="508000"/>
              <a:chOff x="891" y="1175"/>
              <a:chExt cx="3156" cy="320"/>
            </a:xfrm>
          </p:grpSpPr>
          <p:grpSp>
            <p:nvGrpSpPr>
              <p:cNvPr id="41022" name="Group 62"/>
              <p:cNvGrpSpPr>
                <a:grpSpLocks/>
              </p:cNvGrpSpPr>
              <p:nvPr/>
            </p:nvGrpSpPr>
            <p:grpSpPr bwMode="auto">
              <a:xfrm>
                <a:off x="891" y="1175"/>
                <a:ext cx="3156" cy="320"/>
                <a:chOff x="1258" y="1081"/>
                <a:chExt cx="3156" cy="320"/>
              </a:xfrm>
            </p:grpSpPr>
            <p:sp>
              <p:nvSpPr>
                <p:cNvPr id="41023"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24" name="AutoShape 64"/>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25"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6" name="Oval 66"/>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2" name="Text Box 12"/>
            <p:cNvSpPr txBox="1">
              <a:spLocks noChangeArrowheads="1"/>
            </p:cNvSpPr>
            <p:nvPr/>
          </p:nvSpPr>
          <p:spPr bwMode="auto">
            <a:xfrm>
              <a:off x="2438400" y="2057400"/>
              <a:ext cx="67239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Vector </a:t>
              </a:r>
              <a:r>
                <a:rPr lang="en-US" sz="2400" b="0" dirty="0" err="1">
                  <a:latin typeface="Avenir Next"/>
                  <a:ea typeface="Optima" pitchFamily="18" charset="-93"/>
                  <a:cs typeface="Optima" pitchFamily="18" charset="-93"/>
                </a:rPr>
                <a:t>chính</a:t>
              </a:r>
              <a:r>
                <a:rPr lang="en-US" sz="2400" b="0" dirty="0">
                  <a:latin typeface="Avenir Next"/>
                  <a:ea typeface="Optima" pitchFamily="18" charset="-93"/>
                  <a:cs typeface="Optima" pitchFamily="18" charset="-93"/>
                </a:rPr>
                <a:t> và </a:t>
              </a:r>
              <a:r>
                <a:rPr lang="en-US" sz="2400" b="0" dirty="0" err="1">
                  <a:latin typeface="Avenir Next"/>
                  <a:ea typeface="Optima" pitchFamily="18" charset="-93"/>
                  <a:cs typeface="Optima" pitchFamily="18" charset="-93"/>
                </a:rPr>
                <a:t>mômen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chính</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của</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hệ</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lực</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phẳng</a:t>
              </a:r>
              <a:endParaRPr lang="en-US" sz="2400" b="0" dirty="0">
                <a:latin typeface="Avenir Next"/>
                <a:ea typeface="Optima" pitchFamily="18" charset="-93"/>
                <a:cs typeface="Optima" pitchFamily="18" charset="-93"/>
              </a:endParaRPr>
            </a:p>
          </p:txBody>
        </p:sp>
      </p:grpSp>
      <p:grpSp>
        <p:nvGrpSpPr>
          <p:cNvPr id="13" name="Group 12"/>
          <p:cNvGrpSpPr/>
          <p:nvPr/>
        </p:nvGrpSpPr>
        <p:grpSpPr>
          <a:xfrm>
            <a:off x="1835150" y="2801938"/>
            <a:ext cx="5010150" cy="508000"/>
            <a:chOff x="1835150" y="2801938"/>
            <a:chExt cx="5010150" cy="508000"/>
          </a:xfrm>
        </p:grpSpPr>
        <p:grpSp>
          <p:nvGrpSpPr>
            <p:cNvPr id="12" name="Group 11"/>
            <p:cNvGrpSpPr/>
            <p:nvPr/>
          </p:nvGrpSpPr>
          <p:grpSpPr>
            <a:xfrm>
              <a:off x="1835150" y="2801938"/>
              <a:ext cx="5010150" cy="508000"/>
              <a:chOff x="1835150" y="2801938"/>
              <a:chExt cx="5010150" cy="508000"/>
            </a:xfrm>
          </p:grpSpPr>
          <p:grpSp>
            <p:nvGrpSpPr>
              <p:cNvPr id="41016" name="Group 56"/>
              <p:cNvGrpSpPr>
                <a:grpSpLocks/>
              </p:cNvGrpSpPr>
              <p:nvPr/>
            </p:nvGrpSpPr>
            <p:grpSpPr bwMode="auto">
              <a:xfrm>
                <a:off x="1835150" y="2801938"/>
                <a:ext cx="5010150" cy="508000"/>
                <a:chOff x="1258" y="1081"/>
                <a:chExt cx="3156" cy="320"/>
              </a:xfrm>
            </p:grpSpPr>
            <p:sp>
              <p:nvSpPr>
                <p:cNvPr id="41017" name="Oval 57"/>
                <p:cNvSpPr>
                  <a:spLocks noChangeArrowheads="1"/>
                </p:cNvSpPr>
                <p:nvPr/>
              </p:nvSpPr>
              <p:spPr bwMode="gray">
                <a:xfrm>
                  <a:off x="1258" y="1091"/>
                  <a:ext cx="304" cy="303"/>
                </a:xfrm>
                <a:prstGeom prst="ellipse">
                  <a:avLst/>
                </a:pr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18" name="AutoShape 58"/>
                <p:cNvSpPr>
                  <a:spLocks noChangeArrowheads="1"/>
                </p:cNvSpPr>
                <p:nvPr/>
              </p:nvSpPr>
              <p:spPr bwMode="gray">
                <a:xfrm>
                  <a:off x="1491" y="1081"/>
                  <a:ext cx="2923" cy="320"/>
                </a:xfrm>
                <a:prstGeom prst="roundRect">
                  <a:avLst>
                    <a:gd name="adj" fmla="val 50000"/>
                  </a:avLst>
                </a:prstGeom>
                <a:gradFill rotWithShape="1">
                  <a:gsLst>
                    <a:gs pos="0">
                      <a:schemeClr val="accent1"/>
                    </a:gs>
                    <a:gs pos="100000">
                      <a:schemeClr val="accent1">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19" name="Oval 59"/>
              <p:cNvSpPr>
                <a:spLocks noChangeArrowheads="1"/>
              </p:cNvSpPr>
              <p:nvPr/>
            </p:nvSpPr>
            <p:spPr bwMode="gray">
              <a:xfrm>
                <a:off x="1916113" y="2887663"/>
                <a:ext cx="334962" cy="334962"/>
              </a:xfrm>
              <a:prstGeom prst="ellipse">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0" name="Oval 60"/>
              <p:cNvSpPr>
                <a:spLocks noChangeArrowheads="1"/>
              </p:cNvSpPr>
              <p:nvPr/>
            </p:nvSpPr>
            <p:spPr bwMode="gray">
              <a:xfrm>
                <a:off x="1922463" y="2874963"/>
                <a:ext cx="241300" cy="242887"/>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5" name="Text Box 15"/>
            <p:cNvSpPr txBox="1">
              <a:spLocks noChangeArrowheads="1"/>
            </p:cNvSpPr>
            <p:nvPr/>
          </p:nvSpPr>
          <p:spPr bwMode="auto">
            <a:xfrm>
              <a:off x="2819400" y="2819400"/>
              <a:ext cx="319991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a:latin typeface="Avenir Next"/>
                  <a:ea typeface="Optima" pitchFamily="18" charset="-93"/>
                  <a:cs typeface="Optima" pitchFamily="18" charset="-93"/>
                </a:rPr>
                <a:t>Thu gọn hệ lực phẳng</a:t>
              </a:r>
              <a:endParaRPr lang="en-US" sz="2400" b="0" dirty="0">
                <a:latin typeface="Avenir Next"/>
                <a:ea typeface="Optima" pitchFamily="18" charset="-93"/>
                <a:cs typeface="Optima" pitchFamily="18" charset="-93"/>
              </a:endParaRPr>
            </a:p>
          </p:txBody>
        </p:sp>
      </p:grpSp>
      <p:grpSp>
        <p:nvGrpSpPr>
          <p:cNvPr id="16" name="Group 15"/>
          <p:cNvGrpSpPr/>
          <p:nvPr/>
        </p:nvGrpSpPr>
        <p:grpSpPr>
          <a:xfrm>
            <a:off x="2009775" y="3657600"/>
            <a:ext cx="6716382" cy="515938"/>
            <a:chOff x="2009775" y="3657600"/>
            <a:chExt cx="6716382" cy="515938"/>
          </a:xfrm>
        </p:grpSpPr>
        <p:grpSp>
          <p:nvGrpSpPr>
            <p:cNvPr id="41005" name="Group 45"/>
            <p:cNvGrpSpPr>
              <a:grpSpLocks/>
            </p:cNvGrpSpPr>
            <p:nvPr/>
          </p:nvGrpSpPr>
          <p:grpSpPr bwMode="auto">
            <a:xfrm>
              <a:off x="2009775" y="3665538"/>
              <a:ext cx="5010150" cy="508000"/>
              <a:chOff x="891" y="1175"/>
              <a:chExt cx="3156" cy="320"/>
            </a:xfrm>
          </p:grpSpPr>
          <p:grpSp>
            <p:nvGrpSpPr>
              <p:cNvPr id="41006" name="Group 46"/>
              <p:cNvGrpSpPr>
                <a:grpSpLocks/>
              </p:cNvGrpSpPr>
              <p:nvPr/>
            </p:nvGrpSpPr>
            <p:grpSpPr bwMode="auto">
              <a:xfrm>
                <a:off x="891" y="1175"/>
                <a:ext cx="3156" cy="320"/>
                <a:chOff x="1258" y="1081"/>
                <a:chExt cx="3156" cy="320"/>
              </a:xfrm>
            </p:grpSpPr>
            <p:sp>
              <p:nvSpPr>
                <p:cNvPr id="41007" name="Oval 47"/>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08" name="AutoShape 48"/>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09" name="Oval 49"/>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10" name="Oval 50"/>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86" name="Text Box 26"/>
            <p:cNvSpPr txBox="1">
              <a:spLocks noChangeArrowheads="1"/>
            </p:cNvSpPr>
            <p:nvPr/>
          </p:nvSpPr>
          <p:spPr bwMode="auto">
            <a:xfrm>
              <a:off x="3048000" y="3657600"/>
              <a:ext cx="56781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a:latin typeface="Avenir Next"/>
                  <a:ea typeface="Optima" pitchFamily="18" charset="-93"/>
                  <a:cs typeface="Optima" pitchFamily="18" charset="-93"/>
                </a:rPr>
                <a:t>Điều kiện và các phương trình cân bằng</a:t>
              </a:r>
              <a:endParaRPr lang="en-US" sz="2400" b="0" dirty="0">
                <a:latin typeface="Avenir Next"/>
                <a:ea typeface="Optima" pitchFamily="18" charset="-93"/>
                <a:cs typeface="Optima" pitchFamily="18" charset="-93"/>
              </a:endParaRPr>
            </a:p>
          </p:txBody>
        </p:sp>
      </p:grpSp>
      <p:sp>
        <p:nvSpPr>
          <p:cNvPr id="2" name="Title 1">
            <a:extLst>
              <a:ext uri="{FF2B5EF4-FFF2-40B4-BE49-F238E27FC236}">
                <a16:creationId xmlns:a16="http://schemas.microsoft.com/office/drawing/2014/main" id="{D2633E0E-4663-4C4B-99E7-EE6585DD01BB}"/>
              </a:ext>
            </a:extLst>
          </p:cNvPr>
          <p:cNvSpPr>
            <a:spLocks noGrp="1"/>
          </p:cNvSpPr>
          <p:nvPr>
            <p:ph type="title"/>
          </p:nvPr>
        </p:nvSpPr>
        <p:spPr/>
        <p:txBody>
          <a:bodyPr/>
          <a:lstStyle/>
          <a:p>
            <a:r>
              <a:rPr lang="en-US" dirty="0" err="1"/>
              <a:t>Chương</a:t>
            </a:r>
            <a:r>
              <a:rPr lang="en-US" dirty="0"/>
              <a:t> 2. HỆ LỰC PHẲNG</a:t>
            </a:r>
          </a:p>
        </p:txBody>
      </p:sp>
    </p:spTree>
    <p:extLst>
      <p:ext uri="{BB962C8B-B14F-4D97-AF65-F5344CB8AC3E}">
        <p14:creationId xmlns:p14="http://schemas.microsoft.com/office/powerpoint/2010/main" val="1233268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1+#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1000" fill="hold"/>
                                        <p:tgtEl>
                                          <p:spTgt spid="13"/>
                                        </p:tgtEl>
                                        <p:attrNameLst>
                                          <p:attrName>ppt_x</p:attrName>
                                        </p:attrNameLst>
                                      </p:cBhvr>
                                      <p:tavLst>
                                        <p:tav tm="0">
                                          <p:val>
                                            <p:strVal val="1+#ppt_w/2"/>
                                          </p:val>
                                        </p:tav>
                                        <p:tav tm="100000">
                                          <p:val>
                                            <p:strVal val="#ppt_x"/>
                                          </p:val>
                                        </p:tav>
                                      </p:tavLst>
                                    </p:anim>
                                    <p:anim calcmode="lin" valueType="num">
                                      <p:cBhvr additive="base">
                                        <p:cTn id="13" dur="1000" fill="hold"/>
                                        <p:tgtEl>
                                          <p:spTgt spid="13"/>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1000" fill="hold"/>
                                        <p:tgtEl>
                                          <p:spTgt spid="16"/>
                                        </p:tgtEl>
                                        <p:attrNameLst>
                                          <p:attrName>ppt_x</p:attrName>
                                        </p:attrNameLst>
                                      </p:cBhvr>
                                      <p:tavLst>
                                        <p:tav tm="0">
                                          <p:val>
                                            <p:strVal val="1+#ppt_w/2"/>
                                          </p:val>
                                        </p:tav>
                                        <p:tav tm="100000">
                                          <p:val>
                                            <p:strVal val="#ppt_x"/>
                                          </p:val>
                                        </p:tav>
                                      </p:tavLst>
                                    </p:anim>
                                    <p:anim calcmode="lin" valueType="num">
                                      <p:cBhvr additive="base">
                                        <p:cTn id="1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le 34"/>
          <p:cNvSpPr/>
          <p:nvPr/>
        </p:nvSpPr>
        <p:spPr bwMode="auto">
          <a:xfrm>
            <a:off x="625797" y="1669450"/>
            <a:ext cx="4090219" cy="1975574"/>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6" name="TextBox 5"/>
          <p:cNvSpPr txBox="1"/>
          <p:nvPr/>
        </p:nvSpPr>
        <p:spPr>
          <a:xfrm>
            <a:off x="251520" y="726434"/>
            <a:ext cx="7488832" cy="400110"/>
          </a:xfrm>
          <a:prstGeom prst="rect">
            <a:avLst/>
          </a:prstGeom>
          <a:noFill/>
        </p:spPr>
        <p:txBody>
          <a:bodyPr wrap="square" rtlCol="0">
            <a:spAutoFit/>
          </a:bodyPr>
          <a:lstStyle/>
          <a:p>
            <a:r>
              <a:rPr lang="en-US" sz="2000" dirty="0">
                <a:solidFill>
                  <a:schemeClr val="accent1">
                    <a:lumMod val="75000"/>
                  </a:schemeClr>
                </a:solidFill>
              </a:rPr>
              <a:t>1. </a:t>
            </a:r>
            <a:r>
              <a:rPr lang="en-US" sz="2000" dirty="0" err="1">
                <a:solidFill>
                  <a:schemeClr val="accent1">
                    <a:lumMod val="75000"/>
                  </a:schemeClr>
                </a:solidFill>
              </a:rPr>
              <a:t>Vectơ</a:t>
            </a:r>
            <a:r>
              <a:rPr lang="en-US" sz="2000" dirty="0">
                <a:solidFill>
                  <a:schemeClr val="accent1">
                    <a:lumMod val="75000"/>
                  </a:schemeClr>
                </a:solidFill>
              </a:rPr>
              <a:t> </a:t>
            </a:r>
            <a:r>
              <a:rPr lang="en-US" sz="2000" dirty="0" err="1">
                <a:solidFill>
                  <a:schemeClr val="accent1">
                    <a:lumMod val="75000"/>
                  </a:schemeClr>
                </a:solidFill>
              </a:rPr>
              <a:t>chính</a:t>
            </a:r>
            <a:r>
              <a:rPr lang="en-US" sz="2000" dirty="0">
                <a:solidFill>
                  <a:schemeClr val="accent1">
                    <a:lumMod val="75000"/>
                  </a:schemeClr>
                </a:solidFill>
              </a:rPr>
              <a:t> và </a:t>
            </a:r>
            <a:r>
              <a:rPr lang="en-US" sz="2000" dirty="0" err="1">
                <a:solidFill>
                  <a:schemeClr val="accent1">
                    <a:lumMod val="75000"/>
                  </a:schemeClr>
                </a:solidFill>
              </a:rPr>
              <a:t>mômen</a:t>
            </a:r>
            <a:r>
              <a:rPr lang="en-US" sz="2000" dirty="0">
                <a:solidFill>
                  <a:schemeClr val="accent1">
                    <a:lumMod val="75000"/>
                  </a:schemeClr>
                </a:solidFill>
              </a:rPr>
              <a:t> </a:t>
            </a:r>
            <a:r>
              <a:rPr lang="en-US" sz="2000" dirty="0" err="1">
                <a:solidFill>
                  <a:schemeClr val="accent1">
                    <a:lumMod val="75000"/>
                  </a:schemeClr>
                </a:solidFill>
              </a:rPr>
              <a:t>chính</a:t>
            </a:r>
            <a:r>
              <a:rPr lang="en-US" sz="2000" dirty="0">
                <a:solidFill>
                  <a:schemeClr val="accent1">
                    <a:lumMod val="75000"/>
                  </a:schemeClr>
                </a:solidFill>
              </a:rPr>
              <a:t> </a:t>
            </a:r>
            <a:r>
              <a:rPr lang="en-US" sz="2000" dirty="0" err="1">
                <a:solidFill>
                  <a:schemeClr val="accent1">
                    <a:lumMod val="75000"/>
                  </a:schemeClr>
                </a:solidFill>
              </a:rPr>
              <a:t>của</a:t>
            </a:r>
            <a:r>
              <a:rPr lang="en-US" sz="2000" dirty="0">
                <a:solidFill>
                  <a:schemeClr val="accent1">
                    <a:lumMod val="75000"/>
                  </a:schemeClr>
                </a:solidFill>
              </a:rPr>
              <a:t> </a:t>
            </a:r>
            <a:r>
              <a:rPr lang="en-US" sz="2000" dirty="0" err="1">
                <a:solidFill>
                  <a:schemeClr val="accent1">
                    <a:lumMod val="75000"/>
                  </a:schemeClr>
                </a:solidFill>
              </a:rPr>
              <a:t>hệ</a:t>
            </a:r>
            <a:r>
              <a:rPr lang="en-US" sz="2000" dirty="0">
                <a:solidFill>
                  <a:schemeClr val="accent1">
                    <a:lumMod val="75000"/>
                  </a:schemeClr>
                </a:solidFill>
              </a:rPr>
              <a:t> </a:t>
            </a:r>
            <a:r>
              <a:rPr lang="en-US" sz="2000" dirty="0" err="1">
                <a:solidFill>
                  <a:schemeClr val="accent1">
                    <a:lumMod val="75000"/>
                  </a:schemeClr>
                </a:solidFill>
              </a:rPr>
              <a:t>lực</a:t>
            </a:r>
            <a:r>
              <a:rPr lang="en-US" sz="2000" dirty="0">
                <a:solidFill>
                  <a:schemeClr val="accent1">
                    <a:lumMod val="75000"/>
                  </a:schemeClr>
                </a:solidFill>
              </a:rPr>
              <a:t> </a:t>
            </a:r>
            <a:r>
              <a:rPr lang="en-US" sz="2000" dirty="0" err="1">
                <a:solidFill>
                  <a:schemeClr val="accent1">
                    <a:lumMod val="75000"/>
                  </a:schemeClr>
                </a:solidFill>
              </a:rPr>
              <a:t>phẳng</a:t>
            </a:r>
            <a:endParaRPr lang="en-US" sz="2000" dirty="0">
              <a:solidFill>
                <a:schemeClr val="accent1">
                  <a:lumMod val="75000"/>
                </a:schemeClr>
              </a:solidFill>
            </a:endParaRPr>
          </a:p>
        </p:txBody>
      </p:sp>
      <p:sp>
        <p:nvSpPr>
          <p:cNvPr id="30" name="Rounded Rectangle 29"/>
          <p:cNvSpPr/>
          <p:nvPr/>
        </p:nvSpPr>
        <p:spPr bwMode="auto">
          <a:xfrm>
            <a:off x="775081" y="1455847"/>
            <a:ext cx="307683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Vectơ chính của hệ lực</a:t>
            </a:r>
            <a:endParaRPr kumimoji="0" lang="en-US" sz="1800" i="0" u="none" strike="noStrike" cap="none" normalizeH="0" baseline="0">
              <a:ln>
                <a:noFill/>
              </a:ln>
              <a:solidFill>
                <a:schemeClr val="bg1"/>
              </a:solidFill>
              <a:effectLst/>
              <a:latin typeface="Arial" charset="0"/>
            </a:endParaRPr>
          </a:p>
        </p:txBody>
      </p:sp>
      <p:grpSp>
        <p:nvGrpSpPr>
          <p:cNvPr id="32" name="Group 31"/>
          <p:cNvGrpSpPr/>
          <p:nvPr/>
        </p:nvGrpSpPr>
        <p:grpSpPr>
          <a:xfrm>
            <a:off x="179513" y="1268760"/>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625205" cy="369332"/>
            </a:xfrm>
            <a:prstGeom prst="rect">
              <a:avLst/>
            </a:prstGeom>
            <a:noFill/>
          </p:spPr>
          <p:txBody>
            <a:bodyPr wrap="square" rtlCol="0">
              <a:spAutoFit/>
            </a:bodyPr>
            <a:lstStyle/>
            <a:p>
              <a:pPr algn="ctr"/>
              <a:r>
                <a:rPr lang="en-US" dirty="0">
                  <a:solidFill>
                    <a:schemeClr val="bg1"/>
                  </a:solidFill>
                </a:rPr>
                <a:t>1.1</a:t>
              </a:r>
            </a:p>
          </p:txBody>
        </p:sp>
      </p:grpSp>
      <mc:AlternateContent xmlns:mc="http://schemas.openxmlformats.org/markup-compatibility/2006" xmlns:a14="http://schemas.microsoft.com/office/drawing/2010/main">
        <mc:Choice Requires="a14">
          <p:sp>
            <p:nvSpPr>
              <p:cNvPr id="36" name="Rectangle 35"/>
              <p:cNvSpPr/>
              <p:nvPr/>
            </p:nvSpPr>
            <p:spPr>
              <a:xfrm>
                <a:off x="756329" y="1858973"/>
                <a:ext cx="4103703" cy="1232453"/>
              </a:xfrm>
              <a:prstGeom prst="rect">
                <a:avLst/>
              </a:prstGeom>
            </p:spPr>
            <p:txBody>
              <a:bodyPr wrap="square">
                <a:spAutoFit/>
              </a:bodyPr>
              <a:lstStyle/>
              <a:p>
                <a:pPr marL="285750" lvl="0" indent="-285750">
                  <a:lnSpc>
                    <a:spcPct val="120000"/>
                  </a:lnSpc>
                  <a:spcBef>
                    <a:spcPts val="6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Vectơ chính </a:t>
                </a:r>
                <a14:m>
                  <m:oMath xmlns:m="http://schemas.openxmlformats.org/officeDocument/2006/math">
                    <m:acc>
                      <m:accPr>
                        <m:chr m:val="⃗"/>
                        <m:ctrlPr>
                          <a:rPr lang="en-US" b="0" i="1" kern="0">
                            <a:solidFill>
                              <a:schemeClr val="accent1">
                                <a:lumMod val="75000"/>
                              </a:schemeClr>
                            </a:solidFill>
                            <a:latin typeface="Cambria Math" panose="02040503050406030204" pitchFamily="18" charset="0"/>
                          </a:rPr>
                        </m:ctrlPr>
                      </m:accPr>
                      <m:e>
                        <m:r>
                          <a:rPr lang="en-US" b="0" i="1" kern="0">
                            <a:solidFill>
                              <a:schemeClr val="accent1">
                                <a:lumMod val="75000"/>
                              </a:schemeClr>
                            </a:solidFill>
                            <a:latin typeface="Cambria Math"/>
                          </a:rPr>
                          <m:t>𝑅</m:t>
                        </m:r>
                      </m:e>
                    </m:acc>
                  </m:oMath>
                </a14:m>
                <a:r>
                  <a:rPr lang="en-US" b="0" kern="0">
                    <a:solidFill>
                      <a:schemeClr val="accent1">
                        <a:lumMod val="75000"/>
                      </a:schemeClr>
                    </a:solidFill>
                    <a:latin typeface="Helvetica Neue"/>
                    <a:ea typeface="Optima" pitchFamily="18" charset="-93"/>
                    <a:cs typeface="Optima" pitchFamily="18" charset="-93"/>
                  </a:rPr>
                  <a:t> của hệ lực là vectơ tổng của các vectơ lực của hệ</a:t>
                </a:r>
              </a:p>
              <a:p>
                <a:pPr marL="285750" lvl="0" indent="-285750">
                  <a:lnSpc>
                    <a:spcPct val="120000"/>
                  </a:lnSpc>
                  <a:spcBef>
                    <a:spcPts val="800"/>
                  </a:spcBef>
                  <a:buClr>
                    <a:srgbClr val="142288"/>
                  </a:buClr>
                  <a:buFont typeface="Wingdings" pitchFamily="2" charset="2"/>
                  <a:buChar char="Ø"/>
                </a:pPr>
                <a:r>
                  <a:rPr lang="en-US" b="0" kern="0">
                    <a:solidFill>
                      <a:schemeClr val="accent1">
                        <a:lumMod val="75000"/>
                      </a:schemeClr>
                    </a:solidFill>
                    <a:latin typeface="Helvetica Neue"/>
                    <a:ea typeface="Optima" pitchFamily="18" charset="-93"/>
                    <a:cs typeface="Optima" pitchFamily="18" charset="-93"/>
                  </a:rPr>
                  <a:t>Kí hiệu: </a:t>
                </a:r>
              </a:p>
            </p:txBody>
          </p:sp>
        </mc:Choice>
        <mc:Fallback xmlns="">
          <p:sp>
            <p:nvSpPr>
              <p:cNvPr id="36" name="Rectangle 35"/>
              <p:cNvSpPr>
                <a:spLocks noRot="1" noChangeAspect="1" noMove="1" noResize="1" noEditPoints="1" noAdjustHandles="1" noChangeArrowheads="1" noChangeShapeType="1" noTextEdit="1"/>
              </p:cNvSpPr>
              <p:nvPr/>
            </p:nvSpPr>
            <p:spPr>
              <a:xfrm>
                <a:off x="756329" y="1858973"/>
                <a:ext cx="4103703" cy="1232453"/>
              </a:xfrm>
              <a:prstGeom prst="rect">
                <a:avLst/>
              </a:prstGeom>
              <a:blipFill>
                <a:blip r:embed="rId3"/>
                <a:stretch>
                  <a:fillRect l="-892" b="-49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2559834" y="2682649"/>
                <a:ext cx="1220078" cy="871201"/>
              </a:xfrm>
              <a:prstGeom prst="rect">
                <a:avLst/>
              </a:prstGeom>
              <a:ln>
                <a:solidFill>
                  <a:schemeClr val="accent1">
                    <a:lumMod val="75000"/>
                  </a:schemeClr>
                </a:solidFill>
              </a:ln>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n-US" b="0" i="1" kern="0" smtClean="0">
                              <a:solidFill>
                                <a:srgbClr val="C00000"/>
                              </a:solidFill>
                              <a:latin typeface="Cambria Math" panose="02040503050406030204" pitchFamily="18" charset="0"/>
                            </a:rPr>
                          </m:ctrlPr>
                        </m:accPr>
                        <m:e>
                          <m:r>
                            <a:rPr lang="en-US" b="0" i="1" kern="0">
                              <a:solidFill>
                                <a:srgbClr val="C00000"/>
                              </a:solidFill>
                              <a:latin typeface="Cambria Math"/>
                            </a:rPr>
                            <m:t>𝑅</m:t>
                          </m:r>
                        </m:e>
                      </m:acc>
                      <m:r>
                        <a:rPr lang="en-US" b="0" i="1" kern="0">
                          <a:solidFill>
                            <a:srgbClr val="C00000"/>
                          </a:solidFill>
                          <a:latin typeface="Cambria Math"/>
                        </a:rPr>
                        <m:t>=</m:t>
                      </m:r>
                      <m:nary>
                        <m:naryPr>
                          <m:chr m:val="∑"/>
                          <m:ctrlPr>
                            <a:rPr lang="en-US" b="0" i="1" kern="0">
                              <a:solidFill>
                                <a:srgbClr val="C00000"/>
                              </a:solidFill>
                              <a:latin typeface="Cambria Math" panose="02040503050406030204" pitchFamily="18" charset="0"/>
                            </a:rPr>
                          </m:ctrlPr>
                        </m:naryPr>
                        <m:sub>
                          <m:r>
                            <m:rPr>
                              <m:brk m:alnAt="23"/>
                            </m:rPr>
                            <a:rPr lang="en-US" b="0" i="1" kern="0">
                              <a:solidFill>
                                <a:srgbClr val="C00000"/>
                              </a:solidFill>
                              <a:latin typeface="Cambria Math"/>
                            </a:rPr>
                            <m:t>𝑘</m:t>
                          </m:r>
                          <m:r>
                            <a:rPr lang="en-US" b="0" i="1" kern="0">
                              <a:solidFill>
                                <a:srgbClr val="C00000"/>
                              </a:solidFill>
                              <a:latin typeface="Cambria Math"/>
                            </a:rPr>
                            <m:t>=1</m:t>
                          </m:r>
                        </m:sub>
                        <m:sup>
                          <m:r>
                            <a:rPr lang="en-US" b="0" i="1" kern="0">
                              <a:solidFill>
                                <a:srgbClr val="C00000"/>
                              </a:solidFill>
                              <a:latin typeface="Cambria Math"/>
                            </a:rPr>
                            <m:t>𝑁</m:t>
                          </m:r>
                        </m:sup>
                        <m:e>
                          <m:acc>
                            <m:accPr>
                              <m:chr m:val="⃗"/>
                              <m:ctrlPr>
                                <a:rPr lang="en-US" b="0" i="1" kern="0">
                                  <a:solidFill>
                                    <a:srgbClr val="C00000"/>
                                  </a:solidFill>
                                  <a:latin typeface="Cambria Math" panose="02040503050406030204" pitchFamily="18" charset="0"/>
                                </a:rPr>
                              </m:ctrlPr>
                            </m:accPr>
                            <m:e>
                              <m:r>
                                <a:rPr lang="en-US" b="0" i="1" kern="0">
                                  <a:solidFill>
                                    <a:srgbClr val="C00000"/>
                                  </a:solidFill>
                                  <a:latin typeface="Cambria Math"/>
                                </a:rPr>
                                <m:t>𝐹</m:t>
                              </m:r>
                            </m:e>
                          </m:acc>
                        </m:e>
                      </m:nary>
                    </m:oMath>
                  </m:oMathPara>
                </a14:m>
                <a:endParaRPr lang="en-US">
                  <a:solidFill>
                    <a:srgbClr val="C00000"/>
                  </a:solidFill>
                </a:endParaRPr>
              </a:p>
            </p:txBody>
          </p:sp>
        </mc:Choice>
        <mc:Fallback xmlns="">
          <p:sp>
            <p:nvSpPr>
              <p:cNvPr id="7" name="Rectangle 6"/>
              <p:cNvSpPr>
                <a:spLocks noRot="1" noChangeAspect="1" noMove="1" noResize="1" noEditPoints="1" noAdjustHandles="1" noChangeArrowheads="1" noChangeShapeType="1" noTextEdit="1"/>
              </p:cNvSpPr>
              <p:nvPr/>
            </p:nvSpPr>
            <p:spPr>
              <a:xfrm>
                <a:off x="2559834" y="2682649"/>
                <a:ext cx="1220078" cy="871201"/>
              </a:xfrm>
              <a:prstGeom prst="rect">
                <a:avLst/>
              </a:prstGeom>
              <a:blipFill>
                <a:blip r:embed="rId4"/>
                <a:stretch>
                  <a:fillRect/>
                </a:stretch>
              </a:blipFill>
              <a:ln>
                <a:solidFill>
                  <a:schemeClr val="accent1">
                    <a:lumMod val="75000"/>
                  </a:schemeClr>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251520" y="4326096"/>
                <a:ext cx="4608512" cy="2703304"/>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Chiếu các lực lên hệ tọa độ Oxy vuông góc</a:t>
                </a: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sSub>
                        <m:sSubPr>
                          <m:ctrlPr>
                            <a:rPr lang="en-US" b="0" i="1" kern="0">
                              <a:solidFill>
                                <a:srgbClr val="142288">
                                  <a:lumMod val="75000"/>
                                </a:srgbClr>
                              </a:solidFill>
                              <a:latin typeface="Cambria Math" panose="02040503050406030204" pitchFamily="18" charset="0"/>
                            </a:rPr>
                          </m:ctrlPr>
                        </m:sSubPr>
                        <m:e>
                          <m:r>
                            <a:rPr lang="en-US" b="0" i="1" kern="0">
                              <a:solidFill>
                                <a:srgbClr val="142288">
                                  <a:lumMod val="75000"/>
                                </a:srgbClr>
                              </a:solidFill>
                              <a:latin typeface="Cambria Math"/>
                            </a:rPr>
                            <m:t>𝑅</m:t>
                          </m:r>
                        </m:e>
                        <m:sub>
                          <m:r>
                            <a:rPr lang="en-US" b="0" i="1" kern="0">
                              <a:solidFill>
                                <a:srgbClr val="142288">
                                  <a:lumMod val="75000"/>
                                </a:srgbClr>
                              </a:solidFill>
                              <a:latin typeface="Cambria Math"/>
                            </a:rPr>
                            <m:t>𝑥</m:t>
                          </m:r>
                        </m:sub>
                      </m:sSub>
                      <m:r>
                        <a:rPr lang="en-US" b="0" i="1" kern="0">
                          <a:solidFill>
                            <a:srgbClr val="142288">
                              <a:lumMod val="75000"/>
                            </a:srgbClr>
                          </a:solidFill>
                          <a:latin typeface="Cambria Math"/>
                        </a:rPr>
                        <m:t>=</m:t>
                      </m:r>
                      <m:nary>
                        <m:naryPr>
                          <m:chr m:val="∑"/>
                          <m:ctrlPr>
                            <a:rPr lang="en-US" b="0" i="1" kern="0">
                              <a:solidFill>
                                <a:srgbClr val="142288">
                                  <a:lumMod val="75000"/>
                                </a:srgbClr>
                              </a:solidFill>
                              <a:latin typeface="Cambria Math" panose="02040503050406030204" pitchFamily="18" charset="0"/>
                            </a:rPr>
                          </m:ctrlPr>
                        </m:naryPr>
                        <m:sub>
                          <m:r>
                            <m:rPr>
                              <m:brk m:alnAt="23"/>
                            </m:rPr>
                            <a:rPr lang="en-US" b="0" i="1" kern="0">
                              <a:solidFill>
                                <a:srgbClr val="142288">
                                  <a:lumMod val="75000"/>
                                </a:srgbClr>
                              </a:solidFill>
                              <a:latin typeface="Cambria Math"/>
                            </a:rPr>
                            <m:t>𝑘</m:t>
                          </m:r>
                          <m:r>
                            <a:rPr lang="en-US" b="0" i="1" kern="0">
                              <a:solidFill>
                                <a:srgbClr val="142288">
                                  <a:lumMod val="75000"/>
                                </a:srgbClr>
                              </a:solidFill>
                              <a:latin typeface="Cambria Math"/>
                            </a:rPr>
                            <m:t>=1</m:t>
                          </m:r>
                        </m:sub>
                        <m:sup>
                          <m:r>
                            <a:rPr lang="en-US" b="0" i="1" kern="0">
                              <a:solidFill>
                                <a:srgbClr val="142288">
                                  <a:lumMod val="75000"/>
                                </a:srgbClr>
                              </a:solidFill>
                              <a:latin typeface="Cambria Math"/>
                            </a:rPr>
                            <m:t>𝑁</m:t>
                          </m:r>
                        </m:sup>
                        <m:e>
                          <m:sSub>
                            <m:sSubPr>
                              <m:ctrlPr>
                                <a:rPr lang="en-US" b="0" i="1" kern="0">
                                  <a:solidFill>
                                    <a:srgbClr val="142288">
                                      <a:lumMod val="75000"/>
                                    </a:srgbClr>
                                  </a:solidFill>
                                  <a:latin typeface="Cambria Math" panose="02040503050406030204" pitchFamily="18" charset="0"/>
                                </a:rPr>
                              </m:ctrlPr>
                            </m:sSubPr>
                            <m:e>
                              <m:r>
                                <a:rPr lang="en-US" b="0" i="1" kern="0">
                                  <a:solidFill>
                                    <a:srgbClr val="142288">
                                      <a:lumMod val="75000"/>
                                    </a:srgbClr>
                                  </a:solidFill>
                                  <a:latin typeface="Cambria Math"/>
                                </a:rPr>
                                <m:t>𝐹</m:t>
                              </m:r>
                            </m:e>
                            <m:sub>
                              <m:r>
                                <a:rPr lang="en-US" b="0" i="1" kern="0">
                                  <a:solidFill>
                                    <a:srgbClr val="142288">
                                      <a:lumMod val="75000"/>
                                    </a:srgbClr>
                                  </a:solidFill>
                                  <a:latin typeface="Cambria Math"/>
                                </a:rPr>
                                <m:t>𝑘𝑥</m:t>
                              </m:r>
                            </m:sub>
                          </m:sSub>
                        </m:e>
                      </m:nary>
                    </m:oMath>
                  </m:oMathPara>
                </a14:m>
                <a:endParaRPr lang="en-US" b="0" kern="0">
                  <a:solidFill>
                    <a:srgbClr val="142288">
                      <a:lumMod val="75000"/>
                    </a:srgbClr>
                  </a:solidFill>
                  <a:latin typeface="Helvetica Neue"/>
                  <a:ea typeface="Optima" pitchFamily="18" charset="-93"/>
                  <a:cs typeface="Optima" pitchFamily="18" charset="-93"/>
                </a:endParaRP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sSub>
                        <m:sSubPr>
                          <m:ctrlPr>
                            <a:rPr lang="en-US" b="0" i="1" kern="0">
                              <a:solidFill>
                                <a:srgbClr val="142288">
                                  <a:lumMod val="75000"/>
                                </a:srgbClr>
                              </a:solidFill>
                              <a:latin typeface="Cambria Math" panose="02040503050406030204" pitchFamily="18" charset="0"/>
                            </a:rPr>
                          </m:ctrlPr>
                        </m:sSubPr>
                        <m:e>
                          <m:r>
                            <a:rPr lang="en-US" b="0" i="1" kern="0">
                              <a:solidFill>
                                <a:srgbClr val="142288">
                                  <a:lumMod val="75000"/>
                                </a:srgbClr>
                              </a:solidFill>
                              <a:latin typeface="Cambria Math"/>
                            </a:rPr>
                            <m:t>𝑅</m:t>
                          </m:r>
                        </m:e>
                        <m:sub>
                          <m:r>
                            <a:rPr lang="en-US" b="0" i="1" kern="0">
                              <a:solidFill>
                                <a:srgbClr val="142288">
                                  <a:lumMod val="75000"/>
                                </a:srgbClr>
                              </a:solidFill>
                              <a:latin typeface="Cambria Math"/>
                            </a:rPr>
                            <m:t>𝑦</m:t>
                          </m:r>
                        </m:sub>
                      </m:sSub>
                      <m:r>
                        <a:rPr lang="en-US" b="0" i="1" kern="0">
                          <a:solidFill>
                            <a:srgbClr val="142288">
                              <a:lumMod val="75000"/>
                            </a:srgbClr>
                          </a:solidFill>
                          <a:latin typeface="Cambria Math"/>
                        </a:rPr>
                        <m:t>=</m:t>
                      </m:r>
                      <m:nary>
                        <m:naryPr>
                          <m:chr m:val="∑"/>
                          <m:ctrlPr>
                            <a:rPr lang="en-US" b="0" i="1" kern="0">
                              <a:solidFill>
                                <a:srgbClr val="142288">
                                  <a:lumMod val="75000"/>
                                </a:srgbClr>
                              </a:solidFill>
                              <a:latin typeface="Cambria Math" panose="02040503050406030204" pitchFamily="18" charset="0"/>
                            </a:rPr>
                          </m:ctrlPr>
                        </m:naryPr>
                        <m:sub>
                          <m:r>
                            <m:rPr>
                              <m:brk m:alnAt="23"/>
                            </m:rPr>
                            <a:rPr lang="en-US" b="0" i="1" kern="0">
                              <a:solidFill>
                                <a:srgbClr val="142288">
                                  <a:lumMod val="75000"/>
                                </a:srgbClr>
                              </a:solidFill>
                              <a:latin typeface="Cambria Math"/>
                            </a:rPr>
                            <m:t>𝑘</m:t>
                          </m:r>
                          <m:r>
                            <a:rPr lang="en-US" b="0" i="1" kern="0">
                              <a:solidFill>
                                <a:srgbClr val="142288">
                                  <a:lumMod val="75000"/>
                                </a:srgbClr>
                              </a:solidFill>
                              <a:latin typeface="Cambria Math"/>
                            </a:rPr>
                            <m:t>=1</m:t>
                          </m:r>
                        </m:sub>
                        <m:sup>
                          <m:r>
                            <a:rPr lang="en-US" b="0" i="1" kern="0">
                              <a:solidFill>
                                <a:srgbClr val="142288">
                                  <a:lumMod val="75000"/>
                                </a:srgbClr>
                              </a:solidFill>
                              <a:latin typeface="Cambria Math"/>
                            </a:rPr>
                            <m:t>𝑁</m:t>
                          </m:r>
                        </m:sup>
                        <m:e>
                          <m:sSub>
                            <m:sSubPr>
                              <m:ctrlPr>
                                <a:rPr lang="en-US" b="0" i="1" kern="0">
                                  <a:solidFill>
                                    <a:srgbClr val="142288">
                                      <a:lumMod val="75000"/>
                                    </a:srgbClr>
                                  </a:solidFill>
                                  <a:latin typeface="Cambria Math" panose="02040503050406030204" pitchFamily="18" charset="0"/>
                                </a:rPr>
                              </m:ctrlPr>
                            </m:sSubPr>
                            <m:e>
                              <m:r>
                                <a:rPr lang="en-US" b="0" i="1" kern="0">
                                  <a:solidFill>
                                    <a:srgbClr val="142288">
                                      <a:lumMod val="75000"/>
                                    </a:srgbClr>
                                  </a:solidFill>
                                  <a:latin typeface="Cambria Math"/>
                                </a:rPr>
                                <m:t>𝐹</m:t>
                              </m:r>
                            </m:e>
                            <m:sub>
                              <m:r>
                                <a:rPr lang="en-US" b="0" i="1" kern="0">
                                  <a:solidFill>
                                    <a:srgbClr val="142288">
                                      <a:lumMod val="75000"/>
                                    </a:srgbClr>
                                  </a:solidFill>
                                  <a:latin typeface="Cambria Math"/>
                                </a:rPr>
                                <m:t>𝑘𝑦</m:t>
                              </m:r>
                            </m:sub>
                          </m:sSub>
                        </m:e>
                      </m:nary>
                    </m:oMath>
                  </m:oMathPara>
                </a14:m>
                <a:endParaRPr lang="en-US" b="0" kern="0">
                  <a:solidFill>
                    <a:srgbClr val="142288">
                      <a:lumMod val="75000"/>
                    </a:srgbClr>
                  </a:solidFill>
                  <a:latin typeface="Helvetica Neue"/>
                  <a:ea typeface="Optima" pitchFamily="18" charset="-93"/>
                  <a:cs typeface="Optima" pitchFamily="18" charset="-93"/>
                </a:endParaRPr>
              </a:p>
              <a:p>
                <a:pPr lvl="0">
                  <a:lnSpc>
                    <a:spcPct val="120000"/>
                  </a:lnSpc>
                  <a:spcBef>
                    <a:spcPts val="600"/>
                  </a:spcBef>
                  <a:buClr>
                    <a:srgbClr val="142288"/>
                  </a:buClr>
                </a:pPr>
                <a:endParaRPr lang="en-US" b="0" kern="0">
                  <a:solidFill>
                    <a:srgbClr val="142288">
                      <a:lumMod val="75000"/>
                    </a:srgbClr>
                  </a:solidFill>
                  <a:latin typeface="Helvetica Neue"/>
                  <a:ea typeface="Optima" pitchFamily="18" charset="-93"/>
                  <a:cs typeface="Optima" pitchFamily="18" charset="-93"/>
                </a:endParaRPr>
              </a:p>
            </p:txBody>
          </p:sp>
        </mc:Choice>
        <mc:Fallback xmlns="">
          <p:sp>
            <p:nvSpPr>
              <p:cNvPr id="11" name="Rectangle 10"/>
              <p:cNvSpPr>
                <a:spLocks noRot="1" noChangeAspect="1" noMove="1" noResize="1" noEditPoints="1" noAdjustHandles="1" noChangeArrowheads="1" noChangeShapeType="1" noTextEdit="1"/>
              </p:cNvSpPr>
              <p:nvPr/>
            </p:nvSpPr>
            <p:spPr>
              <a:xfrm>
                <a:off x="251520" y="4326096"/>
                <a:ext cx="4608512" cy="2703304"/>
              </a:xfrm>
              <a:prstGeom prst="rect">
                <a:avLst/>
              </a:prstGeom>
              <a:blipFill>
                <a:blip r:embed="rId5"/>
                <a:stretch>
                  <a:fillRect l="-1058" t="-226"/>
                </a:stretch>
              </a:blipFill>
            </p:spPr>
            <p:txBody>
              <a:bodyPr/>
              <a:lstStyle/>
              <a:p>
                <a:r>
                  <a:rPr lang="en-US">
                    <a:noFill/>
                  </a:rPr>
                  <a:t> </a:t>
                </a:r>
              </a:p>
            </p:txBody>
          </p:sp>
        </mc:Fallback>
      </mc:AlternateContent>
      <p:grpSp>
        <p:nvGrpSpPr>
          <p:cNvPr id="40" name="Group 39"/>
          <p:cNvGrpSpPr/>
          <p:nvPr/>
        </p:nvGrpSpPr>
        <p:grpSpPr>
          <a:xfrm>
            <a:off x="251520" y="3933056"/>
            <a:ext cx="4392488" cy="388977"/>
            <a:chOff x="467544" y="4005064"/>
            <a:chExt cx="4392488" cy="388977"/>
          </a:xfrm>
        </p:grpSpPr>
        <p:sp>
          <p:nvSpPr>
            <p:cNvPr id="37" name="Round Same Side Corner Rectangle 36"/>
            <p:cNvSpPr/>
            <p:nvPr/>
          </p:nvSpPr>
          <p:spPr bwMode="auto">
            <a:xfrm>
              <a:off x="467544" y="4005064"/>
              <a:ext cx="2781686"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Xác định vectơ chính</a:t>
              </a:r>
              <a:endParaRPr kumimoji="0" lang="en-US" sz="1800" i="0" u="none" strike="noStrike" cap="none" normalizeH="0" baseline="0">
                <a:ln>
                  <a:noFill/>
                </a:ln>
                <a:solidFill>
                  <a:schemeClr val="bg1"/>
                </a:solidFill>
                <a:effectLst/>
                <a:latin typeface="Arial" charset="0"/>
              </a:endParaRPr>
            </a:p>
          </p:txBody>
        </p:sp>
        <p:cxnSp>
          <p:nvCxnSpPr>
            <p:cNvPr id="39" name="Straight Connector 38"/>
            <p:cNvCxnSpPr/>
            <p:nvPr/>
          </p:nvCxnSpPr>
          <p:spPr bwMode="auto">
            <a:xfrm>
              <a:off x="467544" y="4365104"/>
              <a:ext cx="4392488"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44" name="Rectangle 43"/>
              <p:cNvSpPr/>
              <p:nvPr/>
            </p:nvSpPr>
            <p:spPr>
              <a:xfrm>
                <a:off x="5004048" y="4330159"/>
                <a:ext cx="3528392" cy="2017988"/>
              </a:xfrm>
              <a:prstGeom prst="rect">
                <a:avLst/>
              </a:prstGeom>
            </p:spPr>
            <p:txBody>
              <a:bodyPr wrap="square">
                <a:spAutoFit/>
              </a:bodyPr>
              <a:lstStyle/>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r>
                        <a:rPr lang="en-US" b="0" i="1" kern="0">
                          <a:solidFill>
                            <a:srgbClr val="142288">
                              <a:lumMod val="75000"/>
                            </a:srgbClr>
                          </a:solidFill>
                          <a:latin typeface="Cambria Math"/>
                        </a:rPr>
                        <m:t>𝑅</m:t>
                      </m:r>
                      <m:r>
                        <a:rPr lang="en-US" b="0" i="1" kern="0">
                          <a:solidFill>
                            <a:srgbClr val="142288">
                              <a:lumMod val="75000"/>
                            </a:srgbClr>
                          </a:solidFill>
                          <a:latin typeface="Cambria Math"/>
                        </a:rPr>
                        <m:t>=</m:t>
                      </m:r>
                      <m:rad>
                        <m:radPr>
                          <m:degHide m:val="on"/>
                          <m:ctrlPr>
                            <a:rPr lang="en-US" b="0" i="1" kern="0">
                              <a:solidFill>
                                <a:srgbClr val="142288">
                                  <a:lumMod val="75000"/>
                                </a:srgbClr>
                              </a:solidFill>
                              <a:latin typeface="Cambria Math" panose="02040503050406030204" pitchFamily="18" charset="0"/>
                            </a:rPr>
                          </m:ctrlPr>
                        </m:radPr>
                        <m:deg/>
                        <m:e>
                          <m:sSubSup>
                            <m:sSubSupPr>
                              <m:ctrlPr>
                                <a:rPr lang="en-US" b="0" i="1" kern="0">
                                  <a:solidFill>
                                    <a:srgbClr val="142288">
                                      <a:lumMod val="75000"/>
                                    </a:srgbClr>
                                  </a:solidFill>
                                  <a:latin typeface="Cambria Math" panose="02040503050406030204" pitchFamily="18" charset="0"/>
                                </a:rPr>
                              </m:ctrlPr>
                            </m:sSubSupPr>
                            <m:e>
                              <m:r>
                                <a:rPr lang="en-US" b="0" i="1" kern="0">
                                  <a:solidFill>
                                    <a:srgbClr val="142288">
                                      <a:lumMod val="75000"/>
                                    </a:srgbClr>
                                  </a:solidFill>
                                  <a:latin typeface="Cambria Math"/>
                                </a:rPr>
                                <m:t>𝑅</m:t>
                              </m:r>
                            </m:e>
                            <m:sub>
                              <m:r>
                                <a:rPr lang="en-US" b="0" i="1" kern="0">
                                  <a:solidFill>
                                    <a:srgbClr val="142288">
                                      <a:lumMod val="75000"/>
                                    </a:srgbClr>
                                  </a:solidFill>
                                  <a:latin typeface="Cambria Math"/>
                                </a:rPr>
                                <m:t>𝑥</m:t>
                              </m:r>
                            </m:sub>
                            <m:sup>
                              <m:r>
                                <a:rPr lang="en-US" b="0" i="1" kern="0">
                                  <a:solidFill>
                                    <a:srgbClr val="142288">
                                      <a:lumMod val="75000"/>
                                    </a:srgbClr>
                                  </a:solidFill>
                                  <a:latin typeface="Cambria Math"/>
                                </a:rPr>
                                <m:t>2</m:t>
                              </m:r>
                            </m:sup>
                          </m:sSubSup>
                          <m:r>
                            <a:rPr lang="en-US" b="0" i="1" kern="0">
                              <a:solidFill>
                                <a:srgbClr val="142288">
                                  <a:lumMod val="75000"/>
                                </a:srgbClr>
                              </a:solidFill>
                              <a:latin typeface="Cambria Math"/>
                            </a:rPr>
                            <m:t>+</m:t>
                          </m:r>
                          <m:sSubSup>
                            <m:sSubSupPr>
                              <m:ctrlPr>
                                <a:rPr lang="en-US" b="0" i="1" kern="0">
                                  <a:solidFill>
                                    <a:srgbClr val="142288">
                                      <a:lumMod val="75000"/>
                                    </a:srgbClr>
                                  </a:solidFill>
                                  <a:latin typeface="Cambria Math" panose="02040503050406030204" pitchFamily="18" charset="0"/>
                                </a:rPr>
                              </m:ctrlPr>
                            </m:sSubSupPr>
                            <m:e>
                              <m:r>
                                <a:rPr lang="en-US" b="0" i="1" kern="0">
                                  <a:solidFill>
                                    <a:srgbClr val="142288">
                                      <a:lumMod val="75000"/>
                                    </a:srgbClr>
                                  </a:solidFill>
                                  <a:latin typeface="Cambria Math"/>
                                </a:rPr>
                                <m:t>𝑅</m:t>
                              </m:r>
                            </m:e>
                            <m:sub>
                              <m:r>
                                <a:rPr lang="en-US" b="0" i="1" kern="0">
                                  <a:solidFill>
                                    <a:srgbClr val="142288">
                                      <a:lumMod val="75000"/>
                                    </a:srgbClr>
                                  </a:solidFill>
                                  <a:latin typeface="Cambria Math"/>
                                </a:rPr>
                                <m:t>𝑦</m:t>
                              </m:r>
                            </m:sub>
                            <m:sup>
                              <m:r>
                                <a:rPr lang="en-US" b="0" i="1" kern="0">
                                  <a:solidFill>
                                    <a:srgbClr val="142288">
                                      <a:lumMod val="75000"/>
                                    </a:srgbClr>
                                  </a:solidFill>
                                  <a:latin typeface="Cambria Math"/>
                                </a:rPr>
                                <m:t>2</m:t>
                              </m:r>
                            </m:sup>
                          </m:sSubSup>
                        </m:e>
                      </m:rad>
                    </m:oMath>
                  </m:oMathPara>
                </a14:m>
                <a:endParaRPr lang="en-US" b="0" kern="0">
                  <a:solidFill>
                    <a:srgbClr val="000000"/>
                  </a:solidFill>
                  <a:latin typeface="Helvetica Neue"/>
                  <a:ea typeface="Optima" pitchFamily="18" charset="-93"/>
                  <a:cs typeface="Optima" pitchFamily="18" charset="-93"/>
                </a:endParaRP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func>
                        <m:funcPr>
                          <m:ctrlPr>
                            <a:rPr lang="en-US" b="0" i="1" kern="0">
                              <a:solidFill>
                                <a:srgbClr val="142288">
                                  <a:lumMod val="75000"/>
                                </a:srgbClr>
                              </a:solidFill>
                              <a:latin typeface="Cambria Math" panose="02040503050406030204" pitchFamily="18" charset="0"/>
                            </a:rPr>
                          </m:ctrlPr>
                        </m:funcPr>
                        <m:fName>
                          <m:r>
                            <m:rPr>
                              <m:sty m:val="p"/>
                            </m:rPr>
                            <a:rPr lang="en-US" b="0" kern="0">
                              <a:solidFill>
                                <a:srgbClr val="142288">
                                  <a:lumMod val="75000"/>
                                </a:srgbClr>
                              </a:solidFill>
                              <a:latin typeface="Cambria Math"/>
                            </a:rPr>
                            <m:t>cos</m:t>
                          </m:r>
                        </m:fName>
                        <m:e>
                          <m:d>
                            <m:dPr>
                              <m:ctrlPr>
                                <a:rPr lang="en-US" b="0" i="1" kern="0">
                                  <a:solidFill>
                                    <a:srgbClr val="142288">
                                      <a:lumMod val="75000"/>
                                    </a:srgbClr>
                                  </a:solidFill>
                                  <a:latin typeface="Cambria Math" panose="02040503050406030204" pitchFamily="18" charset="0"/>
                                </a:rPr>
                              </m:ctrlPr>
                            </m:dPr>
                            <m:e>
                              <m:r>
                                <a:rPr lang="en-US" b="0" i="1" kern="0">
                                  <a:solidFill>
                                    <a:srgbClr val="142288">
                                      <a:lumMod val="75000"/>
                                    </a:srgbClr>
                                  </a:solidFill>
                                  <a:latin typeface="Cambria Math"/>
                                </a:rPr>
                                <m:t>𝑂𝑥</m:t>
                              </m:r>
                              <m:r>
                                <a:rPr lang="en-US" b="0" i="1" kern="0">
                                  <a:solidFill>
                                    <a:srgbClr val="142288">
                                      <a:lumMod val="75000"/>
                                    </a:srgbClr>
                                  </a:solidFill>
                                  <a:latin typeface="Cambria Math"/>
                                </a:rPr>
                                <m:t>,</m:t>
                              </m:r>
                              <m:acc>
                                <m:accPr>
                                  <m:chr m:val="⃗"/>
                                  <m:ctrlPr>
                                    <a:rPr lang="en-US" b="0" i="1" kern="0">
                                      <a:solidFill>
                                        <a:srgbClr val="142288">
                                          <a:lumMod val="75000"/>
                                        </a:srgbClr>
                                      </a:solidFill>
                                      <a:latin typeface="Cambria Math" panose="02040503050406030204" pitchFamily="18" charset="0"/>
                                    </a:rPr>
                                  </m:ctrlPr>
                                </m:accPr>
                                <m:e>
                                  <m:r>
                                    <a:rPr lang="en-US" b="0" i="1" kern="0">
                                      <a:solidFill>
                                        <a:srgbClr val="142288">
                                          <a:lumMod val="75000"/>
                                        </a:srgbClr>
                                      </a:solidFill>
                                      <a:latin typeface="Cambria Math"/>
                                    </a:rPr>
                                    <m:t>𝑅</m:t>
                                  </m:r>
                                </m:e>
                              </m:acc>
                            </m:e>
                          </m:d>
                          <m:r>
                            <a:rPr lang="en-US" b="0" i="1" kern="0">
                              <a:solidFill>
                                <a:srgbClr val="142288">
                                  <a:lumMod val="75000"/>
                                </a:srgbClr>
                              </a:solidFill>
                              <a:latin typeface="Cambria Math"/>
                            </a:rPr>
                            <m:t>=</m:t>
                          </m:r>
                          <m:f>
                            <m:fPr>
                              <m:ctrlPr>
                                <a:rPr lang="en-US" b="0" i="1" kern="0">
                                  <a:solidFill>
                                    <a:srgbClr val="142288">
                                      <a:lumMod val="75000"/>
                                    </a:srgbClr>
                                  </a:solidFill>
                                  <a:latin typeface="Cambria Math" panose="02040503050406030204" pitchFamily="18" charset="0"/>
                                </a:rPr>
                              </m:ctrlPr>
                            </m:fPr>
                            <m:num>
                              <m:sSub>
                                <m:sSubPr>
                                  <m:ctrlPr>
                                    <a:rPr lang="en-US" b="0" i="1" kern="0">
                                      <a:solidFill>
                                        <a:srgbClr val="142288">
                                          <a:lumMod val="75000"/>
                                        </a:srgbClr>
                                      </a:solidFill>
                                      <a:latin typeface="Cambria Math" panose="02040503050406030204" pitchFamily="18" charset="0"/>
                                    </a:rPr>
                                  </m:ctrlPr>
                                </m:sSubPr>
                                <m:e>
                                  <m:r>
                                    <a:rPr lang="en-US" b="0" i="1" kern="0">
                                      <a:solidFill>
                                        <a:srgbClr val="142288">
                                          <a:lumMod val="75000"/>
                                        </a:srgbClr>
                                      </a:solidFill>
                                      <a:latin typeface="Cambria Math"/>
                                    </a:rPr>
                                    <m:t>𝑅</m:t>
                                  </m:r>
                                </m:e>
                                <m:sub>
                                  <m:r>
                                    <a:rPr lang="en-US" b="0" i="1" kern="0">
                                      <a:solidFill>
                                        <a:srgbClr val="142288">
                                          <a:lumMod val="75000"/>
                                        </a:srgbClr>
                                      </a:solidFill>
                                      <a:latin typeface="Cambria Math"/>
                                    </a:rPr>
                                    <m:t>𝑥</m:t>
                                  </m:r>
                                </m:sub>
                              </m:sSub>
                            </m:num>
                            <m:den>
                              <m:r>
                                <a:rPr lang="en-US" b="0" i="1" kern="0">
                                  <a:solidFill>
                                    <a:srgbClr val="142288">
                                      <a:lumMod val="75000"/>
                                    </a:srgbClr>
                                  </a:solidFill>
                                  <a:latin typeface="Cambria Math"/>
                                </a:rPr>
                                <m:t>𝑅</m:t>
                              </m:r>
                            </m:den>
                          </m:f>
                        </m:e>
                      </m:func>
                    </m:oMath>
                  </m:oMathPara>
                </a14:m>
                <a:endParaRPr lang="en-US" b="0" kern="0">
                  <a:solidFill>
                    <a:srgbClr val="142288">
                      <a:lumMod val="75000"/>
                    </a:srgbClr>
                  </a:solidFill>
                  <a:latin typeface="Helvetica Neue"/>
                  <a:ea typeface="Optima" pitchFamily="18" charset="-93"/>
                  <a:cs typeface="Optima" pitchFamily="18" charset="-93"/>
                </a:endParaRP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func>
                        <m:funcPr>
                          <m:ctrlPr>
                            <a:rPr lang="en-US" b="0" i="1" kern="0">
                              <a:solidFill>
                                <a:srgbClr val="142288">
                                  <a:lumMod val="75000"/>
                                </a:srgbClr>
                              </a:solidFill>
                              <a:latin typeface="Cambria Math" panose="02040503050406030204" pitchFamily="18" charset="0"/>
                            </a:rPr>
                          </m:ctrlPr>
                        </m:funcPr>
                        <m:fName>
                          <m:r>
                            <m:rPr>
                              <m:sty m:val="p"/>
                            </m:rPr>
                            <a:rPr lang="en-US" b="0" kern="0">
                              <a:solidFill>
                                <a:srgbClr val="142288">
                                  <a:lumMod val="75000"/>
                                </a:srgbClr>
                              </a:solidFill>
                              <a:latin typeface="Cambria Math"/>
                            </a:rPr>
                            <m:t>cos</m:t>
                          </m:r>
                        </m:fName>
                        <m:e>
                          <m:d>
                            <m:dPr>
                              <m:ctrlPr>
                                <a:rPr lang="en-US" b="0" i="1" kern="0">
                                  <a:solidFill>
                                    <a:srgbClr val="142288">
                                      <a:lumMod val="75000"/>
                                    </a:srgbClr>
                                  </a:solidFill>
                                  <a:latin typeface="Cambria Math" panose="02040503050406030204" pitchFamily="18" charset="0"/>
                                </a:rPr>
                              </m:ctrlPr>
                            </m:dPr>
                            <m:e>
                              <m:r>
                                <a:rPr lang="en-US" b="0" i="1" kern="0">
                                  <a:solidFill>
                                    <a:srgbClr val="142288">
                                      <a:lumMod val="75000"/>
                                    </a:srgbClr>
                                  </a:solidFill>
                                  <a:latin typeface="Cambria Math"/>
                                </a:rPr>
                                <m:t>𝑂𝑦</m:t>
                              </m:r>
                              <m:r>
                                <a:rPr lang="en-US" b="0" i="1" kern="0">
                                  <a:solidFill>
                                    <a:srgbClr val="142288">
                                      <a:lumMod val="75000"/>
                                    </a:srgbClr>
                                  </a:solidFill>
                                  <a:latin typeface="Cambria Math"/>
                                </a:rPr>
                                <m:t>,</m:t>
                              </m:r>
                              <m:acc>
                                <m:accPr>
                                  <m:chr m:val="⃗"/>
                                  <m:ctrlPr>
                                    <a:rPr lang="en-US" b="0" i="1" kern="0">
                                      <a:solidFill>
                                        <a:srgbClr val="142288">
                                          <a:lumMod val="75000"/>
                                        </a:srgbClr>
                                      </a:solidFill>
                                      <a:latin typeface="Cambria Math" panose="02040503050406030204" pitchFamily="18" charset="0"/>
                                    </a:rPr>
                                  </m:ctrlPr>
                                </m:accPr>
                                <m:e>
                                  <m:r>
                                    <a:rPr lang="en-US" b="0" i="1" kern="0">
                                      <a:solidFill>
                                        <a:srgbClr val="142288">
                                          <a:lumMod val="75000"/>
                                        </a:srgbClr>
                                      </a:solidFill>
                                      <a:latin typeface="Cambria Math"/>
                                    </a:rPr>
                                    <m:t>𝑅</m:t>
                                  </m:r>
                                </m:e>
                              </m:acc>
                            </m:e>
                          </m:d>
                          <m:r>
                            <a:rPr lang="en-US" b="0" i="1" kern="0">
                              <a:solidFill>
                                <a:srgbClr val="142288">
                                  <a:lumMod val="75000"/>
                                </a:srgbClr>
                              </a:solidFill>
                              <a:latin typeface="Cambria Math"/>
                            </a:rPr>
                            <m:t>=</m:t>
                          </m:r>
                          <m:f>
                            <m:fPr>
                              <m:ctrlPr>
                                <a:rPr lang="en-US" b="0" i="1" kern="0">
                                  <a:solidFill>
                                    <a:srgbClr val="142288">
                                      <a:lumMod val="75000"/>
                                    </a:srgbClr>
                                  </a:solidFill>
                                  <a:latin typeface="Cambria Math" panose="02040503050406030204" pitchFamily="18" charset="0"/>
                                </a:rPr>
                              </m:ctrlPr>
                            </m:fPr>
                            <m:num>
                              <m:sSub>
                                <m:sSubPr>
                                  <m:ctrlPr>
                                    <a:rPr lang="en-US" b="0" i="1" kern="0">
                                      <a:solidFill>
                                        <a:srgbClr val="142288">
                                          <a:lumMod val="75000"/>
                                        </a:srgbClr>
                                      </a:solidFill>
                                      <a:latin typeface="Cambria Math" panose="02040503050406030204" pitchFamily="18" charset="0"/>
                                    </a:rPr>
                                  </m:ctrlPr>
                                </m:sSubPr>
                                <m:e>
                                  <m:r>
                                    <a:rPr lang="en-US" b="0" i="1" kern="0">
                                      <a:solidFill>
                                        <a:srgbClr val="142288">
                                          <a:lumMod val="75000"/>
                                        </a:srgbClr>
                                      </a:solidFill>
                                      <a:latin typeface="Cambria Math"/>
                                    </a:rPr>
                                    <m:t>𝑅</m:t>
                                  </m:r>
                                </m:e>
                                <m:sub>
                                  <m:r>
                                    <a:rPr lang="en-US" b="0" i="1" kern="0">
                                      <a:solidFill>
                                        <a:srgbClr val="142288">
                                          <a:lumMod val="75000"/>
                                        </a:srgbClr>
                                      </a:solidFill>
                                      <a:latin typeface="Cambria Math"/>
                                    </a:rPr>
                                    <m:t>𝑦</m:t>
                                  </m:r>
                                </m:sub>
                              </m:sSub>
                            </m:num>
                            <m:den>
                              <m:r>
                                <a:rPr lang="en-US" b="0" i="1" kern="0">
                                  <a:solidFill>
                                    <a:srgbClr val="142288">
                                      <a:lumMod val="75000"/>
                                    </a:srgbClr>
                                  </a:solidFill>
                                  <a:latin typeface="Cambria Math"/>
                                </a:rPr>
                                <m:t>𝑅</m:t>
                              </m:r>
                            </m:den>
                          </m:f>
                        </m:e>
                      </m:func>
                    </m:oMath>
                  </m:oMathPara>
                </a14:m>
                <a:endParaRPr lang="en-US" b="0" kern="0">
                  <a:solidFill>
                    <a:srgbClr val="142288">
                      <a:lumMod val="75000"/>
                    </a:srgbClr>
                  </a:solidFill>
                  <a:latin typeface="Helvetica Neue"/>
                  <a:ea typeface="Optima" pitchFamily="18" charset="-93"/>
                  <a:cs typeface="Optima" pitchFamily="18" charset="-93"/>
                </a:endParaRPr>
              </a:p>
            </p:txBody>
          </p:sp>
        </mc:Choice>
        <mc:Fallback xmlns="">
          <p:sp>
            <p:nvSpPr>
              <p:cNvPr id="44" name="Rectangle 43"/>
              <p:cNvSpPr>
                <a:spLocks noRot="1" noChangeAspect="1" noMove="1" noResize="1" noEditPoints="1" noAdjustHandles="1" noChangeArrowheads="1" noChangeShapeType="1" noTextEdit="1"/>
              </p:cNvSpPr>
              <p:nvPr/>
            </p:nvSpPr>
            <p:spPr>
              <a:xfrm>
                <a:off x="5004048" y="4330159"/>
                <a:ext cx="3528392" cy="2017988"/>
              </a:xfrm>
              <a:prstGeom prst="rect">
                <a:avLst/>
              </a:prstGeom>
              <a:blipFill>
                <a:blip r:embed="rId6"/>
                <a:stretch>
                  <a:fillRect/>
                </a:stretch>
              </a:blipFill>
            </p:spPr>
            <p:txBody>
              <a:bodyPr/>
              <a:lstStyle/>
              <a:p>
                <a:r>
                  <a:rPr lang="en-US">
                    <a:noFill/>
                  </a:rPr>
                  <a:t> </a:t>
                </a:r>
              </a:p>
            </p:txBody>
          </p:sp>
        </mc:Fallback>
      </mc:AlternateContent>
      <p:grpSp>
        <p:nvGrpSpPr>
          <p:cNvPr id="46" name="Group 45"/>
          <p:cNvGrpSpPr/>
          <p:nvPr/>
        </p:nvGrpSpPr>
        <p:grpSpPr>
          <a:xfrm>
            <a:off x="5004048" y="3937119"/>
            <a:ext cx="3888432" cy="388977"/>
            <a:chOff x="467544" y="4005064"/>
            <a:chExt cx="3888432" cy="388977"/>
          </a:xfrm>
        </p:grpSpPr>
        <p:sp>
          <p:nvSpPr>
            <p:cNvPr id="47" name="Round Same Side Corner Rectangle 46"/>
            <p:cNvSpPr/>
            <p:nvPr/>
          </p:nvSpPr>
          <p:spPr bwMode="auto">
            <a:xfrm>
              <a:off x="467544" y="4005064"/>
              <a:ext cx="2952328"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Trị số, phương và chiều</a:t>
              </a:r>
              <a:endParaRPr kumimoji="0" lang="en-US" sz="1800" i="0" u="none" strike="noStrike" cap="none" normalizeH="0" baseline="0">
                <a:ln>
                  <a:noFill/>
                </a:ln>
                <a:solidFill>
                  <a:schemeClr val="bg1"/>
                </a:solidFill>
                <a:effectLst/>
                <a:latin typeface="Arial" charset="0"/>
              </a:endParaRPr>
            </a:p>
          </p:txBody>
        </p:sp>
        <p:cxnSp>
          <p:nvCxnSpPr>
            <p:cNvPr id="48" name="Straight Connector 47"/>
            <p:cNvCxnSpPr/>
            <p:nvPr/>
          </p:nvCxnSpPr>
          <p:spPr bwMode="auto">
            <a:xfrm>
              <a:off x="467544" y="4365104"/>
              <a:ext cx="3888432" cy="1"/>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3" name="Title 2">
            <a:extLst>
              <a:ext uri="{FF2B5EF4-FFF2-40B4-BE49-F238E27FC236}">
                <a16:creationId xmlns:a16="http://schemas.microsoft.com/office/drawing/2014/main" id="{030A9EA8-7989-413F-B1F9-892266DACDDE}"/>
              </a:ext>
            </a:extLst>
          </p:cNvPr>
          <p:cNvSpPr>
            <a:spLocks noGrp="1"/>
          </p:cNvSpPr>
          <p:nvPr>
            <p:ph type="title"/>
          </p:nvPr>
        </p:nvSpPr>
        <p:spPr/>
        <p:txBody>
          <a:bodyPr/>
          <a:lstStyle/>
          <a:p>
            <a:r>
              <a:rPr lang="en-US" dirty="0" err="1"/>
              <a:t>Chương</a:t>
            </a:r>
            <a:r>
              <a:rPr lang="en-US" dirty="0"/>
              <a:t> 2. HỆ LỰC PHẲNG</a:t>
            </a:r>
          </a:p>
        </p:txBody>
      </p:sp>
    </p:spTree>
    <p:extLst>
      <p:ext uri="{BB962C8B-B14F-4D97-AF65-F5344CB8AC3E}">
        <p14:creationId xmlns:p14="http://schemas.microsoft.com/office/powerpoint/2010/main" val="3984600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46"/>
          <p:cNvSpPr/>
          <p:nvPr/>
        </p:nvSpPr>
        <p:spPr bwMode="auto">
          <a:xfrm rot="2181836">
            <a:off x="7688451" y="3126313"/>
            <a:ext cx="101890" cy="101288"/>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5" name="Rounded Rectangle 34"/>
          <p:cNvSpPr/>
          <p:nvPr/>
        </p:nvSpPr>
        <p:spPr bwMode="auto">
          <a:xfrm>
            <a:off x="625797" y="1669449"/>
            <a:ext cx="5530379" cy="399179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6" name="TextBox 5"/>
          <p:cNvSpPr txBox="1"/>
          <p:nvPr/>
        </p:nvSpPr>
        <p:spPr>
          <a:xfrm>
            <a:off x="250564" y="707045"/>
            <a:ext cx="7488832" cy="400110"/>
          </a:xfrm>
          <a:prstGeom prst="rect">
            <a:avLst/>
          </a:prstGeom>
          <a:noFill/>
        </p:spPr>
        <p:txBody>
          <a:bodyPr wrap="square" rtlCol="0">
            <a:spAutoFit/>
          </a:bodyPr>
          <a:lstStyle/>
          <a:p>
            <a:r>
              <a:rPr lang="en-US" sz="2000" dirty="0">
                <a:solidFill>
                  <a:schemeClr val="accent1">
                    <a:lumMod val="75000"/>
                  </a:schemeClr>
                </a:solidFill>
              </a:rPr>
              <a:t>1. </a:t>
            </a:r>
            <a:r>
              <a:rPr lang="en-US" sz="2000" dirty="0" err="1">
                <a:solidFill>
                  <a:schemeClr val="accent1">
                    <a:lumMod val="75000"/>
                  </a:schemeClr>
                </a:solidFill>
              </a:rPr>
              <a:t>Vectơ</a:t>
            </a:r>
            <a:r>
              <a:rPr lang="en-US" sz="2000" dirty="0">
                <a:solidFill>
                  <a:schemeClr val="accent1">
                    <a:lumMod val="75000"/>
                  </a:schemeClr>
                </a:solidFill>
              </a:rPr>
              <a:t> </a:t>
            </a:r>
            <a:r>
              <a:rPr lang="en-US" sz="2000" dirty="0" err="1">
                <a:solidFill>
                  <a:schemeClr val="accent1">
                    <a:lumMod val="75000"/>
                  </a:schemeClr>
                </a:solidFill>
              </a:rPr>
              <a:t>chính</a:t>
            </a:r>
            <a:r>
              <a:rPr lang="en-US" sz="2000" dirty="0">
                <a:solidFill>
                  <a:schemeClr val="accent1">
                    <a:lumMod val="75000"/>
                  </a:schemeClr>
                </a:solidFill>
              </a:rPr>
              <a:t> và </a:t>
            </a:r>
            <a:r>
              <a:rPr lang="en-US" sz="2000" dirty="0" err="1">
                <a:solidFill>
                  <a:schemeClr val="accent1">
                    <a:lumMod val="75000"/>
                  </a:schemeClr>
                </a:solidFill>
              </a:rPr>
              <a:t>mômen</a:t>
            </a:r>
            <a:r>
              <a:rPr lang="en-US" sz="2000" dirty="0">
                <a:solidFill>
                  <a:schemeClr val="accent1">
                    <a:lumMod val="75000"/>
                  </a:schemeClr>
                </a:solidFill>
              </a:rPr>
              <a:t> </a:t>
            </a:r>
            <a:r>
              <a:rPr lang="en-US" sz="2000" dirty="0" err="1">
                <a:solidFill>
                  <a:schemeClr val="accent1">
                    <a:lumMod val="75000"/>
                  </a:schemeClr>
                </a:solidFill>
              </a:rPr>
              <a:t>chính</a:t>
            </a:r>
            <a:r>
              <a:rPr lang="en-US" sz="2000" dirty="0">
                <a:solidFill>
                  <a:schemeClr val="accent1">
                    <a:lumMod val="75000"/>
                  </a:schemeClr>
                </a:solidFill>
              </a:rPr>
              <a:t> </a:t>
            </a:r>
            <a:r>
              <a:rPr lang="en-US" sz="2000" dirty="0" err="1">
                <a:solidFill>
                  <a:schemeClr val="accent1">
                    <a:lumMod val="75000"/>
                  </a:schemeClr>
                </a:solidFill>
              </a:rPr>
              <a:t>của</a:t>
            </a:r>
            <a:r>
              <a:rPr lang="en-US" sz="2000" dirty="0">
                <a:solidFill>
                  <a:schemeClr val="accent1">
                    <a:lumMod val="75000"/>
                  </a:schemeClr>
                </a:solidFill>
              </a:rPr>
              <a:t> </a:t>
            </a:r>
            <a:r>
              <a:rPr lang="en-US" sz="2000" dirty="0" err="1">
                <a:solidFill>
                  <a:schemeClr val="accent1">
                    <a:lumMod val="75000"/>
                  </a:schemeClr>
                </a:solidFill>
              </a:rPr>
              <a:t>hệ</a:t>
            </a:r>
            <a:r>
              <a:rPr lang="en-US" sz="2000" dirty="0">
                <a:solidFill>
                  <a:schemeClr val="accent1">
                    <a:lumMod val="75000"/>
                  </a:schemeClr>
                </a:solidFill>
              </a:rPr>
              <a:t> </a:t>
            </a:r>
            <a:r>
              <a:rPr lang="en-US" sz="2000" dirty="0" err="1">
                <a:solidFill>
                  <a:schemeClr val="accent1">
                    <a:lumMod val="75000"/>
                  </a:schemeClr>
                </a:solidFill>
              </a:rPr>
              <a:t>lực</a:t>
            </a:r>
            <a:r>
              <a:rPr lang="en-US" sz="2000" dirty="0">
                <a:solidFill>
                  <a:schemeClr val="accent1">
                    <a:lumMod val="75000"/>
                  </a:schemeClr>
                </a:solidFill>
              </a:rPr>
              <a:t> </a:t>
            </a:r>
            <a:r>
              <a:rPr lang="en-US" sz="2000" dirty="0" err="1">
                <a:solidFill>
                  <a:schemeClr val="accent1">
                    <a:lumMod val="75000"/>
                  </a:schemeClr>
                </a:solidFill>
              </a:rPr>
              <a:t>phẳng</a:t>
            </a:r>
            <a:endParaRPr lang="en-US" sz="2000" dirty="0">
              <a:solidFill>
                <a:schemeClr val="accent1">
                  <a:lumMod val="75000"/>
                </a:schemeClr>
              </a:solidFill>
            </a:endParaRPr>
          </a:p>
        </p:txBody>
      </p:sp>
      <p:sp>
        <p:nvSpPr>
          <p:cNvPr id="30" name="Rounded Rectangle 29"/>
          <p:cNvSpPr/>
          <p:nvPr/>
        </p:nvSpPr>
        <p:spPr bwMode="auto">
          <a:xfrm>
            <a:off x="775081" y="1455847"/>
            <a:ext cx="480503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Mômen chính của hệ lực đối với 1 điểm</a:t>
            </a:r>
            <a:endParaRPr kumimoji="0" lang="en-US" sz="1800" i="0" u="none" strike="noStrike" cap="none" normalizeH="0" baseline="0">
              <a:ln>
                <a:noFill/>
              </a:ln>
              <a:solidFill>
                <a:schemeClr val="bg1"/>
              </a:solidFill>
              <a:effectLst/>
              <a:latin typeface="Arial" charset="0"/>
            </a:endParaRPr>
          </a:p>
        </p:txBody>
      </p:sp>
      <p:grpSp>
        <p:nvGrpSpPr>
          <p:cNvPr id="32" name="Group 31"/>
          <p:cNvGrpSpPr/>
          <p:nvPr/>
        </p:nvGrpSpPr>
        <p:grpSpPr>
          <a:xfrm>
            <a:off x="179513" y="1268760"/>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625205" cy="369332"/>
            </a:xfrm>
            <a:prstGeom prst="rect">
              <a:avLst/>
            </a:prstGeom>
            <a:noFill/>
          </p:spPr>
          <p:txBody>
            <a:bodyPr wrap="square" rtlCol="0">
              <a:spAutoFit/>
            </a:bodyPr>
            <a:lstStyle/>
            <a:p>
              <a:pPr algn="ctr"/>
              <a:r>
                <a:rPr lang="en-US" dirty="0">
                  <a:solidFill>
                    <a:schemeClr val="bg1"/>
                  </a:solidFill>
                </a:rPr>
                <a:t>1.2</a:t>
              </a:r>
            </a:p>
          </p:txBody>
        </p:sp>
      </p:grpSp>
      <mc:AlternateContent xmlns:mc="http://schemas.openxmlformats.org/markup-compatibility/2006" xmlns:a14="http://schemas.microsoft.com/office/drawing/2010/main">
        <mc:Choice Requires="a14">
          <p:sp>
            <p:nvSpPr>
              <p:cNvPr id="36" name="Rectangle 35"/>
              <p:cNvSpPr/>
              <p:nvPr/>
            </p:nvSpPr>
            <p:spPr>
              <a:xfrm>
                <a:off x="756329" y="1858973"/>
                <a:ext cx="5399847" cy="3664721"/>
              </a:xfrm>
              <a:prstGeom prst="rect">
                <a:avLst/>
              </a:prstGeom>
            </p:spPr>
            <p:txBody>
              <a:bodyPr wrap="square">
                <a:spAutoFit/>
              </a:bodyPr>
              <a:lstStyle/>
              <a:p>
                <a:pPr marL="285750" lvl="0" indent="-285750">
                  <a:lnSpc>
                    <a:spcPct val="120000"/>
                  </a:lnSpc>
                  <a:spcBef>
                    <a:spcPts val="600"/>
                  </a:spcBef>
                  <a:buClr>
                    <a:srgbClr val="142288"/>
                  </a:buClr>
                  <a:buFont typeface="Wingdings" pitchFamily="2" charset="2"/>
                  <a:buChar char="Ø"/>
                </a:pPr>
                <a:r>
                  <a:rPr lang="en-US" b="0" u="sng" kern="0">
                    <a:solidFill>
                      <a:schemeClr val="accent1">
                        <a:lumMod val="75000"/>
                      </a:schemeClr>
                    </a:solidFill>
                    <a:latin typeface="Helvetica Neue"/>
                    <a:ea typeface="Optima" pitchFamily="18" charset="-93"/>
                    <a:cs typeface="Optima" pitchFamily="18" charset="-93"/>
                  </a:rPr>
                  <a:t>Mômen của lực </a:t>
                </a:r>
                <a14:m>
                  <m:oMath xmlns:m="http://schemas.openxmlformats.org/officeDocument/2006/math">
                    <m:acc>
                      <m:accPr>
                        <m:chr m:val="⃗"/>
                        <m:ctrlPr>
                          <a:rPr lang="en-US" b="0" i="1" u="sng" kern="0">
                            <a:solidFill>
                              <a:schemeClr val="accent1">
                                <a:lumMod val="75000"/>
                              </a:schemeClr>
                            </a:solidFill>
                            <a:latin typeface="Cambria Math" panose="02040503050406030204" pitchFamily="18" charset="0"/>
                          </a:rPr>
                        </m:ctrlPr>
                      </m:accPr>
                      <m:e>
                        <m:r>
                          <a:rPr lang="en-US" b="0" i="1" u="sng" kern="0">
                            <a:solidFill>
                              <a:schemeClr val="accent1">
                                <a:lumMod val="75000"/>
                              </a:schemeClr>
                            </a:solidFill>
                            <a:latin typeface="Cambria Math"/>
                          </a:rPr>
                          <m:t>𝐹</m:t>
                        </m:r>
                      </m:e>
                    </m:acc>
                  </m:oMath>
                </a14:m>
                <a:r>
                  <a:rPr lang="en-US" b="0" kern="0">
                    <a:solidFill>
                      <a:schemeClr val="accent1">
                        <a:lumMod val="75000"/>
                      </a:schemeClr>
                    </a:solidFill>
                    <a:latin typeface="Helvetica Neue"/>
                    <a:ea typeface="Optima" pitchFamily="18" charset="-93"/>
                    <a:cs typeface="Optima" pitchFamily="18" charset="-93"/>
                  </a:rPr>
                  <a:t> đối với điểm O:</a:t>
                </a: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sSub>
                        <m:sSubPr>
                          <m:ctrlPr>
                            <a:rPr lang="en-US" b="0" i="1" kern="0" smtClean="0">
                              <a:solidFill>
                                <a:srgbClr val="C00000"/>
                              </a:solidFill>
                              <a:latin typeface="Cambria Math" panose="02040503050406030204" pitchFamily="18" charset="0"/>
                            </a:rPr>
                          </m:ctrlPr>
                        </m:sSubPr>
                        <m:e>
                          <m:r>
                            <a:rPr lang="en-US" b="0" i="1" kern="0">
                              <a:solidFill>
                                <a:srgbClr val="C00000"/>
                              </a:solidFill>
                              <a:latin typeface="Cambria Math"/>
                            </a:rPr>
                            <m:t>𝑚</m:t>
                          </m:r>
                        </m:e>
                        <m:sub>
                          <m:r>
                            <a:rPr lang="en-US" b="0" i="1" kern="0">
                              <a:solidFill>
                                <a:srgbClr val="C00000"/>
                              </a:solidFill>
                              <a:latin typeface="Cambria Math"/>
                            </a:rPr>
                            <m:t>𝑂</m:t>
                          </m:r>
                        </m:sub>
                      </m:sSub>
                      <m:d>
                        <m:dPr>
                          <m:ctrlPr>
                            <a:rPr lang="en-US" b="0" i="1" kern="0">
                              <a:solidFill>
                                <a:srgbClr val="C00000"/>
                              </a:solidFill>
                              <a:latin typeface="Cambria Math" panose="02040503050406030204" pitchFamily="18" charset="0"/>
                            </a:rPr>
                          </m:ctrlPr>
                        </m:dPr>
                        <m:e>
                          <m:acc>
                            <m:accPr>
                              <m:chr m:val="⃗"/>
                              <m:ctrlPr>
                                <a:rPr lang="en-US" b="0" i="1" kern="0">
                                  <a:solidFill>
                                    <a:srgbClr val="C00000"/>
                                  </a:solidFill>
                                  <a:latin typeface="Cambria Math" panose="02040503050406030204" pitchFamily="18" charset="0"/>
                                </a:rPr>
                              </m:ctrlPr>
                            </m:accPr>
                            <m:e>
                              <m:r>
                                <a:rPr lang="en-US" b="0" i="1" kern="0">
                                  <a:solidFill>
                                    <a:srgbClr val="C00000"/>
                                  </a:solidFill>
                                  <a:latin typeface="Cambria Math"/>
                                </a:rPr>
                                <m:t>𝐹</m:t>
                              </m:r>
                            </m:e>
                          </m:acc>
                        </m:e>
                      </m:d>
                      <m:r>
                        <a:rPr lang="en-US" b="0" i="1" kern="0">
                          <a:solidFill>
                            <a:srgbClr val="C00000"/>
                          </a:solidFill>
                          <a:latin typeface="Cambria Math"/>
                        </a:rPr>
                        <m:t>=</m:t>
                      </m:r>
                      <m:r>
                        <a:rPr lang="en-US" b="0" i="1" kern="0">
                          <a:solidFill>
                            <a:srgbClr val="C00000"/>
                          </a:solidFill>
                          <a:latin typeface="Cambria Math"/>
                          <a:ea typeface="Cambria Math"/>
                        </a:rPr>
                        <m:t>±</m:t>
                      </m:r>
                      <m:r>
                        <a:rPr lang="en-US" b="0" i="1" kern="0">
                          <a:solidFill>
                            <a:srgbClr val="C00000"/>
                          </a:solidFill>
                          <a:latin typeface="Cambria Math"/>
                          <a:ea typeface="Cambria Math"/>
                        </a:rPr>
                        <m:t>𝐹</m:t>
                      </m:r>
                      <m:r>
                        <a:rPr lang="en-US" b="0" i="1" kern="0">
                          <a:solidFill>
                            <a:srgbClr val="C00000"/>
                          </a:solidFill>
                          <a:latin typeface="Cambria Math"/>
                          <a:ea typeface="Cambria Math"/>
                        </a:rPr>
                        <m:t>.</m:t>
                      </m:r>
                      <m:r>
                        <a:rPr lang="en-US" b="0" i="1" kern="0">
                          <a:solidFill>
                            <a:srgbClr val="C00000"/>
                          </a:solidFill>
                          <a:latin typeface="Cambria Math"/>
                          <a:ea typeface="Cambria Math"/>
                        </a:rPr>
                        <m:t>𝑑</m:t>
                      </m:r>
                    </m:oMath>
                  </m:oMathPara>
                </a14:m>
                <a:endParaRPr lang="en-US" b="0" kern="0">
                  <a:solidFill>
                    <a:srgbClr val="C00000"/>
                  </a:solidFill>
                  <a:latin typeface="Helvetica Neue"/>
                  <a:ea typeface="Optima" pitchFamily="18" charset="-93"/>
                  <a:cs typeface="Optima" pitchFamily="18" charset="-93"/>
                </a:endParaRPr>
              </a:p>
              <a:p>
                <a:pPr marL="742950" lvl="1"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Helvetica Neue"/>
                    <a:ea typeface="Optima" pitchFamily="18" charset="-93"/>
                    <a:cs typeface="Optima" pitchFamily="18" charset="-93"/>
                  </a:rPr>
                  <a:t>d: cánh tay đòn của hệ lực; </a:t>
                </a:r>
              </a:p>
              <a:p>
                <a:pPr marL="742950" lvl="1"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Helvetica Neue"/>
                    <a:ea typeface="Optima" pitchFamily="18" charset="-93"/>
                    <a:cs typeface="Optima" pitchFamily="18" charset="-93"/>
                  </a:rPr>
                  <a:t>“+” khi chiều quay của F quanh O ngược chiều kim đồng hồ và ngược lại</a:t>
                </a:r>
              </a:p>
              <a:p>
                <a:pPr marL="285750" indent="-285750">
                  <a:lnSpc>
                    <a:spcPct val="120000"/>
                  </a:lnSpc>
                  <a:spcBef>
                    <a:spcPts val="600"/>
                  </a:spcBef>
                  <a:buClr>
                    <a:srgbClr val="142288"/>
                  </a:buClr>
                  <a:buFont typeface="Wingdings" pitchFamily="2" charset="2"/>
                  <a:buChar char="Ø"/>
                </a:pPr>
                <a:r>
                  <a:rPr lang="en-US" b="0" u="sng" kern="0">
                    <a:solidFill>
                      <a:schemeClr val="accent1">
                        <a:lumMod val="75000"/>
                      </a:schemeClr>
                    </a:solidFill>
                    <a:latin typeface="Helvetica Neue"/>
                    <a:ea typeface="Optima" pitchFamily="18" charset="-93"/>
                    <a:cs typeface="Optima" pitchFamily="18" charset="-93"/>
                  </a:rPr>
                  <a:t>Mômen chính của hệ lực</a:t>
                </a:r>
                <a:r>
                  <a:rPr lang="en-US" b="0" kern="0">
                    <a:solidFill>
                      <a:schemeClr val="accent1">
                        <a:lumMod val="75000"/>
                      </a:schemeClr>
                    </a:solidFill>
                    <a:latin typeface="Helvetica Neue"/>
                    <a:ea typeface="Optima" pitchFamily="18" charset="-93"/>
                    <a:cs typeface="Optima" pitchFamily="18" charset="-93"/>
                  </a:rPr>
                  <a:t> đối với O: Là tổng mômen của các lực của hệ lực đối với điểm O</a:t>
                </a:r>
              </a:p>
              <a:p>
                <a:pPr lvl="0">
                  <a:lnSpc>
                    <a:spcPct val="120000"/>
                  </a:lnSpc>
                  <a:spcBef>
                    <a:spcPts val="0"/>
                  </a:spcBef>
                  <a:buClr>
                    <a:srgbClr val="142288"/>
                  </a:buClr>
                </a:pPr>
                <a14:m>
                  <m:oMathPara xmlns:m="http://schemas.openxmlformats.org/officeDocument/2006/math">
                    <m:oMathParaPr>
                      <m:jc m:val="centerGroup"/>
                    </m:oMathParaPr>
                    <m:oMath xmlns:m="http://schemas.openxmlformats.org/officeDocument/2006/math">
                      <m:sSub>
                        <m:sSubPr>
                          <m:ctrlPr>
                            <a:rPr lang="en-US" b="0" i="1" kern="0" smtClean="0">
                              <a:solidFill>
                                <a:srgbClr val="C00000"/>
                              </a:solidFill>
                              <a:latin typeface="Cambria Math" panose="02040503050406030204" pitchFamily="18" charset="0"/>
                            </a:rPr>
                          </m:ctrlPr>
                        </m:sSubPr>
                        <m:e>
                          <m:r>
                            <a:rPr lang="en-US" b="0" i="1" kern="0">
                              <a:solidFill>
                                <a:srgbClr val="C00000"/>
                              </a:solidFill>
                              <a:latin typeface="Cambria Math"/>
                            </a:rPr>
                            <m:t>𝑀</m:t>
                          </m:r>
                        </m:e>
                        <m:sub>
                          <m:r>
                            <a:rPr lang="en-US" b="0" i="1" kern="0">
                              <a:solidFill>
                                <a:srgbClr val="C00000"/>
                              </a:solidFill>
                              <a:latin typeface="Cambria Math"/>
                            </a:rPr>
                            <m:t>𝑂</m:t>
                          </m:r>
                        </m:sub>
                      </m:sSub>
                      <m:r>
                        <a:rPr lang="en-US" b="0" i="1" kern="0">
                          <a:solidFill>
                            <a:srgbClr val="C00000"/>
                          </a:solidFill>
                          <a:latin typeface="Cambria Math"/>
                        </a:rPr>
                        <m:t>=</m:t>
                      </m:r>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𝑚</m:t>
                          </m:r>
                        </m:e>
                        <m:sub>
                          <m:r>
                            <a:rPr lang="en-US" b="0" i="1" kern="0">
                              <a:solidFill>
                                <a:srgbClr val="C00000"/>
                              </a:solidFill>
                              <a:latin typeface="Cambria Math"/>
                            </a:rPr>
                            <m:t>𝑂</m:t>
                          </m:r>
                        </m:sub>
                      </m:sSub>
                      <m:r>
                        <a:rPr lang="en-US" b="0" i="1" kern="0">
                          <a:solidFill>
                            <a:srgbClr val="C00000"/>
                          </a:solidFill>
                          <a:latin typeface="Cambria Math"/>
                        </a:rPr>
                        <m:t>(</m:t>
                      </m:r>
                      <m:acc>
                        <m:accPr>
                          <m:chr m:val="⃗"/>
                          <m:ctrlPr>
                            <a:rPr lang="en-US" b="0" i="1" kern="0">
                              <a:solidFill>
                                <a:srgbClr val="C00000"/>
                              </a:solidFill>
                              <a:latin typeface="Cambria Math" panose="02040503050406030204" pitchFamily="18" charset="0"/>
                            </a:rPr>
                          </m:ctrlPr>
                        </m:accPr>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𝐹</m:t>
                              </m:r>
                            </m:e>
                            <m:sub>
                              <m:r>
                                <a:rPr lang="en-US" b="0" i="1" kern="0">
                                  <a:solidFill>
                                    <a:srgbClr val="C00000"/>
                                  </a:solidFill>
                                  <a:latin typeface="Cambria Math"/>
                                </a:rPr>
                                <m:t>1</m:t>
                              </m:r>
                            </m:sub>
                          </m:sSub>
                          <m:r>
                            <a:rPr lang="en-US" b="0" i="1" kern="0">
                              <a:solidFill>
                                <a:srgbClr val="C00000"/>
                              </a:solidFill>
                              <a:latin typeface="Cambria Math"/>
                            </a:rPr>
                            <m:t>)</m:t>
                          </m:r>
                        </m:e>
                      </m:acc>
                      <m:r>
                        <a:rPr lang="en-US" b="0" i="1" kern="0">
                          <a:solidFill>
                            <a:srgbClr val="C00000"/>
                          </a:solidFill>
                          <a:latin typeface="Cambria Math"/>
                        </a:rPr>
                        <m:t>+</m:t>
                      </m:r>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𝑚</m:t>
                          </m:r>
                        </m:e>
                        <m:sub>
                          <m:r>
                            <a:rPr lang="en-US" b="0" i="1" kern="0">
                              <a:solidFill>
                                <a:srgbClr val="C00000"/>
                              </a:solidFill>
                              <a:latin typeface="Cambria Math"/>
                            </a:rPr>
                            <m:t>𝑂</m:t>
                          </m:r>
                        </m:sub>
                      </m:sSub>
                      <m:r>
                        <a:rPr lang="en-US" b="0" i="1" kern="0">
                          <a:solidFill>
                            <a:srgbClr val="C00000"/>
                          </a:solidFill>
                          <a:latin typeface="Cambria Math"/>
                        </a:rPr>
                        <m:t>(</m:t>
                      </m:r>
                      <m:acc>
                        <m:accPr>
                          <m:chr m:val="⃗"/>
                          <m:ctrlPr>
                            <a:rPr lang="en-US" b="0" i="1" kern="0">
                              <a:solidFill>
                                <a:srgbClr val="C00000"/>
                              </a:solidFill>
                              <a:latin typeface="Cambria Math" panose="02040503050406030204" pitchFamily="18" charset="0"/>
                            </a:rPr>
                          </m:ctrlPr>
                        </m:accPr>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𝐹</m:t>
                              </m:r>
                            </m:e>
                            <m:sub>
                              <m:r>
                                <a:rPr lang="en-US" b="0" i="1" kern="0">
                                  <a:solidFill>
                                    <a:srgbClr val="C00000"/>
                                  </a:solidFill>
                                  <a:latin typeface="Cambria Math"/>
                                </a:rPr>
                                <m:t>2</m:t>
                              </m:r>
                            </m:sub>
                          </m:sSub>
                          <m:r>
                            <a:rPr lang="en-US" b="0" i="1" kern="0">
                              <a:solidFill>
                                <a:srgbClr val="C00000"/>
                              </a:solidFill>
                              <a:latin typeface="Cambria Math"/>
                            </a:rPr>
                            <m:t>)</m:t>
                          </m:r>
                        </m:e>
                      </m:acc>
                      <m:r>
                        <a:rPr lang="en-US" b="0" i="1" kern="0">
                          <a:solidFill>
                            <a:srgbClr val="C00000"/>
                          </a:solidFill>
                          <a:latin typeface="Cambria Math"/>
                        </a:rPr>
                        <m:t>+…+</m:t>
                      </m:r>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𝑚</m:t>
                          </m:r>
                        </m:e>
                        <m:sub>
                          <m:r>
                            <a:rPr lang="en-US" b="0" i="1" kern="0">
                              <a:solidFill>
                                <a:srgbClr val="C00000"/>
                              </a:solidFill>
                              <a:latin typeface="Cambria Math"/>
                            </a:rPr>
                            <m:t>𝑂</m:t>
                          </m:r>
                        </m:sub>
                      </m:sSub>
                      <m:r>
                        <a:rPr lang="en-US" b="0" i="1" kern="0">
                          <a:solidFill>
                            <a:srgbClr val="C00000"/>
                          </a:solidFill>
                          <a:latin typeface="Cambria Math"/>
                        </a:rPr>
                        <m:t>(</m:t>
                      </m:r>
                      <m:acc>
                        <m:accPr>
                          <m:chr m:val="⃗"/>
                          <m:ctrlPr>
                            <a:rPr lang="en-US" b="0" i="1" kern="0">
                              <a:solidFill>
                                <a:srgbClr val="C00000"/>
                              </a:solidFill>
                              <a:latin typeface="Cambria Math" panose="02040503050406030204" pitchFamily="18" charset="0"/>
                            </a:rPr>
                          </m:ctrlPr>
                        </m:accPr>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𝐹</m:t>
                              </m:r>
                            </m:e>
                            <m:sub>
                              <m:r>
                                <a:rPr lang="en-US" b="0" i="1" kern="0">
                                  <a:solidFill>
                                    <a:srgbClr val="C00000"/>
                                  </a:solidFill>
                                  <a:latin typeface="Cambria Math"/>
                                </a:rPr>
                                <m:t>𝑛</m:t>
                              </m:r>
                            </m:sub>
                          </m:sSub>
                          <m:r>
                            <a:rPr lang="en-US" b="0" i="1" kern="0">
                              <a:solidFill>
                                <a:srgbClr val="C00000"/>
                              </a:solidFill>
                              <a:latin typeface="Cambria Math"/>
                            </a:rPr>
                            <m:t>)</m:t>
                          </m:r>
                        </m:e>
                      </m:acc>
                      <m:r>
                        <a:rPr lang="en-US" b="0" i="1" kern="0">
                          <a:solidFill>
                            <a:srgbClr val="C00000"/>
                          </a:solidFill>
                          <a:latin typeface="Cambria Math"/>
                        </a:rPr>
                        <m:t>=</m:t>
                      </m:r>
                      <m:nary>
                        <m:naryPr>
                          <m:chr m:val="∑"/>
                          <m:ctrlPr>
                            <a:rPr lang="en-US" b="0" i="1" kern="0">
                              <a:solidFill>
                                <a:srgbClr val="C00000"/>
                              </a:solidFill>
                              <a:latin typeface="Cambria Math" panose="02040503050406030204" pitchFamily="18" charset="0"/>
                            </a:rPr>
                          </m:ctrlPr>
                        </m:naryPr>
                        <m:sub>
                          <m:r>
                            <m:rPr>
                              <m:brk m:alnAt="23"/>
                            </m:rPr>
                            <a:rPr lang="en-US" b="0" i="1" kern="0">
                              <a:solidFill>
                                <a:srgbClr val="C00000"/>
                              </a:solidFill>
                              <a:latin typeface="Cambria Math"/>
                            </a:rPr>
                            <m:t>𝑘</m:t>
                          </m:r>
                          <m:r>
                            <a:rPr lang="en-US" b="0" i="1" kern="0">
                              <a:solidFill>
                                <a:srgbClr val="C00000"/>
                              </a:solidFill>
                              <a:latin typeface="Cambria Math"/>
                            </a:rPr>
                            <m:t>=1</m:t>
                          </m:r>
                        </m:sub>
                        <m:sup>
                          <m:r>
                            <a:rPr lang="en-US" b="0" i="1" kern="0">
                              <a:solidFill>
                                <a:srgbClr val="C00000"/>
                              </a:solidFill>
                              <a:latin typeface="Cambria Math"/>
                            </a:rPr>
                            <m:t>𝑛</m:t>
                          </m:r>
                        </m:sup>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𝑚</m:t>
                              </m:r>
                            </m:e>
                            <m:sub>
                              <m:r>
                                <a:rPr lang="en-US" b="0" i="1" kern="0">
                                  <a:solidFill>
                                    <a:srgbClr val="C00000"/>
                                  </a:solidFill>
                                  <a:latin typeface="Cambria Math"/>
                                </a:rPr>
                                <m:t>𝑂</m:t>
                              </m:r>
                            </m:sub>
                          </m:sSub>
                          <m:r>
                            <a:rPr lang="en-US" b="0" i="1" kern="0">
                              <a:solidFill>
                                <a:srgbClr val="C00000"/>
                              </a:solidFill>
                              <a:latin typeface="Cambria Math"/>
                            </a:rPr>
                            <m:t>(</m:t>
                          </m:r>
                          <m:acc>
                            <m:accPr>
                              <m:chr m:val="⃗"/>
                              <m:ctrlPr>
                                <a:rPr lang="en-US" b="0" i="1" kern="0">
                                  <a:solidFill>
                                    <a:srgbClr val="C00000"/>
                                  </a:solidFill>
                                  <a:latin typeface="Cambria Math" panose="02040503050406030204" pitchFamily="18" charset="0"/>
                                </a:rPr>
                              </m:ctrlPr>
                            </m:accPr>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𝐹</m:t>
                                  </m:r>
                                </m:e>
                                <m:sub>
                                  <m:r>
                                    <a:rPr lang="en-US" b="0" i="1" kern="0">
                                      <a:solidFill>
                                        <a:srgbClr val="C00000"/>
                                      </a:solidFill>
                                      <a:latin typeface="Cambria Math"/>
                                    </a:rPr>
                                    <m:t>𝑘</m:t>
                                  </m:r>
                                </m:sub>
                              </m:sSub>
                            </m:e>
                          </m:acc>
                          <m:r>
                            <a:rPr lang="en-US" b="0" i="1" kern="0">
                              <a:solidFill>
                                <a:srgbClr val="C00000"/>
                              </a:solidFill>
                              <a:latin typeface="Cambria Math"/>
                            </a:rPr>
                            <m:t>)</m:t>
                          </m:r>
                        </m:e>
                      </m:nary>
                    </m:oMath>
                  </m:oMathPara>
                </a14:m>
                <a:endParaRPr lang="en-US" b="0" kern="0">
                  <a:solidFill>
                    <a:srgbClr val="C00000"/>
                  </a:solidFill>
                  <a:latin typeface="Helvetica Neue"/>
                  <a:ea typeface="Optima" pitchFamily="18" charset="-93"/>
                  <a:cs typeface="Optima" pitchFamily="18" charset="-93"/>
                </a:endParaRPr>
              </a:p>
            </p:txBody>
          </p:sp>
        </mc:Choice>
        <mc:Fallback xmlns="">
          <p:sp>
            <p:nvSpPr>
              <p:cNvPr id="36" name="Rectangle 35"/>
              <p:cNvSpPr>
                <a:spLocks noRot="1" noChangeAspect="1" noMove="1" noResize="1" noEditPoints="1" noAdjustHandles="1" noChangeArrowheads="1" noChangeShapeType="1" noTextEdit="1"/>
              </p:cNvSpPr>
              <p:nvPr/>
            </p:nvSpPr>
            <p:spPr>
              <a:xfrm>
                <a:off x="756329" y="1858973"/>
                <a:ext cx="5399847" cy="3664721"/>
              </a:xfrm>
              <a:prstGeom prst="rect">
                <a:avLst/>
              </a:prstGeom>
              <a:blipFill>
                <a:blip r:embed="rId3"/>
                <a:stretch>
                  <a:fillRect l="-677" t="-1830"/>
                </a:stretch>
              </a:blipFill>
            </p:spPr>
            <p:txBody>
              <a:bodyPr/>
              <a:lstStyle/>
              <a:p>
                <a:r>
                  <a:rPr lang="en-US">
                    <a:noFill/>
                  </a:rPr>
                  <a:t> </a:t>
                </a:r>
              </a:p>
            </p:txBody>
          </p:sp>
        </mc:Fallback>
      </mc:AlternateContent>
      <p:sp>
        <p:nvSpPr>
          <p:cNvPr id="3" name="Rectangle 2"/>
          <p:cNvSpPr/>
          <p:nvPr/>
        </p:nvSpPr>
        <p:spPr>
          <a:xfrm>
            <a:off x="107504" y="5708276"/>
            <a:ext cx="8856984" cy="834074"/>
          </a:xfrm>
          <a:prstGeom prst="rect">
            <a:avLst/>
          </a:prstGeom>
        </p:spPr>
        <p:txBody>
          <a:bodyPr wrap="square">
            <a:spAutoFit/>
          </a:bodyPr>
          <a:lstStyle/>
          <a:p>
            <a:pPr marL="342900" lvl="0" indent="-342900">
              <a:lnSpc>
                <a:spcPct val="120000"/>
              </a:lnSpc>
              <a:spcBef>
                <a:spcPts val="600"/>
              </a:spcBef>
              <a:buClr>
                <a:srgbClr val="142288"/>
              </a:buClr>
              <a:buFont typeface="Wingdings" pitchFamily="2" charset="2"/>
              <a:buChar char="v"/>
            </a:pPr>
            <a:r>
              <a:rPr lang="en-US" b="0" kern="0">
                <a:solidFill>
                  <a:srgbClr val="002060"/>
                </a:solidFill>
                <a:latin typeface="Helvetica Neue"/>
                <a:ea typeface="Optima" pitchFamily="18" charset="-93"/>
                <a:cs typeface="Optima" pitchFamily="18" charset="-93"/>
              </a:rPr>
              <a:t>Mômen của lực đối với một điểm bằng “0” khi lực đi qua điểm lấy mômen</a:t>
            </a:r>
          </a:p>
          <a:p>
            <a:pPr marL="342900" lvl="0" indent="-342900">
              <a:lnSpc>
                <a:spcPct val="120000"/>
              </a:lnSpc>
              <a:spcBef>
                <a:spcPts val="600"/>
              </a:spcBef>
              <a:buClr>
                <a:srgbClr val="142288"/>
              </a:buClr>
              <a:buFont typeface="Wingdings" pitchFamily="2" charset="2"/>
              <a:buChar char="v"/>
            </a:pPr>
            <a:r>
              <a:rPr lang="en-US" b="0" kern="0">
                <a:solidFill>
                  <a:srgbClr val="002060"/>
                </a:solidFill>
                <a:latin typeface="Helvetica Neue"/>
                <a:ea typeface="Optima" pitchFamily="18" charset="-93"/>
                <a:cs typeface="Optima" pitchFamily="18" charset="-93"/>
              </a:rPr>
              <a:t>Vectơ chính là vectơ tự do, còn mô men chính phụ thuộc vào điểm lấy mômen</a:t>
            </a:r>
          </a:p>
        </p:txBody>
      </p:sp>
      <p:sp>
        <p:nvSpPr>
          <p:cNvPr id="4" name="Isosceles Triangle 3"/>
          <p:cNvSpPr/>
          <p:nvPr/>
        </p:nvSpPr>
        <p:spPr bwMode="auto">
          <a:xfrm rot="4835933">
            <a:off x="6827836" y="2192936"/>
            <a:ext cx="1938236" cy="1938236"/>
          </a:xfrm>
          <a:prstGeom prst="triangle">
            <a:avLst>
              <a:gd name="adj" fmla="val 2053"/>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8" name="Straight Arrow Connector 7"/>
          <p:cNvCxnSpPr>
            <a:stCxn id="4" idx="4"/>
            <a:endCxn id="4" idx="0"/>
          </p:cNvCxnSpPr>
          <p:nvPr/>
        </p:nvCxnSpPr>
        <p:spPr bwMode="auto">
          <a:xfrm flipV="1">
            <a:off x="6999153" y="2086909"/>
            <a:ext cx="1602102" cy="2189548"/>
          </a:xfrm>
          <a:prstGeom prst="straightConnector1">
            <a:avLst/>
          </a:prstGeom>
          <a:ln w="28575">
            <a:solidFill>
              <a:srgbClr val="C00000"/>
            </a:solidFill>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4" idx="2"/>
          </p:cNvCxnSpPr>
          <p:nvPr/>
        </p:nvCxnSpPr>
        <p:spPr bwMode="auto">
          <a:xfrm>
            <a:off x="6682551" y="2364253"/>
            <a:ext cx="1129809" cy="797801"/>
          </a:xfrm>
          <a:prstGeom prst="line">
            <a:avLst/>
          </a:prstGeom>
          <a:solidFill>
            <a:schemeClr val="accent1"/>
          </a:solidFill>
          <a:ln w="9525" cap="flat"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0" name="TextBox 49"/>
          <p:cNvSpPr txBox="1"/>
          <p:nvPr/>
        </p:nvSpPr>
        <p:spPr>
          <a:xfrm>
            <a:off x="6322511" y="2393821"/>
            <a:ext cx="360040" cy="369332"/>
          </a:xfrm>
          <a:prstGeom prst="rect">
            <a:avLst/>
          </a:prstGeom>
          <a:noFill/>
        </p:spPr>
        <p:txBody>
          <a:bodyPr wrap="square" rtlCol="0">
            <a:spAutoFit/>
          </a:bodyPr>
          <a:lstStyle/>
          <a:p>
            <a:r>
              <a:rPr lang="en-US" b="0" i="1" dirty="0"/>
              <a:t>O</a:t>
            </a:r>
          </a:p>
        </p:txBody>
      </p:sp>
      <p:sp>
        <p:nvSpPr>
          <p:cNvPr id="51" name="TextBox 50"/>
          <p:cNvSpPr txBox="1"/>
          <p:nvPr/>
        </p:nvSpPr>
        <p:spPr>
          <a:xfrm>
            <a:off x="6600292" y="4182424"/>
            <a:ext cx="360040" cy="369332"/>
          </a:xfrm>
          <a:prstGeom prst="rect">
            <a:avLst/>
          </a:prstGeom>
          <a:noFill/>
        </p:spPr>
        <p:txBody>
          <a:bodyPr wrap="square" rtlCol="0">
            <a:spAutoFit/>
          </a:bodyPr>
          <a:lstStyle/>
          <a:p>
            <a:r>
              <a:rPr lang="en-US" b="0" i="1" dirty="0"/>
              <a:t>A</a:t>
            </a:r>
          </a:p>
        </p:txBody>
      </p:sp>
      <p:sp>
        <p:nvSpPr>
          <p:cNvPr id="52" name="TextBox 51"/>
          <p:cNvSpPr txBox="1"/>
          <p:nvPr/>
        </p:nvSpPr>
        <p:spPr>
          <a:xfrm>
            <a:off x="8257269" y="1717577"/>
            <a:ext cx="360040" cy="369332"/>
          </a:xfrm>
          <a:prstGeom prst="rect">
            <a:avLst/>
          </a:prstGeom>
          <a:noFill/>
        </p:spPr>
        <p:txBody>
          <a:bodyPr wrap="square" rtlCol="0">
            <a:spAutoFit/>
          </a:bodyPr>
          <a:lstStyle/>
          <a:p>
            <a:r>
              <a:rPr lang="en-US" b="0" i="1" dirty="0"/>
              <a:t>B</a:t>
            </a:r>
          </a:p>
        </p:txBody>
      </p:sp>
      <mc:AlternateContent xmlns:mc="http://schemas.openxmlformats.org/markup-compatibility/2006" xmlns:a14="http://schemas.microsoft.com/office/drawing/2010/main">
        <mc:Choice Requires="a14">
          <p:sp>
            <p:nvSpPr>
              <p:cNvPr id="53" name="TextBox 52"/>
              <p:cNvSpPr txBox="1"/>
              <p:nvPr/>
            </p:nvSpPr>
            <p:spPr>
              <a:xfrm>
                <a:off x="8519598" y="2196450"/>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e>
                      </m:acc>
                    </m:oMath>
                  </m:oMathPara>
                </a14:m>
                <a:endParaRPr lang="en-US" b="0" i="1" dirty="0"/>
              </a:p>
            </p:txBody>
          </p:sp>
        </mc:Choice>
        <mc:Fallback xmlns="">
          <p:sp>
            <p:nvSpPr>
              <p:cNvPr id="53" name="TextBox 52"/>
              <p:cNvSpPr txBox="1">
                <a:spLocks noRot="1" noChangeAspect="1" noMove="1" noResize="1" noEditPoints="1" noAdjustHandles="1" noChangeArrowheads="1" noChangeShapeType="1" noTextEdit="1"/>
              </p:cNvSpPr>
              <p:nvPr/>
            </p:nvSpPr>
            <p:spPr>
              <a:xfrm>
                <a:off x="8519598" y="2196450"/>
                <a:ext cx="360040" cy="402931"/>
              </a:xfrm>
              <a:prstGeom prst="rect">
                <a:avLst/>
              </a:prstGeom>
              <a:blipFill>
                <a:blip r:embed="rId4"/>
                <a:stretch>
                  <a:fillRect t="-21212" r="-27119"/>
                </a:stretch>
              </a:blipFill>
            </p:spPr>
            <p:txBody>
              <a:bodyPr/>
              <a:lstStyle/>
              <a:p>
                <a:r>
                  <a:rPr lang="en-US">
                    <a:noFill/>
                  </a:rPr>
                  <a:t> </a:t>
                </a:r>
              </a:p>
            </p:txBody>
          </p:sp>
        </mc:Fallback>
      </mc:AlternateContent>
      <p:sp>
        <p:nvSpPr>
          <p:cNvPr id="54" name="TextBox 53"/>
          <p:cNvSpPr txBox="1"/>
          <p:nvPr/>
        </p:nvSpPr>
        <p:spPr>
          <a:xfrm>
            <a:off x="7312384" y="2555612"/>
            <a:ext cx="360040" cy="369332"/>
          </a:xfrm>
          <a:prstGeom prst="rect">
            <a:avLst/>
          </a:prstGeom>
          <a:noFill/>
        </p:spPr>
        <p:txBody>
          <a:bodyPr wrap="square" rtlCol="0">
            <a:spAutoFit/>
          </a:bodyPr>
          <a:lstStyle/>
          <a:p>
            <a:r>
              <a:rPr lang="en-US" b="0" i="1" dirty="0"/>
              <a:t>d</a:t>
            </a:r>
          </a:p>
        </p:txBody>
      </p:sp>
      <p:sp>
        <p:nvSpPr>
          <p:cNvPr id="7" name="Title 6">
            <a:extLst>
              <a:ext uri="{FF2B5EF4-FFF2-40B4-BE49-F238E27FC236}">
                <a16:creationId xmlns:a16="http://schemas.microsoft.com/office/drawing/2014/main" id="{470762B0-D7C0-4BAE-A536-CECE2C0F9D70}"/>
              </a:ext>
            </a:extLst>
          </p:cNvPr>
          <p:cNvSpPr>
            <a:spLocks noGrp="1"/>
          </p:cNvSpPr>
          <p:nvPr>
            <p:ph type="title"/>
          </p:nvPr>
        </p:nvSpPr>
        <p:spPr/>
        <p:txBody>
          <a:bodyPr/>
          <a:lstStyle/>
          <a:p>
            <a:r>
              <a:rPr lang="en-US" dirty="0" err="1"/>
              <a:t>Chương</a:t>
            </a:r>
            <a:r>
              <a:rPr lang="en-US" dirty="0"/>
              <a:t> 2. HỆ LỰC PHẲNG</a:t>
            </a:r>
          </a:p>
        </p:txBody>
      </p:sp>
    </p:spTree>
    <p:extLst>
      <p:ext uri="{BB962C8B-B14F-4D97-AF65-F5344CB8AC3E}">
        <p14:creationId xmlns:p14="http://schemas.microsoft.com/office/powerpoint/2010/main" val="1375559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le 34"/>
          <p:cNvSpPr/>
          <p:nvPr/>
        </p:nvSpPr>
        <p:spPr bwMode="auto">
          <a:xfrm>
            <a:off x="625797" y="1525435"/>
            <a:ext cx="8266683" cy="1054760"/>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6" name="TextBox 5"/>
          <p:cNvSpPr txBox="1"/>
          <p:nvPr/>
        </p:nvSpPr>
        <p:spPr>
          <a:xfrm>
            <a:off x="179513" y="634329"/>
            <a:ext cx="7488832" cy="400110"/>
          </a:xfrm>
          <a:prstGeom prst="rect">
            <a:avLst/>
          </a:prstGeom>
          <a:noFill/>
        </p:spPr>
        <p:txBody>
          <a:bodyPr wrap="square" rtlCol="0">
            <a:spAutoFit/>
          </a:bodyPr>
          <a:lstStyle/>
          <a:p>
            <a:r>
              <a:rPr lang="en-US" sz="2000" dirty="0">
                <a:solidFill>
                  <a:schemeClr val="accent1">
                    <a:lumMod val="75000"/>
                  </a:schemeClr>
                </a:solidFill>
              </a:rPr>
              <a:t>2. Thu </a:t>
            </a:r>
            <a:r>
              <a:rPr lang="en-US" sz="2000" dirty="0" err="1">
                <a:solidFill>
                  <a:schemeClr val="accent1">
                    <a:lumMod val="75000"/>
                  </a:schemeClr>
                </a:solidFill>
              </a:rPr>
              <a:t>gọn</a:t>
            </a:r>
            <a:r>
              <a:rPr lang="en-US" sz="2000" dirty="0">
                <a:solidFill>
                  <a:schemeClr val="accent1">
                    <a:lumMod val="75000"/>
                  </a:schemeClr>
                </a:solidFill>
              </a:rPr>
              <a:t> </a:t>
            </a:r>
            <a:r>
              <a:rPr lang="en-US" sz="2000" dirty="0" err="1">
                <a:solidFill>
                  <a:schemeClr val="accent1">
                    <a:lumMod val="75000"/>
                  </a:schemeClr>
                </a:solidFill>
              </a:rPr>
              <a:t>hệ</a:t>
            </a:r>
            <a:r>
              <a:rPr lang="en-US" sz="2000" dirty="0">
                <a:solidFill>
                  <a:schemeClr val="accent1">
                    <a:lumMod val="75000"/>
                  </a:schemeClr>
                </a:solidFill>
              </a:rPr>
              <a:t> </a:t>
            </a:r>
            <a:r>
              <a:rPr lang="en-US" sz="2000" dirty="0" err="1">
                <a:solidFill>
                  <a:schemeClr val="accent1">
                    <a:lumMod val="75000"/>
                  </a:schemeClr>
                </a:solidFill>
              </a:rPr>
              <a:t>lực</a:t>
            </a:r>
            <a:r>
              <a:rPr lang="en-US" sz="2000" dirty="0">
                <a:solidFill>
                  <a:schemeClr val="accent1">
                    <a:lumMod val="75000"/>
                  </a:schemeClr>
                </a:solidFill>
              </a:rPr>
              <a:t> </a:t>
            </a:r>
            <a:r>
              <a:rPr lang="en-US" sz="2000" dirty="0" err="1">
                <a:solidFill>
                  <a:schemeClr val="accent1">
                    <a:lumMod val="75000"/>
                  </a:schemeClr>
                </a:solidFill>
              </a:rPr>
              <a:t>phẳng</a:t>
            </a:r>
            <a:endParaRPr lang="en-US" sz="2000" dirty="0">
              <a:solidFill>
                <a:schemeClr val="accent1">
                  <a:lumMod val="75000"/>
                </a:schemeClr>
              </a:solidFill>
            </a:endParaRPr>
          </a:p>
        </p:txBody>
      </p:sp>
      <p:sp>
        <p:nvSpPr>
          <p:cNvPr id="30" name="Rounded Rectangle 29"/>
          <p:cNvSpPr/>
          <p:nvPr/>
        </p:nvSpPr>
        <p:spPr bwMode="auto">
          <a:xfrm>
            <a:off x="775081" y="1311831"/>
            <a:ext cx="3292863"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Định lí dời lực song song</a:t>
            </a:r>
            <a:endParaRPr kumimoji="0" lang="en-US" sz="1800" i="0" u="none" strike="noStrike" cap="none" normalizeH="0" baseline="0">
              <a:ln>
                <a:noFill/>
              </a:ln>
              <a:solidFill>
                <a:schemeClr val="bg1"/>
              </a:solidFill>
              <a:effectLst/>
              <a:latin typeface="Arial" charset="0"/>
            </a:endParaRPr>
          </a:p>
        </p:txBody>
      </p:sp>
      <p:grpSp>
        <p:nvGrpSpPr>
          <p:cNvPr id="32" name="Group 31"/>
          <p:cNvGrpSpPr/>
          <p:nvPr/>
        </p:nvGrpSpPr>
        <p:grpSpPr>
          <a:xfrm>
            <a:off x="179513" y="1124744"/>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625205" cy="369332"/>
            </a:xfrm>
            <a:prstGeom prst="rect">
              <a:avLst/>
            </a:prstGeom>
            <a:noFill/>
          </p:spPr>
          <p:txBody>
            <a:bodyPr wrap="square" rtlCol="0">
              <a:spAutoFit/>
            </a:bodyPr>
            <a:lstStyle/>
            <a:p>
              <a:pPr algn="ctr"/>
              <a:r>
                <a:rPr lang="en-US" dirty="0">
                  <a:solidFill>
                    <a:schemeClr val="bg1"/>
                  </a:solidFill>
                </a:rPr>
                <a:t>2.1</a:t>
              </a:r>
            </a:p>
          </p:txBody>
        </p:sp>
      </p:grpSp>
      <mc:AlternateContent xmlns:mc="http://schemas.openxmlformats.org/markup-compatibility/2006" xmlns:a14="http://schemas.microsoft.com/office/drawing/2010/main">
        <mc:Choice Requires="a14">
          <p:sp>
            <p:nvSpPr>
              <p:cNvPr id="36" name="Rectangle 35"/>
              <p:cNvSpPr/>
              <p:nvPr/>
            </p:nvSpPr>
            <p:spPr>
              <a:xfrm>
                <a:off x="756329" y="1714957"/>
                <a:ext cx="8136151" cy="865237"/>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Lực </a:t>
                </a:r>
                <a14:m>
                  <m:oMath xmlns:m="http://schemas.openxmlformats.org/officeDocument/2006/math">
                    <m:acc>
                      <m:accPr>
                        <m:chr m:val="⃗"/>
                        <m:ctrlPr>
                          <a:rPr lang="en-US" b="0" i="1" kern="0">
                            <a:solidFill>
                              <a:schemeClr val="accent1">
                                <a:lumMod val="75000"/>
                              </a:schemeClr>
                            </a:solidFill>
                            <a:latin typeface="Cambria Math" panose="02040503050406030204" pitchFamily="18" charset="0"/>
                          </a:rPr>
                        </m:ctrlPr>
                      </m:accPr>
                      <m:e>
                        <m:r>
                          <m:rPr>
                            <m:sty m:val="p"/>
                          </m:rPr>
                          <a:rPr lang="en-US" b="0" kern="0">
                            <a:solidFill>
                              <a:schemeClr val="accent1">
                                <a:lumMod val="75000"/>
                              </a:schemeClr>
                            </a:solidFill>
                            <a:latin typeface="Cambria Math"/>
                          </a:rPr>
                          <m:t>F</m:t>
                        </m:r>
                      </m:e>
                    </m:acc>
                  </m:oMath>
                </a14:m>
                <a:r>
                  <a:rPr lang="en-US" b="0" kern="0">
                    <a:solidFill>
                      <a:schemeClr val="accent1">
                        <a:lumMod val="75000"/>
                      </a:schemeClr>
                    </a:solidFill>
                    <a:latin typeface="Helvetica Neue"/>
                    <a:ea typeface="Optima" pitchFamily="18" charset="-93"/>
                    <a:cs typeface="Optima" pitchFamily="18" charset="-93"/>
                  </a:rPr>
                  <a:t> tác dụng tại A tương đương với tác dụng của nó tại O (lực </a:t>
                </a:r>
                <a14:m>
                  <m:oMath xmlns:m="http://schemas.openxmlformats.org/officeDocument/2006/math">
                    <m:acc>
                      <m:accPr>
                        <m:chr m:val="⃗"/>
                        <m:ctrlPr>
                          <a:rPr lang="en-US" b="0" i="1" kern="0">
                            <a:solidFill>
                              <a:schemeClr val="accent1">
                                <a:lumMod val="75000"/>
                              </a:schemeClr>
                            </a:solidFill>
                            <a:latin typeface="Cambria Math" panose="02040503050406030204" pitchFamily="18" charset="0"/>
                          </a:rPr>
                        </m:ctrlPr>
                      </m:accPr>
                      <m:e>
                        <m:r>
                          <m:rPr>
                            <m:sty m:val="p"/>
                          </m:rPr>
                          <a:rPr lang="en-US" b="0" kern="0">
                            <a:solidFill>
                              <a:schemeClr val="accent1">
                                <a:lumMod val="75000"/>
                              </a:schemeClr>
                            </a:solidFill>
                            <a:latin typeface="Cambria Math"/>
                          </a:rPr>
                          <m:t>F</m:t>
                        </m:r>
                        <m:r>
                          <a:rPr lang="en-US" b="0" kern="0">
                            <a:solidFill>
                              <a:schemeClr val="accent1">
                                <a:lumMod val="75000"/>
                              </a:schemeClr>
                            </a:solidFill>
                            <a:latin typeface="Cambria Math"/>
                          </a:rPr>
                          <m:t>′</m:t>
                        </m:r>
                      </m:e>
                    </m:acc>
                  </m:oMath>
                </a14:m>
                <a:r>
                  <a:rPr lang="en-US" b="0" kern="0">
                    <a:solidFill>
                      <a:schemeClr val="accent1">
                        <a:lumMod val="75000"/>
                      </a:schemeClr>
                    </a:solidFill>
                    <a:latin typeface="Helvetica Neue"/>
                    <a:ea typeface="Optima" pitchFamily="18" charset="-93"/>
                    <a:cs typeface="Optima" pitchFamily="18" charset="-93"/>
                  </a:rPr>
                  <a:t>) và một ngẫu lực có mômen bằng mômen của lực </a:t>
                </a:r>
                <a14:m>
                  <m:oMath xmlns:m="http://schemas.openxmlformats.org/officeDocument/2006/math">
                    <m:acc>
                      <m:accPr>
                        <m:chr m:val="⃗"/>
                        <m:ctrlPr>
                          <a:rPr lang="en-US" b="0" i="1" kern="0">
                            <a:solidFill>
                              <a:schemeClr val="accent1">
                                <a:lumMod val="75000"/>
                              </a:schemeClr>
                            </a:solidFill>
                            <a:latin typeface="Cambria Math" panose="02040503050406030204" pitchFamily="18" charset="0"/>
                          </a:rPr>
                        </m:ctrlPr>
                      </m:accPr>
                      <m:e>
                        <m:r>
                          <m:rPr>
                            <m:sty m:val="p"/>
                          </m:rPr>
                          <a:rPr lang="en-US" b="0" kern="0">
                            <a:solidFill>
                              <a:schemeClr val="accent1">
                                <a:lumMod val="75000"/>
                              </a:schemeClr>
                            </a:solidFill>
                            <a:latin typeface="Cambria Math"/>
                          </a:rPr>
                          <m:t>F</m:t>
                        </m:r>
                      </m:e>
                    </m:acc>
                  </m:oMath>
                </a14:m>
                <a:r>
                  <a:rPr lang="en-US" b="0" kern="0">
                    <a:solidFill>
                      <a:schemeClr val="accent1">
                        <a:lumMod val="75000"/>
                      </a:schemeClr>
                    </a:solidFill>
                    <a:latin typeface="Helvetica Neue"/>
                    <a:ea typeface="Optima" pitchFamily="18" charset="-93"/>
                    <a:cs typeface="Optima" pitchFamily="18" charset="-93"/>
                  </a:rPr>
                  <a:t> đối với điểm O</a:t>
                </a:r>
              </a:p>
            </p:txBody>
          </p:sp>
        </mc:Choice>
        <mc:Fallback xmlns="">
          <p:sp>
            <p:nvSpPr>
              <p:cNvPr id="36" name="Rectangle 35"/>
              <p:cNvSpPr>
                <a:spLocks noRot="1" noChangeAspect="1" noMove="1" noResize="1" noEditPoints="1" noAdjustHandles="1" noChangeArrowheads="1" noChangeShapeType="1" noTextEdit="1"/>
              </p:cNvSpPr>
              <p:nvPr/>
            </p:nvSpPr>
            <p:spPr>
              <a:xfrm>
                <a:off x="756329" y="1714957"/>
                <a:ext cx="8136151" cy="865237"/>
              </a:xfrm>
              <a:prstGeom prst="rect">
                <a:avLst/>
              </a:prstGeom>
              <a:blipFill>
                <a:blip r:embed="rId3"/>
                <a:stretch>
                  <a:fillRect l="-599" b="-5634"/>
                </a:stretch>
              </a:blipFill>
            </p:spPr>
            <p:txBody>
              <a:bodyPr/>
              <a:lstStyle/>
              <a:p>
                <a:r>
                  <a:rPr lang="en-US">
                    <a:noFill/>
                  </a:rPr>
                  <a:t> </a:t>
                </a:r>
              </a:p>
            </p:txBody>
          </p:sp>
        </mc:Fallback>
      </mc:AlternateContent>
      <p:grpSp>
        <p:nvGrpSpPr>
          <p:cNvPr id="12" name="Group 11"/>
          <p:cNvGrpSpPr/>
          <p:nvPr/>
        </p:nvGrpSpPr>
        <p:grpSpPr>
          <a:xfrm>
            <a:off x="323528" y="2852936"/>
            <a:ext cx="4824536" cy="388977"/>
            <a:chOff x="467544" y="4005064"/>
            <a:chExt cx="4824536" cy="388977"/>
          </a:xfrm>
        </p:grpSpPr>
        <p:sp>
          <p:nvSpPr>
            <p:cNvPr id="13" name="Round Same Side Corner Rectangle 12"/>
            <p:cNvSpPr/>
            <p:nvPr/>
          </p:nvSpPr>
          <p:spPr bwMode="auto">
            <a:xfrm>
              <a:off x="467544" y="4005064"/>
              <a:ext cx="2196244"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i="1">
                  <a:solidFill>
                    <a:schemeClr val="bg1"/>
                  </a:solidFill>
                  <a:latin typeface="Arial" charset="0"/>
                </a:rPr>
                <a:t>Chứng minh</a:t>
              </a:r>
              <a:endParaRPr kumimoji="0" lang="en-US" sz="1800" i="1" u="none" strike="noStrike" cap="none" normalizeH="0" baseline="0">
                <a:ln>
                  <a:noFill/>
                </a:ln>
                <a:solidFill>
                  <a:schemeClr val="bg1"/>
                </a:solidFill>
                <a:effectLst/>
                <a:latin typeface="Arial" charset="0"/>
              </a:endParaRPr>
            </a:p>
          </p:txBody>
        </p:sp>
        <p:cxnSp>
          <p:nvCxnSpPr>
            <p:cNvPr id="14" name="Straight Connector 13"/>
            <p:cNvCxnSpPr/>
            <p:nvPr/>
          </p:nvCxnSpPr>
          <p:spPr bwMode="auto">
            <a:xfrm>
              <a:off x="467544" y="4365104"/>
              <a:ext cx="482453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4" name="Rectangle 3"/>
              <p:cNvSpPr/>
              <p:nvPr/>
            </p:nvSpPr>
            <p:spPr>
              <a:xfrm>
                <a:off x="323528" y="3337720"/>
                <a:ext cx="5040560" cy="1819472"/>
              </a:xfrm>
              <a:prstGeom prst="rect">
                <a:avLst/>
              </a:prstGeom>
            </p:spPr>
            <p:txBody>
              <a:bodyPr wrap="square">
                <a:spAutoFit/>
              </a:bodyPr>
              <a:lstStyle/>
              <a:p>
                <a:pPr marL="285750" indent="-285750">
                  <a:lnSpc>
                    <a:spcPct val="120000"/>
                  </a:lnSpc>
                  <a:spcBef>
                    <a:spcPts val="600"/>
                  </a:spcBef>
                  <a:buClr>
                    <a:srgbClr val="39998E"/>
                  </a:buClr>
                  <a:buFont typeface="Wingdings" pitchFamily="2" charset="2"/>
                  <a:buChar char="§"/>
                </a:pPr>
                <a:r>
                  <a:rPr lang="en-US" b="0" i="1" kern="0">
                    <a:solidFill>
                      <a:srgbClr val="000000"/>
                    </a:solidFill>
                    <a:latin typeface="Helvetica Neue"/>
                    <a:ea typeface="Optima" pitchFamily="18" charset="-93"/>
                    <a:cs typeface="Optima" pitchFamily="18" charset="-93"/>
                  </a:rPr>
                  <a:t>Đặt tại O hai lực cân bằng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r>
                          <a:rPr lang="en-US" b="0" i="1" kern="0">
                            <a:solidFill>
                              <a:srgbClr val="000000"/>
                            </a:solidFill>
                            <a:latin typeface="Cambria Math"/>
                          </a:rPr>
                          <m:t>′</m:t>
                        </m:r>
                      </m:e>
                    </m:acc>
                  </m:oMath>
                </a14:m>
                <a:r>
                  <a:rPr lang="en-US" b="0" i="1" kern="0">
                    <a:solidFill>
                      <a:srgbClr val="000000"/>
                    </a:solidFill>
                    <a:latin typeface="Helvetica Neue"/>
                    <a:ea typeface="Optima" pitchFamily="18" charset="-93"/>
                    <a:cs typeface="Optima" pitchFamily="18" charset="-93"/>
                  </a:rPr>
                  <a:t>,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r>
                          <a:rPr lang="en-US" b="0" i="1" kern="0">
                            <a:solidFill>
                              <a:srgbClr val="000000"/>
                            </a:solidFill>
                            <a:latin typeface="Cambria Math"/>
                          </a:rPr>
                          <m:t>′′</m:t>
                        </m:r>
                      </m:e>
                    </m:acc>
                  </m:oMath>
                </a14:m>
                <a:r>
                  <a:rPr lang="en-US" b="0" i="1" kern="0">
                    <a:solidFill>
                      <a:srgbClr val="000000"/>
                    </a:solidFill>
                    <a:latin typeface="Helvetica Neue"/>
                    <a:ea typeface="Optima" pitchFamily="18" charset="-93"/>
                    <a:cs typeface="Optima" pitchFamily="18" charset="-93"/>
                  </a:rPr>
                  <a:t>) và có trị số bằng với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e>
                    </m:acc>
                  </m:oMath>
                </a14:m>
                <a:endParaRPr lang="en-US" b="0" i="1" kern="0">
                  <a:solidFill>
                    <a:srgbClr val="000000"/>
                  </a:solidFill>
                  <a:latin typeface="Helvetica Neue"/>
                  <a:ea typeface="Optima" pitchFamily="18" charset="-93"/>
                  <a:cs typeface="Optima" pitchFamily="18" charset="-93"/>
                </a:endParaRPr>
              </a:p>
              <a:p>
                <a:pPr marL="285750" indent="-285750">
                  <a:lnSpc>
                    <a:spcPct val="120000"/>
                  </a:lnSpc>
                  <a:spcBef>
                    <a:spcPts val="600"/>
                  </a:spcBef>
                  <a:buClr>
                    <a:srgbClr val="39998E"/>
                  </a:buClr>
                  <a:buFont typeface="Wingdings" pitchFamily="2" charset="2"/>
                  <a:buChar char="§"/>
                </a:pPr>
                <a:r>
                  <a:rPr lang="en-US" b="0" i="1" kern="0">
                    <a:solidFill>
                      <a:srgbClr val="000000"/>
                    </a:solidFill>
                    <a:latin typeface="Helvetica Neue"/>
                    <a:ea typeface="Optima" pitchFamily="18" charset="-93"/>
                    <a:cs typeface="Optima" pitchFamily="18" charset="-93"/>
                  </a:rPr>
                  <a:t>Theo tiên đề 2: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e>
                    </m:acc>
                  </m:oMath>
                </a14:m>
                <a:r>
                  <a:rPr lang="en-US" b="0" i="1" kern="0">
                    <a:solidFill>
                      <a:srgbClr val="000000"/>
                    </a:solidFill>
                    <a:latin typeface="Helvetica Neue"/>
                    <a:ea typeface="Optima" pitchFamily="18" charset="-93"/>
                    <a:cs typeface="Optima" pitchFamily="18" charset="-93"/>
                  </a:rPr>
                  <a:t> ~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e>
                    </m:acc>
                  </m:oMath>
                </a14:m>
                <a:r>
                  <a:rPr lang="en-US" b="0" i="1" kern="0">
                    <a:solidFill>
                      <a:srgbClr val="000000"/>
                    </a:solidFill>
                    <a:latin typeface="Helvetica Neue"/>
                    <a:ea typeface="Optima" pitchFamily="18" charset="-93"/>
                    <a:cs typeface="Optima" pitchFamily="18" charset="-93"/>
                  </a:rPr>
                  <a:t>,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r>
                          <a:rPr lang="en-US" b="0" i="1" kern="0">
                            <a:solidFill>
                              <a:srgbClr val="000000"/>
                            </a:solidFill>
                            <a:latin typeface="Cambria Math"/>
                          </a:rPr>
                          <m:t>′</m:t>
                        </m:r>
                      </m:e>
                    </m:acc>
                  </m:oMath>
                </a14:m>
                <a:r>
                  <a:rPr lang="en-US" b="0" i="1" kern="0">
                    <a:solidFill>
                      <a:srgbClr val="000000"/>
                    </a:solidFill>
                    <a:latin typeface="Helvetica Neue"/>
                    <a:ea typeface="Optima" pitchFamily="18" charset="-93"/>
                    <a:cs typeface="Optima" pitchFamily="18" charset="-93"/>
                  </a:rPr>
                  <a:t>,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r>
                          <a:rPr lang="en-US" b="0" i="1" kern="0">
                            <a:solidFill>
                              <a:srgbClr val="000000"/>
                            </a:solidFill>
                            <a:latin typeface="Cambria Math"/>
                          </a:rPr>
                          <m:t>′′</m:t>
                        </m:r>
                      </m:e>
                    </m:acc>
                  </m:oMath>
                </a14:m>
                <a:r>
                  <a:rPr lang="en-US" b="0" i="1" kern="0">
                    <a:solidFill>
                      <a:srgbClr val="000000"/>
                    </a:solidFill>
                    <a:latin typeface="Helvetica Neue"/>
                    <a:ea typeface="Optima" pitchFamily="18" charset="-93"/>
                    <a:cs typeface="Optima" pitchFamily="18" charset="-93"/>
                  </a:rPr>
                  <a:t>) ~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r>
                          <a:rPr lang="en-US" b="0" i="1" kern="0">
                            <a:solidFill>
                              <a:srgbClr val="000000"/>
                            </a:solidFill>
                            <a:latin typeface="Cambria Math"/>
                          </a:rPr>
                          <m:t>′</m:t>
                        </m:r>
                      </m:e>
                    </m:acc>
                  </m:oMath>
                </a14:m>
                <a:r>
                  <a:rPr lang="en-US" b="0" i="1" kern="0">
                    <a:solidFill>
                      <a:srgbClr val="000000"/>
                    </a:solidFill>
                    <a:latin typeface="Helvetica Neue"/>
                    <a:ea typeface="Optima" pitchFamily="18" charset="-93"/>
                    <a:cs typeface="Optima" pitchFamily="18" charset="-93"/>
                  </a:rPr>
                  <a:t> và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e>
                    </m:acc>
                  </m:oMath>
                </a14:m>
                <a:r>
                  <a:rPr lang="en-US" b="0" i="1" kern="0">
                    <a:solidFill>
                      <a:srgbClr val="000000"/>
                    </a:solidFill>
                    <a:latin typeface="Helvetica Neue"/>
                    <a:ea typeface="Optima" pitchFamily="18" charset="-93"/>
                    <a:cs typeface="Optima" pitchFamily="18" charset="-93"/>
                  </a:rPr>
                  <a:t>,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r>
                          <a:rPr lang="en-US" b="0" i="1" kern="0">
                            <a:solidFill>
                              <a:srgbClr val="000000"/>
                            </a:solidFill>
                            <a:latin typeface="Cambria Math"/>
                          </a:rPr>
                          <m:t>′′</m:t>
                        </m:r>
                      </m:e>
                    </m:acc>
                  </m:oMath>
                </a14:m>
                <a:r>
                  <a:rPr lang="en-US" b="0" i="1" kern="0">
                    <a:solidFill>
                      <a:srgbClr val="000000"/>
                    </a:solidFill>
                    <a:latin typeface="Helvetica Neue"/>
                    <a:ea typeface="Optima" pitchFamily="18" charset="-93"/>
                    <a:cs typeface="Optima" pitchFamily="18" charset="-93"/>
                  </a:rPr>
                  <a:t>) </a:t>
                </a:r>
              </a:p>
              <a:p>
                <a:pPr marL="285750" indent="-285750">
                  <a:lnSpc>
                    <a:spcPct val="120000"/>
                  </a:lnSpc>
                  <a:spcBef>
                    <a:spcPts val="600"/>
                  </a:spcBef>
                  <a:buClr>
                    <a:srgbClr val="39998E"/>
                  </a:buClr>
                  <a:buFont typeface="Wingdings" pitchFamily="2" charset="2"/>
                  <a:buChar char="§"/>
                </a:pPr>
                <a:r>
                  <a:rPr lang="en-US" b="0" i="1" kern="0">
                    <a:solidFill>
                      <a:srgbClr val="000000"/>
                    </a:solidFill>
                    <a:latin typeface="Helvetica Neue"/>
                    <a:ea typeface="Optima" pitchFamily="18" charset="-93"/>
                    <a:cs typeface="Optima" pitchFamily="18" charset="-93"/>
                  </a:rPr>
                  <a:t>(</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e>
                    </m:acc>
                  </m:oMath>
                </a14:m>
                <a:r>
                  <a:rPr lang="en-US" b="0" i="1" kern="0">
                    <a:solidFill>
                      <a:srgbClr val="000000"/>
                    </a:solidFill>
                    <a:latin typeface="Helvetica Neue"/>
                    <a:ea typeface="Optima" pitchFamily="18" charset="-93"/>
                    <a:cs typeface="Optima" pitchFamily="18" charset="-93"/>
                  </a:rPr>
                  <a:t>, </a:t>
                </a:r>
                <a14:m>
                  <m:oMath xmlns:m="http://schemas.openxmlformats.org/officeDocument/2006/math">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r>
                          <a:rPr lang="en-US" b="0" i="1" kern="0">
                            <a:solidFill>
                              <a:srgbClr val="000000"/>
                            </a:solidFill>
                            <a:latin typeface="Cambria Math"/>
                          </a:rPr>
                          <m:t>′′</m:t>
                        </m:r>
                      </m:e>
                    </m:acc>
                  </m:oMath>
                </a14:m>
                <a:r>
                  <a:rPr lang="en-US" b="0" i="1" kern="0">
                    <a:solidFill>
                      <a:srgbClr val="000000"/>
                    </a:solidFill>
                    <a:latin typeface="Helvetica Neue"/>
                    <a:ea typeface="Optima" pitchFamily="18" charset="-93"/>
                    <a:cs typeface="Optima" pitchFamily="18" charset="-93"/>
                  </a:rPr>
                  <a:t>) là ngẫu lực có mômen</a:t>
                </a:r>
                <a14:m>
                  <m:oMath xmlns:m="http://schemas.openxmlformats.org/officeDocument/2006/math">
                    <m:r>
                      <a:rPr lang="en-US" b="0" i="1" kern="0">
                        <a:solidFill>
                          <a:srgbClr val="000000"/>
                        </a:solidFill>
                        <a:latin typeface="Cambria Math"/>
                      </a:rPr>
                      <m:t> </m:t>
                    </m:r>
                    <m:r>
                      <a:rPr lang="en-US" b="0" i="1" kern="0">
                        <a:solidFill>
                          <a:srgbClr val="000000"/>
                        </a:solidFill>
                        <a:latin typeface="Cambria Math"/>
                      </a:rPr>
                      <m:t>𝑚</m:t>
                    </m:r>
                    <m:r>
                      <a:rPr lang="en-US" b="0" i="1" kern="0">
                        <a:solidFill>
                          <a:srgbClr val="000000"/>
                        </a:solidFill>
                        <a:latin typeface="Cambria Math"/>
                      </a:rPr>
                      <m:t>=</m:t>
                    </m:r>
                    <m:sSub>
                      <m:sSubPr>
                        <m:ctrlPr>
                          <a:rPr lang="en-US" b="0" i="1" kern="0">
                            <a:solidFill>
                              <a:srgbClr val="000000"/>
                            </a:solidFill>
                            <a:latin typeface="Cambria Math" panose="02040503050406030204" pitchFamily="18" charset="0"/>
                          </a:rPr>
                        </m:ctrlPr>
                      </m:sSubPr>
                      <m:e>
                        <m:r>
                          <a:rPr lang="en-US" b="0" i="1" kern="0">
                            <a:solidFill>
                              <a:srgbClr val="000000"/>
                            </a:solidFill>
                            <a:latin typeface="Cambria Math"/>
                          </a:rPr>
                          <m:t>𝑚</m:t>
                        </m:r>
                      </m:e>
                      <m:sub>
                        <m:r>
                          <a:rPr lang="en-US" b="0" i="1" kern="0">
                            <a:solidFill>
                              <a:srgbClr val="000000"/>
                            </a:solidFill>
                            <a:latin typeface="Cambria Math"/>
                          </a:rPr>
                          <m:t>𝑂</m:t>
                        </m:r>
                      </m:sub>
                    </m:sSub>
                    <m:r>
                      <m:rPr>
                        <m:nor/>
                      </m:rPr>
                      <a:rPr lang="en-US" b="0" i="1" kern="0">
                        <a:solidFill>
                          <a:srgbClr val="000000"/>
                        </a:solidFill>
                        <a:latin typeface="Helvetica Neue"/>
                        <a:ea typeface="Optima" pitchFamily="18" charset="-93"/>
                        <a:cs typeface="Optima" pitchFamily="18" charset="-93"/>
                      </a:rPr>
                      <m:t>(</m:t>
                    </m:r>
                    <m:acc>
                      <m:accPr>
                        <m:chr m:val="⃗"/>
                        <m:ctrlPr>
                          <a:rPr lang="en-US" b="0" i="1" kern="0">
                            <a:solidFill>
                              <a:srgbClr val="000000"/>
                            </a:solidFill>
                            <a:latin typeface="Cambria Math" panose="02040503050406030204" pitchFamily="18" charset="0"/>
                          </a:rPr>
                        </m:ctrlPr>
                      </m:accPr>
                      <m:e>
                        <m:r>
                          <a:rPr lang="en-US" b="0" i="1" kern="0">
                            <a:solidFill>
                              <a:srgbClr val="000000"/>
                            </a:solidFill>
                            <a:latin typeface="Cambria Math"/>
                          </a:rPr>
                          <m:t>𝐹</m:t>
                        </m:r>
                      </m:e>
                    </m:acc>
                    <m:r>
                      <m:rPr>
                        <m:nor/>
                      </m:rPr>
                      <a:rPr lang="en-US" b="0" i="1" kern="0">
                        <a:solidFill>
                          <a:srgbClr val="000000"/>
                        </a:solidFill>
                        <a:latin typeface="Helvetica Neue"/>
                        <a:ea typeface="Optima" pitchFamily="18" charset="-93"/>
                        <a:cs typeface="Optima" pitchFamily="18" charset="-93"/>
                      </a:rPr>
                      <m:t>) </m:t>
                    </m:r>
                  </m:oMath>
                </a14:m>
                <a:endParaRPr lang="en-US" b="0" i="1" kern="0">
                  <a:solidFill>
                    <a:srgbClr val="000000"/>
                  </a:solidFill>
                  <a:latin typeface="Helvetica Neue"/>
                  <a:ea typeface="Optima" pitchFamily="18" charset="-93"/>
                  <a:cs typeface="Optima" pitchFamily="18" charset="-93"/>
                </a:endParaRPr>
              </a:p>
            </p:txBody>
          </p:sp>
        </mc:Choice>
        <mc:Fallback xmlns="">
          <p:sp>
            <p:nvSpPr>
              <p:cNvPr id="4" name="Rectangle 3"/>
              <p:cNvSpPr>
                <a:spLocks noRot="1" noChangeAspect="1" noMove="1" noResize="1" noEditPoints="1" noAdjustHandles="1" noChangeArrowheads="1" noChangeShapeType="1" noTextEdit="1"/>
              </p:cNvSpPr>
              <p:nvPr/>
            </p:nvSpPr>
            <p:spPr>
              <a:xfrm>
                <a:off x="323528" y="3337720"/>
                <a:ext cx="5040560" cy="1819472"/>
              </a:xfrm>
              <a:prstGeom prst="rect">
                <a:avLst/>
              </a:prstGeom>
              <a:blipFill>
                <a:blip r:embed="rId4"/>
                <a:stretch>
                  <a:fillRect l="-726" r="-1209" b="-2013"/>
                </a:stretch>
              </a:blipFill>
            </p:spPr>
            <p:txBody>
              <a:bodyPr/>
              <a:lstStyle/>
              <a:p>
                <a:r>
                  <a:rPr lang="en-US">
                    <a:noFill/>
                  </a:rPr>
                  <a:t> </a:t>
                </a:r>
              </a:p>
            </p:txBody>
          </p:sp>
        </mc:Fallback>
      </mc:AlternateContent>
      <p:sp>
        <p:nvSpPr>
          <p:cNvPr id="3" name="Oval 2"/>
          <p:cNvSpPr/>
          <p:nvPr/>
        </p:nvSpPr>
        <p:spPr bwMode="auto">
          <a:xfrm>
            <a:off x="6660232" y="2852936"/>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8" name="Straight Arrow Connector 7"/>
          <p:cNvCxnSpPr/>
          <p:nvPr/>
        </p:nvCxnSpPr>
        <p:spPr bwMode="auto">
          <a:xfrm>
            <a:off x="7236296" y="3163133"/>
            <a:ext cx="1512168" cy="0"/>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 name="Oval 18"/>
          <p:cNvSpPr/>
          <p:nvPr/>
        </p:nvSpPr>
        <p:spPr bwMode="auto">
          <a:xfrm>
            <a:off x="5436096" y="4786690"/>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0" name="Straight Arrow Connector 19"/>
          <p:cNvCxnSpPr/>
          <p:nvPr/>
        </p:nvCxnSpPr>
        <p:spPr bwMode="auto">
          <a:xfrm>
            <a:off x="6255063" y="6043879"/>
            <a:ext cx="1512168" cy="0"/>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TextBox 20"/>
          <p:cNvSpPr txBox="1"/>
          <p:nvPr/>
        </p:nvSpPr>
        <p:spPr>
          <a:xfrm>
            <a:off x="6995520" y="3239496"/>
            <a:ext cx="360040" cy="369332"/>
          </a:xfrm>
          <a:prstGeom prst="rect">
            <a:avLst/>
          </a:prstGeom>
          <a:noFill/>
        </p:spPr>
        <p:txBody>
          <a:bodyPr wrap="square" rtlCol="0">
            <a:spAutoFit/>
          </a:bodyPr>
          <a:lstStyle/>
          <a:p>
            <a:r>
              <a:rPr lang="en-US" b="0" i="1" dirty="0"/>
              <a:t>A</a:t>
            </a:r>
          </a:p>
        </p:txBody>
      </p:sp>
      <mc:AlternateContent xmlns:mc="http://schemas.openxmlformats.org/markup-compatibility/2006" xmlns:a14="http://schemas.microsoft.com/office/drawing/2010/main">
        <mc:Choice Requires="a14">
          <p:sp>
            <p:nvSpPr>
              <p:cNvPr id="22" name="TextBox 21"/>
              <p:cNvSpPr txBox="1"/>
              <p:nvPr/>
            </p:nvSpPr>
            <p:spPr>
              <a:xfrm>
                <a:off x="8500054" y="3290566"/>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e>
                      </m:acc>
                    </m:oMath>
                  </m:oMathPara>
                </a14:m>
                <a:endParaRPr lang="en-US" b="0" i="1" dirty="0"/>
              </a:p>
            </p:txBody>
          </p:sp>
        </mc:Choice>
        <mc:Fallback xmlns="">
          <p:sp>
            <p:nvSpPr>
              <p:cNvPr id="22" name="TextBox 21"/>
              <p:cNvSpPr txBox="1">
                <a:spLocks noRot="1" noChangeAspect="1" noMove="1" noResize="1" noEditPoints="1" noAdjustHandles="1" noChangeArrowheads="1" noChangeShapeType="1" noTextEdit="1"/>
              </p:cNvSpPr>
              <p:nvPr/>
            </p:nvSpPr>
            <p:spPr>
              <a:xfrm>
                <a:off x="8500054" y="3290566"/>
                <a:ext cx="360040" cy="402931"/>
              </a:xfrm>
              <a:prstGeom prst="rect">
                <a:avLst/>
              </a:prstGeom>
              <a:blipFill>
                <a:blip r:embed="rId5"/>
                <a:stretch>
                  <a:fillRect t="-21212" r="-28814"/>
                </a:stretch>
              </a:blipFill>
            </p:spPr>
            <p:txBody>
              <a:bodyPr/>
              <a:lstStyle/>
              <a:p>
                <a:r>
                  <a:rPr lang="en-US">
                    <a:noFill/>
                  </a:rPr>
                  <a:t> </a:t>
                </a:r>
              </a:p>
            </p:txBody>
          </p:sp>
        </mc:Fallback>
      </mc:AlternateContent>
      <p:sp>
        <p:nvSpPr>
          <p:cNvPr id="23" name="TextBox 22"/>
          <p:cNvSpPr txBox="1"/>
          <p:nvPr/>
        </p:nvSpPr>
        <p:spPr>
          <a:xfrm>
            <a:off x="5843392" y="5986794"/>
            <a:ext cx="360040" cy="369332"/>
          </a:xfrm>
          <a:prstGeom prst="rect">
            <a:avLst/>
          </a:prstGeom>
          <a:noFill/>
        </p:spPr>
        <p:txBody>
          <a:bodyPr wrap="square" rtlCol="0">
            <a:spAutoFit/>
          </a:bodyPr>
          <a:lstStyle/>
          <a:p>
            <a:r>
              <a:rPr lang="en-US" b="0" i="1" dirty="0"/>
              <a:t>O</a:t>
            </a:r>
          </a:p>
        </p:txBody>
      </p:sp>
      <mc:AlternateContent xmlns:mc="http://schemas.openxmlformats.org/markup-compatibility/2006" xmlns:a14="http://schemas.microsoft.com/office/drawing/2010/main">
        <mc:Choice Requires="a14">
          <p:sp>
            <p:nvSpPr>
              <p:cNvPr id="24" name="TextBox 23"/>
              <p:cNvSpPr txBox="1"/>
              <p:nvPr/>
            </p:nvSpPr>
            <p:spPr>
              <a:xfrm>
                <a:off x="7452320" y="5578778"/>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e>
                      </m:acc>
                    </m:oMath>
                  </m:oMathPara>
                </a14:m>
                <a:endParaRPr lang="en-US" b="0" i="1" dirty="0"/>
              </a:p>
            </p:txBody>
          </p:sp>
        </mc:Choice>
        <mc:Fallback xmlns="">
          <p:sp>
            <p:nvSpPr>
              <p:cNvPr id="24" name="TextBox 23"/>
              <p:cNvSpPr txBox="1">
                <a:spLocks noRot="1" noChangeAspect="1" noMove="1" noResize="1" noEditPoints="1" noAdjustHandles="1" noChangeArrowheads="1" noChangeShapeType="1" noTextEdit="1"/>
              </p:cNvSpPr>
              <p:nvPr/>
            </p:nvSpPr>
            <p:spPr>
              <a:xfrm>
                <a:off x="7452320" y="5578778"/>
                <a:ext cx="360040" cy="402931"/>
              </a:xfrm>
              <a:prstGeom prst="rect">
                <a:avLst/>
              </a:prstGeom>
              <a:blipFill>
                <a:blip r:embed="rId6"/>
                <a:stretch>
                  <a:fillRect t="-21212" r="-26667"/>
                </a:stretch>
              </a:blipFill>
            </p:spPr>
            <p:txBody>
              <a:bodyPr/>
              <a:lstStyle/>
              <a:p>
                <a:r>
                  <a:rPr lang="en-US">
                    <a:noFill/>
                  </a:rPr>
                  <a:t> </a:t>
                </a:r>
              </a:p>
            </p:txBody>
          </p:sp>
        </mc:Fallback>
      </mc:AlternateContent>
      <p:grpSp>
        <p:nvGrpSpPr>
          <p:cNvPr id="25" name="Group 24"/>
          <p:cNvGrpSpPr/>
          <p:nvPr/>
        </p:nvGrpSpPr>
        <p:grpSpPr>
          <a:xfrm flipH="1">
            <a:off x="5990808" y="5280943"/>
            <a:ext cx="971428" cy="957068"/>
            <a:chOff x="5256596" y="2959601"/>
            <a:chExt cx="666829" cy="656971"/>
          </a:xfrm>
        </p:grpSpPr>
        <p:sp>
          <p:nvSpPr>
            <p:cNvPr id="26" name="Arc 25"/>
            <p:cNvSpPr/>
            <p:nvPr/>
          </p:nvSpPr>
          <p:spPr bwMode="auto">
            <a:xfrm rot="18906061">
              <a:off x="5463904" y="3196603"/>
              <a:ext cx="459521" cy="419969"/>
            </a:xfrm>
            <a:prstGeom prst="arc">
              <a:avLst/>
            </a:prstGeom>
            <a:noFill/>
            <a:ln w="19050" cap="flat" cmpd="sng" algn="ctr">
              <a:solidFill>
                <a:schemeClr val="accent2">
                  <a:lumMod val="50000"/>
                </a:schemeClr>
              </a:solidFill>
              <a:prstDash val="solid"/>
              <a:round/>
              <a:headEnd type="stealth"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7" name="Straight Connector 26"/>
            <p:cNvCxnSpPr>
              <a:stCxn id="26" idx="2"/>
            </p:cNvCxnSpPr>
            <p:nvPr/>
          </p:nvCxnSpPr>
          <p:spPr bwMode="auto">
            <a:xfrm rot="5400000">
              <a:off x="5666165" y="3293244"/>
              <a:ext cx="239086" cy="141416"/>
            </a:xfrm>
            <a:prstGeom prst="line">
              <a:avLst/>
            </a:prstGeom>
            <a:solidFill>
              <a:schemeClr val="accent1"/>
            </a:solidFill>
            <a:ln w="19050" cap="flat" cmpd="sng" algn="ctr">
              <a:solidFill>
                <a:schemeClr val="accent2">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 name="TextBox 27"/>
            <p:cNvSpPr txBox="1"/>
            <p:nvPr/>
          </p:nvSpPr>
          <p:spPr>
            <a:xfrm>
              <a:off x="5256596" y="2959601"/>
              <a:ext cx="596057" cy="253525"/>
            </a:xfrm>
            <a:prstGeom prst="rect">
              <a:avLst/>
            </a:prstGeom>
            <a:noFill/>
          </p:spPr>
          <p:txBody>
            <a:bodyPr wrap="square" rtlCol="0">
              <a:spAutoFit/>
            </a:bodyPr>
            <a:lstStyle/>
            <a:p>
              <a:r>
                <a:rPr lang="en-US" b="0" i="1" dirty="0"/>
                <a:t>m</a:t>
              </a:r>
              <a:endParaRPr lang="en-US" b="0" i="1" baseline="-25000" dirty="0"/>
            </a:p>
          </p:txBody>
        </p:sp>
      </p:grpSp>
      <p:sp>
        <p:nvSpPr>
          <p:cNvPr id="31" name="Left-Right Arrow 30"/>
          <p:cNvSpPr/>
          <p:nvPr/>
        </p:nvSpPr>
        <p:spPr bwMode="auto">
          <a:xfrm rot="7135313">
            <a:off x="7143078" y="4857163"/>
            <a:ext cx="618485" cy="98593"/>
          </a:xfrm>
          <a:prstGeom prst="leftRightArrow">
            <a:avLst/>
          </a:prstGeom>
          <a:solidFill>
            <a:schemeClr val="accent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7" name="Title 6">
            <a:extLst>
              <a:ext uri="{FF2B5EF4-FFF2-40B4-BE49-F238E27FC236}">
                <a16:creationId xmlns:a16="http://schemas.microsoft.com/office/drawing/2014/main" id="{910B897F-4F80-4B28-80AE-DB149066FAEC}"/>
              </a:ext>
            </a:extLst>
          </p:cNvPr>
          <p:cNvSpPr>
            <a:spLocks noGrp="1"/>
          </p:cNvSpPr>
          <p:nvPr>
            <p:ph type="title"/>
          </p:nvPr>
        </p:nvSpPr>
        <p:spPr/>
        <p:txBody>
          <a:bodyPr/>
          <a:lstStyle/>
          <a:p>
            <a:r>
              <a:rPr lang="en-US" dirty="0" err="1"/>
              <a:t>Chương</a:t>
            </a:r>
            <a:r>
              <a:rPr lang="en-US" dirty="0"/>
              <a:t> 2. HỆ LỰC PHẲNG</a:t>
            </a:r>
          </a:p>
        </p:txBody>
      </p:sp>
    </p:spTree>
    <p:extLst>
      <p:ext uri="{BB962C8B-B14F-4D97-AF65-F5344CB8AC3E}">
        <p14:creationId xmlns:p14="http://schemas.microsoft.com/office/powerpoint/2010/main" val="939673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5" presetClass="entr" presetSubtype="0"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2000"/>
                                        <p:tgtEl>
                                          <p:spTgt spid="31"/>
                                        </p:tgtEl>
                                      </p:cBhvr>
                                    </p:animEffect>
                                    <p:anim calcmode="lin" valueType="num">
                                      <p:cBhvr>
                                        <p:cTn id="14" dur="2000" fill="hold"/>
                                        <p:tgtEl>
                                          <p:spTgt spid="31"/>
                                        </p:tgtEl>
                                        <p:attrNameLst>
                                          <p:attrName>ppt_w</p:attrName>
                                        </p:attrNameLst>
                                      </p:cBhvr>
                                      <p:tavLst>
                                        <p:tav tm="0" fmla="#ppt_w*sin(2.5*pi*$)">
                                          <p:val>
                                            <p:fltVal val="0"/>
                                          </p:val>
                                        </p:tav>
                                        <p:tav tm="100000">
                                          <p:val>
                                            <p:fltVal val="1"/>
                                          </p:val>
                                        </p:tav>
                                      </p:tavLst>
                                    </p:anim>
                                    <p:anim calcmode="lin" valueType="num">
                                      <p:cBhvr>
                                        <p:cTn id="15" dur="2000" fill="hold"/>
                                        <p:tgtEl>
                                          <p:spTgt spid="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le 34"/>
          <p:cNvSpPr/>
          <p:nvPr/>
        </p:nvSpPr>
        <p:spPr bwMode="auto">
          <a:xfrm>
            <a:off x="625797" y="1525435"/>
            <a:ext cx="8266683" cy="2047581"/>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0" name="Rounded Rectangle 29"/>
          <p:cNvSpPr/>
          <p:nvPr/>
        </p:nvSpPr>
        <p:spPr bwMode="auto">
          <a:xfrm>
            <a:off x="775081" y="1311831"/>
            <a:ext cx="4372983"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Thu gọn hệ lực phẳng về một điểm</a:t>
            </a:r>
            <a:endParaRPr kumimoji="0" lang="en-US" sz="1800" i="0" u="none" strike="noStrike" cap="none" normalizeH="0" baseline="0">
              <a:ln>
                <a:noFill/>
              </a:ln>
              <a:solidFill>
                <a:schemeClr val="bg1"/>
              </a:solidFill>
              <a:effectLst/>
              <a:latin typeface="Arial" charset="0"/>
            </a:endParaRPr>
          </a:p>
        </p:txBody>
      </p:sp>
      <p:grpSp>
        <p:nvGrpSpPr>
          <p:cNvPr id="32" name="Group 31"/>
          <p:cNvGrpSpPr/>
          <p:nvPr/>
        </p:nvGrpSpPr>
        <p:grpSpPr>
          <a:xfrm>
            <a:off x="179513" y="1124744"/>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634639" cy="369332"/>
            </a:xfrm>
            <a:prstGeom prst="rect">
              <a:avLst/>
            </a:prstGeom>
            <a:noFill/>
          </p:spPr>
          <p:txBody>
            <a:bodyPr wrap="square" rtlCol="0">
              <a:spAutoFit/>
            </a:bodyPr>
            <a:lstStyle/>
            <a:p>
              <a:pPr algn="ctr"/>
              <a:r>
                <a:rPr lang="en-US" dirty="0">
                  <a:solidFill>
                    <a:schemeClr val="bg1"/>
                  </a:solidFill>
                </a:rPr>
                <a:t>2.2</a:t>
              </a:r>
            </a:p>
          </p:txBody>
        </p:sp>
      </p:grpSp>
      <mc:AlternateContent xmlns:mc="http://schemas.openxmlformats.org/markup-compatibility/2006" xmlns:a14="http://schemas.microsoft.com/office/drawing/2010/main">
        <mc:Choice Requires="a14">
          <p:sp>
            <p:nvSpPr>
              <p:cNvPr id="36" name="Rectangle 35"/>
              <p:cNvSpPr/>
              <p:nvPr/>
            </p:nvSpPr>
            <p:spPr>
              <a:xfrm>
                <a:off x="756329" y="1714957"/>
                <a:ext cx="8208159" cy="1664558"/>
              </a:xfrm>
              <a:prstGeom prst="rect">
                <a:avLst/>
              </a:prstGeom>
            </p:spPr>
            <p:txBody>
              <a:bodyPr wrap="square">
                <a:spAutoFit/>
              </a:bodyPr>
              <a:lstStyle/>
              <a:p>
                <a:pPr lvl="0">
                  <a:lnSpc>
                    <a:spcPct val="120000"/>
                  </a:lnSpc>
                  <a:spcBef>
                    <a:spcPts val="600"/>
                  </a:spcBef>
                  <a:buClr>
                    <a:srgbClr val="142288"/>
                  </a:buClr>
                </a:pPr>
                <a:r>
                  <a:rPr lang="en-US" b="0" kern="0" dirty="0" err="1">
                    <a:solidFill>
                      <a:schemeClr val="accent1">
                        <a:lumMod val="75000"/>
                      </a:schemeClr>
                    </a:solidFill>
                    <a:latin typeface="Helvetica Neue"/>
                    <a:ea typeface="Optima" pitchFamily="18" charset="-93"/>
                    <a:cs typeface="Optima" pitchFamily="18" charset="-93"/>
                  </a:rPr>
                  <a:t>Hệ</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bất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kì</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tương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đương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với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một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bằng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vectơ</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chính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đặt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tại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O </a:t>
                </a:r>
                <a:r>
                  <a:rPr lang="en-US" b="0" kern="0" dirty="0" err="1">
                    <a:solidFill>
                      <a:schemeClr val="accent1">
                        <a:lumMod val="75000"/>
                      </a:schemeClr>
                    </a:solidFill>
                    <a:latin typeface="Helvetica Neue"/>
                    <a:ea typeface="Optima" pitchFamily="18" charset="-93"/>
                    <a:cs typeface="Optima" pitchFamily="18" charset="-93"/>
                  </a:rPr>
                  <a:t>tùy</a:t>
                </a:r>
                <a:r>
                  <a:rPr lang="en-US" b="0" kern="0" dirty="0">
                    <a:solidFill>
                      <a:schemeClr val="accent1">
                        <a:lumMod val="75000"/>
                      </a:schemeClr>
                    </a:solidFill>
                    <a:latin typeface="Helvetica Neue"/>
                    <a:ea typeface="Optima" pitchFamily="18" charset="-93"/>
                    <a:cs typeface="Optima" pitchFamily="18" charset="-93"/>
                  </a:rPr>
                  <a:t> ý </a:t>
                </a:r>
                <a:r>
                  <a:rPr lang="en-US" b="0" kern="0" dirty="0" err="1">
                    <a:solidFill>
                      <a:schemeClr val="accent1">
                        <a:lumMod val="75000"/>
                      </a:schemeClr>
                    </a:solidFill>
                    <a:latin typeface="Helvetica Neue"/>
                    <a:ea typeface="Optima" pitchFamily="18" charset="-93"/>
                    <a:cs typeface="Optima" pitchFamily="18" charset="-93"/>
                  </a:rPr>
                  <a:t>và</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một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ngẫu</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có</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momen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bằng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momen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chính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của</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hệ</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đối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với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tâm</a:t>
                </a:r>
                <a:r>
                  <a:rPr lang="en-US" b="0" kern="0" dirty="0">
                    <a:solidFill>
                      <a:schemeClr val="accent1">
                        <a:lumMod val="75000"/>
                      </a:schemeClr>
                    </a:solidFill>
                    <a:latin typeface="Helvetica Neue"/>
                    <a:ea typeface="Optima" pitchFamily="18" charset="-93"/>
                    <a:cs typeface="Optima" pitchFamily="18" charset="-93"/>
                  </a:rPr>
                  <a:t> O </a:t>
                </a:r>
                <a:r>
                  <a:rPr lang="en-US" b="0" kern="0" dirty="0" err="1">
                    <a:solidFill>
                      <a:schemeClr val="accent1">
                        <a:lumMod val="75000"/>
                      </a:schemeClr>
                    </a:solidFill>
                    <a:latin typeface="Helvetica Neue"/>
                    <a:ea typeface="Optima" pitchFamily="18" charset="-93"/>
                    <a:cs typeface="Optima" pitchFamily="18" charset="-93"/>
                  </a:rPr>
                  <a:t>đó</a:t>
                </a:r>
                <a:endParaRPr lang="en-US" b="0"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acc>
                        <m:accPr>
                          <m:chr m:val="⃗"/>
                          <m:ctrlPr>
                            <a:rPr lang="en-US" b="0" i="1" kern="0" smtClean="0">
                              <a:solidFill>
                                <a:srgbClr val="C00000"/>
                              </a:solidFill>
                              <a:latin typeface="Cambria Math" panose="02040503050406030204" pitchFamily="18" charset="0"/>
                            </a:rPr>
                          </m:ctrlPr>
                        </m:accPr>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𝑅</m:t>
                              </m:r>
                            </m:e>
                            <m:sub>
                              <m:r>
                                <a:rPr lang="en-US" b="0" i="1" kern="0">
                                  <a:solidFill>
                                    <a:srgbClr val="C00000"/>
                                  </a:solidFill>
                                  <a:latin typeface="Cambria Math"/>
                                </a:rPr>
                                <m:t>𝑂</m:t>
                              </m:r>
                            </m:sub>
                          </m:sSub>
                        </m:e>
                      </m:acc>
                      <m:r>
                        <a:rPr lang="en-US" b="0" i="1" kern="0">
                          <a:solidFill>
                            <a:srgbClr val="C00000"/>
                          </a:solidFill>
                          <a:latin typeface="Cambria Math"/>
                        </a:rPr>
                        <m:t>=</m:t>
                      </m:r>
                      <m:acc>
                        <m:accPr>
                          <m:chr m:val="⃗"/>
                          <m:ctrlPr>
                            <a:rPr lang="en-US" b="0" i="1" kern="0">
                              <a:solidFill>
                                <a:srgbClr val="C00000"/>
                              </a:solidFill>
                              <a:latin typeface="Cambria Math" panose="02040503050406030204" pitchFamily="18" charset="0"/>
                            </a:rPr>
                          </m:ctrlPr>
                        </m:accPr>
                        <m:e>
                          <m:r>
                            <a:rPr lang="en-US" b="0" i="1" kern="0">
                              <a:solidFill>
                                <a:srgbClr val="C00000"/>
                              </a:solidFill>
                              <a:latin typeface="Cambria Math"/>
                            </a:rPr>
                            <m:t>𝑅</m:t>
                          </m:r>
                        </m:e>
                      </m:acc>
                      <m:r>
                        <a:rPr lang="en-US" b="0" i="1" kern="0">
                          <a:solidFill>
                            <a:srgbClr val="C00000"/>
                          </a:solidFill>
                          <a:latin typeface="Cambria Math"/>
                        </a:rPr>
                        <m:t>=</m:t>
                      </m:r>
                      <m:nary>
                        <m:naryPr>
                          <m:chr m:val="∑"/>
                          <m:ctrlPr>
                            <a:rPr lang="en-US" b="0" i="1" kern="0">
                              <a:solidFill>
                                <a:srgbClr val="C00000"/>
                              </a:solidFill>
                              <a:latin typeface="Cambria Math" panose="02040503050406030204" pitchFamily="18" charset="0"/>
                            </a:rPr>
                          </m:ctrlPr>
                        </m:naryPr>
                        <m:sub>
                          <m:r>
                            <m:rPr>
                              <m:brk m:alnAt="23"/>
                            </m:rPr>
                            <a:rPr lang="en-US" b="0" i="1" kern="0">
                              <a:solidFill>
                                <a:srgbClr val="C00000"/>
                              </a:solidFill>
                              <a:latin typeface="Cambria Math"/>
                            </a:rPr>
                            <m:t>𝑘</m:t>
                          </m:r>
                          <m:r>
                            <a:rPr lang="en-US" b="0" i="1" kern="0">
                              <a:solidFill>
                                <a:srgbClr val="C00000"/>
                              </a:solidFill>
                              <a:latin typeface="Cambria Math"/>
                            </a:rPr>
                            <m:t>=1</m:t>
                          </m:r>
                        </m:sub>
                        <m:sup>
                          <m:r>
                            <a:rPr lang="en-US" b="0" i="1" kern="0">
                              <a:solidFill>
                                <a:srgbClr val="C00000"/>
                              </a:solidFill>
                              <a:latin typeface="Cambria Math"/>
                            </a:rPr>
                            <m:t>𝑛</m:t>
                          </m:r>
                        </m:sup>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𝐹</m:t>
                              </m:r>
                            </m:e>
                            <m:sub>
                              <m:r>
                                <a:rPr lang="en-US" b="0" i="1" kern="0">
                                  <a:solidFill>
                                    <a:srgbClr val="C00000"/>
                                  </a:solidFill>
                                  <a:latin typeface="Cambria Math"/>
                                </a:rPr>
                                <m:t>𝑘</m:t>
                              </m:r>
                            </m:sub>
                          </m:sSub>
                        </m:e>
                      </m:nary>
                      <m:r>
                        <a:rPr lang="en-US" b="0" i="1" kern="0">
                          <a:solidFill>
                            <a:srgbClr val="C00000"/>
                          </a:solidFill>
                          <a:latin typeface="Cambria Math"/>
                        </a:rPr>
                        <m:t>; </m:t>
                      </m:r>
                      <m:r>
                        <a:rPr lang="en-US" b="0" i="1" kern="0" smtClean="0">
                          <a:solidFill>
                            <a:srgbClr val="002060"/>
                          </a:solidFill>
                          <a:latin typeface="Cambria Math"/>
                        </a:rPr>
                        <m:t> </m:t>
                      </m:r>
                      <m:r>
                        <a:rPr lang="en-US" b="0" i="1" kern="0" smtClean="0">
                          <a:solidFill>
                            <a:srgbClr val="002060"/>
                          </a:solidFill>
                          <a:latin typeface="Cambria Math"/>
                        </a:rPr>
                        <m:t>𝑚</m:t>
                      </m:r>
                      <m:r>
                        <a:rPr lang="en-US" b="0" i="1" kern="0" smtClean="0">
                          <a:solidFill>
                            <a:srgbClr val="002060"/>
                          </a:solidFill>
                          <a:latin typeface="Cambria Math"/>
                        </a:rPr>
                        <m:t>=</m:t>
                      </m:r>
                      <m:sSub>
                        <m:sSubPr>
                          <m:ctrlPr>
                            <a:rPr lang="en-US" b="0" i="1" kern="0">
                              <a:solidFill>
                                <a:srgbClr val="002060"/>
                              </a:solidFill>
                              <a:latin typeface="Cambria Math" panose="02040503050406030204" pitchFamily="18" charset="0"/>
                            </a:rPr>
                          </m:ctrlPr>
                        </m:sSubPr>
                        <m:e>
                          <m:r>
                            <a:rPr lang="en-US" b="0" i="1" kern="0">
                              <a:solidFill>
                                <a:srgbClr val="002060"/>
                              </a:solidFill>
                              <a:latin typeface="Cambria Math"/>
                            </a:rPr>
                            <m:t>𝑀</m:t>
                          </m:r>
                        </m:e>
                        <m:sub>
                          <m:r>
                            <a:rPr lang="en-US" b="0" i="1" kern="0">
                              <a:solidFill>
                                <a:srgbClr val="002060"/>
                              </a:solidFill>
                              <a:latin typeface="Cambria Math"/>
                            </a:rPr>
                            <m:t>𝑂</m:t>
                          </m:r>
                        </m:sub>
                      </m:sSub>
                      <m:r>
                        <a:rPr lang="en-US" b="0" i="1" kern="0">
                          <a:solidFill>
                            <a:srgbClr val="002060"/>
                          </a:solidFill>
                          <a:latin typeface="Cambria Math"/>
                        </a:rPr>
                        <m:t>=</m:t>
                      </m:r>
                      <m:nary>
                        <m:naryPr>
                          <m:chr m:val="∑"/>
                          <m:ctrlPr>
                            <a:rPr lang="en-US" b="0" i="1" kern="0">
                              <a:solidFill>
                                <a:srgbClr val="002060"/>
                              </a:solidFill>
                              <a:latin typeface="Cambria Math" panose="02040503050406030204" pitchFamily="18" charset="0"/>
                            </a:rPr>
                          </m:ctrlPr>
                        </m:naryPr>
                        <m:sub>
                          <m:r>
                            <m:rPr>
                              <m:brk m:alnAt="23"/>
                            </m:rPr>
                            <a:rPr lang="en-US" b="0" i="1" kern="0">
                              <a:solidFill>
                                <a:srgbClr val="002060"/>
                              </a:solidFill>
                              <a:latin typeface="Cambria Math"/>
                            </a:rPr>
                            <m:t>𝑘</m:t>
                          </m:r>
                          <m:r>
                            <a:rPr lang="en-US" b="0" i="1" kern="0">
                              <a:solidFill>
                                <a:srgbClr val="002060"/>
                              </a:solidFill>
                              <a:latin typeface="Cambria Math"/>
                            </a:rPr>
                            <m:t>=1</m:t>
                          </m:r>
                        </m:sub>
                        <m:sup>
                          <m:r>
                            <a:rPr lang="en-US" b="0" i="1" kern="0">
                              <a:solidFill>
                                <a:srgbClr val="002060"/>
                              </a:solidFill>
                              <a:latin typeface="Cambria Math"/>
                            </a:rPr>
                            <m:t>𝑛</m:t>
                          </m:r>
                        </m:sup>
                        <m:e>
                          <m:sSub>
                            <m:sSubPr>
                              <m:ctrlPr>
                                <a:rPr lang="en-US" b="0" i="1" kern="0">
                                  <a:solidFill>
                                    <a:srgbClr val="002060"/>
                                  </a:solidFill>
                                  <a:latin typeface="Cambria Math" panose="02040503050406030204" pitchFamily="18" charset="0"/>
                                </a:rPr>
                              </m:ctrlPr>
                            </m:sSubPr>
                            <m:e>
                              <m:r>
                                <a:rPr lang="en-US" b="0" i="1" kern="0">
                                  <a:solidFill>
                                    <a:srgbClr val="002060"/>
                                  </a:solidFill>
                                  <a:latin typeface="Cambria Math"/>
                                </a:rPr>
                                <m:t>𝑚</m:t>
                              </m:r>
                            </m:e>
                            <m:sub>
                              <m:r>
                                <a:rPr lang="en-US" b="0" i="1" kern="0">
                                  <a:solidFill>
                                    <a:srgbClr val="002060"/>
                                  </a:solidFill>
                                  <a:latin typeface="Cambria Math"/>
                                </a:rPr>
                                <m:t>𝑂</m:t>
                              </m:r>
                            </m:sub>
                          </m:sSub>
                          <m:r>
                            <a:rPr lang="en-US" b="0" i="1" kern="0">
                              <a:solidFill>
                                <a:srgbClr val="002060"/>
                              </a:solidFill>
                              <a:latin typeface="Cambria Math"/>
                            </a:rPr>
                            <m:t>(</m:t>
                          </m:r>
                          <m:acc>
                            <m:accPr>
                              <m:chr m:val="⃗"/>
                              <m:ctrlPr>
                                <a:rPr lang="en-US" b="0" i="1" kern="0">
                                  <a:solidFill>
                                    <a:srgbClr val="002060"/>
                                  </a:solidFill>
                                  <a:latin typeface="Cambria Math" panose="02040503050406030204" pitchFamily="18" charset="0"/>
                                </a:rPr>
                              </m:ctrlPr>
                            </m:accPr>
                            <m:e>
                              <m:sSub>
                                <m:sSubPr>
                                  <m:ctrlPr>
                                    <a:rPr lang="en-US" b="0" i="1" kern="0">
                                      <a:solidFill>
                                        <a:srgbClr val="002060"/>
                                      </a:solidFill>
                                      <a:latin typeface="Cambria Math" panose="02040503050406030204" pitchFamily="18" charset="0"/>
                                    </a:rPr>
                                  </m:ctrlPr>
                                </m:sSubPr>
                                <m:e>
                                  <m:r>
                                    <a:rPr lang="en-US" b="0" i="1" kern="0">
                                      <a:solidFill>
                                        <a:srgbClr val="002060"/>
                                      </a:solidFill>
                                      <a:latin typeface="Cambria Math"/>
                                    </a:rPr>
                                    <m:t>𝐹</m:t>
                                  </m:r>
                                </m:e>
                                <m:sub>
                                  <m:r>
                                    <a:rPr lang="en-US" b="0" i="1" kern="0">
                                      <a:solidFill>
                                        <a:srgbClr val="002060"/>
                                      </a:solidFill>
                                      <a:latin typeface="Cambria Math"/>
                                    </a:rPr>
                                    <m:t>𝑘</m:t>
                                  </m:r>
                                </m:sub>
                              </m:sSub>
                            </m:e>
                          </m:acc>
                          <m:r>
                            <a:rPr lang="en-US" b="0" i="1" kern="0">
                              <a:solidFill>
                                <a:srgbClr val="002060"/>
                              </a:solidFill>
                              <a:latin typeface="Cambria Math"/>
                            </a:rPr>
                            <m:t>)</m:t>
                          </m:r>
                        </m:e>
                      </m:nary>
                    </m:oMath>
                  </m:oMathPara>
                </a14:m>
                <a:endParaRPr lang="en-US" b="0" kern="0" dirty="0">
                  <a:solidFill>
                    <a:srgbClr val="002060"/>
                  </a:solidFill>
                  <a:latin typeface="Helvetica Neue"/>
                  <a:ea typeface="Optima" pitchFamily="18" charset="-93"/>
                  <a:cs typeface="Optima" pitchFamily="18" charset="-93"/>
                </a:endParaRPr>
              </a:p>
            </p:txBody>
          </p:sp>
        </mc:Choice>
        <mc:Fallback xmlns="">
          <p:sp>
            <p:nvSpPr>
              <p:cNvPr id="36" name="Rectangle 35"/>
              <p:cNvSpPr>
                <a:spLocks noRot="1" noChangeAspect="1" noMove="1" noResize="1" noEditPoints="1" noAdjustHandles="1" noChangeArrowheads="1" noChangeShapeType="1" noTextEdit="1"/>
              </p:cNvSpPr>
              <p:nvPr/>
            </p:nvSpPr>
            <p:spPr>
              <a:xfrm>
                <a:off x="756329" y="1714957"/>
                <a:ext cx="8208159" cy="1664558"/>
              </a:xfrm>
              <a:prstGeom prst="rect">
                <a:avLst/>
              </a:prstGeom>
              <a:blipFill>
                <a:blip r:embed="rId3"/>
                <a:stretch>
                  <a:fillRect l="-594"/>
                </a:stretch>
              </a:blipFill>
            </p:spPr>
            <p:txBody>
              <a:bodyPr/>
              <a:lstStyle/>
              <a:p>
                <a:r>
                  <a:rPr lang="en-US">
                    <a:noFill/>
                  </a:rPr>
                  <a:t> </a:t>
                </a:r>
              </a:p>
            </p:txBody>
          </p:sp>
        </mc:Fallback>
      </mc:AlternateContent>
      <p:sp>
        <p:nvSpPr>
          <p:cNvPr id="11" name="Oval 10"/>
          <p:cNvSpPr/>
          <p:nvPr/>
        </p:nvSpPr>
        <p:spPr bwMode="auto">
          <a:xfrm>
            <a:off x="395536" y="4221088"/>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2" name="Straight Arrow Connector 11"/>
          <p:cNvCxnSpPr/>
          <p:nvPr/>
        </p:nvCxnSpPr>
        <p:spPr bwMode="auto">
          <a:xfrm flipV="1">
            <a:off x="1547664" y="4531285"/>
            <a:ext cx="936104" cy="261029"/>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Oval 12"/>
          <p:cNvSpPr/>
          <p:nvPr/>
        </p:nvSpPr>
        <p:spPr bwMode="auto">
          <a:xfrm>
            <a:off x="3491880" y="4221088"/>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nvGrpSpPr>
          <p:cNvPr id="17" name="Group 16"/>
          <p:cNvGrpSpPr/>
          <p:nvPr/>
        </p:nvGrpSpPr>
        <p:grpSpPr>
          <a:xfrm flipH="1">
            <a:off x="4046592" y="4715341"/>
            <a:ext cx="971428" cy="957068"/>
            <a:chOff x="5256596" y="2959601"/>
            <a:chExt cx="666829" cy="656971"/>
          </a:xfrm>
        </p:grpSpPr>
        <p:sp>
          <p:nvSpPr>
            <p:cNvPr id="18" name="Arc 17"/>
            <p:cNvSpPr/>
            <p:nvPr/>
          </p:nvSpPr>
          <p:spPr bwMode="auto">
            <a:xfrm rot="18906061">
              <a:off x="5463904" y="3196603"/>
              <a:ext cx="459521" cy="419969"/>
            </a:xfrm>
            <a:prstGeom prst="arc">
              <a:avLst/>
            </a:prstGeom>
            <a:noFill/>
            <a:ln w="19050" cap="flat" cmpd="sng" algn="ctr">
              <a:solidFill>
                <a:schemeClr val="accent2">
                  <a:lumMod val="50000"/>
                </a:schemeClr>
              </a:solidFill>
              <a:prstDash val="solid"/>
              <a:round/>
              <a:headEnd type="stealth"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9" name="Straight Connector 18"/>
            <p:cNvCxnSpPr>
              <a:stCxn id="18" idx="2"/>
            </p:cNvCxnSpPr>
            <p:nvPr/>
          </p:nvCxnSpPr>
          <p:spPr bwMode="auto">
            <a:xfrm rot="5400000">
              <a:off x="5666165" y="3293244"/>
              <a:ext cx="239086" cy="141416"/>
            </a:xfrm>
            <a:prstGeom prst="line">
              <a:avLst/>
            </a:prstGeom>
            <a:solidFill>
              <a:schemeClr val="accent1"/>
            </a:solidFill>
            <a:ln w="19050" cap="flat" cmpd="sng" algn="ctr">
              <a:solidFill>
                <a:schemeClr val="accent2">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TextBox 19"/>
            <p:cNvSpPr txBox="1"/>
            <p:nvPr/>
          </p:nvSpPr>
          <p:spPr>
            <a:xfrm>
              <a:off x="5256596" y="2959601"/>
              <a:ext cx="596057" cy="253525"/>
            </a:xfrm>
            <a:prstGeom prst="rect">
              <a:avLst/>
            </a:prstGeom>
            <a:noFill/>
          </p:spPr>
          <p:txBody>
            <a:bodyPr wrap="square" rtlCol="0">
              <a:spAutoFit/>
            </a:bodyPr>
            <a:lstStyle/>
            <a:p>
              <a:r>
                <a:rPr lang="en-US" b="0" i="1" dirty="0"/>
                <a:t>m</a:t>
              </a:r>
              <a:r>
                <a:rPr lang="en-US" b="0" i="1" baseline="-25000" dirty="0"/>
                <a:t>2</a:t>
              </a:r>
            </a:p>
          </p:txBody>
        </p:sp>
      </p:grpSp>
      <mc:AlternateContent xmlns:mc="http://schemas.openxmlformats.org/markup-compatibility/2006" xmlns:a14="http://schemas.microsoft.com/office/drawing/2010/main">
        <mc:Choice Requires="a14">
          <p:sp>
            <p:nvSpPr>
              <p:cNvPr id="22" name="TextBox 21"/>
              <p:cNvSpPr txBox="1"/>
              <p:nvPr/>
            </p:nvSpPr>
            <p:spPr>
              <a:xfrm>
                <a:off x="2245698" y="4082170"/>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2</m:t>
                          </m:r>
                        </m:e>
                      </m:acc>
                    </m:oMath>
                  </m:oMathPara>
                </a14:m>
                <a:endParaRPr lang="en-US" b="0" i="1" dirty="0"/>
              </a:p>
            </p:txBody>
          </p:sp>
        </mc:Choice>
        <mc:Fallback xmlns="">
          <p:sp>
            <p:nvSpPr>
              <p:cNvPr id="22" name="TextBox 21"/>
              <p:cNvSpPr txBox="1">
                <a:spLocks noRot="1" noChangeAspect="1" noMove="1" noResize="1" noEditPoints="1" noAdjustHandles="1" noChangeArrowheads="1" noChangeShapeType="1" noTextEdit="1"/>
              </p:cNvSpPr>
              <p:nvPr/>
            </p:nvSpPr>
            <p:spPr>
              <a:xfrm>
                <a:off x="2245698" y="4082170"/>
                <a:ext cx="360040" cy="402931"/>
              </a:xfrm>
              <a:prstGeom prst="rect">
                <a:avLst/>
              </a:prstGeom>
              <a:blipFill>
                <a:blip r:embed="rId4"/>
                <a:stretch>
                  <a:fillRect r="-3390"/>
                </a:stretch>
              </a:blipFill>
            </p:spPr>
            <p:txBody>
              <a:bodyPr/>
              <a:lstStyle/>
              <a:p>
                <a:r>
                  <a:rPr lang="en-US">
                    <a:noFill/>
                  </a:rPr>
                  <a:t> </a:t>
                </a:r>
              </a:p>
            </p:txBody>
          </p:sp>
        </mc:Fallback>
      </mc:AlternateContent>
      <p:sp>
        <p:nvSpPr>
          <p:cNvPr id="23" name="Oval 22"/>
          <p:cNvSpPr/>
          <p:nvPr/>
        </p:nvSpPr>
        <p:spPr bwMode="auto">
          <a:xfrm>
            <a:off x="6444208" y="4221088"/>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4" name="Straight Arrow Connector 23"/>
          <p:cNvCxnSpPr/>
          <p:nvPr/>
        </p:nvCxnSpPr>
        <p:spPr bwMode="auto">
          <a:xfrm>
            <a:off x="7263175" y="5478277"/>
            <a:ext cx="1053241" cy="428112"/>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25" name="TextBox 24"/>
              <p:cNvSpPr txBox="1"/>
              <p:nvPr/>
            </p:nvSpPr>
            <p:spPr>
              <a:xfrm>
                <a:off x="8191930" y="5399931"/>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e>
                      </m:acc>
                    </m:oMath>
                  </m:oMathPara>
                </a14:m>
                <a:endParaRPr lang="en-US" b="0" i="1" dirty="0"/>
              </a:p>
            </p:txBody>
          </p:sp>
        </mc:Choice>
        <mc:Fallback xmlns="">
          <p:sp>
            <p:nvSpPr>
              <p:cNvPr id="25" name="TextBox 24"/>
              <p:cNvSpPr txBox="1">
                <a:spLocks noRot="1" noChangeAspect="1" noMove="1" noResize="1" noEditPoints="1" noAdjustHandles="1" noChangeArrowheads="1" noChangeShapeType="1" noTextEdit="1"/>
              </p:cNvSpPr>
              <p:nvPr/>
            </p:nvSpPr>
            <p:spPr>
              <a:xfrm>
                <a:off x="8191930" y="5399931"/>
                <a:ext cx="360040" cy="402931"/>
              </a:xfrm>
              <a:prstGeom prst="rect">
                <a:avLst/>
              </a:prstGeom>
              <a:blipFill>
                <a:blip r:embed="rId5"/>
                <a:stretch>
                  <a:fillRect t="-21212" r="-27119"/>
                </a:stretch>
              </a:blipFill>
            </p:spPr>
            <p:txBody>
              <a:bodyPr/>
              <a:lstStyle/>
              <a:p>
                <a:r>
                  <a:rPr lang="en-US">
                    <a:noFill/>
                  </a:rPr>
                  <a:t> </a:t>
                </a:r>
              </a:p>
            </p:txBody>
          </p:sp>
        </mc:Fallback>
      </mc:AlternateContent>
      <p:grpSp>
        <p:nvGrpSpPr>
          <p:cNvPr id="26" name="Group 25"/>
          <p:cNvGrpSpPr/>
          <p:nvPr/>
        </p:nvGrpSpPr>
        <p:grpSpPr>
          <a:xfrm flipH="1">
            <a:off x="6998920" y="4715341"/>
            <a:ext cx="971428" cy="957068"/>
            <a:chOff x="5256596" y="2959601"/>
            <a:chExt cx="666829" cy="656971"/>
          </a:xfrm>
        </p:grpSpPr>
        <p:sp>
          <p:nvSpPr>
            <p:cNvPr id="27" name="Arc 26"/>
            <p:cNvSpPr/>
            <p:nvPr/>
          </p:nvSpPr>
          <p:spPr bwMode="auto">
            <a:xfrm rot="18906061">
              <a:off x="5463904" y="3196603"/>
              <a:ext cx="459521" cy="419969"/>
            </a:xfrm>
            <a:prstGeom prst="arc">
              <a:avLst/>
            </a:prstGeom>
            <a:noFill/>
            <a:ln w="19050" cap="flat" cmpd="sng" algn="ctr">
              <a:solidFill>
                <a:schemeClr val="accent2">
                  <a:lumMod val="50000"/>
                </a:schemeClr>
              </a:solidFill>
              <a:prstDash val="solid"/>
              <a:round/>
              <a:headEnd type="stealth"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8" name="Straight Connector 27"/>
            <p:cNvCxnSpPr>
              <a:stCxn id="27" idx="2"/>
            </p:cNvCxnSpPr>
            <p:nvPr/>
          </p:nvCxnSpPr>
          <p:spPr bwMode="auto">
            <a:xfrm rot="5400000">
              <a:off x="5666165" y="3293244"/>
              <a:ext cx="239086" cy="141416"/>
            </a:xfrm>
            <a:prstGeom prst="line">
              <a:avLst/>
            </a:prstGeom>
            <a:solidFill>
              <a:schemeClr val="accent1"/>
            </a:solidFill>
            <a:ln w="19050" cap="flat" cmpd="sng" algn="ctr">
              <a:solidFill>
                <a:schemeClr val="accent2">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 name="TextBox 28"/>
            <p:cNvSpPr txBox="1"/>
            <p:nvPr/>
          </p:nvSpPr>
          <p:spPr>
            <a:xfrm>
              <a:off x="5256596" y="2959601"/>
              <a:ext cx="596057" cy="253525"/>
            </a:xfrm>
            <a:prstGeom prst="rect">
              <a:avLst/>
            </a:prstGeom>
            <a:noFill/>
          </p:spPr>
          <p:txBody>
            <a:bodyPr wrap="square" rtlCol="0">
              <a:spAutoFit/>
            </a:bodyPr>
            <a:lstStyle/>
            <a:p>
              <a:r>
                <a:rPr lang="en-US" b="0" i="1" dirty="0"/>
                <a:t>m</a:t>
              </a:r>
              <a:endParaRPr lang="en-US" b="0" i="1" baseline="-25000" dirty="0"/>
            </a:p>
          </p:txBody>
        </p:sp>
      </p:grpSp>
      <p:cxnSp>
        <p:nvCxnSpPr>
          <p:cNvPr id="37" name="Straight Arrow Connector 36"/>
          <p:cNvCxnSpPr/>
          <p:nvPr/>
        </p:nvCxnSpPr>
        <p:spPr bwMode="auto">
          <a:xfrm flipV="1">
            <a:off x="775081" y="3973438"/>
            <a:ext cx="628567" cy="508680"/>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38" name="TextBox 37"/>
              <p:cNvSpPr txBox="1"/>
              <p:nvPr/>
            </p:nvSpPr>
            <p:spPr>
              <a:xfrm>
                <a:off x="909344" y="3679239"/>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1</m:t>
                          </m:r>
                        </m:e>
                      </m:acc>
                    </m:oMath>
                  </m:oMathPara>
                </a14:m>
                <a:endParaRPr lang="en-US" b="0" i="1" dirty="0"/>
              </a:p>
            </p:txBody>
          </p:sp>
        </mc:Choice>
        <mc:Fallback xmlns="">
          <p:sp>
            <p:nvSpPr>
              <p:cNvPr id="38" name="TextBox 37"/>
              <p:cNvSpPr txBox="1">
                <a:spLocks noRot="1" noChangeAspect="1" noMove="1" noResize="1" noEditPoints="1" noAdjustHandles="1" noChangeArrowheads="1" noChangeShapeType="1" noTextEdit="1"/>
              </p:cNvSpPr>
              <p:nvPr/>
            </p:nvSpPr>
            <p:spPr>
              <a:xfrm>
                <a:off x="909344" y="3679239"/>
                <a:ext cx="360040" cy="402931"/>
              </a:xfrm>
              <a:prstGeom prst="rect">
                <a:avLst/>
              </a:prstGeom>
              <a:blipFill>
                <a:blip r:embed="rId6"/>
                <a:stretch>
                  <a:fillRect r="-3390"/>
                </a:stretch>
              </a:blipFill>
            </p:spPr>
            <p:txBody>
              <a:bodyPr/>
              <a:lstStyle/>
              <a:p>
                <a:r>
                  <a:rPr lang="en-US">
                    <a:noFill/>
                  </a:rPr>
                  <a:t> </a:t>
                </a:r>
              </a:p>
            </p:txBody>
          </p:sp>
        </mc:Fallback>
      </mc:AlternateContent>
      <p:cxnSp>
        <p:nvCxnSpPr>
          <p:cNvPr id="39" name="Straight Arrow Connector 38"/>
          <p:cNvCxnSpPr/>
          <p:nvPr/>
        </p:nvCxnSpPr>
        <p:spPr bwMode="auto">
          <a:xfrm>
            <a:off x="775081" y="5478545"/>
            <a:ext cx="494303" cy="542743"/>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40" name="TextBox 39"/>
              <p:cNvSpPr txBox="1"/>
              <p:nvPr/>
            </p:nvSpPr>
            <p:spPr>
              <a:xfrm>
                <a:off x="729324" y="5820974"/>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3</m:t>
                          </m:r>
                        </m:e>
                      </m:acc>
                    </m:oMath>
                  </m:oMathPara>
                </a14:m>
                <a:endParaRPr lang="en-US" b="0" i="1" dirty="0"/>
              </a:p>
            </p:txBody>
          </p:sp>
        </mc:Choice>
        <mc:Fallback xmlns="">
          <p:sp>
            <p:nvSpPr>
              <p:cNvPr id="40" name="TextBox 39"/>
              <p:cNvSpPr txBox="1">
                <a:spLocks noRot="1" noChangeAspect="1" noMove="1" noResize="1" noEditPoints="1" noAdjustHandles="1" noChangeArrowheads="1" noChangeShapeType="1" noTextEdit="1"/>
              </p:cNvSpPr>
              <p:nvPr/>
            </p:nvSpPr>
            <p:spPr>
              <a:xfrm>
                <a:off x="729324" y="5820974"/>
                <a:ext cx="360040" cy="402931"/>
              </a:xfrm>
              <a:prstGeom prst="rect">
                <a:avLst/>
              </a:prstGeom>
              <a:blipFill>
                <a:blip r:embed="rId7"/>
                <a:stretch>
                  <a:fillRect r="-3390"/>
                </a:stretch>
              </a:blipFill>
            </p:spPr>
            <p:txBody>
              <a:bodyPr/>
              <a:lstStyle/>
              <a:p>
                <a:r>
                  <a:rPr lang="en-US">
                    <a:noFill/>
                  </a:rPr>
                  <a:t> </a:t>
                </a:r>
              </a:p>
            </p:txBody>
          </p:sp>
        </mc:Fallback>
      </mc:AlternateContent>
      <p:cxnSp>
        <p:nvCxnSpPr>
          <p:cNvPr id="41" name="Straight Arrow Connector 40"/>
          <p:cNvCxnSpPr/>
          <p:nvPr/>
        </p:nvCxnSpPr>
        <p:spPr bwMode="auto">
          <a:xfrm>
            <a:off x="4366105" y="5478277"/>
            <a:ext cx="494303" cy="542743"/>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Straight Arrow Connector 41"/>
          <p:cNvCxnSpPr/>
          <p:nvPr/>
        </p:nvCxnSpPr>
        <p:spPr bwMode="auto">
          <a:xfrm flipV="1">
            <a:off x="4366271" y="5214641"/>
            <a:ext cx="936104" cy="261029"/>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Straight Arrow Connector 42"/>
          <p:cNvCxnSpPr/>
          <p:nvPr/>
        </p:nvCxnSpPr>
        <p:spPr bwMode="auto">
          <a:xfrm flipV="1">
            <a:off x="4350223" y="4951148"/>
            <a:ext cx="628567" cy="508680"/>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4" name="Group 43"/>
          <p:cNvGrpSpPr/>
          <p:nvPr/>
        </p:nvGrpSpPr>
        <p:grpSpPr>
          <a:xfrm rot="16635076" flipH="1">
            <a:off x="3691558" y="4833763"/>
            <a:ext cx="669424" cy="1095340"/>
            <a:chOff x="5463904" y="2864686"/>
            <a:chExt cx="459521" cy="751886"/>
          </a:xfrm>
        </p:grpSpPr>
        <p:sp>
          <p:nvSpPr>
            <p:cNvPr id="45" name="Arc 44"/>
            <p:cNvSpPr/>
            <p:nvPr/>
          </p:nvSpPr>
          <p:spPr bwMode="auto">
            <a:xfrm rot="18906061">
              <a:off x="5463904" y="3196603"/>
              <a:ext cx="459521" cy="419969"/>
            </a:xfrm>
            <a:prstGeom prst="arc">
              <a:avLst/>
            </a:prstGeom>
            <a:noFill/>
            <a:ln w="19050" cap="flat" cmpd="sng" algn="ctr">
              <a:solidFill>
                <a:schemeClr val="accent2">
                  <a:lumMod val="50000"/>
                </a:schemeClr>
              </a:solidFill>
              <a:prstDash val="solid"/>
              <a:round/>
              <a:headEnd type="stealth"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46" name="Straight Connector 45"/>
            <p:cNvCxnSpPr>
              <a:stCxn id="45" idx="2"/>
            </p:cNvCxnSpPr>
            <p:nvPr/>
          </p:nvCxnSpPr>
          <p:spPr bwMode="auto">
            <a:xfrm rot="5400000">
              <a:off x="5666165" y="3293244"/>
              <a:ext cx="239086" cy="141416"/>
            </a:xfrm>
            <a:prstGeom prst="line">
              <a:avLst/>
            </a:prstGeom>
            <a:solidFill>
              <a:schemeClr val="accent1"/>
            </a:solidFill>
            <a:ln w="19050" cap="flat" cmpd="sng" algn="ctr">
              <a:solidFill>
                <a:schemeClr val="accent2">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7" name="TextBox 46"/>
            <p:cNvSpPr txBox="1"/>
            <p:nvPr/>
          </p:nvSpPr>
          <p:spPr>
            <a:xfrm rot="16635076">
              <a:off x="5328338" y="3035951"/>
              <a:ext cx="596056" cy="253525"/>
            </a:xfrm>
            <a:prstGeom prst="rect">
              <a:avLst/>
            </a:prstGeom>
            <a:noFill/>
          </p:spPr>
          <p:txBody>
            <a:bodyPr wrap="square" rtlCol="0">
              <a:spAutoFit/>
            </a:bodyPr>
            <a:lstStyle/>
            <a:p>
              <a:r>
                <a:rPr lang="en-US" b="0" i="1" dirty="0"/>
                <a:t>m</a:t>
              </a:r>
              <a:r>
                <a:rPr lang="en-US" b="0" i="1" baseline="-25000" dirty="0"/>
                <a:t>1</a:t>
              </a:r>
            </a:p>
          </p:txBody>
        </p:sp>
      </p:grpSp>
      <p:grpSp>
        <p:nvGrpSpPr>
          <p:cNvPr id="48" name="Group 47"/>
          <p:cNvGrpSpPr/>
          <p:nvPr/>
        </p:nvGrpSpPr>
        <p:grpSpPr>
          <a:xfrm rot="5400000">
            <a:off x="4507106" y="4782106"/>
            <a:ext cx="727518" cy="1366603"/>
            <a:chOff x="5463904" y="2591988"/>
            <a:chExt cx="545443" cy="1024584"/>
          </a:xfrm>
        </p:grpSpPr>
        <p:sp>
          <p:nvSpPr>
            <p:cNvPr id="49" name="Arc 48"/>
            <p:cNvSpPr/>
            <p:nvPr/>
          </p:nvSpPr>
          <p:spPr bwMode="auto">
            <a:xfrm rot="18906061">
              <a:off x="5463904" y="3196603"/>
              <a:ext cx="459521" cy="419969"/>
            </a:xfrm>
            <a:prstGeom prst="arc">
              <a:avLst/>
            </a:prstGeom>
            <a:noFill/>
            <a:ln w="19050" cap="flat" cmpd="sng" algn="ctr">
              <a:solidFill>
                <a:schemeClr val="accent2">
                  <a:lumMod val="50000"/>
                </a:schemeClr>
              </a:solidFill>
              <a:prstDash val="solid"/>
              <a:round/>
              <a:headEnd type="stealth"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50" name="Straight Connector 49"/>
            <p:cNvCxnSpPr>
              <a:stCxn id="49" idx="2"/>
            </p:cNvCxnSpPr>
            <p:nvPr/>
          </p:nvCxnSpPr>
          <p:spPr bwMode="auto">
            <a:xfrm rot="5400000">
              <a:off x="5666165" y="3293244"/>
              <a:ext cx="239086" cy="141416"/>
            </a:xfrm>
            <a:prstGeom prst="line">
              <a:avLst/>
            </a:prstGeom>
            <a:solidFill>
              <a:schemeClr val="accent1"/>
            </a:solidFill>
            <a:ln w="19050" cap="flat" cmpd="sng" algn="ctr">
              <a:solidFill>
                <a:schemeClr val="accent2">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 name="TextBox 50"/>
            <p:cNvSpPr txBox="1"/>
            <p:nvPr/>
          </p:nvSpPr>
          <p:spPr>
            <a:xfrm rot="16200000">
              <a:off x="5572868" y="2751567"/>
              <a:ext cx="596057" cy="276900"/>
            </a:xfrm>
            <a:prstGeom prst="rect">
              <a:avLst/>
            </a:prstGeom>
            <a:noFill/>
          </p:spPr>
          <p:txBody>
            <a:bodyPr wrap="square" rtlCol="0">
              <a:spAutoFit/>
            </a:bodyPr>
            <a:lstStyle/>
            <a:p>
              <a:r>
                <a:rPr lang="en-US" b="0" i="1" dirty="0"/>
                <a:t>m</a:t>
              </a:r>
              <a:r>
                <a:rPr lang="en-US" b="0" i="1" baseline="-25000" dirty="0"/>
                <a:t>3</a:t>
              </a:r>
            </a:p>
          </p:txBody>
        </p:sp>
      </p:grpSp>
      <mc:AlternateContent xmlns:mc="http://schemas.openxmlformats.org/markup-compatibility/2006" xmlns:a14="http://schemas.microsoft.com/office/drawing/2010/main">
        <mc:Choice Requires="a14">
          <p:sp>
            <p:nvSpPr>
              <p:cNvPr id="52" name="TextBox 51"/>
              <p:cNvSpPr txBox="1"/>
              <p:nvPr/>
            </p:nvSpPr>
            <p:spPr>
              <a:xfrm>
                <a:off x="5374146" y="4866920"/>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2</m:t>
                          </m:r>
                        </m:e>
                      </m:acc>
                    </m:oMath>
                  </m:oMathPara>
                </a14:m>
                <a:endParaRPr lang="en-US" b="0" i="1" dirty="0"/>
              </a:p>
            </p:txBody>
          </p:sp>
        </mc:Choice>
        <mc:Fallback xmlns="">
          <p:sp>
            <p:nvSpPr>
              <p:cNvPr id="52" name="TextBox 51"/>
              <p:cNvSpPr txBox="1">
                <a:spLocks noRot="1" noChangeAspect="1" noMove="1" noResize="1" noEditPoints="1" noAdjustHandles="1" noChangeArrowheads="1" noChangeShapeType="1" noTextEdit="1"/>
              </p:cNvSpPr>
              <p:nvPr/>
            </p:nvSpPr>
            <p:spPr>
              <a:xfrm>
                <a:off x="5374146" y="4866920"/>
                <a:ext cx="360040" cy="402931"/>
              </a:xfrm>
              <a:prstGeom prst="rect">
                <a:avLst/>
              </a:prstGeom>
              <a:blipFill>
                <a:blip r:embed="rId8"/>
                <a:stretch>
                  <a:fillRect r="-3390" b="-151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4680388" y="4509120"/>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1</m:t>
                          </m:r>
                        </m:e>
                      </m:acc>
                    </m:oMath>
                  </m:oMathPara>
                </a14:m>
                <a:endParaRPr lang="en-US" b="0" i="1" dirty="0"/>
              </a:p>
            </p:txBody>
          </p:sp>
        </mc:Choice>
        <mc:Fallback xmlns="">
          <p:sp>
            <p:nvSpPr>
              <p:cNvPr id="53" name="TextBox 52"/>
              <p:cNvSpPr txBox="1">
                <a:spLocks noRot="1" noChangeAspect="1" noMove="1" noResize="1" noEditPoints="1" noAdjustHandles="1" noChangeArrowheads="1" noChangeShapeType="1" noTextEdit="1"/>
              </p:cNvSpPr>
              <p:nvPr/>
            </p:nvSpPr>
            <p:spPr>
              <a:xfrm>
                <a:off x="4680388" y="4509120"/>
                <a:ext cx="360040" cy="402931"/>
              </a:xfrm>
              <a:prstGeom prst="rect">
                <a:avLst/>
              </a:prstGeom>
              <a:blipFill>
                <a:blip r:embed="rId9"/>
                <a:stretch>
                  <a:fillRect r="-339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4" name="TextBox 53"/>
              <p:cNvSpPr txBox="1"/>
              <p:nvPr/>
            </p:nvSpPr>
            <p:spPr>
              <a:xfrm>
                <a:off x="4427984" y="6021288"/>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3</m:t>
                          </m:r>
                        </m:e>
                      </m:acc>
                    </m:oMath>
                  </m:oMathPara>
                </a14:m>
                <a:endParaRPr lang="en-US" b="0" i="1" dirty="0"/>
              </a:p>
            </p:txBody>
          </p:sp>
        </mc:Choice>
        <mc:Fallback xmlns="">
          <p:sp>
            <p:nvSpPr>
              <p:cNvPr id="54" name="TextBox 53"/>
              <p:cNvSpPr txBox="1">
                <a:spLocks noRot="1" noChangeAspect="1" noMove="1" noResize="1" noEditPoints="1" noAdjustHandles="1" noChangeArrowheads="1" noChangeShapeType="1" noTextEdit="1"/>
              </p:cNvSpPr>
              <p:nvPr/>
            </p:nvSpPr>
            <p:spPr>
              <a:xfrm>
                <a:off x="4427984" y="6021288"/>
                <a:ext cx="360040" cy="402931"/>
              </a:xfrm>
              <a:prstGeom prst="rect">
                <a:avLst/>
              </a:prstGeom>
              <a:blipFill>
                <a:blip r:embed="rId10"/>
                <a:stretch>
                  <a:fillRect r="-3390"/>
                </a:stretch>
              </a:blipFill>
            </p:spPr>
            <p:txBody>
              <a:bodyPr/>
              <a:lstStyle/>
              <a:p>
                <a:r>
                  <a:rPr lang="en-US">
                    <a:noFill/>
                  </a:rPr>
                  <a:t> </a:t>
                </a:r>
              </a:p>
            </p:txBody>
          </p:sp>
        </mc:Fallback>
      </mc:AlternateContent>
      <p:sp>
        <p:nvSpPr>
          <p:cNvPr id="55" name="TextBox 54"/>
          <p:cNvSpPr txBox="1"/>
          <p:nvPr/>
        </p:nvSpPr>
        <p:spPr>
          <a:xfrm>
            <a:off x="4139952" y="5507940"/>
            <a:ext cx="360040" cy="369332"/>
          </a:xfrm>
          <a:prstGeom prst="rect">
            <a:avLst/>
          </a:prstGeom>
          <a:noFill/>
        </p:spPr>
        <p:txBody>
          <a:bodyPr wrap="square" rtlCol="0">
            <a:spAutoFit/>
          </a:bodyPr>
          <a:lstStyle/>
          <a:p>
            <a:r>
              <a:rPr lang="en-US" b="0" i="1" dirty="0"/>
              <a:t>O</a:t>
            </a:r>
          </a:p>
        </p:txBody>
      </p:sp>
      <p:sp>
        <p:nvSpPr>
          <p:cNvPr id="56" name="TextBox 55"/>
          <p:cNvSpPr txBox="1"/>
          <p:nvPr/>
        </p:nvSpPr>
        <p:spPr>
          <a:xfrm>
            <a:off x="7056276" y="5507940"/>
            <a:ext cx="360040" cy="369332"/>
          </a:xfrm>
          <a:prstGeom prst="rect">
            <a:avLst/>
          </a:prstGeom>
          <a:noFill/>
        </p:spPr>
        <p:txBody>
          <a:bodyPr wrap="square" rtlCol="0">
            <a:spAutoFit/>
          </a:bodyPr>
          <a:lstStyle/>
          <a:p>
            <a:r>
              <a:rPr lang="en-US" b="0" i="1" dirty="0"/>
              <a:t>O</a:t>
            </a:r>
          </a:p>
        </p:txBody>
      </p:sp>
      <p:sp>
        <p:nvSpPr>
          <p:cNvPr id="3" name="Title 2">
            <a:extLst>
              <a:ext uri="{FF2B5EF4-FFF2-40B4-BE49-F238E27FC236}">
                <a16:creationId xmlns:a16="http://schemas.microsoft.com/office/drawing/2014/main" id="{2C5A4758-5429-4B8E-B8B7-1939DD8AED80}"/>
              </a:ext>
            </a:extLst>
          </p:cNvPr>
          <p:cNvSpPr>
            <a:spLocks noGrp="1"/>
          </p:cNvSpPr>
          <p:nvPr>
            <p:ph type="title"/>
          </p:nvPr>
        </p:nvSpPr>
        <p:spPr/>
        <p:txBody>
          <a:bodyPr/>
          <a:lstStyle/>
          <a:p>
            <a:r>
              <a:rPr lang="en-US" dirty="0" err="1"/>
              <a:t>Chương</a:t>
            </a:r>
            <a:r>
              <a:rPr lang="en-US" dirty="0"/>
              <a:t> 2. HỆ LỰC PHẲNG</a:t>
            </a:r>
          </a:p>
        </p:txBody>
      </p:sp>
      <p:sp>
        <p:nvSpPr>
          <p:cNvPr id="57" name="TextBox 56">
            <a:extLst>
              <a:ext uri="{FF2B5EF4-FFF2-40B4-BE49-F238E27FC236}">
                <a16:creationId xmlns:a16="http://schemas.microsoft.com/office/drawing/2014/main" id="{0F34C01F-7C9A-474B-9B10-CE1490BD7616}"/>
              </a:ext>
            </a:extLst>
          </p:cNvPr>
          <p:cNvSpPr txBox="1"/>
          <p:nvPr/>
        </p:nvSpPr>
        <p:spPr>
          <a:xfrm>
            <a:off x="179513" y="634329"/>
            <a:ext cx="7488832" cy="400110"/>
          </a:xfrm>
          <a:prstGeom prst="rect">
            <a:avLst/>
          </a:prstGeom>
          <a:noFill/>
        </p:spPr>
        <p:txBody>
          <a:bodyPr wrap="square" rtlCol="0">
            <a:spAutoFit/>
          </a:bodyPr>
          <a:lstStyle/>
          <a:p>
            <a:r>
              <a:rPr lang="en-US" sz="2000" dirty="0">
                <a:solidFill>
                  <a:schemeClr val="accent1">
                    <a:lumMod val="75000"/>
                  </a:schemeClr>
                </a:solidFill>
              </a:rPr>
              <a:t>2. Thu </a:t>
            </a:r>
            <a:r>
              <a:rPr lang="en-US" sz="2000" dirty="0" err="1">
                <a:solidFill>
                  <a:schemeClr val="accent1">
                    <a:lumMod val="75000"/>
                  </a:schemeClr>
                </a:solidFill>
              </a:rPr>
              <a:t>gọn</a:t>
            </a:r>
            <a:r>
              <a:rPr lang="en-US" sz="2000" dirty="0">
                <a:solidFill>
                  <a:schemeClr val="accent1">
                    <a:lumMod val="75000"/>
                  </a:schemeClr>
                </a:solidFill>
              </a:rPr>
              <a:t> </a:t>
            </a:r>
            <a:r>
              <a:rPr lang="en-US" sz="2000" dirty="0" err="1">
                <a:solidFill>
                  <a:schemeClr val="accent1">
                    <a:lumMod val="75000"/>
                  </a:schemeClr>
                </a:solidFill>
              </a:rPr>
              <a:t>hệ</a:t>
            </a:r>
            <a:r>
              <a:rPr lang="en-US" sz="2000" dirty="0">
                <a:solidFill>
                  <a:schemeClr val="accent1">
                    <a:lumMod val="75000"/>
                  </a:schemeClr>
                </a:solidFill>
              </a:rPr>
              <a:t> </a:t>
            </a:r>
            <a:r>
              <a:rPr lang="en-US" sz="2000" dirty="0" err="1">
                <a:solidFill>
                  <a:schemeClr val="accent1">
                    <a:lumMod val="75000"/>
                  </a:schemeClr>
                </a:solidFill>
              </a:rPr>
              <a:t>lực</a:t>
            </a:r>
            <a:r>
              <a:rPr lang="en-US" sz="2000" dirty="0">
                <a:solidFill>
                  <a:schemeClr val="accent1">
                    <a:lumMod val="75000"/>
                  </a:schemeClr>
                </a:solidFill>
              </a:rPr>
              <a:t> </a:t>
            </a:r>
            <a:r>
              <a:rPr lang="en-US" sz="2000" dirty="0" err="1">
                <a:solidFill>
                  <a:schemeClr val="accent1">
                    <a:lumMod val="75000"/>
                  </a:schemeClr>
                </a:solidFill>
              </a:rPr>
              <a:t>phẳng</a:t>
            </a:r>
            <a:endParaRPr lang="en-US" sz="2000" dirty="0">
              <a:solidFill>
                <a:schemeClr val="accent1">
                  <a:lumMod val="75000"/>
                </a:schemeClr>
              </a:solidFill>
            </a:endParaRPr>
          </a:p>
        </p:txBody>
      </p:sp>
    </p:spTree>
    <p:extLst>
      <p:ext uri="{BB962C8B-B14F-4D97-AF65-F5344CB8AC3E}">
        <p14:creationId xmlns:p14="http://schemas.microsoft.com/office/powerpoint/2010/main" val="215524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1000"/>
                                        <p:tgtEl>
                                          <p:spTgt spid="26"/>
                                        </p:tgtEl>
                                      </p:cBhvr>
                                    </p:animEffect>
                                    <p:anim calcmode="lin" valueType="num">
                                      <p:cBhvr>
                                        <p:cTn id="14" dur="1000" fill="hold"/>
                                        <p:tgtEl>
                                          <p:spTgt spid="26"/>
                                        </p:tgtEl>
                                        <p:attrNameLst>
                                          <p:attrName>ppt_x</p:attrName>
                                        </p:attrNameLst>
                                      </p:cBhvr>
                                      <p:tavLst>
                                        <p:tav tm="0">
                                          <p:val>
                                            <p:strVal val="#ppt_x"/>
                                          </p:val>
                                        </p:tav>
                                        <p:tav tm="100000">
                                          <p:val>
                                            <p:strVal val="#ppt_x"/>
                                          </p:val>
                                        </p:tav>
                                      </p:tavLst>
                                    </p:anim>
                                    <p:anim calcmode="lin" valueType="num">
                                      <p:cBhvr>
                                        <p:cTn id="15" dur="1000" fill="hold"/>
                                        <p:tgtEl>
                                          <p:spTgt spid="2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1000"/>
                                        <p:tgtEl>
                                          <p:spTgt spid="44"/>
                                        </p:tgtEl>
                                      </p:cBhvr>
                                    </p:animEffect>
                                    <p:anim calcmode="lin" valueType="num">
                                      <p:cBhvr>
                                        <p:cTn id="20" dur="1000" fill="hold"/>
                                        <p:tgtEl>
                                          <p:spTgt spid="44"/>
                                        </p:tgtEl>
                                        <p:attrNameLst>
                                          <p:attrName>ppt_x</p:attrName>
                                        </p:attrNameLst>
                                      </p:cBhvr>
                                      <p:tavLst>
                                        <p:tav tm="0">
                                          <p:val>
                                            <p:strVal val="#ppt_x"/>
                                          </p:val>
                                        </p:tav>
                                        <p:tav tm="100000">
                                          <p:val>
                                            <p:strVal val="#ppt_x"/>
                                          </p:val>
                                        </p:tav>
                                      </p:tavLst>
                                    </p:anim>
                                    <p:anim calcmode="lin" valueType="num">
                                      <p:cBhvr>
                                        <p:cTn id="21" dur="1000" fill="hold"/>
                                        <p:tgtEl>
                                          <p:spTgt spid="4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1000"/>
                                        <p:tgtEl>
                                          <p:spTgt spid="48"/>
                                        </p:tgtEl>
                                      </p:cBhvr>
                                    </p:animEffect>
                                    <p:anim calcmode="lin" valueType="num">
                                      <p:cBhvr>
                                        <p:cTn id="26" dur="1000" fill="hold"/>
                                        <p:tgtEl>
                                          <p:spTgt spid="48"/>
                                        </p:tgtEl>
                                        <p:attrNameLst>
                                          <p:attrName>ppt_x</p:attrName>
                                        </p:attrNameLst>
                                      </p:cBhvr>
                                      <p:tavLst>
                                        <p:tav tm="0">
                                          <p:val>
                                            <p:strVal val="#ppt_x"/>
                                          </p:val>
                                        </p:tav>
                                        <p:tav tm="100000">
                                          <p:val>
                                            <p:strVal val="#ppt_x"/>
                                          </p:val>
                                        </p:tav>
                                      </p:tavLst>
                                    </p:anim>
                                    <p:anim calcmode="lin" valueType="num">
                                      <p:cBhvr>
                                        <p:cTn id="27"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ounded Rectangle 29"/>
          <p:cNvSpPr/>
          <p:nvPr/>
        </p:nvSpPr>
        <p:spPr bwMode="auto">
          <a:xfrm>
            <a:off x="775081" y="1455847"/>
            <a:ext cx="4372983"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Các dạng chuẩn của hệ lực phẳng</a:t>
            </a:r>
            <a:endParaRPr kumimoji="0" lang="en-US" sz="1800" i="0" u="none" strike="noStrike" cap="none" normalizeH="0" baseline="0">
              <a:ln>
                <a:noFill/>
              </a:ln>
              <a:solidFill>
                <a:schemeClr val="bg1"/>
              </a:solidFill>
              <a:effectLst/>
              <a:latin typeface="Arial" charset="0"/>
            </a:endParaRPr>
          </a:p>
        </p:txBody>
      </p:sp>
      <p:grpSp>
        <p:nvGrpSpPr>
          <p:cNvPr id="32" name="Group 31"/>
          <p:cNvGrpSpPr/>
          <p:nvPr/>
        </p:nvGrpSpPr>
        <p:grpSpPr>
          <a:xfrm>
            <a:off x="179513" y="1268760"/>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625202" cy="369332"/>
            </a:xfrm>
            <a:prstGeom prst="rect">
              <a:avLst/>
            </a:prstGeom>
            <a:noFill/>
          </p:spPr>
          <p:txBody>
            <a:bodyPr wrap="square" rtlCol="0">
              <a:spAutoFit/>
            </a:bodyPr>
            <a:lstStyle/>
            <a:p>
              <a:pPr algn="ctr"/>
              <a:r>
                <a:rPr lang="en-US" dirty="0">
                  <a:solidFill>
                    <a:schemeClr val="bg1"/>
                  </a:solidFill>
                </a:rPr>
                <a:t>2.3</a:t>
              </a:r>
            </a:p>
          </p:txBody>
        </p:sp>
      </p:grpSp>
      <p:sp>
        <p:nvSpPr>
          <p:cNvPr id="3" name="Rectangle 2"/>
          <p:cNvSpPr/>
          <p:nvPr/>
        </p:nvSpPr>
        <p:spPr>
          <a:xfrm>
            <a:off x="675572" y="1844824"/>
            <a:ext cx="8144900" cy="757130"/>
          </a:xfrm>
          <a:prstGeom prst="rect">
            <a:avLst/>
          </a:prstGeom>
        </p:spPr>
        <p:txBody>
          <a:bodyPr wrap="square">
            <a:spAutoFit/>
          </a:bodyPr>
          <a:lstStyle/>
          <a:p>
            <a:pPr lvl="0" indent="355600">
              <a:lnSpc>
                <a:spcPct val="120000"/>
              </a:lnSpc>
              <a:spcBef>
                <a:spcPts val="600"/>
              </a:spcBef>
              <a:buClr>
                <a:srgbClr val="142288"/>
              </a:buClr>
            </a:pPr>
            <a:r>
              <a:rPr lang="en-US" kern="0">
                <a:solidFill>
                  <a:schemeClr val="accent1">
                    <a:lumMod val="75000"/>
                  </a:schemeClr>
                </a:solidFill>
                <a:latin typeface="Helvetica Neue"/>
                <a:ea typeface="Optima" pitchFamily="18" charset="-93"/>
                <a:cs typeface="Optima" pitchFamily="18" charset="-93"/>
              </a:rPr>
              <a:t>Dạng chuẩn của hệ lực phẳng </a:t>
            </a:r>
            <a:r>
              <a:rPr lang="en-US" b="0" kern="0">
                <a:solidFill>
                  <a:schemeClr val="accent1">
                    <a:lumMod val="75000"/>
                  </a:schemeClr>
                </a:solidFill>
                <a:latin typeface="Helvetica Neue"/>
                <a:ea typeface="Optima" pitchFamily="18" charset="-93"/>
                <a:cs typeface="Optima" pitchFamily="18" charset="-93"/>
              </a:rPr>
              <a:t>là dạng đơn giản nhất của hệ lực, không thể tiếp tục thu gọn được nữa</a:t>
            </a:r>
            <a:endParaRPr lang="en-US" b="0" kern="0" dirty="0">
              <a:solidFill>
                <a:schemeClr val="accent1">
                  <a:lumMod val="75000"/>
                </a:schemeClr>
              </a:solidFill>
              <a:latin typeface="Helvetica Neue"/>
              <a:ea typeface="Optima" pitchFamily="18" charset="-93"/>
              <a:cs typeface="Optima" pitchFamily="18" charset="-93"/>
            </a:endParaRPr>
          </a:p>
        </p:txBody>
      </p:sp>
      <p:sp>
        <p:nvSpPr>
          <p:cNvPr id="4" name="Rectangle 3"/>
          <p:cNvSpPr/>
          <p:nvPr/>
        </p:nvSpPr>
        <p:spPr>
          <a:xfrm>
            <a:off x="899592" y="2716236"/>
            <a:ext cx="7488832" cy="424732"/>
          </a:xfrm>
          <a:prstGeom prst="rect">
            <a:avLst/>
          </a:prstGeom>
          <a:ln>
            <a:solidFill>
              <a:schemeClr val="accent1"/>
            </a:solidFill>
          </a:ln>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Hệ lực cân bằng khi vectơ chính và mômen chính đều bằng không</a:t>
            </a:r>
            <a:endParaRPr lang="en-US" b="0" kern="0" dirty="0">
              <a:solidFill>
                <a:schemeClr val="accent1">
                  <a:lumMod val="75000"/>
                </a:schemeClr>
              </a:solidFill>
              <a:latin typeface="Helvetica Neue"/>
              <a:ea typeface="Optima" pitchFamily="18" charset="-93"/>
              <a:cs typeface="Optima" pitchFamily="18" charset="-93"/>
            </a:endParaRPr>
          </a:p>
        </p:txBody>
      </p:sp>
      <p:sp>
        <p:nvSpPr>
          <p:cNvPr id="13" name="Rectangle 12"/>
          <p:cNvSpPr/>
          <p:nvPr/>
        </p:nvSpPr>
        <p:spPr>
          <a:xfrm>
            <a:off x="899592" y="3350463"/>
            <a:ext cx="7488832" cy="757130"/>
          </a:xfrm>
          <a:prstGeom prst="rect">
            <a:avLst/>
          </a:prstGeom>
          <a:ln>
            <a:solidFill>
              <a:schemeClr val="accent1"/>
            </a:solidFill>
          </a:ln>
        </p:spPr>
        <p:txBody>
          <a:bodyPr wrap="square">
            <a:spAutoFit/>
          </a:bodyPr>
          <a:lstStyle/>
          <a:p>
            <a:pPr lvl="0">
              <a:lnSpc>
                <a:spcPct val="120000"/>
              </a:lnSpc>
              <a:spcBef>
                <a:spcPts val="600"/>
              </a:spcBef>
              <a:buClr>
                <a:srgbClr val="142288"/>
              </a:buClr>
            </a:pPr>
            <a:r>
              <a:rPr lang="vi-VN" b="0" kern="0">
                <a:solidFill>
                  <a:schemeClr val="accent1">
                    <a:lumMod val="75000"/>
                  </a:schemeClr>
                </a:solidFill>
                <a:latin typeface="Helvetica Neue"/>
                <a:ea typeface="Optima" pitchFamily="18" charset="-93"/>
                <a:cs typeface="Optima" pitchFamily="18" charset="-93"/>
              </a:rPr>
              <a:t>Hệ lực tương đương với một ngẫu lực khi vectơ chính bằng không, còn mômen chính khác không</a:t>
            </a:r>
          </a:p>
        </p:txBody>
      </p:sp>
      <p:sp>
        <p:nvSpPr>
          <p:cNvPr id="14" name="Rectangle 13"/>
          <p:cNvSpPr/>
          <p:nvPr/>
        </p:nvSpPr>
        <p:spPr>
          <a:xfrm>
            <a:off x="899589" y="4300411"/>
            <a:ext cx="7488835" cy="757130"/>
          </a:xfrm>
          <a:prstGeom prst="rect">
            <a:avLst/>
          </a:prstGeom>
          <a:ln>
            <a:solidFill>
              <a:schemeClr val="accent1"/>
            </a:solidFill>
          </a:ln>
        </p:spPr>
        <p:txBody>
          <a:bodyPr wrap="square">
            <a:spAutoFit/>
          </a:bodyPr>
          <a:lstStyle/>
          <a:p>
            <a:pPr lvl="0">
              <a:lnSpc>
                <a:spcPct val="120000"/>
              </a:lnSpc>
              <a:spcBef>
                <a:spcPts val="600"/>
              </a:spcBef>
              <a:buClr>
                <a:srgbClr val="142288"/>
              </a:buClr>
            </a:pPr>
            <a:r>
              <a:rPr lang="vi-VN" b="0" kern="0">
                <a:solidFill>
                  <a:schemeClr val="accent1">
                    <a:lumMod val="75000"/>
                  </a:schemeClr>
                </a:solidFill>
                <a:latin typeface="Helvetica Neue"/>
                <a:ea typeface="Optima" pitchFamily="18" charset="-93"/>
                <a:cs typeface="Optima" pitchFamily="18" charset="-93"/>
              </a:rPr>
              <a:t>Hệ lực phẳng có hợp lực bằng vectơ chính khi vectơ chính khác không, còn mômen chính bằng không</a:t>
            </a:r>
          </a:p>
        </p:txBody>
      </p:sp>
      <p:sp>
        <p:nvSpPr>
          <p:cNvPr id="15" name="Rectangle 14"/>
          <p:cNvSpPr/>
          <p:nvPr/>
        </p:nvSpPr>
        <p:spPr>
          <a:xfrm>
            <a:off x="899592" y="5294679"/>
            <a:ext cx="7488832" cy="757130"/>
          </a:xfrm>
          <a:prstGeom prst="rect">
            <a:avLst/>
          </a:prstGeom>
          <a:ln>
            <a:solidFill>
              <a:schemeClr val="accent1"/>
            </a:solidFill>
          </a:ln>
        </p:spPr>
        <p:txBody>
          <a:bodyPr wrap="square">
            <a:spAutoFit/>
          </a:bodyPr>
          <a:lstStyle/>
          <a:p>
            <a:pPr lvl="0">
              <a:lnSpc>
                <a:spcPct val="120000"/>
              </a:lnSpc>
              <a:spcBef>
                <a:spcPts val="600"/>
              </a:spcBef>
              <a:buClr>
                <a:srgbClr val="142288"/>
              </a:buClr>
            </a:pPr>
            <a:r>
              <a:rPr lang="vi-VN" b="0" kern="0">
                <a:solidFill>
                  <a:schemeClr val="accent1">
                    <a:lumMod val="75000"/>
                  </a:schemeClr>
                </a:solidFill>
                <a:latin typeface="Helvetica Neue"/>
                <a:ea typeface="Optima" pitchFamily="18" charset="-93"/>
                <a:cs typeface="Optima" pitchFamily="18" charset="-93"/>
              </a:rPr>
              <a:t>Hệ lực thu về tâm O được một lực và một ngẫu lực khi cả vectơ chính và mômen chính đều bằng không</a:t>
            </a:r>
          </a:p>
        </p:txBody>
      </p:sp>
      <p:cxnSp>
        <p:nvCxnSpPr>
          <p:cNvPr id="8" name="Elbow Connector 7"/>
          <p:cNvCxnSpPr>
            <a:stCxn id="33" idx="4"/>
            <a:endCxn id="4" idx="1"/>
          </p:cNvCxnSpPr>
          <p:nvPr/>
        </p:nvCxnSpPr>
        <p:spPr bwMode="auto">
          <a:xfrm rot="16200000" flipH="1">
            <a:off x="310354" y="2339364"/>
            <a:ext cx="867754" cy="310722"/>
          </a:xfrm>
          <a:prstGeom prst="bentConnector2">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10" name="Elbow Connector 9"/>
          <p:cNvCxnSpPr>
            <a:stCxn id="33" idx="4"/>
            <a:endCxn id="13" idx="1"/>
          </p:cNvCxnSpPr>
          <p:nvPr/>
        </p:nvCxnSpPr>
        <p:spPr bwMode="auto">
          <a:xfrm rot="16200000" flipH="1">
            <a:off x="-89859" y="2739577"/>
            <a:ext cx="1668180" cy="310722"/>
          </a:xfrm>
          <a:prstGeom prst="bentConnector2">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17" name="Elbow Connector 16"/>
          <p:cNvCxnSpPr>
            <a:stCxn id="33" idx="4"/>
            <a:endCxn id="14" idx="1"/>
          </p:cNvCxnSpPr>
          <p:nvPr/>
        </p:nvCxnSpPr>
        <p:spPr bwMode="auto">
          <a:xfrm rot="16200000" flipH="1">
            <a:off x="-564835" y="3214552"/>
            <a:ext cx="2618128" cy="310719"/>
          </a:xfrm>
          <a:prstGeom prst="bentConnector2">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19" name="Elbow Connector 18"/>
          <p:cNvCxnSpPr>
            <a:endCxn id="15" idx="1"/>
          </p:cNvCxnSpPr>
          <p:nvPr/>
        </p:nvCxnSpPr>
        <p:spPr bwMode="auto">
          <a:xfrm rot="16200000" flipH="1">
            <a:off x="-1061968" y="3711684"/>
            <a:ext cx="3612396" cy="310724"/>
          </a:xfrm>
          <a:prstGeom prst="bentConnector2">
            <a:avLst/>
          </a:prstGeom>
          <a:ln>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7" name="Title 6">
            <a:extLst>
              <a:ext uri="{FF2B5EF4-FFF2-40B4-BE49-F238E27FC236}">
                <a16:creationId xmlns:a16="http://schemas.microsoft.com/office/drawing/2014/main" id="{16DA75C7-D60B-4607-A3E5-961343A1A779}"/>
              </a:ext>
            </a:extLst>
          </p:cNvPr>
          <p:cNvSpPr>
            <a:spLocks noGrp="1"/>
          </p:cNvSpPr>
          <p:nvPr>
            <p:ph type="title"/>
          </p:nvPr>
        </p:nvSpPr>
        <p:spPr/>
        <p:txBody>
          <a:bodyPr/>
          <a:lstStyle/>
          <a:p>
            <a:r>
              <a:rPr lang="en-US" dirty="0" err="1"/>
              <a:t>Chương</a:t>
            </a:r>
            <a:r>
              <a:rPr lang="en-US" dirty="0"/>
              <a:t> 2. HỆ LỰC PHẲNG</a:t>
            </a:r>
          </a:p>
        </p:txBody>
      </p:sp>
      <p:sp>
        <p:nvSpPr>
          <p:cNvPr id="20" name="TextBox 19">
            <a:extLst>
              <a:ext uri="{FF2B5EF4-FFF2-40B4-BE49-F238E27FC236}">
                <a16:creationId xmlns:a16="http://schemas.microsoft.com/office/drawing/2014/main" id="{FC37DB27-564B-4804-A5CC-0FE04A708DEF}"/>
              </a:ext>
            </a:extLst>
          </p:cNvPr>
          <p:cNvSpPr txBox="1"/>
          <p:nvPr/>
        </p:nvSpPr>
        <p:spPr>
          <a:xfrm>
            <a:off x="179513" y="634329"/>
            <a:ext cx="7488832" cy="400110"/>
          </a:xfrm>
          <a:prstGeom prst="rect">
            <a:avLst/>
          </a:prstGeom>
          <a:noFill/>
        </p:spPr>
        <p:txBody>
          <a:bodyPr wrap="square" rtlCol="0">
            <a:spAutoFit/>
          </a:bodyPr>
          <a:lstStyle/>
          <a:p>
            <a:r>
              <a:rPr lang="en-US" sz="2000" dirty="0">
                <a:solidFill>
                  <a:schemeClr val="accent1">
                    <a:lumMod val="75000"/>
                  </a:schemeClr>
                </a:solidFill>
              </a:rPr>
              <a:t>2. Thu </a:t>
            </a:r>
            <a:r>
              <a:rPr lang="en-US" sz="2000" dirty="0" err="1">
                <a:solidFill>
                  <a:schemeClr val="accent1">
                    <a:lumMod val="75000"/>
                  </a:schemeClr>
                </a:solidFill>
              </a:rPr>
              <a:t>gọn</a:t>
            </a:r>
            <a:r>
              <a:rPr lang="en-US" sz="2000" dirty="0">
                <a:solidFill>
                  <a:schemeClr val="accent1">
                    <a:lumMod val="75000"/>
                  </a:schemeClr>
                </a:solidFill>
              </a:rPr>
              <a:t> </a:t>
            </a:r>
            <a:r>
              <a:rPr lang="en-US" sz="2000" dirty="0" err="1">
                <a:solidFill>
                  <a:schemeClr val="accent1">
                    <a:lumMod val="75000"/>
                  </a:schemeClr>
                </a:solidFill>
              </a:rPr>
              <a:t>hệ</a:t>
            </a:r>
            <a:r>
              <a:rPr lang="en-US" sz="2000" dirty="0">
                <a:solidFill>
                  <a:schemeClr val="accent1">
                    <a:lumMod val="75000"/>
                  </a:schemeClr>
                </a:solidFill>
              </a:rPr>
              <a:t> </a:t>
            </a:r>
            <a:r>
              <a:rPr lang="en-US" sz="2000" dirty="0" err="1">
                <a:solidFill>
                  <a:schemeClr val="accent1">
                    <a:lumMod val="75000"/>
                  </a:schemeClr>
                </a:solidFill>
              </a:rPr>
              <a:t>lực</a:t>
            </a:r>
            <a:r>
              <a:rPr lang="en-US" sz="2000" dirty="0">
                <a:solidFill>
                  <a:schemeClr val="accent1">
                    <a:lumMod val="75000"/>
                  </a:schemeClr>
                </a:solidFill>
              </a:rPr>
              <a:t> </a:t>
            </a:r>
            <a:r>
              <a:rPr lang="en-US" sz="2000" dirty="0" err="1">
                <a:solidFill>
                  <a:schemeClr val="accent1">
                    <a:lumMod val="75000"/>
                  </a:schemeClr>
                </a:solidFill>
              </a:rPr>
              <a:t>phẳng</a:t>
            </a:r>
            <a:endParaRPr lang="en-US" sz="2000" dirty="0">
              <a:solidFill>
                <a:schemeClr val="accent1">
                  <a:lumMod val="75000"/>
                </a:schemeClr>
              </a:solidFill>
            </a:endParaRPr>
          </a:p>
        </p:txBody>
      </p:sp>
    </p:spTree>
    <p:extLst>
      <p:ext uri="{BB962C8B-B14F-4D97-AF65-F5344CB8AC3E}">
        <p14:creationId xmlns:p14="http://schemas.microsoft.com/office/powerpoint/2010/main" val="41689393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bwMode="auto">
          <a:xfrm>
            <a:off x="625797" y="1597443"/>
            <a:ext cx="8266683" cy="1903565"/>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0" name="Rounded Rectangle 29"/>
          <p:cNvSpPr/>
          <p:nvPr/>
        </p:nvSpPr>
        <p:spPr bwMode="auto">
          <a:xfrm>
            <a:off x="775081" y="1383839"/>
            <a:ext cx="2212743"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err="1">
                <a:solidFill>
                  <a:schemeClr val="bg1"/>
                </a:solidFill>
                <a:latin typeface="Arial" charset="0"/>
              </a:rPr>
              <a:t>Định</a:t>
            </a:r>
            <a:r>
              <a:rPr lang="en-US" dirty="0">
                <a:solidFill>
                  <a:schemeClr val="bg1"/>
                </a:solidFill>
                <a:latin typeface="Arial" charset="0"/>
              </a:rPr>
              <a:t> </a:t>
            </a:r>
            <a:r>
              <a:rPr lang="en-US" dirty="0" err="1">
                <a:solidFill>
                  <a:schemeClr val="bg1"/>
                </a:solidFill>
                <a:latin typeface="Arial" charset="0"/>
              </a:rPr>
              <a:t>lí</a:t>
            </a:r>
            <a:r>
              <a:rPr lang="en-US" dirty="0">
                <a:solidFill>
                  <a:schemeClr val="bg1"/>
                </a:solidFill>
                <a:latin typeface="Arial" charset="0"/>
              </a:rPr>
              <a:t> </a:t>
            </a:r>
            <a:r>
              <a:rPr lang="en-US" dirty="0" err="1">
                <a:solidFill>
                  <a:schemeClr val="bg1"/>
                </a:solidFill>
                <a:latin typeface="Arial" charset="0"/>
              </a:rPr>
              <a:t>Varignon</a:t>
            </a:r>
            <a:endParaRPr kumimoji="0" lang="en-US" sz="1800" i="0" u="none" strike="noStrike" cap="none" normalizeH="0" baseline="0" dirty="0">
              <a:ln>
                <a:noFill/>
              </a:ln>
              <a:solidFill>
                <a:schemeClr val="bg1"/>
              </a:solidFill>
              <a:effectLst/>
              <a:latin typeface="Arial" charset="0"/>
            </a:endParaRPr>
          </a:p>
        </p:txBody>
      </p:sp>
      <p:grpSp>
        <p:nvGrpSpPr>
          <p:cNvPr id="32" name="Group 31"/>
          <p:cNvGrpSpPr/>
          <p:nvPr/>
        </p:nvGrpSpPr>
        <p:grpSpPr>
          <a:xfrm>
            <a:off x="179513" y="1196752"/>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625205" cy="369332"/>
            </a:xfrm>
            <a:prstGeom prst="rect">
              <a:avLst/>
            </a:prstGeom>
            <a:noFill/>
          </p:spPr>
          <p:txBody>
            <a:bodyPr wrap="square" rtlCol="0">
              <a:spAutoFit/>
            </a:bodyPr>
            <a:lstStyle/>
            <a:p>
              <a:pPr algn="ctr"/>
              <a:r>
                <a:rPr lang="en-US" dirty="0">
                  <a:solidFill>
                    <a:schemeClr val="bg1"/>
                  </a:solidFill>
                </a:rPr>
                <a:t>2.4</a:t>
              </a:r>
            </a:p>
          </p:txBody>
        </p:sp>
      </p:grpSp>
      <mc:AlternateContent xmlns:mc="http://schemas.openxmlformats.org/markup-compatibility/2006" xmlns:a14="http://schemas.microsoft.com/office/drawing/2010/main">
        <mc:Choice Requires="a14">
          <p:sp>
            <p:nvSpPr>
              <p:cNvPr id="18" name="Rectangle 17"/>
              <p:cNvSpPr/>
              <p:nvPr/>
            </p:nvSpPr>
            <p:spPr>
              <a:xfrm>
                <a:off x="675572" y="1772816"/>
                <a:ext cx="8144900" cy="1664558"/>
              </a:xfrm>
              <a:prstGeom prst="rect">
                <a:avLst/>
              </a:prstGeom>
            </p:spPr>
            <p:txBody>
              <a:bodyPr wrap="square">
                <a:spAutoFit/>
              </a:bodyPr>
              <a:lstStyle/>
              <a:p>
                <a:pPr lvl="0" indent="355600">
                  <a:lnSpc>
                    <a:spcPct val="120000"/>
                  </a:lnSpc>
                  <a:spcBef>
                    <a:spcPts val="600"/>
                  </a:spcBef>
                  <a:buClr>
                    <a:srgbClr val="142288"/>
                  </a:buClr>
                </a:pPr>
                <a:r>
                  <a:rPr lang="en-US" kern="0" dirty="0">
                    <a:solidFill>
                      <a:schemeClr val="accent1">
                        <a:lumMod val="75000"/>
                      </a:schemeClr>
                    </a:solidFill>
                    <a:latin typeface="Helvetica Neue"/>
                    <a:ea typeface="Optima" pitchFamily="18" charset="-93"/>
                    <a:cs typeface="Optima" pitchFamily="18" charset="-93"/>
                  </a:rPr>
                  <a:t>Định </a:t>
                </a:r>
                <a:r>
                  <a:rPr lang="en-US" kern="0" dirty="0" err="1">
                    <a:solidFill>
                      <a:schemeClr val="accent1">
                        <a:lumMod val="75000"/>
                      </a:schemeClr>
                    </a:solidFill>
                    <a:latin typeface="Helvetica Neue"/>
                    <a:ea typeface="Optima" pitchFamily="18" charset="-93"/>
                    <a:cs typeface="Optima" pitchFamily="18" charset="-93"/>
                  </a:rPr>
                  <a:t>lí</a:t>
                </a:r>
                <a:r>
                  <a:rPr lang="en-US"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Trong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trường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hợp</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hệ</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có</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hợp</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mô</a:t>
                </a:r>
                <a:r>
                  <a:rPr lang="en-US" b="0" kern="0" dirty="0">
                    <a:solidFill>
                      <a:schemeClr val="accent1">
                        <a:lumMod val="75000"/>
                      </a:schemeClr>
                    </a:solidFill>
                    <a:latin typeface="Helvetica Neue"/>
                    <a:ea typeface="Optima" pitchFamily="18" charset="-93"/>
                    <a:cs typeface="Optima" pitchFamily="18" charset="-93"/>
                  </a:rPr>
                  <a:t> men </a:t>
                </a:r>
                <a:r>
                  <a:rPr lang="en-US" b="0" kern="0" dirty="0" err="1">
                    <a:solidFill>
                      <a:schemeClr val="accent1">
                        <a:lumMod val="75000"/>
                      </a:schemeClr>
                    </a:solidFill>
                    <a:latin typeface="Helvetica Neue"/>
                    <a:ea typeface="Optima" pitchFamily="18" charset="-93"/>
                    <a:cs typeface="Optima" pitchFamily="18" charset="-93"/>
                  </a:rPr>
                  <a:t>của</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hợp</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đối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với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một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bất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kì</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bằng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tổng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mômen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của</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các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lực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của</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hệ</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đối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với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cùng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đó</a:t>
                </a:r>
                <a:r>
                  <a:rPr lang="en-US" b="0" kern="0" dirty="0">
                    <a:solidFill>
                      <a:schemeClr val="accent1">
                        <a:lumMod val="75000"/>
                      </a:schemeClr>
                    </a:solidFill>
                    <a:latin typeface="Helvetica Neue"/>
                    <a:ea typeface="Optima" pitchFamily="18" charset="-93"/>
                    <a:cs typeface="Optima" pitchFamily="18" charset="-93"/>
                  </a:rPr>
                  <a:t>:</a:t>
                </a: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sSub>
                        <m:sSubPr>
                          <m:ctrlPr>
                            <a:rPr lang="en-US" b="0" i="1" kern="0" smtClean="0">
                              <a:solidFill>
                                <a:srgbClr val="C00000"/>
                              </a:solidFill>
                              <a:latin typeface="Cambria Math" panose="02040503050406030204" pitchFamily="18" charset="0"/>
                            </a:rPr>
                          </m:ctrlPr>
                        </m:sSubPr>
                        <m:e>
                          <m:r>
                            <a:rPr lang="en-US" b="0" i="1" kern="0">
                              <a:solidFill>
                                <a:srgbClr val="C00000"/>
                              </a:solidFill>
                              <a:latin typeface="Cambria Math"/>
                            </a:rPr>
                            <m:t>𝑚</m:t>
                          </m:r>
                        </m:e>
                        <m:sub>
                          <m:r>
                            <a:rPr lang="en-US" b="0" i="1" kern="0">
                              <a:solidFill>
                                <a:srgbClr val="C00000"/>
                              </a:solidFill>
                              <a:latin typeface="Cambria Math"/>
                            </a:rPr>
                            <m:t>𝑂</m:t>
                          </m:r>
                        </m:sub>
                      </m:sSub>
                      <m:r>
                        <a:rPr lang="en-US" b="0" i="1" kern="0">
                          <a:solidFill>
                            <a:srgbClr val="C00000"/>
                          </a:solidFill>
                          <a:latin typeface="Cambria Math"/>
                        </a:rPr>
                        <m:t>(</m:t>
                      </m:r>
                      <m:acc>
                        <m:accPr>
                          <m:chr m:val="⃗"/>
                          <m:ctrlPr>
                            <a:rPr lang="en-US" b="0" i="1" kern="0">
                              <a:solidFill>
                                <a:srgbClr val="C00000"/>
                              </a:solidFill>
                              <a:latin typeface="Cambria Math" panose="02040503050406030204" pitchFamily="18" charset="0"/>
                            </a:rPr>
                          </m:ctrlPr>
                        </m:accPr>
                        <m:e>
                          <m:r>
                            <a:rPr lang="en-US" b="0" i="1" kern="0">
                              <a:solidFill>
                                <a:srgbClr val="C00000"/>
                              </a:solidFill>
                              <a:latin typeface="Cambria Math"/>
                            </a:rPr>
                            <m:t>𝑅</m:t>
                          </m:r>
                        </m:e>
                      </m:acc>
                      <m:r>
                        <a:rPr lang="en-US" b="0" i="1" kern="0">
                          <a:solidFill>
                            <a:srgbClr val="C00000"/>
                          </a:solidFill>
                          <a:latin typeface="Cambria Math"/>
                        </a:rPr>
                        <m:t>)=</m:t>
                      </m:r>
                      <m:nary>
                        <m:naryPr>
                          <m:chr m:val="∑"/>
                          <m:ctrlPr>
                            <a:rPr lang="en-US" b="0" i="1" kern="0">
                              <a:solidFill>
                                <a:srgbClr val="C00000"/>
                              </a:solidFill>
                              <a:latin typeface="Cambria Math" panose="02040503050406030204" pitchFamily="18" charset="0"/>
                            </a:rPr>
                          </m:ctrlPr>
                        </m:naryPr>
                        <m:sub>
                          <m:r>
                            <m:rPr>
                              <m:brk m:alnAt="23"/>
                            </m:rPr>
                            <a:rPr lang="en-US" b="0" i="1" kern="0">
                              <a:solidFill>
                                <a:srgbClr val="C00000"/>
                              </a:solidFill>
                              <a:latin typeface="Cambria Math"/>
                            </a:rPr>
                            <m:t>𝑘</m:t>
                          </m:r>
                          <m:r>
                            <a:rPr lang="en-US" b="0" i="1" kern="0">
                              <a:solidFill>
                                <a:srgbClr val="C00000"/>
                              </a:solidFill>
                              <a:latin typeface="Cambria Math"/>
                            </a:rPr>
                            <m:t>=1</m:t>
                          </m:r>
                        </m:sub>
                        <m:sup>
                          <m:r>
                            <a:rPr lang="en-US" b="0" i="1" kern="0">
                              <a:solidFill>
                                <a:srgbClr val="C00000"/>
                              </a:solidFill>
                              <a:latin typeface="Cambria Math"/>
                            </a:rPr>
                            <m:t>𝑛</m:t>
                          </m:r>
                        </m:sup>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𝑚</m:t>
                              </m:r>
                            </m:e>
                            <m:sub>
                              <m:r>
                                <a:rPr lang="en-US" b="0" i="1" kern="0">
                                  <a:solidFill>
                                    <a:srgbClr val="C00000"/>
                                  </a:solidFill>
                                  <a:latin typeface="Cambria Math"/>
                                </a:rPr>
                                <m:t>𝑂</m:t>
                              </m:r>
                            </m:sub>
                          </m:sSub>
                          <m:d>
                            <m:dPr>
                              <m:ctrlPr>
                                <a:rPr lang="en-US" b="0" i="1" kern="0">
                                  <a:solidFill>
                                    <a:srgbClr val="C00000"/>
                                  </a:solidFill>
                                  <a:latin typeface="Cambria Math" panose="02040503050406030204" pitchFamily="18" charset="0"/>
                                </a:rPr>
                              </m:ctrlPr>
                            </m:dPr>
                            <m:e>
                              <m:acc>
                                <m:accPr>
                                  <m:chr m:val="⃗"/>
                                  <m:ctrlPr>
                                    <a:rPr lang="en-US" b="0" i="1" kern="0">
                                      <a:solidFill>
                                        <a:srgbClr val="C00000"/>
                                      </a:solidFill>
                                      <a:latin typeface="Cambria Math" panose="02040503050406030204" pitchFamily="18" charset="0"/>
                                    </a:rPr>
                                  </m:ctrlPr>
                                </m:accPr>
                                <m:e>
                                  <m:sSub>
                                    <m:sSubPr>
                                      <m:ctrlPr>
                                        <a:rPr lang="en-US" b="0" i="1" kern="0">
                                          <a:solidFill>
                                            <a:srgbClr val="C00000"/>
                                          </a:solidFill>
                                          <a:latin typeface="Cambria Math" panose="02040503050406030204" pitchFamily="18" charset="0"/>
                                        </a:rPr>
                                      </m:ctrlPr>
                                    </m:sSubPr>
                                    <m:e>
                                      <m:r>
                                        <a:rPr lang="en-US" b="0" i="1" kern="0">
                                          <a:solidFill>
                                            <a:srgbClr val="C00000"/>
                                          </a:solidFill>
                                          <a:latin typeface="Cambria Math"/>
                                        </a:rPr>
                                        <m:t>𝐹</m:t>
                                      </m:r>
                                    </m:e>
                                    <m:sub>
                                      <m:r>
                                        <a:rPr lang="en-US" b="0" i="1" kern="0">
                                          <a:solidFill>
                                            <a:srgbClr val="C00000"/>
                                          </a:solidFill>
                                          <a:latin typeface="Cambria Math"/>
                                        </a:rPr>
                                        <m:t>𝑘</m:t>
                                      </m:r>
                                    </m:sub>
                                  </m:sSub>
                                </m:e>
                              </m:acc>
                            </m:e>
                          </m:d>
                        </m:e>
                      </m:nary>
                    </m:oMath>
                  </m:oMathPara>
                </a14:m>
                <a:endParaRPr lang="en-US" b="0" kern="0" dirty="0">
                  <a:solidFill>
                    <a:srgbClr val="C00000"/>
                  </a:solidFill>
                  <a:latin typeface="Helvetica Neue"/>
                  <a:ea typeface="Optima" pitchFamily="18" charset="-93"/>
                  <a:cs typeface="Optima" pitchFamily="18" charset="-93"/>
                </a:endParaRPr>
              </a:p>
            </p:txBody>
          </p:sp>
        </mc:Choice>
        <mc:Fallback xmlns="">
          <p:sp>
            <p:nvSpPr>
              <p:cNvPr id="18" name="Rectangle 17"/>
              <p:cNvSpPr>
                <a:spLocks noRot="1" noChangeAspect="1" noMove="1" noResize="1" noEditPoints="1" noAdjustHandles="1" noChangeArrowheads="1" noChangeShapeType="1" noTextEdit="1"/>
              </p:cNvSpPr>
              <p:nvPr/>
            </p:nvSpPr>
            <p:spPr>
              <a:xfrm>
                <a:off x="675572" y="1772816"/>
                <a:ext cx="8144900" cy="1664558"/>
              </a:xfrm>
              <a:prstGeom prst="rect">
                <a:avLst/>
              </a:prstGeom>
              <a:blipFill>
                <a:blip r:embed="rId3"/>
                <a:stretch>
                  <a:fillRect l="-674" t="-366"/>
                </a:stretch>
              </a:blipFill>
            </p:spPr>
            <p:txBody>
              <a:bodyPr/>
              <a:lstStyle/>
              <a:p>
                <a:r>
                  <a:rPr lang="en-US">
                    <a:noFill/>
                  </a:rPr>
                  <a:t> </a:t>
                </a:r>
              </a:p>
            </p:txBody>
          </p:sp>
        </mc:Fallback>
      </mc:AlternateContent>
      <p:sp>
        <p:nvSpPr>
          <p:cNvPr id="11" name="Oval 10"/>
          <p:cNvSpPr/>
          <p:nvPr/>
        </p:nvSpPr>
        <p:spPr bwMode="auto">
          <a:xfrm>
            <a:off x="1813650" y="4307285"/>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12" name="Straight Arrow Connector 11"/>
          <p:cNvCxnSpPr/>
          <p:nvPr/>
        </p:nvCxnSpPr>
        <p:spPr bwMode="auto">
          <a:xfrm flipV="1">
            <a:off x="2965778" y="4617482"/>
            <a:ext cx="936104" cy="261029"/>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19" name="TextBox 18"/>
              <p:cNvSpPr txBox="1"/>
              <p:nvPr/>
            </p:nvSpPr>
            <p:spPr>
              <a:xfrm>
                <a:off x="3663812" y="4168367"/>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2</m:t>
                          </m:r>
                        </m:e>
                      </m:acc>
                    </m:oMath>
                  </m:oMathPara>
                </a14:m>
                <a:endParaRPr lang="en-US" b="0" i="1" dirty="0"/>
              </a:p>
            </p:txBody>
          </p:sp>
        </mc:Choice>
        <mc:Fallback xmlns="">
          <p:sp>
            <p:nvSpPr>
              <p:cNvPr id="19" name="TextBox 18"/>
              <p:cNvSpPr txBox="1">
                <a:spLocks noRot="1" noChangeAspect="1" noMove="1" noResize="1" noEditPoints="1" noAdjustHandles="1" noChangeArrowheads="1" noChangeShapeType="1" noTextEdit="1"/>
              </p:cNvSpPr>
              <p:nvPr/>
            </p:nvSpPr>
            <p:spPr>
              <a:xfrm>
                <a:off x="3663812" y="4168367"/>
                <a:ext cx="360040" cy="402931"/>
              </a:xfrm>
              <a:prstGeom prst="rect">
                <a:avLst/>
              </a:prstGeom>
              <a:blipFill>
                <a:blip r:embed="rId4"/>
                <a:stretch>
                  <a:fillRect r="-3390"/>
                </a:stretch>
              </a:blipFill>
            </p:spPr>
            <p:txBody>
              <a:bodyPr/>
              <a:lstStyle/>
              <a:p>
                <a:r>
                  <a:rPr lang="en-US">
                    <a:noFill/>
                  </a:rPr>
                  <a:t> </a:t>
                </a:r>
              </a:p>
            </p:txBody>
          </p:sp>
        </mc:Fallback>
      </mc:AlternateContent>
      <p:sp>
        <p:nvSpPr>
          <p:cNvPr id="20" name="Oval 19"/>
          <p:cNvSpPr/>
          <p:nvPr/>
        </p:nvSpPr>
        <p:spPr bwMode="auto">
          <a:xfrm>
            <a:off x="5580112" y="4293096"/>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1" name="Straight Arrow Connector 20"/>
          <p:cNvCxnSpPr/>
          <p:nvPr/>
        </p:nvCxnSpPr>
        <p:spPr bwMode="auto">
          <a:xfrm>
            <a:off x="6399079" y="5550285"/>
            <a:ext cx="1053241" cy="428112"/>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22" name="TextBox 21"/>
              <p:cNvSpPr txBox="1"/>
              <p:nvPr/>
            </p:nvSpPr>
            <p:spPr>
              <a:xfrm>
                <a:off x="7327834" y="5471939"/>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e>
                      </m:acc>
                    </m:oMath>
                  </m:oMathPara>
                </a14:m>
                <a:endParaRPr lang="en-US" b="0" i="1" dirty="0"/>
              </a:p>
            </p:txBody>
          </p:sp>
        </mc:Choice>
        <mc:Fallback xmlns="">
          <p:sp>
            <p:nvSpPr>
              <p:cNvPr id="22" name="TextBox 21"/>
              <p:cNvSpPr txBox="1">
                <a:spLocks noRot="1" noChangeAspect="1" noMove="1" noResize="1" noEditPoints="1" noAdjustHandles="1" noChangeArrowheads="1" noChangeShapeType="1" noTextEdit="1"/>
              </p:cNvSpPr>
              <p:nvPr/>
            </p:nvSpPr>
            <p:spPr>
              <a:xfrm>
                <a:off x="7327834" y="5471939"/>
                <a:ext cx="360040" cy="402931"/>
              </a:xfrm>
              <a:prstGeom prst="rect">
                <a:avLst/>
              </a:prstGeom>
              <a:blipFill>
                <a:blip r:embed="rId5"/>
                <a:stretch>
                  <a:fillRect t="-21212" r="-28814"/>
                </a:stretch>
              </a:blipFill>
            </p:spPr>
            <p:txBody>
              <a:bodyPr/>
              <a:lstStyle/>
              <a:p>
                <a:r>
                  <a:rPr lang="en-US">
                    <a:noFill/>
                  </a:rPr>
                  <a:t> </a:t>
                </a:r>
              </a:p>
            </p:txBody>
          </p:sp>
        </mc:Fallback>
      </mc:AlternateContent>
      <p:grpSp>
        <p:nvGrpSpPr>
          <p:cNvPr id="23" name="Group 22"/>
          <p:cNvGrpSpPr/>
          <p:nvPr/>
        </p:nvGrpSpPr>
        <p:grpSpPr>
          <a:xfrm flipH="1">
            <a:off x="6134824" y="4787349"/>
            <a:ext cx="971428" cy="957068"/>
            <a:chOff x="5256596" y="2959601"/>
            <a:chExt cx="666829" cy="656971"/>
          </a:xfrm>
        </p:grpSpPr>
        <p:sp>
          <p:nvSpPr>
            <p:cNvPr id="24" name="Arc 23"/>
            <p:cNvSpPr/>
            <p:nvPr/>
          </p:nvSpPr>
          <p:spPr bwMode="auto">
            <a:xfrm rot="18906061">
              <a:off x="5463904" y="3196603"/>
              <a:ext cx="459521" cy="419969"/>
            </a:xfrm>
            <a:prstGeom prst="arc">
              <a:avLst/>
            </a:prstGeom>
            <a:noFill/>
            <a:ln w="19050" cap="flat" cmpd="sng" algn="ctr">
              <a:solidFill>
                <a:schemeClr val="accent2">
                  <a:lumMod val="50000"/>
                </a:schemeClr>
              </a:solidFill>
              <a:prstDash val="solid"/>
              <a:round/>
              <a:headEnd type="stealth"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5" name="Straight Connector 24"/>
            <p:cNvCxnSpPr>
              <a:stCxn id="24" idx="2"/>
            </p:cNvCxnSpPr>
            <p:nvPr/>
          </p:nvCxnSpPr>
          <p:spPr bwMode="auto">
            <a:xfrm rot="5400000">
              <a:off x="5666165" y="3293244"/>
              <a:ext cx="239086" cy="141416"/>
            </a:xfrm>
            <a:prstGeom prst="line">
              <a:avLst/>
            </a:prstGeom>
            <a:solidFill>
              <a:schemeClr val="accent1"/>
            </a:solidFill>
            <a:ln w="19050" cap="flat" cmpd="sng" algn="ctr">
              <a:solidFill>
                <a:schemeClr val="accent2">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 name="TextBox 25"/>
            <p:cNvSpPr txBox="1"/>
            <p:nvPr/>
          </p:nvSpPr>
          <p:spPr>
            <a:xfrm>
              <a:off x="5256596" y="2959601"/>
              <a:ext cx="596057" cy="253525"/>
            </a:xfrm>
            <a:prstGeom prst="rect">
              <a:avLst/>
            </a:prstGeom>
            <a:noFill/>
          </p:spPr>
          <p:txBody>
            <a:bodyPr wrap="square" rtlCol="0">
              <a:spAutoFit/>
            </a:bodyPr>
            <a:lstStyle/>
            <a:p>
              <a:r>
                <a:rPr lang="en-US" b="0" i="1" dirty="0"/>
                <a:t>m</a:t>
              </a:r>
              <a:endParaRPr lang="en-US" b="0" i="1" baseline="-25000" dirty="0"/>
            </a:p>
          </p:txBody>
        </p:sp>
      </p:grpSp>
      <p:cxnSp>
        <p:nvCxnSpPr>
          <p:cNvPr id="27" name="Straight Arrow Connector 26"/>
          <p:cNvCxnSpPr/>
          <p:nvPr/>
        </p:nvCxnSpPr>
        <p:spPr bwMode="auto">
          <a:xfrm flipV="1">
            <a:off x="2193195" y="4059635"/>
            <a:ext cx="628567" cy="508680"/>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28" name="TextBox 27"/>
              <p:cNvSpPr txBox="1"/>
              <p:nvPr/>
            </p:nvSpPr>
            <p:spPr>
              <a:xfrm>
                <a:off x="2327458" y="3765436"/>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1</m:t>
                          </m:r>
                        </m:e>
                      </m:acc>
                    </m:oMath>
                  </m:oMathPara>
                </a14:m>
                <a:endParaRPr lang="en-US" b="0"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2327458" y="3765436"/>
                <a:ext cx="360040" cy="402931"/>
              </a:xfrm>
              <a:prstGeom prst="rect">
                <a:avLst/>
              </a:prstGeom>
              <a:blipFill>
                <a:blip r:embed="rId6"/>
                <a:stretch>
                  <a:fillRect r="-3390"/>
                </a:stretch>
              </a:blipFill>
            </p:spPr>
            <p:txBody>
              <a:bodyPr/>
              <a:lstStyle/>
              <a:p>
                <a:r>
                  <a:rPr lang="en-US">
                    <a:noFill/>
                  </a:rPr>
                  <a:t> </a:t>
                </a:r>
              </a:p>
            </p:txBody>
          </p:sp>
        </mc:Fallback>
      </mc:AlternateContent>
      <p:cxnSp>
        <p:nvCxnSpPr>
          <p:cNvPr id="29" name="Straight Arrow Connector 28"/>
          <p:cNvCxnSpPr/>
          <p:nvPr/>
        </p:nvCxnSpPr>
        <p:spPr bwMode="auto">
          <a:xfrm>
            <a:off x="2193195" y="5564742"/>
            <a:ext cx="494303" cy="542743"/>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31" name="TextBox 30"/>
              <p:cNvSpPr txBox="1"/>
              <p:nvPr/>
            </p:nvSpPr>
            <p:spPr>
              <a:xfrm>
                <a:off x="2147438" y="5907171"/>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3</m:t>
                          </m:r>
                        </m:e>
                      </m:acc>
                    </m:oMath>
                  </m:oMathPara>
                </a14:m>
                <a:endParaRPr lang="en-US" b="0" i="1" dirty="0"/>
              </a:p>
            </p:txBody>
          </p:sp>
        </mc:Choice>
        <mc:Fallback xmlns="">
          <p:sp>
            <p:nvSpPr>
              <p:cNvPr id="31" name="TextBox 30"/>
              <p:cNvSpPr txBox="1">
                <a:spLocks noRot="1" noChangeAspect="1" noMove="1" noResize="1" noEditPoints="1" noAdjustHandles="1" noChangeArrowheads="1" noChangeShapeType="1" noTextEdit="1"/>
              </p:cNvSpPr>
              <p:nvPr/>
            </p:nvSpPr>
            <p:spPr>
              <a:xfrm>
                <a:off x="2147438" y="5907171"/>
                <a:ext cx="360040" cy="402931"/>
              </a:xfrm>
              <a:prstGeom prst="rect">
                <a:avLst/>
              </a:prstGeom>
              <a:blipFill>
                <a:blip r:embed="rId7"/>
                <a:stretch>
                  <a:fillRect r="-3390" b="-1515"/>
                </a:stretch>
              </a:blipFill>
            </p:spPr>
            <p:txBody>
              <a:bodyPr/>
              <a:lstStyle/>
              <a:p>
                <a:r>
                  <a:rPr lang="en-US">
                    <a:noFill/>
                  </a:rPr>
                  <a:t> </a:t>
                </a:r>
              </a:p>
            </p:txBody>
          </p:sp>
        </mc:Fallback>
      </mc:AlternateContent>
      <p:cxnSp>
        <p:nvCxnSpPr>
          <p:cNvPr id="4" name="Straight Connector 3"/>
          <p:cNvCxnSpPr/>
          <p:nvPr/>
        </p:nvCxnSpPr>
        <p:spPr bwMode="auto">
          <a:xfrm flipV="1">
            <a:off x="2965778" y="5361945"/>
            <a:ext cx="0" cy="14457"/>
          </a:xfrm>
          <a:prstGeom prst="line">
            <a:avLst/>
          </a:prstGeom>
          <a:solidFill>
            <a:schemeClr val="accent1"/>
          </a:solidFill>
          <a:ln w="15875" cap="flat" cmpd="sng" algn="ctr">
            <a:solidFill>
              <a:srgbClr val="C00000"/>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 name="Straight Connector 50"/>
          <p:cNvCxnSpPr/>
          <p:nvPr/>
        </p:nvCxnSpPr>
        <p:spPr bwMode="auto">
          <a:xfrm flipV="1">
            <a:off x="6698723" y="5354716"/>
            <a:ext cx="0" cy="14457"/>
          </a:xfrm>
          <a:prstGeom prst="line">
            <a:avLst/>
          </a:prstGeom>
          <a:solidFill>
            <a:schemeClr val="accent1"/>
          </a:solidFill>
          <a:ln w="15875" cap="flat" cmpd="sng" algn="ctr">
            <a:solidFill>
              <a:srgbClr val="C00000"/>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2" name="TextBox 51"/>
          <p:cNvSpPr txBox="1"/>
          <p:nvPr/>
        </p:nvSpPr>
        <p:spPr>
          <a:xfrm>
            <a:off x="2987824" y="5085184"/>
            <a:ext cx="360040" cy="369332"/>
          </a:xfrm>
          <a:prstGeom prst="rect">
            <a:avLst/>
          </a:prstGeom>
          <a:noFill/>
        </p:spPr>
        <p:txBody>
          <a:bodyPr wrap="square" rtlCol="0">
            <a:spAutoFit/>
          </a:bodyPr>
          <a:lstStyle/>
          <a:p>
            <a:r>
              <a:rPr lang="en-US" b="0" i="1" dirty="0"/>
              <a:t>A</a:t>
            </a:r>
          </a:p>
        </p:txBody>
      </p:sp>
      <p:sp>
        <p:nvSpPr>
          <p:cNvPr id="53" name="TextBox 52"/>
          <p:cNvSpPr txBox="1"/>
          <p:nvPr/>
        </p:nvSpPr>
        <p:spPr>
          <a:xfrm>
            <a:off x="6742535" y="5102607"/>
            <a:ext cx="360040" cy="369332"/>
          </a:xfrm>
          <a:prstGeom prst="rect">
            <a:avLst/>
          </a:prstGeom>
          <a:noFill/>
        </p:spPr>
        <p:txBody>
          <a:bodyPr wrap="square" rtlCol="0">
            <a:spAutoFit/>
          </a:bodyPr>
          <a:lstStyle/>
          <a:p>
            <a:r>
              <a:rPr lang="en-US" b="0" i="1" dirty="0"/>
              <a:t>A</a:t>
            </a:r>
          </a:p>
        </p:txBody>
      </p:sp>
      <p:sp>
        <p:nvSpPr>
          <p:cNvPr id="54" name="TextBox 53"/>
          <p:cNvSpPr txBox="1"/>
          <p:nvPr/>
        </p:nvSpPr>
        <p:spPr>
          <a:xfrm>
            <a:off x="6012160" y="5435932"/>
            <a:ext cx="360040" cy="369332"/>
          </a:xfrm>
          <a:prstGeom prst="rect">
            <a:avLst/>
          </a:prstGeom>
          <a:noFill/>
        </p:spPr>
        <p:txBody>
          <a:bodyPr wrap="square" rtlCol="0">
            <a:spAutoFit/>
          </a:bodyPr>
          <a:lstStyle/>
          <a:p>
            <a:r>
              <a:rPr lang="en-US" b="0" i="1" dirty="0"/>
              <a:t>O</a:t>
            </a:r>
          </a:p>
        </p:txBody>
      </p:sp>
      <p:sp>
        <p:nvSpPr>
          <p:cNvPr id="3" name="Title 2">
            <a:extLst>
              <a:ext uri="{FF2B5EF4-FFF2-40B4-BE49-F238E27FC236}">
                <a16:creationId xmlns:a16="http://schemas.microsoft.com/office/drawing/2014/main" id="{7CC1F3A3-1320-41AC-8842-88CAB1FB22A8}"/>
              </a:ext>
            </a:extLst>
          </p:cNvPr>
          <p:cNvSpPr>
            <a:spLocks noGrp="1"/>
          </p:cNvSpPr>
          <p:nvPr>
            <p:ph type="title"/>
          </p:nvPr>
        </p:nvSpPr>
        <p:spPr/>
        <p:txBody>
          <a:bodyPr/>
          <a:lstStyle/>
          <a:p>
            <a:r>
              <a:rPr lang="en-US" dirty="0" err="1"/>
              <a:t>Chương</a:t>
            </a:r>
            <a:r>
              <a:rPr lang="en-US" dirty="0"/>
              <a:t> 2. HỆ LỰC PHẲNG</a:t>
            </a:r>
          </a:p>
        </p:txBody>
      </p:sp>
      <p:sp>
        <p:nvSpPr>
          <p:cNvPr id="35" name="TextBox 34">
            <a:extLst>
              <a:ext uri="{FF2B5EF4-FFF2-40B4-BE49-F238E27FC236}">
                <a16:creationId xmlns:a16="http://schemas.microsoft.com/office/drawing/2014/main" id="{1151FD9B-C310-4D74-810F-7B4A5FE17048}"/>
              </a:ext>
            </a:extLst>
          </p:cNvPr>
          <p:cNvSpPr txBox="1"/>
          <p:nvPr/>
        </p:nvSpPr>
        <p:spPr>
          <a:xfrm>
            <a:off x="179513" y="634329"/>
            <a:ext cx="7488832" cy="400110"/>
          </a:xfrm>
          <a:prstGeom prst="rect">
            <a:avLst/>
          </a:prstGeom>
          <a:noFill/>
        </p:spPr>
        <p:txBody>
          <a:bodyPr wrap="square" rtlCol="0">
            <a:spAutoFit/>
          </a:bodyPr>
          <a:lstStyle/>
          <a:p>
            <a:r>
              <a:rPr lang="en-US" sz="2000" dirty="0">
                <a:solidFill>
                  <a:schemeClr val="accent1">
                    <a:lumMod val="75000"/>
                  </a:schemeClr>
                </a:solidFill>
              </a:rPr>
              <a:t>2. Thu </a:t>
            </a:r>
            <a:r>
              <a:rPr lang="en-US" sz="2000" dirty="0" err="1">
                <a:solidFill>
                  <a:schemeClr val="accent1">
                    <a:lumMod val="75000"/>
                  </a:schemeClr>
                </a:solidFill>
              </a:rPr>
              <a:t>gọn</a:t>
            </a:r>
            <a:r>
              <a:rPr lang="en-US" sz="2000" dirty="0">
                <a:solidFill>
                  <a:schemeClr val="accent1">
                    <a:lumMod val="75000"/>
                  </a:schemeClr>
                </a:solidFill>
              </a:rPr>
              <a:t> </a:t>
            </a:r>
            <a:r>
              <a:rPr lang="en-US" sz="2000" dirty="0" err="1">
                <a:solidFill>
                  <a:schemeClr val="accent1">
                    <a:lumMod val="75000"/>
                  </a:schemeClr>
                </a:solidFill>
              </a:rPr>
              <a:t>hệ</a:t>
            </a:r>
            <a:r>
              <a:rPr lang="en-US" sz="2000" dirty="0">
                <a:solidFill>
                  <a:schemeClr val="accent1">
                    <a:lumMod val="75000"/>
                  </a:schemeClr>
                </a:solidFill>
              </a:rPr>
              <a:t> </a:t>
            </a:r>
            <a:r>
              <a:rPr lang="en-US" sz="2000" dirty="0" err="1">
                <a:solidFill>
                  <a:schemeClr val="accent1">
                    <a:lumMod val="75000"/>
                  </a:schemeClr>
                </a:solidFill>
              </a:rPr>
              <a:t>lực</a:t>
            </a:r>
            <a:r>
              <a:rPr lang="en-US" sz="2000" dirty="0">
                <a:solidFill>
                  <a:schemeClr val="accent1">
                    <a:lumMod val="75000"/>
                  </a:schemeClr>
                </a:solidFill>
              </a:rPr>
              <a:t> </a:t>
            </a:r>
            <a:r>
              <a:rPr lang="en-US" sz="2000" dirty="0" err="1">
                <a:solidFill>
                  <a:schemeClr val="accent1">
                    <a:lumMod val="75000"/>
                  </a:schemeClr>
                </a:solidFill>
              </a:rPr>
              <a:t>phẳng</a:t>
            </a:r>
            <a:endParaRPr lang="en-US" sz="2000" dirty="0">
              <a:solidFill>
                <a:schemeClr val="accent1">
                  <a:lumMod val="75000"/>
                </a:schemeClr>
              </a:solidFill>
            </a:endParaRPr>
          </a:p>
        </p:txBody>
      </p:sp>
    </p:spTree>
    <p:extLst>
      <p:ext uri="{BB962C8B-B14F-4D97-AF65-F5344CB8AC3E}">
        <p14:creationId xmlns:p14="http://schemas.microsoft.com/office/powerpoint/2010/main" val="358314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bwMode="auto">
          <a:xfrm>
            <a:off x="539552" y="1410356"/>
            <a:ext cx="5314355" cy="1471517"/>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6" name="TextBox 5"/>
          <p:cNvSpPr txBox="1"/>
          <p:nvPr/>
        </p:nvSpPr>
        <p:spPr>
          <a:xfrm>
            <a:off x="247080" y="727864"/>
            <a:ext cx="7920880" cy="400110"/>
          </a:xfrm>
          <a:prstGeom prst="rect">
            <a:avLst/>
          </a:prstGeom>
          <a:noFill/>
        </p:spPr>
        <p:txBody>
          <a:bodyPr wrap="square" rtlCol="0">
            <a:spAutoFit/>
          </a:bodyPr>
          <a:lstStyle/>
          <a:p>
            <a:r>
              <a:rPr lang="en-US" sz="2000" dirty="0">
                <a:solidFill>
                  <a:schemeClr val="accent1">
                    <a:lumMod val="75000"/>
                  </a:schemeClr>
                </a:solidFill>
              </a:rPr>
              <a:t>3. Điều </a:t>
            </a:r>
            <a:r>
              <a:rPr lang="en-US" sz="2000" dirty="0" err="1">
                <a:solidFill>
                  <a:schemeClr val="accent1">
                    <a:lumMod val="75000"/>
                  </a:schemeClr>
                </a:solidFill>
              </a:rPr>
              <a:t>kiện</a:t>
            </a:r>
            <a:r>
              <a:rPr lang="en-US" sz="2000" dirty="0">
                <a:solidFill>
                  <a:schemeClr val="accent1">
                    <a:lumMod val="75000"/>
                  </a:schemeClr>
                </a:solidFill>
              </a:rPr>
              <a:t> </a:t>
            </a:r>
            <a:r>
              <a:rPr lang="en-US" sz="2000" dirty="0" err="1">
                <a:solidFill>
                  <a:schemeClr val="accent1">
                    <a:lumMod val="75000"/>
                  </a:schemeClr>
                </a:solidFill>
              </a:rPr>
              <a:t>cân</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và </a:t>
            </a:r>
            <a:r>
              <a:rPr lang="en-US" sz="2000" dirty="0" err="1">
                <a:solidFill>
                  <a:schemeClr val="accent1">
                    <a:lumMod val="75000"/>
                  </a:schemeClr>
                </a:solidFill>
              </a:rPr>
              <a:t>các</a:t>
            </a:r>
            <a:r>
              <a:rPr lang="en-US" sz="2000" dirty="0">
                <a:solidFill>
                  <a:schemeClr val="accent1">
                    <a:lumMod val="75000"/>
                  </a:schemeClr>
                </a:solidFill>
              </a:rPr>
              <a:t> </a:t>
            </a:r>
            <a:r>
              <a:rPr lang="en-US" sz="2000" dirty="0" err="1">
                <a:solidFill>
                  <a:schemeClr val="accent1">
                    <a:lumMod val="75000"/>
                  </a:schemeClr>
                </a:solidFill>
              </a:rPr>
              <a:t>phương</a:t>
            </a:r>
            <a:r>
              <a:rPr lang="en-US" sz="2000" dirty="0">
                <a:solidFill>
                  <a:schemeClr val="accent1">
                    <a:lumMod val="75000"/>
                  </a:schemeClr>
                </a:solidFill>
              </a:rPr>
              <a:t> </a:t>
            </a:r>
            <a:r>
              <a:rPr lang="en-US" sz="2000" dirty="0" err="1">
                <a:solidFill>
                  <a:schemeClr val="accent1">
                    <a:lumMod val="75000"/>
                  </a:schemeClr>
                </a:solidFill>
              </a:rPr>
              <a:t>trình</a:t>
            </a:r>
            <a:r>
              <a:rPr lang="en-US" sz="2000" dirty="0">
                <a:solidFill>
                  <a:schemeClr val="accent1">
                    <a:lumMod val="75000"/>
                  </a:schemeClr>
                </a:solidFill>
              </a:rPr>
              <a:t> </a:t>
            </a:r>
            <a:r>
              <a:rPr lang="en-US" sz="2000" dirty="0" err="1">
                <a:solidFill>
                  <a:schemeClr val="accent1">
                    <a:lumMod val="75000"/>
                  </a:schemeClr>
                </a:solidFill>
              </a:rPr>
              <a:t>cân</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a:t>
            </a:r>
            <a:r>
              <a:rPr lang="en-US" sz="2000" dirty="0" err="1">
                <a:solidFill>
                  <a:schemeClr val="accent1">
                    <a:lumMod val="75000"/>
                  </a:schemeClr>
                </a:solidFill>
              </a:rPr>
              <a:t>của</a:t>
            </a:r>
            <a:r>
              <a:rPr lang="en-US" sz="2000" dirty="0">
                <a:solidFill>
                  <a:schemeClr val="accent1">
                    <a:lumMod val="75000"/>
                  </a:schemeClr>
                </a:solidFill>
              </a:rPr>
              <a:t> HLP</a:t>
            </a:r>
          </a:p>
        </p:txBody>
      </p:sp>
      <p:sp>
        <p:nvSpPr>
          <p:cNvPr id="30" name="Rounded Rectangle 29"/>
          <p:cNvSpPr/>
          <p:nvPr/>
        </p:nvSpPr>
        <p:spPr bwMode="auto">
          <a:xfrm>
            <a:off x="688836" y="1196752"/>
            <a:ext cx="264479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Điều kiện cân bằng</a:t>
            </a:r>
            <a:endParaRPr kumimoji="0" lang="en-US" sz="1800" i="0" u="none" strike="noStrike" cap="none" normalizeH="0" baseline="0">
              <a:ln>
                <a:noFill/>
              </a:ln>
              <a:solidFill>
                <a:schemeClr val="bg1"/>
              </a:solidFill>
              <a:effectLst/>
              <a:latin typeface="Arial" charset="0"/>
            </a:endParaRPr>
          </a:p>
        </p:txBody>
      </p:sp>
      <p:sp>
        <p:nvSpPr>
          <p:cNvPr id="10" name="Rectangle 9"/>
          <p:cNvSpPr/>
          <p:nvPr/>
        </p:nvSpPr>
        <p:spPr>
          <a:xfrm>
            <a:off x="669331" y="1651208"/>
            <a:ext cx="5184576" cy="1089529"/>
          </a:xfrm>
          <a:prstGeom prst="rect">
            <a:avLst/>
          </a:prstGeom>
        </p:spPr>
        <p:txBody>
          <a:bodyPr wrap="square">
            <a:spAutoFit/>
          </a:bodyPr>
          <a:lstStyle/>
          <a:p>
            <a:pPr lvl="0">
              <a:lnSpc>
                <a:spcPct val="120000"/>
              </a:lnSpc>
              <a:spcBef>
                <a:spcPts val="600"/>
              </a:spcBef>
              <a:buClr>
                <a:srgbClr val="142288"/>
              </a:buClr>
            </a:pPr>
            <a:r>
              <a:rPr lang="vi-VN" kern="0">
                <a:solidFill>
                  <a:schemeClr val="accent1">
                    <a:lumMod val="75000"/>
                  </a:schemeClr>
                </a:solidFill>
                <a:latin typeface="Helvetica Neue"/>
                <a:ea typeface="Optima" pitchFamily="18" charset="-93"/>
                <a:cs typeface="Optima" pitchFamily="18" charset="-93"/>
              </a:rPr>
              <a:t>Định lí. </a:t>
            </a:r>
            <a:r>
              <a:rPr lang="vi-VN" b="0" kern="0">
                <a:solidFill>
                  <a:schemeClr val="accent1">
                    <a:lumMod val="75000"/>
                  </a:schemeClr>
                </a:solidFill>
                <a:latin typeface="Helvetica Neue"/>
                <a:ea typeface="Optima" pitchFamily="18" charset="-93"/>
                <a:cs typeface="Optima" pitchFamily="18" charset="-93"/>
              </a:rPr>
              <a:t>Điều kiện cần và đủ để hệ lực phẳng cân bằng là vectơ chính và mômen chính của hệ lực đối với một điểm bất kì phải đồng thời triệt tiêu</a:t>
            </a:r>
            <a:endParaRPr lang="vi-VN" b="0" kern="0" dirty="0">
              <a:solidFill>
                <a:schemeClr val="accent1">
                  <a:lumMod val="75000"/>
                </a:schemeClr>
              </a:solidFill>
              <a:latin typeface="Helvetica Neue"/>
              <a:ea typeface="Optima" pitchFamily="18" charset="-93"/>
              <a:cs typeface="Optima" pitchFamily="18" charset="-93"/>
            </a:endParaRPr>
          </a:p>
        </p:txBody>
      </p:sp>
      <p:grpSp>
        <p:nvGrpSpPr>
          <p:cNvPr id="13" name="Group 12"/>
          <p:cNvGrpSpPr/>
          <p:nvPr/>
        </p:nvGrpSpPr>
        <p:grpSpPr>
          <a:xfrm>
            <a:off x="251520" y="3429002"/>
            <a:ext cx="2664296" cy="388977"/>
            <a:chOff x="467544" y="4005064"/>
            <a:chExt cx="2664296" cy="388977"/>
          </a:xfrm>
        </p:grpSpPr>
        <p:sp>
          <p:nvSpPr>
            <p:cNvPr id="14" name="Round Same Side Corner Rectangle 13"/>
            <p:cNvSpPr/>
            <p:nvPr/>
          </p:nvSpPr>
          <p:spPr bwMode="auto">
            <a:xfrm>
              <a:off x="467544" y="4005064"/>
              <a:ext cx="1368152"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i="1">
                  <a:solidFill>
                    <a:schemeClr val="bg1"/>
                  </a:solidFill>
                  <a:latin typeface="Arial" charset="0"/>
                </a:rPr>
                <a:t>Dạng 1</a:t>
              </a:r>
              <a:endParaRPr kumimoji="0" lang="en-US" sz="1800" i="1" u="none" strike="noStrike" cap="none" normalizeH="0" baseline="0">
                <a:ln>
                  <a:noFill/>
                </a:ln>
                <a:solidFill>
                  <a:schemeClr val="bg1"/>
                </a:solidFill>
                <a:effectLst/>
                <a:latin typeface="Arial" charset="0"/>
              </a:endParaRPr>
            </a:p>
          </p:txBody>
        </p:sp>
        <p:cxnSp>
          <p:nvCxnSpPr>
            <p:cNvPr id="15" name="Straight Connector 14"/>
            <p:cNvCxnSpPr/>
            <p:nvPr/>
          </p:nvCxnSpPr>
          <p:spPr bwMode="auto">
            <a:xfrm>
              <a:off x="467544" y="4365104"/>
              <a:ext cx="266429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6" name="Rectangle 15"/>
              <p:cNvSpPr/>
              <p:nvPr/>
            </p:nvSpPr>
            <p:spPr>
              <a:xfrm>
                <a:off x="251520" y="3429002"/>
                <a:ext cx="2664296" cy="3267433"/>
              </a:xfrm>
              <a:prstGeom prst="rect">
                <a:avLst/>
              </a:prstGeom>
            </p:spPr>
            <p:txBody>
              <a:bodyPr wrap="square">
                <a:spAutoFit/>
              </a:bodyPr>
              <a:lstStyle/>
              <a:p>
                <a:pPr>
                  <a:lnSpc>
                    <a:spcPct val="120000"/>
                  </a:lnSpc>
                  <a:spcBef>
                    <a:spcPts val="0"/>
                  </a:spcBef>
                  <a:buClr>
                    <a:srgbClr val="39998E"/>
                  </a:buClr>
                </a:pPr>
                <a14:m>
                  <m:oMathPara xmlns:m="http://schemas.openxmlformats.org/officeDocument/2006/math">
                    <m:oMathParaPr>
                      <m:jc m:val="left"/>
                    </m:oMathParaPr>
                    <m:oMath xmlns:m="http://schemas.openxmlformats.org/officeDocument/2006/math">
                      <m:d>
                        <m:dPr>
                          <m:begChr m:val="{"/>
                          <m:endChr m:val=""/>
                          <m:ctrlPr>
                            <a:rPr lang="en-US" b="0" i="1" kern="0" smtClean="0">
                              <a:solidFill>
                                <a:srgbClr val="000000"/>
                              </a:solidFill>
                              <a:latin typeface="Cambria Math" panose="02040503050406030204" pitchFamily="18" charset="0"/>
                              <a:ea typeface="Optima" pitchFamily="18" charset="-93"/>
                              <a:cs typeface="Optima" pitchFamily="18" charset="-93"/>
                            </a:rPr>
                          </m:ctrlPr>
                        </m:dPr>
                        <m:e>
                          <m:eqArr>
                            <m:eqArrPr>
                              <m:ctrlPr>
                                <a:rPr lang="en-US" b="0" i="1" kern="0" smtClean="0">
                                  <a:solidFill>
                                    <a:srgbClr val="000000"/>
                                  </a:solidFill>
                                  <a:latin typeface="Cambria Math" panose="02040503050406030204" pitchFamily="18" charset="0"/>
                                  <a:ea typeface="Optima" pitchFamily="18" charset="-93"/>
                                  <a:cs typeface="Optima" pitchFamily="18" charset="-93"/>
                                </a:rPr>
                              </m:ctrlPr>
                            </m:eqArrPr>
                            <m:e>
                              <m:nary>
                                <m:naryPr>
                                  <m:chr m:val="∑"/>
                                  <m:subHide m:val="on"/>
                                  <m:supHide m:val="on"/>
                                  <m:ctrlPr>
                                    <a:rPr lang="en-US" b="0" i="1" kern="0" smtClea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smtClean="0">
                                          <a:solidFill>
                                            <a:srgbClr val="000000"/>
                                          </a:solidFill>
                                          <a:latin typeface="Cambria Math" panose="02040503050406030204" pitchFamily="18" charset="0"/>
                                          <a:ea typeface="Optima" pitchFamily="18" charset="-93"/>
                                          <a:cs typeface="Optima" pitchFamily="18" charset="-93"/>
                                        </a:rPr>
                                      </m:ctrlPr>
                                    </m:sSubPr>
                                    <m:e>
                                      <m:r>
                                        <a:rPr lang="en-US" b="0" i="1" kern="0" smtClean="0">
                                          <a:solidFill>
                                            <a:srgbClr val="000000"/>
                                          </a:solidFill>
                                          <a:latin typeface="Cambria Math"/>
                                          <a:ea typeface="Optima" pitchFamily="18" charset="-93"/>
                                          <a:cs typeface="Optima" pitchFamily="18" charset="-93"/>
                                        </a:rPr>
                                        <m:t>𝐹</m:t>
                                      </m:r>
                                    </m:e>
                                    <m:sub>
                                      <m:r>
                                        <a:rPr lang="en-US" b="0" i="1" kern="0" smtClean="0">
                                          <a:solidFill>
                                            <a:srgbClr val="000000"/>
                                          </a:solidFill>
                                          <a:latin typeface="Cambria Math"/>
                                          <a:ea typeface="Optima" pitchFamily="18" charset="-93"/>
                                          <a:cs typeface="Optima" pitchFamily="18" charset="-93"/>
                                        </a:rPr>
                                        <m:t>𝑘𝑥</m:t>
                                      </m:r>
                                    </m:sub>
                                  </m:sSub>
                                  <m:r>
                                    <a:rPr lang="en-US" b="0" i="1" kern="0" smtClean="0">
                                      <a:solidFill>
                                        <a:srgbClr val="000000"/>
                                      </a:solidFill>
                                      <a:latin typeface="Cambria Math"/>
                                      <a:ea typeface="Optima" pitchFamily="18" charset="-93"/>
                                      <a:cs typeface="Optima" pitchFamily="18" charset="-93"/>
                                    </a:rPr>
                                    <m:t>=0</m:t>
                                  </m:r>
                                </m:e>
                              </m:nary>
                            </m:e>
                            <m:e>
                              <m:nary>
                                <m:naryPr>
                                  <m:chr m:val="∑"/>
                                  <m:subHide m:val="on"/>
                                  <m:supHide m:val="on"/>
                                  <m:ctrlPr>
                                    <a:rPr lang="en-US" b="0" i="1" ker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a:solidFill>
                                            <a:srgbClr val="000000"/>
                                          </a:solidFill>
                                          <a:latin typeface="Cambria Math" panose="02040503050406030204" pitchFamily="18" charset="0"/>
                                          <a:ea typeface="Optima" pitchFamily="18" charset="-93"/>
                                          <a:cs typeface="Optima" pitchFamily="18" charset="-93"/>
                                        </a:rPr>
                                      </m:ctrlPr>
                                    </m:sSubPr>
                                    <m:e>
                                      <m:r>
                                        <a:rPr lang="en-US" b="0" i="1" kern="0">
                                          <a:solidFill>
                                            <a:srgbClr val="000000"/>
                                          </a:solidFill>
                                          <a:latin typeface="Cambria Math"/>
                                          <a:ea typeface="Optima" pitchFamily="18" charset="-93"/>
                                          <a:cs typeface="Optima" pitchFamily="18" charset="-93"/>
                                        </a:rPr>
                                        <m:t>𝐹</m:t>
                                      </m:r>
                                    </m:e>
                                    <m:sub>
                                      <m:r>
                                        <a:rPr lang="en-US" b="0" i="1" kern="0">
                                          <a:solidFill>
                                            <a:srgbClr val="000000"/>
                                          </a:solidFill>
                                          <a:latin typeface="Cambria Math"/>
                                          <a:ea typeface="Optima" pitchFamily="18" charset="-93"/>
                                          <a:cs typeface="Optima" pitchFamily="18" charset="-93"/>
                                        </a:rPr>
                                        <m:t>𝑘</m:t>
                                      </m:r>
                                      <m:r>
                                        <a:rPr lang="en-US" b="0" i="1" kern="0" smtClean="0">
                                          <a:solidFill>
                                            <a:srgbClr val="000000"/>
                                          </a:solidFill>
                                          <a:latin typeface="Cambria Math"/>
                                          <a:ea typeface="Optima" pitchFamily="18" charset="-93"/>
                                          <a:cs typeface="Optima" pitchFamily="18" charset="-93"/>
                                        </a:rPr>
                                        <m:t>𝑦</m:t>
                                      </m:r>
                                    </m:sub>
                                  </m:sSub>
                                  <m:r>
                                    <a:rPr lang="en-US" b="0" i="1" kern="0">
                                      <a:solidFill>
                                        <a:srgbClr val="000000"/>
                                      </a:solidFill>
                                      <a:latin typeface="Cambria Math"/>
                                      <a:ea typeface="Optima" pitchFamily="18" charset="-93"/>
                                      <a:cs typeface="Optima" pitchFamily="18" charset="-93"/>
                                    </a:rPr>
                                    <m:t>=0</m:t>
                                  </m:r>
                                </m:e>
                              </m:nary>
                            </m:e>
                            <m:e>
                              <m:nary>
                                <m:naryPr>
                                  <m:chr m:val="∑"/>
                                  <m:subHide m:val="on"/>
                                  <m:supHide m:val="on"/>
                                  <m:ctrlPr>
                                    <a:rPr lang="en-US" b="0" i="1" ker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a:solidFill>
                                            <a:srgbClr val="000000"/>
                                          </a:solidFill>
                                          <a:latin typeface="Cambria Math" panose="02040503050406030204" pitchFamily="18" charset="0"/>
                                          <a:ea typeface="Optima" pitchFamily="18" charset="-93"/>
                                          <a:cs typeface="Optima" pitchFamily="18" charset="-93"/>
                                        </a:rPr>
                                      </m:ctrlPr>
                                    </m:sSubPr>
                                    <m:e>
                                      <m:sSub>
                                        <m:sSubPr>
                                          <m:ctrlPr>
                                            <a:rPr lang="en-US" b="0" i="1" kern="0" smtClean="0">
                                              <a:solidFill>
                                                <a:srgbClr val="000000"/>
                                              </a:solidFill>
                                              <a:latin typeface="Cambria Math" panose="02040503050406030204" pitchFamily="18" charset="0"/>
                                              <a:ea typeface="Optima" pitchFamily="18" charset="-93"/>
                                              <a:cs typeface="Optima" pitchFamily="18" charset="-93"/>
                                            </a:rPr>
                                          </m:ctrlPr>
                                        </m:sSubPr>
                                        <m:e>
                                          <m:r>
                                            <a:rPr lang="en-US" b="0" i="1" kern="0" smtClean="0">
                                              <a:solidFill>
                                                <a:srgbClr val="000000"/>
                                              </a:solidFill>
                                              <a:latin typeface="Cambria Math"/>
                                              <a:ea typeface="Optima" pitchFamily="18" charset="-93"/>
                                              <a:cs typeface="Optima" pitchFamily="18" charset="-93"/>
                                            </a:rPr>
                                            <m:t>𝑚</m:t>
                                          </m:r>
                                        </m:e>
                                        <m:sub>
                                          <m:r>
                                            <a:rPr lang="en-US" b="0" i="1" kern="0" smtClean="0">
                                              <a:solidFill>
                                                <a:srgbClr val="000000"/>
                                              </a:solidFill>
                                              <a:latin typeface="Cambria Math"/>
                                              <a:ea typeface="Optima" pitchFamily="18" charset="-93"/>
                                              <a:cs typeface="Optima" pitchFamily="18" charset="-93"/>
                                            </a:rPr>
                                            <m:t>𝐴</m:t>
                                          </m:r>
                                        </m:sub>
                                      </m:sSub>
                                      <m:r>
                                        <a:rPr lang="en-US" b="0" i="1" kern="0" smtClea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𝐹</m:t>
                                      </m:r>
                                    </m:e>
                                    <m:sub>
                                      <m:r>
                                        <a:rPr lang="en-US" b="0" i="1" kern="0">
                                          <a:solidFill>
                                            <a:srgbClr val="000000"/>
                                          </a:solidFill>
                                          <a:latin typeface="Cambria Math"/>
                                          <a:ea typeface="Optima" pitchFamily="18" charset="-93"/>
                                          <a:cs typeface="Optima" pitchFamily="18" charset="-93"/>
                                        </a:rPr>
                                        <m:t>𝑘</m:t>
                                      </m:r>
                                    </m:sub>
                                  </m:sSub>
                                  <m:r>
                                    <a:rPr lang="en-US" b="0" i="1" kern="0" smtClea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=0</m:t>
                                  </m:r>
                                </m:e>
                              </m:nary>
                            </m:e>
                          </m:eqArr>
                        </m:e>
                      </m:d>
                    </m:oMath>
                  </m:oMathPara>
                </a14:m>
                <a:endParaRPr lang="en-US" b="0" i="1" kern="0">
                  <a:solidFill>
                    <a:srgbClr val="000000"/>
                  </a:solidFill>
                  <a:latin typeface="Helvetica Neue"/>
                  <a:ea typeface="Optima" pitchFamily="18" charset="-93"/>
                  <a:cs typeface="Optima" pitchFamily="18" charset="-93"/>
                </a:endParaRPr>
              </a:p>
              <a:p>
                <a:pPr>
                  <a:lnSpc>
                    <a:spcPct val="120000"/>
                  </a:lnSpc>
                  <a:spcBef>
                    <a:spcPts val="0"/>
                  </a:spcBef>
                  <a:buClr>
                    <a:srgbClr val="39998E"/>
                  </a:buClr>
                </a:pPr>
                <a:r>
                  <a:rPr lang="en-US" b="0" i="1" kern="0">
                    <a:solidFill>
                      <a:schemeClr val="accent1">
                        <a:lumMod val="75000"/>
                      </a:schemeClr>
                    </a:solidFill>
                    <a:latin typeface="Helvetica Neue"/>
                    <a:ea typeface="Optima" pitchFamily="18" charset="-93"/>
                    <a:cs typeface="Optima" pitchFamily="18" charset="-93"/>
                  </a:rPr>
                  <a:t>A là điểm bất kì trong mặt phẳng</a:t>
                </a:r>
              </a:p>
            </p:txBody>
          </p:sp>
        </mc:Choice>
        <mc:Fallback xmlns="">
          <p:sp>
            <p:nvSpPr>
              <p:cNvPr id="16" name="Rectangle 15"/>
              <p:cNvSpPr>
                <a:spLocks noRot="1" noChangeAspect="1" noMove="1" noResize="1" noEditPoints="1" noAdjustHandles="1" noChangeArrowheads="1" noChangeShapeType="1" noTextEdit="1"/>
              </p:cNvSpPr>
              <p:nvPr/>
            </p:nvSpPr>
            <p:spPr>
              <a:xfrm>
                <a:off x="251520" y="3429002"/>
                <a:ext cx="2664296" cy="3267433"/>
              </a:xfrm>
              <a:prstGeom prst="rect">
                <a:avLst/>
              </a:prstGeom>
              <a:blipFill>
                <a:blip r:embed="rId3"/>
                <a:stretch>
                  <a:fillRect l="-1831" b="-3178"/>
                </a:stretch>
              </a:blipFill>
            </p:spPr>
            <p:txBody>
              <a:bodyPr/>
              <a:lstStyle/>
              <a:p>
                <a:r>
                  <a:rPr lang="en-US">
                    <a:noFill/>
                  </a:rPr>
                  <a:t> </a:t>
                </a:r>
              </a:p>
            </p:txBody>
          </p:sp>
        </mc:Fallback>
      </mc:AlternateContent>
      <p:grpSp>
        <p:nvGrpSpPr>
          <p:cNvPr id="18" name="Group 17"/>
          <p:cNvGrpSpPr/>
          <p:nvPr/>
        </p:nvGrpSpPr>
        <p:grpSpPr>
          <a:xfrm>
            <a:off x="3275856" y="3429001"/>
            <a:ext cx="2664296" cy="388977"/>
            <a:chOff x="467544" y="4005064"/>
            <a:chExt cx="2664296" cy="388977"/>
          </a:xfrm>
        </p:grpSpPr>
        <p:sp>
          <p:nvSpPr>
            <p:cNvPr id="19" name="Round Same Side Corner Rectangle 18"/>
            <p:cNvSpPr/>
            <p:nvPr/>
          </p:nvSpPr>
          <p:spPr bwMode="auto">
            <a:xfrm>
              <a:off x="467544" y="4005064"/>
              <a:ext cx="1368152"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i="1">
                  <a:solidFill>
                    <a:schemeClr val="bg1"/>
                  </a:solidFill>
                  <a:latin typeface="Arial" charset="0"/>
                </a:rPr>
                <a:t>Dạng 2</a:t>
              </a:r>
              <a:endParaRPr kumimoji="0" lang="en-US" sz="1800" i="1" u="none" strike="noStrike" cap="none" normalizeH="0" baseline="0">
                <a:ln>
                  <a:noFill/>
                </a:ln>
                <a:solidFill>
                  <a:schemeClr val="bg1"/>
                </a:solidFill>
                <a:effectLst/>
                <a:latin typeface="Arial" charset="0"/>
              </a:endParaRPr>
            </a:p>
          </p:txBody>
        </p:sp>
        <p:cxnSp>
          <p:nvCxnSpPr>
            <p:cNvPr id="20" name="Straight Connector 19"/>
            <p:cNvCxnSpPr/>
            <p:nvPr/>
          </p:nvCxnSpPr>
          <p:spPr bwMode="auto">
            <a:xfrm>
              <a:off x="467544" y="4365104"/>
              <a:ext cx="266429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21" name="Rectangle 20"/>
              <p:cNvSpPr/>
              <p:nvPr/>
            </p:nvSpPr>
            <p:spPr>
              <a:xfrm>
                <a:off x="3275856" y="3429001"/>
                <a:ext cx="2664296" cy="3267433"/>
              </a:xfrm>
              <a:prstGeom prst="rect">
                <a:avLst/>
              </a:prstGeom>
            </p:spPr>
            <p:txBody>
              <a:bodyPr wrap="square">
                <a:spAutoFit/>
              </a:bodyPr>
              <a:lstStyle/>
              <a:p>
                <a:pPr>
                  <a:lnSpc>
                    <a:spcPct val="120000"/>
                  </a:lnSpc>
                  <a:spcBef>
                    <a:spcPts val="0"/>
                  </a:spcBef>
                  <a:buClr>
                    <a:srgbClr val="39998E"/>
                  </a:buClr>
                </a:pPr>
                <a14:m>
                  <m:oMathPara xmlns:m="http://schemas.openxmlformats.org/officeDocument/2006/math">
                    <m:oMathParaPr>
                      <m:jc m:val="left"/>
                    </m:oMathParaPr>
                    <m:oMath xmlns:m="http://schemas.openxmlformats.org/officeDocument/2006/math">
                      <m:d>
                        <m:dPr>
                          <m:begChr m:val="{"/>
                          <m:endChr m:val=""/>
                          <m:ctrlPr>
                            <a:rPr lang="en-US" b="0" i="1" kern="0" smtClean="0">
                              <a:solidFill>
                                <a:srgbClr val="000000"/>
                              </a:solidFill>
                              <a:latin typeface="Cambria Math" panose="02040503050406030204" pitchFamily="18" charset="0"/>
                              <a:ea typeface="Optima" pitchFamily="18" charset="-93"/>
                              <a:cs typeface="Optima" pitchFamily="18" charset="-93"/>
                            </a:rPr>
                          </m:ctrlPr>
                        </m:dPr>
                        <m:e>
                          <m:eqArr>
                            <m:eqArrPr>
                              <m:ctrlPr>
                                <a:rPr lang="en-US" b="0" i="1" kern="0" smtClean="0">
                                  <a:solidFill>
                                    <a:srgbClr val="000000"/>
                                  </a:solidFill>
                                  <a:latin typeface="Cambria Math" panose="02040503050406030204" pitchFamily="18" charset="0"/>
                                  <a:ea typeface="Optima" pitchFamily="18" charset="-93"/>
                                  <a:cs typeface="Optima" pitchFamily="18" charset="-93"/>
                                </a:rPr>
                              </m:ctrlPr>
                            </m:eqArrPr>
                            <m:e>
                              <m:nary>
                                <m:naryPr>
                                  <m:chr m:val="∑"/>
                                  <m:subHide m:val="on"/>
                                  <m:supHide m:val="on"/>
                                  <m:ctrlPr>
                                    <a:rPr lang="en-US" b="0" i="1" kern="0" smtClea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smtClean="0">
                                          <a:solidFill>
                                            <a:srgbClr val="000000"/>
                                          </a:solidFill>
                                          <a:latin typeface="Cambria Math" panose="02040503050406030204" pitchFamily="18" charset="0"/>
                                          <a:ea typeface="Optima" pitchFamily="18" charset="-93"/>
                                          <a:cs typeface="Optima" pitchFamily="18" charset="-93"/>
                                        </a:rPr>
                                      </m:ctrlPr>
                                    </m:sSubPr>
                                    <m:e>
                                      <m:r>
                                        <a:rPr lang="en-US" b="0" i="1" kern="0" smtClean="0">
                                          <a:solidFill>
                                            <a:srgbClr val="000000"/>
                                          </a:solidFill>
                                          <a:latin typeface="Cambria Math"/>
                                          <a:ea typeface="Optima" pitchFamily="18" charset="-93"/>
                                          <a:cs typeface="Optima" pitchFamily="18" charset="-93"/>
                                        </a:rPr>
                                        <m:t>𝐹</m:t>
                                      </m:r>
                                    </m:e>
                                    <m:sub>
                                      <m:r>
                                        <a:rPr lang="en-US" b="0" i="1" kern="0" smtClean="0">
                                          <a:solidFill>
                                            <a:srgbClr val="000000"/>
                                          </a:solidFill>
                                          <a:latin typeface="Cambria Math"/>
                                          <a:ea typeface="Optima" pitchFamily="18" charset="-93"/>
                                          <a:cs typeface="Optima" pitchFamily="18" charset="-93"/>
                                        </a:rPr>
                                        <m:t>𝑘𝑎</m:t>
                                      </m:r>
                                    </m:sub>
                                  </m:sSub>
                                  <m:r>
                                    <a:rPr lang="en-US" b="0" i="1" kern="0" smtClean="0">
                                      <a:solidFill>
                                        <a:srgbClr val="000000"/>
                                      </a:solidFill>
                                      <a:latin typeface="Cambria Math"/>
                                      <a:ea typeface="Optima" pitchFamily="18" charset="-93"/>
                                      <a:cs typeface="Optima" pitchFamily="18" charset="-93"/>
                                    </a:rPr>
                                    <m:t>=0</m:t>
                                  </m:r>
                                </m:e>
                              </m:nary>
                            </m:e>
                            <m:e>
                              <m:nary>
                                <m:naryPr>
                                  <m:chr m:val="∑"/>
                                  <m:subHide m:val="on"/>
                                  <m:supHide m:val="on"/>
                                  <m:ctrlPr>
                                    <a:rPr lang="en-US" b="0" i="1" ker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smtClean="0">
                                          <a:solidFill>
                                            <a:srgbClr val="000000"/>
                                          </a:solidFill>
                                          <a:latin typeface="Cambria Math" panose="02040503050406030204" pitchFamily="18" charset="0"/>
                                          <a:ea typeface="Optima" pitchFamily="18" charset="-93"/>
                                          <a:cs typeface="Optima" pitchFamily="18" charset="-93"/>
                                        </a:rPr>
                                      </m:ctrlPr>
                                    </m:sSubPr>
                                    <m:e>
                                      <m:r>
                                        <a:rPr lang="en-US" b="0" i="1" kern="0" smtClean="0">
                                          <a:solidFill>
                                            <a:srgbClr val="000000"/>
                                          </a:solidFill>
                                          <a:latin typeface="Cambria Math"/>
                                          <a:ea typeface="Optima" pitchFamily="18" charset="-93"/>
                                          <a:cs typeface="Optima" pitchFamily="18" charset="-93"/>
                                        </a:rPr>
                                        <m:t>𝑚</m:t>
                                      </m:r>
                                    </m:e>
                                    <m:sub>
                                      <m:r>
                                        <a:rPr lang="en-US" b="0" i="1" kern="0" smtClean="0">
                                          <a:solidFill>
                                            <a:srgbClr val="000000"/>
                                          </a:solidFill>
                                          <a:latin typeface="Cambria Math"/>
                                          <a:ea typeface="Optima" pitchFamily="18" charset="-93"/>
                                          <a:cs typeface="Optima" pitchFamily="18" charset="-93"/>
                                        </a:rPr>
                                        <m:t>𝐴</m:t>
                                      </m:r>
                                    </m:sub>
                                  </m:sSub>
                                  <m:r>
                                    <a:rPr lang="en-US" b="0" i="1" kern="0" smtClean="0">
                                      <a:solidFill>
                                        <a:srgbClr val="000000"/>
                                      </a:solidFill>
                                      <a:latin typeface="Cambria Math"/>
                                      <a:ea typeface="Optima" pitchFamily="18" charset="-93"/>
                                      <a:cs typeface="Optima" pitchFamily="18" charset="-93"/>
                                    </a:rPr>
                                    <m:t>(</m:t>
                                  </m:r>
                                  <m:sSub>
                                    <m:sSubPr>
                                      <m:ctrlPr>
                                        <a:rPr lang="en-US" b="0" i="1" kern="0">
                                          <a:solidFill>
                                            <a:srgbClr val="000000"/>
                                          </a:solidFill>
                                          <a:latin typeface="Cambria Math" panose="02040503050406030204" pitchFamily="18" charset="0"/>
                                          <a:ea typeface="Optima" pitchFamily="18" charset="-93"/>
                                          <a:cs typeface="Optima" pitchFamily="18" charset="-93"/>
                                        </a:rPr>
                                      </m:ctrlPr>
                                    </m:sSubPr>
                                    <m:e>
                                      <m:r>
                                        <a:rPr lang="en-US" b="0" i="1" kern="0">
                                          <a:solidFill>
                                            <a:srgbClr val="000000"/>
                                          </a:solidFill>
                                          <a:latin typeface="Cambria Math"/>
                                          <a:ea typeface="Optima" pitchFamily="18" charset="-93"/>
                                          <a:cs typeface="Optima" pitchFamily="18" charset="-93"/>
                                        </a:rPr>
                                        <m:t>𝐹</m:t>
                                      </m:r>
                                    </m:e>
                                    <m:sub>
                                      <m:r>
                                        <a:rPr lang="en-US" b="0" i="1" kern="0">
                                          <a:solidFill>
                                            <a:srgbClr val="000000"/>
                                          </a:solidFill>
                                          <a:latin typeface="Cambria Math"/>
                                          <a:ea typeface="Optima" pitchFamily="18" charset="-93"/>
                                          <a:cs typeface="Optima" pitchFamily="18" charset="-93"/>
                                        </a:rPr>
                                        <m:t>𝑘</m:t>
                                      </m:r>
                                    </m:sub>
                                  </m:sSub>
                                  <m:r>
                                    <a:rPr lang="en-US" b="0" i="1" kern="0" smtClea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=0</m:t>
                                  </m:r>
                                </m:e>
                              </m:nary>
                            </m:e>
                            <m:e>
                              <m:nary>
                                <m:naryPr>
                                  <m:chr m:val="∑"/>
                                  <m:subHide m:val="on"/>
                                  <m:supHide m:val="on"/>
                                  <m:ctrlPr>
                                    <a:rPr lang="en-US" b="0" i="1" ker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a:solidFill>
                                            <a:srgbClr val="000000"/>
                                          </a:solidFill>
                                          <a:latin typeface="Cambria Math" panose="02040503050406030204" pitchFamily="18" charset="0"/>
                                          <a:ea typeface="Optima" pitchFamily="18" charset="-93"/>
                                          <a:cs typeface="Optima" pitchFamily="18" charset="-93"/>
                                        </a:rPr>
                                      </m:ctrlPr>
                                    </m:sSubPr>
                                    <m:e>
                                      <m:sSub>
                                        <m:sSubPr>
                                          <m:ctrlPr>
                                            <a:rPr lang="en-US" b="0" i="1" kern="0" smtClean="0">
                                              <a:solidFill>
                                                <a:srgbClr val="000000"/>
                                              </a:solidFill>
                                              <a:latin typeface="Cambria Math" panose="02040503050406030204" pitchFamily="18" charset="0"/>
                                              <a:ea typeface="Optima" pitchFamily="18" charset="-93"/>
                                              <a:cs typeface="Optima" pitchFamily="18" charset="-93"/>
                                            </a:rPr>
                                          </m:ctrlPr>
                                        </m:sSubPr>
                                        <m:e>
                                          <m:r>
                                            <a:rPr lang="en-US" b="0" i="1" kern="0" smtClean="0">
                                              <a:solidFill>
                                                <a:srgbClr val="000000"/>
                                              </a:solidFill>
                                              <a:latin typeface="Cambria Math"/>
                                              <a:ea typeface="Optima" pitchFamily="18" charset="-93"/>
                                              <a:cs typeface="Optima" pitchFamily="18" charset="-93"/>
                                            </a:rPr>
                                            <m:t>𝑚</m:t>
                                          </m:r>
                                        </m:e>
                                        <m:sub>
                                          <m:r>
                                            <a:rPr lang="en-US" b="0" i="1" kern="0" smtClean="0">
                                              <a:solidFill>
                                                <a:srgbClr val="000000"/>
                                              </a:solidFill>
                                              <a:latin typeface="Cambria Math"/>
                                              <a:ea typeface="Optima" pitchFamily="18" charset="-93"/>
                                              <a:cs typeface="Optima" pitchFamily="18" charset="-93"/>
                                            </a:rPr>
                                            <m:t>𝐵</m:t>
                                          </m:r>
                                        </m:sub>
                                      </m:sSub>
                                      <m:r>
                                        <a:rPr lang="en-US" b="0" i="1" kern="0" smtClea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𝐹</m:t>
                                      </m:r>
                                    </m:e>
                                    <m:sub>
                                      <m:r>
                                        <a:rPr lang="en-US" b="0" i="1" kern="0">
                                          <a:solidFill>
                                            <a:srgbClr val="000000"/>
                                          </a:solidFill>
                                          <a:latin typeface="Cambria Math"/>
                                          <a:ea typeface="Optima" pitchFamily="18" charset="-93"/>
                                          <a:cs typeface="Optima" pitchFamily="18" charset="-93"/>
                                        </a:rPr>
                                        <m:t>𝑘</m:t>
                                      </m:r>
                                    </m:sub>
                                  </m:sSub>
                                  <m:r>
                                    <a:rPr lang="en-US" b="0" i="1" kern="0" smtClea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=0</m:t>
                                  </m:r>
                                </m:e>
                              </m:nary>
                            </m:e>
                          </m:eqArr>
                        </m:e>
                      </m:d>
                    </m:oMath>
                  </m:oMathPara>
                </a14:m>
                <a:endParaRPr lang="en-US" b="0" i="1" kern="0">
                  <a:solidFill>
                    <a:srgbClr val="000000"/>
                  </a:solidFill>
                  <a:latin typeface="Helvetica Neue"/>
                  <a:ea typeface="Optima" pitchFamily="18" charset="-93"/>
                  <a:cs typeface="Optima" pitchFamily="18" charset="-93"/>
                </a:endParaRPr>
              </a:p>
              <a:p>
                <a:pPr>
                  <a:lnSpc>
                    <a:spcPct val="120000"/>
                  </a:lnSpc>
                  <a:spcBef>
                    <a:spcPts val="0"/>
                  </a:spcBef>
                  <a:buClr>
                    <a:srgbClr val="39998E"/>
                  </a:buClr>
                </a:pPr>
                <a:r>
                  <a:rPr lang="en-US" b="0" i="1" kern="0">
                    <a:solidFill>
                      <a:schemeClr val="accent1">
                        <a:lumMod val="75000"/>
                      </a:schemeClr>
                    </a:solidFill>
                    <a:latin typeface="Helvetica Neue"/>
                    <a:ea typeface="Optima" pitchFamily="18" charset="-93"/>
                    <a:cs typeface="Optima" pitchFamily="18" charset="-93"/>
                  </a:rPr>
                  <a:t>A và B là hai điểm bất kì không trùng nhau</a:t>
                </a:r>
              </a:p>
            </p:txBody>
          </p:sp>
        </mc:Choice>
        <mc:Fallback xmlns="">
          <p:sp>
            <p:nvSpPr>
              <p:cNvPr id="21" name="Rectangle 20"/>
              <p:cNvSpPr>
                <a:spLocks noRot="1" noChangeAspect="1" noMove="1" noResize="1" noEditPoints="1" noAdjustHandles="1" noChangeArrowheads="1" noChangeShapeType="1" noTextEdit="1"/>
              </p:cNvSpPr>
              <p:nvPr/>
            </p:nvSpPr>
            <p:spPr>
              <a:xfrm>
                <a:off x="3275856" y="3429001"/>
                <a:ext cx="2664296" cy="3267433"/>
              </a:xfrm>
              <a:prstGeom prst="rect">
                <a:avLst/>
              </a:prstGeom>
              <a:blipFill>
                <a:blip r:embed="rId4"/>
                <a:stretch>
                  <a:fillRect l="-1831" r="-3890" b="-3178"/>
                </a:stretch>
              </a:blipFill>
            </p:spPr>
            <p:txBody>
              <a:bodyPr/>
              <a:lstStyle/>
              <a:p>
                <a:r>
                  <a:rPr lang="en-US">
                    <a:noFill/>
                  </a:rPr>
                  <a:t> </a:t>
                </a:r>
              </a:p>
            </p:txBody>
          </p:sp>
        </mc:Fallback>
      </mc:AlternateContent>
      <p:grpSp>
        <p:nvGrpSpPr>
          <p:cNvPr id="22" name="Group 21"/>
          <p:cNvGrpSpPr/>
          <p:nvPr/>
        </p:nvGrpSpPr>
        <p:grpSpPr>
          <a:xfrm>
            <a:off x="6300192" y="3429000"/>
            <a:ext cx="2664296" cy="388977"/>
            <a:chOff x="467544" y="4005064"/>
            <a:chExt cx="2664296" cy="388977"/>
          </a:xfrm>
        </p:grpSpPr>
        <p:sp>
          <p:nvSpPr>
            <p:cNvPr id="23" name="Round Same Side Corner Rectangle 22"/>
            <p:cNvSpPr/>
            <p:nvPr/>
          </p:nvSpPr>
          <p:spPr bwMode="auto">
            <a:xfrm>
              <a:off x="467544" y="4005064"/>
              <a:ext cx="1368152"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i="1">
                  <a:solidFill>
                    <a:schemeClr val="bg1"/>
                  </a:solidFill>
                  <a:latin typeface="Arial" charset="0"/>
                </a:rPr>
                <a:t>Dạng 3</a:t>
              </a:r>
              <a:endParaRPr kumimoji="0" lang="en-US" sz="1800" i="1" u="none" strike="noStrike" cap="none" normalizeH="0" baseline="0">
                <a:ln>
                  <a:noFill/>
                </a:ln>
                <a:solidFill>
                  <a:schemeClr val="bg1"/>
                </a:solidFill>
                <a:effectLst/>
                <a:latin typeface="Arial" charset="0"/>
              </a:endParaRPr>
            </a:p>
          </p:txBody>
        </p:sp>
        <p:cxnSp>
          <p:nvCxnSpPr>
            <p:cNvPr id="24" name="Straight Connector 23"/>
            <p:cNvCxnSpPr/>
            <p:nvPr/>
          </p:nvCxnSpPr>
          <p:spPr bwMode="auto">
            <a:xfrm>
              <a:off x="467544" y="4365104"/>
              <a:ext cx="266429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25" name="Rectangle 24"/>
              <p:cNvSpPr/>
              <p:nvPr/>
            </p:nvSpPr>
            <p:spPr>
              <a:xfrm>
                <a:off x="6300192" y="3429000"/>
                <a:ext cx="2664296" cy="3267433"/>
              </a:xfrm>
              <a:prstGeom prst="rect">
                <a:avLst/>
              </a:prstGeom>
            </p:spPr>
            <p:txBody>
              <a:bodyPr wrap="square">
                <a:spAutoFit/>
              </a:bodyPr>
              <a:lstStyle/>
              <a:p>
                <a:pPr>
                  <a:lnSpc>
                    <a:spcPct val="120000"/>
                  </a:lnSpc>
                  <a:spcBef>
                    <a:spcPts val="0"/>
                  </a:spcBef>
                  <a:buClr>
                    <a:srgbClr val="39998E"/>
                  </a:buClr>
                </a:pPr>
                <a14:m>
                  <m:oMathPara xmlns:m="http://schemas.openxmlformats.org/officeDocument/2006/math">
                    <m:oMathParaPr>
                      <m:jc m:val="left"/>
                    </m:oMathParaPr>
                    <m:oMath xmlns:m="http://schemas.openxmlformats.org/officeDocument/2006/math">
                      <m:d>
                        <m:dPr>
                          <m:begChr m:val="{"/>
                          <m:endChr m:val=""/>
                          <m:ctrlPr>
                            <a:rPr lang="en-US" b="0" i="1" kern="0" smtClean="0">
                              <a:solidFill>
                                <a:srgbClr val="000000"/>
                              </a:solidFill>
                              <a:latin typeface="Cambria Math" panose="02040503050406030204" pitchFamily="18" charset="0"/>
                              <a:ea typeface="Optima" pitchFamily="18" charset="-93"/>
                              <a:cs typeface="Optima" pitchFamily="18" charset="-93"/>
                            </a:rPr>
                          </m:ctrlPr>
                        </m:dPr>
                        <m:e>
                          <m:eqArr>
                            <m:eqArrPr>
                              <m:ctrlPr>
                                <a:rPr lang="en-US" b="0" i="1" kern="0">
                                  <a:solidFill>
                                    <a:srgbClr val="000000"/>
                                  </a:solidFill>
                                  <a:latin typeface="Cambria Math" panose="02040503050406030204" pitchFamily="18" charset="0"/>
                                  <a:ea typeface="Optima" pitchFamily="18" charset="-93"/>
                                  <a:cs typeface="Optima" pitchFamily="18" charset="-93"/>
                                </a:rPr>
                              </m:ctrlPr>
                            </m:eqArrPr>
                            <m:e>
                              <m:nary>
                                <m:naryPr>
                                  <m:chr m:val="∑"/>
                                  <m:subHide m:val="on"/>
                                  <m:supHide m:val="on"/>
                                  <m:ctrlPr>
                                    <a:rPr lang="en-US" b="0" i="1" ker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a:solidFill>
                                            <a:srgbClr val="000000"/>
                                          </a:solidFill>
                                          <a:latin typeface="Cambria Math" panose="02040503050406030204" pitchFamily="18" charset="0"/>
                                          <a:ea typeface="Optima" pitchFamily="18" charset="-93"/>
                                          <a:cs typeface="Optima" pitchFamily="18" charset="-93"/>
                                        </a:rPr>
                                      </m:ctrlPr>
                                    </m:sSubPr>
                                    <m:e>
                                      <m:sSub>
                                        <m:sSubPr>
                                          <m:ctrlPr>
                                            <a:rPr lang="en-US" b="0" i="1" kern="0" smtClean="0">
                                              <a:solidFill>
                                                <a:srgbClr val="000000"/>
                                              </a:solidFill>
                                              <a:latin typeface="Cambria Math" panose="02040503050406030204" pitchFamily="18" charset="0"/>
                                              <a:ea typeface="Optima" pitchFamily="18" charset="-93"/>
                                              <a:cs typeface="Optima" pitchFamily="18" charset="-93"/>
                                            </a:rPr>
                                          </m:ctrlPr>
                                        </m:sSubPr>
                                        <m:e>
                                          <m:r>
                                            <a:rPr lang="en-US" b="0" i="1" kern="0" smtClean="0">
                                              <a:solidFill>
                                                <a:srgbClr val="000000"/>
                                              </a:solidFill>
                                              <a:latin typeface="Cambria Math"/>
                                              <a:ea typeface="Optima" pitchFamily="18" charset="-93"/>
                                              <a:cs typeface="Optima" pitchFamily="18" charset="-93"/>
                                            </a:rPr>
                                            <m:t>𝑚</m:t>
                                          </m:r>
                                        </m:e>
                                        <m:sub>
                                          <m:r>
                                            <a:rPr lang="en-US" b="0" i="1" kern="0" smtClean="0">
                                              <a:solidFill>
                                                <a:srgbClr val="000000"/>
                                              </a:solidFill>
                                              <a:latin typeface="Cambria Math"/>
                                              <a:ea typeface="Optima" pitchFamily="18" charset="-93"/>
                                              <a:cs typeface="Optima" pitchFamily="18" charset="-93"/>
                                            </a:rPr>
                                            <m:t>𝐴</m:t>
                                          </m:r>
                                        </m:sub>
                                      </m:sSub>
                                      <m:r>
                                        <a:rPr lang="en-US" b="0" i="1" kern="0" smtClea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𝐹</m:t>
                                      </m:r>
                                    </m:e>
                                    <m:sub>
                                      <m:r>
                                        <a:rPr lang="en-US" b="0" i="1" kern="0">
                                          <a:solidFill>
                                            <a:srgbClr val="000000"/>
                                          </a:solidFill>
                                          <a:latin typeface="Cambria Math"/>
                                          <a:ea typeface="Optima" pitchFamily="18" charset="-93"/>
                                          <a:cs typeface="Optima" pitchFamily="18" charset="-93"/>
                                        </a:rPr>
                                        <m:t>𝑘</m:t>
                                      </m:r>
                                    </m:sub>
                                  </m:sSub>
                                  <m:r>
                                    <a:rPr lang="en-US" b="0" i="1" kern="0" smtClea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=0</m:t>
                                  </m:r>
                                </m:e>
                              </m:nary>
                            </m:e>
                            <m:e>
                              <m:nary>
                                <m:naryPr>
                                  <m:chr m:val="∑"/>
                                  <m:subHide m:val="on"/>
                                  <m:supHide m:val="on"/>
                                  <m:ctrlPr>
                                    <a:rPr lang="en-US" b="0" i="1" ker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a:solidFill>
                                            <a:srgbClr val="000000"/>
                                          </a:solidFill>
                                          <a:latin typeface="Cambria Math" panose="02040503050406030204" pitchFamily="18" charset="0"/>
                                          <a:ea typeface="Optima" pitchFamily="18" charset="-93"/>
                                          <a:cs typeface="Optima" pitchFamily="18" charset="-93"/>
                                        </a:rPr>
                                      </m:ctrlPr>
                                    </m:sSubPr>
                                    <m:e>
                                      <m:r>
                                        <a:rPr lang="en-US" b="0" i="1" kern="0">
                                          <a:solidFill>
                                            <a:srgbClr val="000000"/>
                                          </a:solidFill>
                                          <a:latin typeface="Cambria Math"/>
                                          <a:ea typeface="Optima" pitchFamily="18" charset="-93"/>
                                          <a:cs typeface="Optima" pitchFamily="18" charset="-93"/>
                                        </a:rPr>
                                        <m:t>𝑚</m:t>
                                      </m:r>
                                    </m:e>
                                    <m:sub>
                                      <m:r>
                                        <a:rPr lang="en-US" b="0" i="1" kern="0" smtClean="0">
                                          <a:solidFill>
                                            <a:srgbClr val="000000"/>
                                          </a:solidFill>
                                          <a:latin typeface="Cambria Math"/>
                                          <a:ea typeface="Optima" pitchFamily="18" charset="-93"/>
                                          <a:cs typeface="Optima" pitchFamily="18" charset="-93"/>
                                        </a:rPr>
                                        <m:t>𝐵</m:t>
                                      </m:r>
                                    </m:sub>
                                  </m:sSub>
                                  <m:r>
                                    <a:rPr lang="en-US" b="0" i="1" kern="0">
                                      <a:solidFill>
                                        <a:srgbClr val="000000"/>
                                      </a:solidFill>
                                      <a:latin typeface="Cambria Math"/>
                                      <a:ea typeface="Optima" pitchFamily="18" charset="-93"/>
                                      <a:cs typeface="Optima" pitchFamily="18" charset="-93"/>
                                    </a:rPr>
                                    <m:t>(</m:t>
                                  </m:r>
                                  <m:sSub>
                                    <m:sSubPr>
                                      <m:ctrlPr>
                                        <a:rPr lang="en-US" b="0" i="1" kern="0">
                                          <a:solidFill>
                                            <a:srgbClr val="000000"/>
                                          </a:solidFill>
                                          <a:latin typeface="Cambria Math" panose="02040503050406030204" pitchFamily="18" charset="0"/>
                                          <a:ea typeface="Optima" pitchFamily="18" charset="-93"/>
                                          <a:cs typeface="Optima" pitchFamily="18" charset="-93"/>
                                        </a:rPr>
                                      </m:ctrlPr>
                                    </m:sSubPr>
                                    <m:e>
                                      <m:r>
                                        <a:rPr lang="en-US" b="0" i="1" kern="0">
                                          <a:solidFill>
                                            <a:srgbClr val="000000"/>
                                          </a:solidFill>
                                          <a:latin typeface="Cambria Math"/>
                                          <a:ea typeface="Optima" pitchFamily="18" charset="-93"/>
                                          <a:cs typeface="Optima" pitchFamily="18" charset="-93"/>
                                        </a:rPr>
                                        <m:t>𝐹</m:t>
                                      </m:r>
                                    </m:e>
                                    <m:sub>
                                      <m:r>
                                        <a:rPr lang="en-US" b="0" i="1" kern="0">
                                          <a:solidFill>
                                            <a:srgbClr val="000000"/>
                                          </a:solidFill>
                                          <a:latin typeface="Cambria Math"/>
                                          <a:ea typeface="Optima" pitchFamily="18" charset="-93"/>
                                          <a:cs typeface="Optima" pitchFamily="18" charset="-93"/>
                                        </a:rPr>
                                        <m:t>𝑘</m:t>
                                      </m:r>
                                    </m:sub>
                                  </m:sSub>
                                  <m:r>
                                    <a:rPr lang="en-US" b="0" i="1" kern="0">
                                      <a:solidFill>
                                        <a:srgbClr val="000000"/>
                                      </a:solidFill>
                                      <a:latin typeface="Cambria Math"/>
                                      <a:ea typeface="Optima" pitchFamily="18" charset="-93"/>
                                      <a:cs typeface="Optima" pitchFamily="18" charset="-93"/>
                                    </a:rPr>
                                    <m:t>)=0</m:t>
                                  </m:r>
                                </m:e>
                              </m:nary>
                            </m:e>
                            <m:e>
                              <m:nary>
                                <m:naryPr>
                                  <m:chr m:val="∑"/>
                                  <m:subHide m:val="on"/>
                                  <m:supHide m:val="on"/>
                                  <m:ctrlPr>
                                    <a:rPr lang="en-US" b="0" i="1" kern="0">
                                      <a:solidFill>
                                        <a:srgbClr val="000000"/>
                                      </a:solidFill>
                                      <a:latin typeface="Cambria Math" panose="02040503050406030204" pitchFamily="18" charset="0"/>
                                      <a:ea typeface="Optima" pitchFamily="18" charset="-93"/>
                                      <a:cs typeface="Optima" pitchFamily="18" charset="-93"/>
                                    </a:rPr>
                                  </m:ctrlPr>
                                </m:naryPr>
                                <m:sub/>
                                <m:sup/>
                                <m:e>
                                  <m:sSub>
                                    <m:sSubPr>
                                      <m:ctrlPr>
                                        <a:rPr lang="en-US" b="0" i="1" kern="0">
                                          <a:solidFill>
                                            <a:srgbClr val="000000"/>
                                          </a:solidFill>
                                          <a:latin typeface="Cambria Math" panose="02040503050406030204" pitchFamily="18" charset="0"/>
                                          <a:ea typeface="Optima" pitchFamily="18" charset="-93"/>
                                          <a:cs typeface="Optima" pitchFamily="18" charset="-93"/>
                                        </a:rPr>
                                      </m:ctrlPr>
                                    </m:sSubPr>
                                    <m:e>
                                      <m:sSub>
                                        <m:sSubPr>
                                          <m:ctrlPr>
                                            <a:rPr lang="en-US" b="0" i="1" kern="0">
                                              <a:solidFill>
                                                <a:srgbClr val="000000"/>
                                              </a:solidFill>
                                              <a:latin typeface="Cambria Math" panose="02040503050406030204" pitchFamily="18" charset="0"/>
                                              <a:ea typeface="Optima" pitchFamily="18" charset="-93"/>
                                              <a:cs typeface="Optima" pitchFamily="18" charset="-93"/>
                                            </a:rPr>
                                          </m:ctrlPr>
                                        </m:sSubPr>
                                        <m:e>
                                          <m:r>
                                            <a:rPr lang="en-US" b="0" i="1" kern="0">
                                              <a:solidFill>
                                                <a:srgbClr val="000000"/>
                                              </a:solidFill>
                                              <a:latin typeface="Cambria Math"/>
                                              <a:ea typeface="Optima" pitchFamily="18" charset="-93"/>
                                              <a:cs typeface="Optima" pitchFamily="18" charset="-93"/>
                                            </a:rPr>
                                            <m:t>𝑚</m:t>
                                          </m:r>
                                        </m:e>
                                        <m:sub>
                                          <m:r>
                                            <a:rPr lang="en-US" b="0" i="1" kern="0" smtClean="0">
                                              <a:solidFill>
                                                <a:srgbClr val="000000"/>
                                              </a:solidFill>
                                              <a:latin typeface="Cambria Math"/>
                                              <a:ea typeface="Optima" pitchFamily="18" charset="-93"/>
                                              <a:cs typeface="Optima" pitchFamily="18" charset="-93"/>
                                            </a:rPr>
                                            <m:t>𝐶</m:t>
                                          </m:r>
                                        </m:sub>
                                      </m:sSub>
                                      <m:r>
                                        <a:rPr lang="en-US" b="0" i="1" kern="0">
                                          <a:solidFill>
                                            <a:srgbClr val="000000"/>
                                          </a:solidFill>
                                          <a:latin typeface="Cambria Math"/>
                                          <a:ea typeface="Optima" pitchFamily="18" charset="-93"/>
                                          <a:cs typeface="Optima" pitchFamily="18" charset="-93"/>
                                        </a:rPr>
                                        <m:t>(</m:t>
                                      </m:r>
                                      <m:r>
                                        <a:rPr lang="en-US" b="0" i="1" kern="0">
                                          <a:solidFill>
                                            <a:srgbClr val="000000"/>
                                          </a:solidFill>
                                          <a:latin typeface="Cambria Math"/>
                                          <a:ea typeface="Optima" pitchFamily="18" charset="-93"/>
                                          <a:cs typeface="Optima" pitchFamily="18" charset="-93"/>
                                        </a:rPr>
                                        <m:t>𝐹</m:t>
                                      </m:r>
                                    </m:e>
                                    <m:sub>
                                      <m:r>
                                        <a:rPr lang="en-US" b="0" i="1" kern="0">
                                          <a:solidFill>
                                            <a:srgbClr val="000000"/>
                                          </a:solidFill>
                                          <a:latin typeface="Cambria Math"/>
                                          <a:ea typeface="Optima" pitchFamily="18" charset="-93"/>
                                          <a:cs typeface="Optima" pitchFamily="18" charset="-93"/>
                                        </a:rPr>
                                        <m:t>𝑘</m:t>
                                      </m:r>
                                    </m:sub>
                                  </m:sSub>
                                  <m:r>
                                    <a:rPr lang="en-US" b="0" i="1" kern="0">
                                      <a:solidFill>
                                        <a:srgbClr val="000000"/>
                                      </a:solidFill>
                                      <a:latin typeface="Cambria Math"/>
                                      <a:ea typeface="Optima" pitchFamily="18" charset="-93"/>
                                      <a:cs typeface="Optima" pitchFamily="18" charset="-93"/>
                                    </a:rPr>
                                    <m:t>)=0</m:t>
                                  </m:r>
                                </m:e>
                              </m:nary>
                            </m:e>
                          </m:eqArr>
                        </m:e>
                      </m:d>
                    </m:oMath>
                  </m:oMathPara>
                </a14:m>
                <a:endParaRPr lang="en-US" b="0" i="1" kern="0" dirty="0">
                  <a:solidFill>
                    <a:srgbClr val="000000"/>
                  </a:solidFill>
                  <a:latin typeface="Helvetica Neue"/>
                  <a:ea typeface="Optima" pitchFamily="18" charset="-93"/>
                  <a:cs typeface="Optima" pitchFamily="18" charset="-93"/>
                </a:endParaRPr>
              </a:p>
              <a:p>
                <a:pPr>
                  <a:lnSpc>
                    <a:spcPct val="120000"/>
                  </a:lnSpc>
                  <a:spcBef>
                    <a:spcPts val="0"/>
                  </a:spcBef>
                  <a:buClr>
                    <a:srgbClr val="39998E"/>
                  </a:buClr>
                </a:pPr>
                <a:r>
                  <a:rPr lang="en-US" b="0" i="1" kern="0" dirty="0">
                    <a:solidFill>
                      <a:schemeClr val="accent1">
                        <a:lumMod val="75000"/>
                      </a:schemeClr>
                    </a:solidFill>
                    <a:latin typeface="Helvetica Neue"/>
                    <a:ea typeface="Optima" pitchFamily="18" charset="-93"/>
                    <a:cs typeface="Optima" pitchFamily="18" charset="-93"/>
                  </a:rPr>
                  <a:t>A, B </a:t>
                </a:r>
                <a:r>
                  <a:rPr lang="en-US" b="0" i="1" kern="0" dirty="0" err="1">
                    <a:solidFill>
                      <a:schemeClr val="accent1">
                        <a:lumMod val="75000"/>
                      </a:schemeClr>
                    </a:solidFill>
                    <a:latin typeface="Helvetica Neue"/>
                    <a:ea typeface="Optima" pitchFamily="18" charset="-93"/>
                    <a:cs typeface="Optima" pitchFamily="18" charset="-93"/>
                  </a:rPr>
                  <a:t>và</a:t>
                </a:r>
                <a:r>
                  <a:rPr lang="en-US" b="0" i="1" kern="0" dirty="0">
                    <a:solidFill>
                      <a:schemeClr val="accent1">
                        <a:lumMod val="75000"/>
                      </a:schemeClr>
                    </a:solidFill>
                    <a:latin typeface="Helvetica Neue"/>
                    <a:ea typeface="Optima" pitchFamily="18" charset="-93"/>
                    <a:cs typeface="Optima" pitchFamily="18" charset="-93"/>
                  </a:rPr>
                  <a:t> C </a:t>
                </a:r>
                <a:r>
                  <a:rPr lang="en-US" b="0" i="1" kern="0" dirty="0" err="1">
                    <a:solidFill>
                      <a:schemeClr val="accent1">
                        <a:lumMod val="75000"/>
                      </a:schemeClr>
                    </a:solidFill>
                    <a:latin typeface="Helvetica Neue"/>
                    <a:ea typeface="Optima" pitchFamily="18" charset="-93"/>
                    <a:cs typeface="Optima" pitchFamily="18" charset="-93"/>
                  </a:rPr>
                  <a:t>là</a:t>
                </a:r>
                <a:r>
                  <a:rPr lang="en-US" b="0" i="1" kern="0" dirty="0">
                    <a:solidFill>
                      <a:schemeClr val="accent1">
                        <a:lumMod val="75000"/>
                      </a:schemeClr>
                    </a:solidFill>
                    <a:latin typeface="Helvetica Neue"/>
                    <a:ea typeface="Optima" pitchFamily="18" charset="-93"/>
                    <a:cs typeface="Optima" pitchFamily="18" charset="-93"/>
                  </a:rPr>
                  <a:t> 3 </a:t>
                </a:r>
                <a:r>
                  <a:rPr lang="en-US" b="0" i="1" kern="0" dirty="0" err="1">
                    <a:solidFill>
                      <a:schemeClr val="accent1">
                        <a:lumMod val="75000"/>
                      </a:schemeClr>
                    </a:solidFill>
                    <a:latin typeface="Helvetica Neue"/>
                    <a:ea typeface="Optima" pitchFamily="18" charset="-93"/>
                    <a:cs typeface="Optima" pitchFamily="18" charset="-93"/>
                  </a:rPr>
                  <a:t>điểm</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bất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kì</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không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thẳng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hàng</a:t>
                </a:r>
                <a:endParaRPr lang="en-US" b="0" i="1" kern="0" dirty="0">
                  <a:solidFill>
                    <a:schemeClr val="accent1">
                      <a:lumMod val="75000"/>
                    </a:schemeClr>
                  </a:solidFill>
                  <a:latin typeface="Helvetica Neue"/>
                  <a:ea typeface="Optima" pitchFamily="18" charset="-93"/>
                  <a:cs typeface="Optima" pitchFamily="18" charset="-93"/>
                </a:endParaRPr>
              </a:p>
            </p:txBody>
          </p:sp>
        </mc:Choice>
        <mc:Fallback xmlns="">
          <p:sp>
            <p:nvSpPr>
              <p:cNvPr id="25" name="Rectangle 24"/>
              <p:cNvSpPr>
                <a:spLocks noRot="1" noChangeAspect="1" noMove="1" noResize="1" noEditPoints="1" noAdjustHandles="1" noChangeArrowheads="1" noChangeShapeType="1" noTextEdit="1"/>
              </p:cNvSpPr>
              <p:nvPr/>
            </p:nvSpPr>
            <p:spPr>
              <a:xfrm>
                <a:off x="6300192" y="3429000"/>
                <a:ext cx="2664296" cy="3267433"/>
              </a:xfrm>
              <a:prstGeom prst="rect">
                <a:avLst/>
              </a:prstGeom>
              <a:blipFill>
                <a:blip r:embed="rId5"/>
                <a:stretch>
                  <a:fillRect l="-1826" b="-3178"/>
                </a:stretch>
              </a:blipFill>
            </p:spPr>
            <p:txBody>
              <a:bodyPr/>
              <a:lstStyle/>
              <a:p>
                <a:r>
                  <a:rPr lang="en-US">
                    <a:noFill/>
                  </a:rPr>
                  <a:t> </a:t>
                </a:r>
              </a:p>
            </p:txBody>
          </p:sp>
        </mc:Fallback>
      </mc:AlternateContent>
      <p:sp>
        <p:nvSpPr>
          <p:cNvPr id="39" name="Oval 38"/>
          <p:cNvSpPr/>
          <p:nvPr/>
        </p:nvSpPr>
        <p:spPr bwMode="auto">
          <a:xfrm>
            <a:off x="6444208" y="1335670"/>
            <a:ext cx="1584176" cy="1584176"/>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40" name="Straight Arrow Connector 39"/>
          <p:cNvCxnSpPr/>
          <p:nvPr/>
        </p:nvCxnSpPr>
        <p:spPr bwMode="auto">
          <a:xfrm flipV="1">
            <a:off x="7452320" y="1645869"/>
            <a:ext cx="1080120" cy="256784"/>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41" name="TextBox 40"/>
              <p:cNvSpPr txBox="1"/>
              <p:nvPr/>
            </p:nvSpPr>
            <p:spPr>
              <a:xfrm>
                <a:off x="8294370" y="1196752"/>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2</m:t>
                          </m:r>
                        </m:e>
                      </m:acc>
                    </m:oMath>
                  </m:oMathPara>
                </a14:m>
                <a:endParaRPr lang="en-US" b="0" i="1" dirty="0"/>
              </a:p>
            </p:txBody>
          </p:sp>
        </mc:Choice>
        <mc:Fallback xmlns="">
          <p:sp>
            <p:nvSpPr>
              <p:cNvPr id="41" name="TextBox 40"/>
              <p:cNvSpPr txBox="1">
                <a:spLocks noRot="1" noChangeAspect="1" noMove="1" noResize="1" noEditPoints="1" noAdjustHandles="1" noChangeArrowheads="1" noChangeShapeType="1" noTextEdit="1"/>
              </p:cNvSpPr>
              <p:nvPr/>
            </p:nvSpPr>
            <p:spPr>
              <a:xfrm>
                <a:off x="8294370" y="1196752"/>
                <a:ext cx="360040" cy="402931"/>
              </a:xfrm>
              <a:prstGeom prst="rect">
                <a:avLst/>
              </a:prstGeom>
              <a:blipFill>
                <a:blip r:embed="rId6"/>
                <a:stretch>
                  <a:fillRect r="-3390" b="-1515"/>
                </a:stretch>
              </a:blipFill>
            </p:spPr>
            <p:txBody>
              <a:bodyPr/>
              <a:lstStyle/>
              <a:p>
                <a:r>
                  <a:rPr lang="en-US">
                    <a:noFill/>
                  </a:rPr>
                  <a:t> </a:t>
                </a:r>
              </a:p>
            </p:txBody>
          </p:sp>
        </mc:Fallback>
      </mc:AlternateContent>
      <p:cxnSp>
        <p:nvCxnSpPr>
          <p:cNvPr id="42" name="Straight Arrow Connector 41"/>
          <p:cNvCxnSpPr/>
          <p:nvPr/>
        </p:nvCxnSpPr>
        <p:spPr bwMode="auto">
          <a:xfrm flipH="1" flipV="1">
            <a:off x="6175170" y="1776382"/>
            <a:ext cx="809098" cy="351376"/>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Straight Arrow Connector 42"/>
          <p:cNvCxnSpPr/>
          <p:nvPr/>
        </p:nvCxnSpPr>
        <p:spPr bwMode="auto">
          <a:xfrm>
            <a:off x="7596336" y="2653015"/>
            <a:ext cx="432048" cy="533662"/>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44" name="TextBox 43"/>
              <p:cNvSpPr txBox="1"/>
              <p:nvPr/>
            </p:nvSpPr>
            <p:spPr>
              <a:xfrm>
                <a:off x="8028384" y="2723858"/>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3</m:t>
                          </m:r>
                        </m:e>
                      </m:acc>
                    </m:oMath>
                  </m:oMathPara>
                </a14:m>
                <a:endParaRPr lang="en-US" b="0" i="1" dirty="0"/>
              </a:p>
            </p:txBody>
          </p:sp>
        </mc:Choice>
        <mc:Fallback xmlns="">
          <p:sp>
            <p:nvSpPr>
              <p:cNvPr id="44" name="TextBox 43"/>
              <p:cNvSpPr txBox="1">
                <a:spLocks noRot="1" noChangeAspect="1" noMove="1" noResize="1" noEditPoints="1" noAdjustHandles="1" noChangeArrowheads="1" noChangeShapeType="1" noTextEdit="1"/>
              </p:cNvSpPr>
              <p:nvPr/>
            </p:nvSpPr>
            <p:spPr>
              <a:xfrm>
                <a:off x="8028384" y="2723858"/>
                <a:ext cx="360040" cy="402931"/>
              </a:xfrm>
              <a:prstGeom prst="rect">
                <a:avLst/>
              </a:prstGeom>
              <a:blipFill>
                <a:blip r:embed="rId7"/>
                <a:stretch>
                  <a:fillRect r="-339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5" name="TextBox 44"/>
              <p:cNvSpPr txBox="1"/>
              <p:nvPr/>
            </p:nvSpPr>
            <p:spPr>
              <a:xfrm>
                <a:off x="6175170" y="1347850"/>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1</m:t>
                          </m:r>
                        </m:e>
                      </m:acc>
                    </m:oMath>
                  </m:oMathPara>
                </a14:m>
                <a:endParaRPr lang="en-US" b="0" i="1" dirty="0"/>
              </a:p>
            </p:txBody>
          </p:sp>
        </mc:Choice>
        <mc:Fallback xmlns="">
          <p:sp>
            <p:nvSpPr>
              <p:cNvPr id="45" name="TextBox 44"/>
              <p:cNvSpPr txBox="1">
                <a:spLocks noRot="1" noChangeAspect="1" noMove="1" noResize="1" noEditPoints="1" noAdjustHandles="1" noChangeArrowheads="1" noChangeShapeType="1" noTextEdit="1"/>
              </p:cNvSpPr>
              <p:nvPr/>
            </p:nvSpPr>
            <p:spPr>
              <a:xfrm>
                <a:off x="6175170" y="1347850"/>
                <a:ext cx="360040" cy="402931"/>
              </a:xfrm>
              <a:prstGeom prst="rect">
                <a:avLst/>
              </a:prstGeom>
              <a:blipFill>
                <a:blip r:embed="rId8"/>
                <a:stretch>
                  <a:fillRect r="-3390" b="-1515"/>
                </a:stretch>
              </a:blipFill>
            </p:spPr>
            <p:txBody>
              <a:bodyPr/>
              <a:lstStyle/>
              <a:p>
                <a:r>
                  <a:rPr lang="en-US">
                    <a:noFill/>
                  </a:rPr>
                  <a:t> </a:t>
                </a:r>
              </a:p>
            </p:txBody>
          </p:sp>
        </mc:Fallback>
      </mc:AlternateContent>
      <p:sp>
        <p:nvSpPr>
          <p:cNvPr id="53" name="TextBox 52"/>
          <p:cNvSpPr txBox="1"/>
          <p:nvPr/>
        </p:nvSpPr>
        <p:spPr>
          <a:xfrm>
            <a:off x="6804248" y="1720722"/>
            <a:ext cx="360040" cy="369332"/>
          </a:xfrm>
          <a:prstGeom prst="rect">
            <a:avLst/>
          </a:prstGeom>
          <a:noFill/>
        </p:spPr>
        <p:txBody>
          <a:bodyPr wrap="square" rtlCol="0">
            <a:spAutoFit/>
          </a:bodyPr>
          <a:lstStyle/>
          <a:p>
            <a:r>
              <a:rPr lang="en-US" b="0" i="1" dirty="0"/>
              <a:t>A</a:t>
            </a:r>
          </a:p>
        </p:txBody>
      </p:sp>
      <p:sp>
        <p:nvSpPr>
          <p:cNvPr id="54" name="TextBox 53"/>
          <p:cNvSpPr txBox="1"/>
          <p:nvPr/>
        </p:nvSpPr>
        <p:spPr>
          <a:xfrm>
            <a:off x="7236296" y="1461203"/>
            <a:ext cx="360040" cy="369332"/>
          </a:xfrm>
          <a:prstGeom prst="rect">
            <a:avLst/>
          </a:prstGeom>
          <a:noFill/>
        </p:spPr>
        <p:txBody>
          <a:bodyPr wrap="square" rtlCol="0">
            <a:spAutoFit/>
          </a:bodyPr>
          <a:lstStyle/>
          <a:p>
            <a:r>
              <a:rPr lang="en-US" b="0" i="1" dirty="0"/>
              <a:t>B</a:t>
            </a:r>
          </a:p>
        </p:txBody>
      </p:sp>
      <p:sp>
        <p:nvSpPr>
          <p:cNvPr id="55" name="TextBox 54"/>
          <p:cNvSpPr txBox="1"/>
          <p:nvPr/>
        </p:nvSpPr>
        <p:spPr>
          <a:xfrm>
            <a:off x="7426188" y="2247014"/>
            <a:ext cx="360040" cy="369332"/>
          </a:xfrm>
          <a:prstGeom prst="rect">
            <a:avLst/>
          </a:prstGeom>
          <a:noFill/>
        </p:spPr>
        <p:txBody>
          <a:bodyPr wrap="square" rtlCol="0">
            <a:spAutoFit/>
          </a:bodyPr>
          <a:lstStyle/>
          <a:p>
            <a:r>
              <a:rPr lang="en-US" b="0" i="1" dirty="0"/>
              <a:t>C</a:t>
            </a:r>
          </a:p>
        </p:txBody>
      </p:sp>
      <p:sp>
        <p:nvSpPr>
          <p:cNvPr id="3" name="Title 2">
            <a:extLst>
              <a:ext uri="{FF2B5EF4-FFF2-40B4-BE49-F238E27FC236}">
                <a16:creationId xmlns:a16="http://schemas.microsoft.com/office/drawing/2014/main" id="{03568590-CFF4-4760-922D-197940207912}"/>
              </a:ext>
            </a:extLst>
          </p:cNvPr>
          <p:cNvSpPr>
            <a:spLocks noGrp="1"/>
          </p:cNvSpPr>
          <p:nvPr>
            <p:ph type="title"/>
          </p:nvPr>
        </p:nvSpPr>
        <p:spPr/>
        <p:txBody>
          <a:bodyPr/>
          <a:lstStyle/>
          <a:p>
            <a:r>
              <a:rPr lang="en-US" dirty="0" err="1"/>
              <a:t>Chương</a:t>
            </a:r>
            <a:r>
              <a:rPr lang="en-US" dirty="0"/>
              <a:t> 2. HỆ LỰC PHẲNG</a:t>
            </a:r>
          </a:p>
        </p:txBody>
      </p:sp>
      <p:sp>
        <p:nvSpPr>
          <p:cNvPr id="35" name="Rounded Rectangle 29">
            <a:extLst>
              <a:ext uri="{FF2B5EF4-FFF2-40B4-BE49-F238E27FC236}">
                <a16:creationId xmlns:a16="http://schemas.microsoft.com/office/drawing/2014/main" id="{870B44B2-CA98-4122-9782-3D50670C0EC6}"/>
              </a:ext>
            </a:extLst>
          </p:cNvPr>
          <p:cNvSpPr/>
          <p:nvPr/>
        </p:nvSpPr>
        <p:spPr bwMode="auto">
          <a:xfrm>
            <a:off x="253657" y="2992188"/>
            <a:ext cx="3958303"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err="1">
                <a:solidFill>
                  <a:schemeClr val="bg1"/>
                </a:solidFill>
                <a:latin typeface="Arial" charset="0"/>
              </a:rPr>
              <a:t>Các</a:t>
            </a:r>
            <a:r>
              <a:rPr lang="en-US" dirty="0">
                <a:solidFill>
                  <a:schemeClr val="bg1"/>
                </a:solidFill>
                <a:latin typeface="Arial" charset="0"/>
              </a:rPr>
              <a:t> </a:t>
            </a:r>
            <a:r>
              <a:rPr lang="en-US" dirty="0" err="1">
                <a:solidFill>
                  <a:schemeClr val="bg1"/>
                </a:solidFill>
                <a:latin typeface="Arial" charset="0"/>
              </a:rPr>
              <a:t>dạng</a:t>
            </a:r>
            <a:r>
              <a:rPr lang="en-US" dirty="0">
                <a:solidFill>
                  <a:schemeClr val="bg1"/>
                </a:solidFill>
                <a:latin typeface="Arial" charset="0"/>
              </a:rPr>
              <a:t> </a:t>
            </a:r>
            <a:r>
              <a:rPr lang="en-US" dirty="0" err="1">
                <a:solidFill>
                  <a:schemeClr val="bg1"/>
                </a:solidFill>
                <a:latin typeface="Arial" charset="0"/>
              </a:rPr>
              <a:t>phương</a:t>
            </a:r>
            <a:r>
              <a:rPr lang="en-US" dirty="0">
                <a:solidFill>
                  <a:schemeClr val="bg1"/>
                </a:solidFill>
                <a:latin typeface="Arial" charset="0"/>
              </a:rPr>
              <a:t> </a:t>
            </a:r>
            <a:r>
              <a:rPr lang="en-US" dirty="0" err="1">
                <a:solidFill>
                  <a:schemeClr val="bg1"/>
                </a:solidFill>
                <a:latin typeface="Arial" charset="0"/>
              </a:rPr>
              <a:t>trình</a:t>
            </a:r>
            <a:r>
              <a:rPr lang="en-US" dirty="0">
                <a:solidFill>
                  <a:schemeClr val="bg1"/>
                </a:solidFill>
                <a:latin typeface="Arial" charset="0"/>
              </a:rPr>
              <a:t> </a:t>
            </a:r>
            <a:r>
              <a:rPr lang="en-US" dirty="0" err="1">
                <a:solidFill>
                  <a:schemeClr val="bg1"/>
                </a:solidFill>
                <a:latin typeface="Arial" charset="0"/>
              </a:rPr>
              <a:t>cân</a:t>
            </a:r>
            <a:r>
              <a:rPr lang="en-US" dirty="0">
                <a:solidFill>
                  <a:schemeClr val="bg1"/>
                </a:solidFill>
                <a:latin typeface="Arial" charset="0"/>
              </a:rPr>
              <a:t> </a:t>
            </a:r>
            <a:r>
              <a:rPr lang="en-US" dirty="0" err="1">
                <a:solidFill>
                  <a:schemeClr val="bg1"/>
                </a:solidFill>
                <a:latin typeface="Arial" charset="0"/>
              </a:rPr>
              <a:t>bằng</a:t>
            </a:r>
            <a:endParaRPr kumimoji="0" lang="en-US" sz="1800" i="0" u="none" strike="noStrike" cap="none" normalizeH="0" baseline="0" dirty="0">
              <a:ln>
                <a:noFill/>
              </a:ln>
              <a:solidFill>
                <a:schemeClr val="bg1"/>
              </a:solidFill>
              <a:effectLst/>
              <a:latin typeface="Arial" charset="0"/>
            </a:endParaRPr>
          </a:p>
        </p:txBody>
      </p:sp>
    </p:spTree>
    <p:extLst>
      <p:ext uri="{BB962C8B-B14F-4D97-AF65-F5344CB8AC3E}">
        <p14:creationId xmlns:p14="http://schemas.microsoft.com/office/powerpoint/2010/main" val="4099929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403648" y="1052736"/>
            <a:ext cx="7920880" cy="400110"/>
          </a:xfrm>
          <a:prstGeom prst="rect">
            <a:avLst/>
          </a:prstGeom>
          <a:noFill/>
        </p:spPr>
        <p:txBody>
          <a:bodyPr wrap="square" rtlCol="0">
            <a:spAutoFit/>
          </a:bodyPr>
          <a:lstStyle/>
          <a:p>
            <a:r>
              <a:rPr lang="en-US" sz="2000">
                <a:solidFill>
                  <a:schemeClr val="accent1">
                    <a:lumMod val="75000"/>
                  </a:schemeClr>
                </a:solidFill>
              </a:rPr>
              <a:t>2.4. Bài toán hệ lực phẳng với liên kết ma sát</a:t>
            </a:r>
            <a:endParaRPr lang="en-US" sz="2000" dirty="0">
              <a:solidFill>
                <a:schemeClr val="accent1">
                  <a:lumMod val="75000"/>
                </a:schemeClr>
              </a:solidFill>
            </a:endParaRPr>
          </a:p>
        </p:txBody>
      </p:sp>
      <p:sp>
        <p:nvSpPr>
          <p:cNvPr id="12" name="Oval 11"/>
          <p:cNvSpPr/>
          <p:nvPr/>
        </p:nvSpPr>
        <p:spPr bwMode="auto">
          <a:xfrm>
            <a:off x="7164288" y="2995913"/>
            <a:ext cx="1655204" cy="1608730"/>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nvGrpSpPr>
          <p:cNvPr id="26" name="Group 25"/>
          <p:cNvGrpSpPr/>
          <p:nvPr/>
        </p:nvGrpSpPr>
        <p:grpSpPr>
          <a:xfrm>
            <a:off x="251520" y="2559673"/>
            <a:ext cx="4824536" cy="388977"/>
            <a:chOff x="467544" y="4005064"/>
            <a:chExt cx="4824536" cy="388977"/>
          </a:xfrm>
        </p:grpSpPr>
        <p:sp>
          <p:nvSpPr>
            <p:cNvPr id="27" name="Round Same Side Corner Rectangle 26"/>
            <p:cNvSpPr/>
            <p:nvPr/>
          </p:nvSpPr>
          <p:spPr bwMode="auto">
            <a:xfrm>
              <a:off x="467544" y="4005064"/>
              <a:ext cx="2808312"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i="1">
                  <a:solidFill>
                    <a:schemeClr val="bg1"/>
                  </a:solidFill>
                  <a:latin typeface="Arial" charset="0"/>
                </a:rPr>
                <a:t>Thu gọn về điểm I</a:t>
              </a:r>
              <a:endParaRPr kumimoji="0" lang="en-US" sz="1800" i="1" u="none" strike="noStrike" cap="none" normalizeH="0" baseline="0">
                <a:ln>
                  <a:noFill/>
                </a:ln>
                <a:solidFill>
                  <a:schemeClr val="bg1"/>
                </a:solidFill>
                <a:effectLst/>
                <a:latin typeface="Arial" charset="0"/>
              </a:endParaRPr>
            </a:p>
          </p:txBody>
        </p:sp>
        <p:cxnSp>
          <p:nvCxnSpPr>
            <p:cNvPr id="28" name="Straight Connector 27"/>
            <p:cNvCxnSpPr/>
            <p:nvPr/>
          </p:nvCxnSpPr>
          <p:spPr bwMode="auto">
            <a:xfrm>
              <a:off x="467544" y="4365104"/>
              <a:ext cx="482453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9" name="Rectangle 28"/>
          <p:cNvSpPr/>
          <p:nvPr/>
        </p:nvSpPr>
        <p:spPr>
          <a:xfrm>
            <a:off x="251520" y="1447734"/>
            <a:ext cx="8784976" cy="726674"/>
          </a:xfrm>
          <a:prstGeom prst="rect">
            <a:avLst/>
          </a:prstGeom>
        </p:spPr>
        <p:txBody>
          <a:bodyPr wrap="square">
            <a:spAutoFit/>
          </a:bodyPr>
          <a:lstStyle/>
          <a:p>
            <a:pPr>
              <a:lnSpc>
                <a:spcPct val="120000"/>
              </a:lnSpc>
              <a:spcBef>
                <a:spcPts val="0"/>
              </a:spcBef>
              <a:buClr>
                <a:srgbClr val="39998E"/>
              </a:buClr>
            </a:pPr>
            <a:r>
              <a:rPr lang="en-US" b="0" kern="0">
                <a:solidFill>
                  <a:schemeClr val="accent1">
                    <a:lumMod val="75000"/>
                  </a:schemeClr>
                </a:solidFill>
                <a:latin typeface="Helvetica Neue"/>
                <a:ea typeface="Optima" pitchFamily="18" charset="-93"/>
                <a:cs typeface="Optima" pitchFamily="18" charset="-93"/>
              </a:rPr>
              <a:t>Trong thực tế vật tiếp xúc với vật gây liên kết không phải tại một điểm mà theo một đường </a:t>
            </a:r>
            <a:r>
              <a:rPr lang="en-US" b="0" kern="0">
                <a:solidFill>
                  <a:schemeClr val="accent1">
                    <a:lumMod val="75000"/>
                  </a:schemeClr>
                </a:solidFill>
                <a:latin typeface="Helvetica Neue"/>
                <a:ea typeface="Optima" pitchFamily="18" charset="-93"/>
                <a:cs typeface="Optima" pitchFamily="18" charset="-93"/>
                <a:sym typeface="Wingdings" pitchFamily="2" charset="2"/>
              </a:rPr>
              <a:t> Hệ các phản lực liên kết</a:t>
            </a:r>
            <a:endParaRPr lang="en-US" b="0" kern="0">
              <a:solidFill>
                <a:schemeClr val="accent1">
                  <a:lumMod val="75000"/>
                </a:schemeClr>
              </a:solidFill>
              <a:latin typeface="Helvetica Neue"/>
              <a:ea typeface="Optima" pitchFamily="18" charset="-93"/>
              <a:cs typeface="Optima" pitchFamily="18" charset="-93"/>
            </a:endParaRPr>
          </a:p>
        </p:txBody>
      </p:sp>
      <mc:AlternateContent xmlns:mc="http://schemas.openxmlformats.org/markup-compatibility/2006" xmlns:a14="http://schemas.microsoft.com/office/drawing/2010/main">
        <mc:Choice Requires="a14">
          <p:sp>
            <p:nvSpPr>
              <p:cNvPr id="31" name="Rectangle 30"/>
              <p:cNvSpPr/>
              <p:nvPr/>
            </p:nvSpPr>
            <p:spPr>
              <a:xfrm>
                <a:off x="251520" y="2991721"/>
                <a:ext cx="5904656" cy="1733423"/>
              </a:xfrm>
              <a:prstGeom prst="rect">
                <a:avLst/>
              </a:prstGeom>
            </p:spPr>
            <p:txBody>
              <a:bodyPr wrap="square">
                <a:spAutoFit/>
              </a:bodyPr>
              <a:lstStyle/>
              <a:p>
                <a:pPr marL="285750" indent="-285750">
                  <a:lnSpc>
                    <a:spcPct val="120000"/>
                  </a:lnSpc>
                  <a:spcBef>
                    <a:spcPts val="600"/>
                  </a:spcBef>
                  <a:buClr>
                    <a:srgbClr val="39998E"/>
                  </a:buClr>
                  <a:buFont typeface="Arial" pitchFamily="34" charset="0"/>
                  <a:buChar char="•"/>
                </a:pPr>
                <a:r>
                  <a:rPr lang="en-US" b="0" i="1" kern="0" dirty="0" err="1">
                    <a:solidFill>
                      <a:schemeClr val="accent1">
                        <a:lumMod val="75000"/>
                      </a:schemeClr>
                    </a:solidFill>
                    <a:latin typeface="Helvetica Neue"/>
                    <a:ea typeface="Optima" pitchFamily="18" charset="-93"/>
                    <a:cs typeface="Optima" pitchFamily="18" charset="-93"/>
                  </a:rPr>
                  <a:t>Một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lực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được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phân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thành</a:t>
                </a:r>
                <a:r>
                  <a:rPr lang="en-US" b="0" i="1" kern="0" dirty="0">
                    <a:solidFill>
                      <a:schemeClr val="accent1">
                        <a:lumMod val="75000"/>
                      </a:schemeClr>
                    </a:solidFill>
                    <a:latin typeface="Helvetica Neue"/>
                    <a:ea typeface="Optima" pitchFamily="18" charset="-93"/>
                    <a:cs typeface="Optima" pitchFamily="18" charset="-93"/>
                  </a:rPr>
                  <a:t> 2 </a:t>
                </a:r>
                <a:r>
                  <a:rPr lang="en-US" b="0" i="1" kern="0" dirty="0" err="1">
                    <a:solidFill>
                      <a:schemeClr val="accent1">
                        <a:lumMod val="75000"/>
                      </a:schemeClr>
                    </a:solidFill>
                    <a:latin typeface="Helvetica Neue"/>
                    <a:ea typeface="Optima" pitchFamily="18" charset="-93"/>
                    <a:cs typeface="Optima" pitchFamily="18" charset="-93"/>
                  </a:rPr>
                  <a:t>thành</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phần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vuông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góc</a:t>
                </a:r>
                <a:r>
                  <a:rPr lang="en-US" b="0" i="1" kern="0" dirty="0">
                    <a:solidFill>
                      <a:schemeClr val="accent1">
                        <a:lumMod val="75000"/>
                      </a:schemeClr>
                    </a:solidFill>
                    <a:latin typeface="Helvetica Neue"/>
                    <a:ea typeface="Optima" pitchFamily="18" charset="-93"/>
                    <a:cs typeface="Optima" pitchFamily="18" charset="-93"/>
                  </a:rPr>
                  <a:t>:</a:t>
                </a:r>
              </a:p>
              <a:p>
                <a:pPr marL="742950" lvl="1" indent="-285750">
                  <a:lnSpc>
                    <a:spcPct val="120000"/>
                  </a:lnSpc>
                  <a:spcBef>
                    <a:spcPts val="600"/>
                  </a:spcBef>
                  <a:buClr>
                    <a:srgbClr val="39998E"/>
                  </a:buClr>
                  <a:buFont typeface="Arial" pitchFamily="34" charset="0"/>
                  <a:buChar char="•"/>
                </a:pPr>
                <a:r>
                  <a:rPr lang="en-US" b="0" i="1" kern="0" dirty="0" err="1">
                    <a:solidFill>
                      <a:schemeClr val="accent1">
                        <a:lumMod val="75000"/>
                      </a:schemeClr>
                    </a:solidFill>
                    <a:latin typeface="Helvetica Neue"/>
                    <a:ea typeface="Optima" pitchFamily="18" charset="-93"/>
                    <a:cs typeface="Optima" pitchFamily="18" charset="-93"/>
                  </a:rPr>
                  <a:t>Phản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lực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pháp</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tuyến</a:t>
                </a:r>
                <a:r>
                  <a:rPr lang="en-US" b="0" i="1"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r>
                          <a:rPr lang="en-US" b="0" i="1" kern="0" smtClean="0">
                            <a:solidFill>
                              <a:schemeClr val="accent1">
                                <a:lumMod val="75000"/>
                              </a:schemeClr>
                            </a:solidFill>
                            <a:latin typeface="Cambria Math"/>
                            <a:ea typeface="Optima" pitchFamily="18" charset="-93"/>
                            <a:cs typeface="Optima" pitchFamily="18" charset="-93"/>
                          </a:rPr>
                          <m:t>𝑁</m:t>
                        </m:r>
                      </m:e>
                    </m:acc>
                    <m:r>
                      <a:rPr lang="en-US" b="0" i="1" kern="0" smtClean="0">
                        <a:solidFill>
                          <a:schemeClr val="accent1">
                            <a:lumMod val="75000"/>
                          </a:schemeClr>
                        </a:solidFill>
                        <a:latin typeface="Cambria Math"/>
                        <a:ea typeface="Optima" pitchFamily="18" charset="-93"/>
                        <a:cs typeface="Optima" pitchFamily="18" charset="-93"/>
                      </a:rPr>
                      <m:t>,</m:t>
                    </m:r>
                  </m:oMath>
                </a14:m>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vuông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góc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với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mặt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tựa</a:t>
                </a:r>
                <a:endParaRPr lang="en-US" b="0" i="1" kern="0" dirty="0">
                  <a:solidFill>
                    <a:schemeClr val="accent1">
                      <a:lumMod val="75000"/>
                    </a:schemeClr>
                  </a:solidFill>
                  <a:latin typeface="Helvetica Neue"/>
                  <a:ea typeface="Optima" pitchFamily="18" charset="-93"/>
                  <a:cs typeface="Optima" pitchFamily="18" charset="-93"/>
                </a:endParaRPr>
              </a:p>
              <a:p>
                <a:pPr marL="742950" lvl="1" indent="-285750">
                  <a:lnSpc>
                    <a:spcPct val="120000"/>
                  </a:lnSpc>
                  <a:spcBef>
                    <a:spcPts val="600"/>
                  </a:spcBef>
                  <a:buClr>
                    <a:srgbClr val="39998E"/>
                  </a:buClr>
                  <a:buFont typeface="Arial" pitchFamily="34" charset="0"/>
                  <a:buChar char="•"/>
                </a:pPr>
                <a:r>
                  <a:rPr lang="en-US" b="0" i="1" kern="0" dirty="0">
                    <a:solidFill>
                      <a:schemeClr val="accent1">
                        <a:lumMod val="75000"/>
                      </a:schemeClr>
                    </a:solidFill>
                    <a:latin typeface="Helvetica Neue"/>
                    <a:ea typeface="Optima" pitchFamily="18" charset="-93"/>
                    <a:cs typeface="Optima" pitchFamily="18" charset="-93"/>
                  </a:rPr>
                  <a:t>Ma </a:t>
                </a:r>
                <a:r>
                  <a:rPr lang="en-US" b="0" i="1" kern="0" dirty="0" err="1">
                    <a:solidFill>
                      <a:schemeClr val="accent1">
                        <a:lumMod val="75000"/>
                      </a:schemeClr>
                    </a:solidFill>
                    <a:latin typeface="Helvetica Neue"/>
                    <a:ea typeface="Optima" pitchFamily="18" charset="-93"/>
                    <a:cs typeface="Optima" pitchFamily="18" charset="-93"/>
                  </a:rPr>
                  <a:t>sát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trượt</a:t>
                </a:r>
                <a:r>
                  <a:rPr lang="en-US" b="0" i="1" kern="0" dirty="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sSub>
                          <m:sSubPr>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sSubPr>
                          <m:e>
                            <m:r>
                              <a:rPr lang="en-US" b="0" i="1" kern="0" smtClean="0">
                                <a:solidFill>
                                  <a:schemeClr val="accent1">
                                    <a:lumMod val="75000"/>
                                  </a:schemeClr>
                                </a:solidFill>
                                <a:latin typeface="Cambria Math"/>
                                <a:ea typeface="Optima" pitchFamily="18" charset="-93"/>
                                <a:cs typeface="Optima" pitchFamily="18" charset="-93"/>
                              </a:rPr>
                              <m:t>𝐹</m:t>
                            </m:r>
                          </m:e>
                          <m:sub>
                            <m:r>
                              <a:rPr lang="en-US" b="0" i="1" kern="0" smtClean="0">
                                <a:solidFill>
                                  <a:schemeClr val="accent1">
                                    <a:lumMod val="75000"/>
                                  </a:schemeClr>
                                </a:solidFill>
                                <a:latin typeface="Cambria Math"/>
                                <a:ea typeface="Optima" pitchFamily="18" charset="-93"/>
                                <a:cs typeface="Optima" pitchFamily="18" charset="-93"/>
                              </a:rPr>
                              <m:t>𝑚𝑠</m:t>
                            </m:r>
                          </m:sub>
                        </m:sSub>
                      </m:e>
                    </m:acc>
                  </m:oMath>
                </a14:m>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tiếp</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tuyến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với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mặt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tựa</a:t>
                </a:r>
                <a:endParaRPr lang="en-US" b="0" i="1" kern="0" dirty="0">
                  <a:solidFill>
                    <a:schemeClr val="accent1">
                      <a:lumMod val="75000"/>
                    </a:schemeClr>
                  </a:solidFill>
                  <a:latin typeface="Helvetica Neue"/>
                  <a:ea typeface="Optima" pitchFamily="18" charset="-93"/>
                  <a:cs typeface="Optima" pitchFamily="18" charset="-93"/>
                </a:endParaRPr>
              </a:p>
              <a:p>
                <a:pPr marL="285750" indent="-285750">
                  <a:lnSpc>
                    <a:spcPct val="120000"/>
                  </a:lnSpc>
                  <a:spcBef>
                    <a:spcPts val="600"/>
                  </a:spcBef>
                  <a:buClr>
                    <a:srgbClr val="39998E"/>
                  </a:buClr>
                  <a:buFont typeface="Arial" pitchFamily="34" charset="0"/>
                  <a:buChar char="•"/>
                </a:pPr>
                <a:r>
                  <a:rPr lang="en-US" b="0" i="1" kern="0" dirty="0" err="1">
                    <a:solidFill>
                      <a:schemeClr val="accent1">
                        <a:lumMod val="75000"/>
                      </a:schemeClr>
                    </a:solidFill>
                    <a:latin typeface="Helvetica Neue"/>
                    <a:ea typeface="Optima" pitchFamily="18" charset="-93"/>
                    <a:cs typeface="Optima" pitchFamily="18" charset="-93"/>
                  </a:rPr>
                  <a:t>Một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ngẫu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lực</a:t>
                </a:r>
                <a:r>
                  <a:rPr lang="en-US" b="0" i="1" kern="0" dirty="0">
                    <a:solidFill>
                      <a:schemeClr val="accent1">
                        <a:lumMod val="75000"/>
                      </a:schemeClr>
                    </a:solidFill>
                    <a:latin typeface="Helvetica Neue"/>
                    <a:ea typeface="Optima" pitchFamily="18" charset="-93"/>
                    <a:cs typeface="Optima" pitchFamily="18" charset="-93"/>
                  </a:rPr>
                  <a:t> ma </a:t>
                </a:r>
                <a:r>
                  <a:rPr lang="en-US" b="0" i="1" kern="0" dirty="0" err="1">
                    <a:solidFill>
                      <a:schemeClr val="accent1">
                        <a:lumMod val="75000"/>
                      </a:schemeClr>
                    </a:solidFill>
                    <a:latin typeface="Helvetica Neue"/>
                    <a:ea typeface="Optima" pitchFamily="18" charset="-93"/>
                    <a:cs typeface="Optima" pitchFamily="18" charset="-93"/>
                  </a:rPr>
                  <a:t>sát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lăn</a:t>
                </a:r>
                <a:r>
                  <a:rPr lang="en-US" b="0" i="1" kern="0" dirty="0">
                    <a:solidFill>
                      <a:schemeClr val="accent1">
                        <a:lumMod val="75000"/>
                      </a:schemeClr>
                    </a:solidFill>
                    <a:latin typeface="Helvetica Neue"/>
                    <a:ea typeface="Optima" pitchFamily="18" charset="-93"/>
                    <a:cs typeface="Optima" pitchFamily="18" charset="-93"/>
                  </a:rPr>
                  <a:t> m</a:t>
                </a:r>
                <a:r>
                  <a:rPr lang="en-US" b="0" i="1" kern="0" baseline="-25000" dirty="0">
                    <a:solidFill>
                      <a:schemeClr val="accent1">
                        <a:lumMod val="75000"/>
                      </a:schemeClr>
                    </a:solidFill>
                    <a:latin typeface="Helvetica Neue"/>
                    <a:ea typeface="Optima" pitchFamily="18" charset="-93"/>
                    <a:cs typeface="Optima" pitchFamily="18" charset="-93"/>
                  </a:rPr>
                  <a:t>l</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cản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trở</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chuyển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động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lăn</a:t>
                </a:r>
                <a:endParaRPr lang="en-US" b="0" i="1" kern="0" baseline="-25000" dirty="0">
                  <a:solidFill>
                    <a:schemeClr val="accent1">
                      <a:lumMod val="75000"/>
                    </a:schemeClr>
                  </a:solidFill>
                  <a:latin typeface="Helvetica Neue"/>
                  <a:ea typeface="Optima" pitchFamily="18" charset="-93"/>
                  <a:cs typeface="Optima" pitchFamily="18" charset="-93"/>
                </a:endParaRPr>
              </a:p>
            </p:txBody>
          </p:sp>
        </mc:Choice>
        <mc:Fallback xmlns="">
          <p:sp>
            <p:nvSpPr>
              <p:cNvPr id="31" name="Rectangle 30"/>
              <p:cNvSpPr>
                <a:spLocks noRot="1" noChangeAspect="1" noMove="1" noResize="1" noEditPoints="1" noAdjustHandles="1" noChangeArrowheads="1" noChangeShapeType="1" noTextEdit="1"/>
              </p:cNvSpPr>
              <p:nvPr/>
            </p:nvSpPr>
            <p:spPr>
              <a:xfrm>
                <a:off x="251520" y="2991721"/>
                <a:ext cx="5904656" cy="1733423"/>
              </a:xfrm>
              <a:prstGeom prst="rect">
                <a:avLst/>
              </a:prstGeom>
              <a:blipFill rotWithShape="1">
                <a:blip r:embed="rId3"/>
                <a:stretch>
                  <a:fillRect l="-619" b="-3169"/>
                </a:stretch>
              </a:blipFill>
            </p:spPr>
            <p:txBody>
              <a:bodyPr/>
              <a:lstStyle/>
              <a:p>
                <a:r>
                  <a:rPr lang="en-US">
                    <a:noFill/>
                  </a:rPr>
                  <a:t> </a:t>
                </a:r>
              </a:p>
            </p:txBody>
          </p:sp>
        </mc:Fallback>
      </mc:AlternateContent>
      <p:sp>
        <p:nvSpPr>
          <p:cNvPr id="35" name="Rectangle 34"/>
          <p:cNvSpPr/>
          <p:nvPr/>
        </p:nvSpPr>
        <p:spPr>
          <a:xfrm>
            <a:off x="251520" y="5085184"/>
            <a:ext cx="8784976" cy="1575816"/>
          </a:xfrm>
          <a:prstGeom prst="rect">
            <a:avLst/>
          </a:prstGeom>
        </p:spPr>
        <p:txBody>
          <a:bodyPr wrap="square">
            <a:spAutoFit/>
          </a:bodyPr>
          <a:lstStyle/>
          <a:p>
            <a:pPr>
              <a:lnSpc>
                <a:spcPct val="120000"/>
              </a:lnSpc>
              <a:spcBef>
                <a:spcPts val="600"/>
              </a:spcBef>
              <a:buClr>
                <a:srgbClr val="39998E"/>
              </a:buClr>
            </a:pPr>
            <a:r>
              <a:rPr lang="en-US" kern="0" dirty="0" err="1">
                <a:solidFill>
                  <a:srgbClr val="7030A0"/>
                </a:solidFill>
                <a:latin typeface="Helvetica Neue"/>
                <a:ea typeface="Optima" pitchFamily="18" charset="-93"/>
                <a:cs typeface="Optima" pitchFamily="18" charset="-93"/>
              </a:rPr>
              <a:t>Chú</a:t>
            </a:r>
            <a:r>
              <a:rPr lang="en-US" kern="0" dirty="0">
                <a:solidFill>
                  <a:srgbClr val="7030A0"/>
                </a:solidFill>
                <a:latin typeface="Helvetica Neue"/>
                <a:ea typeface="Optima" pitchFamily="18" charset="-93"/>
                <a:cs typeface="Optima" pitchFamily="18" charset="-93"/>
              </a:rPr>
              <a:t> ý:</a:t>
            </a:r>
          </a:p>
          <a:p>
            <a:pPr marL="285750" indent="-285750">
              <a:lnSpc>
                <a:spcPct val="120000"/>
              </a:lnSpc>
              <a:spcBef>
                <a:spcPts val="600"/>
              </a:spcBef>
              <a:buClr>
                <a:srgbClr val="39998E"/>
              </a:buClr>
              <a:buFont typeface="Arial" pitchFamily="34" charset="0"/>
              <a:buChar char="•"/>
            </a:pPr>
            <a:r>
              <a:rPr lang="en-US" b="0" kern="0" dirty="0">
                <a:solidFill>
                  <a:srgbClr val="7030A0"/>
                </a:solidFill>
                <a:latin typeface="Helvetica Neue"/>
                <a:ea typeface="Optima" pitchFamily="18" charset="-93"/>
                <a:cs typeface="Optima" pitchFamily="18" charset="-93"/>
              </a:rPr>
              <a:t>Ma </a:t>
            </a:r>
            <a:r>
              <a:rPr lang="en-US" b="0" kern="0" dirty="0" err="1">
                <a:solidFill>
                  <a:srgbClr val="7030A0"/>
                </a:solidFill>
                <a:latin typeface="Helvetica Neue"/>
                <a:ea typeface="Optima" pitchFamily="18" charset="-93"/>
                <a:cs typeface="Optima" pitchFamily="18" charset="-93"/>
              </a:rPr>
              <a:t>sát</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xuất</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hiện</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khi</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vật</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chuyển</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động</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được</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gọi</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là</a:t>
            </a:r>
            <a:r>
              <a:rPr lang="en-US" b="0" kern="0" dirty="0">
                <a:solidFill>
                  <a:srgbClr val="7030A0"/>
                </a:solidFill>
                <a:latin typeface="Helvetica Neue"/>
                <a:ea typeface="Optima" pitchFamily="18" charset="-93"/>
                <a:cs typeface="Optima" pitchFamily="18" charset="-93"/>
              </a:rPr>
              <a:t> ma </a:t>
            </a:r>
            <a:r>
              <a:rPr lang="en-US" b="0" kern="0" dirty="0" err="1">
                <a:solidFill>
                  <a:srgbClr val="7030A0"/>
                </a:solidFill>
                <a:latin typeface="Helvetica Neue"/>
                <a:ea typeface="Optima" pitchFamily="18" charset="-93"/>
                <a:cs typeface="Optima" pitchFamily="18" charset="-93"/>
              </a:rPr>
              <a:t>sát</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động</a:t>
            </a:r>
            <a:endParaRPr lang="en-US" b="0" kern="0" dirty="0">
              <a:solidFill>
                <a:srgbClr val="7030A0"/>
              </a:solidFill>
              <a:latin typeface="Helvetica Neue"/>
              <a:ea typeface="Optima" pitchFamily="18" charset="-93"/>
              <a:cs typeface="Optima" pitchFamily="18" charset="-93"/>
            </a:endParaRPr>
          </a:p>
          <a:p>
            <a:pPr marL="285750" indent="-285750">
              <a:lnSpc>
                <a:spcPct val="120000"/>
              </a:lnSpc>
              <a:spcBef>
                <a:spcPts val="600"/>
              </a:spcBef>
              <a:buClr>
                <a:srgbClr val="39998E"/>
              </a:buClr>
              <a:buFont typeface="Arial" pitchFamily="34" charset="0"/>
              <a:buChar char="•"/>
            </a:pPr>
            <a:r>
              <a:rPr lang="en-US" b="0" kern="0" dirty="0">
                <a:solidFill>
                  <a:srgbClr val="7030A0"/>
                </a:solidFill>
                <a:latin typeface="Helvetica Neue"/>
                <a:ea typeface="Optima" pitchFamily="18" charset="-93"/>
                <a:cs typeface="Optima" pitchFamily="18" charset="-93"/>
              </a:rPr>
              <a:t>Ma </a:t>
            </a:r>
            <a:r>
              <a:rPr lang="en-US" b="0" kern="0" dirty="0" err="1">
                <a:solidFill>
                  <a:srgbClr val="7030A0"/>
                </a:solidFill>
                <a:latin typeface="Helvetica Neue"/>
                <a:ea typeface="Optima" pitchFamily="18" charset="-93"/>
                <a:cs typeface="Optima" pitchFamily="18" charset="-93"/>
              </a:rPr>
              <a:t>sát</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khi</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vật</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có</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khuynh</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hướng</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chuyển</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động</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nhưng</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vẫn</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chưa</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chuyển</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động</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được</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gọi</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là</a:t>
            </a:r>
            <a:r>
              <a:rPr lang="en-US" b="0" kern="0" dirty="0">
                <a:solidFill>
                  <a:srgbClr val="7030A0"/>
                </a:solidFill>
                <a:latin typeface="Helvetica Neue"/>
                <a:ea typeface="Optima" pitchFamily="18" charset="-93"/>
                <a:cs typeface="Optima" pitchFamily="18" charset="-93"/>
              </a:rPr>
              <a:t> ma </a:t>
            </a:r>
            <a:r>
              <a:rPr lang="en-US" b="0" kern="0" dirty="0" err="1">
                <a:solidFill>
                  <a:srgbClr val="7030A0"/>
                </a:solidFill>
                <a:latin typeface="Helvetica Neue"/>
                <a:ea typeface="Optima" pitchFamily="18" charset="-93"/>
                <a:cs typeface="Optima" pitchFamily="18" charset="-93"/>
              </a:rPr>
              <a:t>sát</a:t>
            </a:r>
            <a:r>
              <a:rPr lang="en-US" b="0" kern="0" dirty="0">
                <a:solidFill>
                  <a:srgbClr val="7030A0"/>
                </a:solidFill>
                <a:latin typeface="Helvetica Neue"/>
                <a:ea typeface="Optima" pitchFamily="18" charset="-93"/>
                <a:cs typeface="Optima" pitchFamily="18" charset="-93"/>
              </a:rPr>
              <a:t> </a:t>
            </a:r>
            <a:r>
              <a:rPr lang="en-US" b="0" kern="0" dirty="0" err="1">
                <a:solidFill>
                  <a:srgbClr val="7030A0"/>
                </a:solidFill>
                <a:latin typeface="Helvetica Neue"/>
                <a:ea typeface="Optima" pitchFamily="18" charset="-93"/>
                <a:cs typeface="Optima" pitchFamily="18" charset="-93"/>
              </a:rPr>
              <a:t>tĩnh</a:t>
            </a:r>
            <a:r>
              <a:rPr lang="en-US" b="0" kern="0" dirty="0">
                <a:solidFill>
                  <a:srgbClr val="7030A0"/>
                </a:solidFill>
                <a:latin typeface="Helvetica Neue"/>
                <a:ea typeface="Optima" pitchFamily="18" charset="-93"/>
                <a:cs typeface="Optima" pitchFamily="18" charset="-93"/>
              </a:rPr>
              <a:t> </a:t>
            </a:r>
          </a:p>
        </p:txBody>
      </p:sp>
      <p:cxnSp>
        <p:nvCxnSpPr>
          <p:cNvPr id="4" name="Straight Arrow Connector 3"/>
          <p:cNvCxnSpPr>
            <a:endCxn id="12" idx="0"/>
          </p:cNvCxnSpPr>
          <p:nvPr/>
        </p:nvCxnSpPr>
        <p:spPr bwMode="auto">
          <a:xfrm>
            <a:off x="7991890" y="2348880"/>
            <a:ext cx="0" cy="647033"/>
          </a:xfrm>
          <a:prstGeom prst="straightConnector1">
            <a:avLst/>
          </a:prstGeom>
          <a:solidFill>
            <a:schemeClr val="accent1"/>
          </a:solidFill>
          <a:ln w="2857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Arrow Connector 9"/>
          <p:cNvCxnSpPr>
            <a:endCxn id="12" idx="1"/>
          </p:cNvCxnSpPr>
          <p:nvPr/>
        </p:nvCxnSpPr>
        <p:spPr bwMode="auto">
          <a:xfrm>
            <a:off x="6516216" y="3231506"/>
            <a:ext cx="890471" cy="0"/>
          </a:xfrm>
          <a:prstGeom prst="straightConnector1">
            <a:avLst/>
          </a:prstGeom>
          <a:solidFill>
            <a:schemeClr val="accent1"/>
          </a:solidFill>
          <a:ln w="2857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Arrow Connector 13"/>
          <p:cNvCxnSpPr>
            <a:stCxn id="12" idx="4"/>
          </p:cNvCxnSpPr>
          <p:nvPr/>
        </p:nvCxnSpPr>
        <p:spPr bwMode="auto">
          <a:xfrm flipV="1">
            <a:off x="7991890" y="3800278"/>
            <a:ext cx="0" cy="804365"/>
          </a:xfrm>
          <a:prstGeom prst="straightConnector1">
            <a:avLst/>
          </a:prstGeom>
          <a:ln w="28575">
            <a:solidFill>
              <a:srgbClr val="002060"/>
            </a:solidFill>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2" idx="4"/>
          </p:cNvCxnSpPr>
          <p:nvPr/>
        </p:nvCxnSpPr>
        <p:spPr bwMode="auto">
          <a:xfrm flipH="1" flipV="1">
            <a:off x="7406687" y="3800278"/>
            <a:ext cx="585203" cy="804365"/>
          </a:xfrm>
          <a:prstGeom prst="straightConnector1">
            <a:avLst/>
          </a:prstGeom>
          <a:solidFill>
            <a:schemeClr val="accent1"/>
          </a:solidFill>
          <a:ln w="2857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Arrow Connector 17"/>
          <p:cNvCxnSpPr>
            <a:stCxn id="12" idx="4"/>
          </p:cNvCxnSpPr>
          <p:nvPr/>
        </p:nvCxnSpPr>
        <p:spPr bwMode="auto">
          <a:xfrm flipH="1">
            <a:off x="7406687" y="4604643"/>
            <a:ext cx="585203" cy="0"/>
          </a:xfrm>
          <a:prstGeom prst="straightConnector1">
            <a:avLst/>
          </a:prstGeom>
          <a:ln w="28575">
            <a:solidFill>
              <a:srgbClr val="00206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bwMode="auto">
          <a:xfrm>
            <a:off x="7406687" y="3800278"/>
            <a:ext cx="585203" cy="804365"/>
          </a:xfrm>
          <a:prstGeom prst="rect">
            <a:avLst/>
          </a:prstGeom>
          <a:noFill/>
          <a:ln w="952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1" name="Arc 40"/>
          <p:cNvSpPr/>
          <p:nvPr/>
        </p:nvSpPr>
        <p:spPr bwMode="auto">
          <a:xfrm rot="16686677">
            <a:off x="7701383" y="4182119"/>
            <a:ext cx="504056" cy="504056"/>
          </a:xfrm>
          <a:prstGeom prst="arc">
            <a:avLst>
              <a:gd name="adj1" fmla="val 17919313"/>
              <a:gd name="adj2" fmla="val 0"/>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Arc 41"/>
          <p:cNvSpPr/>
          <p:nvPr/>
        </p:nvSpPr>
        <p:spPr bwMode="auto">
          <a:xfrm rot="16528928">
            <a:off x="7804279" y="4321956"/>
            <a:ext cx="381073" cy="414483"/>
          </a:xfrm>
          <a:prstGeom prst="arc">
            <a:avLst>
              <a:gd name="adj1" fmla="val 16200000"/>
              <a:gd name="adj2" fmla="val 2508232"/>
            </a:avLst>
          </a:prstGeom>
          <a:noFill/>
          <a:ln w="19050" cap="flat" cmpd="sng" algn="ctr">
            <a:solidFill>
              <a:schemeClr val="tx1"/>
            </a:solidFill>
            <a:prstDash val="solid"/>
            <a:round/>
            <a:headEnd type="stealth"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44" name="Straight Connector 43"/>
          <p:cNvCxnSpPr/>
          <p:nvPr/>
        </p:nvCxnSpPr>
        <p:spPr bwMode="auto">
          <a:xfrm>
            <a:off x="6732240" y="4604643"/>
            <a:ext cx="2232248" cy="0"/>
          </a:xfrm>
          <a:prstGeom prst="line">
            <a:avLst/>
          </a:prstGeom>
          <a:solidFill>
            <a:schemeClr val="accent1"/>
          </a:solidFill>
          <a:ln w="9525" cap="flat" cmpd="sng" algn="ctr">
            <a:solidFill>
              <a:schemeClr val="tx1">
                <a:lumMod val="50000"/>
                <a:lumOff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46" name="TextBox 45"/>
              <p:cNvSpPr txBox="1"/>
              <p:nvPr/>
            </p:nvSpPr>
            <p:spPr>
              <a:xfrm>
                <a:off x="6372200" y="2783278"/>
                <a:ext cx="360040" cy="40479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𝑄</m:t>
                          </m:r>
                        </m:e>
                      </m:acc>
                    </m:oMath>
                  </m:oMathPara>
                </a14:m>
                <a:endParaRPr lang="en-US" b="0" i="1" dirty="0"/>
              </a:p>
            </p:txBody>
          </p:sp>
        </mc:Choice>
        <mc:Fallback xmlns="">
          <p:sp>
            <p:nvSpPr>
              <p:cNvPr id="46" name="TextBox 45"/>
              <p:cNvSpPr txBox="1">
                <a:spLocks noRot="1" noChangeAspect="1" noMove="1" noResize="1" noEditPoints="1" noAdjustHandles="1" noChangeArrowheads="1" noChangeShapeType="1" noTextEdit="1"/>
              </p:cNvSpPr>
              <p:nvPr/>
            </p:nvSpPr>
            <p:spPr>
              <a:xfrm>
                <a:off x="6372200" y="2783278"/>
                <a:ext cx="360040" cy="404791"/>
              </a:xfrm>
              <a:prstGeom prst="rect">
                <a:avLst/>
              </a:prstGeom>
              <a:blipFill rotWithShape="1">
                <a:blip r:embed="rId4"/>
                <a:stretch>
                  <a:fillRect r="-1695" b="-1060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7" name="TextBox 46"/>
              <p:cNvSpPr txBox="1"/>
              <p:nvPr/>
            </p:nvSpPr>
            <p:spPr>
              <a:xfrm>
                <a:off x="8039293" y="2348880"/>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𝑃</m:t>
                          </m:r>
                        </m:e>
                      </m:acc>
                    </m:oMath>
                  </m:oMathPara>
                </a14:m>
                <a:endParaRPr lang="en-US" b="0" i="1" dirty="0"/>
              </a:p>
            </p:txBody>
          </p:sp>
        </mc:Choice>
        <mc:Fallback xmlns="">
          <p:sp>
            <p:nvSpPr>
              <p:cNvPr id="47" name="TextBox 46"/>
              <p:cNvSpPr txBox="1">
                <a:spLocks noRot="1" noChangeAspect="1" noMove="1" noResize="1" noEditPoints="1" noAdjustHandles="1" noChangeArrowheads="1" noChangeShapeType="1" noTextEdit="1"/>
              </p:cNvSpPr>
              <p:nvPr/>
            </p:nvSpPr>
            <p:spPr>
              <a:xfrm>
                <a:off x="8039293" y="2348880"/>
                <a:ext cx="360040" cy="402931"/>
              </a:xfrm>
              <a:prstGeom prst="rect">
                <a:avLst/>
              </a:prstGeom>
              <a:blipFill rotWithShape="1">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8" name="TextBox 47"/>
              <p:cNvSpPr txBox="1"/>
              <p:nvPr/>
            </p:nvSpPr>
            <p:spPr>
              <a:xfrm>
                <a:off x="7331124" y="3420020"/>
                <a:ext cx="360040" cy="40479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𝑅</m:t>
                          </m:r>
                        </m:e>
                      </m:acc>
                    </m:oMath>
                  </m:oMathPara>
                </a14:m>
                <a:endParaRPr lang="en-US" b="0" i="1" dirty="0"/>
              </a:p>
            </p:txBody>
          </p:sp>
        </mc:Choice>
        <mc:Fallback xmlns="">
          <p:sp>
            <p:nvSpPr>
              <p:cNvPr id="48" name="TextBox 47"/>
              <p:cNvSpPr txBox="1">
                <a:spLocks noRot="1" noChangeAspect="1" noMove="1" noResize="1" noEditPoints="1" noAdjustHandles="1" noChangeArrowheads="1" noChangeShapeType="1" noTextEdit="1"/>
              </p:cNvSpPr>
              <p:nvPr/>
            </p:nvSpPr>
            <p:spPr>
              <a:xfrm>
                <a:off x="7331124" y="3420020"/>
                <a:ext cx="360040" cy="404791"/>
              </a:xfrm>
              <a:prstGeom prst="rect">
                <a:avLst/>
              </a:prstGeom>
              <a:blipFill rotWithShape="1">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7991890" y="3572420"/>
                <a:ext cx="360040" cy="40479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𝑁</m:t>
                          </m:r>
                        </m:e>
                      </m:acc>
                    </m:oMath>
                  </m:oMathPara>
                </a14:m>
                <a:endParaRPr lang="en-US" b="0" i="1" dirty="0"/>
              </a:p>
            </p:txBody>
          </p:sp>
        </mc:Choice>
        <mc:Fallback xmlns="">
          <p:sp>
            <p:nvSpPr>
              <p:cNvPr id="49" name="TextBox 48"/>
              <p:cNvSpPr txBox="1">
                <a:spLocks noRot="1" noChangeAspect="1" noMove="1" noResize="1" noEditPoints="1" noAdjustHandles="1" noChangeArrowheads="1" noChangeShapeType="1" noTextEdit="1"/>
              </p:cNvSpPr>
              <p:nvPr/>
            </p:nvSpPr>
            <p:spPr>
              <a:xfrm>
                <a:off x="7991890" y="3572420"/>
                <a:ext cx="360040" cy="404791"/>
              </a:xfrm>
              <a:prstGeom prst="rect">
                <a:avLst/>
              </a:prstGeom>
              <a:blipFill rotWithShape="1">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p:cNvSpPr txBox="1"/>
              <p:nvPr/>
            </p:nvSpPr>
            <p:spPr>
              <a:xfrm>
                <a:off x="7142913" y="4610245"/>
                <a:ext cx="360040" cy="4029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r>
                            <a:rPr lang="en-US" b="0" i="1" dirty="0" smtClean="0">
                              <a:latin typeface="Cambria Math"/>
                            </a:rPr>
                            <m:t>𝐹</m:t>
                          </m:r>
                          <m:r>
                            <a:rPr lang="en-US" b="0" i="1" baseline="-25000" dirty="0" smtClean="0">
                              <a:latin typeface="Cambria Math"/>
                            </a:rPr>
                            <m:t>𝑚𝑠</m:t>
                          </m:r>
                        </m:e>
                      </m:acc>
                    </m:oMath>
                  </m:oMathPara>
                </a14:m>
                <a:endParaRPr lang="en-US" b="0" i="1" dirty="0"/>
              </a:p>
            </p:txBody>
          </p:sp>
        </mc:Choice>
        <mc:Fallback xmlns="">
          <p:sp>
            <p:nvSpPr>
              <p:cNvPr id="50" name="TextBox 49"/>
              <p:cNvSpPr txBox="1">
                <a:spLocks noRot="1" noChangeAspect="1" noMove="1" noResize="1" noEditPoints="1" noAdjustHandles="1" noChangeArrowheads="1" noChangeShapeType="1" noTextEdit="1"/>
              </p:cNvSpPr>
              <p:nvPr/>
            </p:nvSpPr>
            <p:spPr>
              <a:xfrm>
                <a:off x="7142913" y="4610245"/>
                <a:ext cx="360040" cy="402931"/>
              </a:xfrm>
              <a:prstGeom prst="rect">
                <a:avLst/>
              </a:prstGeom>
              <a:blipFill rotWithShape="1">
                <a:blip r:embed="rId8"/>
                <a:stretch>
                  <a:fillRect r="-30508"/>
                </a:stretch>
              </a:blipFill>
            </p:spPr>
            <p:txBody>
              <a:bodyPr/>
              <a:lstStyle/>
              <a:p>
                <a:r>
                  <a:rPr lang="en-US">
                    <a:noFill/>
                  </a:rPr>
                  <a:t> </a:t>
                </a:r>
              </a:p>
            </p:txBody>
          </p:sp>
        </mc:Fallback>
      </mc:AlternateContent>
      <p:sp>
        <p:nvSpPr>
          <p:cNvPr id="51" name="TextBox 50"/>
          <p:cNvSpPr txBox="1"/>
          <p:nvPr/>
        </p:nvSpPr>
        <p:spPr>
          <a:xfrm>
            <a:off x="7811505" y="4627044"/>
            <a:ext cx="360040" cy="369332"/>
          </a:xfrm>
          <a:prstGeom prst="rect">
            <a:avLst/>
          </a:prstGeom>
          <a:noFill/>
        </p:spPr>
        <p:txBody>
          <a:bodyPr wrap="square" rtlCol="0">
            <a:spAutoFit/>
          </a:bodyPr>
          <a:lstStyle/>
          <a:p>
            <a:r>
              <a:rPr lang="en-US" b="0" i="1" dirty="0"/>
              <a:t>I</a:t>
            </a:r>
          </a:p>
        </p:txBody>
      </p:sp>
      <p:sp>
        <p:nvSpPr>
          <p:cNvPr id="52" name="TextBox 51"/>
          <p:cNvSpPr txBox="1"/>
          <p:nvPr/>
        </p:nvSpPr>
        <p:spPr>
          <a:xfrm>
            <a:off x="8058458" y="4005064"/>
            <a:ext cx="473982" cy="369332"/>
          </a:xfrm>
          <a:prstGeom prst="rect">
            <a:avLst/>
          </a:prstGeom>
          <a:noFill/>
        </p:spPr>
        <p:txBody>
          <a:bodyPr wrap="square" rtlCol="0">
            <a:spAutoFit/>
          </a:bodyPr>
          <a:lstStyle/>
          <a:p>
            <a:r>
              <a:rPr lang="en-US" b="0" i="1" dirty="0"/>
              <a:t>m</a:t>
            </a:r>
            <a:r>
              <a:rPr lang="en-US" b="0" i="1" baseline="-25000" dirty="0"/>
              <a:t>l</a:t>
            </a:r>
          </a:p>
        </p:txBody>
      </p:sp>
      <p:sp>
        <p:nvSpPr>
          <p:cNvPr id="53" name="TextBox 52"/>
          <p:cNvSpPr txBox="1"/>
          <p:nvPr/>
        </p:nvSpPr>
        <p:spPr>
          <a:xfrm>
            <a:off x="7626410" y="3789040"/>
            <a:ext cx="473982" cy="369332"/>
          </a:xfrm>
          <a:prstGeom prst="rect">
            <a:avLst/>
          </a:prstGeom>
          <a:noFill/>
        </p:spPr>
        <p:txBody>
          <a:bodyPr wrap="square" rtlCol="0">
            <a:spAutoFit/>
          </a:bodyPr>
          <a:lstStyle/>
          <a:p>
            <a:r>
              <a:rPr lang="el-GR" b="0" i="1" dirty="0"/>
              <a:t>φ</a:t>
            </a:r>
            <a:endParaRPr lang="en-US" b="0" i="1" baseline="-25000" dirty="0"/>
          </a:p>
        </p:txBody>
      </p:sp>
      <p:cxnSp>
        <p:nvCxnSpPr>
          <p:cNvPr id="57" name="Straight Arrow Connector 56"/>
          <p:cNvCxnSpPr/>
          <p:nvPr/>
        </p:nvCxnSpPr>
        <p:spPr bwMode="auto">
          <a:xfrm flipH="1" flipV="1">
            <a:off x="8351930" y="4529197"/>
            <a:ext cx="180511" cy="467179"/>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 name="Straight Arrow Connector 59"/>
          <p:cNvCxnSpPr/>
          <p:nvPr/>
        </p:nvCxnSpPr>
        <p:spPr bwMode="auto">
          <a:xfrm flipH="1" flipV="1">
            <a:off x="8532440" y="4434147"/>
            <a:ext cx="405549" cy="363007"/>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2" name="Straight Arrow Connector 71"/>
          <p:cNvCxnSpPr/>
          <p:nvPr/>
        </p:nvCxnSpPr>
        <p:spPr bwMode="auto">
          <a:xfrm flipV="1">
            <a:off x="8058458" y="4583102"/>
            <a:ext cx="113452" cy="502082"/>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 name="Title 2">
            <a:extLst>
              <a:ext uri="{FF2B5EF4-FFF2-40B4-BE49-F238E27FC236}">
                <a16:creationId xmlns:a16="http://schemas.microsoft.com/office/drawing/2014/main" id="{687F244D-C9DE-4EC9-9331-D82213AE919C}"/>
              </a:ext>
            </a:extLst>
          </p:cNvPr>
          <p:cNvSpPr>
            <a:spLocks noGrp="1"/>
          </p:cNvSpPr>
          <p:nvPr>
            <p:ph type="title"/>
          </p:nvPr>
        </p:nvSpPr>
        <p:spPr/>
        <p:txBody>
          <a:bodyPr/>
          <a:lstStyle/>
          <a:p>
            <a:r>
              <a:rPr lang="en-US" dirty="0" err="1"/>
              <a:t>Chương</a:t>
            </a:r>
            <a:r>
              <a:rPr lang="en-US" dirty="0"/>
              <a:t> 2. HỆ LỰC PHẲNG</a:t>
            </a:r>
          </a:p>
        </p:txBody>
      </p:sp>
    </p:spTree>
    <p:extLst>
      <p:ext uri="{BB962C8B-B14F-4D97-AF65-F5344CB8AC3E}">
        <p14:creationId xmlns:p14="http://schemas.microsoft.com/office/powerpoint/2010/main" val="1586312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ounded Rectangle 29"/>
          <p:cNvSpPr/>
          <p:nvPr/>
        </p:nvSpPr>
        <p:spPr bwMode="auto">
          <a:xfrm>
            <a:off x="775081" y="1671871"/>
            <a:ext cx="192471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Ma sát trượt</a:t>
            </a:r>
            <a:endParaRPr kumimoji="0" lang="en-US" sz="1800" i="0" u="none" strike="noStrike" cap="none" normalizeH="0" baseline="0">
              <a:ln>
                <a:noFill/>
              </a:ln>
              <a:solidFill>
                <a:schemeClr val="bg1"/>
              </a:solidFill>
              <a:effectLst/>
              <a:latin typeface="Arial" charset="0"/>
            </a:endParaRPr>
          </a:p>
        </p:txBody>
      </p:sp>
      <p:grpSp>
        <p:nvGrpSpPr>
          <p:cNvPr id="32" name="Group 31"/>
          <p:cNvGrpSpPr/>
          <p:nvPr/>
        </p:nvGrpSpPr>
        <p:grpSpPr>
          <a:xfrm>
            <a:off x="179513" y="1484784"/>
            <a:ext cx="818713" cy="792088"/>
            <a:chOff x="2843808" y="1484784"/>
            <a:chExt cx="792088" cy="792088"/>
          </a:xfrm>
        </p:grpSpPr>
        <p:sp>
          <p:nvSpPr>
            <p:cNvPr id="33" name="Oval 32"/>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4" name="TextBox 33"/>
            <p:cNvSpPr txBox="1"/>
            <p:nvPr/>
          </p:nvSpPr>
          <p:spPr>
            <a:xfrm>
              <a:off x="2915265" y="1700808"/>
              <a:ext cx="720631" cy="369332"/>
            </a:xfrm>
            <a:prstGeom prst="rect">
              <a:avLst/>
            </a:prstGeom>
            <a:noFill/>
          </p:spPr>
          <p:txBody>
            <a:bodyPr wrap="square" rtlCol="0">
              <a:spAutoFit/>
            </a:bodyPr>
            <a:lstStyle/>
            <a:p>
              <a:r>
                <a:rPr lang="en-US">
                  <a:solidFill>
                    <a:schemeClr val="bg1"/>
                  </a:solidFill>
                </a:rPr>
                <a:t>2.4.1</a:t>
              </a:r>
            </a:p>
          </p:txBody>
        </p:sp>
      </p:grpSp>
      <mc:AlternateContent xmlns:mc="http://schemas.openxmlformats.org/markup-compatibility/2006" xmlns:a14="http://schemas.microsoft.com/office/drawing/2010/main">
        <mc:Choice Requires="a14">
          <p:sp>
            <p:nvSpPr>
              <p:cNvPr id="10" name="Rectangle 9"/>
              <p:cNvSpPr/>
              <p:nvPr/>
            </p:nvSpPr>
            <p:spPr>
              <a:xfrm>
                <a:off x="755576" y="2126327"/>
                <a:ext cx="5184576" cy="2317558"/>
              </a:xfrm>
              <a:prstGeom prst="rect">
                <a:avLst/>
              </a:prstGeom>
            </p:spPr>
            <p:txBody>
              <a:bodyPr wrap="square">
                <a:spAutoFit/>
              </a:bodyPr>
              <a:lstStyle/>
              <a:p>
                <a:pPr lvl="0">
                  <a:lnSpc>
                    <a:spcPct val="120000"/>
                  </a:lnSpc>
                  <a:spcBef>
                    <a:spcPts val="600"/>
                  </a:spcBef>
                  <a:buClr>
                    <a:srgbClr val="142288"/>
                  </a:buClr>
                </a:pPr>
                <a:r>
                  <a:rPr lang="en-US" b="0" kern="0" dirty="0">
                    <a:solidFill>
                      <a:schemeClr val="accent1">
                        <a:lumMod val="75000"/>
                      </a:schemeClr>
                    </a:solidFill>
                    <a:latin typeface="Helvetica Neue"/>
                    <a:ea typeface="Optima" pitchFamily="18" charset="-93"/>
                    <a:cs typeface="Optima" pitchFamily="18" charset="-93"/>
                  </a:rPr>
                  <a:t>Theo </a:t>
                </a:r>
                <a:r>
                  <a:rPr lang="en-US" b="0" kern="0" dirty="0" err="1">
                    <a:solidFill>
                      <a:schemeClr val="accent1">
                        <a:lumMod val="75000"/>
                      </a:schemeClr>
                    </a:solidFill>
                    <a:latin typeface="Helvetica Neue"/>
                    <a:ea typeface="Optima" pitchFamily="18" charset="-93"/>
                    <a:cs typeface="Optima" pitchFamily="18" charset="-93"/>
                  </a:rPr>
                  <a:t>thí</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nghiệm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Culông</a:t>
                </a:r>
                <a:r>
                  <a:rPr lang="en-US" b="0" kern="0" dirty="0">
                    <a:solidFill>
                      <a:schemeClr val="accent1">
                        <a:lumMod val="75000"/>
                      </a:schemeClr>
                    </a:solidFill>
                    <a:latin typeface="Helvetica Neue"/>
                    <a:ea typeface="Optima" pitchFamily="18" charset="-93"/>
                    <a:cs typeface="Optima" pitchFamily="18" charset="-93"/>
                  </a:rPr>
                  <a:t>, ma </a:t>
                </a:r>
                <a:r>
                  <a:rPr lang="en-US" b="0" kern="0" dirty="0" err="1">
                    <a:solidFill>
                      <a:schemeClr val="accent1">
                        <a:lumMod val="75000"/>
                      </a:schemeClr>
                    </a:solidFill>
                    <a:latin typeface="Helvetica Neue"/>
                    <a:ea typeface="Optima" pitchFamily="18" charset="-93"/>
                    <a:cs typeface="Optima" pitchFamily="18" charset="-93"/>
                  </a:rPr>
                  <a:t>sát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trượt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tĩnh</a:t>
                </a:r>
                <a:r>
                  <a:rPr lang="en-US" b="0" kern="0" dirty="0">
                    <a:solidFill>
                      <a:schemeClr val="accent1">
                        <a:lumMod val="75000"/>
                      </a:schemeClr>
                    </a:solidFill>
                    <a:latin typeface="Helvetica Neue"/>
                    <a:ea typeface="Optima" pitchFamily="18" charset="-93"/>
                    <a:cs typeface="Optima" pitchFamily="18" charset="-93"/>
                  </a:rPr>
                  <a:t>:</a:t>
                </a:r>
              </a:p>
              <a:p>
                <a:pPr lvl="0">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r>
                        <a:rPr lang="en-US" b="0" i="1" kern="0" smtClean="0">
                          <a:solidFill>
                            <a:srgbClr val="C00000"/>
                          </a:solidFill>
                          <a:latin typeface="Cambria Math"/>
                          <a:ea typeface="Cambria Math"/>
                          <a:cs typeface="Optima" pitchFamily="18" charset="-93"/>
                        </a:rPr>
                        <m:t>0</m:t>
                      </m:r>
                      <m:r>
                        <a:rPr lang="vi-VN" b="0" i="1" kern="0" smtClean="0">
                          <a:solidFill>
                            <a:srgbClr val="C00000"/>
                          </a:solidFill>
                          <a:latin typeface="Cambria Math"/>
                          <a:ea typeface="Cambria Math"/>
                          <a:cs typeface="Optima" pitchFamily="18" charset="-93"/>
                        </a:rPr>
                        <m:t>≤</m:t>
                      </m:r>
                      <m:sSub>
                        <m:sSubPr>
                          <m:ctrlPr>
                            <a:rPr lang="vi-VN" b="0" i="1" kern="0" smtClean="0">
                              <a:solidFill>
                                <a:srgbClr val="C00000"/>
                              </a:solidFill>
                              <a:latin typeface="Cambria Math" panose="02040503050406030204" pitchFamily="18" charset="0"/>
                              <a:ea typeface="Cambria Math"/>
                              <a:cs typeface="Optima" pitchFamily="18" charset="-93"/>
                            </a:rPr>
                          </m:ctrlPr>
                        </m:sSubPr>
                        <m:e>
                          <m:r>
                            <a:rPr lang="en-US" b="0" i="1" kern="0" smtClean="0">
                              <a:solidFill>
                                <a:srgbClr val="C00000"/>
                              </a:solidFill>
                              <a:latin typeface="Cambria Math"/>
                              <a:ea typeface="Cambria Math"/>
                              <a:cs typeface="Optima" pitchFamily="18" charset="-93"/>
                            </a:rPr>
                            <m:t>𝐹</m:t>
                          </m:r>
                        </m:e>
                        <m:sub>
                          <m:r>
                            <a:rPr lang="en-US" b="0" i="1" kern="0" smtClean="0">
                              <a:solidFill>
                                <a:srgbClr val="C00000"/>
                              </a:solidFill>
                              <a:latin typeface="Cambria Math"/>
                              <a:ea typeface="Cambria Math"/>
                              <a:cs typeface="Optima" pitchFamily="18" charset="-93"/>
                            </a:rPr>
                            <m:t>𝑚𝑠</m:t>
                          </m:r>
                        </m:sub>
                      </m:sSub>
                      <m:r>
                        <a:rPr lang="vi-VN" b="0" i="1" kern="0" smtClean="0">
                          <a:solidFill>
                            <a:srgbClr val="C00000"/>
                          </a:solidFill>
                          <a:latin typeface="Cambria Math"/>
                          <a:ea typeface="Cambria Math"/>
                          <a:cs typeface="Optima" pitchFamily="18" charset="-93"/>
                        </a:rPr>
                        <m:t>≤</m:t>
                      </m:r>
                      <m:sSubSup>
                        <m:sSubSupPr>
                          <m:ctrlPr>
                            <a:rPr lang="vi-VN" b="0" i="1" kern="0" smtClean="0">
                              <a:solidFill>
                                <a:srgbClr val="C00000"/>
                              </a:solidFill>
                              <a:latin typeface="Cambria Math" panose="02040503050406030204" pitchFamily="18" charset="0"/>
                              <a:ea typeface="Cambria Math"/>
                              <a:cs typeface="Optima" pitchFamily="18" charset="-93"/>
                            </a:rPr>
                          </m:ctrlPr>
                        </m:sSubSupPr>
                        <m:e>
                          <m:r>
                            <a:rPr lang="en-US" b="0" i="1" kern="0" smtClean="0">
                              <a:solidFill>
                                <a:srgbClr val="C00000"/>
                              </a:solidFill>
                              <a:latin typeface="Cambria Math"/>
                              <a:ea typeface="Cambria Math"/>
                              <a:cs typeface="Optima" pitchFamily="18" charset="-93"/>
                            </a:rPr>
                            <m:t>𝐹</m:t>
                          </m:r>
                        </m:e>
                        <m:sub>
                          <m:r>
                            <a:rPr lang="en-US" b="0" i="1" kern="0" smtClean="0">
                              <a:solidFill>
                                <a:srgbClr val="C00000"/>
                              </a:solidFill>
                              <a:latin typeface="Cambria Math"/>
                              <a:ea typeface="Cambria Math"/>
                              <a:cs typeface="Optima" pitchFamily="18" charset="-93"/>
                            </a:rPr>
                            <m:t>𝑚𝑠</m:t>
                          </m:r>
                        </m:sub>
                        <m:sup>
                          <m:r>
                            <a:rPr lang="en-US" b="0" i="1" kern="0" smtClean="0">
                              <a:solidFill>
                                <a:srgbClr val="C00000"/>
                              </a:solidFill>
                              <a:latin typeface="Cambria Math"/>
                              <a:ea typeface="Cambria Math"/>
                              <a:cs typeface="Optima" pitchFamily="18" charset="-93"/>
                            </a:rPr>
                            <m:t>𝑚𝑎𝑥</m:t>
                          </m:r>
                        </m:sup>
                      </m:sSubSup>
                    </m:oMath>
                  </m:oMathPara>
                </a14:m>
                <a:endParaRPr lang="en-US" b="0"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14:m>
                  <m:oMath xmlns:m="http://schemas.openxmlformats.org/officeDocument/2006/math">
                    <m:sSubSup>
                      <m:sSubSupPr>
                        <m:ctrlPr>
                          <a:rPr lang="vi-VN" b="0" i="1" kern="0" smtClean="0">
                            <a:solidFill>
                              <a:schemeClr val="accent1">
                                <a:lumMod val="75000"/>
                              </a:schemeClr>
                            </a:solidFill>
                            <a:latin typeface="Cambria Math" panose="02040503050406030204" pitchFamily="18" charset="0"/>
                            <a:ea typeface="Cambria Math"/>
                            <a:cs typeface="Optima" pitchFamily="18" charset="-93"/>
                          </a:rPr>
                        </m:ctrlPr>
                      </m:sSubSupPr>
                      <m:e>
                        <m:r>
                          <a:rPr lang="en-US" b="0" i="1" kern="0">
                            <a:solidFill>
                              <a:schemeClr val="accent1">
                                <a:lumMod val="75000"/>
                              </a:schemeClr>
                            </a:solidFill>
                            <a:latin typeface="Cambria Math"/>
                            <a:ea typeface="Cambria Math"/>
                            <a:cs typeface="Optima" pitchFamily="18" charset="-93"/>
                          </a:rPr>
                          <m:t>𝐹</m:t>
                        </m:r>
                      </m:e>
                      <m:sub>
                        <m:r>
                          <a:rPr lang="en-US" b="0" i="1" kern="0">
                            <a:solidFill>
                              <a:schemeClr val="accent1">
                                <a:lumMod val="75000"/>
                              </a:schemeClr>
                            </a:solidFill>
                            <a:latin typeface="Cambria Math"/>
                            <a:ea typeface="Cambria Math"/>
                            <a:cs typeface="Optima" pitchFamily="18" charset="-93"/>
                          </a:rPr>
                          <m:t>𝑚𝑠</m:t>
                        </m:r>
                      </m:sub>
                      <m:sup>
                        <m:r>
                          <a:rPr lang="en-US" b="0" i="1" kern="0">
                            <a:solidFill>
                              <a:schemeClr val="accent1">
                                <a:lumMod val="75000"/>
                              </a:schemeClr>
                            </a:solidFill>
                            <a:latin typeface="Cambria Math"/>
                            <a:ea typeface="Cambria Math"/>
                            <a:cs typeface="Optima" pitchFamily="18" charset="-93"/>
                          </a:rPr>
                          <m:t>𝑚𝑎𝑥</m:t>
                        </m:r>
                      </m:sup>
                    </m:sSubSup>
                  </m:oMath>
                </a14:m>
                <a:r>
                  <a:rPr lang="en-US" b="0" kern="0" dirty="0">
                    <a:solidFill>
                      <a:schemeClr val="accent1">
                        <a:lumMod val="75000"/>
                      </a:schemeClr>
                    </a:solidFill>
                    <a:latin typeface="Helvetica Neue"/>
                    <a:ea typeface="Optima" pitchFamily="18" charset="-93"/>
                    <a:cs typeface="Optima" pitchFamily="18" charset="-93"/>
                  </a:rPr>
                  <a: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giá</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trị</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giới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hạn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của</a:t>
                </a:r>
                <a:r>
                  <a:rPr lang="en-US" b="0" i="1" kern="0" dirty="0">
                    <a:solidFill>
                      <a:schemeClr val="accent1">
                        <a:lumMod val="75000"/>
                      </a:schemeClr>
                    </a:solidFill>
                    <a:latin typeface="Helvetica Neue"/>
                    <a:ea typeface="Optima" pitchFamily="18" charset="-93"/>
                    <a:cs typeface="Optima" pitchFamily="18" charset="-93"/>
                  </a:rPr>
                  <a:t> ma </a:t>
                </a:r>
                <a:r>
                  <a:rPr lang="en-US" b="0" i="1" kern="0" dirty="0" err="1">
                    <a:solidFill>
                      <a:schemeClr val="accent1">
                        <a:lumMod val="75000"/>
                      </a:schemeClr>
                    </a:solidFill>
                    <a:latin typeface="Helvetica Neue"/>
                    <a:ea typeface="Optima" pitchFamily="18" charset="-93"/>
                    <a:cs typeface="Optima" pitchFamily="18" charset="-93"/>
                  </a:rPr>
                  <a:t>sát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tĩnh</a:t>
                </a:r>
                <a:endParaRPr lang="en-US" b="0" i="1"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14:m>
                  <m:oMathPara xmlns:m="http://schemas.openxmlformats.org/officeDocument/2006/math">
                    <m:oMathParaPr>
                      <m:jc m:val="center"/>
                    </m:oMathParaPr>
                    <m:oMath xmlns:m="http://schemas.openxmlformats.org/officeDocument/2006/math">
                      <m:sSubSup>
                        <m:sSubSupPr>
                          <m:ctrlPr>
                            <a:rPr lang="vi-VN" b="0" i="1" kern="0">
                              <a:solidFill>
                                <a:srgbClr val="C00000"/>
                              </a:solidFill>
                              <a:latin typeface="Cambria Math" panose="02040503050406030204" pitchFamily="18" charset="0"/>
                              <a:ea typeface="Cambria Math"/>
                              <a:cs typeface="Optima" pitchFamily="18" charset="-93"/>
                            </a:rPr>
                          </m:ctrlPr>
                        </m:sSubSupPr>
                        <m:e>
                          <m:r>
                            <a:rPr lang="en-US" b="0" i="1" kern="0">
                              <a:solidFill>
                                <a:srgbClr val="C00000"/>
                              </a:solidFill>
                              <a:latin typeface="Cambria Math"/>
                              <a:ea typeface="Cambria Math"/>
                              <a:cs typeface="Optima" pitchFamily="18" charset="-93"/>
                            </a:rPr>
                            <m:t>𝐹</m:t>
                          </m:r>
                        </m:e>
                        <m:sub>
                          <m:r>
                            <a:rPr lang="en-US" b="0" i="1" kern="0">
                              <a:solidFill>
                                <a:srgbClr val="C00000"/>
                              </a:solidFill>
                              <a:latin typeface="Cambria Math"/>
                              <a:ea typeface="Cambria Math"/>
                              <a:cs typeface="Optima" pitchFamily="18" charset="-93"/>
                            </a:rPr>
                            <m:t>𝑚𝑠</m:t>
                          </m:r>
                        </m:sub>
                        <m:sup>
                          <m:r>
                            <a:rPr lang="en-US" b="0" i="1" kern="0">
                              <a:solidFill>
                                <a:srgbClr val="C00000"/>
                              </a:solidFill>
                              <a:latin typeface="Cambria Math"/>
                              <a:ea typeface="Cambria Math"/>
                              <a:cs typeface="Optima" pitchFamily="18" charset="-93"/>
                            </a:rPr>
                            <m:t>𝑚𝑎𝑥</m:t>
                          </m:r>
                        </m:sup>
                      </m:sSubSup>
                      <m:r>
                        <a:rPr lang="en-US" b="0" i="1" kern="0">
                          <a:solidFill>
                            <a:srgbClr val="C00000"/>
                          </a:solidFill>
                          <a:latin typeface="Cambria Math"/>
                          <a:ea typeface="Cambria Math"/>
                          <a:cs typeface="Optima" pitchFamily="18" charset="-93"/>
                        </a:rPr>
                        <m:t>=</m:t>
                      </m:r>
                      <m:r>
                        <a:rPr lang="en-US" b="0" i="1" kern="0">
                          <a:solidFill>
                            <a:srgbClr val="C00000"/>
                          </a:solidFill>
                          <a:latin typeface="Cambria Math"/>
                          <a:ea typeface="Cambria Math"/>
                          <a:cs typeface="Optima" pitchFamily="18" charset="-93"/>
                        </a:rPr>
                        <m:t>𝑓𝑁</m:t>
                      </m:r>
                    </m:oMath>
                  </m:oMathPara>
                </a14:m>
                <a:endParaRPr lang="en-US" b="0" i="1" kern="0" dirty="0">
                  <a:solidFill>
                    <a:schemeClr val="accent1">
                      <a:lumMod val="75000"/>
                    </a:schemeClr>
                  </a:solidFill>
                  <a:latin typeface="Helvetica Neue"/>
                  <a:ea typeface="Optima" pitchFamily="18" charset="-93"/>
                  <a:cs typeface="Optima" pitchFamily="18" charset="-93"/>
                </a:endParaRPr>
              </a:p>
              <a:p>
                <a:pPr marL="742950" lvl="1" indent="-285750">
                  <a:lnSpc>
                    <a:spcPct val="120000"/>
                  </a:lnSpc>
                  <a:spcBef>
                    <a:spcPts val="600"/>
                  </a:spcBef>
                  <a:buClr>
                    <a:srgbClr val="142288"/>
                  </a:buClr>
                  <a:buFont typeface="Arial" pitchFamily="34" charset="0"/>
                  <a:buChar char="•"/>
                </a:pPr>
                <a:r>
                  <a:rPr lang="en-US" b="0" i="1" kern="0" dirty="0">
                    <a:solidFill>
                      <a:schemeClr val="accent1">
                        <a:lumMod val="75000"/>
                      </a:schemeClr>
                    </a:solidFill>
                    <a:latin typeface="Helvetica Neue"/>
                    <a:ea typeface="Optima" pitchFamily="18" charset="-93"/>
                    <a:cs typeface="Optima" pitchFamily="18" charset="-93"/>
                  </a:rPr>
                  <a:t>f – </a:t>
                </a:r>
                <a:r>
                  <a:rPr lang="en-US" b="0" i="1" kern="0" dirty="0" err="1">
                    <a:solidFill>
                      <a:schemeClr val="accent1">
                        <a:lumMod val="75000"/>
                      </a:schemeClr>
                    </a:solidFill>
                    <a:latin typeface="Helvetica Neue"/>
                    <a:ea typeface="Optima" pitchFamily="18" charset="-93"/>
                    <a:cs typeface="Optima" pitchFamily="18" charset="-93"/>
                  </a:rPr>
                  <a:t>hệ</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số</a:t>
                </a:r>
                <a:r>
                  <a:rPr lang="en-US" b="0" i="1" kern="0" dirty="0">
                    <a:solidFill>
                      <a:schemeClr val="accent1">
                        <a:lumMod val="75000"/>
                      </a:schemeClr>
                    </a:solidFill>
                    <a:latin typeface="Helvetica Neue"/>
                    <a:ea typeface="Optima" pitchFamily="18" charset="-93"/>
                    <a:cs typeface="Optima" pitchFamily="18" charset="-93"/>
                  </a:rPr>
                  <a:t> ma </a:t>
                </a:r>
                <a:r>
                  <a:rPr lang="en-US" b="0" i="1" kern="0" dirty="0" err="1">
                    <a:solidFill>
                      <a:schemeClr val="accent1">
                        <a:lumMod val="75000"/>
                      </a:schemeClr>
                    </a:solidFill>
                    <a:latin typeface="Helvetica Neue"/>
                    <a:ea typeface="Optima" pitchFamily="18" charset="-93"/>
                    <a:cs typeface="Optima" pitchFamily="18" charset="-93"/>
                  </a:rPr>
                  <a:t>sát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trượt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tĩnh</a:t>
                </a:r>
                <a:endParaRPr lang="en-US" b="0" i="1" kern="0" dirty="0">
                  <a:solidFill>
                    <a:schemeClr val="accent1">
                      <a:lumMod val="75000"/>
                    </a:schemeClr>
                  </a:solidFill>
                  <a:latin typeface="Helvetica Neue"/>
                  <a:ea typeface="Optima" pitchFamily="18" charset="-93"/>
                  <a:cs typeface="Optima" pitchFamily="18" charset="-93"/>
                </a:endParaRPr>
              </a:p>
              <a:p>
                <a:pPr marL="742950" lvl="1" indent="-285750">
                  <a:lnSpc>
                    <a:spcPct val="120000"/>
                  </a:lnSpc>
                  <a:spcBef>
                    <a:spcPts val="600"/>
                  </a:spcBef>
                  <a:buClr>
                    <a:srgbClr val="142288"/>
                  </a:buClr>
                  <a:buFont typeface="Arial" pitchFamily="34" charset="0"/>
                  <a:buChar char="•"/>
                </a:pPr>
                <a:r>
                  <a:rPr lang="en-US" b="0" i="1" kern="0" dirty="0">
                    <a:solidFill>
                      <a:schemeClr val="accent1">
                        <a:lumMod val="75000"/>
                      </a:schemeClr>
                    </a:solidFill>
                    <a:latin typeface="Helvetica Neue"/>
                    <a:ea typeface="Optima" pitchFamily="18" charset="-93"/>
                    <a:cs typeface="Optima" pitchFamily="18" charset="-93"/>
                  </a:rPr>
                  <a:t>N – </a:t>
                </a:r>
                <a:r>
                  <a:rPr lang="en-US" b="0" i="1" kern="0" dirty="0" err="1">
                    <a:solidFill>
                      <a:schemeClr val="accent1">
                        <a:lumMod val="75000"/>
                      </a:schemeClr>
                    </a:solidFill>
                    <a:latin typeface="Helvetica Neue"/>
                    <a:ea typeface="Optima" pitchFamily="18" charset="-93"/>
                    <a:cs typeface="Optima" pitchFamily="18" charset="-93"/>
                  </a:rPr>
                  <a:t>phản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lực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pháp</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tuyến</a:t>
                </a:r>
                <a:endParaRPr lang="vi-VN" b="0" i="1" kern="0" dirty="0">
                  <a:solidFill>
                    <a:schemeClr val="accent1">
                      <a:lumMod val="75000"/>
                    </a:schemeClr>
                  </a:solidFill>
                  <a:latin typeface="Helvetica Neue"/>
                  <a:ea typeface="Optima" pitchFamily="18" charset="-93"/>
                  <a:cs typeface="Optima" pitchFamily="18" charset="-93"/>
                </a:endParaRPr>
              </a:p>
            </p:txBody>
          </p:sp>
        </mc:Choice>
        <mc:Fallback xmlns="">
          <p:sp>
            <p:nvSpPr>
              <p:cNvPr id="10" name="Rectangle 9"/>
              <p:cNvSpPr>
                <a:spLocks noRot="1" noChangeAspect="1" noMove="1" noResize="1" noEditPoints="1" noAdjustHandles="1" noChangeArrowheads="1" noChangeShapeType="1" noTextEdit="1"/>
              </p:cNvSpPr>
              <p:nvPr/>
            </p:nvSpPr>
            <p:spPr>
              <a:xfrm>
                <a:off x="755576" y="2126327"/>
                <a:ext cx="5184576" cy="2317558"/>
              </a:xfrm>
              <a:prstGeom prst="rect">
                <a:avLst/>
              </a:prstGeom>
              <a:blipFill rotWithShape="1">
                <a:blip r:embed="rId3"/>
                <a:stretch>
                  <a:fillRect l="-1059" b="-2105"/>
                </a:stretch>
              </a:blipFill>
            </p:spPr>
            <p:txBody>
              <a:bodyPr/>
              <a:lstStyle/>
              <a:p>
                <a:r>
                  <a:rPr lang="en-US">
                    <a:noFill/>
                  </a:rPr>
                  <a:t> </a:t>
                </a:r>
              </a:p>
            </p:txBody>
          </p:sp>
        </mc:Fallback>
      </mc:AlternateContent>
      <p:sp>
        <p:nvSpPr>
          <p:cNvPr id="26" name="TextBox 25"/>
          <p:cNvSpPr txBox="1"/>
          <p:nvPr/>
        </p:nvSpPr>
        <p:spPr>
          <a:xfrm>
            <a:off x="1403648" y="1052736"/>
            <a:ext cx="5832648" cy="400110"/>
          </a:xfrm>
          <a:prstGeom prst="rect">
            <a:avLst/>
          </a:prstGeom>
          <a:noFill/>
        </p:spPr>
        <p:txBody>
          <a:bodyPr wrap="square" rtlCol="0">
            <a:spAutoFit/>
          </a:bodyPr>
          <a:lstStyle/>
          <a:p>
            <a:r>
              <a:rPr lang="en-US" sz="2000">
                <a:solidFill>
                  <a:schemeClr val="accent1">
                    <a:lumMod val="75000"/>
                  </a:schemeClr>
                </a:solidFill>
              </a:rPr>
              <a:t>2.4. Bài toán hệ lực phẳng với liên kết ma sát</a:t>
            </a:r>
            <a:endParaRPr lang="en-US" sz="2000" dirty="0">
              <a:solidFill>
                <a:schemeClr val="accent1">
                  <a:lumMod val="75000"/>
                </a:schemeClr>
              </a:solidFill>
            </a:endParaRPr>
          </a:p>
        </p:txBody>
      </p:sp>
      <p:sp>
        <p:nvSpPr>
          <p:cNvPr id="27" name="Rounded Rectangle 26"/>
          <p:cNvSpPr/>
          <p:nvPr/>
        </p:nvSpPr>
        <p:spPr bwMode="auto">
          <a:xfrm>
            <a:off x="265757" y="4722725"/>
            <a:ext cx="5314355" cy="1111476"/>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28" name="Rounded Rectangle 27"/>
          <p:cNvSpPr/>
          <p:nvPr/>
        </p:nvSpPr>
        <p:spPr bwMode="auto">
          <a:xfrm>
            <a:off x="415041" y="4509120"/>
            <a:ext cx="235675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Định luật Culông</a:t>
            </a:r>
            <a:endParaRPr kumimoji="0" lang="en-US" sz="1800" i="0" u="none" strike="noStrike" cap="none" normalizeH="0" baseline="0">
              <a:ln>
                <a:noFill/>
              </a:ln>
              <a:solidFill>
                <a:schemeClr val="bg1"/>
              </a:solidFill>
              <a:effectLst/>
              <a:latin typeface="Arial" charset="0"/>
            </a:endParaRPr>
          </a:p>
        </p:txBody>
      </p:sp>
      <mc:AlternateContent xmlns:mc="http://schemas.openxmlformats.org/markup-compatibility/2006" xmlns:a14="http://schemas.microsoft.com/office/drawing/2010/main">
        <mc:Choice Requires="a14">
          <p:sp>
            <p:nvSpPr>
              <p:cNvPr id="29" name="Rectangle 28"/>
              <p:cNvSpPr/>
              <p:nvPr/>
            </p:nvSpPr>
            <p:spPr>
              <a:xfrm>
                <a:off x="395536" y="4963576"/>
                <a:ext cx="5184576" cy="757130"/>
              </a:xfrm>
              <a:prstGeom prst="rect">
                <a:avLst/>
              </a:prstGeom>
            </p:spPr>
            <p:txBody>
              <a:bodyPr wrap="square">
                <a:spAutoFit/>
              </a:bodyPr>
              <a:lstStyle/>
              <a:p>
                <a:pPr lvl="0">
                  <a:lnSpc>
                    <a:spcPct val="120000"/>
                  </a:lnSpc>
                  <a:spcBef>
                    <a:spcPts val="600"/>
                  </a:spcBef>
                  <a:buClr>
                    <a:srgbClr val="142288"/>
                  </a:buClr>
                </a:pPr>
                <a:r>
                  <a:rPr lang="vi-VN" b="0" kern="0">
                    <a:solidFill>
                      <a:schemeClr val="accent1">
                        <a:lumMod val="75000"/>
                      </a:schemeClr>
                    </a:solidFill>
                    <a:latin typeface="Helvetica Neue"/>
                    <a:ea typeface="Optima" pitchFamily="18" charset="-93"/>
                    <a:cs typeface="Optima" pitchFamily="18" charset="-93"/>
                  </a:rPr>
                  <a:t>Điều kiện </a:t>
                </a:r>
                <a:r>
                  <a:rPr lang="en-US" b="0" kern="0">
                    <a:solidFill>
                      <a:schemeClr val="accent1">
                        <a:lumMod val="75000"/>
                      </a:schemeClr>
                    </a:solidFill>
                    <a:latin typeface="Helvetica Neue"/>
                    <a:ea typeface="Optima" pitchFamily="18" charset="-93"/>
                    <a:cs typeface="Optima" pitchFamily="18" charset="-93"/>
                  </a:rPr>
                  <a:t>cân bằng khi có ma sát trượt là:</a:t>
                </a:r>
              </a:p>
              <a:p>
                <a:pPr lvl="0" algn="ctr">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sSub>
                        <m:sSubPr>
                          <m:ctrlPr>
                            <a:rPr lang="vi-VN" b="0" i="1" kern="0" smtClean="0">
                              <a:solidFill>
                                <a:srgbClr val="C00000"/>
                              </a:solidFill>
                              <a:latin typeface="Cambria Math" panose="02040503050406030204" pitchFamily="18" charset="0"/>
                              <a:ea typeface="Optima" pitchFamily="18" charset="-93"/>
                              <a:cs typeface="Optima" pitchFamily="18" charset="-93"/>
                            </a:rPr>
                          </m:ctrlPr>
                        </m:sSubPr>
                        <m:e>
                          <m:r>
                            <a:rPr lang="en-US" b="0" i="1" kern="0" smtClean="0">
                              <a:solidFill>
                                <a:srgbClr val="C00000"/>
                              </a:solidFill>
                              <a:latin typeface="Cambria Math"/>
                              <a:ea typeface="Optima" pitchFamily="18" charset="-93"/>
                              <a:cs typeface="Optima" pitchFamily="18" charset="-93"/>
                            </a:rPr>
                            <m:t>𝐹</m:t>
                          </m:r>
                        </m:e>
                        <m:sub>
                          <m:r>
                            <a:rPr lang="en-US" b="0" i="1" kern="0" smtClean="0">
                              <a:solidFill>
                                <a:srgbClr val="C00000"/>
                              </a:solidFill>
                              <a:latin typeface="Cambria Math"/>
                              <a:ea typeface="Optima" pitchFamily="18" charset="-93"/>
                              <a:cs typeface="Optima" pitchFamily="18" charset="-93"/>
                            </a:rPr>
                            <m:t>𝑚𝑠</m:t>
                          </m:r>
                        </m:sub>
                      </m:sSub>
                      <m:r>
                        <a:rPr lang="vi-VN" b="0" i="1" kern="0" smtClean="0">
                          <a:solidFill>
                            <a:srgbClr val="C00000"/>
                          </a:solidFill>
                          <a:latin typeface="Cambria Math"/>
                          <a:ea typeface="Cambria Math"/>
                          <a:cs typeface="Optima" pitchFamily="18" charset="-93"/>
                        </a:rPr>
                        <m:t>≤</m:t>
                      </m:r>
                      <m:r>
                        <a:rPr lang="en-US" b="0" i="1" kern="0" smtClean="0">
                          <a:solidFill>
                            <a:srgbClr val="C00000"/>
                          </a:solidFill>
                          <a:latin typeface="Cambria Math"/>
                          <a:ea typeface="Cambria Math"/>
                          <a:cs typeface="Optima" pitchFamily="18" charset="-93"/>
                        </a:rPr>
                        <m:t>𝑓𝑁</m:t>
                      </m:r>
                    </m:oMath>
                  </m:oMathPara>
                </a14:m>
                <a:endParaRPr lang="vi-VN" b="0" kern="0" dirty="0">
                  <a:solidFill>
                    <a:schemeClr val="accent1">
                      <a:lumMod val="75000"/>
                    </a:schemeClr>
                  </a:solidFill>
                  <a:latin typeface="Helvetica Neue"/>
                  <a:ea typeface="Optima" pitchFamily="18" charset="-93"/>
                  <a:cs typeface="Optima" pitchFamily="18" charset="-93"/>
                </a:endParaRPr>
              </a:p>
            </p:txBody>
          </p:sp>
        </mc:Choice>
        <mc:Fallback xmlns="">
          <p:sp>
            <p:nvSpPr>
              <p:cNvPr id="29" name="Rectangle 28"/>
              <p:cNvSpPr>
                <a:spLocks noRot="1" noChangeAspect="1" noMove="1" noResize="1" noEditPoints="1" noAdjustHandles="1" noChangeArrowheads="1" noChangeShapeType="1" noTextEdit="1"/>
              </p:cNvSpPr>
              <p:nvPr/>
            </p:nvSpPr>
            <p:spPr>
              <a:xfrm>
                <a:off x="395536" y="4963576"/>
                <a:ext cx="5184576" cy="757130"/>
              </a:xfrm>
              <a:prstGeom prst="rect">
                <a:avLst/>
              </a:prstGeom>
              <a:blipFill rotWithShape="1">
                <a:blip r:embed="rId4"/>
                <a:stretch>
                  <a:fillRect l="-1059" b="-322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Rectangle 30"/>
              <p:cNvSpPr/>
              <p:nvPr/>
            </p:nvSpPr>
            <p:spPr>
              <a:xfrm>
                <a:off x="395536" y="5912230"/>
                <a:ext cx="8568952" cy="756682"/>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Về mặt hình học, điều kiện cân bằng (điều kiện để vật tự hãm) là phản lực toàn phần </a:t>
                </a:r>
                <a14:m>
                  <m:oMath xmlns:m="http://schemas.openxmlformats.org/officeDocument/2006/math">
                    <m:acc>
                      <m:accPr>
                        <m:chr m:val="⃗"/>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r>
                          <a:rPr lang="en-US" b="0" i="1" kern="0" smtClean="0">
                            <a:solidFill>
                              <a:schemeClr val="accent1">
                                <a:lumMod val="75000"/>
                              </a:schemeClr>
                            </a:solidFill>
                            <a:latin typeface="Cambria Math"/>
                            <a:ea typeface="Optima" pitchFamily="18" charset="-93"/>
                            <a:cs typeface="Optima" pitchFamily="18" charset="-93"/>
                          </a:rPr>
                          <m:t>𝑅</m:t>
                        </m:r>
                      </m:e>
                    </m:acc>
                    <m:r>
                      <a:rPr lang="en-US" b="0" i="1" kern="0" smtClean="0">
                        <a:solidFill>
                          <a:schemeClr val="accent1">
                            <a:lumMod val="75000"/>
                          </a:schemeClr>
                        </a:solidFill>
                        <a:latin typeface="Cambria Math"/>
                        <a:ea typeface="Optima" pitchFamily="18" charset="-93"/>
                        <a:cs typeface="Optima" pitchFamily="18" charset="-93"/>
                      </a:rPr>
                      <m:t>=</m:t>
                    </m:r>
                    <m:acc>
                      <m:accPr>
                        <m:chr m:val="⃗"/>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r>
                          <a:rPr lang="en-US" b="0" i="1" kern="0" smtClean="0">
                            <a:solidFill>
                              <a:schemeClr val="accent1">
                                <a:lumMod val="75000"/>
                              </a:schemeClr>
                            </a:solidFill>
                            <a:latin typeface="Cambria Math"/>
                            <a:ea typeface="Optima" pitchFamily="18" charset="-93"/>
                            <a:cs typeface="Optima" pitchFamily="18" charset="-93"/>
                          </a:rPr>
                          <m:t>𝑁</m:t>
                        </m:r>
                      </m:e>
                    </m:acc>
                    <m:r>
                      <a:rPr lang="en-US" b="0" i="1" kern="0" smtClean="0">
                        <a:solidFill>
                          <a:schemeClr val="accent1">
                            <a:lumMod val="75000"/>
                          </a:schemeClr>
                        </a:solidFill>
                        <a:latin typeface="Cambria Math"/>
                        <a:ea typeface="Optima" pitchFamily="18" charset="-93"/>
                        <a:cs typeface="Optima" pitchFamily="18" charset="-93"/>
                      </a:rPr>
                      <m:t>+</m:t>
                    </m:r>
                    <m:acc>
                      <m:accPr>
                        <m:chr m:val="⃗"/>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sSub>
                          <m:sSubPr>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sSubPr>
                          <m:e>
                            <m:r>
                              <a:rPr lang="en-US" b="0" i="1" kern="0" smtClean="0">
                                <a:solidFill>
                                  <a:schemeClr val="accent1">
                                    <a:lumMod val="75000"/>
                                  </a:schemeClr>
                                </a:solidFill>
                                <a:latin typeface="Cambria Math"/>
                                <a:ea typeface="Optima" pitchFamily="18" charset="-93"/>
                                <a:cs typeface="Optima" pitchFamily="18" charset="-93"/>
                              </a:rPr>
                              <m:t>𝐹</m:t>
                            </m:r>
                          </m:e>
                          <m:sub>
                            <m:r>
                              <a:rPr lang="en-US" b="0" i="1" kern="0" smtClean="0">
                                <a:solidFill>
                                  <a:schemeClr val="accent1">
                                    <a:lumMod val="75000"/>
                                  </a:schemeClr>
                                </a:solidFill>
                                <a:latin typeface="Cambria Math"/>
                                <a:ea typeface="Optima" pitchFamily="18" charset="-93"/>
                                <a:cs typeface="Optima" pitchFamily="18" charset="-93"/>
                              </a:rPr>
                              <m:t>𝑚𝑠</m:t>
                            </m:r>
                          </m:sub>
                        </m:sSub>
                      </m:e>
                    </m:acc>
                  </m:oMath>
                </a14:m>
                <a:r>
                  <a:rPr lang="en-US" b="0" kern="0" dirty="0">
                    <a:solidFill>
                      <a:schemeClr val="accent1">
                        <a:lumMod val="75000"/>
                      </a:schemeClr>
                    </a:solidFill>
                    <a:latin typeface="Helvetica Neue"/>
                    <a:ea typeface="Optima" pitchFamily="18" charset="-93"/>
                    <a:cs typeface="Optima" pitchFamily="18" charset="-93"/>
                  </a:rPr>
                  <a:t> </a:t>
                </a:r>
                <a:r>
                  <a:rPr lang="en-US" b="0" kern="0">
                    <a:solidFill>
                      <a:schemeClr val="accent1">
                        <a:lumMod val="75000"/>
                      </a:schemeClr>
                    </a:solidFill>
                    <a:latin typeface="Helvetica Neue"/>
                    <a:ea typeface="Optima" pitchFamily="18" charset="-93"/>
                    <a:cs typeface="Optima" pitchFamily="18" charset="-93"/>
                  </a:rPr>
                  <a:t>nằm bên trong hình nón, với góc ở đỉnh bằng </a:t>
                </a:r>
                <a:r>
                  <a:rPr lang="en-US" i="1" kern="0">
                    <a:solidFill>
                      <a:schemeClr val="accent1">
                        <a:lumMod val="75000"/>
                      </a:schemeClr>
                    </a:solidFill>
                    <a:latin typeface="Helvetica Neue"/>
                    <a:ea typeface="Optima" pitchFamily="18" charset="-93"/>
                    <a:cs typeface="Optima" pitchFamily="18" charset="-93"/>
                  </a:rPr>
                  <a:t>2</a:t>
                </a:r>
                <a:r>
                  <a:rPr lang="el-GR" i="1" kern="0">
                    <a:solidFill>
                      <a:schemeClr val="accent1">
                        <a:lumMod val="75000"/>
                      </a:schemeClr>
                    </a:solidFill>
                    <a:latin typeface="Helvetica"/>
                    <a:ea typeface="Optima" pitchFamily="18" charset="-93"/>
                    <a:cs typeface="Optima" pitchFamily="18" charset="-93"/>
                  </a:rPr>
                  <a:t>φ</a:t>
                </a:r>
                <a:r>
                  <a:rPr lang="en-US" i="1" kern="0" baseline="-25000">
                    <a:solidFill>
                      <a:schemeClr val="accent1">
                        <a:lumMod val="75000"/>
                      </a:schemeClr>
                    </a:solidFill>
                    <a:latin typeface="Helvetica"/>
                    <a:ea typeface="Optima" pitchFamily="18" charset="-93"/>
                    <a:cs typeface="Optima" pitchFamily="18" charset="-93"/>
                  </a:rPr>
                  <a:t>ms</a:t>
                </a:r>
                <a:endParaRPr lang="vi-VN" i="1" kern="0" baseline="-25000" dirty="0">
                  <a:solidFill>
                    <a:schemeClr val="accent1">
                      <a:lumMod val="75000"/>
                    </a:schemeClr>
                  </a:solidFill>
                  <a:latin typeface="Helvetica Neue"/>
                  <a:ea typeface="Optima" pitchFamily="18" charset="-93"/>
                  <a:cs typeface="Optima" pitchFamily="18" charset="-93"/>
                </a:endParaRPr>
              </a:p>
            </p:txBody>
          </p:sp>
        </mc:Choice>
        <mc:Fallback xmlns="">
          <p:sp>
            <p:nvSpPr>
              <p:cNvPr id="31" name="Rectangle 30"/>
              <p:cNvSpPr>
                <a:spLocks noRot="1" noChangeAspect="1" noMove="1" noResize="1" noEditPoints="1" noAdjustHandles="1" noChangeArrowheads="1" noChangeShapeType="1" noTextEdit="1"/>
              </p:cNvSpPr>
              <p:nvPr/>
            </p:nvSpPr>
            <p:spPr>
              <a:xfrm>
                <a:off x="395536" y="5912230"/>
                <a:ext cx="8568952" cy="756682"/>
              </a:xfrm>
              <a:prstGeom prst="rect">
                <a:avLst/>
              </a:prstGeom>
              <a:blipFill rotWithShape="1">
                <a:blip r:embed="rId5"/>
                <a:stretch>
                  <a:fillRect l="-640" b="-12903"/>
                </a:stretch>
              </a:blipFill>
            </p:spPr>
            <p:txBody>
              <a:bodyPr/>
              <a:lstStyle/>
              <a:p>
                <a:r>
                  <a:rPr lang="en-US">
                    <a:noFill/>
                  </a:rPr>
                  <a:t> </a:t>
                </a:r>
              </a:p>
            </p:txBody>
          </p:sp>
        </mc:Fallback>
      </mc:AlternateContent>
      <p:pic>
        <p:nvPicPr>
          <p:cNvPr id="15" name="Picture 14"/>
          <p:cNvPicPr>
            <a:picLocks noChangeAspect="1"/>
          </p:cNvPicPr>
          <p:nvPr/>
        </p:nvPicPr>
        <p:blipFill rotWithShape="1">
          <a:blip r:embed="rId6">
            <a:extLst>
              <a:ext uri="{28A0092B-C50C-407E-A947-70E740481C1C}">
                <a14:useLocalDpi xmlns:a14="http://schemas.microsoft.com/office/drawing/2010/main" val="0"/>
              </a:ext>
            </a:extLst>
          </a:blip>
          <a:srcRect l="-1" t="52243" r="63408" b="42067"/>
          <a:stretch/>
        </p:blipFill>
        <p:spPr>
          <a:xfrm>
            <a:off x="5692452" y="4221088"/>
            <a:ext cx="2839988" cy="353313"/>
          </a:xfrm>
          <a:prstGeom prst="rect">
            <a:avLst/>
          </a:prstGeom>
        </p:spPr>
      </p:pic>
      <p:sp>
        <p:nvSpPr>
          <p:cNvPr id="3" name="Rectangle 2"/>
          <p:cNvSpPr/>
          <p:nvPr/>
        </p:nvSpPr>
        <p:spPr bwMode="auto">
          <a:xfrm>
            <a:off x="6588224" y="3789040"/>
            <a:ext cx="1080120" cy="432048"/>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6" name="Straight Arrow Connector 5"/>
          <p:cNvCxnSpPr/>
          <p:nvPr/>
        </p:nvCxnSpPr>
        <p:spPr bwMode="auto">
          <a:xfrm flipH="1">
            <a:off x="7112446" y="4005064"/>
            <a:ext cx="15838" cy="958512"/>
          </a:xfrm>
          <a:prstGeom prst="straightConnector1">
            <a:avLst/>
          </a:prstGeom>
          <a:solidFill>
            <a:schemeClr val="accent1"/>
          </a:solidFill>
          <a:ln w="28575"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Arrow Connector 8"/>
          <p:cNvCxnSpPr/>
          <p:nvPr/>
        </p:nvCxnSpPr>
        <p:spPr bwMode="auto">
          <a:xfrm flipV="1">
            <a:off x="7164288" y="3285106"/>
            <a:ext cx="0" cy="935982"/>
          </a:xfrm>
          <a:prstGeom prst="straightConnector1">
            <a:avLst/>
          </a:prstGeom>
          <a:solidFill>
            <a:schemeClr val="accent1"/>
          </a:solidFill>
          <a:ln w="28575" cap="flat" cmpd="sng" algn="ctr">
            <a:solidFill>
              <a:schemeClr val="accent6">
                <a:lumMod val="50000"/>
              </a:schemeClr>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a:stCxn id="3" idx="1"/>
          </p:cNvCxnSpPr>
          <p:nvPr/>
        </p:nvCxnSpPr>
        <p:spPr bwMode="auto">
          <a:xfrm flipH="1">
            <a:off x="5364088" y="4005064"/>
            <a:ext cx="1224136" cy="0"/>
          </a:xfrm>
          <a:prstGeom prst="straightConnector1">
            <a:avLst/>
          </a:prstGeom>
          <a:solidFill>
            <a:schemeClr val="accent1"/>
          </a:solidFill>
          <a:ln w="2857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a:stCxn id="3" idx="2"/>
          </p:cNvCxnSpPr>
          <p:nvPr/>
        </p:nvCxnSpPr>
        <p:spPr bwMode="auto">
          <a:xfrm>
            <a:off x="7128284" y="4221088"/>
            <a:ext cx="828092" cy="0"/>
          </a:xfrm>
          <a:prstGeom prst="straightConnector1">
            <a:avLst/>
          </a:prstGeom>
          <a:solidFill>
            <a:schemeClr val="accent1"/>
          </a:solidFill>
          <a:ln w="28575" cap="flat" cmpd="sng" algn="ctr">
            <a:solidFill>
              <a:srgbClr val="7030A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5" name="TextBox 34"/>
          <p:cNvSpPr txBox="1"/>
          <p:nvPr/>
        </p:nvSpPr>
        <p:spPr>
          <a:xfrm>
            <a:off x="7229400" y="3100440"/>
            <a:ext cx="360040" cy="369332"/>
          </a:xfrm>
          <a:prstGeom prst="rect">
            <a:avLst/>
          </a:prstGeom>
          <a:noFill/>
        </p:spPr>
        <p:txBody>
          <a:bodyPr wrap="square" rtlCol="0">
            <a:spAutoFit/>
          </a:bodyPr>
          <a:lstStyle/>
          <a:p>
            <a:r>
              <a:rPr lang="en-US" b="0" i="1" dirty="0"/>
              <a:t>N</a:t>
            </a:r>
          </a:p>
        </p:txBody>
      </p:sp>
      <p:sp>
        <p:nvSpPr>
          <p:cNvPr id="36" name="TextBox 35"/>
          <p:cNvSpPr txBox="1"/>
          <p:nvPr/>
        </p:nvSpPr>
        <p:spPr>
          <a:xfrm>
            <a:off x="7164288" y="4676533"/>
            <a:ext cx="360040" cy="369332"/>
          </a:xfrm>
          <a:prstGeom prst="rect">
            <a:avLst/>
          </a:prstGeom>
          <a:noFill/>
        </p:spPr>
        <p:txBody>
          <a:bodyPr wrap="square" rtlCol="0">
            <a:spAutoFit/>
          </a:bodyPr>
          <a:lstStyle/>
          <a:p>
            <a:r>
              <a:rPr lang="en-US" b="0" i="1" dirty="0"/>
              <a:t>P</a:t>
            </a:r>
          </a:p>
        </p:txBody>
      </p:sp>
      <p:sp>
        <p:nvSpPr>
          <p:cNvPr id="37" name="TextBox 36"/>
          <p:cNvSpPr txBox="1"/>
          <p:nvPr/>
        </p:nvSpPr>
        <p:spPr>
          <a:xfrm>
            <a:off x="5400092" y="3568431"/>
            <a:ext cx="360040" cy="369332"/>
          </a:xfrm>
          <a:prstGeom prst="rect">
            <a:avLst/>
          </a:prstGeom>
          <a:noFill/>
        </p:spPr>
        <p:txBody>
          <a:bodyPr wrap="square" rtlCol="0">
            <a:spAutoFit/>
          </a:bodyPr>
          <a:lstStyle/>
          <a:p>
            <a:r>
              <a:rPr lang="en-US" b="0" i="1" dirty="0"/>
              <a:t>Q</a:t>
            </a:r>
          </a:p>
        </p:txBody>
      </p:sp>
      <p:sp>
        <p:nvSpPr>
          <p:cNvPr id="38" name="TextBox 37"/>
          <p:cNvSpPr txBox="1"/>
          <p:nvPr/>
        </p:nvSpPr>
        <p:spPr>
          <a:xfrm>
            <a:off x="7884368" y="3801471"/>
            <a:ext cx="624000" cy="369332"/>
          </a:xfrm>
          <a:prstGeom prst="rect">
            <a:avLst/>
          </a:prstGeom>
          <a:noFill/>
        </p:spPr>
        <p:txBody>
          <a:bodyPr wrap="square" rtlCol="0">
            <a:spAutoFit/>
          </a:bodyPr>
          <a:lstStyle/>
          <a:p>
            <a:r>
              <a:rPr lang="en-US" b="0" i="1" dirty="0" err="1"/>
              <a:t>F</a:t>
            </a:r>
            <a:r>
              <a:rPr lang="en-US" b="0" i="1" baseline="-25000" dirty="0" err="1"/>
              <a:t>ms</a:t>
            </a:r>
            <a:endParaRPr lang="en-US" b="0" i="1" baseline="-25000" dirty="0"/>
          </a:p>
        </p:txBody>
      </p:sp>
      <p:sp>
        <p:nvSpPr>
          <p:cNvPr id="4" name="Title 3">
            <a:extLst>
              <a:ext uri="{FF2B5EF4-FFF2-40B4-BE49-F238E27FC236}">
                <a16:creationId xmlns:a16="http://schemas.microsoft.com/office/drawing/2014/main" id="{471E0E7A-03B7-4CCE-AB35-A60416BF46A6}"/>
              </a:ext>
            </a:extLst>
          </p:cNvPr>
          <p:cNvSpPr>
            <a:spLocks noGrp="1"/>
          </p:cNvSpPr>
          <p:nvPr>
            <p:ph type="title"/>
          </p:nvPr>
        </p:nvSpPr>
        <p:spPr/>
        <p:txBody>
          <a:bodyPr/>
          <a:lstStyle/>
          <a:p>
            <a:r>
              <a:rPr lang="en-US" dirty="0" err="1"/>
              <a:t>Chương</a:t>
            </a:r>
            <a:r>
              <a:rPr lang="en-US" dirty="0"/>
              <a:t> 2. HỆ LỰC PHẲNG</a:t>
            </a:r>
          </a:p>
        </p:txBody>
      </p:sp>
    </p:spTree>
    <p:extLst>
      <p:ext uri="{BB962C8B-B14F-4D97-AF65-F5344CB8AC3E}">
        <p14:creationId xmlns:p14="http://schemas.microsoft.com/office/powerpoint/2010/main" val="3153277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2" name="Text Box 32"/>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b="0"/>
          </a:p>
        </p:txBody>
      </p:sp>
      <p:sp>
        <p:nvSpPr>
          <p:cNvPr id="40998" name="AutoShape 38"/>
          <p:cNvSpPr>
            <a:spLocks noChangeArrowheads="1"/>
          </p:cNvSpPr>
          <p:nvPr/>
        </p:nvSpPr>
        <p:spPr bwMode="ltGray">
          <a:xfrm rot="5400000">
            <a:off x="-2397760" y="2277442"/>
            <a:ext cx="4804942" cy="2845942"/>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accent1"/>
              </a:gs>
              <a:gs pos="50000">
                <a:schemeClr val="bg1"/>
              </a:gs>
              <a:gs pos="100000">
                <a:schemeClr val="accent1"/>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5" name="Group 14"/>
          <p:cNvGrpSpPr/>
          <p:nvPr/>
        </p:nvGrpSpPr>
        <p:grpSpPr>
          <a:xfrm>
            <a:off x="1035132" y="2204864"/>
            <a:ext cx="7073735" cy="508000"/>
            <a:chOff x="1414463" y="2030413"/>
            <a:chExt cx="7073735" cy="508000"/>
          </a:xfrm>
        </p:grpSpPr>
        <p:grpSp>
          <p:nvGrpSpPr>
            <p:cNvPr id="41021" name="Group 61"/>
            <p:cNvGrpSpPr>
              <a:grpSpLocks/>
            </p:cNvGrpSpPr>
            <p:nvPr/>
          </p:nvGrpSpPr>
          <p:grpSpPr bwMode="auto">
            <a:xfrm>
              <a:off x="1414463" y="2030413"/>
              <a:ext cx="5010150" cy="508000"/>
              <a:chOff x="891" y="1175"/>
              <a:chExt cx="3156" cy="320"/>
            </a:xfrm>
          </p:grpSpPr>
          <p:grpSp>
            <p:nvGrpSpPr>
              <p:cNvPr id="41022" name="Group 62"/>
              <p:cNvGrpSpPr>
                <a:grpSpLocks/>
              </p:cNvGrpSpPr>
              <p:nvPr/>
            </p:nvGrpSpPr>
            <p:grpSpPr bwMode="auto">
              <a:xfrm>
                <a:off x="891" y="1175"/>
                <a:ext cx="3156" cy="320"/>
                <a:chOff x="1258" y="1081"/>
                <a:chExt cx="3156" cy="320"/>
              </a:xfrm>
            </p:grpSpPr>
            <p:sp>
              <p:nvSpPr>
                <p:cNvPr id="41023"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24" name="AutoShape 64"/>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25"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6" name="Oval 66"/>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2" name="Text Box 12"/>
            <p:cNvSpPr txBox="1">
              <a:spLocks noChangeArrowheads="1"/>
            </p:cNvSpPr>
            <p:nvPr/>
          </p:nvSpPr>
          <p:spPr bwMode="auto">
            <a:xfrm>
              <a:off x="2438400" y="2057400"/>
              <a:ext cx="604979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1. </a:t>
              </a:r>
              <a:r>
                <a:rPr lang="en-US" sz="2400" b="0" dirty="0" err="1">
                  <a:latin typeface="Avenir Next"/>
                  <a:ea typeface="Optima" pitchFamily="18" charset="-93"/>
                  <a:cs typeface="Optima" pitchFamily="18" charset="-93"/>
                </a:rPr>
                <a:t>Khảo</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sát</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chuyển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động</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điểm</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bằng</a:t>
              </a:r>
              <a:r>
                <a:rPr lang="en-US" sz="2400" b="0" dirty="0">
                  <a:latin typeface="Avenir Next"/>
                  <a:ea typeface="Optima" pitchFamily="18" charset="-93"/>
                  <a:cs typeface="Optima" pitchFamily="18" charset="-93"/>
                </a:rPr>
                <a:t> PP </a:t>
              </a:r>
              <a:r>
                <a:rPr lang="en-US" sz="2400" b="0" dirty="0" err="1">
                  <a:latin typeface="Avenir Next"/>
                  <a:ea typeface="Optima" pitchFamily="18" charset="-93"/>
                  <a:cs typeface="Optima" pitchFamily="18" charset="-93"/>
                </a:rPr>
                <a:t>giải</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tích</a:t>
              </a:r>
              <a:endParaRPr lang="en-US" sz="2400" b="0" dirty="0">
                <a:latin typeface="Avenir Next"/>
                <a:ea typeface="Optima" pitchFamily="18" charset="-93"/>
                <a:cs typeface="Optima" pitchFamily="18" charset="-93"/>
              </a:endParaRPr>
            </a:p>
          </p:txBody>
        </p:sp>
      </p:grpSp>
      <p:grpSp>
        <p:nvGrpSpPr>
          <p:cNvPr id="13" name="Group 12"/>
          <p:cNvGrpSpPr/>
          <p:nvPr/>
        </p:nvGrpSpPr>
        <p:grpSpPr>
          <a:xfrm>
            <a:off x="1120857" y="3031287"/>
            <a:ext cx="7135036" cy="508000"/>
            <a:chOff x="1835150" y="2801938"/>
            <a:chExt cx="7135036" cy="508000"/>
          </a:xfrm>
        </p:grpSpPr>
        <p:grpSp>
          <p:nvGrpSpPr>
            <p:cNvPr id="12" name="Group 11"/>
            <p:cNvGrpSpPr/>
            <p:nvPr/>
          </p:nvGrpSpPr>
          <p:grpSpPr>
            <a:xfrm>
              <a:off x="1835150" y="2801938"/>
              <a:ext cx="5010150" cy="508000"/>
              <a:chOff x="1835150" y="2801938"/>
              <a:chExt cx="5010150" cy="508000"/>
            </a:xfrm>
          </p:grpSpPr>
          <p:grpSp>
            <p:nvGrpSpPr>
              <p:cNvPr id="41016" name="Group 56"/>
              <p:cNvGrpSpPr>
                <a:grpSpLocks/>
              </p:cNvGrpSpPr>
              <p:nvPr/>
            </p:nvGrpSpPr>
            <p:grpSpPr bwMode="auto">
              <a:xfrm>
                <a:off x="1835150" y="2801938"/>
                <a:ext cx="5010150" cy="508000"/>
                <a:chOff x="1258" y="1081"/>
                <a:chExt cx="3156" cy="320"/>
              </a:xfrm>
            </p:grpSpPr>
            <p:sp>
              <p:nvSpPr>
                <p:cNvPr id="41017" name="Oval 57"/>
                <p:cNvSpPr>
                  <a:spLocks noChangeArrowheads="1"/>
                </p:cNvSpPr>
                <p:nvPr/>
              </p:nvSpPr>
              <p:spPr bwMode="gray">
                <a:xfrm>
                  <a:off x="1258" y="1091"/>
                  <a:ext cx="304" cy="303"/>
                </a:xfrm>
                <a:prstGeom prst="ellipse">
                  <a:avLst/>
                </a:pr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18" name="AutoShape 58"/>
                <p:cNvSpPr>
                  <a:spLocks noChangeArrowheads="1"/>
                </p:cNvSpPr>
                <p:nvPr/>
              </p:nvSpPr>
              <p:spPr bwMode="gray">
                <a:xfrm>
                  <a:off x="1491" y="1081"/>
                  <a:ext cx="2923" cy="320"/>
                </a:xfrm>
                <a:prstGeom prst="roundRect">
                  <a:avLst>
                    <a:gd name="adj" fmla="val 50000"/>
                  </a:avLst>
                </a:prstGeom>
                <a:gradFill rotWithShape="1">
                  <a:gsLst>
                    <a:gs pos="0">
                      <a:schemeClr val="accent1"/>
                    </a:gs>
                    <a:gs pos="100000">
                      <a:schemeClr val="accent1">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19" name="Oval 59"/>
              <p:cNvSpPr>
                <a:spLocks noChangeArrowheads="1"/>
              </p:cNvSpPr>
              <p:nvPr/>
            </p:nvSpPr>
            <p:spPr bwMode="gray">
              <a:xfrm>
                <a:off x="1916113" y="2887663"/>
                <a:ext cx="334962" cy="334962"/>
              </a:xfrm>
              <a:prstGeom prst="ellipse">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0" name="Oval 60"/>
              <p:cNvSpPr>
                <a:spLocks noChangeArrowheads="1"/>
              </p:cNvSpPr>
              <p:nvPr/>
            </p:nvSpPr>
            <p:spPr bwMode="gray">
              <a:xfrm>
                <a:off x="1922463" y="2874963"/>
                <a:ext cx="241300" cy="242887"/>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5" name="Text Box 15"/>
            <p:cNvSpPr txBox="1">
              <a:spLocks noChangeArrowheads="1"/>
            </p:cNvSpPr>
            <p:nvPr/>
          </p:nvSpPr>
          <p:spPr bwMode="auto">
            <a:xfrm>
              <a:off x="2819400" y="2819400"/>
              <a:ext cx="615078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2. </a:t>
              </a:r>
              <a:r>
                <a:rPr lang="en-US" sz="2400" b="0" dirty="0" err="1">
                  <a:latin typeface="Avenir Next"/>
                  <a:ea typeface="Optima" pitchFamily="18" charset="-93"/>
                  <a:cs typeface="Optima" pitchFamily="18" charset="-93"/>
                </a:rPr>
                <a:t>Khảo</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sát</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chuyển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động</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điểm</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bằng</a:t>
              </a:r>
              <a:r>
                <a:rPr lang="en-US" sz="2400" b="0" dirty="0">
                  <a:latin typeface="Avenir Next"/>
                  <a:ea typeface="Optima" pitchFamily="18" charset="-93"/>
                  <a:cs typeface="Optima" pitchFamily="18" charset="-93"/>
                </a:rPr>
                <a:t> PP </a:t>
              </a:r>
              <a:r>
                <a:rPr lang="en-US" sz="2400" b="0" dirty="0" err="1">
                  <a:latin typeface="Avenir Next"/>
                  <a:ea typeface="Optima" pitchFamily="18" charset="-93"/>
                  <a:cs typeface="Optima" pitchFamily="18" charset="-93"/>
                </a:rPr>
                <a:t>tự</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nhiên</a:t>
              </a:r>
              <a:endParaRPr lang="en-US" sz="2400" b="0" dirty="0">
                <a:latin typeface="Avenir Next"/>
                <a:ea typeface="Optima" pitchFamily="18" charset="-93"/>
                <a:cs typeface="Optima" pitchFamily="18" charset="-93"/>
              </a:endParaRPr>
            </a:p>
          </p:txBody>
        </p:sp>
      </p:grpSp>
      <p:grpSp>
        <p:nvGrpSpPr>
          <p:cNvPr id="16" name="Group 15"/>
          <p:cNvGrpSpPr/>
          <p:nvPr/>
        </p:nvGrpSpPr>
        <p:grpSpPr>
          <a:xfrm>
            <a:off x="1201820" y="3906516"/>
            <a:ext cx="5398842" cy="515938"/>
            <a:chOff x="2009775" y="3657600"/>
            <a:chExt cx="5398842" cy="515938"/>
          </a:xfrm>
        </p:grpSpPr>
        <p:grpSp>
          <p:nvGrpSpPr>
            <p:cNvPr id="41005" name="Group 45"/>
            <p:cNvGrpSpPr>
              <a:grpSpLocks/>
            </p:cNvGrpSpPr>
            <p:nvPr/>
          </p:nvGrpSpPr>
          <p:grpSpPr bwMode="auto">
            <a:xfrm>
              <a:off x="2009775" y="3665538"/>
              <a:ext cx="5010150" cy="508000"/>
              <a:chOff x="891" y="1175"/>
              <a:chExt cx="3156" cy="320"/>
            </a:xfrm>
          </p:grpSpPr>
          <p:grpSp>
            <p:nvGrpSpPr>
              <p:cNvPr id="41006" name="Group 46"/>
              <p:cNvGrpSpPr>
                <a:grpSpLocks/>
              </p:cNvGrpSpPr>
              <p:nvPr/>
            </p:nvGrpSpPr>
            <p:grpSpPr bwMode="auto">
              <a:xfrm>
                <a:off x="891" y="1175"/>
                <a:ext cx="3156" cy="320"/>
                <a:chOff x="1258" y="1081"/>
                <a:chExt cx="3156" cy="320"/>
              </a:xfrm>
            </p:grpSpPr>
            <p:sp>
              <p:nvSpPr>
                <p:cNvPr id="41007" name="Oval 47"/>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08" name="AutoShape 48"/>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09" name="Oval 49"/>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10" name="Oval 50"/>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86" name="Text Box 26"/>
            <p:cNvSpPr txBox="1">
              <a:spLocks noChangeArrowheads="1"/>
            </p:cNvSpPr>
            <p:nvPr/>
          </p:nvSpPr>
          <p:spPr bwMode="auto">
            <a:xfrm>
              <a:off x="3048000" y="3657600"/>
              <a:ext cx="436061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spc="-50" dirty="0">
                  <a:latin typeface="Avenir Next"/>
                  <a:ea typeface="Optima" pitchFamily="18" charset="-93"/>
                  <a:cs typeface="Optima" pitchFamily="18" charset="-93"/>
                </a:rPr>
                <a:t>3. </a:t>
              </a:r>
              <a:r>
                <a:rPr lang="en-US" sz="2400" b="0" spc="-50" dirty="0" err="1">
                  <a:latin typeface="Avenir Next"/>
                  <a:ea typeface="Optima" pitchFamily="18" charset="-93"/>
                  <a:cs typeface="Optima" pitchFamily="18" charset="-93"/>
                </a:rPr>
                <a:t>Một</a:t>
              </a:r>
              <a:r>
                <a:rPr lang="en-US" sz="2400" b="0" spc="-50" dirty="0">
                  <a:latin typeface="Avenir Next"/>
                  <a:ea typeface="Optima" pitchFamily="18" charset="-93"/>
                  <a:cs typeface="Optima" pitchFamily="18" charset="-93"/>
                </a:rPr>
                <a:t> </a:t>
              </a:r>
              <a:r>
                <a:rPr lang="en-US" sz="2400" b="0" spc="-50" dirty="0" err="1">
                  <a:latin typeface="Avenir Next"/>
                  <a:ea typeface="Optima" pitchFamily="18" charset="-93"/>
                  <a:cs typeface="Optima" pitchFamily="18" charset="-93"/>
                </a:rPr>
                <a:t>số</a:t>
              </a:r>
              <a:r>
                <a:rPr lang="en-US" sz="2400" b="0" spc="-50" dirty="0">
                  <a:latin typeface="Avenir Next"/>
                  <a:ea typeface="Optima" pitchFamily="18" charset="-93"/>
                  <a:cs typeface="Optima" pitchFamily="18" charset="-93"/>
                </a:rPr>
                <a:t> </a:t>
              </a:r>
              <a:r>
                <a:rPr lang="en-US" sz="2400" b="0" spc="-50" dirty="0" err="1">
                  <a:latin typeface="Avenir Next"/>
                  <a:ea typeface="Optima" pitchFamily="18" charset="-93"/>
                  <a:cs typeface="Optima" pitchFamily="18" charset="-93"/>
                </a:rPr>
                <a:t>chuyển</a:t>
              </a:r>
              <a:r>
                <a:rPr lang="en-US" sz="2400" b="0" spc="-50" dirty="0">
                  <a:latin typeface="Avenir Next"/>
                  <a:ea typeface="Optima" pitchFamily="18" charset="-93"/>
                  <a:cs typeface="Optima" pitchFamily="18" charset="-93"/>
                </a:rPr>
                <a:t> </a:t>
              </a:r>
              <a:r>
                <a:rPr lang="en-US" sz="2400" b="0" spc="-50" dirty="0" err="1">
                  <a:latin typeface="Avenir Next"/>
                  <a:ea typeface="Optima" pitchFamily="18" charset="-93"/>
                  <a:cs typeface="Optima" pitchFamily="18" charset="-93"/>
                </a:rPr>
                <a:t>động</a:t>
              </a:r>
              <a:r>
                <a:rPr lang="en-US" sz="2400" b="0" spc="-50" dirty="0">
                  <a:latin typeface="Avenir Next"/>
                  <a:ea typeface="Optima" pitchFamily="18" charset="-93"/>
                  <a:cs typeface="Optima" pitchFamily="18" charset="-93"/>
                </a:rPr>
                <a:t> </a:t>
              </a:r>
              <a:r>
                <a:rPr lang="en-US" sz="2400" b="0" spc="-50" dirty="0" err="1">
                  <a:latin typeface="Avenir Next"/>
                  <a:ea typeface="Optima" pitchFamily="18" charset="-93"/>
                  <a:cs typeface="Optima" pitchFamily="18" charset="-93"/>
                </a:rPr>
                <a:t>thường</a:t>
              </a:r>
              <a:r>
                <a:rPr lang="en-US" sz="2400" b="0" spc="-50" dirty="0">
                  <a:latin typeface="Avenir Next"/>
                  <a:ea typeface="Optima" pitchFamily="18" charset="-93"/>
                  <a:cs typeface="Optima" pitchFamily="18" charset="-93"/>
                </a:rPr>
                <a:t> </a:t>
              </a:r>
              <a:r>
                <a:rPr lang="en-US" sz="2400" b="0" spc="-50" dirty="0" err="1">
                  <a:latin typeface="Avenir Next"/>
                  <a:ea typeface="Optima" pitchFamily="18" charset="-93"/>
                  <a:cs typeface="Optima" pitchFamily="18" charset="-93"/>
                </a:rPr>
                <a:t>gặp</a:t>
              </a:r>
              <a:endParaRPr lang="en-US" sz="2400" b="0" spc="-50" dirty="0">
                <a:latin typeface="Avenir Next"/>
                <a:ea typeface="Optima" pitchFamily="18" charset="-93"/>
                <a:cs typeface="Optima" pitchFamily="18" charset="-93"/>
              </a:endParaRPr>
            </a:p>
          </p:txBody>
        </p:sp>
      </p:grpSp>
      <p:sp>
        <p:nvSpPr>
          <p:cNvPr id="5" name="Title 4">
            <a:extLst>
              <a:ext uri="{FF2B5EF4-FFF2-40B4-BE49-F238E27FC236}">
                <a16:creationId xmlns:a16="http://schemas.microsoft.com/office/drawing/2014/main" id="{D5E16C57-CC7A-4872-B65B-80CB6866330C}"/>
              </a:ext>
            </a:extLst>
          </p:cNvPr>
          <p:cNvSpPr>
            <a:spLocks noGrp="1"/>
          </p:cNvSpPr>
          <p:nvPr>
            <p:ph type="title"/>
          </p:nvPr>
        </p:nvSpPr>
        <p:spPr/>
        <p:txBody>
          <a:bodyPr/>
          <a:lstStyle/>
          <a:p>
            <a:r>
              <a:rPr lang="vi-VN" dirty="0"/>
              <a:t>Chương</a:t>
            </a:r>
            <a:r>
              <a:rPr lang="en-US" dirty="0"/>
              <a:t> 4. ĐỘNG HỌC CHẤT ĐIỂM</a:t>
            </a:r>
          </a:p>
        </p:txBody>
      </p:sp>
    </p:spTree>
    <p:extLst>
      <p:ext uri="{BB962C8B-B14F-4D97-AF65-F5344CB8AC3E}">
        <p14:creationId xmlns:p14="http://schemas.microsoft.com/office/powerpoint/2010/main" val="1409103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1.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giải</a:t>
            </a:r>
            <a:r>
              <a:rPr lang="en-US" sz="2000" dirty="0">
                <a:solidFill>
                  <a:schemeClr val="accent1">
                    <a:lumMod val="75000"/>
                  </a:schemeClr>
                </a:solidFill>
              </a:rPr>
              <a:t> </a:t>
            </a:r>
            <a:r>
              <a:rPr lang="en-US" sz="2000" dirty="0" err="1">
                <a:solidFill>
                  <a:schemeClr val="accent1">
                    <a:lumMod val="75000"/>
                  </a:schemeClr>
                </a:solidFill>
              </a:rPr>
              <a:t>tích</a:t>
            </a:r>
            <a:endParaRPr lang="en-US" sz="2000" dirty="0">
              <a:solidFill>
                <a:schemeClr val="accent1">
                  <a:lumMod val="75000"/>
                </a:schemeClr>
              </a:solidFill>
            </a:endParaRPr>
          </a:p>
        </p:txBody>
      </p:sp>
      <p:grpSp>
        <p:nvGrpSpPr>
          <p:cNvPr id="4" name="Group 3"/>
          <p:cNvGrpSpPr/>
          <p:nvPr/>
        </p:nvGrpSpPr>
        <p:grpSpPr>
          <a:xfrm>
            <a:off x="5580112" y="1538486"/>
            <a:ext cx="3489571" cy="3690714"/>
            <a:chOff x="5815856" y="2042541"/>
            <a:chExt cx="2981325" cy="3153173"/>
          </a:xfrm>
        </p:grpSpPr>
        <p:pic>
          <p:nvPicPr>
            <p:cNvPr id="308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5856" y="2204864"/>
              <a:ext cx="2981325" cy="299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val 2"/>
            <p:cNvSpPr/>
            <p:nvPr/>
          </p:nvSpPr>
          <p:spPr bwMode="auto">
            <a:xfrm>
              <a:off x="8184225" y="2042541"/>
              <a:ext cx="576064" cy="506279"/>
            </a:xfrm>
            <a:prstGeom prst="ellipse">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mc:AlternateContent xmlns:mc="http://schemas.openxmlformats.org/markup-compatibility/2006" xmlns:a14="http://schemas.microsoft.com/office/drawing/2010/main">
        <mc:Choice Requires="a14">
          <p:sp>
            <p:nvSpPr>
              <p:cNvPr id="32" name="Rectangle 31"/>
              <p:cNvSpPr/>
              <p:nvPr/>
            </p:nvSpPr>
            <p:spPr>
              <a:xfrm>
                <a:off x="774169" y="1916832"/>
                <a:ext cx="5093975" cy="794064"/>
              </a:xfrm>
              <a:prstGeom prst="rect">
                <a:avLst/>
              </a:prstGeom>
            </p:spPr>
            <p:txBody>
              <a:bodyPr wrap="square">
                <a:spAutoFit/>
              </a:bodyPr>
              <a:lstStyle/>
              <a:p>
                <a:pPr lvl="0">
                  <a:lnSpc>
                    <a:spcPct val="120000"/>
                  </a:lnSpc>
                  <a:spcBef>
                    <a:spcPts val="600"/>
                  </a:spcBef>
                  <a:buClr>
                    <a:srgbClr val="142288"/>
                  </a:buClr>
                </a:pPr>
                <a:r>
                  <a:rPr lang="vi-VN" b="0" i="1" kern="0">
                    <a:solidFill>
                      <a:schemeClr val="accent1">
                        <a:lumMod val="75000"/>
                      </a:schemeClr>
                    </a:solidFill>
                    <a:latin typeface="Helvetica Neue"/>
                    <a:ea typeface="Optima" pitchFamily="18" charset="-93"/>
                    <a:cs typeface="Optima" pitchFamily="18" charset="-93"/>
                  </a:rPr>
                  <a:t>Nếu ta đặt vào O hệ trục tọa độ Decartes </a:t>
                </a:r>
                <a:r>
                  <a:rPr lang="en-US" b="0" i="1" kern="0">
                    <a:solidFill>
                      <a:schemeClr val="accent1">
                        <a:lumMod val="75000"/>
                      </a:schemeClr>
                    </a:solidFill>
                    <a:latin typeface="Helvetica Neue"/>
                    <a:ea typeface="Optima" pitchFamily="18" charset="-93"/>
                    <a:cs typeface="Optima" pitchFamily="18" charset="-93"/>
                  </a:rPr>
                  <a:t>O</a:t>
                </a:r>
                <a:r>
                  <a:rPr lang="vi-VN" b="0" i="1" kern="0">
                    <a:solidFill>
                      <a:schemeClr val="accent1">
                        <a:lumMod val="75000"/>
                      </a:schemeClr>
                    </a:solidFill>
                    <a:latin typeface="Helvetica Neue"/>
                    <a:ea typeface="Optima" pitchFamily="18" charset="-93"/>
                    <a:cs typeface="Optima" pitchFamily="18" charset="-93"/>
                  </a:rPr>
                  <a:t>xyz, vị trí của điểm M</a:t>
                </a:r>
                <a:r>
                  <a:rPr lang="en-US" b="0" i="1" kern="0">
                    <a:solidFill>
                      <a:schemeClr val="accent1">
                        <a:lumMod val="75000"/>
                      </a:schemeClr>
                    </a:solidFill>
                    <a:latin typeface="Helvetica Neue"/>
                    <a:ea typeface="Optima" pitchFamily="18" charset="-93"/>
                    <a:cs typeface="Optima" pitchFamily="18" charset="-93"/>
                  </a:rPr>
                  <a:t> </a:t>
                </a:r>
                <a:r>
                  <a:rPr lang="vi-VN" b="0" i="1" kern="0">
                    <a:solidFill>
                      <a:schemeClr val="accent1">
                        <a:lumMod val="75000"/>
                      </a:schemeClr>
                    </a:solidFill>
                    <a:latin typeface="Helvetica Neue"/>
                    <a:ea typeface="Optima" pitchFamily="18" charset="-93"/>
                    <a:cs typeface="Optima" pitchFamily="18" charset="-93"/>
                  </a:rPr>
                  <a:t>được xác định theo vector </a:t>
                </a:r>
                <a14:m>
                  <m:oMath xmlns:m="http://schemas.openxmlformats.org/officeDocument/2006/math">
                    <m:acc>
                      <m:accPr>
                        <m:chr m:val="⃗"/>
                        <m:ctrlPr>
                          <a:rPr lang="vi-VN" sz="2000" b="0" i="1" kern="0" smtClean="0">
                            <a:solidFill>
                              <a:srgbClr val="C00000"/>
                            </a:solidFill>
                            <a:latin typeface="Cambria Math" panose="02040503050406030204" pitchFamily="18" charset="0"/>
                            <a:ea typeface="Optima" pitchFamily="18" charset="-93"/>
                            <a:cs typeface="Optima" pitchFamily="18" charset="-93"/>
                          </a:rPr>
                        </m:ctrlPr>
                      </m:accPr>
                      <m:e>
                        <m:r>
                          <a:rPr lang="en-US" sz="2000" b="0" i="1" kern="0" smtClean="0">
                            <a:solidFill>
                              <a:srgbClr val="C00000"/>
                            </a:solidFill>
                            <a:latin typeface="Cambria Math"/>
                            <a:ea typeface="Optima" pitchFamily="18" charset="-93"/>
                            <a:cs typeface="Optima" pitchFamily="18" charset="-93"/>
                          </a:rPr>
                          <m:t>𝑟</m:t>
                        </m:r>
                      </m:e>
                    </m:acc>
                  </m:oMath>
                </a14:m>
                <a:endParaRPr lang="en-US" sz="2000" b="0" i="1" kern="0">
                  <a:solidFill>
                    <a:schemeClr val="accent1">
                      <a:lumMod val="75000"/>
                    </a:schemeClr>
                  </a:solidFill>
                  <a:latin typeface="Helvetica Neue"/>
                  <a:ea typeface="Optima" pitchFamily="18" charset="-93"/>
                  <a:cs typeface="Optima" pitchFamily="18" charset="-93"/>
                </a:endParaRPr>
              </a:p>
            </p:txBody>
          </p:sp>
        </mc:Choice>
        <mc:Fallback xmlns="">
          <p:sp>
            <p:nvSpPr>
              <p:cNvPr id="32" name="Rectangle 31"/>
              <p:cNvSpPr>
                <a:spLocks noRot="1" noChangeAspect="1" noMove="1" noResize="1" noEditPoints="1" noAdjustHandles="1" noChangeArrowheads="1" noChangeShapeType="1" noTextEdit="1"/>
              </p:cNvSpPr>
              <p:nvPr/>
            </p:nvSpPr>
            <p:spPr>
              <a:xfrm>
                <a:off x="774169" y="1916832"/>
                <a:ext cx="5093975" cy="794064"/>
              </a:xfrm>
              <a:prstGeom prst="rect">
                <a:avLst/>
              </a:prstGeom>
              <a:blipFill>
                <a:blip r:embed="rId4"/>
                <a:stretch>
                  <a:fillRect l="-1077" r="-239" b="-610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7" name="Rectangle 36"/>
              <p:cNvSpPr/>
              <p:nvPr/>
            </p:nvSpPr>
            <p:spPr>
              <a:xfrm>
                <a:off x="251520" y="3695501"/>
                <a:ext cx="5400600" cy="885627"/>
              </a:xfrm>
              <a:prstGeom prst="rect">
                <a:avLst/>
              </a:prstGeom>
            </p:spPr>
            <p:txBody>
              <a:bodyPr wrap="square">
                <a:spAutoFit/>
              </a:bodyPr>
              <a:lstStyle/>
              <a:p>
                <a:pPr lvl="0">
                  <a:lnSpc>
                    <a:spcPct val="120000"/>
                  </a:lnSpc>
                  <a:spcBef>
                    <a:spcPts val="600"/>
                  </a:spcBef>
                  <a:buClr>
                    <a:srgbClr val="142288"/>
                  </a:buClr>
                </a:pPr>
                <a:r>
                  <a:rPr lang="en-US" b="0" i="1" kern="0">
                    <a:solidFill>
                      <a:schemeClr val="accent1">
                        <a:lumMod val="75000"/>
                      </a:schemeClr>
                    </a:solidFill>
                    <a:latin typeface="Helvetica Neue"/>
                    <a:ea typeface="Optima" pitchFamily="18" charset="-93"/>
                    <a:cs typeface="Optima" pitchFamily="18" charset="-93"/>
                  </a:rPr>
                  <a:t>Trong đó </a:t>
                </a:r>
                <a14:m>
                  <m:oMath xmlns:m="http://schemas.openxmlformats.org/officeDocument/2006/math">
                    <m:acc>
                      <m:accPr>
                        <m:chr m:val="⃗"/>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r>
                          <a:rPr lang="en-US" b="0" i="1" kern="0" smtClean="0">
                            <a:solidFill>
                              <a:schemeClr val="accent1">
                                <a:lumMod val="75000"/>
                              </a:schemeClr>
                            </a:solidFill>
                            <a:latin typeface="Cambria Math"/>
                            <a:ea typeface="Optima" pitchFamily="18" charset="-93"/>
                            <a:cs typeface="Optima" pitchFamily="18" charset="-93"/>
                          </a:rPr>
                          <m:t>𝑖</m:t>
                        </m:r>
                      </m:e>
                    </m:acc>
                  </m:oMath>
                </a14:m>
                <a:r>
                  <a:rPr lang="en-US" sz="2000" b="0" i="1" kern="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2000" b="0" i="1" kern="0">
                            <a:solidFill>
                              <a:schemeClr val="accent1">
                                <a:lumMod val="75000"/>
                              </a:schemeClr>
                            </a:solidFill>
                            <a:latin typeface="Cambria Math" panose="02040503050406030204" pitchFamily="18" charset="0"/>
                            <a:ea typeface="Optima" pitchFamily="18" charset="-93"/>
                            <a:cs typeface="Optima" pitchFamily="18" charset="-93"/>
                          </a:rPr>
                        </m:ctrlPr>
                      </m:accPr>
                      <m:e>
                        <m:r>
                          <a:rPr lang="en-US" sz="2000" b="0" i="1" kern="0" smtClean="0">
                            <a:solidFill>
                              <a:schemeClr val="accent1">
                                <a:lumMod val="75000"/>
                              </a:schemeClr>
                            </a:solidFill>
                            <a:latin typeface="Cambria Math"/>
                            <a:ea typeface="Optima" pitchFamily="18" charset="-93"/>
                            <a:cs typeface="Optima" pitchFamily="18" charset="-93"/>
                          </a:rPr>
                          <m:t>𝑗</m:t>
                        </m:r>
                      </m:e>
                    </m:acc>
                  </m:oMath>
                </a14:m>
                <a:r>
                  <a:rPr lang="en-US" sz="2000" b="0" i="1" kern="0">
                    <a:solidFill>
                      <a:schemeClr val="accent1">
                        <a:lumMod val="75000"/>
                      </a:schemeClr>
                    </a:solidFill>
                    <a:latin typeface="Helvetica Neue"/>
                    <a:ea typeface="Optima" pitchFamily="18" charset="-93"/>
                    <a:cs typeface="Optima" pitchFamily="18" charset="-93"/>
                  </a:rPr>
                  <a:t>, </a:t>
                </a:r>
                <a14:m>
                  <m:oMath xmlns:m="http://schemas.openxmlformats.org/officeDocument/2006/math">
                    <m:acc>
                      <m:accPr>
                        <m:chr m:val="⃗"/>
                        <m:ctrlPr>
                          <a:rPr lang="en-US" sz="2000" b="0" i="1" kern="0">
                            <a:solidFill>
                              <a:schemeClr val="accent1">
                                <a:lumMod val="75000"/>
                              </a:schemeClr>
                            </a:solidFill>
                            <a:latin typeface="Cambria Math" panose="02040503050406030204" pitchFamily="18" charset="0"/>
                            <a:ea typeface="Optima" pitchFamily="18" charset="-93"/>
                            <a:cs typeface="Optima" pitchFamily="18" charset="-93"/>
                          </a:rPr>
                        </m:ctrlPr>
                      </m:accPr>
                      <m:e>
                        <m:r>
                          <a:rPr lang="en-US" sz="2000" b="0" i="1" kern="0" smtClean="0">
                            <a:solidFill>
                              <a:schemeClr val="accent1">
                                <a:lumMod val="75000"/>
                              </a:schemeClr>
                            </a:solidFill>
                            <a:latin typeface="Cambria Math"/>
                            <a:ea typeface="Optima" pitchFamily="18" charset="-93"/>
                            <a:cs typeface="Optima" pitchFamily="18" charset="-93"/>
                          </a:rPr>
                          <m:t>𝑘</m:t>
                        </m:r>
                      </m:e>
                    </m:acc>
                  </m:oMath>
                </a14:m>
                <a:r>
                  <a:rPr lang="en-US" sz="2000" b="0" i="1" kern="0">
                    <a:solidFill>
                      <a:schemeClr val="accent1">
                        <a:lumMod val="75000"/>
                      </a:schemeClr>
                    </a:solidFill>
                    <a:latin typeface="Helvetica Neue"/>
                    <a:ea typeface="Optima" pitchFamily="18" charset="-93"/>
                    <a:cs typeface="Optima" pitchFamily="18" charset="-93"/>
                  </a:rPr>
                  <a:t> là các </a:t>
                </a:r>
                <a:r>
                  <a:rPr lang="en-US" sz="2000" i="1" kern="0">
                    <a:solidFill>
                      <a:schemeClr val="accent1">
                        <a:lumMod val="75000"/>
                      </a:schemeClr>
                    </a:solidFill>
                    <a:latin typeface="Helvetica Neue"/>
                    <a:ea typeface="Optima" pitchFamily="18" charset="-93"/>
                    <a:cs typeface="Optima" pitchFamily="18" charset="-93"/>
                  </a:rPr>
                  <a:t>vector đơn vị</a:t>
                </a:r>
                <a:r>
                  <a:rPr lang="en-US" sz="2000" b="0" i="1" kern="0">
                    <a:solidFill>
                      <a:schemeClr val="accent1">
                        <a:lumMod val="75000"/>
                      </a:schemeClr>
                    </a:solidFill>
                    <a:latin typeface="Helvetica Neue"/>
                    <a:ea typeface="Optima" pitchFamily="18" charset="-93"/>
                    <a:cs typeface="Optima" pitchFamily="18" charset="-93"/>
                  </a:rPr>
                  <a:t> trên các trục tọa độ Đề-các</a:t>
                </a:r>
              </a:p>
            </p:txBody>
          </p:sp>
        </mc:Choice>
        <mc:Fallback xmlns="">
          <p:sp>
            <p:nvSpPr>
              <p:cNvPr id="37" name="Rectangle 36"/>
              <p:cNvSpPr>
                <a:spLocks noRot="1" noChangeAspect="1" noMove="1" noResize="1" noEditPoints="1" noAdjustHandles="1" noChangeArrowheads="1" noChangeShapeType="1" noTextEdit="1"/>
              </p:cNvSpPr>
              <p:nvPr/>
            </p:nvSpPr>
            <p:spPr>
              <a:xfrm>
                <a:off x="251520" y="3695501"/>
                <a:ext cx="5400600" cy="885627"/>
              </a:xfrm>
              <a:prstGeom prst="rect">
                <a:avLst/>
              </a:prstGeom>
              <a:blipFill>
                <a:blip r:embed="rId5"/>
                <a:stretch>
                  <a:fillRect l="-1129" b="-8276"/>
                </a:stretch>
              </a:blipFill>
            </p:spPr>
            <p:txBody>
              <a:bodyPr/>
              <a:lstStyle/>
              <a:p>
                <a:r>
                  <a:rPr lang="en-US">
                    <a:noFill/>
                  </a:rPr>
                  <a:t> </a:t>
                </a:r>
              </a:p>
            </p:txBody>
          </p:sp>
        </mc:Fallback>
      </mc:AlternateContent>
      <p:graphicFrame>
        <p:nvGraphicFramePr>
          <p:cNvPr id="7" name="Object 6"/>
          <p:cNvGraphicFramePr>
            <a:graphicFrameLocks noChangeAspect="1"/>
          </p:cNvGraphicFramePr>
          <p:nvPr>
            <p:extLst>
              <p:ext uri="{D42A27DB-BD31-4B8C-83A1-F6EECF244321}">
                <p14:modId xmlns:p14="http://schemas.microsoft.com/office/powerpoint/2010/main" val="929681018"/>
              </p:ext>
            </p:extLst>
          </p:nvPr>
        </p:nvGraphicFramePr>
        <p:xfrm>
          <a:off x="1683519" y="4509120"/>
          <a:ext cx="2384425" cy="523875"/>
        </p:xfrm>
        <a:graphic>
          <a:graphicData uri="http://schemas.openxmlformats.org/presentationml/2006/ole">
            <mc:AlternateContent xmlns:mc="http://schemas.openxmlformats.org/markup-compatibility/2006">
              <mc:Choice xmlns:v="urn:schemas-microsoft-com:vml" Requires="v">
                <p:oleObj name="Equation" r:id="rId6" imgW="1269720" imgH="279360" progId="Equation.DSMT4">
                  <p:embed/>
                </p:oleObj>
              </mc:Choice>
              <mc:Fallback>
                <p:oleObj name="Equation" r:id="rId6" imgW="1269720" imgH="279360" progId="Equation.DSMT4">
                  <p:embed/>
                  <p:pic>
                    <p:nvPicPr>
                      <p:cNvPr id="7" name="Object 6"/>
                      <p:cNvPicPr>
                        <a:picLocks noChangeAspect="1" noChangeArrowheads="1"/>
                      </p:cNvPicPr>
                      <p:nvPr/>
                    </p:nvPicPr>
                    <p:blipFill>
                      <a:blip r:embed="rId7"/>
                      <a:srcRect/>
                      <a:stretch>
                        <a:fillRect/>
                      </a:stretch>
                    </p:blipFill>
                    <p:spPr bwMode="auto">
                      <a:xfrm>
                        <a:off x="1683519" y="4509120"/>
                        <a:ext cx="2384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9" name="Rounded Rectangle 38"/>
          <p:cNvSpPr/>
          <p:nvPr/>
        </p:nvSpPr>
        <p:spPr bwMode="auto">
          <a:xfrm>
            <a:off x="775081" y="1527855"/>
            <a:ext cx="3544891"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Phương trình chuyển động</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340768"/>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625205" cy="369332"/>
            </a:xfrm>
            <a:prstGeom prst="rect">
              <a:avLst/>
            </a:prstGeom>
            <a:noFill/>
          </p:spPr>
          <p:txBody>
            <a:bodyPr wrap="square" rtlCol="0">
              <a:spAutoFit/>
            </a:bodyPr>
            <a:lstStyle/>
            <a:p>
              <a:pPr algn="ctr"/>
              <a:r>
                <a:rPr lang="en-US" dirty="0">
                  <a:solidFill>
                    <a:schemeClr val="bg1"/>
                  </a:solidFill>
                </a:rPr>
                <a:t>1.1</a:t>
              </a:r>
            </a:p>
          </p:txBody>
        </p:sp>
      </p:grpSp>
      <p:grpSp>
        <p:nvGrpSpPr>
          <p:cNvPr id="8" name="Group 7"/>
          <p:cNvGrpSpPr/>
          <p:nvPr/>
        </p:nvGrpSpPr>
        <p:grpSpPr>
          <a:xfrm>
            <a:off x="290389" y="2780928"/>
            <a:ext cx="5322862" cy="936104"/>
            <a:chOff x="473274" y="5661248"/>
            <a:chExt cx="5322862" cy="936104"/>
          </a:xfrm>
        </p:grpSpPr>
        <p:sp>
          <p:nvSpPr>
            <p:cNvPr id="44" name="Rectangle 43"/>
            <p:cNvSpPr/>
            <p:nvPr/>
          </p:nvSpPr>
          <p:spPr bwMode="auto">
            <a:xfrm>
              <a:off x="473274" y="6021288"/>
              <a:ext cx="5322862" cy="576064"/>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043853707"/>
                </p:ext>
              </p:extLst>
            </p:nvPr>
          </p:nvGraphicFramePr>
          <p:xfrm>
            <a:off x="2204430" y="6072907"/>
            <a:ext cx="1860550" cy="452437"/>
          </p:xfrm>
          <a:graphic>
            <a:graphicData uri="http://schemas.openxmlformats.org/presentationml/2006/ole">
              <mc:AlternateContent xmlns:mc="http://schemas.openxmlformats.org/markup-compatibility/2006">
                <mc:Choice xmlns:v="urn:schemas-microsoft-com:vml" Requires="v">
                  <p:oleObj name="Equation" r:id="rId8" imgW="990360" imgH="241200" progId="Equation.DSMT4">
                    <p:embed/>
                  </p:oleObj>
                </mc:Choice>
                <mc:Fallback>
                  <p:oleObj name="Equation" r:id="rId8" imgW="990360" imgH="241200" progId="Equation.DSMT4">
                    <p:embed/>
                    <p:pic>
                      <p:nvPicPr>
                        <p:cNvPr id="6" name="Object 5"/>
                        <p:cNvPicPr>
                          <a:picLocks noChangeAspect="1" noChangeArrowheads="1"/>
                        </p:cNvPicPr>
                        <p:nvPr/>
                      </p:nvPicPr>
                      <p:blipFill>
                        <a:blip r:embed="rId9"/>
                        <a:srcRect/>
                        <a:stretch>
                          <a:fillRect/>
                        </a:stretch>
                      </p:blipFill>
                      <p:spPr bwMode="auto">
                        <a:xfrm>
                          <a:off x="2204430" y="6072907"/>
                          <a:ext cx="1860550" cy="452437"/>
                        </a:xfrm>
                        <a:prstGeom prst="rect">
                          <a:avLst/>
                        </a:prstGeom>
                        <a:noFill/>
                        <a:ln>
                          <a:noFill/>
                        </a:ln>
                      </p:spPr>
                    </p:pic>
                  </p:oleObj>
                </mc:Fallback>
              </mc:AlternateContent>
            </a:graphicData>
          </a:graphic>
        </p:graphicFrame>
        <p:sp>
          <p:nvSpPr>
            <p:cNvPr id="43" name="Round Same Side Corner Rectangle 42"/>
            <p:cNvSpPr/>
            <p:nvPr/>
          </p:nvSpPr>
          <p:spPr bwMode="auto">
            <a:xfrm>
              <a:off x="473274" y="5661248"/>
              <a:ext cx="5322862"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a:r>
                <a:rPr lang="en-US">
                  <a:solidFill>
                    <a:schemeClr val="bg1"/>
                  </a:solidFill>
                </a:rPr>
                <a:t>Phương trình chuyển động của điểm M (x,y,z)</a:t>
              </a:r>
            </a:p>
          </p:txBody>
        </p:sp>
      </p:grpSp>
      <p:sp>
        <p:nvSpPr>
          <p:cNvPr id="46" name="Rectangle 45"/>
          <p:cNvSpPr/>
          <p:nvPr/>
        </p:nvSpPr>
        <p:spPr>
          <a:xfrm>
            <a:off x="774169" y="5703639"/>
            <a:ext cx="629479" cy="461665"/>
          </a:xfrm>
          <a:prstGeom prst="rect">
            <a:avLst/>
          </a:prstGeom>
        </p:spPr>
        <p:txBody>
          <a:bodyPr wrap="square">
            <a:spAutoFit/>
          </a:bodyPr>
          <a:lstStyle/>
          <a:p>
            <a:pPr lvl="0">
              <a:lnSpc>
                <a:spcPct val="120000"/>
              </a:lnSpc>
              <a:spcBef>
                <a:spcPts val="600"/>
              </a:spcBef>
              <a:buClr>
                <a:srgbClr val="142288"/>
              </a:buClr>
            </a:pPr>
            <a:r>
              <a:rPr lang="en-US" b="0" i="1" kern="0">
                <a:latin typeface="Helvetica Neue"/>
                <a:ea typeface="Optima" pitchFamily="18" charset="-93"/>
                <a:cs typeface="Optima" pitchFamily="18" charset="-93"/>
              </a:rPr>
              <a:t>Với</a:t>
            </a:r>
            <a:endParaRPr lang="en-US" sz="2000" b="0" i="1" kern="0">
              <a:latin typeface="Helvetica Neue"/>
              <a:ea typeface="Optima" pitchFamily="18" charset="-93"/>
              <a:cs typeface="Optima" pitchFamily="18" charset="-93"/>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2826108763"/>
              </p:ext>
            </p:extLst>
          </p:nvPr>
        </p:nvGraphicFramePr>
        <p:xfrm>
          <a:off x="1403648" y="5263852"/>
          <a:ext cx="1144588" cy="1333500"/>
        </p:xfrm>
        <a:graphic>
          <a:graphicData uri="http://schemas.openxmlformats.org/presentationml/2006/ole">
            <mc:AlternateContent xmlns:mc="http://schemas.openxmlformats.org/markup-compatibility/2006">
              <mc:Choice xmlns:v="urn:schemas-microsoft-com:vml" Requires="v">
                <p:oleObj name="Equation" r:id="rId10" imgW="609480" imgH="711000" progId="Equation.DSMT4">
                  <p:embed/>
                </p:oleObj>
              </mc:Choice>
              <mc:Fallback>
                <p:oleObj name="Equation" r:id="rId10" imgW="609480" imgH="711000" progId="Equation.DSMT4">
                  <p:embed/>
                  <p:pic>
                    <p:nvPicPr>
                      <p:cNvPr id="9" name="Object 8"/>
                      <p:cNvPicPr>
                        <a:picLocks noChangeAspect="1" noChangeArrowheads="1"/>
                      </p:cNvPicPr>
                      <p:nvPr/>
                    </p:nvPicPr>
                    <p:blipFill>
                      <a:blip r:embed="rId11"/>
                      <a:srcRect/>
                      <a:stretch>
                        <a:fillRect/>
                      </a:stretch>
                    </p:blipFill>
                    <p:spPr bwMode="auto">
                      <a:xfrm>
                        <a:off x="1403648" y="5263852"/>
                        <a:ext cx="1144588"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 name="Rectangle 46"/>
          <p:cNvSpPr/>
          <p:nvPr/>
        </p:nvSpPr>
        <p:spPr>
          <a:xfrm>
            <a:off x="2691677" y="5631631"/>
            <a:ext cx="6128795" cy="427746"/>
          </a:xfrm>
          <a:prstGeom prst="rect">
            <a:avLst/>
          </a:prstGeom>
        </p:spPr>
        <p:txBody>
          <a:bodyPr wrap="square">
            <a:spAutoFit/>
          </a:bodyPr>
          <a:lstStyle/>
          <a:p>
            <a:pPr lvl="0">
              <a:lnSpc>
                <a:spcPct val="120000"/>
              </a:lnSpc>
              <a:spcBef>
                <a:spcPts val="600"/>
              </a:spcBef>
              <a:buClr>
                <a:srgbClr val="142288"/>
              </a:buClr>
            </a:pPr>
            <a:r>
              <a:rPr lang="en-US" b="0" i="1" kern="0">
                <a:latin typeface="Helvetica Neue"/>
                <a:ea typeface="Optima" pitchFamily="18" charset="-93"/>
                <a:cs typeface="Optima" pitchFamily="18" charset="-93"/>
              </a:rPr>
              <a:t>(Phương trình chuyển động của M trong hệ tọa độ Đề-các)</a:t>
            </a:r>
            <a:endParaRPr lang="en-US" sz="2000" b="0" i="1" kern="0">
              <a:latin typeface="Helvetica Neue"/>
              <a:ea typeface="Optima" pitchFamily="18" charset="-93"/>
              <a:cs typeface="Optima" pitchFamily="18" charset="-93"/>
            </a:endParaRPr>
          </a:p>
        </p:txBody>
      </p:sp>
      <p:sp>
        <p:nvSpPr>
          <p:cNvPr id="11" name="Title 10">
            <a:extLst>
              <a:ext uri="{FF2B5EF4-FFF2-40B4-BE49-F238E27FC236}">
                <a16:creationId xmlns:a16="http://schemas.microsoft.com/office/drawing/2014/main" id="{A0318B4D-F0AF-4B91-B04B-262064924AD1}"/>
              </a:ext>
            </a:extLst>
          </p:cNvPr>
          <p:cNvSpPr>
            <a:spLocks noGrp="1"/>
          </p:cNvSpPr>
          <p:nvPr>
            <p:ph type="title"/>
          </p:nvPr>
        </p:nvSpPr>
        <p:spPr/>
        <p:txBody>
          <a:bodyPr/>
          <a:lstStyle/>
          <a:p>
            <a:r>
              <a:rPr lang="vi-VN" dirty="0"/>
              <a:t>Chương</a:t>
            </a:r>
            <a:r>
              <a:rPr lang="en-US" dirty="0"/>
              <a:t> 4. ĐỘNG HỌC CHẤT ĐIỂM</a:t>
            </a:r>
          </a:p>
        </p:txBody>
      </p:sp>
    </p:spTree>
    <p:extLst>
      <p:ext uri="{BB962C8B-B14F-4D97-AF65-F5344CB8AC3E}">
        <p14:creationId xmlns:p14="http://schemas.microsoft.com/office/powerpoint/2010/main" val="11488281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p:cNvGraphicFramePr>
            <a:graphicFrameLocks noChangeAspect="1"/>
          </p:cNvGraphicFramePr>
          <p:nvPr>
            <p:extLst>
              <p:ext uri="{D42A27DB-BD31-4B8C-83A1-F6EECF244321}">
                <p14:modId xmlns:p14="http://schemas.microsoft.com/office/powerpoint/2010/main" val="4040217775"/>
              </p:ext>
            </p:extLst>
          </p:nvPr>
        </p:nvGraphicFramePr>
        <p:xfrm>
          <a:off x="1706563" y="3789040"/>
          <a:ext cx="2336800" cy="571500"/>
        </p:xfrm>
        <a:graphic>
          <a:graphicData uri="http://schemas.openxmlformats.org/presentationml/2006/ole">
            <mc:AlternateContent xmlns:mc="http://schemas.openxmlformats.org/markup-compatibility/2006">
              <mc:Choice xmlns:v="urn:schemas-microsoft-com:vml" Requires="v">
                <p:oleObj name="Equation" r:id="rId3" imgW="1244520" imgH="304560" progId="Equation.DSMT4">
                  <p:embed/>
                </p:oleObj>
              </mc:Choice>
              <mc:Fallback>
                <p:oleObj name="Equation" r:id="rId3" imgW="1244520" imgH="304560" progId="Equation.DSMT4">
                  <p:embed/>
                  <p:pic>
                    <p:nvPicPr>
                      <p:cNvPr id="7" name="Object 6"/>
                      <p:cNvPicPr>
                        <a:picLocks noChangeAspect="1" noChangeArrowheads="1"/>
                      </p:cNvPicPr>
                      <p:nvPr/>
                    </p:nvPicPr>
                    <p:blipFill>
                      <a:blip r:embed="rId4"/>
                      <a:srcRect/>
                      <a:stretch>
                        <a:fillRect/>
                      </a:stretch>
                    </p:blipFill>
                    <p:spPr bwMode="auto">
                      <a:xfrm>
                        <a:off x="1706563" y="3789040"/>
                        <a:ext cx="23368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9" name="Rounded Rectangle 38"/>
          <p:cNvSpPr/>
          <p:nvPr/>
        </p:nvSpPr>
        <p:spPr bwMode="auto">
          <a:xfrm>
            <a:off x="775081" y="1455847"/>
            <a:ext cx="1420655"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Vận tốc</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268760"/>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pPr algn="ctr"/>
              <a:r>
                <a:rPr lang="en-US" dirty="0">
                  <a:solidFill>
                    <a:schemeClr val="bg1"/>
                  </a:solidFill>
                </a:rPr>
                <a:t>1.2</a:t>
              </a:r>
            </a:p>
          </p:txBody>
        </p:sp>
      </p:grpSp>
      <p:grpSp>
        <p:nvGrpSpPr>
          <p:cNvPr id="8" name="Group 7"/>
          <p:cNvGrpSpPr/>
          <p:nvPr/>
        </p:nvGrpSpPr>
        <p:grpSpPr>
          <a:xfrm>
            <a:off x="290389" y="2780928"/>
            <a:ext cx="5322862" cy="936104"/>
            <a:chOff x="473274" y="5661248"/>
            <a:chExt cx="5322862" cy="936104"/>
          </a:xfrm>
        </p:grpSpPr>
        <p:sp>
          <p:nvSpPr>
            <p:cNvPr id="44" name="Rectangle 43"/>
            <p:cNvSpPr/>
            <p:nvPr/>
          </p:nvSpPr>
          <p:spPr bwMode="auto">
            <a:xfrm>
              <a:off x="473274" y="6021288"/>
              <a:ext cx="5322862" cy="576064"/>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aphicFrame>
          <p:nvGraphicFramePr>
            <p:cNvPr id="6" name="Object 5"/>
            <p:cNvGraphicFramePr>
              <a:graphicFrameLocks noChangeAspect="1"/>
            </p:cNvGraphicFramePr>
            <p:nvPr/>
          </p:nvGraphicFramePr>
          <p:xfrm>
            <a:off x="2073598" y="6049417"/>
            <a:ext cx="2122487" cy="500062"/>
          </p:xfrm>
          <a:graphic>
            <a:graphicData uri="http://schemas.openxmlformats.org/presentationml/2006/ole">
              <mc:AlternateContent xmlns:mc="http://schemas.openxmlformats.org/markup-compatibility/2006">
                <mc:Choice xmlns:v="urn:schemas-microsoft-com:vml" Requires="v">
                  <p:oleObj name="Equation" r:id="rId5" imgW="1130040" imgH="266400" progId="Equation.DSMT4">
                    <p:embed/>
                  </p:oleObj>
                </mc:Choice>
                <mc:Fallback>
                  <p:oleObj name="Equation" r:id="rId5" imgW="1130040" imgH="266400" progId="Equation.DSMT4">
                    <p:embed/>
                    <p:pic>
                      <p:nvPicPr>
                        <p:cNvPr id="6" name="Object 5"/>
                        <p:cNvPicPr>
                          <a:picLocks noChangeAspect="1" noChangeArrowheads="1"/>
                        </p:cNvPicPr>
                        <p:nvPr/>
                      </p:nvPicPr>
                      <p:blipFill>
                        <a:blip r:embed="rId6"/>
                        <a:srcRect/>
                        <a:stretch>
                          <a:fillRect/>
                        </a:stretch>
                      </p:blipFill>
                      <p:spPr bwMode="auto">
                        <a:xfrm>
                          <a:off x="2073598" y="6049417"/>
                          <a:ext cx="2122487" cy="500062"/>
                        </a:xfrm>
                        <a:prstGeom prst="rect">
                          <a:avLst/>
                        </a:prstGeom>
                        <a:noFill/>
                        <a:ln>
                          <a:noFill/>
                        </a:ln>
                      </p:spPr>
                    </p:pic>
                  </p:oleObj>
                </mc:Fallback>
              </mc:AlternateContent>
            </a:graphicData>
          </a:graphic>
        </p:graphicFrame>
        <p:sp>
          <p:nvSpPr>
            <p:cNvPr id="43" name="Round Same Side Corner Rectangle 42"/>
            <p:cNvSpPr/>
            <p:nvPr/>
          </p:nvSpPr>
          <p:spPr bwMode="auto">
            <a:xfrm>
              <a:off x="473274" y="5661248"/>
              <a:ext cx="5322862"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a:r>
                <a:rPr lang="en-US">
                  <a:solidFill>
                    <a:schemeClr val="bg1"/>
                  </a:solidFill>
                </a:rPr>
                <a:t>Phương trình chuyển động của điểm M (x,y,z)</a:t>
              </a:r>
            </a:p>
          </p:txBody>
        </p:sp>
      </p:grpSp>
      <p:sp>
        <p:nvSpPr>
          <p:cNvPr id="46" name="Rectangle 45"/>
          <p:cNvSpPr/>
          <p:nvPr/>
        </p:nvSpPr>
        <p:spPr>
          <a:xfrm>
            <a:off x="774169" y="5631631"/>
            <a:ext cx="629479" cy="461665"/>
          </a:xfrm>
          <a:prstGeom prst="rect">
            <a:avLst/>
          </a:prstGeom>
        </p:spPr>
        <p:txBody>
          <a:bodyPr wrap="square">
            <a:spAutoFit/>
          </a:bodyPr>
          <a:lstStyle/>
          <a:p>
            <a:pPr lvl="0">
              <a:lnSpc>
                <a:spcPct val="120000"/>
              </a:lnSpc>
              <a:spcBef>
                <a:spcPts val="600"/>
              </a:spcBef>
              <a:buClr>
                <a:srgbClr val="142288"/>
              </a:buClr>
            </a:pPr>
            <a:r>
              <a:rPr lang="en-US" b="0" i="1" kern="0">
                <a:latin typeface="Helvetica Neue"/>
                <a:ea typeface="Optima" pitchFamily="18" charset="-93"/>
                <a:cs typeface="Optima" pitchFamily="18" charset="-93"/>
              </a:rPr>
              <a:t>Với</a:t>
            </a:r>
            <a:endParaRPr lang="en-US" sz="2000" b="0" i="1" kern="0">
              <a:latin typeface="Helvetica Neue"/>
              <a:ea typeface="Optima" pitchFamily="18" charset="-93"/>
              <a:cs typeface="Optima" pitchFamily="18" charset="-93"/>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1260584149"/>
              </p:ext>
            </p:extLst>
          </p:nvPr>
        </p:nvGraphicFramePr>
        <p:xfrm>
          <a:off x="1509713" y="5229200"/>
          <a:ext cx="930275" cy="1333500"/>
        </p:xfrm>
        <a:graphic>
          <a:graphicData uri="http://schemas.openxmlformats.org/presentationml/2006/ole">
            <mc:AlternateContent xmlns:mc="http://schemas.openxmlformats.org/markup-compatibility/2006">
              <mc:Choice xmlns:v="urn:schemas-microsoft-com:vml" Requires="v">
                <p:oleObj name="Equation" r:id="rId7" imgW="495000" imgH="711000" progId="Equation.DSMT4">
                  <p:embed/>
                </p:oleObj>
              </mc:Choice>
              <mc:Fallback>
                <p:oleObj name="Equation" r:id="rId7" imgW="495000" imgH="711000" progId="Equation.DSMT4">
                  <p:embed/>
                  <p:pic>
                    <p:nvPicPr>
                      <p:cNvPr id="9" name="Object 8"/>
                      <p:cNvPicPr>
                        <a:picLocks noChangeAspect="1" noChangeArrowheads="1"/>
                      </p:cNvPicPr>
                      <p:nvPr/>
                    </p:nvPicPr>
                    <p:blipFill>
                      <a:blip r:embed="rId8"/>
                      <a:srcRect/>
                      <a:stretch>
                        <a:fillRect/>
                      </a:stretch>
                    </p:blipFill>
                    <p:spPr bwMode="auto">
                      <a:xfrm>
                        <a:off x="1509713" y="5229200"/>
                        <a:ext cx="93027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 name="Rectangle 46"/>
          <p:cNvSpPr/>
          <p:nvPr/>
        </p:nvSpPr>
        <p:spPr>
          <a:xfrm>
            <a:off x="2691677" y="5589240"/>
            <a:ext cx="6128795" cy="427746"/>
          </a:xfrm>
          <a:prstGeom prst="rect">
            <a:avLst/>
          </a:prstGeom>
        </p:spPr>
        <p:txBody>
          <a:bodyPr wrap="square">
            <a:spAutoFit/>
          </a:bodyPr>
          <a:lstStyle/>
          <a:p>
            <a:pPr lvl="0">
              <a:lnSpc>
                <a:spcPct val="120000"/>
              </a:lnSpc>
              <a:spcBef>
                <a:spcPts val="600"/>
              </a:spcBef>
              <a:buClr>
                <a:srgbClr val="142288"/>
              </a:buClr>
            </a:pPr>
            <a:r>
              <a:rPr lang="en-US" b="0" i="1" kern="0">
                <a:latin typeface="Helvetica Neue"/>
                <a:ea typeface="Optima" pitchFamily="18" charset="-93"/>
                <a:cs typeface="Optima" pitchFamily="18" charset="-93"/>
              </a:rPr>
              <a:t>(Các thành phần vận tốc của điểm M theo ba phương)</a:t>
            </a:r>
            <a:endParaRPr lang="en-US" sz="2000" b="0" i="1" kern="0">
              <a:latin typeface="Helvetica Neue"/>
              <a:ea typeface="Optima" pitchFamily="18" charset="-93"/>
              <a:cs typeface="Optima" pitchFamily="18" charset="-93"/>
            </a:endParaRPr>
          </a:p>
        </p:txBody>
      </p:sp>
      <p:grpSp>
        <p:nvGrpSpPr>
          <p:cNvPr id="34" name="Group 33"/>
          <p:cNvGrpSpPr/>
          <p:nvPr/>
        </p:nvGrpSpPr>
        <p:grpSpPr>
          <a:xfrm>
            <a:off x="6372200" y="1340768"/>
            <a:ext cx="2736304" cy="2714238"/>
            <a:chOff x="6156176" y="2555612"/>
            <a:chExt cx="2736304" cy="2714238"/>
          </a:xfrm>
        </p:grpSpPr>
        <p:cxnSp>
          <p:nvCxnSpPr>
            <p:cNvPr id="11" name="Straight Arrow Connector 10"/>
            <p:cNvCxnSpPr/>
            <p:nvPr/>
          </p:nvCxnSpPr>
          <p:spPr bwMode="auto">
            <a:xfrm flipV="1">
              <a:off x="7164288" y="2564904"/>
              <a:ext cx="0" cy="1512168"/>
            </a:xfrm>
            <a:prstGeom prst="straightConnector1">
              <a:avLst/>
            </a:prstGeom>
            <a:solidFill>
              <a:schemeClr val="accent1"/>
            </a:solidFill>
            <a:ln w="9525" cap="flat" cmpd="sng" algn="ctr">
              <a:solidFill>
                <a:schemeClr val="tx1"/>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a:off x="7164288" y="4077072"/>
              <a:ext cx="1368152"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p:cNvCxnSpPr/>
            <p:nvPr/>
          </p:nvCxnSpPr>
          <p:spPr bwMode="auto">
            <a:xfrm flipH="1">
              <a:off x="6156176" y="4077072"/>
              <a:ext cx="1008112" cy="1008112"/>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Curved Connector 18"/>
            <p:cNvCxnSpPr/>
            <p:nvPr/>
          </p:nvCxnSpPr>
          <p:spPr bwMode="auto">
            <a:xfrm>
              <a:off x="7380312" y="3104964"/>
              <a:ext cx="936104" cy="734553"/>
            </a:xfrm>
            <a:prstGeom prst="curvedConnector3">
              <a:avLst>
                <a:gd name="adj1" fmla="val 44302"/>
              </a:avLst>
            </a:prstGeom>
            <a:solidFill>
              <a:schemeClr val="accent1"/>
            </a:solidFill>
            <a:ln w="9525" cap="flat" cmpd="sng" algn="ctr">
              <a:solidFill>
                <a:schemeClr val="accent1">
                  <a:lumMod val="7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p:cNvCxnSpPr/>
            <p:nvPr/>
          </p:nvCxnSpPr>
          <p:spPr bwMode="auto">
            <a:xfrm>
              <a:off x="7709636" y="3256216"/>
              <a:ext cx="468052" cy="432048"/>
            </a:xfrm>
            <a:prstGeom prst="straightConnector1">
              <a:avLst/>
            </a:prstGeom>
            <a:solidFill>
              <a:schemeClr val="accent1"/>
            </a:solidFill>
            <a:ln w="19050" cap="flat" cmpd="sng" algn="ctr">
              <a:solidFill>
                <a:srgbClr val="FF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5" name="TextBox 44"/>
            <p:cNvSpPr txBox="1"/>
            <p:nvPr/>
          </p:nvSpPr>
          <p:spPr>
            <a:xfrm>
              <a:off x="7601624" y="2741723"/>
              <a:ext cx="576064" cy="369332"/>
            </a:xfrm>
            <a:prstGeom prst="rect">
              <a:avLst/>
            </a:prstGeom>
            <a:noFill/>
          </p:spPr>
          <p:txBody>
            <a:bodyPr wrap="square" rtlCol="0">
              <a:spAutoFit/>
            </a:bodyPr>
            <a:lstStyle/>
            <a:p>
              <a:r>
                <a:rPr lang="en-US" b="0" i="1"/>
                <a:t>M</a:t>
              </a:r>
              <a:endParaRPr lang="en-US" b="0" i="1" baseline="-25000" dirty="0"/>
            </a:p>
          </p:txBody>
        </p:sp>
        <p:sp>
          <p:nvSpPr>
            <p:cNvPr id="48" name="TextBox 47"/>
            <p:cNvSpPr txBox="1"/>
            <p:nvPr/>
          </p:nvSpPr>
          <p:spPr>
            <a:xfrm>
              <a:off x="6788720" y="3839517"/>
              <a:ext cx="576064" cy="369332"/>
            </a:xfrm>
            <a:prstGeom prst="rect">
              <a:avLst/>
            </a:prstGeom>
            <a:noFill/>
          </p:spPr>
          <p:txBody>
            <a:bodyPr wrap="square" rtlCol="0">
              <a:spAutoFit/>
            </a:bodyPr>
            <a:lstStyle/>
            <a:p>
              <a:r>
                <a:rPr lang="en-US" b="0" i="1"/>
                <a:t>O</a:t>
              </a:r>
              <a:endParaRPr lang="en-US" b="0" i="1" baseline="-25000" dirty="0"/>
            </a:p>
          </p:txBody>
        </p:sp>
        <p:graphicFrame>
          <p:nvGraphicFramePr>
            <p:cNvPr id="49" name="Object 48"/>
            <p:cNvGraphicFramePr>
              <a:graphicFrameLocks noChangeAspect="1"/>
            </p:cNvGraphicFramePr>
            <p:nvPr/>
          </p:nvGraphicFramePr>
          <p:xfrm>
            <a:off x="8189172" y="3284984"/>
            <a:ext cx="180975" cy="339725"/>
          </p:xfrm>
          <a:graphic>
            <a:graphicData uri="http://schemas.openxmlformats.org/presentationml/2006/ole">
              <mc:AlternateContent xmlns:mc="http://schemas.openxmlformats.org/markup-compatibility/2006">
                <mc:Choice xmlns:v="urn:schemas-microsoft-com:vml" Requires="v">
                  <p:oleObj name="Equation" r:id="rId9" imgW="114120" imgH="215640" progId="Equation.DSMT4">
                    <p:embed/>
                  </p:oleObj>
                </mc:Choice>
                <mc:Fallback>
                  <p:oleObj name="Equation" r:id="rId9" imgW="114120" imgH="215640" progId="Equation.DSMT4">
                    <p:embed/>
                    <p:pic>
                      <p:nvPicPr>
                        <p:cNvPr id="49" name="Object 4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89172" y="3284984"/>
                          <a:ext cx="180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0" name="TextBox 49"/>
            <p:cNvSpPr txBox="1"/>
            <p:nvPr/>
          </p:nvSpPr>
          <p:spPr>
            <a:xfrm>
              <a:off x="6732240" y="2555612"/>
              <a:ext cx="576064" cy="369332"/>
            </a:xfrm>
            <a:prstGeom prst="rect">
              <a:avLst/>
            </a:prstGeom>
            <a:noFill/>
          </p:spPr>
          <p:txBody>
            <a:bodyPr wrap="square" rtlCol="0">
              <a:spAutoFit/>
            </a:bodyPr>
            <a:lstStyle/>
            <a:p>
              <a:r>
                <a:rPr lang="en-US" b="0" i="1"/>
                <a:t>z</a:t>
              </a:r>
              <a:endParaRPr lang="en-US" b="0" i="1" baseline="-25000" dirty="0"/>
            </a:p>
          </p:txBody>
        </p:sp>
        <p:sp>
          <p:nvSpPr>
            <p:cNvPr id="51" name="TextBox 50"/>
            <p:cNvSpPr txBox="1"/>
            <p:nvPr/>
          </p:nvSpPr>
          <p:spPr>
            <a:xfrm>
              <a:off x="8316416" y="4077072"/>
              <a:ext cx="576064" cy="369332"/>
            </a:xfrm>
            <a:prstGeom prst="rect">
              <a:avLst/>
            </a:prstGeom>
            <a:noFill/>
          </p:spPr>
          <p:txBody>
            <a:bodyPr wrap="square" rtlCol="0">
              <a:spAutoFit/>
            </a:bodyPr>
            <a:lstStyle/>
            <a:p>
              <a:r>
                <a:rPr lang="en-US" b="0" i="1"/>
                <a:t>x</a:t>
              </a:r>
              <a:endParaRPr lang="en-US" b="0" i="1" baseline="-25000" dirty="0"/>
            </a:p>
          </p:txBody>
        </p:sp>
        <p:sp>
          <p:nvSpPr>
            <p:cNvPr id="52" name="TextBox 51"/>
            <p:cNvSpPr txBox="1"/>
            <p:nvPr/>
          </p:nvSpPr>
          <p:spPr>
            <a:xfrm>
              <a:off x="6444208" y="4900518"/>
              <a:ext cx="576064" cy="369332"/>
            </a:xfrm>
            <a:prstGeom prst="rect">
              <a:avLst/>
            </a:prstGeom>
            <a:noFill/>
          </p:spPr>
          <p:txBody>
            <a:bodyPr wrap="square" rtlCol="0">
              <a:spAutoFit/>
            </a:bodyPr>
            <a:lstStyle/>
            <a:p>
              <a:r>
                <a:rPr lang="en-US" b="0" i="1"/>
                <a:t>y</a:t>
              </a:r>
              <a:endParaRPr lang="en-US" b="0" i="1" baseline="-25000" dirty="0"/>
            </a:p>
          </p:txBody>
        </p:sp>
      </p:grpSp>
      <p:graphicFrame>
        <p:nvGraphicFramePr>
          <p:cNvPr id="53" name="Object 52"/>
          <p:cNvGraphicFramePr>
            <a:graphicFrameLocks noChangeAspect="1"/>
          </p:cNvGraphicFramePr>
          <p:nvPr>
            <p:extLst>
              <p:ext uri="{D42A27DB-BD31-4B8C-83A1-F6EECF244321}">
                <p14:modId xmlns:p14="http://schemas.microsoft.com/office/powerpoint/2010/main" val="2425804569"/>
              </p:ext>
            </p:extLst>
          </p:nvPr>
        </p:nvGraphicFramePr>
        <p:xfrm>
          <a:off x="1338263" y="1862014"/>
          <a:ext cx="3101975" cy="809625"/>
        </p:xfrm>
        <a:graphic>
          <a:graphicData uri="http://schemas.openxmlformats.org/presentationml/2006/ole">
            <mc:AlternateContent xmlns:mc="http://schemas.openxmlformats.org/markup-compatibility/2006">
              <mc:Choice xmlns:v="urn:schemas-microsoft-com:vml" Requires="v">
                <p:oleObj name="Equation" r:id="rId11" imgW="1650960" imgH="431640" progId="Equation.DSMT4">
                  <p:embed/>
                </p:oleObj>
              </mc:Choice>
              <mc:Fallback>
                <p:oleObj name="Equation" r:id="rId11" imgW="1650960" imgH="431640" progId="Equation.DSMT4">
                  <p:embed/>
                  <p:pic>
                    <p:nvPicPr>
                      <p:cNvPr id="53" name="Object 52"/>
                      <p:cNvPicPr>
                        <a:picLocks noChangeAspect="1" noChangeArrowheads="1"/>
                      </p:cNvPicPr>
                      <p:nvPr/>
                    </p:nvPicPr>
                    <p:blipFill>
                      <a:blip r:embed="rId12"/>
                      <a:srcRect/>
                      <a:stretch>
                        <a:fillRect/>
                      </a:stretch>
                    </p:blipFill>
                    <p:spPr bwMode="auto">
                      <a:xfrm>
                        <a:off x="1338263" y="1862014"/>
                        <a:ext cx="3101975" cy="809625"/>
                      </a:xfrm>
                      <a:prstGeom prst="rect">
                        <a:avLst/>
                      </a:prstGeom>
                      <a:noFill/>
                      <a:ln>
                        <a:noFill/>
                      </a:ln>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62028605"/>
              </p:ext>
            </p:extLst>
          </p:nvPr>
        </p:nvGraphicFramePr>
        <p:xfrm>
          <a:off x="179512" y="4346694"/>
          <a:ext cx="5747167" cy="810498"/>
        </p:xfrm>
        <a:graphic>
          <a:graphicData uri="http://schemas.openxmlformats.org/presentationml/2006/ole">
            <mc:AlternateContent xmlns:mc="http://schemas.openxmlformats.org/markup-compatibility/2006">
              <mc:Choice xmlns:v="urn:schemas-microsoft-com:vml" Requires="v">
                <p:oleObj name="Equation" r:id="rId13" imgW="2971800" imgH="419040" progId="Equation.DSMT4">
                  <p:embed/>
                </p:oleObj>
              </mc:Choice>
              <mc:Fallback>
                <p:oleObj name="Equation" r:id="rId13" imgW="2971800" imgH="419040" progId="Equation.DSMT4">
                  <p:embed/>
                  <p:pic>
                    <p:nvPicPr>
                      <p:cNvPr id="3" name="Object 2"/>
                      <p:cNvPicPr/>
                      <p:nvPr/>
                    </p:nvPicPr>
                    <p:blipFill>
                      <a:blip r:embed="rId14"/>
                      <a:stretch>
                        <a:fillRect/>
                      </a:stretch>
                    </p:blipFill>
                    <p:spPr>
                      <a:xfrm>
                        <a:off x="179512" y="4346694"/>
                        <a:ext cx="5747167" cy="810498"/>
                      </a:xfrm>
                      <a:prstGeom prst="rect">
                        <a:avLst/>
                      </a:prstGeom>
                    </p:spPr>
                  </p:pic>
                </p:oleObj>
              </mc:Fallback>
            </mc:AlternateContent>
          </a:graphicData>
        </a:graphic>
      </p:graphicFrame>
      <p:sp>
        <p:nvSpPr>
          <p:cNvPr id="4" name="Title 3">
            <a:extLst>
              <a:ext uri="{FF2B5EF4-FFF2-40B4-BE49-F238E27FC236}">
                <a16:creationId xmlns:a16="http://schemas.microsoft.com/office/drawing/2014/main" id="{4B0CEFF0-E340-4D91-823C-C73BB1B385E3}"/>
              </a:ext>
            </a:extLst>
          </p:cNvPr>
          <p:cNvSpPr>
            <a:spLocks noGrp="1"/>
          </p:cNvSpPr>
          <p:nvPr>
            <p:ph type="title"/>
          </p:nvPr>
        </p:nvSpPr>
        <p:spPr/>
        <p:txBody>
          <a:bodyPr/>
          <a:lstStyle/>
          <a:p>
            <a:r>
              <a:rPr lang="vi-VN" dirty="0"/>
              <a:t>Chương</a:t>
            </a:r>
            <a:r>
              <a:rPr lang="en-US" dirty="0"/>
              <a:t> 4. ĐỘNG HỌC CHẤT ĐIỂM</a:t>
            </a:r>
          </a:p>
        </p:txBody>
      </p:sp>
      <p:sp>
        <p:nvSpPr>
          <p:cNvPr id="32" name="TextBox 31">
            <a:extLst>
              <a:ext uri="{FF2B5EF4-FFF2-40B4-BE49-F238E27FC236}">
                <a16:creationId xmlns:a16="http://schemas.microsoft.com/office/drawing/2014/main" id="{5A7F916E-BD8E-4BE1-98F9-7677EB901009}"/>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1.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giải</a:t>
            </a:r>
            <a:r>
              <a:rPr lang="en-US" sz="2000" dirty="0">
                <a:solidFill>
                  <a:schemeClr val="accent1">
                    <a:lumMod val="75000"/>
                  </a:schemeClr>
                </a:solidFill>
              </a:rPr>
              <a:t> </a:t>
            </a:r>
            <a:r>
              <a:rPr lang="en-US" sz="2000" dirty="0" err="1">
                <a:solidFill>
                  <a:schemeClr val="accent1">
                    <a:lumMod val="75000"/>
                  </a:schemeClr>
                </a:solidFill>
              </a:rPr>
              <a:t>tích</a:t>
            </a:r>
            <a:endParaRPr lang="en-US" sz="2000" dirty="0">
              <a:solidFill>
                <a:schemeClr val="accent1">
                  <a:lumMod val="75000"/>
                </a:schemeClr>
              </a:solidFill>
            </a:endParaRPr>
          </a:p>
        </p:txBody>
      </p:sp>
    </p:spTree>
    <p:extLst>
      <p:ext uri="{BB962C8B-B14F-4D97-AF65-F5344CB8AC3E}">
        <p14:creationId xmlns:p14="http://schemas.microsoft.com/office/powerpoint/2010/main" val="21836283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p:cNvGraphicFramePr>
            <a:graphicFrameLocks noChangeAspect="1"/>
          </p:cNvGraphicFramePr>
          <p:nvPr>
            <p:extLst>
              <p:ext uri="{D42A27DB-BD31-4B8C-83A1-F6EECF244321}">
                <p14:modId xmlns:p14="http://schemas.microsoft.com/office/powerpoint/2010/main" val="1898495158"/>
              </p:ext>
            </p:extLst>
          </p:nvPr>
        </p:nvGraphicFramePr>
        <p:xfrm>
          <a:off x="1658938" y="3789239"/>
          <a:ext cx="2432050" cy="571500"/>
        </p:xfrm>
        <a:graphic>
          <a:graphicData uri="http://schemas.openxmlformats.org/presentationml/2006/ole">
            <mc:AlternateContent xmlns:mc="http://schemas.openxmlformats.org/markup-compatibility/2006">
              <mc:Choice xmlns:v="urn:schemas-microsoft-com:vml" Requires="v">
                <p:oleObj name="Equation" r:id="rId3" imgW="1295280" imgH="304560" progId="Equation.DSMT4">
                  <p:embed/>
                </p:oleObj>
              </mc:Choice>
              <mc:Fallback>
                <p:oleObj name="Equation" r:id="rId3" imgW="1295280" imgH="304560" progId="Equation.DSMT4">
                  <p:embed/>
                  <p:pic>
                    <p:nvPicPr>
                      <p:cNvPr id="7" name="Object 6"/>
                      <p:cNvPicPr>
                        <a:picLocks noChangeAspect="1" noChangeArrowheads="1"/>
                      </p:cNvPicPr>
                      <p:nvPr/>
                    </p:nvPicPr>
                    <p:blipFill>
                      <a:blip r:embed="rId4"/>
                      <a:srcRect/>
                      <a:stretch>
                        <a:fillRect/>
                      </a:stretch>
                    </p:blipFill>
                    <p:spPr bwMode="auto">
                      <a:xfrm>
                        <a:off x="1658938" y="3789239"/>
                        <a:ext cx="243205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9" name="Rounded Rectangle 38"/>
          <p:cNvSpPr/>
          <p:nvPr/>
        </p:nvSpPr>
        <p:spPr bwMode="auto">
          <a:xfrm>
            <a:off x="775081" y="1455847"/>
            <a:ext cx="1420655"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Gia tốc</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268760"/>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pPr algn="ctr"/>
              <a:r>
                <a:rPr lang="en-US" dirty="0">
                  <a:solidFill>
                    <a:schemeClr val="bg1"/>
                  </a:solidFill>
                </a:rPr>
                <a:t>1.3</a:t>
              </a:r>
            </a:p>
          </p:txBody>
        </p:sp>
      </p:grpSp>
      <p:grpSp>
        <p:nvGrpSpPr>
          <p:cNvPr id="8" name="Group 7"/>
          <p:cNvGrpSpPr/>
          <p:nvPr/>
        </p:nvGrpSpPr>
        <p:grpSpPr>
          <a:xfrm>
            <a:off x="290389" y="2780928"/>
            <a:ext cx="5322862" cy="936104"/>
            <a:chOff x="473274" y="5661248"/>
            <a:chExt cx="5322862" cy="936104"/>
          </a:xfrm>
        </p:grpSpPr>
        <p:sp>
          <p:nvSpPr>
            <p:cNvPr id="44" name="Rectangle 43"/>
            <p:cNvSpPr/>
            <p:nvPr/>
          </p:nvSpPr>
          <p:spPr bwMode="auto">
            <a:xfrm>
              <a:off x="473274" y="6021288"/>
              <a:ext cx="5322862" cy="576064"/>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aphicFrame>
          <p:nvGraphicFramePr>
            <p:cNvPr id="6" name="Object 5"/>
            <p:cNvGraphicFramePr>
              <a:graphicFrameLocks noChangeAspect="1"/>
            </p:cNvGraphicFramePr>
            <p:nvPr/>
          </p:nvGraphicFramePr>
          <p:xfrm>
            <a:off x="2025973" y="6048846"/>
            <a:ext cx="2217737" cy="500063"/>
          </p:xfrm>
          <a:graphic>
            <a:graphicData uri="http://schemas.openxmlformats.org/presentationml/2006/ole">
              <mc:AlternateContent xmlns:mc="http://schemas.openxmlformats.org/markup-compatibility/2006">
                <mc:Choice xmlns:v="urn:schemas-microsoft-com:vml" Requires="v">
                  <p:oleObj name="Equation" r:id="rId5" imgW="1180800" imgH="266400" progId="Equation.DSMT4">
                    <p:embed/>
                  </p:oleObj>
                </mc:Choice>
                <mc:Fallback>
                  <p:oleObj name="Equation" r:id="rId5" imgW="1180800" imgH="266400" progId="Equation.DSMT4">
                    <p:embed/>
                    <p:pic>
                      <p:nvPicPr>
                        <p:cNvPr id="6" name="Object 5"/>
                        <p:cNvPicPr>
                          <a:picLocks noChangeAspect="1" noChangeArrowheads="1"/>
                        </p:cNvPicPr>
                        <p:nvPr/>
                      </p:nvPicPr>
                      <p:blipFill>
                        <a:blip r:embed="rId6"/>
                        <a:srcRect/>
                        <a:stretch>
                          <a:fillRect/>
                        </a:stretch>
                      </p:blipFill>
                      <p:spPr bwMode="auto">
                        <a:xfrm>
                          <a:off x="2025973" y="6048846"/>
                          <a:ext cx="2217737" cy="500063"/>
                        </a:xfrm>
                        <a:prstGeom prst="rect">
                          <a:avLst/>
                        </a:prstGeom>
                        <a:noFill/>
                        <a:ln>
                          <a:noFill/>
                        </a:ln>
                      </p:spPr>
                    </p:pic>
                  </p:oleObj>
                </mc:Fallback>
              </mc:AlternateContent>
            </a:graphicData>
          </a:graphic>
        </p:graphicFrame>
        <p:sp>
          <p:nvSpPr>
            <p:cNvPr id="43" name="Round Same Side Corner Rectangle 42"/>
            <p:cNvSpPr/>
            <p:nvPr/>
          </p:nvSpPr>
          <p:spPr bwMode="auto">
            <a:xfrm>
              <a:off x="473274" y="5661248"/>
              <a:ext cx="5322862" cy="360040"/>
            </a:xfrm>
            <a:prstGeom prst="round2SameRect">
              <a:avLst/>
            </a:prstGeom>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a:r>
                <a:rPr lang="en-US">
                  <a:solidFill>
                    <a:schemeClr val="bg1"/>
                  </a:solidFill>
                </a:rPr>
                <a:t>Phương trình chuyển động của điểm M (x,y,z)</a:t>
              </a:r>
            </a:p>
          </p:txBody>
        </p:sp>
      </p:grpSp>
      <p:sp>
        <p:nvSpPr>
          <p:cNvPr id="46" name="Rectangle 45"/>
          <p:cNvSpPr/>
          <p:nvPr/>
        </p:nvSpPr>
        <p:spPr>
          <a:xfrm>
            <a:off x="774169" y="5631631"/>
            <a:ext cx="629479" cy="461665"/>
          </a:xfrm>
          <a:prstGeom prst="rect">
            <a:avLst/>
          </a:prstGeom>
        </p:spPr>
        <p:txBody>
          <a:bodyPr wrap="square">
            <a:spAutoFit/>
          </a:bodyPr>
          <a:lstStyle/>
          <a:p>
            <a:pPr lvl="0">
              <a:lnSpc>
                <a:spcPct val="120000"/>
              </a:lnSpc>
              <a:spcBef>
                <a:spcPts val="600"/>
              </a:spcBef>
              <a:buClr>
                <a:srgbClr val="142288"/>
              </a:buClr>
            </a:pPr>
            <a:r>
              <a:rPr lang="en-US" b="0" i="1" kern="0">
                <a:latin typeface="Helvetica Neue"/>
                <a:ea typeface="Optima" pitchFamily="18" charset="-93"/>
                <a:cs typeface="Optima" pitchFamily="18" charset="-93"/>
              </a:rPr>
              <a:t>Với</a:t>
            </a:r>
            <a:endParaRPr lang="en-US" sz="2000" b="0" i="1" kern="0">
              <a:latin typeface="Helvetica Neue"/>
              <a:ea typeface="Optima" pitchFamily="18" charset="-93"/>
              <a:cs typeface="Optima" pitchFamily="18" charset="-93"/>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4095555495"/>
              </p:ext>
            </p:extLst>
          </p:nvPr>
        </p:nvGraphicFramePr>
        <p:xfrm>
          <a:off x="1450975" y="5229101"/>
          <a:ext cx="1049338" cy="1333500"/>
        </p:xfrm>
        <a:graphic>
          <a:graphicData uri="http://schemas.openxmlformats.org/presentationml/2006/ole">
            <mc:AlternateContent xmlns:mc="http://schemas.openxmlformats.org/markup-compatibility/2006">
              <mc:Choice xmlns:v="urn:schemas-microsoft-com:vml" Requires="v">
                <p:oleObj name="Equation" r:id="rId7" imgW="558720" imgH="711000" progId="Equation.DSMT4">
                  <p:embed/>
                </p:oleObj>
              </mc:Choice>
              <mc:Fallback>
                <p:oleObj name="Equation" r:id="rId7" imgW="558720" imgH="711000" progId="Equation.DSMT4">
                  <p:embed/>
                  <p:pic>
                    <p:nvPicPr>
                      <p:cNvPr id="9" name="Object 8"/>
                      <p:cNvPicPr>
                        <a:picLocks noChangeAspect="1" noChangeArrowheads="1"/>
                      </p:cNvPicPr>
                      <p:nvPr/>
                    </p:nvPicPr>
                    <p:blipFill>
                      <a:blip r:embed="rId8"/>
                      <a:srcRect/>
                      <a:stretch>
                        <a:fillRect/>
                      </a:stretch>
                    </p:blipFill>
                    <p:spPr bwMode="auto">
                      <a:xfrm>
                        <a:off x="1450975" y="5229101"/>
                        <a:ext cx="1049338"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 name="Rectangle 46"/>
          <p:cNvSpPr/>
          <p:nvPr/>
        </p:nvSpPr>
        <p:spPr>
          <a:xfrm>
            <a:off x="2691677" y="5589240"/>
            <a:ext cx="6128795" cy="461665"/>
          </a:xfrm>
          <a:prstGeom prst="rect">
            <a:avLst/>
          </a:prstGeom>
        </p:spPr>
        <p:txBody>
          <a:bodyPr wrap="square">
            <a:spAutoFit/>
          </a:bodyPr>
          <a:lstStyle/>
          <a:p>
            <a:pPr lvl="0">
              <a:lnSpc>
                <a:spcPct val="120000"/>
              </a:lnSpc>
              <a:spcBef>
                <a:spcPts val="600"/>
              </a:spcBef>
              <a:buClr>
                <a:srgbClr val="142288"/>
              </a:buClr>
            </a:pPr>
            <a:r>
              <a:rPr lang="en-US" b="0" i="1" kern="0">
                <a:latin typeface="Helvetica Neue"/>
                <a:ea typeface="Optima" pitchFamily="18" charset="-93"/>
                <a:cs typeface="Optima" pitchFamily="18" charset="-93"/>
              </a:rPr>
              <a:t>(Các thành phần gia tốc của điểm M theo ba phương)</a:t>
            </a:r>
            <a:endParaRPr lang="en-US" sz="2000" b="0" i="1" kern="0">
              <a:latin typeface="Helvetica Neue"/>
              <a:ea typeface="Optima" pitchFamily="18" charset="-93"/>
              <a:cs typeface="Optima" pitchFamily="18" charset="-93"/>
            </a:endParaRPr>
          </a:p>
        </p:txBody>
      </p:sp>
      <p:grpSp>
        <p:nvGrpSpPr>
          <p:cNvPr id="34" name="Group 33"/>
          <p:cNvGrpSpPr/>
          <p:nvPr/>
        </p:nvGrpSpPr>
        <p:grpSpPr>
          <a:xfrm>
            <a:off x="6372200" y="1340768"/>
            <a:ext cx="2736304" cy="2714238"/>
            <a:chOff x="6156176" y="2555612"/>
            <a:chExt cx="2736304" cy="2714238"/>
          </a:xfrm>
        </p:grpSpPr>
        <p:cxnSp>
          <p:nvCxnSpPr>
            <p:cNvPr id="11" name="Straight Arrow Connector 10"/>
            <p:cNvCxnSpPr/>
            <p:nvPr/>
          </p:nvCxnSpPr>
          <p:spPr bwMode="auto">
            <a:xfrm flipV="1">
              <a:off x="7164288" y="2564904"/>
              <a:ext cx="0" cy="1512168"/>
            </a:xfrm>
            <a:prstGeom prst="straightConnector1">
              <a:avLst/>
            </a:prstGeom>
            <a:solidFill>
              <a:schemeClr val="accent1"/>
            </a:solidFill>
            <a:ln w="9525" cap="flat" cmpd="sng" algn="ctr">
              <a:solidFill>
                <a:schemeClr val="tx1"/>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a:off x="7164288" y="4077072"/>
              <a:ext cx="1368152"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p:cNvCxnSpPr/>
            <p:nvPr/>
          </p:nvCxnSpPr>
          <p:spPr bwMode="auto">
            <a:xfrm flipH="1">
              <a:off x="6156176" y="4077072"/>
              <a:ext cx="1008112" cy="1008112"/>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Curved Connector 18"/>
            <p:cNvCxnSpPr/>
            <p:nvPr/>
          </p:nvCxnSpPr>
          <p:spPr bwMode="auto">
            <a:xfrm>
              <a:off x="7380312" y="3104964"/>
              <a:ext cx="936104" cy="734553"/>
            </a:xfrm>
            <a:prstGeom prst="curvedConnector3">
              <a:avLst>
                <a:gd name="adj1" fmla="val 44302"/>
              </a:avLst>
            </a:prstGeom>
            <a:solidFill>
              <a:schemeClr val="accent1"/>
            </a:solidFill>
            <a:ln w="9525" cap="flat" cmpd="sng" algn="ctr">
              <a:solidFill>
                <a:schemeClr val="accent1">
                  <a:lumMod val="7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p:cNvCxnSpPr/>
            <p:nvPr/>
          </p:nvCxnSpPr>
          <p:spPr bwMode="auto">
            <a:xfrm>
              <a:off x="7709636" y="3256216"/>
              <a:ext cx="69364" cy="583301"/>
            </a:xfrm>
            <a:prstGeom prst="straightConnector1">
              <a:avLst/>
            </a:prstGeom>
            <a:solidFill>
              <a:schemeClr val="accent1"/>
            </a:solidFill>
            <a:ln w="19050" cap="flat" cmpd="sng" algn="ctr">
              <a:solidFill>
                <a:srgbClr val="FF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5" name="TextBox 44"/>
            <p:cNvSpPr txBox="1"/>
            <p:nvPr/>
          </p:nvSpPr>
          <p:spPr>
            <a:xfrm>
              <a:off x="7601624" y="2741723"/>
              <a:ext cx="576064" cy="369332"/>
            </a:xfrm>
            <a:prstGeom prst="rect">
              <a:avLst/>
            </a:prstGeom>
            <a:noFill/>
          </p:spPr>
          <p:txBody>
            <a:bodyPr wrap="square" rtlCol="0">
              <a:spAutoFit/>
            </a:bodyPr>
            <a:lstStyle/>
            <a:p>
              <a:r>
                <a:rPr lang="en-US" b="0" i="1"/>
                <a:t>M</a:t>
              </a:r>
              <a:endParaRPr lang="en-US" b="0" i="1" baseline="-25000" dirty="0"/>
            </a:p>
          </p:txBody>
        </p:sp>
        <p:sp>
          <p:nvSpPr>
            <p:cNvPr id="48" name="TextBox 47"/>
            <p:cNvSpPr txBox="1"/>
            <p:nvPr/>
          </p:nvSpPr>
          <p:spPr>
            <a:xfrm>
              <a:off x="6788720" y="3839517"/>
              <a:ext cx="576064" cy="369332"/>
            </a:xfrm>
            <a:prstGeom prst="rect">
              <a:avLst/>
            </a:prstGeom>
            <a:noFill/>
          </p:spPr>
          <p:txBody>
            <a:bodyPr wrap="square" rtlCol="0">
              <a:spAutoFit/>
            </a:bodyPr>
            <a:lstStyle/>
            <a:p>
              <a:r>
                <a:rPr lang="en-US" b="0" i="1"/>
                <a:t>O</a:t>
              </a:r>
              <a:endParaRPr lang="en-US" b="0" i="1" baseline="-25000" dirty="0"/>
            </a:p>
          </p:txBody>
        </p:sp>
        <p:graphicFrame>
          <p:nvGraphicFramePr>
            <p:cNvPr id="49" name="Object 48"/>
            <p:cNvGraphicFramePr>
              <a:graphicFrameLocks noChangeAspect="1"/>
            </p:cNvGraphicFramePr>
            <p:nvPr/>
          </p:nvGraphicFramePr>
          <p:xfrm>
            <a:off x="7452320" y="3584039"/>
            <a:ext cx="200025" cy="339725"/>
          </p:xfrm>
          <a:graphic>
            <a:graphicData uri="http://schemas.openxmlformats.org/presentationml/2006/ole">
              <mc:AlternateContent xmlns:mc="http://schemas.openxmlformats.org/markup-compatibility/2006">
                <mc:Choice xmlns:v="urn:schemas-microsoft-com:vml" Requires="v">
                  <p:oleObj name="Equation" r:id="rId9" imgW="126720" imgH="215640" progId="Equation.DSMT4">
                    <p:embed/>
                  </p:oleObj>
                </mc:Choice>
                <mc:Fallback>
                  <p:oleObj name="Equation" r:id="rId9" imgW="126720" imgH="215640" progId="Equation.DSMT4">
                    <p:embed/>
                    <p:pic>
                      <p:nvPicPr>
                        <p:cNvPr id="49" name="Object 48"/>
                        <p:cNvPicPr>
                          <a:picLocks noChangeAspect="1" noChangeArrowheads="1"/>
                        </p:cNvPicPr>
                        <p:nvPr/>
                      </p:nvPicPr>
                      <p:blipFill>
                        <a:blip r:embed="rId10"/>
                        <a:srcRect/>
                        <a:stretch>
                          <a:fillRect/>
                        </a:stretch>
                      </p:blipFill>
                      <p:spPr bwMode="auto">
                        <a:xfrm>
                          <a:off x="7452320" y="3584039"/>
                          <a:ext cx="200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0" name="TextBox 49"/>
            <p:cNvSpPr txBox="1"/>
            <p:nvPr/>
          </p:nvSpPr>
          <p:spPr>
            <a:xfrm>
              <a:off x="6732240" y="2555612"/>
              <a:ext cx="576064" cy="369332"/>
            </a:xfrm>
            <a:prstGeom prst="rect">
              <a:avLst/>
            </a:prstGeom>
            <a:noFill/>
          </p:spPr>
          <p:txBody>
            <a:bodyPr wrap="square" rtlCol="0">
              <a:spAutoFit/>
            </a:bodyPr>
            <a:lstStyle/>
            <a:p>
              <a:r>
                <a:rPr lang="en-US" b="0" i="1"/>
                <a:t>z</a:t>
              </a:r>
              <a:endParaRPr lang="en-US" b="0" i="1" baseline="-25000" dirty="0"/>
            </a:p>
          </p:txBody>
        </p:sp>
        <p:sp>
          <p:nvSpPr>
            <p:cNvPr id="51" name="TextBox 50"/>
            <p:cNvSpPr txBox="1"/>
            <p:nvPr/>
          </p:nvSpPr>
          <p:spPr>
            <a:xfrm>
              <a:off x="8316416" y="4077072"/>
              <a:ext cx="576064" cy="369332"/>
            </a:xfrm>
            <a:prstGeom prst="rect">
              <a:avLst/>
            </a:prstGeom>
            <a:noFill/>
          </p:spPr>
          <p:txBody>
            <a:bodyPr wrap="square" rtlCol="0">
              <a:spAutoFit/>
            </a:bodyPr>
            <a:lstStyle/>
            <a:p>
              <a:r>
                <a:rPr lang="en-US" b="0" i="1"/>
                <a:t>x</a:t>
              </a:r>
              <a:endParaRPr lang="en-US" b="0" i="1" baseline="-25000" dirty="0"/>
            </a:p>
          </p:txBody>
        </p:sp>
        <p:sp>
          <p:nvSpPr>
            <p:cNvPr id="52" name="TextBox 51"/>
            <p:cNvSpPr txBox="1"/>
            <p:nvPr/>
          </p:nvSpPr>
          <p:spPr>
            <a:xfrm>
              <a:off x="6444208" y="4900518"/>
              <a:ext cx="576064" cy="369332"/>
            </a:xfrm>
            <a:prstGeom prst="rect">
              <a:avLst/>
            </a:prstGeom>
            <a:noFill/>
          </p:spPr>
          <p:txBody>
            <a:bodyPr wrap="square" rtlCol="0">
              <a:spAutoFit/>
            </a:bodyPr>
            <a:lstStyle/>
            <a:p>
              <a:r>
                <a:rPr lang="en-US" b="0" i="1"/>
                <a:t>y</a:t>
              </a:r>
              <a:endParaRPr lang="en-US" b="0" i="1" baseline="-25000" dirty="0"/>
            </a:p>
          </p:txBody>
        </p:sp>
      </p:grpSp>
      <p:graphicFrame>
        <p:nvGraphicFramePr>
          <p:cNvPr id="53" name="Object 52"/>
          <p:cNvGraphicFramePr>
            <a:graphicFrameLocks noChangeAspect="1"/>
          </p:cNvGraphicFramePr>
          <p:nvPr>
            <p:extLst>
              <p:ext uri="{D42A27DB-BD31-4B8C-83A1-F6EECF244321}">
                <p14:modId xmlns:p14="http://schemas.microsoft.com/office/powerpoint/2010/main" val="3405861825"/>
              </p:ext>
            </p:extLst>
          </p:nvPr>
        </p:nvGraphicFramePr>
        <p:xfrm>
          <a:off x="669925" y="1862014"/>
          <a:ext cx="4440238" cy="809625"/>
        </p:xfrm>
        <a:graphic>
          <a:graphicData uri="http://schemas.openxmlformats.org/presentationml/2006/ole">
            <mc:AlternateContent xmlns:mc="http://schemas.openxmlformats.org/markup-compatibility/2006">
              <mc:Choice xmlns:v="urn:schemas-microsoft-com:vml" Requires="v">
                <p:oleObj name="Equation" r:id="rId11" imgW="2361960" imgH="431640" progId="Equation.DSMT4">
                  <p:embed/>
                </p:oleObj>
              </mc:Choice>
              <mc:Fallback>
                <p:oleObj name="Equation" r:id="rId11" imgW="2361960" imgH="431640" progId="Equation.DSMT4">
                  <p:embed/>
                  <p:pic>
                    <p:nvPicPr>
                      <p:cNvPr id="53" name="Object 52"/>
                      <p:cNvPicPr>
                        <a:picLocks noChangeAspect="1" noChangeArrowheads="1"/>
                      </p:cNvPicPr>
                      <p:nvPr/>
                    </p:nvPicPr>
                    <p:blipFill>
                      <a:blip r:embed="rId12"/>
                      <a:srcRect/>
                      <a:stretch>
                        <a:fillRect/>
                      </a:stretch>
                    </p:blipFill>
                    <p:spPr bwMode="auto">
                      <a:xfrm>
                        <a:off x="669925" y="1862014"/>
                        <a:ext cx="4440238" cy="809625"/>
                      </a:xfrm>
                      <a:prstGeom prst="rect">
                        <a:avLst/>
                      </a:prstGeom>
                      <a:noFill/>
                      <a:ln>
                        <a:noFill/>
                      </a:ln>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2090761538"/>
              </p:ext>
            </p:extLst>
          </p:nvPr>
        </p:nvGraphicFramePr>
        <p:xfrm>
          <a:off x="106363" y="4292476"/>
          <a:ext cx="5894387" cy="811213"/>
        </p:xfrm>
        <a:graphic>
          <a:graphicData uri="http://schemas.openxmlformats.org/presentationml/2006/ole">
            <mc:AlternateContent xmlns:mc="http://schemas.openxmlformats.org/markup-compatibility/2006">
              <mc:Choice xmlns:v="urn:schemas-microsoft-com:vml" Requires="v">
                <p:oleObj name="Equation" r:id="rId13" imgW="3047760" imgH="419040" progId="Equation.DSMT4">
                  <p:embed/>
                </p:oleObj>
              </mc:Choice>
              <mc:Fallback>
                <p:oleObj name="Equation" r:id="rId13" imgW="3047760" imgH="419040" progId="Equation.DSMT4">
                  <p:embed/>
                  <p:pic>
                    <p:nvPicPr>
                      <p:cNvPr id="3" name="Object 2"/>
                      <p:cNvPicPr/>
                      <p:nvPr/>
                    </p:nvPicPr>
                    <p:blipFill>
                      <a:blip r:embed="rId14"/>
                      <a:stretch>
                        <a:fillRect/>
                      </a:stretch>
                    </p:blipFill>
                    <p:spPr>
                      <a:xfrm>
                        <a:off x="106363" y="4292476"/>
                        <a:ext cx="5894387" cy="811213"/>
                      </a:xfrm>
                      <a:prstGeom prst="rect">
                        <a:avLst/>
                      </a:prstGeom>
                    </p:spPr>
                  </p:pic>
                </p:oleObj>
              </mc:Fallback>
            </mc:AlternateContent>
          </a:graphicData>
        </a:graphic>
      </p:graphicFrame>
      <p:sp>
        <p:nvSpPr>
          <p:cNvPr id="4" name="Title 3">
            <a:extLst>
              <a:ext uri="{FF2B5EF4-FFF2-40B4-BE49-F238E27FC236}">
                <a16:creationId xmlns:a16="http://schemas.microsoft.com/office/drawing/2014/main" id="{768CB580-CDDB-4E07-9A40-13531C169F6A}"/>
              </a:ext>
            </a:extLst>
          </p:cNvPr>
          <p:cNvSpPr>
            <a:spLocks noGrp="1"/>
          </p:cNvSpPr>
          <p:nvPr>
            <p:ph type="title"/>
          </p:nvPr>
        </p:nvSpPr>
        <p:spPr/>
        <p:txBody>
          <a:bodyPr/>
          <a:lstStyle/>
          <a:p>
            <a:r>
              <a:rPr lang="vi-VN" dirty="0"/>
              <a:t>Chương</a:t>
            </a:r>
            <a:r>
              <a:rPr lang="en-US" dirty="0"/>
              <a:t> 4. ĐỘNG HỌC CHẤT ĐIỂM</a:t>
            </a:r>
          </a:p>
        </p:txBody>
      </p:sp>
      <p:sp>
        <p:nvSpPr>
          <p:cNvPr id="32" name="TextBox 31">
            <a:extLst>
              <a:ext uri="{FF2B5EF4-FFF2-40B4-BE49-F238E27FC236}">
                <a16:creationId xmlns:a16="http://schemas.microsoft.com/office/drawing/2014/main" id="{EAB0F6CD-3C2C-4BE4-AC79-CDCC9ABB8EF6}"/>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1.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giải</a:t>
            </a:r>
            <a:r>
              <a:rPr lang="en-US" sz="2000" dirty="0">
                <a:solidFill>
                  <a:schemeClr val="accent1">
                    <a:lumMod val="75000"/>
                  </a:schemeClr>
                </a:solidFill>
              </a:rPr>
              <a:t> </a:t>
            </a:r>
            <a:r>
              <a:rPr lang="en-US" sz="2000" dirty="0" err="1">
                <a:solidFill>
                  <a:schemeClr val="accent1">
                    <a:lumMod val="75000"/>
                  </a:schemeClr>
                </a:solidFill>
              </a:rPr>
              <a:t>tích</a:t>
            </a:r>
            <a:endParaRPr lang="en-US" sz="2000" dirty="0">
              <a:solidFill>
                <a:schemeClr val="accent1">
                  <a:lumMod val="75000"/>
                </a:schemeClr>
              </a:solidFill>
            </a:endParaRPr>
          </a:p>
        </p:txBody>
      </p:sp>
    </p:spTree>
    <p:extLst>
      <p:ext uri="{BB962C8B-B14F-4D97-AF65-F5344CB8AC3E}">
        <p14:creationId xmlns:p14="http://schemas.microsoft.com/office/powerpoint/2010/main" val="13965462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323528" y="1214247"/>
            <a:ext cx="844590"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err="1">
                <a:solidFill>
                  <a:schemeClr val="bg1"/>
                </a:solidFill>
                <a:latin typeface="Arial" charset="0"/>
              </a:rPr>
              <a:t>Ví</a:t>
            </a:r>
            <a:r>
              <a:rPr lang="en-US" dirty="0">
                <a:solidFill>
                  <a:schemeClr val="bg1"/>
                </a:solidFill>
                <a:latin typeface="Arial" charset="0"/>
              </a:rPr>
              <a:t> </a:t>
            </a:r>
            <a:r>
              <a:rPr lang="en-US" dirty="0" err="1">
                <a:solidFill>
                  <a:schemeClr val="bg1"/>
                </a:solidFill>
                <a:latin typeface="Arial" charset="0"/>
              </a:rPr>
              <a:t>dụ</a:t>
            </a:r>
            <a:endParaRPr kumimoji="0" lang="en-US" sz="1800" i="0" u="none" strike="noStrike" cap="none" normalizeH="0" baseline="0" dirty="0">
              <a:ln>
                <a:noFill/>
              </a:ln>
              <a:solidFill>
                <a:schemeClr val="bg1"/>
              </a:solidFill>
              <a:effectLst/>
              <a:latin typeface="Arial" charset="0"/>
            </a:endParaRPr>
          </a:p>
        </p:txBody>
      </p:sp>
      <p:sp>
        <p:nvSpPr>
          <p:cNvPr id="4" name="Title 3">
            <a:extLst>
              <a:ext uri="{FF2B5EF4-FFF2-40B4-BE49-F238E27FC236}">
                <a16:creationId xmlns:a16="http://schemas.microsoft.com/office/drawing/2014/main" id="{768CB580-CDDB-4E07-9A40-13531C169F6A}"/>
              </a:ext>
            </a:extLst>
          </p:cNvPr>
          <p:cNvSpPr>
            <a:spLocks noGrp="1"/>
          </p:cNvSpPr>
          <p:nvPr>
            <p:ph type="title"/>
          </p:nvPr>
        </p:nvSpPr>
        <p:spPr/>
        <p:txBody>
          <a:bodyPr/>
          <a:lstStyle/>
          <a:p>
            <a:r>
              <a:rPr lang="vi-VN" dirty="0"/>
              <a:t>Chương</a:t>
            </a:r>
            <a:r>
              <a:rPr lang="en-US" dirty="0"/>
              <a:t> 4. ĐỘNG HỌC CHẤT ĐIỂM</a:t>
            </a:r>
          </a:p>
        </p:txBody>
      </p:sp>
      <p:sp>
        <p:nvSpPr>
          <p:cNvPr id="32" name="TextBox 31">
            <a:extLst>
              <a:ext uri="{FF2B5EF4-FFF2-40B4-BE49-F238E27FC236}">
                <a16:creationId xmlns:a16="http://schemas.microsoft.com/office/drawing/2014/main" id="{EAB0F6CD-3C2C-4BE4-AC79-CDCC9ABB8EF6}"/>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1.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giải</a:t>
            </a:r>
            <a:r>
              <a:rPr lang="en-US" sz="2000" dirty="0">
                <a:solidFill>
                  <a:schemeClr val="accent1">
                    <a:lumMod val="75000"/>
                  </a:schemeClr>
                </a:solidFill>
              </a:rPr>
              <a:t> </a:t>
            </a:r>
            <a:r>
              <a:rPr lang="en-US" sz="2000" dirty="0" err="1">
                <a:solidFill>
                  <a:schemeClr val="accent1">
                    <a:lumMod val="75000"/>
                  </a:schemeClr>
                </a:solidFill>
              </a:rPr>
              <a:t>tích</a:t>
            </a:r>
            <a:endParaRPr lang="en-US" sz="2000" dirty="0">
              <a:solidFill>
                <a:schemeClr val="accent1">
                  <a:lumMod val="75000"/>
                </a:schemeClr>
              </a:solidFill>
            </a:endParaRPr>
          </a:p>
        </p:txBody>
      </p:sp>
      <p:sp>
        <p:nvSpPr>
          <p:cNvPr id="30" name="Rectangle 29">
            <a:extLst>
              <a:ext uri="{FF2B5EF4-FFF2-40B4-BE49-F238E27FC236}">
                <a16:creationId xmlns:a16="http://schemas.microsoft.com/office/drawing/2014/main" id="{7C9ADDEA-F4A4-4FAF-874C-CE7F448EC826}"/>
              </a:ext>
            </a:extLst>
          </p:cNvPr>
          <p:cNvSpPr/>
          <p:nvPr/>
        </p:nvSpPr>
        <p:spPr>
          <a:xfrm>
            <a:off x="323528" y="1844824"/>
            <a:ext cx="8186550" cy="2850267"/>
          </a:xfrm>
          <a:prstGeom prst="rect">
            <a:avLst/>
          </a:prstGeom>
        </p:spPr>
        <p:txBody>
          <a:bodyPr wrap="square">
            <a:spAutoFit/>
          </a:bodyPr>
          <a:lstStyle/>
          <a:p>
            <a:pPr lvl="0">
              <a:lnSpc>
                <a:spcPct val="120000"/>
              </a:lnSpc>
              <a:spcBef>
                <a:spcPts val="600"/>
              </a:spcBef>
              <a:buClr>
                <a:srgbClr val="142288"/>
              </a:buClr>
            </a:pPr>
            <a:r>
              <a:rPr lang="en-US" b="0" kern="0" dirty="0" err="1">
                <a:solidFill>
                  <a:schemeClr val="accent1">
                    <a:lumMod val="75000"/>
                  </a:schemeClr>
                </a:solidFill>
                <a:latin typeface="Helvetica Neue"/>
                <a:ea typeface="Optima" pitchFamily="18" charset="-93"/>
                <a:cs typeface="Optima" pitchFamily="18" charset="-93"/>
              </a:rPr>
              <a:t>Viên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đạn</a:t>
            </a:r>
            <a:r>
              <a:rPr lang="en-US" b="0" kern="0" dirty="0">
                <a:solidFill>
                  <a:schemeClr val="accent1">
                    <a:lumMod val="75000"/>
                  </a:schemeClr>
                </a:solidFill>
                <a:latin typeface="Helvetica Neue"/>
                <a:ea typeface="Optima" pitchFamily="18" charset="-93"/>
                <a:cs typeface="Optima" pitchFamily="18" charset="-93"/>
              </a:rPr>
              <a:t> bay </a:t>
            </a:r>
            <a:r>
              <a:rPr lang="en-US" b="0" kern="0" dirty="0" err="1">
                <a:solidFill>
                  <a:schemeClr val="accent1">
                    <a:lumMod val="75000"/>
                  </a:schemeClr>
                </a:solidFill>
                <a:latin typeface="Helvetica Neue"/>
                <a:ea typeface="Optima" pitchFamily="18" charset="-93"/>
                <a:cs typeface="Optima" pitchFamily="18" charset="-93"/>
              </a:rPr>
              <a:t>trong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không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gian</a:t>
            </a:r>
            <a:r>
              <a:rPr lang="en-US" b="0" kern="0" dirty="0">
                <a:solidFill>
                  <a:schemeClr val="accent1">
                    <a:lumMod val="75000"/>
                  </a:schemeClr>
                </a:solidFill>
                <a:latin typeface="Helvetica Neue"/>
                <a:ea typeface="Optima" pitchFamily="18" charset="-93"/>
                <a:cs typeface="Optima" pitchFamily="18" charset="-93"/>
              </a:rPr>
              <a:t> Oxy </a:t>
            </a:r>
            <a:r>
              <a:rPr lang="en-US" b="0" kern="0" dirty="0" err="1">
                <a:solidFill>
                  <a:schemeClr val="accent1">
                    <a:lumMod val="75000"/>
                  </a:schemeClr>
                </a:solidFill>
                <a:latin typeface="Helvetica Neue"/>
                <a:ea typeface="Optima" pitchFamily="18" charset="-93"/>
                <a:cs typeface="Optima" pitchFamily="18" charset="-93"/>
              </a:rPr>
              <a:t>theo</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quy</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luật</a:t>
            </a:r>
            <a:r>
              <a:rPr lang="en-US" b="0" kern="0" dirty="0">
                <a:solidFill>
                  <a:schemeClr val="accent1">
                    <a:lumMod val="75000"/>
                  </a:schemeClr>
                </a:solidFill>
                <a:latin typeface="Helvetica Neue"/>
                <a:ea typeface="Optima" pitchFamily="18" charset="-93"/>
                <a:cs typeface="Optima" pitchFamily="18" charset="-93"/>
              </a:rPr>
              <a:t>:</a:t>
            </a:r>
          </a:p>
          <a:p>
            <a:pPr lvl="0">
              <a:lnSpc>
                <a:spcPct val="120000"/>
              </a:lnSpc>
              <a:spcBef>
                <a:spcPts val="600"/>
              </a:spcBef>
              <a:buClr>
                <a:srgbClr val="142288"/>
              </a:buClr>
            </a:pPr>
            <a:endParaRPr lang="en-US" b="0" i="1"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endParaRPr lang="en-US" b="0" i="1"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endParaRPr lang="en-US" b="0" i="1"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endParaRPr lang="en-US" b="0" i="1"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r>
              <a:rPr lang="en-US" b="0" kern="0" dirty="0">
                <a:solidFill>
                  <a:schemeClr val="accent1">
                    <a:lumMod val="75000"/>
                  </a:schemeClr>
                </a:solidFill>
                <a:latin typeface="Helvetica Neue"/>
                <a:ea typeface="Optima" pitchFamily="18" charset="-93"/>
                <a:cs typeface="Optima" pitchFamily="18" charset="-93"/>
              </a:rPr>
              <a:t>Trong </a:t>
            </a:r>
            <a:r>
              <a:rPr lang="en-US" b="0" kern="0" dirty="0" err="1">
                <a:solidFill>
                  <a:schemeClr val="accent1">
                    <a:lumMod val="75000"/>
                  </a:schemeClr>
                </a:solidFill>
                <a:latin typeface="Helvetica Neue"/>
                <a:ea typeface="Optima" pitchFamily="18" charset="-93"/>
                <a:cs typeface="Optima" pitchFamily="18" charset="-93"/>
              </a:rPr>
              <a:t>đó</a:t>
            </a:r>
            <a:r>
              <a:rPr lang="en-US" b="0" kern="0" dirty="0">
                <a:solidFill>
                  <a:schemeClr val="accent1">
                    <a:lumMod val="75000"/>
                  </a:schemeClr>
                </a:solidFill>
                <a:latin typeface="Helvetica Neue"/>
                <a:ea typeface="Optima" pitchFamily="18" charset="-93"/>
                <a:cs typeface="Optima" pitchFamily="18" charset="-93"/>
              </a:rPr>
              <a:t> v</a:t>
            </a:r>
            <a:r>
              <a:rPr lang="en-US" b="0" kern="0" baseline="-25000" dirty="0">
                <a:solidFill>
                  <a:schemeClr val="accent1">
                    <a:lumMod val="75000"/>
                  </a:schemeClr>
                </a:solidFill>
                <a:latin typeface="Helvetica Neue"/>
                <a:ea typeface="Optima" pitchFamily="18" charset="-93"/>
                <a:cs typeface="Optima" pitchFamily="18" charset="-93"/>
              </a:rPr>
              <a:t>o</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là</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vận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tốc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ứng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với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thời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t</a:t>
            </a:r>
            <a:r>
              <a:rPr lang="en-US" b="0" kern="0" baseline="-25000" dirty="0">
                <a:solidFill>
                  <a:schemeClr val="accent1">
                    <a:lumMod val="75000"/>
                  </a:schemeClr>
                </a:solidFill>
                <a:latin typeface="Helvetica Neue"/>
                <a:ea typeface="Optima" pitchFamily="18" charset="-93"/>
                <a:cs typeface="Optima" pitchFamily="18" charset="-93"/>
              </a:rPr>
              <a:t>o</a:t>
            </a:r>
            <a:r>
              <a:rPr lang="en-US" b="0" kern="0" dirty="0">
                <a:solidFill>
                  <a:schemeClr val="accent1">
                    <a:lumMod val="75000"/>
                  </a:schemeClr>
                </a:solidFill>
                <a:latin typeface="Helvetica Neue"/>
                <a:ea typeface="Optima" pitchFamily="18" charset="-93"/>
                <a:cs typeface="Optima" pitchFamily="18" charset="-93"/>
              </a:rPr>
              <a:t> = 0, </a:t>
            </a:r>
            <a:r>
              <a:rPr lang="el-GR" b="0" kern="0" dirty="0">
                <a:solidFill>
                  <a:schemeClr val="accent1">
                    <a:lumMod val="75000"/>
                  </a:schemeClr>
                </a:solidFill>
                <a:latin typeface="Roboto" panose="02000000000000000000" pitchFamily="2" charset="0"/>
                <a:ea typeface="Roboto" panose="02000000000000000000" pitchFamily="2" charset="0"/>
                <a:cs typeface="Optima" pitchFamily="18" charset="-93"/>
              </a:rPr>
              <a:t>α</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là</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góc</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bắn</a:t>
            </a:r>
            <a:endPar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endParaRPr>
          </a:p>
          <a:p>
            <a:pPr lvl="0">
              <a:lnSpc>
                <a:spcPct val="120000"/>
              </a:lnSpc>
              <a:spcBef>
                <a:spcPts val="600"/>
              </a:spcBef>
              <a:buClr>
                <a:srgbClr val="142288"/>
              </a:buClr>
            </a:pP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Tính</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vận</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tốc</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gia</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tốc</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quỹ</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đạo</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viên</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đạn</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độ</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cao</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và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tầm</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xa</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của</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viên</a:t>
            </a:r>
            <a:r>
              <a:rPr lang="en-US" b="0" kern="0" dirty="0">
                <a:solidFill>
                  <a:schemeClr val="accent1">
                    <a:lumMod val="75000"/>
                  </a:schemeClr>
                </a:solidFill>
                <a:latin typeface="Roboto" panose="02000000000000000000" pitchFamily="2" charset="0"/>
                <a:ea typeface="Roboto" panose="02000000000000000000" pitchFamily="2" charset="0"/>
                <a:cs typeface="Optima" pitchFamily="18" charset="-93"/>
              </a:rPr>
              <a:t> </a:t>
            </a:r>
            <a:r>
              <a:rPr lang="en-US" b="0" kern="0" dirty="0" err="1">
                <a:solidFill>
                  <a:schemeClr val="accent1">
                    <a:lumMod val="75000"/>
                  </a:schemeClr>
                </a:solidFill>
                <a:latin typeface="Roboto" panose="02000000000000000000" pitchFamily="2" charset="0"/>
                <a:ea typeface="Roboto" panose="02000000000000000000" pitchFamily="2" charset="0"/>
                <a:cs typeface="Optima" pitchFamily="18" charset="-93"/>
              </a:rPr>
              <a:t>đạn</a:t>
            </a:r>
            <a:endParaRPr lang="vi-VN" b="0" kern="0" dirty="0">
              <a:solidFill>
                <a:schemeClr val="accent1">
                  <a:lumMod val="75000"/>
                </a:schemeClr>
              </a:solidFill>
              <a:latin typeface="Helvetica Neue"/>
              <a:ea typeface="Optima" pitchFamily="18" charset="-93"/>
              <a:cs typeface="Optima" pitchFamily="18" charset="-93"/>
            </a:endParaRPr>
          </a:p>
        </p:txBody>
      </p:sp>
      <p:graphicFrame>
        <p:nvGraphicFramePr>
          <p:cNvPr id="2" name="Object 1">
            <a:extLst>
              <a:ext uri="{FF2B5EF4-FFF2-40B4-BE49-F238E27FC236}">
                <a16:creationId xmlns:a16="http://schemas.microsoft.com/office/drawing/2014/main" id="{64F014A4-B7F6-475F-8677-1D1257DED947}"/>
              </a:ext>
            </a:extLst>
          </p:cNvPr>
          <p:cNvGraphicFramePr>
            <a:graphicFrameLocks noChangeAspect="1"/>
          </p:cNvGraphicFramePr>
          <p:nvPr>
            <p:extLst>
              <p:ext uri="{D42A27DB-BD31-4B8C-83A1-F6EECF244321}">
                <p14:modId xmlns:p14="http://schemas.microsoft.com/office/powerpoint/2010/main" val="92090236"/>
              </p:ext>
            </p:extLst>
          </p:nvPr>
        </p:nvGraphicFramePr>
        <p:xfrm>
          <a:off x="3205957" y="2348355"/>
          <a:ext cx="2732086" cy="1129810"/>
        </p:xfrm>
        <a:graphic>
          <a:graphicData uri="http://schemas.openxmlformats.org/presentationml/2006/ole">
            <mc:AlternateContent xmlns:mc="http://schemas.openxmlformats.org/markup-compatibility/2006">
              <mc:Choice xmlns:v="urn:schemas-microsoft-com:vml" Requires="v">
                <p:oleObj name="Equation" r:id="rId3" imgW="1688760" imgH="698400" progId="Equation.DSMT4">
                  <p:embed/>
                </p:oleObj>
              </mc:Choice>
              <mc:Fallback>
                <p:oleObj name="Equation" r:id="rId3" imgW="1688760" imgH="698400" progId="Equation.DSMT4">
                  <p:embed/>
                  <p:pic>
                    <p:nvPicPr>
                      <p:cNvPr id="0" name=""/>
                      <p:cNvPicPr/>
                      <p:nvPr/>
                    </p:nvPicPr>
                    <p:blipFill>
                      <a:blip r:embed="rId4"/>
                      <a:stretch>
                        <a:fillRect/>
                      </a:stretch>
                    </p:blipFill>
                    <p:spPr>
                      <a:xfrm>
                        <a:off x="3205957" y="2348355"/>
                        <a:ext cx="2732086" cy="1129810"/>
                      </a:xfrm>
                      <a:prstGeom prst="rect">
                        <a:avLst/>
                      </a:prstGeom>
                    </p:spPr>
                  </p:pic>
                </p:oleObj>
              </mc:Fallback>
            </mc:AlternateContent>
          </a:graphicData>
        </a:graphic>
      </p:graphicFrame>
    </p:spTree>
    <p:extLst>
      <p:ext uri="{BB962C8B-B14F-4D97-AF65-F5344CB8AC3E}">
        <p14:creationId xmlns:p14="http://schemas.microsoft.com/office/powerpoint/2010/main" val="39949929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0" name="Rectangle 9"/>
              <p:cNvSpPr/>
              <p:nvPr/>
            </p:nvSpPr>
            <p:spPr>
              <a:xfrm>
                <a:off x="488926" y="1340768"/>
                <a:ext cx="8186550" cy="799706"/>
              </a:xfrm>
              <a:prstGeom prst="rect">
                <a:avLst/>
              </a:prstGeom>
            </p:spPr>
            <p:txBody>
              <a:bodyPr wrap="square">
                <a:spAutoFit/>
              </a:bodyPr>
              <a:lstStyle/>
              <a:p>
                <a:pPr lvl="0">
                  <a:lnSpc>
                    <a:spcPct val="120000"/>
                  </a:lnSpc>
                  <a:spcBef>
                    <a:spcPts val="600"/>
                  </a:spcBef>
                  <a:buClr>
                    <a:srgbClr val="142288"/>
                  </a:buClr>
                </a:pPr>
                <a:r>
                  <a:rPr lang="vi-VN" b="0" kern="0" dirty="0">
                    <a:solidFill>
                      <a:schemeClr val="accent1">
                        <a:lumMod val="75000"/>
                      </a:schemeClr>
                    </a:solidFill>
                    <a:latin typeface="Helvetica Neue"/>
                    <a:ea typeface="Optima" pitchFamily="18" charset="-93"/>
                    <a:cs typeface="Optima" pitchFamily="18" charset="-93"/>
                  </a:rPr>
                  <a:t>Xét điểm M chuyển động trong không gian. Nếu điểm M chuyển</a:t>
                </a:r>
                <a:r>
                  <a:rPr lang="en-US" b="0" kern="0" dirty="0">
                    <a:solidFill>
                      <a:schemeClr val="accent1">
                        <a:lumMod val="75000"/>
                      </a:schemeClr>
                    </a:solidFill>
                    <a:latin typeface="Helvetica Neue"/>
                    <a:ea typeface="Optima" pitchFamily="18" charset="-93"/>
                    <a:cs typeface="Optima" pitchFamily="18" charset="-93"/>
                  </a:rPr>
                  <a:t> </a:t>
                </a:r>
                <a:r>
                  <a:rPr lang="vi-VN" b="0" kern="0" dirty="0">
                    <a:solidFill>
                      <a:schemeClr val="accent1">
                        <a:lumMod val="75000"/>
                      </a:schemeClr>
                    </a:solidFill>
                    <a:latin typeface="Helvetica Neue"/>
                    <a:ea typeface="Optima" pitchFamily="18" charset="-93"/>
                    <a:cs typeface="Optima" pitchFamily="18" charset="-93"/>
                  </a:rPr>
                  <a:t>động cách O cố định thì vị trí M được xác định bằng vector </a:t>
                </a:r>
                <a14:m>
                  <m:oMath xmlns:m="http://schemas.openxmlformats.org/officeDocument/2006/math">
                    <m:acc>
                      <m:accPr>
                        <m:chr m:val="⃗"/>
                        <m:ctrlPr>
                          <a:rPr lang="vi-VN"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r>
                          <a:rPr lang="en-US" b="0" i="1" kern="0" smtClean="0">
                            <a:solidFill>
                              <a:schemeClr val="accent1">
                                <a:lumMod val="75000"/>
                              </a:schemeClr>
                            </a:solidFill>
                            <a:latin typeface="Cambria Math"/>
                            <a:ea typeface="Optima" pitchFamily="18" charset="-93"/>
                            <a:cs typeface="Optima" pitchFamily="18" charset="-93"/>
                          </a:rPr>
                          <m:t>𝑟</m:t>
                        </m:r>
                      </m:e>
                    </m:acc>
                    <m:r>
                      <a:rPr lang="en-US" b="0" i="1" kern="0" smtClean="0">
                        <a:solidFill>
                          <a:schemeClr val="accent1">
                            <a:lumMod val="75000"/>
                          </a:schemeClr>
                        </a:solidFill>
                        <a:latin typeface="Cambria Math"/>
                        <a:ea typeface="Optima" pitchFamily="18" charset="-93"/>
                        <a:cs typeface="Optima" pitchFamily="18" charset="-93"/>
                      </a:rPr>
                      <m:t>=</m:t>
                    </m:r>
                    <m:acc>
                      <m:accPr>
                        <m:chr m:val="⃗"/>
                        <m:ctrlPr>
                          <a:rPr lang="en-US" b="0" i="1" kern="0" smtClean="0">
                            <a:solidFill>
                              <a:schemeClr val="accent1">
                                <a:lumMod val="75000"/>
                              </a:schemeClr>
                            </a:solidFill>
                            <a:latin typeface="Cambria Math" panose="02040503050406030204" pitchFamily="18" charset="0"/>
                            <a:ea typeface="Optima" pitchFamily="18" charset="-93"/>
                            <a:cs typeface="Optima" pitchFamily="18" charset="-93"/>
                          </a:rPr>
                        </m:ctrlPr>
                      </m:accPr>
                      <m:e>
                        <m:r>
                          <a:rPr lang="en-US" b="0" i="1" kern="0" smtClean="0">
                            <a:solidFill>
                              <a:schemeClr val="accent1">
                                <a:lumMod val="75000"/>
                              </a:schemeClr>
                            </a:solidFill>
                            <a:latin typeface="Cambria Math"/>
                            <a:ea typeface="Optima" pitchFamily="18" charset="-93"/>
                            <a:cs typeface="Optima" pitchFamily="18" charset="-93"/>
                          </a:rPr>
                          <m:t>𝑂𝑀</m:t>
                        </m:r>
                      </m:e>
                    </m:acc>
                  </m:oMath>
                </a14:m>
                <a:endParaRPr lang="vi-VN" b="0" i="1" kern="0" dirty="0">
                  <a:solidFill>
                    <a:schemeClr val="accent1">
                      <a:lumMod val="75000"/>
                    </a:schemeClr>
                  </a:solidFill>
                  <a:latin typeface="Helvetica Neue"/>
                  <a:ea typeface="Optima" pitchFamily="18" charset="-93"/>
                  <a:cs typeface="Optima" pitchFamily="18" charset="-93"/>
                </a:endParaRPr>
              </a:p>
            </p:txBody>
          </p:sp>
        </mc:Choice>
        <mc:Fallback xmlns="">
          <p:sp>
            <p:nvSpPr>
              <p:cNvPr id="10" name="Rectangle 9"/>
              <p:cNvSpPr>
                <a:spLocks noRot="1" noChangeAspect="1" noMove="1" noResize="1" noEditPoints="1" noAdjustHandles="1" noChangeArrowheads="1" noChangeShapeType="1" noTextEdit="1"/>
              </p:cNvSpPr>
              <p:nvPr/>
            </p:nvSpPr>
            <p:spPr>
              <a:xfrm>
                <a:off x="488926" y="1340768"/>
                <a:ext cx="8186550" cy="799706"/>
              </a:xfrm>
              <a:prstGeom prst="rect">
                <a:avLst/>
              </a:prstGeom>
              <a:blipFill>
                <a:blip r:embed="rId3"/>
                <a:stretch>
                  <a:fillRect l="-596" t="-763" b="-6870"/>
                </a:stretch>
              </a:blipFill>
            </p:spPr>
            <p:txBody>
              <a:bodyPr/>
              <a:lstStyle/>
              <a:p>
                <a:r>
                  <a:rPr lang="en-US">
                    <a:noFill/>
                  </a:rPr>
                  <a:t> </a:t>
                </a:r>
              </a:p>
            </p:txBody>
          </p:sp>
        </mc:Fallback>
      </mc:AlternateContent>
      <p:sp>
        <p:nvSpPr>
          <p:cNvPr id="31" name="Rectangle 30"/>
          <p:cNvSpPr/>
          <p:nvPr/>
        </p:nvSpPr>
        <p:spPr>
          <a:xfrm>
            <a:off x="251520" y="4791381"/>
            <a:ext cx="5472608" cy="1166473"/>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Helvetica Neue"/>
                <a:ea typeface="Optima" pitchFamily="18" charset="-93"/>
                <a:cs typeface="Optima" pitchFamily="18" charset="-93"/>
              </a:rPr>
              <a:t>V</a:t>
            </a:r>
            <a:r>
              <a:rPr lang="vi-VN" b="0" i="1" kern="0">
                <a:solidFill>
                  <a:schemeClr val="accent1">
                    <a:lumMod val="75000"/>
                  </a:schemeClr>
                </a:solidFill>
                <a:latin typeface="Helvetica Neue"/>
                <a:ea typeface="Optima" pitchFamily="18" charset="-93"/>
                <a:cs typeface="Optima" pitchFamily="18" charset="-93"/>
              </a:rPr>
              <a:t>ector vận tốc tức thời tại một điểm</a:t>
            </a:r>
            <a:r>
              <a:rPr lang="en-US" b="0" i="1" kern="0">
                <a:solidFill>
                  <a:schemeClr val="accent1">
                    <a:lumMod val="75000"/>
                  </a:schemeClr>
                </a:solidFill>
                <a:latin typeface="Helvetica Neue"/>
                <a:ea typeface="Optima" pitchFamily="18" charset="-93"/>
                <a:cs typeface="Optima" pitchFamily="18" charset="-93"/>
              </a:rPr>
              <a:t> </a:t>
            </a:r>
            <a:r>
              <a:rPr lang="vi-VN" b="0" i="1" kern="0">
                <a:solidFill>
                  <a:schemeClr val="accent1">
                    <a:lumMod val="75000"/>
                  </a:schemeClr>
                </a:solidFill>
                <a:latin typeface="Helvetica Neue"/>
                <a:ea typeface="Optima" pitchFamily="18" charset="-93"/>
                <a:cs typeface="Optima" pitchFamily="18" charset="-93"/>
              </a:rPr>
              <a:t>luôn tiếp tuyến với quỹ đạo tại điểm đó</a:t>
            </a:r>
            <a:endParaRPr lang="en-US" b="0" i="1" kern="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Helvetica Neue"/>
                <a:ea typeface="Optima" pitchFamily="18" charset="-93"/>
                <a:cs typeface="Optima" pitchFamily="18" charset="-93"/>
              </a:rPr>
              <a:t>Đơn vị của vận tốc là mét/giây, kí hiệu m/s</a:t>
            </a:r>
          </a:p>
        </p:txBody>
      </p:sp>
      <p:grpSp>
        <p:nvGrpSpPr>
          <p:cNvPr id="73" name="Group 72"/>
          <p:cNvGrpSpPr/>
          <p:nvPr/>
        </p:nvGrpSpPr>
        <p:grpSpPr>
          <a:xfrm>
            <a:off x="5940152" y="1844106"/>
            <a:ext cx="3311388" cy="1665476"/>
            <a:chOff x="5940152" y="2051556"/>
            <a:chExt cx="3311388" cy="1665476"/>
          </a:xfrm>
        </p:grpSpPr>
        <p:cxnSp>
          <p:nvCxnSpPr>
            <p:cNvPr id="37" name="Straight Arrow Connector 36"/>
            <p:cNvCxnSpPr/>
            <p:nvPr/>
          </p:nvCxnSpPr>
          <p:spPr bwMode="auto">
            <a:xfrm flipV="1">
              <a:off x="6300192" y="2347924"/>
              <a:ext cx="537195" cy="1193817"/>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47" name="TextBox 46"/>
                <p:cNvSpPr txBox="1"/>
                <p:nvPr/>
              </p:nvSpPr>
              <p:spPr>
                <a:xfrm>
                  <a:off x="6804248" y="2492896"/>
                  <a:ext cx="36004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sSub>
                              <m:sSubPr>
                                <m:ctrlPr>
                                  <a:rPr lang="en-US" b="0" i="1" dirty="0" smtClean="0">
                                    <a:latin typeface="Cambria Math" panose="02040503050406030204" pitchFamily="18" charset="0"/>
                                  </a:rPr>
                                </m:ctrlPr>
                              </m:sSubPr>
                              <m:e>
                                <m:r>
                                  <a:rPr lang="en-US" b="0" i="1" dirty="0" smtClean="0">
                                    <a:latin typeface="Cambria Math"/>
                                  </a:rPr>
                                  <m:t>𝑟</m:t>
                                </m:r>
                              </m:e>
                              <m:sub>
                                <m:r>
                                  <a:rPr lang="en-US" b="0" i="1" dirty="0" smtClean="0">
                                    <a:latin typeface="Cambria Math"/>
                                  </a:rPr>
                                  <m:t>2</m:t>
                                </m:r>
                              </m:sub>
                            </m:sSub>
                          </m:e>
                        </m:acc>
                      </m:oMath>
                    </m:oMathPara>
                  </a14:m>
                  <a:endParaRPr lang="en-US" b="0" i="1" dirty="0"/>
                </a:p>
              </p:txBody>
            </p:sp>
          </mc:Choice>
          <mc:Fallback xmlns="">
            <p:sp>
              <p:nvSpPr>
                <p:cNvPr id="47" name="TextBox 46"/>
                <p:cNvSpPr txBox="1">
                  <a:spLocks noRot="1" noChangeAspect="1" noMove="1" noResize="1" noEditPoints="1" noAdjustHandles="1" noChangeArrowheads="1" noChangeShapeType="1" noTextEdit="1"/>
                </p:cNvSpPr>
                <p:nvPr/>
              </p:nvSpPr>
              <p:spPr>
                <a:xfrm>
                  <a:off x="6804248" y="2492896"/>
                  <a:ext cx="360040" cy="369332"/>
                </a:xfrm>
                <a:prstGeom prst="rect">
                  <a:avLst/>
                </a:prstGeom>
                <a:blipFill rotWithShape="1">
                  <a:blip r:embed="rId8"/>
                  <a:stretch>
                    <a:fillRect/>
                  </a:stretch>
                </a:blipFill>
              </p:spPr>
              <p:txBody>
                <a:bodyPr/>
                <a:lstStyle/>
                <a:p>
                  <a:r>
                    <a:rPr lang="en-US">
                      <a:noFill/>
                    </a:rPr>
                    <a:t> </a:t>
                  </a:r>
                </a:p>
              </p:txBody>
            </p:sp>
          </mc:Fallback>
        </mc:AlternateContent>
        <p:sp>
          <p:nvSpPr>
            <p:cNvPr id="50" name="TextBox 49"/>
            <p:cNvSpPr txBox="1"/>
            <p:nvPr/>
          </p:nvSpPr>
          <p:spPr>
            <a:xfrm>
              <a:off x="5940152" y="3301875"/>
              <a:ext cx="360040" cy="369332"/>
            </a:xfrm>
            <a:prstGeom prst="rect">
              <a:avLst/>
            </a:prstGeom>
            <a:noFill/>
          </p:spPr>
          <p:txBody>
            <a:bodyPr wrap="square" rtlCol="0">
              <a:spAutoFit/>
            </a:bodyPr>
            <a:lstStyle/>
            <a:p>
              <a:r>
                <a:rPr lang="en-US" b="0" i="1"/>
                <a:t>O</a:t>
              </a:r>
              <a:endParaRPr lang="en-US" b="0" i="1" dirty="0"/>
            </a:p>
          </p:txBody>
        </p:sp>
        <p:cxnSp>
          <p:nvCxnSpPr>
            <p:cNvPr id="4" name="Curved Connector 3"/>
            <p:cNvCxnSpPr/>
            <p:nvPr/>
          </p:nvCxnSpPr>
          <p:spPr bwMode="auto">
            <a:xfrm>
              <a:off x="6588224" y="2347924"/>
              <a:ext cx="2087252" cy="891527"/>
            </a:xfrm>
            <a:prstGeom prst="curvedConnector3">
              <a:avLst>
                <a:gd name="adj1" fmla="val 5000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6" name="Straight Arrow Connector 55"/>
            <p:cNvCxnSpPr/>
            <p:nvPr/>
          </p:nvCxnSpPr>
          <p:spPr bwMode="auto">
            <a:xfrm flipV="1">
              <a:off x="6300192" y="2540080"/>
              <a:ext cx="1152128" cy="1014391"/>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7" name="Straight Arrow Connector 56"/>
            <p:cNvCxnSpPr/>
            <p:nvPr/>
          </p:nvCxnSpPr>
          <p:spPr bwMode="auto">
            <a:xfrm flipV="1">
              <a:off x="6300192" y="2944832"/>
              <a:ext cx="1440160" cy="609639"/>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3" name="Straight Arrow Connector 62"/>
            <p:cNvCxnSpPr/>
            <p:nvPr/>
          </p:nvCxnSpPr>
          <p:spPr bwMode="auto">
            <a:xfrm flipV="1">
              <a:off x="6300192" y="3249651"/>
              <a:ext cx="2375284" cy="304820"/>
            </a:xfrm>
            <a:prstGeom prst="straightConnector1">
              <a:avLst/>
            </a:prstGeom>
            <a:solidFill>
              <a:schemeClr val="accent1"/>
            </a:solidFill>
            <a:ln w="28575"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6" name="TextBox 65"/>
            <p:cNvSpPr txBox="1"/>
            <p:nvPr/>
          </p:nvSpPr>
          <p:spPr>
            <a:xfrm>
              <a:off x="6732240" y="2051556"/>
              <a:ext cx="576064" cy="369332"/>
            </a:xfrm>
            <a:prstGeom prst="rect">
              <a:avLst/>
            </a:prstGeom>
            <a:noFill/>
          </p:spPr>
          <p:txBody>
            <a:bodyPr wrap="square" rtlCol="0">
              <a:spAutoFit/>
            </a:bodyPr>
            <a:lstStyle/>
            <a:p>
              <a:r>
                <a:rPr lang="en-US" b="0" i="1"/>
                <a:t>M</a:t>
              </a:r>
              <a:r>
                <a:rPr lang="en-US" b="0" i="1" baseline="-25000"/>
                <a:t>1</a:t>
              </a:r>
              <a:endParaRPr lang="en-US" b="0" i="1" baseline="-25000" dirty="0"/>
            </a:p>
          </p:txBody>
        </p:sp>
        <p:sp>
          <p:nvSpPr>
            <p:cNvPr id="67" name="TextBox 66"/>
            <p:cNvSpPr txBox="1"/>
            <p:nvPr/>
          </p:nvSpPr>
          <p:spPr>
            <a:xfrm>
              <a:off x="7452320" y="2257365"/>
              <a:ext cx="576064" cy="369332"/>
            </a:xfrm>
            <a:prstGeom prst="rect">
              <a:avLst/>
            </a:prstGeom>
            <a:noFill/>
          </p:spPr>
          <p:txBody>
            <a:bodyPr wrap="square" rtlCol="0">
              <a:spAutoFit/>
            </a:bodyPr>
            <a:lstStyle/>
            <a:p>
              <a:r>
                <a:rPr lang="en-US" b="0" i="1"/>
                <a:t>M</a:t>
              </a:r>
              <a:r>
                <a:rPr lang="en-US" b="0" i="1" baseline="-25000"/>
                <a:t>2</a:t>
              </a:r>
              <a:endParaRPr lang="en-US" b="0" i="1" baseline="-25000" dirty="0"/>
            </a:p>
          </p:txBody>
        </p:sp>
        <p:sp>
          <p:nvSpPr>
            <p:cNvPr id="68" name="TextBox 67"/>
            <p:cNvSpPr txBox="1"/>
            <p:nvPr/>
          </p:nvSpPr>
          <p:spPr>
            <a:xfrm>
              <a:off x="7740352" y="2665323"/>
              <a:ext cx="576064" cy="369332"/>
            </a:xfrm>
            <a:prstGeom prst="rect">
              <a:avLst/>
            </a:prstGeom>
            <a:noFill/>
          </p:spPr>
          <p:txBody>
            <a:bodyPr wrap="square" rtlCol="0">
              <a:spAutoFit/>
            </a:bodyPr>
            <a:lstStyle/>
            <a:p>
              <a:r>
                <a:rPr lang="en-US" b="0" i="1"/>
                <a:t>M</a:t>
              </a:r>
              <a:r>
                <a:rPr lang="en-US" b="0" i="1" baseline="-25000"/>
                <a:t>3</a:t>
              </a:r>
              <a:endParaRPr lang="en-US" b="0" i="1" baseline="-25000" dirty="0"/>
            </a:p>
          </p:txBody>
        </p:sp>
        <p:sp>
          <p:nvSpPr>
            <p:cNvPr id="69" name="TextBox 68"/>
            <p:cNvSpPr txBox="1"/>
            <p:nvPr/>
          </p:nvSpPr>
          <p:spPr>
            <a:xfrm>
              <a:off x="8675476" y="2924944"/>
              <a:ext cx="576064" cy="369332"/>
            </a:xfrm>
            <a:prstGeom prst="rect">
              <a:avLst/>
            </a:prstGeom>
            <a:noFill/>
          </p:spPr>
          <p:txBody>
            <a:bodyPr wrap="square" rtlCol="0">
              <a:spAutoFit/>
            </a:bodyPr>
            <a:lstStyle/>
            <a:p>
              <a:r>
                <a:rPr lang="en-US" b="0" i="1"/>
                <a:t>M</a:t>
              </a:r>
              <a:r>
                <a:rPr lang="en-US" b="0" i="1" baseline="-25000"/>
                <a:t>4</a:t>
              </a:r>
              <a:endParaRPr lang="en-US" b="0" i="1" baseline="-25000" dirty="0"/>
            </a:p>
          </p:txBody>
        </p:sp>
        <mc:AlternateContent xmlns:mc="http://schemas.openxmlformats.org/markup-compatibility/2006" xmlns:a14="http://schemas.microsoft.com/office/drawing/2010/main">
          <mc:Choice Requires="a14">
            <p:sp>
              <p:nvSpPr>
                <p:cNvPr id="70" name="TextBox 69"/>
                <p:cNvSpPr txBox="1"/>
                <p:nvPr/>
              </p:nvSpPr>
              <p:spPr>
                <a:xfrm>
                  <a:off x="6300192" y="2420888"/>
                  <a:ext cx="36004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sSub>
                              <m:sSubPr>
                                <m:ctrlPr>
                                  <a:rPr lang="en-US" b="0" i="1" dirty="0" smtClean="0">
                                    <a:latin typeface="Cambria Math" panose="02040503050406030204" pitchFamily="18" charset="0"/>
                                  </a:rPr>
                                </m:ctrlPr>
                              </m:sSubPr>
                              <m:e>
                                <m:r>
                                  <a:rPr lang="en-US" b="0" i="1" dirty="0" smtClean="0">
                                    <a:latin typeface="Cambria Math"/>
                                  </a:rPr>
                                  <m:t>𝑟</m:t>
                                </m:r>
                              </m:e>
                              <m:sub>
                                <m:r>
                                  <a:rPr lang="en-US" b="0" i="1" dirty="0" smtClean="0">
                                    <a:latin typeface="Cambria Math"/>
                                  </a:rPr>
                                  <m:t>1</m:t>
                                </m:r>
                              </m:sub>
                            </m:sSub>
                          </m:e>
                        </m:acc>
                      </m:oMath>
                    </m:oMathPara>
                  </a14:m>
                  <a:endParaRPr lang="en-US" b="0" i="1" dirty="0"/>
                </a:p>
              </p:txBody>
            </p:sp>
          </mc:Choice>
          <mc:Fallback xmlns="">
            <p:sp>
              <p:nvSpPr>
                <p:cNvPr id="70" name="TextBox 69"/>
                <p:cNvSpPr txBox="1">
                  <a:spLocks noRot="1" noChangeAspect="1" noMove="1" noResize="1" noEditPoints="1" noAdjustHandles="1" noChangeArrowheads="1" noChangeShapeType="1" noTextEdit="1"/>
                </p:cNvSpPr>
                <p:nvPr/>
              </p:nvSpPr>
              <p:spPr>
                <a:xfrm>
                  <a:off x="6300192" y="2420888"/>
                  <a:ext cx="360040" cy="369332"/>
                </a:xfrm>
                <a:prstGeom prst="rect">
                  <a:avLst/>
                </a:prstGeom>
                <a:blipFill rotWithShape="1">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1" name="TextBox 70"/>
                <p:cNvSpPr txBox="1"/>
                <p:nvPr/>
              </p:nvSpPr>
              <p:spPr>
                <a:xfrm>
                  <a:off x="7243582" y="2677943"/>
                  <a:ext cx="36004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sSub>
                              <m:sSubPr>
                                <m:ctrlPr>
                                  <a:rPr lang="en-US" b="0" i="1" dirty="0" smtClean="0">
                                    <a:latin typeface="Cambria Math" panose="02040503050406030204" pitchFamily="18" charset="0"/>
                                  </a:rPr>
                                </m:ctrlPr>
                              </m:sSubPr>
                              <m:e>
                                <m:r>
                                  <a:rPr lang="en-US" b="0" i="1" dirty="0" smtClean="0">
                                    <a:latin typeface="Cambria Math"/>
                                  </a:rPr>
                                  <m:t>𝑟</m:t>
                                </m:r>
                              </m:e>
                              <m:sub>
                                <m:r>
                                  <a:rPr lang="en-US" b="0" i="1" dirty="0" smtClean="0">
                                    <a:latin typeface="Cambria Math"/>
                                  </a:rPr>
                                  <m:t>3</m:t>
                                </m:r>
                              </m:sub>
                            </m:sSub>
                          </m:e>
                        </m:acc>
                      </m:oMath>
                    </m:oMathPara>
                  </a14:m>
                  <a:endParaRPr lang="en-US" b="0" i="1" dirty="0"/>
                </a:p>
              </p:txBody>
            </p:sp>
          </mc:Choice>
          <mc:Fallback xmlns="">
            <p:sp>
              <p:nvSpPr>
                <p:cNvPr id="71" name="TextBox 70"/>
                <p:cNvSpPr txBox="1">
                  <a:spLocks noRot="1" noChangeAspect="1" noMove="1" noResize="1" noEditPoints="1" noAdjustHandles="1" noChangeArrowheads="1" noChangeShapeType="1" noTextEdit="1"/>
                </p:cNvSpPr>
                <p:nvPr/>
              </p:nvSpPr>
              <p:spPr>
                <a:xfrm>
                  <a:off x="7243582" y="2677943"/>
                  <a:ext cx="360040" cy="369332"/>
                </a:xfrm>
                <a:prstGeom prst="rect">
                  <a:avLst/>
                </a:prstGeom>
                <a:blipFill rotWithShape="1">
                  <a:blip r:embed="rId1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2" name="TextBox 71"/>
                <p:cNvSpPr txBox="1"/>
                <p:nvPr/>
              </p:nvSpPr>
              <p:spPr>
                <a:xfrm>
                  <a:off x="7668344" y="3347700"/>
                  <a:ext cx="36004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b="0" i="1" dirty="0" smtClean="0">
                                <a:latin typeface="Cambria Math" panose="02040503050406030204" pitchFamily="18" charset="0"/>
                              </a:rPr>
                            </m:ctrlPr>
                          </m:accPr>
                          <m:e>
                            <m:sSub>
                              <m:sSubPr>
                                <m:ctrlPr>
                                  <a:rPr lang="en-US" b="0" i="1" dirty="0" smtClean="0">
                                    <a:latin typeface="Cambria Math" panose="02040503050406030204" pitchFamily="18" charset="0"/>
                                  </a:rPr>
                                </m:ctrlPr>
                              </m:sSubPr>
                              <m:e>
                                <m:r>
                                  <a:rPr lang="en-US" b="0" i="1" dirty="0" smtClean="0">
                                    <a:latin typeface="Cambria Math"/>
                                  </a:rPr>
                                  <m:t>𝑟</m:t>
                                </m:r>
                              </m:e>
                              <m:sub>
                                <m:r>
                                  <a:rPr lang="en-US" b="0" i="1" dirty="0" smtClean="0">
                                    <a:latin typeface="Cambria Math"/>
                                  </a:rPr>
                                  <m:t>4</m:t>
                                </m:r>
                              </m:sub>
                            </m:sSub>
                          </m:e>
                        </m:acc>
                      </m:oMath>
                    </m:oMathPara>
                  </a14:m>
                  <a:endParaRPr lang="en-US" b="0" i="1" dirty="0"/>
                </a:p>
              </p:txBody>
            </p:sp>
          </mc:Choice>
          <mc:Fallback xmlns="">
            <p:sp>
              <p:nvSpPr>
                <p:cNvPr id="72" name="TextBox 71"/>
                <p:cNvSpPr txBox="1">
                  <a:spLocks noRot="1" noChangeAspect="1" noMove="1" noResize="1" noEditPoints="1" noAdjustHandles="1" noChangeArrowheads="1" noChangeShapeType="1" noTextEdit="1"/>
                </p:cNvSpPr>
                <p:nvPr/>
              </p:nvSpPr>
              <p:spPr>
                <a:xfrm>
                  <a:off x="7668344" y="3347700"/>
                  <a:ext cx="360040" cy="369332"/>
                </a:xfrm>
                <a:prstGeom prst="rect">
                  <a:avLst/>
                </a:prstGeom>
                <a:blipFill rotWithShape="1">
                  <a:blip r:embed="rId11"/>
                  <a:stretch>
                    <a:fillRect/>
                  </a:stretch>
                </a:blipFill>
              </p:spPr>
              <p:txBody>
                <a:bodyPr/>
                <a:lstStyle/>
                <a:p>
                  <a:r>
                    <a:rPr lang="en-US">
                      <a:noFill/>
                    </a:rPr>
                    <a:t> </a:t>
                  </a:r>
                </a:p>
              </p:txBody>
            </p:sp>
          </mc:Fallback>
        </mc:AlternateContent>
      </p:grpSp>
      <p:grpSp>
        <p:nvGrpSpPr>
          <p:cNvPr id="74" name="Group 73"/>
          <p:cNvGrpSpPr/>
          <p:nvPr/>
        </p:nvGrpSpPr>
        <p:grpSpPr>
          <a:xfrm>
            <a:off x="251520" y="2285446"/>
            <a:ext cx="5544616" cy="388977"/>
            <a:chOff x="467544" y="4005064"/>
            <a:chExt cx="5544616" cy="388977"/>
          </a:xfrm>
        </p:grpSpPr>
        <p:sp>
          <p:nvSpPr>
            <p:cNvPr id="75" name="Round Same Side Corner Rectangle 74"/>
            <p:cNvSpPr/>
            <p:nvPr/>
          </p:nvSpPr>
          <p:spPr bwMode="auto">
            <a:xfrm>
              <a:off x="467544" y="4005064"/>
              <a:ext cx="5040560"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a:solidFill>
                    <a:schemeClr val="bg1"/>
                  </a:solidFill>
                  <a:latin typeface="Arial" charset="0"/>
                </a:rPr>
                <a:t>Phương trình chuyển động của chất điểm M</a:t>
              </a:r>
            </a:p>
          </p:txBody>
        </p:sp>
        <p:cxnSp>
          <p:nvCxnSpPr>
            <p:cNvPr id="76" name="Straight Connector 75"/>
            <p:cNvCxnSpPr/>
            <p:nvPr/>
          </p:nvCxnSpPr>
          <p:spPr bwMode="auto">
            <a:xfrm>
              <a:off x="467544" y="4365104"/>
              <a:ext cx="554461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aphicFrame>
        <p:nvGraphicFramePr>
          <p:cNvPr id="3" name="Object 2"/>
          <p:cNvGraphicFramePr>
            <a:graphicFrameLocks noChangeAspect="1"/>
          </p:cNvGraphicFramePr>
          <p:nvPr>
            <p:extLst>
              <p:ext uri="{D42A27DB-BD31-4B8C-83A1-F6EECF244321}">
                <p14:modId xmlns:p14="http://schemas.microsoft.com/office/powerpoint/2010/main" val="1254670086"/>
              </p:ext>
            </p:extLst>
          </p:nvPr>
        </p:nvGraphicFramePr>
        <p:xfrm>
          <a:off x="2411760" y="2720794"/>
          <a:ext cx="977666" cy="500756"/>
        </p:xfrm>
        <a:graphic>
          <a:graphicData uri="http://schemas.openxmlformats.org/presentationml/2006/ole">
            <mc:AlternateContent xmlns:mc="http://schemas.openxmlformats.org/markup-compatibility/2006">
              <mc:Choice xmlns:v="urn:schemas-microsoft-com:vml" Requires="v">
                <p:oleObj name="Equation" r:id="rId12" imgW="520560" imgH="266400" progId="Equation.DSMT4">
                  <p:embed/>
                </p:oleObj>
              </mc:Choice>
              <mc:Fallback>
                <p:oleObj name="Equation" r:id="rId12" imgW="520560" imgH="266400" progId="Equation.DSMT4">
                  <p:embed/>
                  <p:pic>
                    <p:nvPicPr>
                      <p:cNvPr id="0" name=""/>
                      <p:cNvPicPr/>
                      <p:nvPr/>
                    </p:nvPicPr>
                    <p:blipFill>
                      <a:blip r:embed="rId13"/>
                      <a:stretch>
                        <a:fillRect/>
                      </a:stretch>
                    </p:blipFill>
                    <p:spPr>
                      <a:xfrm>
                        <a:off x="2411760" y="2720794"/>
                        <a:ext cx="977666" cy="500756"/>
                      </a:xfrm>
                      <a:prstGeom prst="rect">
                        <a:avLst/>
                      </a:prstGeom>
                    </p:spPr>
                  </p:pic>
                </p:oleObj>
              </mc:Fallback>
            </mc:AlternateContent>
          </a:graphicData>
        </a:graphic>
      </p:graphicFrame>
      <p:grpSp>
        <p:nvGrpSpPr>
          <p:cNvPr id="34" name="Group 33"/>
          <p:cNvGrpSpPr/>
          <p:nvPr/>
        </p:nvGrpSpPr>
        <p:grpSpPr>
          <a:xfrm>
            <a:off x="251520" y="3293558"/>
            <a:ext cx="5544616" cy="388977"/>
            <a:chOff x="467544" y="4005064"/>
            <a:chExt cx="5544616" cy="388977"/>
          </a:xfrm>
        </p:grpSpPr>
        <p:sp>
          <p:nvSpPr>
            <p:cNvPr id="35" name="Round Same Side Corner Rectangle 34"/>
            <p:cNvSpPr/>
            <p:nvPr/>
          </p:nvSpPr>
          <p:spPr bwMode="auto">
            <a:xfrm>
              <a:off x="467544" y="4005064"/>
              <a:ext cx="2448272"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a:solidFill>
                    <a:schemeClr val="bg1"/>
                  </a:solidFill>
                  <a:latin typeface="Arial" charset="0"/>
                </a:rPr>
                <a:t>Vận tốc của điểm M</a:t>
              </a:r>
            </a:p>
          </p:txBody>
        </p:sp>
        <p:cxnSp>
          <p:nvCxnSpPr>
            <p:cNvPr id="36" name="Straight Connector 35"/>
            <p:cNvCxnSpPr/>
            <p:nvPr/>
          </p:nvCxnSpPr>
          <p:spPr bwMode="auto">
            <a:xfrm>
              <a:off x="467544" y="4365104"/>
              <a:ext cx="554461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30" name="Group 29"/>
          <p:cNvGrpSpPr/>
          <p:nvPr/>
        </p:nvGrpSpPr>
        <p:grpSpPr>
          <a:xfrm>
            <a:off x="4571752" y="3931449"/>
            <a:ext cx="4320728" cy="2170421"/>
            <a:chOff x="4571752" y="4138899"/>
            <a:chExt cx="4320728" cy="2170421"/>
          </a:xfrm>
        </p:grpSpPr>
        <p:sp>
          <p:nvSpPr>
            <p:cNvPr id="6" name="Arc 5"/>
            <p:cNvSpPr/>
            <p:nvPr/>
          </p:nvSpPr>
          <p:spPr bwMode="auto">
            <a:xfrm>
              <a:off x="4571752" y="4508231"/>
              <a:ext cx="4032696" cy="1801089"/>
            </a:xfrm>
            <a:prstGeom prst="arc">
              <a:avLst>
                <a:gd name="adj1" fmla="val 15672725"/>
                <a:gd name="adj2" fmla="val 0"/>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pSp>
          <p:nvGrpSpPr>
            <p:cNvPr id="28" name="Group 27"/>
            <p:cNvGrpSpPr/>
            <p:nvPr/>
          </p:nvGrpSpPr>
          <p:grpSpPr>
            <a:xfrm>
              <a:off x="6120048" y="4138899"/>
              <a:ext cx="2772432" cy="1789461"/>
              <a:chOff x="6120048" y="4138899"/>
              <a:chExt cx="2772432" cy="1789461"/>
            </a:xfrm>
          </p:grpSpPr>
          <p:sp>
            <p:nvSpPr>
              <p:cNvPr id="39" name="TextBox 38"/>
              <p:cNvSpPr txBox="1"/>
              <p:nvPr/>
            </p:nvSpPr>
            <p:spPr>
              <a:xfrm>
                <a:off x="6120048" y="5559028"/>
                <a:ext cx="360040" cy="369332"/>
              </a:xfrm>
              <a:prstGeom prst="rect">
                <a:avLst/>
              </a:prstGeom>
              <a:noFill/>
            </p:spPr>
            <p:txBody>
              <a:bodyPr wrap="square" rtlCol="0">
                <a:spAutoFit/>
              </a:bodyPr>
              <a:lstStyle/>
              <a:p>
                <a:r>
                  <a:rPr lang="en-US" b="0" i="1"/>
                  <a:t>O</a:t>
                </a:r>
                <a:endParaRPr lang="en-US" b="0" i="1" dirty="0"/>
              </a:p>
            </p:txBody>
          </p:sp>
          <p:cxnSp>
            <p:nvCxnSpPr>
              <p:cNvPr id="40" name="Straight Arrow Connector 39"/>
              <p:cNvCxnSpPr/>
              <p:nvPr/>
            </p:nvCxnSpPr>
            <p:spPr bwMode="auto">
              <a:xfrm flipV="1">
                <a:off x="6535526" y="4508231"/>
                <a:ext cx="232594" cy="1235464"/>
              </a:xfrm>
              <a:prstGeom prst="straightConnector1">
                <a:avLst/>
              </a:prstGeom>
              <a:solidFill>
                <a:schemeClr val="accent1"/>
              </a:solidFill>
              <a:ln w="1270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Straight Arrow Connector 40"/>
              <p:cNvCxnSpPr/>
              <p:nvPr/>
            </p:nvCxnSpPr>
            <p:spPr bwMode="auto">
              <a:xfrm flipV="1">
                <a:off x="6535526" y="4982964"/>
                <a:ext cx="1852774" cy="760732"/>
              </a:xfrm>
              <a:prstGeom prst="straightConnector1">
                <a:avLst/>
              </a:prstGeom>
              <a:solidFill>
                <a:schemeClr val="accent1"/>
              </a:solidFill>
              <a:ln w="1270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 name="Straight Arrow Connector 45"/>
              <p:cNvCxnSpPr/>
              <p:nvPr/>
            </p:nvCxnSpPr>
            <p:spPr bwMode="auto">
              <a:xfrm>
                <a:off x="6768120" y="4508231"/>
                <a:ext cx="1620180" cy="474733"/>
              </a:xfrm>
              <a:prstGeom prst="straightConnector1">
                <a:avLst/>
              </a:prstGeom>
              <a:solidFill>
                <a:schemeClr val="accent1"/>
              </a:solidFill>
              <a:ln w="12700" cap="flat" cmpd="sng" algn="ctr">
                <a:solidFill>
                  <a:srgbClr val="0070C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14" name="Object 13"/>
              <p:cNvGraphicFramePr>
                <a:graphicFrameLocks noChangeAspect="1"/>
              </p:cNvGraphicFramePr>
              <p:nvPr>
                <p:extLst>
                  <p:ext uri="{D42A27DB-BD31-4B8C-83A1-F6EECF244321}">
                    <p14:modId xmlns:p14="http://schemas.microsoft.com/office/powerpoint/2010/main" val="4157446562"/>
                  </p:ext>
                </p:extLst>
              </p:nvPr>
            </p:nvGraphicFramePr>
            <p:xfrm>
              <a:off x="7490858" y="5408775"/>
              <a:ext cx="879483" cy="379777"/>
            </p:xfrm>
            <a:graphic>
              <a:graphicData uri="http://schemas.openxmlformats.org/presentationml/2006/ole">
                <mc:AlternateContent xmlns:mc="http://schemas.openxmlformats.org/markup-compatibility/2006">
                  <mc:Choice xmlns:v="urn:schemas-microsoft-com:vml" Requires="v">
                    <p:oleObj name="Equation" r:id="rId14" imgW="558720" imgH="241200" progId="Equation.DSMT4">
                      <p:embed/>
                    </p:oleObj>
                  </mc:Choice>
                  <mc:Fallback>
                    <p:oleObj name="Equation" r:id="rId14" imgW="558720" imgH="241200" progId="Equation.DSMT4">
                      <p:embed/>
                      <p:pic>
                        <p:nvPicPr>
                          <p:cNvPr id="0" name=""/>
                          <p:cNvPicPr/>
                          <p:nvPr/>
                        </p:nvPicPr>
                        <p:blipFill>
                          <a:blip r:embed="rId15"/>
                          <a:stretch>
                            <a:fillRect/>
                          </a:stretch>
                        </p:blipFill>
                        <p:spPr>
                          <a:xfrm>
                            <a:off x="7490858" y="5408775"/>
                            <a:ext cx="879483" cy="379777"/>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4058292970"/>
                  </p:ext>
                </p:extLst>
              </p:nvPr>
            </p:nvGraphicFramePr>
            <p:xfrm>
              <a:off x="6239420" y="4889996"/>
              <a:ext cx="420688" cy="381000"/>
            </p:xfrm>
            <a:graphic>
              <a:graphicData uri="http://schemas.openxmlformats.org/presentationml/2006/ole">
                <mc:AlternateContent xmlns:mc="http://schemas.openxmlformats.org/markup-compatibility/2006">
                  <mc:Choice xmlns:v="urn:schemas-microsoft-com:vml" Requires="v">
                    <p:oleObj name="Equation" r:id="rId16" imgW="266400" imgH="241200" progId="Equation.DSMT4">
                      <p:embed/>
                    </p:oleObj>
                  </mc:Choice>
                  <mc:Fallback>
                    <p:oleObj name="Equation" r:id="rId16" imgW="266400" imgH="241200" progId="Equation.DSMT4">
                      <p:embed/>
                      <p:pic>
                        <p:nvPicPr>
                          <p:cNvPr id="0" name=""/>
                          <p:cNvPicPr>
                            <a:picLocks noChangeAspect="1" noChangeArrowheads="1"/>
                          </p:cNvPicPr>
                          <p:nvPr/>
                        </p:nvPicPr>
                        <p:blipFill>
                          <a:blip r:embed="rId17"/>
                          <a:srcRect/>
                          <a:stretch>
                            <a:fillRect/>
                          </a:stretch>
                        </p:blipFill>
                        <p:spPr bwMode="auto">
                          <a:xfrm>
                            <a:off x="6239420" y="4889996"/>
                            <a:ext cx="420688" cy="381000"/>
                          </a:xfrm>
                          <a:prstGeom prst="rect">
                            <a:avLst/>
                          </a:prstGeom>
                          <a:noFill/>
                          <a:ln>
                            <a:noFill/>
                          </a:ln>
                        </p:spPr>
                      </p:pic>
                    </p:oleObj>
                  </mc:Fallback>
                </mc:AlternateContent>
              </a:graphicData>
            </a:graphic>
          </p:graphicFrame>
          <p:sp>
            <p:nvSpPr>
              <p:cNvPr id="52" name="TextBox 51"/>
              <p:cNvSpPr txBox="1"/>
              <p:nvPr/>
            </p:nvSpPr>
            <p:spPr>
              <a:xfrm>
                <a:off x="6516092" y="4138899"/>
                <a:ext cx="576064" cy="369332"/>
              </a:xfrm>
              <a:prstGeom prst="rect">
                <a:avLst/>
              </a:prstGeom>
              <a:noFill/>
            </p:spPr>
            <p:txBody>
              <a:bodyPr wrap="square" rtlCol="0">
                <a:spAutoFit/>
              </a:bodyPr>
              <a:lstStyle/>
              <a:p>
                <a:r>
                  <a:rPr lang="en-US" b="0" i="1"/>
                  <a:t>M</a:t>
                </a:r>
                <a:r>
                  <a:rPr lang="en-US" b="0" i="1" baseline="-25000"/>
                  <a:t>1</a:t>
                </a:r>
                <a:endParaRPr lang="en-US" b="0" i="1" baseline="-25000" dirty="0"/>
              </a:p>
            </p:txBody>
          </p:sp>
          <p:sp>
            <p:nvSpPr>
              <p:cNvPr id="53" name="TextBox 52"/>
              <p:cNvSpPr txBox="1"/>
              <p:nvPr/>
            </p:nvSpPr>
            <p:spPr>
              <a:xfrm>
                <a:off x="8316416" y="4622924"/>
                <a:ext cx="576064" cy="369332"/>
              </a:xfrm>
              <a:prstGeom prst="rect">
                <a:avLst/>
              </a:prstGeom>
              <a:noFill/>
            </p:spPr>
            <p:txBody>
              <a:bodyPr wrap="square" rtlCol="0">
                <a:spAutoFit/>
              </a:bodyPr>
              <a:lstStyle/>
              <a:p>
                <a:r>
                  <a:rPr lang="en-US" b="0" i="1"/>
                  <a:t>M</a:t>
                </a:r>
                <a:r>
                  <a:rPr lang="en-US" b="0" i="1" baseline="-25000"/>
                  <a:t>2</a:t>
                </a:r>
                <a:endParaRPr lang="en-US" b="0" i="1" baseline="-25000" dirty="0"/>
              </a:p>
            </p:txBody>
          </p:sp>
          <p:graphicFrame>
            <p:nvGraphicFramePr>
              <p:cNvPr id="16" name="Object 15"/>
              <p:cNvGraphicFramePr>
                <a:graphicFrameLocks noChangeAspect="1"/>
              </p:cNvGraphicFramePr>
              <p:nvPr>
                <p:extLst>
                  <p:ext uri="{D42A27DB-BD31-4B8C-83A1-F6EECF244321}">
                    <p14:modId xmlns:p14="http://schemas.microsoft.com/office/powerpoint/2010/main" val="3251664055"/>
                  </p:ext>
                </p:extLst>
              </p:nvPr>
            </p:nvGraphicFramePr>
            <p:xfrm>
              <a:off x="7236296" y="4766097"/>
              <a:ext cx="339725" cy="319087"/>
            </p:xfrm>
            <a:graphic>
              <a:graphicData uri="http://schemas.openxmlformats.org/presentationml/2006/ole">
                <mc:AlternateContent xmlns:mc="http://schemas.openxmlformats.org/markup-compatibility/2006">
                  <mc:Choice xmlns:v="urn:schemas-microsoft-com:vml" Requires="v">
                    <p:oleObj name="Equation" r:id="rId18" imgW="215640" imgH="203040" progId="Equation.DSMT4">
                      <p:embed/>
                    </p:oleObj>
                  </mc:Choice>
                  <mc:Fallback>
                    <p:oleObj name="Equation" r:id="rId18" imgW="215640" imgH="203040" progId="Equation.DSMT4">
                      <p:embed/>
                      <p:pic>
                        <p:nvPicPr>
                          <p:cNvPr id="0" name=""/>
                          <p:cNvPicPr>
                            <a:picLocks noChangeAspect="1" noChangeArrowheads="1"/>
                          </p:cNvPicPr>
                          <p:nvPr/>
                        </p:nvPicPr>
                        <p:blipFill>
                          <a:blip r:embed="rId19"/>
                          <a:srcRect/>
                          <a:stretch>
                            <a:fillRect/>
                          </a:stretch>
                        </p:blipFill>
                        <p:spPr bwMode="auto">
                          <a:xfrm>
                            <a:off x="7236296" y="4766097"/>
                            <a:ext cx="339725"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18" name="Straight Arrow Connector 17"/>
              <p:cNvCxnSpPr/>
              <p:nvPr/>
            </p:nvCxnSpPr>
            <p:spPr bwMode="auto">
              <a:xfrm>
                <a:off x="6768120" y="4508231"/>
                <a:ext cx="1044240" cy="72897"/>
              </a:xfrm>
              <a:prstGeom prst="straightConnector1">
                <a:avLst/>
              </a:prstGeom>
              <a:solidFill>
                <a:schemeClr val="accent1"/>
              </a:solidFill>
              <a:ln w="19050" cap="flat" cmpd="sng" algn="ctr">
                <a:solidFill>
                  <a:srgbClr val="00206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27" name="Object 26"/>
              <p:cNvGraphicFramePr>
                <a:graphicFrameLocks noChangeAspect="1"/>
              </p:cNvGraphicFramePr>
              <p:nvPr>
                <p:extLst>
                  <p:ext uri="{D42A27DB-BD31-4B8C-83A1-F6EECF244321}">
                    <p14:modId xmlns:p14="http://schemas.microsoft.com/office/powerpoint/2010/main" val="1228938744"/>
                  </p:ext>
                </p:extLst>
              </p:nvPr>
            </p:nvGraphicFramePr>
            <p:xfrm>
              <a:off x="7277100" y="4159250"/>
              <a:ext cx="180975" cy="339725"/>
            </p:xfrm>
            <a:graphic>
              <a:graphicData uri="http://schemas.openxmlformats.org/presentationml/2006/ole">
                <mc:AlternateContent xmlns:mc="http://schemas.openxmlformats.org/markup-compatibility/2006">
                  <mc:Choice xmlns:v="urn:schemas-microsoft-com:vml" Requires="v">
                    <p:oleObj name="Equation" r:id="rId20" imgW="114120" imgH="215640" progId="Equation.DSMT4">
                      <p:embed/>
                    </p:oleObj>
                  </mc:Choice>
                  <mc:Fallback>
                    <p:oleObj name="Equation" r:id="rId20" imgW="114120" imgH="215640" progId="Equation.DSMT4">
                      <p:embed/>
                      <p:pic>
                        <p:nvPicPr>
                          <p:cNvPr id="0" name=""/>
                          <p:cNvPicPr>
                            <a:picLocks noChangeAspect="1" noChangeArrowheads="1"/>
                          </p:cNvPicPr>
                          <p:nvPr/>
                        </p:nvPicPr>
                        <p:blipFill>
                          <a:blip r:embed="rId21"/>
                          <a:srcRect/>
                          <a:stretch>
                            <a:fillRect/>
                          </a:stretch>
                        </p:blipFill>
                        <p:spPr bwMode="auto">
                          <a:xfrm>
                            <a:off x="7277100" y="4159250"/>
                            <a:ext cx="180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sp>
        <p:nvSpPr>
          <p:cNvPr id="62" name="Rectangle 61"/>
          <p:cNvSpPr/>
          <p:nvPr/>
        </p:nvSpPr>
        <p:spPr>
          <a:xfrm>
            <a:off x="1763688" y="6037178"/>
            <a:ext cx="2016348" cy="424732"/>
          </a:xfrm>
          <a:prstGeom prst="rect">
            <a:avLst/>
          </a:prstGeom>
          <a:ln>
            <a:solidFill>
              <a:srgbClr val="002060"/>
            </a:solidFill>
          </a:ln>
        </p:spPr>
        <p:txBody>
          <a:bodyPr wrap="square">
            <a:spAutoFit/>
          </a:bodyPr>
          <a:lstStyle/>
          <a:p>
            <a:pPr lvl="0">
              <a:lnSpc>
                <a:spcPct val="120000"/>
              </a:lnSpc>
              <a:spcBef>
                <a:spcPts val="600"/>
              </a:spcBef>
              <a:buClr>
                <a:srgbClr val="142288"/>
              </a:buClr>
            </a:pPr>
            <a:r>
              <a:rPr lang="en-US" b="0" i="1" kern="0">
                <a:solidFill>
                  <a:srgbClr val="C00000"/>
                </a:solidFill>
                <a:latin typeface="Helvetica Neue"/>
                <a:ea typeface="Optima" pitchFamily="18" charset="-93"/>
                <a:cs typeface="Optima" pitchFamily="18" charset="-93"/>
              </a:rPr>
              <a:t>1 km/h = ??? m/s</a:t>
            </a:r>
          </a:p>
        </p:txBody>
      </p:sp>
      <p:graphicFrame>
        <p:nvGraphicFramePr>
          <p:cNvPr id="7" name="Object 6"/>
          <p:cNvGraphicFramePr>
            <a:graphicFrameLocks noChangeAspect="1"/>
          </p:cNvGraphicFramePr>
          <p:nvPr>
            <p:extLst>
              <p:ext uri="{D42A27DB-BD31-4B8C-83A1-F6EECF244321}">
                <p14:modId xmlns:p14="http://schemas.microsoft.com/office/powerpoint/2010/main" val="805570128"/>
              </p:ext>
            </p:extLst>
          </p:nvPr>
        </p:nvGraphicFramePr>
        <p:xfrm>
          <a:off x="1043608" y="3725606"/>
          <a:ext cx="3697287" cy="809625"/>
        </p:xfrm>
        <a:graphic>
          <a:graphicData uri="http://schemas.openxmlformats.org/presentationml/2006/ole">
            <mc:AlternateContent xmlns:mc="http://schemas.openxmlformats.org/markup-compatibility/2006">
              <mc:Choice xmlns:v="urn:schemas-microsoft-com:vml" Requires="v">
                <p:oleObj name="Equation" r:id="rId22" imgW="1968480" imgH="431640" progId="Equation.DSMT4">
                  <p:embed/>
                </p:oleObj>
              </mc:Choice>
              <mc:Fallback>
                <p:oleObj name="Equation" r:id="rId22" imgW="1968480" imgH="431640" progId="Equation.DSMT4">
                  <p:embed/>
                  <p:pic>
                    <p:nvPicPr>
                      <p:cNvPr id="0" name="Object 37"/>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043608" y="3725606"/>
                        <a:ext cx="3697287"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Title 7">
            <a:extLst>
              <a:ext uri="{FF2B5EF4-FFF2-40B4-BE49-F238E27FC236}">
                <a16:creationId xmlns:a16="http://schemas.microsoft.com/office/drawing/2014/main" id="{3D4874EC-AD8C-4A02-9C9B-2A2F7BC394C0}"/>
              </a:ext>
            </a:extLst>
          </p:cNvPr>
          <p:cNvSpPr>
            <a:spLocks noGrp="1"/>
          </p:cNvSpPr>
          <p:nvPr>
            <p:ph type="title"/>
          </p:nvPr>
        </p:nvSpPr>
        <p:spPr/>
        <p:txBody>
          <a:bodyPr/>
          <a:lstStyle/>
          <a:p>
            <a:r>
              <a:rPr lang="vi-VN" dirty="0"/>
              <a:t>Chương</a:t>
            </a:r>
            <a:r>
              <a:rPr lang="en-US" dirty="0"/>
              <a:t> 4. ĐỘNG HỌC CHẤT ĐIỂM</a:t>
            </a:r>
          </a:p>
        </p:txBody>
      </p:sp>
      <p:sp>
        <p:nvSpPr>
          <p:cNvPr id="48" name="TextBox 47">
            <a:extLst>
              <a:ext uri="{FF2B5EF4-FFF2-40B4-BE49-F238E27FC236}">
                <a16:creationId xmlns:a16="http://schemas.microsoft.com/office/drawing/2014/main" id="{01FA4F97-FA47-48F0-9CFA-443F342729FD}"/>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2.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tự</a:t>
            </a:r>
            <a:r>
              <a:rPr lang="en-US" sz="2000" dirty="0">
                <a:solidFill>
                  <a:schemeClr val="accent1">
                    <a:lumMod val="75000"/>
                  </a:schemeClr>
                </a:solidFill>
              </a:rPr>
              <a:t> </a:t>
            </a:r>
            <a:r>
              <a:rPr lang="en-US" sz="2000" dirty="0" err="1">
                <a:solidFill>
                  <a:schemeClr val="accent1">
                    <a:lumMod val="75000"/>
                  </a:schemeClr>
                </a:solidFill>
              </a:rPr>
              <a:t>nhiên</a:t>
            </a:r>
            <a:endParaRPr lang="en-US" sz="2000" dirty="0">
              <a:solidFill>
                <a:schemeClr val="accent1">
                  <a:lumMod val="75000"/>
                </a:schemeClr>
              </a:solidFill>
            </a:endParaRPr>
          </a:p>
        </p:txBody>
      </p:sp>
    </p:spTree>
    <p:extLst>
      <p:ext uri="{BB962C8B-B14F-4D97-AF65-F5344CB8AC3E}">
        <p14:creationId xmlns:p14="http://schemas.microsoft.com/office/powerpoint/2010/main" val="34293666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p:nvPr/>
        </p:nvGrpSpPr>
        <p:grpSpPr>
          <a:xfrm>
            <a:off x="251520" y="1484784"/>
            <a:ext cx="5544616" cy="388977"/>
            <a:chOff x="467544" y="4005064"/>
            <a:chExt cx="5544616" cy="388977"/>
          </a:xfrm>
        </p:grpSpPr>
        <p:sp>
          <p:nvSpPr>
            <p:cNvPr id="35" name="Round Same Side Corner Rectangle 34"/>
            <p:cNvSpPr/>
            <p:nvPr/>
          </p:nvSpPr>
          <p:spPr bwMode="auto">
            <a:xfrm>
              <a:off x="467544" y="4005064"/>
              <a:ext cx="2448272"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a:solidFill>
                    <a:schemeClr val="bg1"/>
                  </a:solidFill>
                  <a:latin typeface="Arial" charset="0"/>
                </a:rPr>
                <a:t>Gia tốc của điểm M</a:t>
              </a:r>
            </a:p>
          </p:txBody>
        </p:sp>
        <p:cxnSp>
          <p:nvCxnSpPr>
            <p:cNvPr id="36" name="Straight Connector 35"/>
            <p:cNvCxnSpPr/>
            <p:nvPr/>
          </p:nvCxnSpPr>
          <p:spPr bwMode="auto">
            <a:xfrm>
              <a:off x="467544" y="4365104"/>
              <a:ext cx="554461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aphicFrame>
        <p:nvGraphicFramePr>
          <p:cNvPr id="38" name="Object 37"/>
          <p:cNvGraphicFramePr>
            <a:graphicFrameLocks noChangeAspect="1"/>
          </p:cNvGraphicFramePr>
          <p:nvPr>
            <p:extLst>
              <p:ext uri="{D42A27DB-BD31-4B8C-83A1-F6EECF244321}">
                <p14:modId xmlns:p14="http://schemas.microsoft.com/office/powerpoint/2010/main" val="4264242409"/>
              </p:ext>
            </p:extLst>
          </p:nvPr>
        </p:nvGraphicFramePr>
        <p:xfrm>
          <a:off x="1301750" y="1916832"/>
          <a:ext cx="3197225" cy="809625"/>
        </p:xfrm>
        <a:graphic>
          <a:graphicData uri="http://schemas.openxmlformats.org/presentationml/2006/ole">
            <mc:AlternateContent xmlns:mc="http://schemas.openxmlformats.org/markup-compatibility/2006">
              <mc:Choice xmlns:v="urn:schemas-microsoft-com:vml" Requires="v">
                <p:oleObj name="Equation" r:id="rId3" imgW="1701720" imgH="431640" progId="Equation.DSMT4">
                  <p:embed/>
                </p:oleObj>
              </mc:Choice>
              <mc:Fallback>
                <p:oleObj name="Equation" r:id="rId3" imgW="1701720" imgH="431640" progId="Equation.DSMT4">
                  <p:embed/>
                  <p:pic>
                    <p:nvPicPr>
                      <p:cNvPr id="38" name="Object 37"/>
                      <p:cNvPicPr/>
                      <p:nvPr/>
                    </p:nvPicPr>
                    <p:blipFill>
                      <a:blip r:embed="rId4"/>
                      <a:stretch>
                        <a:fillRect/>
                      </a:stretch>
                    </p:blipFill>
                    <p:spPr>
                      <a:xfrm>
                        <a:off x="1301750" y="1916832"/>
                        <a:ext cx="3197225" cy="809625"/>
                      </a:xfrm>
                      <a:prstGeom prst="rect">
                        <a:avLst/>
                      </a:prstGeom>
                    </p:spPr>
                  </p:pic>
                </p:oleObj>
              </mc:Fallback>
            </mc:AlternateContent>
          </a:graphicData>
        </a:graphic>
      </p:graphicFrame>
      <p:grpSp>
        <p:nvGrpSpPr>
          <p:cNvPr id="61" name="Group 60"/>
          <p:cNvGrpSpPr/>
          <p:nvPr/>
        </p:nvGrpSpPr>
        <p:grpSpPr>
          <a:xfrm>
            <a:off x="3978809" y="2037347"/>
            <a:ext cx="4841663" cy="2202047"/>
            <a:chOff x="3851920" y="3161283"/>
            <a:chExt cx="4841663" cy="2202047"/>
          </a:xfrm>
        </p:grpSpPr>
        <p:sp>
          <p:nvSpPr>
            <p:cNvPr id="58" name="Parallelogram 57"/>
            <p:cNvSpPr/>
            <p:nvPr/>
          </p:nvSpPr>
          <p:spPr bwMode="auto">
            <a:xfrm rot="196812">
              <a:off x="5821155" y="3598742"/>
              <a:ext cx="1251243" cy="730750"/>
            </a:xfrm>
            <a:prstGeom prst="parallelogram">
              <a:avLst>
                <a:gd name="adj" fmla="val 27238"/>
              </a:avLst>
            </a:prstGeom>
            <a:noFill/>
            <a:ln w="952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solidFill>
                    <a:schemeClr val="tx1"/>
                  </a:solidFill>
                  <a:prstDash val="dash"/>
                </a:ln>
                <a:solidFill>
                  <a:schemeClr val="tx1"/>
                </a:solidFill>
                <a:effectLst/>
                <a:latin typeface="Arial" charset="0"/>
              </a:endParaRPr>
            </a:p>
          </p:txBody>
        </p:sp>
        <p:sp>
          <p:nvSpPr>
            <p:cNvPr id="77" name="Arc 76"/>
            <p:cNvSpPr/>
            <p:nvPr/>
          </p:nvSpPr>
          <p:spPr bwMode="auto">
            <a:xfrm>
              <a:off x="3851920" y="3562241"/>
              <a:ext cx="4032696" cy="1801089"/>
            </a:xfrm>
            <a:prstGeom prst="arc">
              <a:avLst>
                <a:gd name="adj1" fmla="val 15672725"/>
                <a:gd name="adj2" fmla="val 0"/>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aphicFrame>
          <p:nvGraphicFramePr>
            <p:cNvPr id="83" name="Object 82"/>
            <p:cNvGraphicFramePr>
              <a:graphicFrameLocks noChangeAspect="1"/>
            </p:cNvGraphicFramePr>
            <p:nvPr/>
          </p:nvGraphicFramePr>
          <p:xfrm>
            <a:off x="8453871" y="4445976"/>
            <a:ext cx="239712" cy="339725"/>
          </p:xfrm>
          <a:graphic>
            <a:graphicData uri="http://schemas.openxmlformats.org/presentationml/2006/ole">
              <mc:AlternateContent xmlns:mc="http://schemas.openxmlformats.org/markup-compatibility/2006">
                <mc:Choice xmlns:v="urn:schemas-microsoft-com:vml" Requires="v">
                  <p:oleObj name="Equation" r:id="rId5" imgW="152280" imgH="215640" progId="Equation.DSMT4">
                    <p:embed/>
                  </p:oleObj>
                </mc:Choice>
                <mc:Fallback>
                  <p:oleObj name="Equation" r:id="rId5" imgW="152280" imgH="215640" progId="Equation.DSMT4">
                    <p:embed/>
                    <p:pic>
                      <p:nvPicPr>
                        <p:cNvPr id="83" name="Object 82"/>
                        <p:cNvPicPr/>
                        <p:nvPr/>
                      </p:nvPicPr>
                      <p:blipFill>
                        <a:blip r:embed="rId6"/>
                        <a:stretch>
                          <a:fillRect/>
                        </a:stretch>
                      </p:blipFill>
                      <p:spPr>
                        <a:xfrm>
                          <a:off x="8453871" y="4445976"/>
                          <a:ext cx="239712" cy="339725"/>
                        </a:xfrm>
                        <a:prstGeom prst="rect">
                          <a:avLst/>
                        </a:prstGeom>
                      </p:spPr>
                    </p:pic>
                  </p:oleObj>
                </mc:Fallback>
              </mc:AlternateContent>
            </a:graphicData>
          </a:graphic>
        </p:graphicFrame>
        <p:sp>
          <p:nvSpPr>
            <p:cNvPr id="85" name="TextBox 84"/>
            <p:cNvSpPr txBox="1"/>
            <p:nvPr/>
          </p:nvSpPr>
          <p:spPr>
            <a:xfrm>
              <a:off x="5796260" y="3192909"/>
              <a:ext cx="576064" cy="369332"/>
            </a:xfrm>
            <a:prstGeom prst="rect">
              <a:avLst/>
            </a:prstGeom>
            <a:noFill/>
          </p:spPr>
          <p:txBody>
            <a:bodyPr wrap="square" rtlCol="0">
              <a:spAutoFit/>
            </a:bodyPr>
            <a:lstStyle/>
            <a:p>
              <a:r>
                <a:rPr lang="en-US" b="0" i="1"/>
                <a:t>M</a:t>
              </a:r>
              <a:r>
                <a:rPr lang="en-US" b="0" i="1" baseline="-25000"/>
                <a:t>1</a:t>
              </a:r>
              <a:endParaRPr lang="en-US" b="0" i="1" baseline="-25000" dirty="0"/>
            </a:p>
          </p:txBody>
        </p:sp>
        <p:sp>
          <p:nvSpPr>
            <p:cNvPr id="86" name="TextBox 85"/>
            <p:cNvSpPr txBox="1"/>
            <p:nvPr/>
          </p:nvSpPr>
          <p:spPr>
            <a:xfrm>
              <a:off x="7596584" y="3676934"/>
              <a:ext cx="576064" cy="369332"/>
            </a:xfrm>
            <a:prstGeom prst="rect">
              <a:avLst/>
            </a:prstGeom>
            <a:noFill/>
          </p:spPr>
          <p:txBody>
            <a:bodyPr wrap="square" rtlCol="0">
              <a:spAutoFit/>
            </a:bodyPr>
            <a:lstStyle/>
            <a:p>
              <a:r>
                <a:rPr lang="en-US" b="0" i="1"/>
                <a:t>M</a:t>
              </a:r>
              <a:r>
                <a:rPr lang="en-US" b="0" i="1" baseline="-25000"/>
                <a:t>2</a:t>
              </a:r>
              <a:endParaRPr lang="en-US" b="0" i="1" baseline="-25000" dirty="0"/>
            </a:p>
          </p:txBody>
        </p:sp>
        <p:cxnSp>
          <p:nvCxnSpPr>
            <p:cNvPr id="88" name="Straight Arrow Connector 87"/>
            <p:cNvCxnSpPr/>
            <p:nvPr/>
          </p:nvCxnSpPr>
          <p:spPr bwMode="auto">
            <a:xfrm>
              <a:off x="6048288" y="3562241"/>
              <a:ext cx="1044240" cy="72897"/>
            </a:xfrm>
            <a:prstGeom prst="straightConnector1">
              <a:avLst/>
            </a:prstGeom>
            <a:solidFill>
              <a:schemeClr val="accent1"/>
            </a:solidFill>
            <a:ln w="19050" cap="flat" cmpd="sng" algn="ctr">
              <a:solidFill>
                <a:srgbClr val="00206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89" name="Object 88"/>
            <p:cNvGraphicFramePr>
              <a:graphicFrameLocks noChangeAspect="1"/>
            </p:cNvGraphicFramePr>
            <p:nvPr/>
          </p:nvGraphicFramePr>
          <p:xfrm>
            <a:off x="5436096" y="3881363"/>
            <a:ext cx="341312" cy="339725"/>
          </p:xfrm>
          <a:graphic>
            <a:graphicData uri="http://schemas.openxmlformats.org/presentationml/2006/ole">
              <mc:AlternateContent xmlns:mc="http://schemas.openxmlformats.org/markup-compatibility/2006">
                <mc:Choice xmlns:v="urn:schemas-microsoft-com:vml" Requires="v">
                  <p:oleObj name="Equation" r:id="rId7" imgW="215640" imgH="215640" progId="Equation.DSMT4">
                    <p:embed/>
                  </p:oleObj>
                </mc:Choice>
                <mc:Fallback>
                  <p:oleObj name="Equation" r:id="rId7" imgW="215640" imgH="215640" progId="Equation.DSMT4">
                    <p:embed/>
                    <p:pic>
                      <p:nvPicPr>
                        <p:cNvPr id="89" name="Object 88"/>
                        <p:cNvPicPr>
                          <a:picLocks noChangeAspect="1" noChangeArrowheads="1"/>
                        </p:cNvPicPr>
                        <p:nvPr/>
                      </p:nvPicPr>
                      <p:blipFill>
                        <a:blip r:embed="rId8"/>
                        <a:srcRect/>
                        <a:stretch>
                          <a:fillRect/>
                        </a:stretch>
                      </p:blipFill>
                      <p:spPr bwMode="auto">
                        <a:xfrm>
                          <a:off x="5436096" y="3881363"/>
                          <a:ext cx="34131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90" name="Straight Arrow Connector 89"/>
            <p:cNvCxnSpPr/>
            <p:nvPr/>
          </p:nvCxnSpPr>
          <p:spPr bwMode="auto">
            <a:xfrm>
              <a:off x="7668468" y="4046266"/>
              <a:ext cx="785403" cy="822894"/>
            </a:xfrm>
            <a:prstGeom prst="straightConnector1">
              <a:avLst/>
            </a:prstGeom>
            <a:solidFill>
              <a:schemeClr val="accent1"/>
            </a:solidFill>
            <a:ln w="19050" cap="flat" cmpd="sng" algn="ctr">
              <a:solidFill>
                <a:srgbClr val="00206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1" name="Straight Arrow Connector 90"/>
            <p:cNvCxnSpPr/>
            <p:nvPr/>
          </p:nvCxnSpPr>
          <p:spPr bwMode="auto">
            <a:xfrm flipH="1">
              <a:off x="5784514" y="3562241"/>
              <a:ext cx="258837" cy="749997"/>
            </a:xfrm>
            <a:prstGeom prst="straightConnector1">
              <a:avLst/>
            </a:prstGeom>
            <a:solidFill>
              <a:schemeClr val="accent1"/>
            </a:solidFill>
            <a:ln w="1905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2" name="Straight Arrow Connector 91"/>
            <p:cNvCxnSpPr/>
            <p:nvPr/>
          </p:nvCxnSpPr>
          <p:spPr bwMode="auto">
            <a:xfrm>
              <a:off x="6048288" y="3562241"/>
              <a:ext cx="827968" cy="802450"/>
            </a:xfrm>
            <a:prstGeom prst="straightConnector1">
              <a:avLst/>
            </a:prstGeom>
            <a:solidFill>
              <a:schemeClr val="accent1"/>
            </a:solidFill>
            <a:ln w="19050" cap="flat" cmpd="sng" algn="ctr">
              <a:solidFill>
                <a:srgbClr val="00206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48" name="Object 47"/>
            <p:cNvGraphicFramePr>
              <a:graphicFrameLocks noChangeAspect="1"/>
            </p:cNvGraphicFramePr>
            <p:nvPr/>
          </p:nvGraphicFramePr>
          <p:xfrm>
            <a:off x="6948264" y="4097387"/>
            <a:ext cx="239713" cy="339725"/>
          </p:xfrm>
          <a:graphic>
            <a:graphicData uri="http://schemas.openxmlformats.org/presentationml/2006/ole">
              <mc:AlternateContent xmlns:mc="http://schemas.openxmlformats.org/markup-compatibility/2006">
                <mc:Choice xmlns:v="urn:schemas-microsoft-com:vml" Requires="v">
                  <p:oleObj name="Equation" r:id="rId9" imgW="152280" imgH="215640" progId="Equation.DSMT4">
                    <p:embed/>
                  </p:oleObj>
                </mc:Choice>
                <mc:Fallback>
                  <p:oleObj name="Equation" r:id="rId9" imgW="152280" imgH="215640" progId="Equation.DSMT4">
                    <p:embed/>
                    <p:pic>
                      <p:nvPicPr>
                        <p:cNvPr id="48" name="Object 4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48264" y="4097387"/>
                          <a:ext cx="23971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0" name="Object 59"/>
            <p:cNvGraphicFramePr>
              <a:graphicFrameLocks noChangeAspect="1"/>
            </p:cNvGraphicFramePr>
            <p:nvPr/>
          </p:nvGraphicFramePr>
          <p:xfrm>
            <a:off x="6983313" y="3161283"/>
            <a:ext cx="180975" cy="339725"/>
          </p:xfrm>
          <a:graphic>
            <a:graphicData uri="http://schemas.openxmlformats.org/presentationml/2006/ole">
              <mc:AlternateContent xmlns:mc="http://schemas.openxmlformats.org/markup-compatibility/2006">
                <mc:Choice xmlns:v="urn:schemas-microsoft-com:vml" Requires="v">
                  <p:oleObj name="Equation" r:id="rId11" imgW="114120" imgH="215640" progId="Equation.DSMT4">
                    <p:embed/>
                  </p:oleObj>
                </mc:Choice>
                <mc:Fallback>
                  <p:oleObj name="Equation" r:id="rId11" imgW="114120" imgH="215640" progId="Equation.DSMT4">
                    <p:embed/>
                    <p:pic>
                      <p:nvPicPr>
                        <p:cNvPr id="60" name="Object 5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83313" y="3161283"/>
                          <a:ext cx="180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cxnSp>
        <p:nvCxnSpPr>
          <p:cNvPr id="93" name="Straight Arrow Connector 92"/>
          <p:cNvCxnSpPr/>
          <p:nvPr/>
        </p:nvCxnSpPr>
        <p:spPr bwMode="auto">
          <a:xfrm>
            <a:off x="6175178" y="2436077"/>
            <a:ext cx="522119" cy="1404601"/>
          </a:xfrm>
          <a:prstGeom prst="straightConnector1">
            <a:avLst/>
          </a:prstGeom>
          <a:solidFill>
            <a:schemeClr val="accent1"/>
          </a:solidFill>
          <a:ln w="19050" cap="flat" cmpd="sng" algn="ctr">
            <a:solidFill>
              <a:schemeClr val="accent1">
                <a:lumMod val="50000"/>
              </a:schemeClr>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97" name="Object 96"/>
          <p:cNvGraphicFramePr>
            <a:graphicFrameLocks noChangeAspect="1"/>
          </p:cNvGraphicFramePr>
          <p:nvPr>
            <p:extLst>
              <p:ext uri="{D42A27DB-BD31-4B8C-83A1-F6EECF244321}">
                <p14:modId xmlns:p14="http://schemas.microsoft.com/office/powerpoint/2010/main" val="3072410547"/>
              </p:ext>
            </p:extLst>
          </p:nvPr>
        </p:nvGraphicFramePr>
        <p:xfrm>
          <a:off x="6748239" y="3575770"/>
          <a:ext cx="200025" cy="339725"/>
        </p:xfrm>
        <a:graphic>
          <a:graphicData uri="http://schemas.openxmlformats.org/presentationml/2006/ole">
            <mc:AlternateContent xmlns:mc="http://schemas.openxmlformats.org/markup-compatibility/2006">
              <mc:Choice xmlns:v="urn:schemas-microsoft-com:vml" Requires="v">
                <p:oleObj name="Equation" r:id="rId13" imgW="126720" imgH="215640" progId="Equation.DSMT4">
                  <p:embed/>
                </p:oleObj>
              </mc:Choice>
              <mc:Fallback>
                <p:oleObj name="Equation" r:id="rId13" imgW="126720" imgH="215640" progId="Equation.DSMT4">
                  <p:embed/>
                  <p:pic>
                    <p:nvPicPr>
                      <p:cNvPr id="97" name="Object 96"/>
                      <p:cNvPicPr>
                        <a:picLocks noChangeAspect="1" noChangeArrowheads="1"/>
                      </p:cNvPicPr>
                      <p:nvPr/>
                    </p:nvPicPr>
                    <p:blipFill>
                      <a:blip r:embed="rId14"/>
                      <a:srcRect/>
                      <a:stretch>
                        <a:fillRect/>
                      </a:stretch>
                    </p:blipFill>
                    <p:spPr bwMode="auto">
                      <a:xfrm>
                        <a:off x="6748239" y="3575770"/>
                        <a:ext cx="200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8" name="Rectangle 97"/>
          <p:cNvSpPr/>
          <p:nvPr/>
        </p:nvSpPr>
        <p:spPr>
          <a:xfrm>
            <a:off x="251520" y="2799234"/>
            <a:ext cx="4968552" cy="757130"/>
          </a:xfrm>
          <a:prstGeom prst="rect">
            <a:avLst/>
          </a:prstGeom>
        </p:spPr>
        <p:txBody>
          <a:bodyPr wrap="square">
            <a:spAutoFit/>
          </a:bodyPr>
          <a:lstStyle/>
          <a:p>
            <a:pPr lvl="0">
              <a:lnSpc>
                <a:spcPct val="120000"/>
              </a:lnSpc>
              <a:spcBef>
                <a:spcPts val="600"/>
              </a:spcBef>
              <a:buClr>
                <a:srgbClr val="142288"/>
              </a:buClr>
            </a:pPr>
            <a:r>
              <a:rPr lang="vi-VN" b="0" i="1" kern="0" dirty="0">
                <a:solidFill>
                  <a:schemeClr val="accent1">
                    <a:lumMod val="75000"/>
                  </a:schemeClr>
                </a:solidFill>
                <a:latin typeface="Helvetica Neue"/>
                <a:ea typeface="Optima" pitchFamily="18" charset="-93"/>
                <a:cs typeface="Optima" pitchFamily="18" charset="-93"/>
              </a:rPr>
              <a:t>Vector gia tốc tức thời tại một điểm</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luôn hướng</a:t>
            </a:r>
            <a:r>
              <a:rPr lang="en-US" b="0" i="1" kern="0" dirty="0">
                <a:solidFill>
                  <a:schemeClr val="accent1">
                    <a:lumMod val="75000"/>
                  </a:schemeClr>
                </a:solidFill>
                <a:latin typeface="Helvetica Neue"/>
                <a:ea typeface="Optima" pitchFamily="18" charset="-93"/>
                <a:cs typeface="Optima" pitchFamily="18" charset="-93"/>
              </a:rPr>
              <a:t> v</a:t>
            </a:r>
            <a:r>
              <a:rPr lang="vi-VN" b="0" i="1" kern="0" dirty="0">
                <a:solidFill>
                  <a:schemeClr val="accent1">
                    <a:lumMod val="75000"/>
                  </a:schemeClr>
                </a:solidFill>
                <a:latin typeface="Helvetica Neue"/>
                <a:ea typeface="Optima" pitchFamily="18" charset="-93"/>
                <a:cs typeface="Optima" pitchFamily="18" charset="-93"/>
              </a:rPr>
              <a:t>ào bề lõm của quỹ</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đạo tại điểm đó</a:t>
            </a:r>
            <a:endParaRPr lang="en-US" b="0" i="1" kern="0" dirty="0">
              <a:solidFill>
                <a:schemeClr val="accent1">
                  <a:lumMod val="75000"/>
                </a:schemeClr>
              </a:solidFill>
              <a:latin typeface="Helvetica Neue"/>
              <a:ea typeface="Optima" pitchFamily="18" charset="-93"/>
              <a:cs typeface="Optima" pitchFamily="18" charset="-93"/>
            </a:endParaRPr>
          </a:p>
        </p:txBody>
      </p:sp>
      <p:grpSp>
        <p:nvGrpSpPr>
          <p:cNvPr id="99" name="Group 98"/>
          <p:cNvGrpSpPr/>
          <p:nvPr/>
        </p:nvGrpSpPr>
        <p:grpSpPr>
          <a:xfrm>
            <a:off x="251520" y="3663330"/>
            <a:ext cx="5544616" cy="388977"/>
            <a:chOff x="467544" y="4005064"/>
            <a:chExt cx="5544616" cy="388977"/>
          </a:xfrm>
        </p:grpSpPr>
        <p:sp>
          <p:nvSpPr>
            <p:cNvPr id="100" name="Round Same Side Corner Rectangle 99"/>
            <p:cNvSpPr/>
            <p:nvPr/>
          </p:nvSpPr>
          <p:spPr bwMode="auto">
            <a:xfrm>
              <a:off x="467544" y="4005064"/>
              <a:ext cx="4968552"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a:solidFill>
                    <a:schemeClr val="bg1"/>
                  </a:solidFill>
                  <a:latin typeface="Arial" charset="0"/>
                </a:rPr>
                <a:t>Dấu hiệu chuyển động nhanh (chậm) dần</a:t>
              </a:r>
            </a:p>
          </p:txBody>
        </p:sp>
        <p:cxnSp>
          <p:nvCxnSpPr>
            <p:cNvPr id="101" name="Straight Connector 100"/>
            <p:cNvCxnSpPr/>
            <p:nvPr/>
          </p:nvCxnSpPr>
          <p:spPr bwMode="auto">
            <a:xfrm>
              <a:off x="467544" y="4365104"/>
              <a:ext cx="554461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02" name="Rectangle 101"/>
              <p:cNvSpPr/>
              <p:nvPr/>
            </p:nvSpPr>
            <p:spPr>
              <a:xfrm>
                <a:off x="251518" y="4095378"/>
                <a:ext cx="8496946" cy="2377574"/>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Chuyển động của chất điểm được gọi là nhanh dần (chậm dần) nếu </a:t>
                </a:r>
                <a14:m>
                  <m:oMath xmlns:m="http://schemas.openxmlformats.org/officeDocument/2006/math">
                    <m:d>
                      <m:dPr>
                        <m:begChr m:val="|"/>
                        <m:endChr m:val="|"/>
                        <m:ctrlPr>
                          <a:rPr lang="en-US" b="0" i="1" kern="0" smtClean="0">
                            <a:solidFill>
                              <a:srgbClr val="C00000"/>
                            </a:solidFill>
                            <a:latin typeface="Cambria Math" panose="02040503050406030204" pitchFamily="18" charset="0"/>
                            <a:ea typeface="Optima" pitchFamily="18" charset="-93"/>
                            <a:cs typeface="Optima" pitchFamily="18" charset="-93"/>
                          </a:rPr>
                        </m:ctrlPr>
                      </m:dPr>
                      <m:e>
                        <m:acc>
                          <m:accPr>
                            <m:chr m:val="⃗"/>
                            <m:ctrlPr>
                              <a:rPr lang="en-US" b="0" i="1" kern="0" smtClean="0">
                                <a:solidFill>
                                  <a:srgbClr val="C00000"/>
                                </a:solidFill>
                                <a:latin typeface="Cambria Math" panose="02040503050406030204" pitchFamily="18" charset="0"/>
                                <a:ea typeface="Optima" pitchFamily="18" charset="-93"/>
                                <a:cs typeface="Optima" pitchFamily="18" charset="-93"/>
                              </a:rPr>
                            </m:ctrlPr>
                          </m:accPr>
                          <m:e>
                            <m:r>
                              <a:rPr lang="en-US" b="0" i="1" kern="0" smtClean="0">
                                <a:solidFill>
                                  <a:srgbClr val="C00000"/>
                                </a:solidFill>
                                <a:latin typeface="Cambria Math"/>
                                <a:ea typeface="Optima" pitchFamily="18" charset="-93"/>
                                <a:cs typeface="Optima" pitchFamily="18" charset="-93"/>
                              </a:rPr>
                              <m:t>𝑣</m:t>
                            </m:r>
                          </m:e>
                        </m:acc>
                      </m:e>
                    </m:d>
                  </m:oMath>
                </a14:m>
                <a:r>
                  <a:rPr lang="en-US" b="0" kern="0">
                    <a:solidFill>
                      <a:srgbClr val="C00000"/>
                    </a:solidFill>
                    <a:latin typeface="Helvetica Neue"/>
                    <a:ea typeface="Optima" pitchFamily="18" charset="-93"/>
                    <a:cs typeface="Optima" pitchFamily="18" charset="-93"/>
                  </a:rPr>
                  <a:t> </a:t>
                </a:r>
                <a:r>
                  <a:rPr lang="en-US" b="0" kern="0">
                    <a:solidFill>
                      <a:schemeClr val="accent1">
                        <a:lumMod val="75000"/>
                      </a:schemeClr>
                    </a:solidFill>
                    <a:latin typeface="Helvetica Neue"/>
                    <a:ea typeface="Optima" pitchFamily="18" charset="-93"/>
                    <a:cs typeface="Optima" pitchFamily="18" charset="-93"/>
                  </a:rPr>
                  <a:t>hay </a:t>
                </a:r>
                <a14:m>
                  <m:oMath xmlns:m="http://schemas.openxmlformats.org/officeDocument/2006/math">
                    <m:f>
                      <m:fPr>
                        <m:ctrlPr>
                          <a:rPr lang="en-US" b="0" i="1" kern="0" smtClean="0">
                            <a:solidFill>
                              <a:srgbClr val="C00000"/>
                            </a:solidFill>
                            <a:latin typeface="Cambria Math" panose="02040503050406030204" pitchFamily="18" charset="0"/>
                            <a:ea typeface="Optima" pitchFamily="18" charset="-93"/>
                            <a:cs typeface="Optima" pitchFamily="18" charset="-93"/>
                          </a:rPr>
                        </m:ctrlPr>
                      </m:fPr>
                      <m:num>
                        <m:r>
                          <a:rPr lang="en-US" b="0" i="1" kern="0" smtClean="0">
                            <a:solidFill>
                              <a:srgbClr val="C00000"/>
                            </a:solidFill>
                            <a:latin typeface="Cambria Math"/>
                            <a:ea typeface="Optima" pitchFamily="18" charset="-93"/>
                            <a:cs typeface="Optima" pitchFamily="18" charset="-93"/>
                          </a:rPr>
                          <m:t>1</m:t>
                        </m:r>
                      </m:num>
                      <m:den>
                        <m:r>
                          <a:rPr lang="en-US" b="0" i="1" kern="0" smtClean="0">
                            <a:solidFill>
                              <a:srgbClr val="C00000"/>
                            </a:solidFill>
                            <a:latin typeface="Cambria Math"/>
                            <a:ea typeface="Optima" pitchFamily="18" charset="-93"/>
                            <a:cs typeface="Optima" pitchFamily="18" charset="-93"/>
                          </a:rPr>
                          <m:t>2</m:t>
                        </m:r>
                      </m:den>
                    </m:f>
                    <m:sSup>
                      <m:sSupPr>
                        <m:ctrlPr>
                          <a:rPr lang="en-US" b="0" i="1" kern="0" smtClean="0">
                            <a:solidFill>
                              <a:srgbClr val="C00000"/>
                            </a:solidFill>
                            <a:latin typeface="Cambria Math" panose="02040503050406030204" pitchFamily="18" charset="0"/>
                            <a:ea typeface="Optima" pitchFamily="18" charset="-93"/>
                            <a:cs typeface="Optima" pitchFamily="18" charset="-93"/>
                          </a:rPr>
                        </m:ctrlPr>
                      </m:sSupPr>
                      <m:e>
                        <m:r>
                          <a:rPr lang="en-US" b="0" i="1" kern="0" smtClean="0">
                            <a:solidFill>
                              <a:srgbClr val="C00000"/>
                            </a:solidFill>
                            <a:latin typeface="Cambria Math"/>
                            <a:ea typeface="Optima" pitchFamily="18" charset="-93"/>
                            <a:cs typeface="Optima" pitchFamily="18" charset="-93"/>
                          </a:rPr>
                          <m:t>𝑣</m:t>
                        </m:r>
                      </m:e>
                      <m:sup>
                        <m:r>
                          <a:rPr lang="en-US" b="0" i="1" kern="0" smtClean="0">
                            <a:solidFill>
                              <a:srgbClr val="C00000"/>
                            </a:solidFill>
                            <a:latin typeface="Cambria Math"/>
                            <a:ea typeface="Optima" pitchFamily="18" charset="-93"/>
                            <a:cs typeface="Optima" pitchFamily="18" charset="-93"/>
                          </a:rPr>
                          <m:t>2</m:t>
                        </m:r>
                      </m:sup>
                    </m:sSup>
                  </m:oMath>
                </a14:m>
                <a:r>
                  <a:rPr lang="en-US" b="0" kern="0">
                    <a:solidFill>
                      <a:schemeClr val="accent1">
                        <a:lumMod val="75000"/>
                      </a:schemeClr>
                    </a:solidFill>
                    <a:latin typeface="Helvetica Neue"/>
                    <a:ea typeface="Optima" pitchFamily="18" charset="-93"/>
                    <a:cs typeface="Optima" pitchFamily="18" charset="-93"/>
                  </a:rPr>
                  <a:t> tăng (giảm) theo thời gian </a:t>
                </a:r>
              </a:p>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Chất điểm chuyển động nhanh dần đều nếu:</a:t>
                </a:r>
              </a:p>
              <a:p>
                <a:pPr lvl="0" algn="ctr">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acc>
                        <m:accPr>
                          <m:chr m:val="⃗"/>
                          <m:ctrlPr>
                            <a:rPr lang="en-US" b="0" i="1" kern="0" smtClean="0">
                              <a:solidFill>
                                <a:srgbClr val="C00000"/>
                              </a:solidFill>
                              <a:latin typeface="Cambria Math" panose="02040503050406030204" pitchFamily="18" charset="0"/>
                              <a:ea typeface="Optima" pitchFamily="18" charset="-93"/>
                              <a:cs typeface="Optima" pitchFamily="18" charset="-93"/>
                            </a:rPr>
                          </m:ctrlPr>
                        </m:accPr>
                        <m:e>
                          <m:r>
                            <a:rPr lang="en-US" b="0" i="1" kern="0" smtClean="0">
                              <a:solidFill>
                                <a:srgbClr val="C00000"/>
                              </a:solidFill>
                              <a:latin typeface="Cambria Math"/>
                              <a:ea typeface="Optima" pitchFamily="18" charset="-93"/>
                              <a:cs typeface="Optima" pitchFamily="18" charset="-93"/>
                            </a:rPr>
                            <m:t>𝑣</m:t>
                          </m:r>
                        </m:e>
                      </m:acc>
                      <m:r>
                        <a:rPr lang="en-US" b="0" i="1" kern="0" smtClean="0">
                          <a:solidFill>
                            <a:srgbClr val="C00000"/>
                          </a:solidFill>
                          <a:latin typeface="Cambria Math"/>
                          <a:ea typeface="Optima" pitchFamily="18" charset="-93"/>
                          <a:cs typeface="Optima" pitchFamily="18" charset="-93"/>
                        </a:rPr>
                        <m:t>.</m:t>
                      </m:r>
                      <m:acc>
                        <m:accPr>
                          <m:chr m:val="⃗"/>
                          <m:ctrlPr>
                            <a:rPr lang="en-US" b="0" i="1" kern="0" smtClean="0">
                              <a:solidFill>
                                <a:srgbClr val="C00000"/>
                              </a:solidFill>
                              <a:latin typeface="Cambria Math" panose="02040503050406030204" pitchFamily="18" charset="0"/>
                              <a:ea typeface="Optima" pitchFamily="18" charset="-93"/>
                              <a:cs typeface="Optima" pitchFamily="18" charset="-93"/>
                            </a:rPr>
                          </m:ctrlPr>
                        </m:accPr>
                        <m:e>
                          <m:r>
                            <a:rPr lang="en-US" b="0" i="1" kern="0" smtClean="0">
                              <a:solidFill>
                                <a:srgbClr val="C00000"/>
                              </a:solidFill>
                              <a:latin typeface="Cambria Math"/>
                              <a:ea typeface="Optima" pitchFamily="18" charset="-93"/>
                              <a:cs typeface="Optima" pitchFamily="18" charset="-93"/>
                            </a:rPr>
                            <m:t>𝑎</m:t>
                          </m:r>
                        </m:e>
                      </m:acc>
                      <m:r>
                        <a:rPr lang="en-US" b="0" i="1" kern="0" smtClean="0">
                          <a:solidFill>
                            <a:srgbClr val="C00000"/>
                          </a:solidFill>
                          <a:latin typeface="Cambria Math"/>
                          <a:ea typeface="Optima" pitchFamily="18" charset="-93"/>
                          <a:cs typeface="Optima" pitchFamily="18" charset="-93"/>
                        </a:rPr>
                        <m:t>&gt;0</m:t>
                      </m:r>
                    </m:oMath>
                  </m:oMathPara>
                </a14:m>
                <a:endParaRPr lang="en-US" b="0" kern="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Chất điểm chuyển động chậm dần đều nếu:</a:t>
                </a:r>
              </a:p>
              <a:p>
                <a:pPr>
                  <a:lnSpc>
                    <a:spcPct val="120000"/>
                  </a:lnSpc>
                  <a:spcBef>
                    <a:spcPts val="600"/>
                  </a:spcBef>
                  <a:buClr>
                    <a:srgbClr val="142288"/>
                  </a:buClr>
                </a:pPr>
                <a14:m>
                  <m:oMathPara xmlns:m="http://schemas.openxmlformats.org/officeDocument/2006/math">
                    <m:oMathParaPr>
                      <m:jc m:val="centerGroup"/>
                    </m:oMathParaPr>
                    <m:oMath xmlns:m="http://schemas.openxmlformats.org/officeDocument/2006/math">
                      <m:acc>
                        <m:accPr>
                          <m:chr m:val="⃗"/>
                          <m:ctrlPr>
                            <a:rPr lang="en-US" b="0" i="1" kern="0">
                              <a:solidFill>
                                <a:srgbClr val="C00000"/>
                              </a:solidFill>
                              <a:latin typeface="Cambria Math" panose="02040503050406030204" pitchFamily="18" charset="0"/>
                              <a:ea typeface="Optima" pitchFamily="18" charset="-93"/>
                              <a:cs typeface="Optima" pitchFamily="18" charset="-93"/>
                            </a:rPr>
                          </m:ctrlPr>
                        </m:accPr>
                        <m:e>
                          <m:r>
                            <a:rPr lang="en-US" b="0" i="1" kern="0">
                              <a:solidFill>
                                <a:srgbClr val="C00000"/>
                              </a:solidFill>
                              <a:latin typeface="Cambria Math"/>
                              <a:ea typeface="Optima" pitchFamily="18" charset="-93"/>
                              <a:cs typeface="Optima" pitchFamily="18" charset="-93"/>
                            </a:rPr>
                            <m:t>𝑣</m:t>
                          </m:r>
                        </m:e>
                      </m:acc>
                      <m:r>
                        <a:rPr lang="en-US" b="0" i="1" kern="0">
                          <a:solidFill>
                            <a:srgbClr val="C00000"/>
                          </a:solidFill>
                          <a:latin typeface="Cambria Math"/>
                          <a:ea typeface="Optima" pitchFamily="18" charset="-93"/>
                          <a:cs typeface="Optima" pitchFamily="18" charset="-93"/>
                        </a:rPr>
                        <m:t>.</m:t>
                      </m:r>
                      <m:acc>
                        <m:accPr>
                          <m:chr m:val="⃗"/>
                          <m:ctrlPr>
                            <a:rPr lang="en-US" b="0" i="1" kern="0">
                              <a:solidFill>
                                <a:srgbClr val="C00000"/>
                              </a:solidFill>
                              <a:latin typeface="Cambria Math" panose="02040503050406030204" pitchFamily="18" charset="0"/>
                              <a:ea typeface="Optima" pitchFamily="18" charset="-93"/>
                              <a:cs typeface="Optima" pitchFamily="18" charset="-93"/>
                            </a:rPr>
                          </m:ctrlPr>
                        </m:accPr>
                        <m:e>
                          <m:r>
                            <a:rPr lang="en-US" b="0" i="1" kern="0">
                              <a:solidFill>
                                <a:srgbClr val="C00000"/>
                              </a:solidFill>
                              <a:latin typeface="Cambria Math"/>
                              <a:ea typeface="Optima" pitchFamily="18" charset="-93"/>
                              <a:cs typeface="Optima" pitchFamily="18" charset="-93"/>
                            </a:rPr>
                            <m:t>𝑎</m:t>
                          </m:r>
                        </m:e>
                      </m:acc>
                      <m:r>
                        <a:rPr lang="en-US" b="0" i="1" kern="0" smtClean="0">
                          <a:solidFill>
                            <a:srgbClr val="C00000"/>
                          </a:solidFill>
                          <a:latin typeface="Cambria Math"/>
                          <a:ea typeface="Optima" pitchFamily="18" charset="-93"/>
                          <a:cs typeface="Optima" pitchFamily="18" charset="-93"/>
                        </a:rPr>
                        <m:t>&lt;</m:t>
                      </m:r>
                      <m:r>
                        <a:rPr lang="en-US" b="0" i="1" kern="0">
                          <a:solidFill>
                            <a:srgbClr val="C00000"/>
                          </a:solidFill>
                          <a:latin typeface="Cambria Math"/>
                          <a:ea typeface="Optima" pitchFamily="18" charset="-93"/>
                          <a:cs typeface="Optima" pitchFamily="18" charset="-93"/>
                        </a:rPr>
                        <m:t>0</m:t>
                      </m:r>
                    </m:oMath>
                  </m:oMathPara>
                </a14:m>
                <a:endParaRPr lang="en-US" b="0" kern="0">
                  <a:solidFill>
                    <a:schemeClr val="accent1">
                      <a:lumMod val="75000"/>
                    </a:schemeClr>
                  </a:solidFill>
                  <a:latin typeface="Helvetica Neue"/>
                  <a:ea typeface="Optima" pitchFamily="18" charset="-93"/>
                  <a:cs typeface="Optima" pitchFamily="18" charset="-93"/>
                </a:endParaRPr>
              </a:p>
            </p:txBody>
          </p:sp>
        </mc:Choice>
        <mc:Fallback xmlns="">
          <p:sp>
            <p:nvSpPr>
              <p:cNvPr id="102" name="Rectangle 101"/>
              <p:cNvSpPr>
                <a:spLocks noRot="1" noChangeAspect="1" noMove="1" noResize="1" noEditPoints="1" noAdjustHandles="1" noChangeArrowheads="1" noChangeShapeType="1" noTextEdit="1"/>
              </p:cNvSpPr>
              <p:nvPr/>
            </p:nvSpPr>
            <p:spPr>
              <a:xfrm>
                <a:off x="251518" y="4095378"/>
                <a:ext cx="8496946" cy="2377574"/>
              </a:xfrm>
              <a:prstGeom prst="rect">
                <a:avLst/>
              </a:prstGeom>
              <a:blipFill>
                <a:blip r:embed="rId15"/>
                <a:stretch>
                  <a:fillRect l="-430" t="-2051"/>
                </a:stretch>
              </a:blipFill>
            </p:spPr>
            <p:txBody>
              <a:bodyPr/>
              <a:lstStyle/>
              <a:p>
                <a:r>
                  <a:rPr lang="en-US">
                    <a:noFill/>
                  </a:rPr>
                  <a:t> </a:t>
                </a:r>
              </a:p>
            </p:txBody>
          </p:sp>
        </mc:Fallback>
      </mc:AlternateContent>
      <p:sp>
        <p:nvSpPr>
          <p:cNvPr id="3" name="Title 2">
            <a:extLst>
              <a:ext uri="{FF2B5EF4-FFF2-40B4-BE49-F238E27FC236}">
                <a16:creationId xmlns:a16="http://schemas.microsoft.com/office/drawing/2014/main" id="{18B5559E-3255-4600-A992-2E4D2D1D1F9B}"/>
              </a:ext>
            </a:extLst>
          </p:cNvPr>
          <p:cNvSpPr>
            <a:spLocks noGrp="1"/>
          </p:cNvSpPr>
          <p:nvPr>
            <p:ph type="title"/>
          </p:nvPr>
        </p:nvSpPr>
        <p:spPr/>
        <p:txBody>
          <a:bodyPr/>
          <a:lstStyle/>
          <a:p>
            <a:r>
              <a:rPr lang="vi-VN" dirty="0"/>
              <a:t>Chương</a:t>
            </a:r>
            <a:r>
              <a:rPr lang="en-US" dirty="0"/>
              <a:t> 4. ĐỘNG HỌC CHẤT ĐIỂM</a:t>
            </a:r>
          </a:p>
        </p:txBody>
      </p:sp>
      <p:sp>
        <p:nvSpPr>
          <p:cNvPr id="28" name="TextBox 27">
            <a:extLst>
              <a:ext uri="{FF2B5EF4-FFF2-40B4-BE49-F238E27FC236}">
                <a16:creationId xmlns:a16="http://schemas.microsoft.com/office/drawing/2014/main" id="{EBCE72F1-6F61-4B77-9C66-59DE282D0374}"/>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2.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tự</a:t>
            </a:r>
            <a:r>
              <a:rPr lang="en-US" sz="2000" dirty="0">
                <a:solidFill>
                  <a:schemeClr val="accent1">
                    <a:lumMod val="75000"/>
                  </a:schemeClr>
                </a:solidFill>
              </a:rPr>
              <a:t> </a:t>
            </a:r>
            <a:r>
              <a:rPr lang="en-US" sz="2000" dirty="0" err="1">
                <a:solidFill>
                  <a:schemeClr val="accent1">
                    <a:lumMod val="75000"/>
                  </a:schemeClr>
                </a:solidFill>
              </a:rPr>
              <a:t>nhiên</a:t>
            </a:r>
            <a:endParaRPr lang="en-US" sz="2000" dirty="0">
              <a:solidFill>
                <a:schemeClr val="accent1">
                  <a:lumMod val="75000"/>
                </a:schemeClr>
              </a:solidFill>
            </a:endParaRPr>
          </a:p>
        </p:txBody>
      </p:sp>
    </p:spTree>
    <p:extLst>
      <p:ext uri="{BB962C8B-B14F-4D97-AF65-F5344CB8AC3E}">
        <p14:creationId xmlns:p14="http://schemas.microsoft.com/office/powerpoint/2010/main" val="32587343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p:nvPr/>
        </p:nvGrpSpPr>
        <p:grpSpPr>
          <a:xfrm>
            <a:off x="251520" y="1484784"/>
            <a:ext cx="4896544" cy="388977"/>
            <a:chOff x="467544" y="4005064"/>
            <a:chExt cx="4896544" cy="388977"/>
          </a:xfrm>
        </p:grpSpPr>
        <p:sp>
          <p:nvSpPr>
            <p:cNvPr id="35" name="Round Same Side Corner Rectangle 34"/>
            <p:cNvSpPr/>
            <p:nvPr/>
          </p:nvSpPr>
          <p:spPr bwMode="auto">
            <a:xfrm>
              <a:off x="467544" y="4005064"/>
              <a:ext cx="3384376"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dirty="0" err="1">
                  <a:solidFill>
                    <a:schemeClr val="bg1"/>
                  </a:solidFill>
                  <a:latin typeface="Arial" charset="0"/>
                </a:rPr>
                <a:t>Phương</a:t>
              </a:r>
              <a:r>
                <a:rPr lang="en-US" dirty="0">
                  <a:solidFill>
                    <a:schemeClr val="bg1"/>
                  </a:solidFill>
                  <a:latin typeface="Arial" charset="0"/>
                </a:rPr>
                <a:t> </a:t>
              </a:r>
              <a:r>
                <a:rPr lang="en-US" dirty="0" err="1">
                  <a:solidFill>
                    <a:schemeClr val="bg1"/>
                  </a:solidFill>
                  <a:latin typeface="Arial" charset="0"/>
                </a:rPr>
                <a:t>trình</a:t>
              </a:r>
              <a:r>
                <a:rPr lang="en-US" dirty="0">
                  <a:solidFill>
                    <a:schemeClr val="bg1"/>
                  </a:solidFill>
                  <a:latin typeface="Arial" charset="0"/>
                </a:rPr>
                <a:t> </a:t>
              </a:r>
              <a:r>
                <a:rPr lang="en-US" dirty="0" err="1">
                  <a:solidFill>
                    <a:schemeClr val="bg1"/>
                  </a:solidFill>
                  <a:latin typeface="Arial" charset="0"/>
                </a:rPr>
                <a:t>chuyển</a:t>
              </a:r>
              <a:r>
                <a:rPr lang="en-US" dirty="0">
                  <a:solidFill>
                    <a:schemeClr val="bg1"/>
                  </a:solidFill>
                  <a:latin typeface="Arial" charset="0"/>
                </a:rPr>
                <a:t> </a:t>
              </a:r>
              <a:r>
                <a:rPr lang="en-US" dirty="0" err="1">
                  <a:solidFill>
                    <a:schemeClr val="bg1"/>
                  </a:solidFill>
                  <a:latin typeface="Arial" charset="0"/>
                </a:rPr>
                <a:t>động</a:t>
              </a:r>
              <a:endParaRPr lang="en-US" dirty="0">
                <a:solidFill>
                  <a:schemeClr val="bg1"/>
                </a:solidFill>
                <a:latin typeface="Arial" charset="0"/>
              </a:endParaRPr>
            </a:p>
          </p:txBody>
        </p:sp>
        <p:cxnSp>
          <p:nvCxnSpPr>
            <p:cNvPr id="36" name="Straight Connector 35"/>
            <p:cNvCxnSpPr>
              <a:cxnSpLocks/>
            </p:cNvCxnSpPr>
            <p:nvPr/>
          </p:nvCxnSpPr>
          <p:spPr bwMode="auto">
            <a:xfrm>
              <a:off x="467544" y="4365104"/>
              <a:ext cx="4896544"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aphicFrame>
        <p:nvGraphicFramePr>
          <p:cNvPr id="38" name="Object 37"/>
          <p:cNvGraphicFramePr>
            <a:graphicFrameLocks noChangeAspect="1"/>
          </p:cNvGraphicFramePr>
          <p:nvPr>
            <p:extLst>
              <p:ext uri="{D42A27DB-BD31-4B8C-83A1-F6EECF244321}">
                <p14:modId xmlns:p14="http://schemas.microsoft.com/office/powerpoint/2010/main" val="4019134322"/>
              </p:ext>
            </p:extLst>
          </p:nvPr>
        </p:nvGraphicFramePr>
        <p:xfrm>
          <a:off x="2446338" y="1967880"/>
          <a:ext cx="906462" cy="381000"/>
        </p:xfrm>
        <a:graphic>
          <a:graphicData uri="http://schemas.openxmlformats.org/presentationml/2006/ole">
            <mc:AlternateContent xmlns:mc="http://schemas.openxmlformats.org/markup-compatibility/2006">
              <mc:Choice xmlns:v="urn:schemas-microsoft-com:vml" Requires="v">
                <p:oleObj name="Equation" r:id="rId3" imgW="482400" imgH="203040" progId="Equation.DSMT4">
                  <p:embed/>
                </p:oleObj>
              </mc:Choice>
              <mc:Fallback>
                <p:oleObj name="Equation" r:id="rId3" imgW="482400" imgH="203040" progId="Equation.DSMT4">
                  <p:embed/>
                  <p:pic>
                    <p:nvPicPr>
                      <p:cNvPr id="38" name="Object 37"/>
                      <p:cNvPicPr/>
                      <p:nvPr/>
                    </p:nvPicPr>
                    <p:blipFill>
                      <a:blip r:embed="rId4"/>
                      <a:stretch>
                        <a:fillRect/>
                      </a:stretch>
                    </p:blipFill>
                    <p:spPr>
                      <a:xfrm>
                        <a:off x="2446338" y="1967880"/>
                        <a:ext cx="906462" cy="381000"/>
                      </a:xfrm>
                      <a:prstGeom prst="rect">
                        <a:avLst/>
                      </a:prstGeom>
                    </p:spPr>
                  </p:pic>
                </p:oleObj>
              </mc:Fallback>
            </mc:AlternateContent>
          </a:graphicData>
        </a:graphic>
      </p:graphicFrame>
      <p:grpSp>
        <p:nvGrpSpPr>
          <p:cNvPr id="61" name="Group 60"/>
          <p:cNvGrpSpPr/>
          <p:nvPr/>
        </p:nvGrpSpPr>
        <p:grpSpPr>
          <a:xfrm>
            <a:off x="3978809" y="2037347"/>
            <a:ext cx="4841663" cy="2202047"/>
            <a:chOff x="3851920" y="3161283"/>
            <a:chExt cx="4841663" cy="2202047"/>
          </a:xfrm>
        </p:grpSpPr>
        <p:sp>
          <p:nvSpPr>
            <p:cNvPr id="58" name="Parallelogram 57"/>
            <p:cNvSpPr/>
            <p:nvPr/>
          </p:nvSpPr>
          <p:spPr bwMode="auto">
            <a:xfrm rot="196812">
              <a:off x="5821155" y="3598742"/>
              <a:ext cx="1251243" cy="730750"/>
            </a:xfrm>
            <a:prstGeom prst="parallelogram">
              <a:avLst>
                <a:gd name="adj" fmla="val 27238"/>
              </a:avLst>
            </a:prstGeom>
            <a:noFill/>
            <a:ln w="952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solidFill>
                    <a:schemeClr val="tx1"/>
                  </a:solidFill>
                  <a:prstDash val="dash"/>
                </a:ln>
                <a:solidFill>
                  <a:schemeClr val="tx1"/>
                </a:solidFill>
                <a:effectLst/>
                <a:latin typeface="Arial" charset="0"/>
              </a:endParaRPr>
            </a:p>
          </p:txBody>
        </p:sp>
        <p:sp>
          <p:nvSpPr>
            <p:cNvPr id="77" name="Arc 76"/>
            <p:cNvSpPr/>
            <p:nvPr/>
          </p:nvSpPr>
          <p:spPr bwMode="auto">
            <a:xfrm>
              <a:off x="3851920" y="3562241"/>
              <a:ext cx="4032696" cy="1801089"/>
            </a:xfrm>
            <a:prstGeom prst="arc">
              <a:avLst>
                <a:gd name="adj1" fmla="val 15672725"/>
                <a:gd name="adj2" fmla="val 0"/>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aphicFrame>
          <p:nvGraphicFramePr>
            <p:cNvPr id="83" name="Object 82"/>
            <p:cNvGraphicFramePr>
              <a:graphicFrameLocks noChangeAspect="1"/>
            </p:cNvGraphicFramePr>
            <p:nvPr/>
          </p:nvGraphicFramePr>
          <p:xfrm>
            <a:off x="8453871" y="4445976"/>
            <a:ext cx="239712" cy="339725"/>
          </p:xfrm>
          <a:graphic>
            <a:graphicData uri="http://schemas.openxmlformats.org/presentationml/2006/ole">
              <mc:AlternateContent xmlns:mc="http://schemas.openxmlformats.org/markup-compatibility/2006">
                <mc:Choice xmlns:v="urn:schemas-microsoft-com:vml" Requires="v">
                  <p:oleObj name="Equation" r:id="rId5" imgW="152280" imgH="215640" progId="Equation.DSMT4">
                    <p:embed/>
                  </p:oleObj>
                </mc:Choice>
                <mc:Fallback>
                  <p:oleObj name="Equation" r:id="rId5" imgW="152280" imgH="215640" progId="Equation.DSMT4">
                    <p:embed/>
                    <p:pic>
                      <p:nvPicPr>
                        <p:cNvPr id="83" name="Object 82"/>
                        <p:cNvPicPr/>
                        <p:nvPr/>
                      </p:nvPicPr>
                      <p:blipFill>
                        <a:blip r:embed="rId6"/>
                        <a:stretch>
                          <a:fillRect/>
                        </a:stretch>
                      </p:blipFill>
                      <p:spPr>
                        <a:xfrm>
                          <a:off x="8453871" y="4445976"/>
                          <a:ext cx="239712" cy="339725"/>
                        </a:xfrm>
                        <a:prstGeom prst="rect">
                          <a:avLst/>
                        </a:prstGeom>
                      </p:spPr>
                    </p:pic>
                  </p:oleObj>
                </mc:Fallback>
              </mc:AlternateContent>
            </a:graphicData>
          </a:graphic>
        </p:graphicFrame>
        <p:sp>
          <p:nvSpPr>
            <p:cNvPr id="85" name="TextBox 84"/>
            <p:cNvSpPr txBox="1"/>
            <p:nvPr/>
          </p:nvSpPr>
          <p:spPr>
            <a:xfrm>
              <a:off x="5796260" y="3192909"/>
              <a:ext cx="576064" cy="369332"/>
            </a:xfrm>
            <a:prstGeom prst="rect">
              <a:avLst/>
            </a:prstGeom>
            <a:noFill/>
          </p:spPr>
          <p:txBody>
            <a:bodyPr wrap="square" rtlCol="0">
              <a:spAutoFit/>
            </a:bodyPr>
            <a:lstStyle/>
            <a:p>
              <a:r>
                <a:rPr lang="en-US" b="0" i="1"/>
                <a:t>M</a:t>
              </a:r>
              <a:r>
                <a:rPr lang="en-US" b="0" i="1" baseline="-25000"/>
                <a:t>1</a:t>
              </a:r>
              <a:endParaRPr lang="en-US" b="0" i="1" baseline="-25000" dirty="0"/>
            </a:p>
          </p:txBody>
        </p:sp>
        <p:sp>
          <p:nvSpPr>
            <p:cNvPr id="86" name="TextBox 85"/>
            <p:cNvSpPr txBox="1"/>
            <p:nvPr/>
          </p:nvSpPr>
          <p:spPr>
            <a:xfrm>
              <a:off x="7596584" y="3676934"/>
              <a:ext cx="576064" cy="369332"/>
            </a:xfrm>
            <a:prstGeom prst="rect">
              <a:avLst/>
            </a:prstGeom>
            <a:noFill/>
          </p:spPr>
          <p:txBody>
            <a:bodyPr wrap="square" rtlCol="0">
              <a:spAutoFit/>
            </a:bodyPr>
            <a:lstStyle/>
            <a:p>
              <a:r>
                <a:rPr lang="en-US" b="0" i="1"/>
                <a:t>M</a:t>
              </a:r>
              <a:r>
                <a:rPr lang="en-US" b="0" i="1" baseline="-25000"/>
                <a:t>2</a:t>
              </a:r>
              <a:endParaRPr lang="en-US" b="0" i="1" baseline="-25000" dirty="0"/>
            </a:p>
          </p:txBody>
        </p:sp>
        <p:cxnSp>
          <p:nvCxnSpPr>
            <p:cNvPr id="88" name="Straight Arrow Connector 87"/>
            <p:cNvCxnSpPr/>
            <p:nvPr/>
          </p:nvCxnSpPr>
          <p:spPr bwMode="auto">
            <a:xfrm>
              <a:off x="6048288" y="3562241"/>
              <a:ext cx="1044240" cy="72897"/>
            </a:xfrm>
            <a:prstGeom prst="straightConnector1">
              <a:avLst/>
            </a:prstGeom>
            <a:solidFill>
              <a:schemeClr val="accent1"/>
            </a:solidFill>
            <a:ln w="19050" cap="flat" cmpd="sng" algn="ctr">
              <a:solidFill>
                <a:srgbClr val="00206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89" name="Object 88"/>
            <p:cNvGraphicFramePr>
              <a:graphicFrameLocks noChangeAspect="1"/>
            </p:cNvGraphicFramePr>
            <p:nvPr/>
          </p:nvGraphicFramePr>
          <p:xfrm>
            <a:off x="5436096" y="3881363"/>
            <a:ext cx="341312" cy="339725"/>
          </p:xfrm>
          <a:graphic>
            <a:graphicData uri="http://schemas.openxmlformats.org/presentationml/2006/ole">
              <mc:AlternateContent xmlns:mc="http://schemas.openxmlformats.org/markup-compatibility/2006">
                <mc:Choice xmlns:v="urn:schemas-microsoft-com:vml" Requires="v">
                  <p:oleObj name="Equation" r:id="rId7" imgW="215640" imgH="215640" progId="Equation.DSMT4">
                    <p:embed/>
                  </p:oleObj>
                </mc:Choice>
                <mc:Fallback>
                  <p:oleObj name="Equation" r:id="rId7" imgW="215640" imgH="215640" progId="Equation.DSMT4">
                    <p:embed/>
                    <p:pic>
                      <p:nvPicPr>
                        <p:cNvPr id="89" name="Object 88"/>
                        <p:cNvPicPr>
                          <a:picLocks noChangeAspect="1" noChangeArrowheads="1"/>
                        </p:cNvPicPr>
                        <p:nvPr/>
                      </p:nvPicPr>
                      <p:blipFill>
                        <a:blip r:embed="rId8"/>
                        <a:srcRect/>
                        <a:stretch>
                          <a:fillRect/>
                        </a:stretch>
                      </p:blipFill>
                      <p:spPr bwMode="auto">
                        <a:xfrm>
                          <a:off x="5436096" y="3881363"/>
                          <a:ext cx="34131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90" name="Straight Arrow Connector 89"/>
            <p:cNvCxnSpPr/>
            <p:nvPr/>
          </p:nvCxnSpPr>
          <p:spPr bwMode="auto">
            <a:xfrm>
              <a:off x="7668468" y="4046266"/>
              <a:ext cx="785403" cy="822894"/>
            </a:xfrm>
            <a:prstGeom prst="straightConnector1">
              <a:avLst/>
            </a:prstGeom>
            <a:solidFill>
              <a:schemeClr val="accent1"/>
            </a:solidFill>
            <a:ln w="19050" cap="flat" cmpd="sng" algn="ctr">
              <a:solidFill>
                <a:srgbClr val="00206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1" name="Straight Arrow Connector 90"/>
            <p:cNvCxnSpPr/>
            <p:nvPr/>
          </p:nvCxnSpPr>
          <p:spPr bwMode="auto">
            <a:xfrm flipH="1">
              <a:off x="5784514" y="3562241"/>
              <a:ext cx="258837" cy="749997"/>
            </a:xfrm>
            <a:prstGeom prst="straightConnector1">
              <a:avLst/>
            </a:prstGeom>
            <a:solidFill>
              <a:schemeClr val="accent1"/>
            </a:solidFill>
            <a:ln w="1905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2" name="Straight Arrow Connector 91"/>
            <p:cNvCxnSpPr/>
            <p:nvPr/>
          </p:nvCxnSpPr>
          <p:spPr bwMode="auto">
            <a:xfrm>
              <a:off x="6048288" y="3562241"/>
              <a:ext cx="827968" cy="802450"/>
            </a:xfrm>
            <a:prstGeom prst="straightConnector1">
              <a:avLst/>
            </a:prstGeom>
            <a:solidFill>
              <a:schemeClr val="accent1"/>
            </a:solidFill>
            <a:ln w="19050" cap="flat" cmpd="sng" algn="ctr">
              <a:solidFill>
                <a:srgbClr val="00206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48" name="Object 47"/>
            <p:cNvGraphicFramePr>
              <a:graphicFrameLocks noChangeAspect="1"/>
            </p:cNvGraphicFramePr>
            <p:nvPr/>
          </p:nvGraphicFramePr>
          <p:xfrm>
            <a:off x="6948264" y="4097387"/>
            <a:ext cx="239713" cy="339725"/>
          </p:xfrm>
          <a:graphic>
            <a:graphicData uri="http://schemas.openxmlformats.org/presentationml/2006/ole">
              <mc:AlternateContent xmlns:mc="http://schemas.openxmlformats.org/markup-compatibility/2006">
                <mc:Choice xmlns:v="urn:schemas-microsoft-com:vml" Requires="v">
                  <p:oleObj name="Equation" r:id="rId9" imgW="152280" imgH="215640" progId="Equation.DSMT4">
                    <p:embed/>
                  </p:oleObj>
                </mc:Choice>
                <mc:Fallback>
                  <p:oleObj name="Equation" r:id="rId9" imgW="152280" imgH="215640" progId="Equation.DSMT4">
                    <p:embed/>
                    <p:pic>
                      <p:nvPicPr>
                        <p:cNvPr id="48" name="Object 4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48264" y="4097387"/>
                          <a:ext cx="23971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0" name="Object 59"/>
            <p:cNvGraphicFramePr>
              <a:graphicFrameLocks noChangeAspect="1"/>
            </p:cNvGraphicFramePr>
            <p:nvPr/>
          </p:nvGraphicFramePr>
          <p:xfrm>
            <a:off x="6983313" y="3161283"/>
            <a:ext cx="180975" cy="339725"/>
          </p:xfrm>
          <a:graphic>
            <a:graphicData uri="http://schemas.openxmlformats.org/presentationml/2006/ole">
              <mc:AlternateContent xmlns:mc="http://schemas.openxmlformats.org/markup-compatibility/2006">
                <mc:Choice xmlns:v="urn:schemas-microsoft-com:vml" Requires="v">
                  <p:oleObj name="Equation" r:id="rId11" imgW="114120" imgH="215640" progId="Equation.DSMT4">
                    <p:embed/>
                  </p:oleObj>
                </mc:Choice>
                <mc:Fallback>
                  <p:oleObj name="Equation" r:id="rId11" imgW="114120" imgH="215640" progId="Equation.DSMT4">
                    <p:embed/>
                    <p:pic>
                      <p:nvPicPr>
                        <p:cNvPr id="60" name="Object 5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83313" y="3161283"/>
                          <a:ext cx="180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cxnSp>
        <p:nvCxnSpPr>
          <p:cNvPr id="93" name="Straight Arrow Connector 92"/>
          <p:cNvCxnSpPr/>
          <p:nvPr/>
        </p:nvCxnSpPr>
        <p:spPr bwMode="auto">
          <a:xfrm>
            <a:off x="6175178" y="2436077"/>
            <a:ext cx="522119" cy="1404601"/>
          </a:xfrm>
          <a:prstGeom prst="straightConnector1">
            <a:avLst/>
          </a:prstGeom>
          <a:solidFill>
            <a:schemeClr val="accent1"/>
          </a:solidFill>
          <a:ln w="19050" cap="flat" cmpd="sng" algn="ctr">
            <a:solidFill>
              <a:schemeClr val="accent1">
                <a:lumMod val="50000"/>
              </a:schemeClr>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97" name="Object 96"/>
          <p:cNvGraphicFramePr>
            <a:graphicFrameLocks noChangeAspect="1"/>
          </p:cNvGraphicFramePr>
          <p:nvPr/>
        </p:nvGraphicFramePr>
        <p:xfrm>
          <a:off x="6748239" y="3575770"/>
          <a:ext cx="200025" cy="339725"/>
        </p:xfrm>
        <a:graphic>
          <a:graphicData uri="http://schemas.openxmlformats.org/presentationml/2006/ole">
            <mc:AlternateContent xmlns:mc="http://schemas.openxmlformats.org/markup-compatibility/2006">
              <mc:Choice xmlns:v="urn:schemas-microsoft-com:vml" Requires="v">
                <p:oleObj name="Equation" r:id="rId13" imgW="126720" imgH="215640" progId="Equation.DSMT4">
                  <p:embed/>
                </p:oleObj>
              </mc:Choice>
              <mc:Fallback>
                <p:oleObj name="Equation" r:id="rId13" imgW="126720" imgH="215640" progId="Equation.DSMT4">
                  <p:embed/>
                  <p:pic>
                    <p:nvPicPr>
                      <p:cNvPr id="97" name="Object 96"/>
                      <p:cNvPicPr>
                        <a:picLocks noChangeAspect="1" noChangeArrowheads="1"/>
                      </p:cNvPicPr>
                      <p:nvPr/>
                    </p:nvPicPr>
                    <p:blipFill>
                      <a:blip r:embed="rId14"/>
                      <a:srcRect/>
                      <a:stretch>
                        <a:fillRect/>
                      </a:stretch>
                    </p:blipFill>
                    <p:spPr bwMode="auto">
                      <a:xfrm>
                        <a:off x="6748239" y="3575770"/>
                        <a:ext cx="200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99" name="Group 98"/>
          <p:cNvGrpSpPr/>
          <p:nvPr/>
        </p:nvGrpSpPr>
        <p:grpSpPr>
          <a:xfrm>
            <a:off x="251520" y="3861048"/>
            <a:ext cx="5544616" cy="388977"/>
            <a:chOff x="467544" y="4005064"/>
            <a:chExt cx="5544616" cy="388977"/>
          </a:xfrm>
        </p:grpSpPr>
        <p:sp>
          <p:nvSpPr>
            <p:cNvPr id="100" name="Round Same Side Corner Rectangle 99"/>
            <p:cNvSpPr/>
            <p:nvPr/>
          </p:nvSpPr>
          <p:spPr bwMode="auto">
            <a:xfrm>
              <a:off x="467544" y="4005064"/>
              <a:ext cx="2194818"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r>
                <a:rPr lang="en-US" dirty="0">
                  <a:solidFill>
                    <a:schemeClr val="bg1"/>
                  </a:solidFill>
                  <a:latin typeface="Arial" charset="0"/>
                </a:rPr>
                <a:t>Gia </a:t>
              </a:r>
              <a:r>
                <a:rPr lang="en-US" dirty="0" err="1">
                  <a:solidFill>
                    <a:schemeClr val="bg1"/>
                  </a:solidFill>
                  <a:latin typeface="Arial" charset="0"/>
                </a:rPr>
                <a:t>tốc</a:t>
              </a:r>
              <a:r>
                <a:rPr lang="en-US" dirty="0">
                  <a:solidFill>
                    <a:schemeClr val="bg1"/>
                  </a:solidFill>
                  <a:latin typeface="Arial" charset="0"/>
                </a:rPr>
                <a:t> </a:t>
              </a:r>
              <a:r>
                <a:rPr lang="en-US" dirty="0" err="1">
                  <a:solidFill>
                    <a:schemeClr val="bg1"/>
                  </a:solidFill>
                  <a:latin typeface="Arial" charset="0"/>
                </a:rPr>
                <a:t>của</a:t>
              </a:r>
              <a:r>
                <a:rPr lang="en-US" dirty="0">
                  <a:solidFill>
                    <a:schemeClr val="bg1"/>
                  </a:solidFill>
                  <a:latin typeface="Arial" charset="0"/>
                </a:rPr>
                <a:t> </a:t>
              </a:r>
              <a:r>
                <a:rPr lang="en-US" dirty="0" err="1">
                  <a:solidFill>
                    <a:schemeClr val="bg1"/>
                  </a:solidFill>
                  <a:latin typeface="Arial" charset="0"/>
                </a:rPr>
                <a:t>điểm</a:t>
              </a:r>
              <a:endParaRPr lang="en-US" dirty="0">
                <a:solidFill>
                  <a:schemeClr val="bg1"/>
                </a:solidFill>
                <a:latin typeface="Arial" charset="0"/>
              </a:endParaRPr>
            </a:p>
          </p:txBody>
        </p:sp>
        <p:cxnSp>
          <p:nvCxnSpPr>
            <p:cNvPr id="101" name="Straight Connector 100"/>
            <p:cNvCxnSpPr/>
            <p:nvPr/>
          </p:nvCxnSpPr>
          <p:spPr bwMode="auto">
            <a:xfrm>
              <a:off x="467544" y="4365104"/>
              <a:ext cx="5544616"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3" name="Title 2">
            <a:extLst>
              <a:ext uri="{FF2B5EF4-FFF2-40B4-BE49-F238E27FC236}">
                <a16:creationId xmlns:a16="http://schemas.microsoft.com/office/drawing/2014/main" id="{18B5559E-3255-4600-A992-2E4D2D1D1F9B}"/>
              </a:ext>
            </a:extLst>
          </p:cNvPr>
          <p:cNvSpPr>
            <a:spLocks noGrp="1"/>
          </p:cNvSpPr>
          <p:nvPr>
            <p:ph type="title"/>
          </p:nvPr>
        </p:nvSpPr>
        <p:spPr/>
        <p:txBody>
          <a:bodyPr/>
          <a:lstStyle/>
          <a:p>
            <a:r>
              <a:rPr lang="vi-VN" dirty="0"/>
              <a:t>Chương</a:t>
            </a:r>
            <a:r>
              <a:rPr lang="en-US" dirty="0"/>
              <a:t> 4. ĐỘNG HỌC CHẤT ĐIỂM</a:t>
            </a:r>
          </a:p>
        </p:txBody>
      </p:sp>
      <p:sp>
        <p:nvSpPr>
          <p:cNvPr id="28" name="TextBox 27">
            <a:extLst>
              <a:ext uri="{FF2B5EF4-FFF2-40B4-BE49-F238E27FC236}">
                <a16:creationId xmlns:a16="http://schemas.microsoft.com/office/drawing/2014/main" id="{EBCE72F1-6F61-4B77-9C66-59DE282D0374}"/>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2.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tự</a:t>
            </a:r>
            <a:r>
              <a:rPr lang="en-US" sz="2000" dirty="0">
                <a:solidFill>
                  <a:schemeClr val="accent1">
                    <a:lumMod val="75000"/>
                  </a:schemeClr>
                </a:solidFill>
              </a:rPr>
              <a:t> </a:t>
            </a:r>
            <a:r>
              <a:rPr lang="en-US" sz="2000" dirty="0" err="1">
                <a:solidFill>
                  <a:schemeClr val="accent1">
                    <a:lumMod val="75000"/>
                  </a:schemeClr>
                </a:solidFill>
              </a:rPr>
              <a:t>nhiên</a:t>
            </a:r>
            <a:endParaRPr lang="en-US" sz="2000" dirty="0">
              <a:solidFill>
                <a:schemeClr val="accent1">
                  <a:lumMod val="75000"/>
                </a:schemeClr>
              </a:solidFill>
            </a:endParaRPr>
          </a:p>
        </p:txBody>
      </p:sp>
      <p:grpSp>
        <p:nvGrpSpPr>
          <p:cNvPr id="29" name="Group 28">
            <a:extLst>
              <a:ext uri="{FF2B5EF4-FFF2-40B4-BE49-F238E27FC236}">
                <a16:creationId xmlns:a16="http://schemas.microsoft.com/office/drawing/2014/main" id="{79D53D6D-0727-419E-8E3B-499B0937391C}"/>
              </a:ext>
            </a:extLst>
          </p:cNvPr>
          <p:cNvGrpSpPr/>
          <p:nvPr/>
        </p:nvGrpSpPr>
        <p:grpSpPr>
          <a:xfrm>
            <a:off x="262703" y="2654781"/>
            <a:ext cx="4896544" cy="388977"/>
            <a:chOff x="467544" y="4005064"/>
            <a:chExt cx="4896544" cy="388977"/>
          </a:xfrm>
        </p:grpSpPr>
        <p:sp>
          <p:nvSpPr>
            <p:cNvPr id="30" name="Round Same Side Corner Rectangle 34">
              <a:extLst>
                <a:ext uri="{FF2B5EF4-FFF2-40B4-BE49-F238E27FC236}">
                  <a16:creationId xmlns:a16="http://schemas.microsoft.com/office/drawing/2014/main" id="{8D2E1096-AD7F-4FD1-B978-1908C43C1CE6}"/>
                </a:ext>
              </a:extLst>
            </p:cNvPr>
            <p:cNvSpPr/>
            <p:nvPr/>
          </p:nvSpPr>
          <p:spPr bwMode="auto">
            <a:xfrm>
              <a:off x="467544" y="4005064"/>
              <a:ext cx="2797129" cy="388977"/>
            </a:xfrm>
            <a:prstGeom prst="round2Same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en-US" dirty="0" err="1">
                  <a:solidFill>
                    <a:schemeClr val="bg1"/>
                  </a:solidFill>
                  <a:latin typeface="Arial" charset="0"/>
                </a:rPr>
                <a:t>Vận</a:t>
              </a:r>
              <a:r>
                <a:rPr lang="en-US" dirty="0">
                  <a:solidFill>
                    <a:schemeClr val="bg1"/>
                  </a:solidFill>
                  <a:latin typeface="Arial" charset="0"/>
                </a:rPr>
                <a:t> </a:t>
              </a:r>
              <a:r>
                <a:rPr lang="en-US" dirty="0" err="1">
                  <a:solidFill>
                    <a:schemeClr val="bg1"/>
                  </a:solidFill>
                  <a:latin typeface="Arial" charset="0"/>
                </a:rPr>
                <a:t>tốc</a:t>
              </a:r>
              <a:r>
                <a:rPr lang="en-US" dirty="0">
                  <a:solidFill>
                    <a:schemeClr val="bg1"/>
                  </a:solidFill>
                  <a:latin typeface="Arial" charset="0"/>
                </a:rPr>
                <a:t> </a:t>
              </a:r>
              <a:r>
                <a:rPr lang="en-US" dirty="0" err="1">
                  <a:solidFill>
                    <a:schemeClr val="bg1"/>
                  </a:solidFill>
                  <a:latin typeface="Arial" charset="0"/>
                </a:rPr>
                <a:t>của</a:t>
              </a:r>
              <a:r>
                <a:rPr lang="en-US" dirty="0">
                  <a:solidFill>
                    <a:schemeClr val="bg1"/>
                  </a:solidFill>
                  <a:latin typeface="Arial" charset="0"/>
                </a:rPr>
                <a:t> </a:t>
              </a:r>
              <a:r>
                <a:rPr lang="en-US" dirty="0" err="1">
                  <a:solidFill>
                    <a:schemeClr val="bg1"/>
                  </a:solidFill>
                  <a:latin typeface="Arial" charset="0"/>
                </a:rPr>
                <a:t>điểm</a:t>
              </a:r>
              <a:endParaRPr lang="en-US" dirty="0">
                <a:solidFill>
                  <a:schemeClr val="bg1"/>
                </a:solidFill>
                <a:latin typeface="Arial" charset="0"/>
              </a:endParaRPr>
            </a:p>
          </p:txBody>
        </p:sp>
        <p:cxnSp>
          <p:nvCxnSpPr>
            <p:cNvPr id="31" name="Straight Connector 30">
              <a:extLst>
                <a:ext uri="{FF2B5EF4-FFF2-40B4-BE49-F238E27FC236}">
                  <a16:creationId xmlns:a16="http://schemas.microsoft.com/office/drawing/2014/main" id="{51BD98F6-0F41-4859-8A07-D1A66F7815D8}"/>
                </a:ext>
              </a:extLst>
            </p:cNvPr>
            <p:cNvCxnSpPr>
              <a:cxnSpLocks/>
            </p:cNvCxnSpPr>
            <p:nvPr/>
          </p:nvCxnSpPr>
          <p:spPr bwMode="auto">
            <a:xfrm>
              <a:off x="467544" y="4365104"/>
              <a:ext cx="4896544"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aphicFrame>
        <p:nvGraphicFramePr>
          <p:cNvPr id="32" name="Object 31">
            <a:extLst>
              <a:ext uri="{FF2B5EF4-FFF2-40B4-BE49-F238E27FC236}">
                <a16:creationId xmlns:a16="http://schemas.microsoft.com/office/drawing/2014/main" id="{86C96EB3-D7C7-41AF-964F-6D61830A16A9}"/>
              </a:ext>
            </a:extLst>
          </p:cNvPr>
          <p:cNvGraphicFramePr>
            <a:graphicFrameLocks noChangeAspect="1"/>
          </p:cNvGraphicFramePr>
          <p:nvPr>
            <p:extLst>
              <p:ext uri="{D42A27DB-BD31-4B8C-83A1-F6EECF244321}">
                <p14:modId xmlns:p14="http://schemas.microsoft.com/office/powerpoint/2010/main" val="2789277215"/>
              </p:ext>
            </p:extLst>
          </p:nvPr>
        </p:nvGraphicFramePr>
        <p:xfrm>
          <a:off x="2171700" y="3140968"/>
          <a:ext cx="1477963" cy="428625"/>
        </p:xfrm>
        <a:graphic>
          <a:graphicData uri="http://schemas.openxmlformats.org/presentationml/2006/ole">
            <mc:AlternateContent xmlns:mc="http://schemas.openxmlformats.org/markup-compatibility/2006">
              <mc:Choice xmlns:v="urn:schemas-microsoft-com:vml" Requires="v">
                <p:oleObj name="Equation" r:id="rId15" imgW="787320" imgH="228600" progId="Equation.DSMT4">
                  <p:embed/>
                </p:oleObj>
              </mc:Choice>
              <mc:Fallback>
                <p:oleObj name="Equation" r:id="rId15" imgW="787320" imgH="228600" progId="Equation.DSMT4">
                  <p:embed/>
                  <p:pic>
                    <p:nvPicPr>
                      <p:cNvPr id="38" name="Object 37"/>
                      <p:cNvPicPr/>
                      <p:nvPr/>
                    </p:nvPicPr>
                    <p:blipFill>
                      <a:blip r:embed="rId16"/>
                      <a:stretch>
                        <a:fillRect/>
                      </a:stretch>
                    </p:blipFill>
                    <p:spPr>
                      <a:xfrm>
                        <a:off x="2171700" y="3140968"/>
                        <a:ext cx="1477963" cy="428625"/>
                      </a:xfrm>
                      <a:prstGeom prst="rect">
                        <a:avLst/>
                      </a:prstGeom>
                    </p:spPr>
                  </p:pic>
                </p:oleObj>
              </mc:Fallback>
            </mc:AlternateContent>
          </a:graphicData>
        </a:graphic>
      </p:graphicFrame>
      <p:graphicFrame>
        <p:nvGraphicFramePr>
          <p:cNvPr id="4" name="Object 3">
            <a:extLst>
              <a:ext uri="{FF2B5EF4-FFF2-40B4-BE49-F238E27FC236}">
                <a16:creationId xmlns:a16="http://schemas.microsoft.com/office/drawing/2014/main" id="{C54E9748-B286-402D-BF56-30F9F66396D2}"/>
              </a:ext>
            </a:extLst>
          </p:cNvPr>
          <p:cNvGraphicFramePr>
            <a:graphicFrameLocks noChangeAspect="1"/>
          </p:cNvGraphicFramePr>
          <p:nvPr>
            <p:extLst>
              <p:ext uri="{D42A27DB-BD31-4B8C-83A1-F6EECF244321}">
                <p14:modId xmlns:p14="http://schemas.microsoft.com/office/powerpoint/2010/main" val="328274242"/>
              </p:ext>
            </p:extLst>
          </p:nvPr>
        </p:nvGraphicFramePr>
        <p:xfrm>
          <a:off x="895349" y="4315510"/>
          <a:ext cx="4858815" cy="841874"/>
        </p:xfrm>
        <a:graphic>
          <a:graphicData uri="http://schemas.openxmlformats.org/presentationml/2006/ole">
            <mc:AlternateContent xmlns:mc="http://schemas.openxmlformats.org/markup-compatibility/2006">
              <mc:Choice xmlns:v="urn:schemas-microsoft-com:vml" Requires="v">
                <p:oleObj name="Equation" r:id="rId17" imgW="2565360" imgH="444240" progId="Equation.DSMT4">
                  <p:embed/>
                </p:oleObj>
              </mc:Choice>
              <mc:Fallback>
                <p:oleObj name="Equation" r:id="rId17" imgW="2565360" imgH="444240" progId="Equation.DSMT4">
                  <p:embed/>
                  <p:pic>
                    <p:nvPicPr>
                      <p:cNvPr id="0" name=""/>
                      <p:cNvPicPr/>
                      <p:nvPr/>
                    </p:nvPicPr>
                    <p:blipFill>
                      <a:blip r:embed="rId18"/>
                      <a:stretch>
                        <a:fillRect/>
                      </a:stretch>
                    </p:blipFill>
                    <p:spPr>
                      <a:xfrm>
                        <a:off x="895349" y="4315510"/>
                        <a:ext cx="4858815" cy="841874"/>
                      </a:xfrm>
                      <a:prstGeom prst="rect">
                        <a:avLst/>
                      </a:prstGeom>
                    </p:spPr>
                  </p:pic>
                </p:oleObj>
              </mc:Fallback>
            </mc:AlternateContent>
          </a:graphicData>
        </a:graphic>
      </p:graphicFrame>
    </p:spTree>
    <p:extLst>
      <p:ext uri="{BB962C8B-B14F-4D97-AF65-F5344CB8AC3E}">
        <p14:creationId xmlns:p14="http://schemas.microsoft.com/office/powerpoint/2010/main" val="25888871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8B5559E-3255-4600-A992-2E4D2D1D1F9B}"/>
              </a:ext>
            </a:extLst>
          </p:cNvPr>
          <p:cNvSpPr>
            <a:spLocks noGrp="1"/>
          </p:cNvSpPr>
          <p:nvPr>
            <p:ph type="title"/>
          </p:nvPr>
        </p:nvSpPr>
        <p:spPr/>
        <p:txBody>
          <a:bodyPr/>
          <a:lstStyle/>
          <a:p>
            <a:r>
              <a:rPr lang="vi-VN" dirty="0"/>
              <a:t>Chương</a:t>
            </a:r>
            <a:r>
              <a:rPr lang="en-US" dirty="0"/>
              <a:t> 4. ĐỘNG HỌC CHẤT ĐIỂM</a:t>
            </a:r>
          </a:p>
        </p:txBody>
      </p:sp>
      <p:sp>
        <p:nvSpPr>
          <p:cNvPr id="28" name="TextBox 27">
            <a:extLst>
              <a:ext uri="{FF2B5EF4-FFF2-40B4-BE49-F238E27FC236}">
                <a16:creationId xmlns:a16="http://schemas.microsoft.com/office/drawing/2014/main" id="{EBCE72F1-6F61-4B77-9C66-59DE282D0374}"/>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2. </a:t>
            </a:r>
            <a:r>
              <a:rPr lang="en-US" sz="2000" dirty="0" err="1">
                <a:solidFill>
                  <a:schemeClr val="accent1">
                    <a:lumMod val="75000"/>
                  </a:schemeClr>
                </a:solidFill>
              </a:rPr>
              <a:t>Khảo</a:t>
            </a:r>
            <a:r>
              <a:rPr lang="en-US" sz="2000" dirty="0">
                <a:solidFill>
                  <a:schemeClr val="accent1">
                    <a:lumMod val="75000"/>
                  </a:schemeClr>
                </a:solidFill>
              </a:rPr>
              <a:t> </a:t>
            </a:r>
            <a:r>
              <a:rPr lang="en-US" sz="2000" dirty="0" err="1">
                <a:solidFill>
                  <a:schemeClr val="accent1">
                    <a:lumMod val="75000"/>
                  </a:schemeClr>
                </a:solidFill>
              </a:rPr>
              <a:t>sát</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điểm</a:t>
            </a:r>
            <a:r>
              <a:rPr lang="en-US" sz="2000" dirty="0">
                <a:solidFill>
                  <a:schemeClr val="accent1">
                    <a:lumMod val="75000"/>
                  </a:schemeClr>
                </a:solidFill>
              </a:rPr>
              <a:t> </a:t>
            </a:r>
            <a:r>
              <a:rPr lang="en-US" sz="2000" dirty="0" err="1">
                <a:solidFill>
                  <a:schemeClr val="accent1">
                    <a:lumMod val="75000"/>
                  </a:schemeClr>
                </a:solidFill>
              </a:rPr>
              <a:t>bằng</a:t>
            </a:r>
            <a:r>
              <a:rPr lang="en-US" sz="2000" dirty="0">
                <a:solidFill>
                  <a:schemeClr val="accent1">
                    <a:lumMod val="75000"/>
                  </a:schemeClr>
                </a:solidFill>
              </a:rPr>
              <a:t> PP </a:t>
            </a:r>
            <a:r>
              <a:rPr lang="en-US" sz="2000" dirty="0" err="1">
                <a:solidFill>
                  <a:schemeClr val="accent1">
                    <a:lumMod val="75000"/>
                  </a:schemeClr>
                </a:solidFill>
              </a:rPr>
              <a:t>tự</a:t>
            </a:r>
            <a:r>
              <a:rPr lang="en-US" sz="2000" dirty="0">
                <a:solidFill>
                  <a:schemeClr val="accent1">
                    <a:lumMod val="75000"/>
                  </a:schemeClr>
                </a:solidFill>
              </a:rPr>
              <a:t> </a:t>
            </a:r>
            <a:r>
              <a:rPr lang="en-US" sz="2000" dirty="0" err="1">
                <a:solidFill>
                  <a:schemeClr val="accent1">
                    <a:lumMod val="75000"/>
                  </a:schemeClr>
                </a:solidFill>
              </a:rPr>
              <a:t>nhiên</a:t>
            </a:r>
            <a:endParaRPr lang="en-US" sz="2000" dirty="0">
              <a:solidFill>
                <a:schemeClr val="accent1">
                  <a:lumMod val="75000"/>
                </a:schemeClr>
              </a:solidFill>
            </a:endParaRPr>
          </a:p>
        </p:txBody>
      </p:sp>
      <p:sp>
        <p:nvSpPr>
          <p:cNvPr id="29" name="Rounded Rectangle 38">
            <a:extLst>
              <a:ext uri="{FF2B5EF4-FFF2-40B4-BE49-F238E27FC236}">
                <a16:creationId xmlns:a16="http://schemas.microsoft.com/office/drawing/2014/main" id="{D405D93B-BE6C-45E8-A31D-5768D361510E}"/>
              </a:ext>
            </a:extLst>
          </p:cNvPr>
          <p:cNvSpPr/>
          <p:nvPr/>
        </p:nvSpPr>
        <p:spPr bwMode="auto">
          <a:xfrm>
            <a:off x="323528" y="1214247"/>
            <a:ext cx="844590"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dirty="0" err="1">
                <a:solidFill>
                  <a:schemeClr val="bg1"/>
                </a:solidFill>
                <a:latin typeface="Arial" charset="0"/>
              </a:rPr>
              <a:t>Ví</a:t>
            </a:r>
            <a:r>
              <a:rPr lang="en-US" dirty="0">
                <a:solidFill>
                  <a:schemeClr val="bg1"/>
                </a:solidFill>
                <a:latin typeface="Arial" charset="0"/>
              </a:rPr>
              <a:t> </a:t>
            </a:r>
            <a:r>
              <a:rPr lang="en-US" dirty="0" err="1">
                <a:solidFill>
                  <a:schemeClr val="bg1"/>
                </a:solidFill>
                <a:latin typeface="Arial" charset="0"/>
              </a:rPr>
              <a:t>dụ</a:t>
            </a:r>
            <a:endParaRPr kumimoji="0" lang="en-US" sz="1800" i="0" u="none" strike="noStrike" cap="none" normalizeH="0" baseline="0" dirty="0">
              <a:ln>
                <a:noFill/>
              </a:ln>
              <a:solidFill>
                <a:schemeClr val="bg1"/>
              </a:solidFill>
              <a:effectLst/>
              <a:latin typeface="Arial" charset="0"/>
            </a:endParaRPr>
          </a:p>
        </p:txBody>
      </p:sp>
      <p:sp>
        <p:nvSpPr>
          <p:cNvPr id="30" name="Rectangle 29">
            <a:extLst>
              <a:ext uri="{FF2B5EF4-FFF2-40B4-BE49-F238E27FC236}">
                <a16:creationId xmlns:a16="http://schemas.microsoft.com/office/drawing/2014/main" id="{D996886F-9CD9-4FDC-857B-84BF1F102389}"/>
              </a:ext>
            </a:extLst>
          </p:cNvPr>
          <p:cNvSpPr/>
          <p:nvPr/>
        </p:nvSpPr>
        <p:spPr>
          <a:xfrm>
            <a:off x="323528" y="1844824"/>
            <a:ext cx="8186550" cy="1622239"/>
          </a:xfrm>
          <a:prstGeom prst="rect">
            <a:avLst/>
          </a:prstGeom>
        </p:spPr>
        <p:txBody>
          <a:bodyPr wrap="square">
            <a:spAutoFit/>
          </a:bodyPr>
          <a:lstStyle/>
          <a:p>
            <a:pPr lvl="0">
              <a:lnSpc>
                <a:spcPct val="120000"/>
              </a:lnSpc>
              <a:spcBef>
                <a:spcPts val="600"/>
              </a:spcBef>
              <a:buClr>
                <a:srgbClr val="142288"/>
              </a:buClr>
            </a:pP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chuyển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động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vòng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tròn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bán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kính</a:t>
            </a:r>
            <a:r>
              <a:rPr lang="en-US" b="0" kern="0" dirty="0">
                <a:solidFill>
                  <a:schemeClr val="accent1">
                    <a:lumMod val="75000"/>
                  </a:schemeClr>
                </a:solidFill>
                <a:latin typeface="Helvetica Neue"/>
                <a:ea typeface="Optima" pitchFamily="18" charset="-93"/>
                <a:cs typeface="Optima" pitchFamily="18" charset="-93"/>
              </a:rPr>
              <a:t> r = 1m </a:t>
            </a:r>
            <a:r>
              <a:rPr lang="en-US" b="0" kern="0" dirty="0" err="1">
                <a:solidFill>
                  <a:schemeClr val="accent1">
                    <a:lumMod val="75000"/>
                  </a:schemeClr>
                </a:solidFill>
                <a:latin typeface="Helvetica Neue"/>
                <a:ea typeface="Optima" pitchFamily="18" charset="-93"/>
                <a:cs typeface="Optima" pitchFamily="18" charset="-93"/>
              </a:rPr>
              <a:t>theo</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phương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trình</a:t>
            </a:r>
            <a:endParaRPr lang="en-US" b="0"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endParaRPr lang="en-US" b="0"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600"/>
              </a:spcBef>
              <a:buClr>
                <a:srgbClr val="142288"/>
              </a:buClr>
              <a:buFontTx/>
              <a:buChar char="-"/>
            </a:pPr>
            <a:r>
              <a:rPr lang="en-US" b="0" kern="0" dirty="0" err="1">
                <a:solidFill>
                  <a:schemeClr val="accent1">
                    <a:lumMod val="75000"/>
                  </a:schemeClr>
                </a:solidFill>
                <a:latin typeface="Helvetica Neue"/>
                <a:ea typeface="Optima" pitchFamily="18" charset="-93"/>
                <a:cs typeface="Optima" pitchFamily="18" charset="-93"/>
              </a:rPr>
              <a:t>Xác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định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vận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tốc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gia</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tốc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thời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t = 2s</a:t>
            </a:r>
          </a:p>
          <a:p>
            <a:pPr marL="285750" lvl="0" indent="-285750">
              <a:lnSpc>
                <a:spcPct val="120000"/>
              </a:lnSpc>
              <a:spcBef>
                <a:spcPts val="600"/>
              </a:spcBef>
              <a:buClr>
                <a:srgbClr val="142288"/>
              </a:buClr>
              <a:buFontTx/>
              <a:buChar char="-"/>
            </a:pPr>
            <a:r>
              <a:rPr lang="en-US" b="0" kern="0" dirty="0" err="1">
                <a:solidFill>
                  <a:schemeClr val="accent1">
                    <a:lumMod val="75000"/>
                  </a:schemeClr>
                </a:solidFill>
                <a:latin typeface="Helvetica Neue"/>
                <a:ea typeface="Optima" pitchFamily="18" charset="-93"/>
                <a:cs typeface="Optima" pitchFamily="18" charset="-93"/>
              </a:rPr>
              <a:t>Xét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xem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thời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đó</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chuyển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động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nhanh</a:t>
            </a:r>
            <a:r>
              <a:rPr lang="en-US" b="0" kern="0" dirty="0">
                <a:solidFill>
                  <a:schemeClr val="accent1">
                    <a:lumMod val="75000"/>
                  </a:schemeClr>
                </a:solidFill>
                <a:latin typeface="Helvetica Neue"/>
                <a:ea typeface="Optima" pitchFamily="18" charset="-93"/>
                <a:cs typeface="Optima" pitchFamily="18" charset="-93"/>
              </a:rPr>
              <a:t> hay </a:t>
            </a:r>
            <a:r>
              <a:rPr lang="en-US" b="0" kern="0" dirty="0" err="1">
                <a:solidFill>
                  <a:schemeClr val="accent1">
                    <a:lumMod val="75000"/>
                  </a:schemeClr>
                </a:solidFill>
                <a:latin typeface="Helvetica Neue"/>
                <a:ea typeface="Optima" pitchFamily="18" charset="-93"/>
                <a:cs typeface="Optima" pitchFamily="18" charset="-93"/>
              </a:rPr>
              <a:t>chậm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dần</a:t>
            </a:r>
            <a:endParaRPr lang="vi-VN" b="0" kern="0" dirty="0">
              <a:solidFill>
                <a:schemeClr val="accent1">
                  <a:lumMod val="75000"/>
                </a:schemeClr>
              </a:solidFill>
              <a:latin typeface="Helvetica Neue"/>
              <a:ea typeface="Optima" pitchFamily="18" charset="-93"/>
              <a:cs typeface="Optima" pitchFamily="18" charset="-93"/>
            </a:endParaRPr>
          </a:p>
        </p:txBody>
      </p:sp>
      <p:graphicFrame>
        <p:nvGraphicFramePr>
          <p:cNvPr id="31" name="Object 30">
            <a:extLst>
              <a:ext uri="{FF2B5EF4-FFF2-40B4-BE49-F238E27FC236}">
                <a16:creationId xmlns:a16="http://schemas.microsoft.com/office/drawing/2014/main" id="{9C1BC860-176B-41F8-9EC2-D3F4F8D17A69}"/>
              </a:ext>
            </a:extLst>
          </p:cNvPr>
          <p:cNvGraphicFramePr>
            <a:graphicFrameLocks noChangeAspect="1"/>
          </p:cNvGraphicFramePr>
          <p:nvPr>
            <p:extLst>
              <p:ext uri="{D42A27DB-BD31-4B8C-83A1-F6EECF244321}">
                <p14:modId xmlns:p14="http://schemas.microsoft.com/office/powerpoint/2010/main" val="1210354514"/>
              </p:ext>
            </p:extLst>
          </p:nvPr>
        </p:nvGraphicFramePr>
        <p:xfrm>
          <a:off x="3965575" y="2276872"/>
          <a:ext cx="1211263" cy="349250"/>
        </p:xfrm>
        <a:graphic>
          <a:graphicData uri="http://schemas.openxmlformats.org/presentationml/2006/ole">
            <mc:AlternateContent xmlns:mc="http://schemas.openxmlformats.org/markup-compatibility/2006">
              <mc:Choice xmlns:v="urn:schemas-microsoft-com:vml" Requires="v">
                <p:oleObj name="Equation" r:id="rId3" imgW="749160" imgH="215640" progId="Equation.DSMT4">
                  <p:embed/>
                </p:oleObj>
              </mc:Choice>
              <mc:Fallback>
                <p:oleObj name="Equation" r:id="rId3" imgW="749160" imgH="215640" progId="Equation.DSMT4">
                  <p:embed/>
                  <p:pic>
                    <p:nvPicPr>
                      <p:cNvPr id="2" name="Object 1">
                        <a:extLst>
                          <a:ext uri="{FF2B5EF4-FFF2-40B4-BE49-F238E27FC236}">
                            <a16:creationId xmlns:a16="http://schemas.microsoft.com/office/drawing/2014/main" id="{64F014A4-B7F6-475F-8677-1D1257DED947}"/>
                          </a:ext>
                        </a:extLst>
                      </p:cNvPr>
                      <p:cNvPicPr/>
                      <p:nvPr/>
                    </p:nvPicPr>
                    <p:blipFill>
                      <a:blip r:embed="rId4"/>
                      <a:stretch>
                        <a:fillRect/>
                      </a:stretch>
                    </p:blipFill>
                    <p:spPr>
                      <a:xfrm>
                        <a:off x="3965575" y="2276872"/>
                        <a:ext cx="1211263" cy="349250"/>
                      </a:xfrm>
                      <a:prstGeom prst="rect">
                        <a:avLst/>
                      </a:prstGeom>
                    </p:spPr>
                  </p:pic>
                </p:oleObj>
              </mc:Fallback>
            </mc:AlternateContent>
          </a:graphicData>
        </a:graphic>
      </p:graphicFrame>
    </p:spTree>
    <p:extLst>
      <p:ext uri="{BB962C8B-B14F-4D97-AF65-F5344CB8AC3E}">
        <p14:creationId xmlns:p14="http://schemas.microsoft.com/office/powerpoint/2010/main" val="22464385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1455847"/>
            <a:ext cx="271679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Chuyển động thẳng</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268760"/>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r>
                <a:rPr lang="en-US" dirty="0">
                  <a:solidFill>
                    <a:schemeClr val="bg1"/>
                  </a:solidFill>
                </a:rPr>
                <a:t>3.1</a:t>
              </a:r>
            </a:p>
          </p:txBody>
        </p:sp>
      </p:grpSp>
      <p:graphicFrame>
        <p:nvGraphicFramePr>
          <p:cNvPr id="6" name="Object 5"/>
          <p:cNvGraphicFramePr>
            <a:graphicFrameLocks noChangeAspect="1"/>
          </p:cNvGraphicFramePr>
          <p:nvPr>
            <p:extLst>
              <p:ext uri="{D42A27DB-BD31-4B8C-83A1-F6EECF244321}">
                <p14:modId xmlns:p14="http://schemas.microsoft.com/office/powerpoint/2010/main" val="490976989"/>
              </p:ext>
            </p:extLst>
          </p:nvPr>
        </p:nvGraphicFramePr>
        <p:xfrm>
          <a:off x="5796136" y="2916114"/>
          <a:ext cx="954088" cy="381000"/>
        </p:xfrm>
        <a:graphic>
          <a:graphicData uri="http://schemas.openxmlformats.org/presentationml/2006/ole">
            <mc:AlternateContent xmlns:mc="http://schemas.openxmlformats.org/markup-compatibility/2006">
              <mc:Choice xmlns:v="urn:schemas-microsoft-com:vml" Requires="v">
                <p:oleObj name="Equation" r:id="rId3" imgW="507960" imgH="203040" progId="Equation.DSMT4">
                  <p:embed/>
                </p:oleObj>
              </mc:Choice>
              <mc:Fallback>
                <p:oleObj name="Equation" r:id="rId3" imgW="507960" imgH="203040" progId="Equation.DSMT4">
                  <p:embed/>
                  <p:pic>
                    <p:nvPicPr>
                      <p:cNvPr id="0" name=""/>
                      <p:cNvPicPr>
                        <a:picLocks noChangeAspect="1" noChangeArrowheads="1"/>
                      </p:cNvPicPr>
                      <p:nvPr/>
                    </p:nvPicPr>
                    <p:blipFill>
                      <a:blip r:embed="rId4"/>
                      <a:srcRect/>
                      <a:stretch>
                        <a:fillRect/>
                      </a:stretch>
                    </p:blipFill>
                    <p:spPr bwMode="auto">
                      <a:xfrm>
                        <a:off x="5796136" y="2916114"/>
                        <a:ext cx="954088" cy="381000"/>
                      </a:xfrm>
                      <a:prstGeom prst="rect">
                        <a:avLst/>
                      </a:prstGeom>
                      <a:noFill/>
                      <a:ln>
                        <a:noFill/>
                      </a:ln>
                    </p:spPr>
                  </p:pic>
                </p:oleObj>
              </mc:Fallback>
            </mc:AlternateContent>
          </a:graphicData>
        </a:graphic>
      </p:graphicFrame>
      <p:sp>
        <p:nvSpPr>
          <p:cNvPr id="43" name="Rounded Rectangle 42"/>
          <p:cNvSpPr/>
          <p:nvPr/>
        </p:nvSpPr>
        <p:spPr bwMode="auto">
          <a:xfrm>
            <a:off x="290389" y="2924944"/>
            <a:ext cx="5322862" cy="360040"/>
          </a:xfrm>
          <a:prstGeom prst="roundRec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a:solidFill>
                  <a:schemeClr val="accent1">
                    <a:lumMod val="75000"/>
                  </a:schemeClr>
                </a:solidFill>
              </a:rPr>
              <a:t>Phương trình chuyển động của chất điểm</a:t>
            </a:r>
          </a:p>
        </p:txBody>
      </p:sp>
      <p:grpSp>
        <p:nvGrpSpPr>
          <p:cNvPr id="20" name="Group 19"/>
          <p:cNvGrpSpPr/>
          <p:nvPr/>
        </p:nvGrpSpPr>
        <p:grpSpPr>
          <a:xfrm>
            <a:off x="6228184" y="1268760"/>
            <a:ext cx="2880320" cy="1059061"/>
            <a:chOff x="6228184" y="1793875"/>
            <a:chExt cx="2880320" cy="1059061"/>
          </a:xfrm>
        </p:grpSpPr>
        <p:cxnSp>
          <p:nvCxnSpPr>
            <p:cNvPr id="10" name="Straight Arrow Connector 9"/>
            <p:cNvCxnSpPr/>
            <p:nvPr/>
          </p:nvCxnSpPr>
          <p:spPr bwMode="auto">
            <a:xfrm>
              <a:off x="6372200" y="2204864"/>
              <a:ext cx="2304256"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p:nvPr/>
          </p:nvCxnSpPr>
          <p:spPr bwMode="auto">
            <a:xfrm>
              <a:off x="7236296" y="2204864"/>
              <a:ext cx="864096" cy="0"/>
            </a:xfrm>
            <a:prstGeom prst="straightConnector1">
              <a:avLst/>
            </a:prstGeom>
            <a:solidFill>
              <a:schemeClr val="accent1"/>
            </a:solidFill>
            <a:ln w="1905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Arrow Connector 17"/>
            <p:cNvCxnSpPr/>
            <p:nvPr/>
          </p:nvCxnSpPr>
          <p:spPr bwMode="auto">
            <a:xfrm>
              <a:off x="7524328" y="2441476"/>
              <a:ext cx="720080" cy="0"/>
            </a:xfrm>
            <a:prstGeom prst="straightConnector1">
              <a:avLst/>
            </a:prstGeom>
            <a:solidFill>
              <a:schemeClr val="accent1"/>
            </a:solidFill>
            <a:ln w="9525" cap="flat" cmpd="sng" algn="ctr">
              <a:solidFill>
                <a:schemeClr val="accent1">
                  <a:lumMod val="75000"/>
                </a:schemeClr>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 name="TextBox 37"/>
            <p:cNvSpPr txBox="1"/>
            <p:nvPr/>
          </p:nvSpPr>
          <p:spPr>
            <a:xfrm>
              <a:off x="6228184" y="1816006"/>
              <a:ext cx="576064" cy="369332"/>
            </a:xfrm>
            <a:prstGeom prst="rect">
              <a:avLst/>
            </a:prstGeom>
            <a:noFill/>
          </p:spPr>
          <p:txBody>
            <a:bodyPr wrap="square" rtlCol="0">
              <a:spAutoFit/>
            </a:bodyPr>
            <a:lstStyle/>
            <a:p>
              <a:r>
                <a:rPr lang="en-US" b="0" i="1"/>
                <a:t>(C)</a:t>
              </a:r>
              <a:endParaRPr lang="en-US" b="0" i="1" baseline="-25000" dirty="0"/>
            </a:p>
          </p:txBody>
        </p:sp>
        <p:sp>
          <p:nvSpPr>
            <p:cNvPr id="54" name="TextBox 53"/>
            <p:cNvSpPr txBox="1"/>
            <p:nvPr/>
          </p:nvSpPr>
          <p:spPr>
            <a:xfrm>
              <a:off x="7020272" y="1816006"/>
              <a:ext cx="576064" cy="369332"/>
            </a:xfrm>
            <a:prstGeom prst="rect">
              <a:avLst/>
            </a:prstGeom>
            <a:noFill/>
          </p:spPr>
          <p:txBody>
            <a:bodyPr wrap="square" rtlCol="0">
              <a:spAutoFit/>
            </a:bodyPr>
            <a:lstStyle/>
            <a:p>
              <a:r>
                <a:rPr lang="en-US" b="0" i="1"/>
                <a:t>M</a:t>
              </a:r>
              <a:endParaRPr lang="en-US" b="0" i="1" baseline="-25000" dirty="0"/>
            </a:p>
          </p:txBody>
        </p:sp>
        <p:graphicFrame>
          <p:nvGraphicFramePr>
            <p:cNvPr id="55" name="Object 54"/>
            <p:cNvGraphicFramePr>
              <a:graphicFrameLocks noChangeAspect="1"/>
            </p:cNvGraphicFramePr>
            <p:nvPr>
              <p:extLst>
                <p:ext uri="{D42A27DB-BD31-4B8C-83A1-F6EECF244321}">
                  <p14:modId xmlns:p14="http://schemas.microsoft.com/office/powerpoint/2010/main" val="3952702220"/>
                </p:ext>
              </p:extLst>
            </p:nvPr>
          </p:nvGraphicFramePr>
          <p:xfrm>
            <a:off x="7981950" y="1793875"/>
            <a:ext cx="179388" cy="339725"/>
          </p:xfrm>
          <a:graphic>
            <a:graphicData uri="http://schemas.openxmlformats.org/presentationml/2006/ole">
              <mc:AlternateContent xmlns:mc="http://schemas.openxmlformats.org/markup-compatibility/2006">
                <mc:Choice xmlns:v="urn:schemas-microsoft-com:vml" Requires="v">
                  <p:oleObj name="Equation" r:id="rId5" imgW="114120" imgH="215640" progId="Equation.DSMT4">
                    <p:embed/>
                  </p:oleObj>
                </mc:Choice>
                <mc:Fallback>
                  <p:oleObj name="Equation" r:id="rId5" imgW="114120" imgH="215640" progId="Equation.DSMT4">
                    <p:embed/>
                    <p:pic>
                      <p:nvPicPr>
                        <p:cNvPr id="0" name=""/>
                        <p:cNvPicPr>
                          <a:picLocks noChangeAspect="1" noChangeArrowheads="1"/>
                        </p:cNvPicPr>
                        <p:nvPr/>
                      </p:nvPicPr>
                      <p:blipFill>
                        <a:blip r:embed="rId6"/>
                        <a:srcRect/>
                        <a:stretch>
                          <a:fillRect/>
                        </a:stretch>
                      </p:blipFill>
                      <p:spPr bwMode="auto">
                        <a:xfrm>
                          <a:off x="7981950" y="1793875"/>
                          <a:ext cx="1793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6" name="Object 55"/>
            <p:cNvGraphicFramePr>
              <a:graphicFrameLocks noChangeAspect="1"/>
            </p:cNvGraphicFramePr>
            <p:nvPr>
              <p:extLst>
                <p:ext uri="{D42A27DB-BD31-4B8C-83A1-F6EECF244321}">
                  <p14:modId xmlns:p14="http://schemas.microsoft.com/office/powerpoint/2010/main" val="1685696908"/>
                </p:ext>
              </p:extLst>
            </p:nvPr>
          </p:nvGraphicFramePr>
          <p:xfrm>
            <a:off x="8028384" y="2513211"/>
            <a:ext cx="200025" cy="339725"/>
          </p:xfrm>
          <a:graphic>
            <a:graphicData uri="http://schemas.openxmlformats.org/presentationml/2006/ole">
              <mc:AlternateContent xmlns:mc="http://schemas.openxmlformats.org/markup-compatibility/2006">
                <mc:Choice xmlns:v="urn:schemas-microsoft-com:vml" Requires="v">
                  <p:oleObj name="Equation" r:id="rId7" imgW="126720" imgH="215640" progId="Equation.DSMT4">
                    <p:embed/>
                  </p:oleObj>
                </mc:Choice>
                <mc:Fallback>
                  <p:oleObj name="Equation" r:id="rId7" imgW="126720" imgH="215640" progId="Equation.DSMT4">
                    <p:embed/>
                    <p:pic>
                      <p:nvPicPr>
                        <p:cNvPr id="0" name=""/>
                        <p:cNvPicPr>
                          <a:picLocks noChangeAspect="1" noChangeArrowheads="1"/>
                        </p:cNvPicPr>
                        <p:nvPr/>
                      </p:nvPicPr>
                      <p:blipFill>
                        <a:blip r:embed="rId8"/>
                        <a:srcRect/>
                        <a:stretch>
                          <a:fillRect/>
                        </a:stretch>
                      </p:blipFill>
                      <p:spPr bwMode="auto">
                        <a:xfrm>
                          <a:off x="8028384" y="2513211"/>
                          <a:ext cx="200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7" name="TextBox 56"/>
            <p:cNvSpPr txBox="1"/>
            <p:nvPr/>
          </p:nvSpPr>
          <p:spPr>
            <a:xfrm>
              <a:off x="8532440" y="1816006"/>
              <a:ext cx="576064" cy="369332"/>
            </a:xfrm>
            <a:prstGeom prst="rect">
              <a:avLst/>
            </a:prstGeom>
            <a:noFill/>
          </p:spPr>
          <p:txBody>
            <a:bodyPr wrap="square" rtlCol="0">
              <a:spAutoFit/>
            </a:bodyPr>
            <a:lstStyle/>
            <a:p>
              <a:r>
                <a:rPr lang="en-US" b="0" i="1"/>
                <a:t>x</a:t>
              </a:r>
              <a:endParaRPr lang="en-US" b="0" i="1" baseline="-25000" dirty="0"/>
            </a:p>
          </p:txBody>
        </p:sp>
      </p:grpSp>
      <p:sp>
        <p:nvSpPr>
          <p:cNvPr id="58" name="Rectangle 57"/>
          <p:cNvSpPr/>
          <p:nvPr/>
        </p:nvSpPr>
        <p:spPr>
          <a:xfrm>
            <a:off x="611560" y="1987530"/>
            <a:ext cx="8352928" cy="834074"/>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Quỹ đạo của chất điểm là đường thẳng</a:t>
            </a:r>
          </a:p>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Chọn trục Ox hướng theo quỹ đạo, chiều dương là chiều chuyển động</a:t>
            </a:r>
          </a:p>
        </p:txBody>
      </p:sp>
      <p:sp>
        <p:nvSpPr>
          <p:cNvPr id="59" name="Rounded Rectangle 58"/>
          <p:cNvSpPr/>
          <p:nvPr/>
        </p:nvSpPr>
        <p:spPr bwMode="auto">
          <a:xfrm>
            <a:off x="290389" y="3573016"/>
            <a:ext cx="5322862" cy="360040"/>
          </a:xfrm>
          <a:prstGeom prst="roundRec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a:solidFill>
                  <a:schemeClr val="accent1">
                    <a:lumMod val="75000"/>
                  </a:schemeClr>
                </a:solidFill>
              </a:rPr>
              <a:t>Vận tốc của chất điểm</a:t>
            </a:r>
          </a:p>
        </p:txBody>
      </p:sp>
      <p:graphicFrame>
        <p:nvGraphicFramePr>
          <p:cNvPr id="21" name="Object 20"/>
          <p:cNvGraphicFramePr>
            <a:graphicFrameLocks noChangeAspect="1"/>
          </p:cNvGraphicFramePr>
          <p:nvPr>
            <p:extLst>
              <p:ext uri="{D42A27DB-BD31-4B8C-83A1-F6EECF244321}">
                <p14:modId xmlns:p14="http://schemas.microsoft.com/office/powerpoint/2010/main" val="3005822081"/>
              </p:ext>
            </p:extLst>
          </p:nvPr>
        </p:nvGraphicFramePr>
        <p:xfrm>
          <a:off x="5796136" y="3338884"/>
          <a:ext cx="1358900" cy="738188"/>
        </p:xfrm>
        <a:graphic>
          <a:graphicData uri="http://schemas.openxmlformats.org/presentationml/2006/ole">
            <mc:AlternateContent xmlns:mc="http://schemas.openxmlformats.org/markup-compatibility/2006">
              <mc:Choice xmlns:v="urn:schemas-microsoft-com:vml" Requires="v">
                <p:oleObj name="Equation" r:id="rId9" imgW="723600" imgH="393480" progId="Equation.DSMT4">
                  <p:embed/>
                </p:oleObj>
              </mc:Choice>
              <mc:Fallback>
                <p:oleObj name="Equation" r:id="rId9" imgW="723600" imgH="393480" progId="Equation.DSMT4">
                  <p:embed/>
                  <p:pic>
                    <p:nvPicPr>
                      <p:cNvPr id="0" name=""/>
                      <p:cNvPicPr>
                        <a:picLocks noChangeAspect="1" noChangeArrowheads="1"/>
                      </p:cNvPicPr>
                      <p:nvPr/>
                    </p:nvPicPr>
                    <p:blipFill>
                      <a:blip r:embed="rId10"/>
                      <a:srcRect/>
                      <a:stretch>
                        <a:fillRect/>
                      </a:stretch>
                    </p:blipFill>
                    <p:spPr bwMode="auto">
                      <a:xfrm>
                        <a:off x="5796136" y="3338884"/>
                        <a:ext cx="13589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0" name="Rounded Rectangle 59"/>
          <p:cNvSpPr/>
          <p:nvPr/>
        </p:nvSpPr>
        <p:spPr bwMode="auto">
          <a:xfrm>
            <a:off x="290389" y="4862884"/>
            <a:ext cx="5322862" cy="360040"/>
          </a:xfrm>
          <a:prstGeom prst="roundRec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a:solidFill>
                  <a:schemeClr val="accent1">
                    <a:lumMod val="75000"/>
                  </a:schemeClr>
                </a:solidFill>
              </a:rPr>
              <a:t>Gia tốc của chất điểm</a:t>
            </a:r>
          </a:p>
        </p:txBody>
      </p:sp>
      <p:graphicFrame>
        <p:nvGraphicFramePr>
          <p:cNvPr id="22" name="Object 21"/>
          <p:cNvGraphicFramePr>
            <a:graphicFrameLocks noChangeAspect="1"/>
          </p:cNvGraphicFramePr>
          <p:nvPr>
            <p:extLst>
              <p:ext uri="{D42A27DB-BD31-4B8C-83A1-F6EECF244321}">
                <p14:modId xmlns:p14="http://schemas.microsoft.com/office/powerpoint/2010/main" val="705150989"/>
              </p:ext>
            </p:extLst>
          </p:nvPr>
        </p:nvGraphicFramePr>
        <p:xfrm>
          <a:off x="5796136" y="4653136"/>
          <a:ext cx="2239962" cy="785812"/>
        </p:xfrm>
        <a:graphic>
          <a:graphicData uri="http://schemas.openxmlformats.org/presentationml/2006/ole">
            <mc:AlternateContent xmlns:mc="http://schemas.openxmlformats.org/markup-compatibility/2006">
              <mc:Choice xmlns:v="urn:schemas-microsoft-com:vml" Requires="v">
                <p:oleObj name="Equation" r:id="rId11" imgW="1193760" imgH="419040" progId="Equation.DSMT4">
                  <p:embed/>
                </p:oleObj>
              </mc:Choice>
              <mc:Fallback>
                <p:oleObj name="Equation" r:id="rId11" imgW="1193760" imgH="419040" progId="Equation.DSMT4">
                  <p:embed/>
                  <p:pic>
                    <p:nvPicPr>
                      <p:cNvPr id="0" name=""/>
                      <p:cNvPicPr>
                        <a:picLocks noChangeAspect="1" noChangeArrowheads="1"/>
                      </p:cNvPicPr>
                      <p:nvPr/>
                    </p:nvPicPr>
                    <p:blipFill>
                      <a:blip r:embed="rId12"/>
                      <a:srcRect/>
                      <a:stretch>
                        <a:fillRect/>
                      </a:stretch>
                    </p:blipFill>
                    <p:spPr bwMode="auto">
                      <a:xfrm>
                        <a:off x="5796136" y="4653136"/>
                        <a:ext cx="2239962"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3" name="Rectangle 62"/>
          <p:cNvSpPr/>
          <p:nvPr/>
        </p:nvSpPr>
        <p:spPr>
          <a:xfrm>
            <a:off x="353373" y="3968014"/>
            <a:ext cx="5259878" cy="757130"/>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Hướng dọc theo đường thẳng quỹ đạo và theo chiều chuyển động</a:t>
            </a:r>
          </a:p>
        </p:txBody>
      </p:sp>
      <p:sp>
        <p:nvSpPr>
          <p:cNvPr id="64" name="Rectangle 63"/>
          <p:cNvSpPr/>
          <p:nvPr/>
        </p:nvSpPr>
        <p:spPr>
          <a:xfrm>
            <a:off x="290389" y="5223845"/>
            <a:ext cx="5259878" cy="1089529"/>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Hướng theo chiều chuyển động nếu chuyển động nhanh dần đều (v</a:t>
            </a:r>
            <a:r>
              <a:rPr lang="en-US" b="0" kern="0" baseline="-25000">
                <a:solidFill>
                  <a:schemeClr val="accent1">
                    <a:lumMod val="75000"/>
                  </a:schemeClr>
                </a:solidFill>
                <a:latin typeface="Helvetica Neue"/>
                <a:ea typeface="Optima" pitchFamily="18" charset="-93"/>
                <a:cs typeface="Optima" pitchFamily="18" charset="-93"/>
              </a:rPr>
              <a:t>x</a:t>
            </a:r>
            <a:r>
              <a:rPr lang="en-US" b="0" kern="0">
                <a:solidFill>
                  <a:schemeClr val="accent1">
                    <a:lumMod val="75000"/>
                  </a:schemeClr>
                </a:solidFill>
                <a:latin typeface="Helvetica Neue"/>
                <a:ea typeface="Optima" pitchFamily="18" charset="-93"/>
                <a:cs typeface="Optima" pitchFamily="18" charset="-93"/>
              </a:rPr>
              <a:t>.a</a:t>
            </a:r>
            <a:r>
              <a:rPr lang="en-US" b="0" kern="0" baseline="-25000">
                <a:solidFill>
                  <a:schemeClr val="accent1">
                    <a:lumMod val="75000"/>
                  </a:schemeClr>
                </a:solidFill>
                <a:latin typeface="Helvetica Neue"/>
                <a:ea typeface="Optima" pitchFamily="18" charset="-93"/>
                <a:cs typeface="Optima" pitchFamily="18" charset="-93"/>
              </a:rPr>
              <a:t>x</a:t>
            </a:r>
            <a:r>
              <a:rPr lang="en-US" b="0" kern="0">
                <a:solidFill>
                  <a:schemeClr val="accent1">
                    <a:lumMod val="75000"/>
                  </a:schemeClr>
                </a:solidFill>
                <a:latin typeface="Helvetica Neue"/>
                <a:ea typeface="Optima" pitchFamily="18" charset="-93"/>
                <a:cs typeface="Optima" pitchFamily="18" charset="-93"/>
              </a:rPr>
              <a:t> &gt; 0) và ngược chiều chuyển động nếu chậm dần đều (v</a:t>
            </a:r>
            <a:r>
              <a:rPr lang="en-US" b="0" kern="0" baseline="-25000">
                <a:solidFill>
                  <a:schemeClr val="accent1">
                    <a:lumMod val="75000"/>
                  </a:schemeClr>
                </a:solidFill>
                <a:latin typeface="Helvetica Neue"/>
                <a:ea typeface="Optima" pitchFamily="18" charset="-93"/>
                <a:cs typeface="Optima" pitchFamily="18" charset="-93"/>
              </a:rPr>
              <a:t>x</a:t>
            </a:r>
            <a:r>
              <a:rPr lang="en-US" b="0" kern="0">
                <a:solidFill>
                  <a:schemeClr val="accent1">
                    <a:lumMod val="75000"/>
                  </a:schemeClr>
                </a:solidFill>
                <a:latin typeface="Helvetica Neue"/>
                <a:ea typeface="Optima" pitchFamily="18" charset="-93"/>
                <a:cs typeface="Optima" pitchFamily="18" charset="-93"/>
              </a:rPr>
              <a:t>.a</a:t>
            </a:r>
            <a:r>
              <a:rPr lang="en-US" b="0" kern="0" baseline="-25000">
                <a:solidFill>
                  <a:schemeClr val="accent1">
                    <a:lumMod val="75000"/>
                  </a:schemeClr>
                </a:solidFill>
                <a:latin typeface="Helvetica Neue"/>
                <a:ea typeface="Optima" pitchFamily="18" charset="-93"/>
                <a:cs typeface="Optima" pitchFamily="18" charset="-93"/>
              </a:rPr>
              <a:t>x</a:t>
            </a:r>
            <a:r>
              <a:rPr lang="en-US" b="0" kern="0">
                <a:solidFill>
                  <a:schemeClr val="accent1">
                    <a:lumMod val="75000"/>
                  </a:schemeClr>
                </a:solidFill>
                <a:latin typeface="Helvetica Neue"/>
                <a:ea typeface="Optima" pitchFamily="18" charset="-93"/>
                <a:cs typeface="Optima" pitchFamily="18" charset="-93"/>
              </a:rPr>
              <a:t> &lt; 0)</a:t>
            </a:r>
          </a:p>
        </p:txBody>
      </p:sp>
      <p:sp>
        <p:nvSpPr>
          <p:cNvPr id="3" name="Title 2">
            <a:extLst>
              <a:ext uri="{FF2B5EF4-FFF2-40B4-BE49-F238E27FC236}">
                <a16:creationId xmlns:a16="http://schemas.microsoft.com/office/drawing/2014/main" id="{2AB77DE6-A2FC-409F-BCAF-26AA1217F0DA}"/>
              </a:ext>
            </a:extLst>
          </p:cNvPr>
          <p:cNvSpPr>
            <a:spLocks noGrp="1"/>
          </p:cNvSpPr>
          <p:nvPr>
            <p:ph type="title"/>
          </p:nvPr>
        </p:nvSpPr>
        <p:spPr/>
        <p:txBody>
          <a:bodyPr/>
          <a:lstStyle/>
          <a:p>
            <a:r>
              <a:rPr lang="vi-VN" dirty="0"/>
              <a:t>Chương</a:t>
            </a:r>
            <a:r>
              <a:rPr lang="en-US" dirty="0"/>
              <a:t> 4. ĐỘNG HỌC CHẤT ĐIỂM</a:t>
            </a:r>
          </a:p>
        </p:txBody>
      </p:sp>
      <p:sp>
        <p:nvSpPr>
          <p:cNvPr id="28" name="TextBox 27">
            <a:extLst>
              <a:ext uri="{FF2B5EF4-FFF2-40B4-BE49-F238E27FC236}">
                <a16:creationId xmlns:a16="http://schemas.microsoft.com/office/drawing/2014/main" id="{CF78F2F5-D0FD-46D4-9FF7-602D3D753B63}"/>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3. </a:t>
            </a:r>
            <a:r>
              <a:rPr lang="en-US" sz="2000" dirty="0" err="1">
                <a:solidFill>
                  <a:schemeClr val="accent1">
                    <a:lumMod val="75000"/>
                  </a:schemeClr>
                </a:solidFill>
              </a:rPr>
              <a:t>Một</a:t>
            </a:r>
            <a:r>
              <a:rPr lang="en-US" sz="2000" dirty="0">
                <a:solidFill>
                  <a:schemeClr val="accent1">
                    <a:lumMod val="75000"/>
                  </a:schemeClr>
                </a:solidFill>
              </a:rPr>
              <a:t> </a:t>
            </a:r>
            <a:r>
              <a:rPr lang="en-US" sz="2000" dirty="0" err="1">
                <a:solidFill>
                  <a:schemeClr val="accent1">
                    <a:lumMod val="75000"/>
                  </a:schemeClr>
                </a:solidFill>
              </a:rPr>
              <a:t>số</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thường</a:t>
            </a:r>
            <a:r>
              <a:rPr lang="en-US" sz="2000" dirty="0">
                <a:solidFill>
                  <a:schemeClr val="accent1">
                    <a:lumMod val="75000"/>
                  </a:schemeClr>
                </a:solidFill>
              </a:rPr>
              <a:t> </a:t>
            </a:r>
            <a:r>
              <a:rPr lang="en-US" sz="2000" dirty="0" err="1">
                <a:solidFill>
                  <a:schemeClr val="accent1">
                    <a:lumMod val="75000"/>
                  </a:schemeClr>
                </a:solidFill>
              </a:rPr>
              <a:t>gặp</a:t>
            </a:r>
            <a:endParaRPr lang="en-US" sz="2000" dirty="0">
              <a:solidFill>
                <a:schemeClr val="accent1">
                  <a:lumMod val="75000"/>
                </a:schemeClr>
              </a:solidFill>
            </a:endParaRPr>
          </a:p>
        </p:txBody>
      </p:sp>
    </p:spTree>
    <p:extLst>
      <p:ext uri="{BB962C8B-B14F-4D97-AF65-F5344CB8AC3E}">
        <p14:creationId xmlns:p14="http://schemas.microsoft.com/office/powerpoint/2010/main" val="19930553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1527855"/>
            <a:ext cx="271679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Chuyển động thẳng</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340768"/>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r>
                <a:rPr lang="en-US" dirty="0">
                  <a:solidFill>
                    <a:schemeClr val="bg1"/>
                  </a:solidFill>
                </a:rPr>
                <a:t>3.1</a:t>
              </a:r>
            </a:p>
          </p:txBody>
        </p:sp>
      </p:grpSp>
      <p:grpSp>
        <p:nvGrpSpPr>
          <p:cNvPr id="20" name="Group 19"/>
          <p:cNvGrpSpPr/>
          <p:nvPr/>
        </p:nvGrpSpPr>
        <p:grpSpPr>
          <a:xfrm>
            <a:off x="6228184" y="1340768"/>
            <a:ext cx="2880320" cy="1059061"/>
            <a:chOff x="6228184" y="1793875"/>
            <a:chExt cx="2880320" cy="1059061"/>
          </a:xfrm>
        </p:grpSpPr>
        <p:cxnSp>
          <p:nvCxnSpPr>
            <p:cNvPr id="10" name="Straight Arrow Connector 9"/>
            <p:cNvCxnSpPr/>
            <p:nvPr/>
          </p:nvCxnSpPr>
          <p:spPr bwMode="auto">
            <a:xfrm>
              <a:off x="6372200" y="2204864"/>
              <a:ext cx="2304256"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p:nvPr/>
          </p:nvCxnSpPr>
          <p:spPr bwMode="auto">
            <a:xfrm>
              <a:off x="7236296" y="2204864"/>
              <a:ext cx="864096" cy="0"/>
            </a:xfrm>
            <a:prstGeom prst="straightConnector1">
              <a:avLst/>
            </a:prstGeom>
            <a:solidFill>
              <a:schemeClr val="accent1"/>
            </a:solidFill>
            <a:ln w="19050" cap="flat" cmpd="sng" algn="ctr">
              <a:solidFill>
                <a:srgbClr val="C00000"/>
              </a:solidFill>
              <a:prstDash val="solid"/>
              <a:round/>
              <a:headEnd type="oval"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Arrow Connector 17"/>
            <p:cNvCxnSpPr/>
            <p:nvPr/>
          </p:nvCxnSpPr>
          <p:spPr bwMode="auto">
            <a:xfrm>
              <a:off x="7524328" y="2441476"/>
              <a:ext cx="720080" cy="0"/>
            </a:xfrm>
            <a:prstGeom prst="straightConnector1">
              <a:avLst/>
            </a:prstGeom>
            <a:solidFill>
              <a:schemeClr val="accent1"/>
            </a:solidFill>
            <a:ln w="9525" cap="flat" cmpd="sng" algn="ctr">
              <a:solidFill>
                <a:schemeClr val="accent1">
                  <a:lumMod val="75000"/>
                </a:schemeClr>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 name="TextBox 37"/>
            <p:cNvSpPr txBox="1"/>
            <p:nvPr/>
          </p:nvSpPr>
          <p:spPr>
            <a:xfrm>
              <a:off x="6228184" y="1816006"/>
              <a:ext cx="576064" cy="369332"/>
            </a:xfrm>
            <a:prstGeom prst="rect">
              <a:avLst/>
            </a:prstGeom>
            <a:noFill/>
          </p:spPr>
          <p:txBody>
            <a:bodyPr wrap="square" rtlCol="0">
              <a:spAutoFit/>
            </a:bodyPr>
            <a:lstStyle/>
            <a:p>
              <a:r>
                <a:rPr lang="en-US" b="0" i="1"/>
                <a:t>(C)</a:t>
              </a:r>
              <a:endParaRPr lang="en-US" b="0" i="1" baseline="-25000" dirty="0"/>
            </a:p>
          </p:txBody>
        </p:sp>
        <p:sp>
          <p:nvSpPr>
            <p:cNvPr id="54" name="TextBox 53"/>
            <p:cNvSpPr txBox="1"/>
            <p:nvPr/>
          </p:nvSpPr>
          <p:spPr>
            <a:xfrm>
              <a:off x="7020272" y="1816006"/>
              <a:ext cx="576064" cy="369332"/>
            </a:xfrm>
            <a:prstGeom prst="rect">
              <a:avLst/>
            </a:prstGeom>
            <a:noFill/>
          </p:spPr>
          <p:txBody>
            <a:bodyPr wrap="square" rtlCol="0">
              <a:spAutoFit/>
            </a:bodyPr>
            <a:lstStyle/>
            <a:p>
              <a:r>
                <a:rPr lang="en-US" b="0" i="1"/>
                <a:t>M</a:t>
              </a:r>
              <a:endParaRPr lang="en-US" b="0" i="1" baseline="-25000" dirty="0"/>
            </a:p>
          </p:txBody>
        </p:sp>
        <p:graphicFrame>
          <p:nvGraphicFramePr>
            <p:cNvPr id="55" name="Object 54"/>
            <p:cNvGraphicFramePr>
              <a:graphicFrameLocks noChangeAspect="1"/>
            </p:cNvGraphicFramePr>
            <p:nvPr>
              <p:extLst>
                <p:ext uri="{D42A27DB-BD31-4B8C-83A1-F6EECF244321}">
                  <p14:modId xmlns:p14="http://schemas.microsoft.com/office/powerpoint/2010/main" val="1358982101"/>
                </p:ext>
              </p:extLst>
            </p:nvPr>
          </p:nvGraphicFramePr>
          <p:xfrm>
            <a:off x="7981950" y="1793875"/>
            <a:ext cx="179388" cy="339725"/>
          </p:xfrm>
          <a:graphic>
            <a:graphicData uri="http://schemas.openxmlformats.org/presentationml/2006/ole">
              <mc:AlternateContent xmlns:mc="http://schemas.openxmlformats.org/markup-compatibility/2006">
                <mc:Choice xmlns:v="urn:schemas-microsoft-com:vml" Requires="v">
                  <p:oleObj name="Equation" r:id="rId3" imgW="114120" imgH="215640" progId="Equation.DSMT4">
                    <p:embed/>
                  </p:oleObj>
                </mc:Choice>
                <mc:Fallback>
                  <p:oleObj name="Equation" r:id="rId3" imgW="114120" imgH="215640" progId="Equation.DSMT4">
                    <p:embed/>
                    <p:pic>
                      <p:nvPicPr>
                        <p:cNvPr id="0" name=""/>
                        <p:cNvPicPr>
                          <a:picLocks noChangeAspect="1" noChangeArrowheads="1"/>
                        </p:cNvPicPr>
                        <p:nvPr/>
                      </p:nvPicPr>
                      <p:blipFill>
                        <a:blip r:embed="rId4"/>
                        <a:srcRect/>
                        <a:stretch>
                          <a:fillRect/>
                        </a:stretch>
                      </p:blipFill>
                      <p:spPr bwMode="auto">
                        <a:xfrm>
                          <a:off x="7981950" y="1793875"/>
                          <a:ext cx="1793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6" name="Object 55"/>
            <p:cNvGraphicFramePr>
              <a:graphicFrameLocks noChangeAspect="1"/>
            </p:cNvGraphicFramePr>
            <p:nvPr>
              <p:extLst>
                <p:ext uri="{D42A27DB-BD31-4B8C-83A1-F6EECF244321}">
                  <p14:modId xmlns:p14="http://schemas.microsoft.com/office/powerpoint/2010/main" val="1369296988"/>
                </p:ext>
              </p:extLst>
            </p:nvPr>
          </p:nvGraphicFramePr>
          <p:xfrm>
            <a:off x="8028384" y="2513211"/>
            <a:ext cx="200025" cy="339725"/>
          </p:xfrm>
          <a:graphic>
            <a:graphicData uri="http://schemas.openxmlformats.org/presentationml/2006/ole">
              <mc:AlternateContent xmlns:mc="http://schemas.openxmlformats.org/markup-compatibility/2006">
                <mc:Choice xmlns:v="urn:schemas-microsoft-com:vml" Requires="v">
                  <p:oleObj name="Equation" r:id="rId5" imgW="126720" imgH="215640" progId="Equation.DSMT4">
                    <p:embed/>
                  </p:oleObj>
                </mc:Choice>
                <mc:Fallback>
                  <p:oleObj name="Equation" r:id="rId5" imgW="126720" imgH="215640" progId="Equation.DSMT4">
                    <p:embed/>
                    <p:pic>
                      <p:nvPicPr>
                        <p:cNvPr id="0" name=""/>
                        <p:cNvPicPr>
                          <a:picLocks noChangeAspect="1" noChangeArrowheads="1"/>
                        </p:cNvPicPr>
                        <p:nvPr/>
                      </p:nvPicPr>
                      <p:blipFill>
                        <a:blip r:embed="rId6"/>
                        <a:srcRect/>
                        <a:stretch>
                          <a:fillRect/>
                        </a:stretch>
                      </p:blipFill>
                      <p:spPr bwMode="auto">
                        <a:xfrm>
                          <a:off x="8028384" y="2513211"/>
                          <a:ext cx="200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7" name="TextBox 56"/>
            <p:cNvSpPr txBox="1"/>
            <p:nvPr/>
          </p:nvSpPr>
          <p:spPr>
            <a:xfrm>
              <a:off x="8532440" y="1816006"/>
              <a:ext cx="576064" cy="369332"/>
            </a:xfrm>
            <a:prstGeom prst="rect">
              <a:avLst/>
            </a:prstGeom>
            <a:noFill/>
          </p:spPr>
          <p:txBody>
            <a:bodyPr wrap="square" rtlCol="0">
              <a:spAutoFit/>
            </a:bodyPr>
            <a:lstStyle/>
            <a:p>
              <a:r>
                <a:rPr lang="en-US" b="0" i="1"/>
                <a:t>x</a:t>
              </a:r>
              <a:endParaRPr lang="en-US" b="0" i="1" baseline="-25000" dirty="0"/>
            </a:p>
          </p:txBody>
        </p:sp>
      </p:grpSp>
      <p:sp>
        <p:nvSpPr>
          <p:cNvPr id="61" name="Rectangle 60"/>
          <p:cNvSpPr/>
          <p:nvPr/>
        </p:nvSpPr>
        <p:spPr>
          <a:xfrm>
            <a:off x="395536" y="4077072"/>
            <a:ext cx="4392488" cy="424732"/>
          </a:xfrm>
          <a:prstGeom prst="rect">
            <a:avLst/>
          </a:prstGeom>
        </p:spPr>
        <p:txBody>
          <a:bodyPr wrap="square">
            <a:spAutoFit/>
          </a:bodyPr>
          <a:lstStyle/>
          <a:p>
            <a:pPr lvl="0">
              <a:lnSpc>
                <a:spcPct val="12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b. Chuyển động thẳng biến đổi đều</a:t>
            </a:r>
          </a:p>
        </p:txBody>
      </p:sp>
      <p:graphicFrame>
        <p:nvGraphicFramePr>
          <p:cNvPr id="23" name="Object 22"/>
          <p:cNvGraphicFramePr>
            <a:graphicFrameLocks noChangeAspect="1"/>
          </p:cNvGraphicFramePr>
          <p:nvPr>
            <p:extLst>
              <p:ext uri="{D42A27DB-BD31-4B8C-83A1-F6EECF244321}">
                <p14:modId xmlns:p14="http://schemas.microsoft.com/office/powerpoint/2010/main" val="2266251602"/>
              </p:ext>
            </p:extLst>
          </p:nvPr>
        </p:nvGraphicFramePr>
        <p:xfrm>
          <a:off x="4551363" y="3514725"/>
          <a:ext cx="3670300" cy="1643063"/>
        </p:xfrm>
        <a:graphic>
          <a:graphicData uri="http://schemas.openxmlformats.org/presentationml/2006/ole">
            <mc:AlternateContent xmlns:mc="http://schemas.openxmlformats.org/markup-compatibility/2006">
              <mc:Choice xmlns:v="urn:schemas-microsoft-com:vml" Requires="v">
                <p:oleObj name="Equation" r:id="rId7" imgW="1955520" imgH="876240" progId="Equation.DSMT4">
                  <p:embed/>
                </p:oleObj>
              </mc:Choice>
              <mc:Fallback>
                <p:oleObj name="Equation" r:id="rId7" imgW="1955520" imgH="876240" progId="Equation.DSMT4">
                  <p:embed/>
                  <p:pic>
                    <p:nvPicPr>
                      <p:cNvPr id="0" name=""/>
                      <p:cNvPicPr>
                        <a:picLocks noChangeAspect="1" noChangeArrowheads="1"/>
                      </p:cNvPicPr>
                      <p:nvPr/>
                    </p:nvPicPr>
                    <p:blipFill>
                      <a:blip r:embed="rId8"/>
                      <a:srcRect/>
                      <a:stretch>
                        <a:fillRect/>
                      </a:stretch>
                    </p:blipFill>
                    <p:spPr bwMode="auto">
                      <a:xfrm>
                        <a:off x="4551363" y="3514725"/>
                        <a:ext cx="3670300" cy="164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2" name="Rectangle 61"/>
          <p:cNvSpPr/>
          <p:nvPr/>
        </p:nvSpPr>
        <p:spPr>
          <a:xfrm>
            <a:off x="775081" y="5209919"/>
            <a:ext cx="8136903" cy="1212896"/>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i="1" kern="0" dirty="0" err="1">
                <a:solidFill>
                  <a:schemeClr val="accent1">
                    <a:lumMod val="75000"/>
                  </a:schemeClr>
                </a:solidFill>
                <a:latin typeface="Helvetica Neue"/>
                <a:ea typeface="Optima" pitchFamily="18" charset="-93"/>
                <a:cs typeface="Optima" pitchFamily="18" charset="-93"/>
              </a:rPr>
              <a:t>Chọn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chiều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dương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là</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chiều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chuyển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động</a:t>
            </a:r>
            <a:endParaRPr lang="en-US" b="0" i="1"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600"/>
              </a:spcBef>
              <a:buClr>
                <a:srgbClr val="142288"/>
              </a:buClr>
              <a:buFont typeface="Arial" pitchFamily="34" charset="0"/>
              <a:buChar char="•"/>
            </a:pPr>
            <a:r>
              <a:rPr lang="en-US" b="0" i="1" kern="0" dirty="0">
                <a:solidFill>
                  <a:schemeClr val="accent1">
                    <a:lumMod val="75000"/>
                  </a:schemeClr>
                </a:solidFill>
                <a:latin typeface="Helvetica Neue"/>
                <a:ea typeface="Optima" pitchFamily="18" charset="-93"/>
                <a:cs typeface="Optima" pitchFamily="18" charset="-93"/>
              </a:rPr>
              <a:t>t</a:t>
            </a:r>
            <a:r>
              <a:rPr lang="en-US" b="0" i="1" kern="0" baseline="-25000" dirty="0">
                <a:solidFill>
                  <a:schemeClr val="accent1">
                    <a:lumMod val="75000"/>
                  </a:schemeClr>
                </a:solidFill>
                <a:latin typeface="Helvetica Neue"/>
                <a:ea typeface="Optima" pitchFamily="18" charset="-93"/>
                <a:cs typeface="Optima" pitchFamily="18" charset="-93"/>
              </a:rPr>
              <a:t>o</a:t>
            </a:r>
            <a:r>
              <a:rPr lang="en-US" b="0" i="1" kern="0" dirty="0">
                <a:solidFill>
                  <a:schemeClr val="accent1">
                    <a:lumMod val="75000"/>
                  </a:schemeClr>
                </a:solidFill>
                <a:latin typeface="Helvetica Neue"/>
                <a:ea typeface="Optima" pitchFamily="18" charset="-93"/>
                <a:cs typeface="Optima" pitchFamily="18" charset="-93"/>
              </a:rPr>
              <a:t>, v</a:t>
            </a:r>
            <a:r>
              <a:rPr lang="en-US" b="0" i="1" kern="0" baseline="-25000" dirty="0">
                <a:solidFill>
                  <a:schemeClr val="accent1">
                    <a:lumMod val="75000"/>
                  </a:schemeClr>
                </a:solidFill>
                <a:latin typeface="Helvetica Neue"/>
                <a:ea typeface="Optima" pitchFamily="18" charset="-93"/>
                <a:cs typeface="Optima" pitchFamily="18" charset="-93"/>
              </a:rPr>
              <a:t>o</a:t>
            </a:r>
            <a:r>
              <a:rPr lang="en-US" b="0" i="1" kern="0" dirty="0">
                <a:solidFill>
                  <a:schemeClr val="accent1">
                    <a:lumMod val="75000"/>
                  </a:schemeClr>
                </a:solidFill>
                <a:latin typeface="Helvetica Neue"/>
                <a:ea typeface="Optima" pitchFamily="18" charset="-93"/>
                <a:cs typeface="Optima" pitchFamily="18" charset="-93"/>
              </a:rPr>
              <a:t> và x</a:t>
            </a:r>
            <a:r>
              <a:rPr lang="en-US" b="0" i="1" kern="0" baseline="-25000" dirty="0">
                <a:solidFill>
                  <a:schemeClr val="accent1">
                    <a:lumMod val="75000"/>
                  </a:schemeClr>
                </a:solidFill>
                <a:latin typeface="Helvetica Neue"/>
                <a:ea typeface="Optima" pitchFamily="18" charset="-93"/>
                <a:cs typeface="Optima" pitchFamily="18" charset="-93"/>
              </a:rPr>
              <a:t>o</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là</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các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thời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điểm</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đầu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vận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tốc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đầu</a:t>
            </a:r>
            <a:r>
              <a:rPr lang="en-US" b="0" i="1" kern="0" dirty="0">
                <a:solidFill>
                  <a:schemeClr val="accent1">
                    <a:lumMod val="75000"/>
                  </a:schemeClr>
                </a:solidFill>
                <a:latin typeface="Helvetica Neue"/>
                <a:ea typeface="Optima" pitchFamily="18" charset="-93"/>
                <a:cs typeface="Optima" pitchFamily="18" charset="-93"/>
              </a:rPr>
              <a:t> và </a:t>
            </a:r>
            <a:r>
              <a:rPr lang="en-US" b="0" i="1" kern="0" dirty="0" err="1">
                <a:solidFill>
                  <a:schemeClr val="accent1">
                    <a:lumMod val="75000"/>
                  </a:schemeClr>
                </a:solidFill>
                <a:latin typeface="Helvetica Neue"/>
                <a:ea typeface="Optima" pitchFamily="18" charset="-93"/>
                <a:cs typeface="Optima" pitchFamily="18" charset="-93"/>
              </a:rPr>
              <a:t>vị</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trí</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đầu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của</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chất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điểm</a:t>
            </a:r>
            <a:endParaRPr lang="en-US" b="0" i="1"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600"/>
              </a:spcBef>
              <a:buClr>
                <a:srgbClr val="142288"/>
              </a:buClr>
              <a:buFont typeface="Arial" pitchFamily="34" charset="0"/>
              <a:buChar char="•"/>
            </a:pPr>
            <a:r>
              <a:rPr lang="en-US" b="0" i="1" kern="0" dirty="0" err="1">
                <a:solidFill>
                  <a:schemeClr val="accent1">
                    <a:lumMod val="75000"/>
                  </a:schemeClr>
                </a:solidFill>
                <a:latin typeface="Helvetica Neue"/>
                <a:ea typeface="Optima" pitchFamily="18" charset="-93"/>
                <a:cs typeface="Optima" pitchFamily="18" charset="-93"/>
              </a:rPr>
              <a:t>Dấu</a:t>
            </a:r>
            <a:r>
              <a:rPr lang="en-US" b="0" i="1" kern="0" dirty="0">
                <a:solidFill>
                  <a:schemeClr val="accent1">
                    <a:lumMod val="75000"/>
                  </a:schemeClr>
                </a:solidFill>
                <a:latin typeface="Helvetica Neue"/>
                <a:ea typeface="Optima" pitchFamily="18" charset="-93"/>
                <a:cs typeface="Optima" pitchFamily="18" charset="-93"/>
              </a:rPr>
              <a:t> a &gt; 0 </a:t>
            </a:r>
            <a:r>
              <a:rPr lang="en-US" b="0" i="1" kern="0" dirty="0" err="1">
                <a:solidFill>
                  <a:schemeClr val="accent1">
                    <a:lumMod val="75000"/>
                  </a:schemeClr>
                </a:solidFill>
                <a:latin typeface="Helvetica Neue"/>
                <a:ea typeface="Optima" pitchFamily="18" charset="-93"/>
                <a:cs typeface="Optima" pitchFamily="18" charset="-93"/>
              </a:rPr>
              <a:t>ứng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với</a:t>
            </a:r>
            <a:r>
              <a:rPr lang="en-US" b="0" i="1" kern="0" dirty="0">
                <a:solidFill>
                  <a:schemeClr val="accent1">
                    <a:lumMod val="75000"/>
                  </a:schemeClr>
                </a:solidFill>
                <a:latin typeface="Helvetica Neue"/>
                <a:ea typeface="Optima" pitchFamily="18" charset="-93"/>
                <a:cs typeface="Optima" pitchFamily="18" charset="-93"/>
              </a:rPr>
              <a:t> CĐ </a:t>
            </a:r>
            <a:r>
              <a:rPr lang="en-US" b="0" i="1" kern="0" dirty="0" err="1">
                <a:solidFill>
                  <a:schemeClr val="accent1">
                    <a:lumMod val="75000"/>
                  </a:schemeClr>
                </a:solidFill>
                <a:latin typeface="Helvetica Neue"/>
                <a:ea typeface="Optima" pitchFamily="18" charset="-93"/>
                <a:cs typeface="Optima" pitchFamily="18" charset="-93"/>
              </a:rPr>
              <a:t>nhanh</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dần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đều</a:t>
            </a:r>
            <a:r>
              <a:rPr lang="en-US" b="0" i="1" kern="0" dirty="0">
                <a:solidFill>
                  <a:schemeClr val="accent1">
                    <a:lumMod val="75000"/>
                  </a:schemeClr>
                </a:solidFill>
                <a:latin typeface="Helvetica Neue"/>
                <a:ea typeface="Optima" pitchFamily="18" charset="-93"/>
                <a:cs typeface="Optima" pitchFamily="18" charset="-93"/>
              </a:rPr>
              <a:t>, a &lt; 0 </a:t>
            </a:r>
            <a:r>
              <a:rPr lang="en-US" b="0" i="1" kern="0" dirty="0" err="1">
                <a:solidFill>
                  <a:schemeClr val="accent1">
                    <a:lumMod val="75000"/>
                  </a:schemeClr>
                </a:solidFill>
                <a:latin typeface="Helvetica Neue"/>
                <a:ea typeface="Optima" pitchFamily="18" charset="-93"/>
                <a:cs typeface="Optima" pitchFamily="18" charset="-93"/>
              </a:rPr>
              <a:t>ứng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với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chậm</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dần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đều</a:t>
            </a:r>
            <a:endParaRPr lang="en-US" b="0" i="1" kern="0" dirty="0">
              <a:solidFill>
                <a:schemeClr val="accent1">
                  <a:lumMod val="75000"/>
                </a:schemeClr>
              </a:solidFill>
              <a:latin typeface="Helvetica Neue"/>
              <a:ea typeface="Optima" pitchFamily="18" charset="-93"/>
              <a:cs typeface="Optima" pitchFamily="18" charset="-93"/>
            </a:endParaRPr>
          </a:p>
        </p:txBody>
      </p:sp>
      <p:sp>
        <p:nvSpPr>
          <p:cNvPr id="28" name="Rectangle 27"/>
          <p:cNvSpPr/>
          <p:nvPr/>
        </p:nvSpPr>
        <p:spPr>
          <a:xfrm>
            <a:off x="395536" y="2348880"/>
            <a:ext cx="3096344" cy="424732"/>
          </a:xfrm>
          <a:prstGeom prst="rect">
            <a:avLst/>
          </a:prstGeom>
        </p:spPr>
        <p:txBody>
          <a:bodyPr wrap="square">
            <a:spAutoFit/>
          </a:bodyPr>
          <a:lstStyle/>
          <a:p>
            <a:pPr lvl="0">
              <a:lnSpc>
                <a:spcPct val="12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a. Chuyển động thẳng đều</a:t>
            </a:r>
          </a:p>
        </p:txBody>
      </p:sp>
      <p:graphicFrame>
        <p:nvGraphicFramePr>
          <p:cNvPr id="29" name="Object 28"/>
          <p:cNvGraphicFramePr>
            <a:graphicFrameLocks noChangeAspect="1"/>
          </p:cNvGraphicFramePr>
          <p:nvPr>
            <p:extLst>
              <p:ext uri="{D42A27DB-BD31-4B8C-83A1-F6EECF244321}">
                <p14:modId xmlns:p14="http://schemas.microsoft.com/office/powerpoint/2010/main" val="1724514953"/>
              </p:ext>
            </p:extLst>
          </p:nvPr>
        </p:nvGraphicFramePr>
        <p:xfrm>
          <a:off x="3491880" y="1951484"/>
          <a:ext cx="2073275" cy="1333500"/>
        </p:xfrm>
        <a:graphic>
          <a:graphicData uri="http://schemas.openxmlformats.org/presentationml/2006/ole">
            <mc:AlternateContent xmlns:mc="http://schemas.openxmlformats.org/markup-compatibility/2006">
              <mc:Choice xmlns:v="urn:schemas-microsoft-com:vml" Requires="v">
                <p:oleObj name="Equation" r:id="rId9" imgW="1104840" imgH="711000" progId="Equation.DSMT4">
                  <p:embed/>
                </p:oleObj>
              </mc:Choice>
              <mc:Fallback>
                <p:oleObj name="Equation" r:id="rId9" imgW="1104840" imgH="711000" progId="Equation.DSMT4">
                  <p:embed/>
                  <p:pic>
                    <p:nvPicPr>
                      <p:cNvPr id="0" name=""/>
                      <p:cNvPicPr>
                        <a:picLocks noChangeAspect="1" noChangeArrowheads="1"/>
                      </p:cNvPicPr>
                      <p:nvPr/>
                    </p:nvPicPr>
                    <p:blipFill>
                      <a:blip r:embed="rId10"/>
                      <a:srcRect/>
                      <a:stretch>
                        <a:fillRect/>
                      </a:stretch>
                    </p:blipFill>
                    <p:spPr bwMode="auto">
                      <a:xfrm>
                        <a:off x="3491880" y="1951484"/>
                        <a:ext cx="207327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Title 2">
            <a:extLst>
              <a:ext uri="{FF2B5EF4-FFF2-40B4-BE49-F238E27FC236}">
                <a16:creationId xmlns:a16="http://schemas.microsoft.com/office/drawing/2014/main" id="{DC998ECC-D640-412C-97BA-14FA70DE1DF5}"/>
              </a:ext>
            </a:extLst>
          </p:cNvPr>
          <p:cNvSpPr>
            <a:spLocks noGrp="1"/>
          </p:cNvSpPr>
          <p:nvPr>
            <p:ph type="title"/>
          </p:nvPr>
        </p:nvSpPr>
        <p:spPr/>
        <p:txBody>
          <a:bodyPr/>
          <a:lstStyle/>
          <a:p>
            <a:r>
              <a:rPr lang="vi-VN" dirty="0"/>
              <a:t>Chương</a:t>
            </a:r>
            <a:r>
              <a:rPr lang="en-US" dirty="0"/>
              <a:t> 4. ĐỘNG HỌC CHẤT ĐIỂM</a:t>
            </a:r>
          </a:p>
        </p:txBody>
      </p:sp>
      <p:sp>
        <p:nvSpPr>
          <p:cNvPr id="25" name="TextBox 24">
            <a:extLst>
              <a:ext uri="{FF2B5EF4-FFF2-40B4-BE49-F238E27FC236}">
                <a16:creationId xmlns:a16="http://schemas.microsoft.com/office/drawing/2014/main" id="{6A6E13AD-CD0E-42BB-BEE4-C24CE0044194}"/>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3. </a:t>
            </a:r>
            <a:r>
              <a:rPr lang="en-US" sz="2000" dirty="0" err="1">
                <a:solidFill>
                  <a:schemeClr val="accent1">
                    <a:lumMod val="75000"/>
                  </a:schemeClr>
                </a:solidFill>
              </a:rPr>
              <a:t>Một</a:t>
            </a:r>
            <a:r>
              <a:rPr lang="en-US" sz="2000" dirty="0">
                <a:solidFill>
                  <a:schemeClr val="accent1">
                    <a:lumMod val="75000"/>
                  </a:schemeClr>
                </a:solidFill>
              </a:rPr>
              <a:t> </a:t>
            </a:r>
            <a:r>
              <a:rPr lang="en-US" sz="2000" dirty="0" err="1">
                <a:solidFill>
                  <a:schemeClr val="accent1">
                    <a:lumMod val="75000"/>
                  </a:schemeClr>
                </a:solidFill>
              </a:rPr>
              <a:t>số</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thường</a:t>
            </a:r>
            <a:r>
              <a:rPr lang="en-US" sz="2000" dirty="0">
                <a:solidFill>
                  <a:schemeClr val="accent1">
                    <a:lumMod val="75000"/>
                  </a:schemeClr>
                </a:solidFill>
              </a:rPr>
              <a:t> </a:t>
            </a:r>
            <a:r>
              <a:rPr lang="en-US" sz="2000" dirty="0" err="1">
                <a:solidFill>
                  <a:schemeClr val="accent1">
                    <a:lumMod val="75000"/>
                  </a:schemeClr>
                </a:solidFill>
              </a:rPr>
              <a:t>gặp</a:t>
            </a:r>
            <a:endParaRPr lang="en-US" sz="2000" dirty="0">
              <a:solidFill>
                <a:schemeClr val="accent1">
                  <a:lumMod val="75000"/>
                </a:schemeClr>
              </a:solidFill>
            </a:endParaRPr>
          </a:p>
        </p:txBody>
      </p:sp>
    </p:spTree>
    <p:extLst>
      <p:ext uri="{BB962C8B-B14F-4D97-AF65-F5344CB8AC3E}">
        <p14:creationId xmlns:p14="http://schemas.microsoft.com/office/powerpoint/2010/main" val="13615449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1455847"/>
            <a:ext cx="271679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Chuyển động tròn</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268760"/>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r>
                <a:rPr lang="en-US" dirty="0">
                  <a:solidFill>
                    <a:schemeClr val="bg1"/>
                  </a:solidFill>
                </a:rPr>
                <a:t>3.2</a:t>
              </a:r>
            </a:p>
          </p:txBody>
        </p:sp>
      </p:grpSp>
      <p:sp>
        <p:nvSpPr>
          <p:cNvPr id="58" name="Rectangle 57"/>
          <p:cNvSpPr/>
          <p:nvPr/>
        </p:nvSpPr>
        <p:spPr>
          <a:xfrm>
            <a:off x="611559" y="1987530"/>
            <a:ext cx="8352929" cy="1985159"/>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Chất điểm chuyển động trong một mặt phẳng và cách O cố định một khoảng OM = R không đổi</a:t>
            </a:r>
          </a:p>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Quỹ đạo chất điểm là đường tròn tâm O bán kính OM</a:t>
            </a:r>
          </a:p>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Chiều dương là chiều ngược chiều kim đồng hồ</a:t>
            </a:r>
          </a:p>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s = IM là vị trí của điểm M trên quỹ đạo</a:t>
            </a:r>
          </a:p>
        </p:txBody>
      </p:sp>
      <p:grpSp>
        <p:nvGrpSpPr>
          <p:cNvPr id="50" name="Group 49"/>
          <p:cNvGrpSpPr/>
          <p:nvPr/>
        </p:nvGrpSpPr>
        <p:grpSpPr>
          <a:xfrm>
            <a:off x="5940152" y="3429000"/>
            <a:ext cx="3427521" cy="2592288"/>
            <a:chOff x="6624860" y="1773238"/>
            <a:chExt cx="3027845" cy="2290007"/>
          </a:xfrm>
        </p:grpSpPr>
        <p:grpSp>
          <p:nvGrpSpPr>
            <p:cNvPr id="46" name="Group 45"/>
            <p:cNvGrpSpPr/>
            <p:nvPr/>
          </p:nvGrpSpPr>
          <p:grpSpPr>
            <a:xfrm>
              <a:off x="6660232" y="2132856"/>
              <a:ext cx="2630636" cy="1930389"/>
              <a:chOff x="6588224" y="1556792"/>
              <a:chExt cx="2877258" cy="2111363"/>
            </a:xfrm>
          </p:grpSpPr>
          <p:sp>
            <p:nvSpPr>
              <p:cNvPr id="3" name="Oval 2"/>
              <p:cNvSpPr/>
              <p:nvPr/>
            </p:nvSpPr>
            <p:spPr bwMode="auto">
              <a:xfrm>
                <a:off x="6948264" y="1795947"/>
                <a:ext cx="1872208" cy="1872208"/>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7" name="Straight Connector 6"/>
              <p:cNvCxnSpPr/>
              <p:nvPr/>
            </p:nvCxnSpPr>
            <p:spPr bwMode="auto">
              <a:xfrm>
                <a:off x="7884368" y="2732050"/>
                <a:ext cx="1581114"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p:cNvCxnSpPr>
                <a:endCxn id="3" idx="1"/>
              </p:cNvCxnSpPr>
              <p:nvPr/>
            </p:nvCxnSpPr>
            <p:spPr bwMode="auto">
              <a:xfrm flipH="1" flipV="1">
                <a:off x="7222443" y="2070126"/>
                <a:ext cx="661925" cy="661925"/>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1"/>
              <p:cNvCxnSpPr>
                <a:stCxn id="3" idx="1"/>
              </p:cNvCxnSpPr>
              <p:nvPr/>
            </p:nvCxnSpPr>
            <p:spPr bwMode="auto">
              <a:xfrm flipH="1">
                <a:off x="6588224" y="2070126"/>
                <a:ext cx="634219" cy="661925"/>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Arrow Connector 13"/>
              <p:cNvCxnSpPr>
                <a:stCxn id="3" idx="1"/>
              </p:cNvCxnSpPr>
              <p:nvPr/>
            </p:nvCxnSpPr>
            <p:spPr bwMode="auto">
              <a:xfrm flipV="1">
                <a:off x="7222443" y="1556792"/>
                <a:ext cx="517909" cy="513334"/>
              </a:xfrm>
              <a:prstGeom prst="straightConnector1">
                <a:avLst/>
              </a:prstGeom>
              <a:solidFill>
                <a:schemeClr val="accent1"/>
              </a:solidFill>
              <a:ln w="19050" cap="flat" cmpd="sng" algn="ctr">
                <a:solidFill>
                  <a:schemeClr val="tx2">
                    <a:lumMod val="75000"/>
                  </a:schemeClr>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Rectangle 14"/>
              <p:cNvSpPr/>
              <p:nvPr/>
            </p:nvSpPr>
            <p:spPr bwMode="auto">
              <a:xfrm rot="18900000">
                <a:off x="7293444" y="1741800"/>
                <a:ext cx="732068" cy="504056"/>
              </a:xfrm>
              <a:prstGeom prst="rect">
                <a:avLst/>
              </a:prstGeom>
              <a:noFill/>
              <a:ln w="952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23" name="Straight Arrow Connector 22"/>
              <p:cNvCxnSpPr/>
              <p:nvPr/>
            </p:nvCxnSpPr>
            <p:spPr bwMode="auto">
              <a:xfrm flipV="1">
                <a:off x="7222443" y="1916832"/>
                <a:ext cx="874071" cy="153308"/>
              </a:xfrm>
              <a:prstGeom prst="straightConnector1">
                <a:avLst/>
              </a:prstGeom>
              <a:solidFill>
                <a:schemeClr val="accent1"/>
              </a:solidFill>
              <a:ln w="19050" cap="flat" cmpd="sng" algn="ctr">
                <a:solidFill>
                  <a:srgbClr val="C00000"/>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p:cNvCxnSpPr>
                <a:stCxn id="3" idx="1"/>
              </p:cNvCxnSpPr>
              <p:nvPr/>
            </p:nvCxnSpPr>
            <p:spPr bwMode="auto">
              <a:xfrm>
                <a:off x="7222443" y="2070126"/>
                <a:ext cx="373893" cy="360738"/>
              </a:xfrm>
              <a:prstGeom prst="straightConnector1">
                <a:avLst/>
              </a:prstGeom>
              <a:solidFill>
                <a:schemeClr val="accent1"/>
              </a:solidFill>
              <a:ln w="19050" cap="flat" cmpd="sng" algn="ctr">
                <a:solidFill>
                  <a:schemeClr val="tx2">
                    <a:lumMod val="75000"/>
                  </a:schemeClr>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38" name="TextBox 37"/>
            <p:cNvSpPr txBox="1"/>
            <p:nvPr/>
          </p:nvSpPr>
          <p:spPr>
            <a:xfrm>
              <a:off x="7565912" y="3173026"/>
              <a:ext cx="576064" cy="369332"/>
            </a:xfrm>
            <a:prstGeom prst="rect">
              <a:avLst/>
            </a:prstGeom>
            <a:noFill/>
          </p:spPr>
          <p:txBody>
            <a:bodyPr wrap="square" rtlCol="0">
              <a:spAutoFit/>
            </a:bodyPr>
            <a:lstStyle/>
            <a:p>
              <a:r>
                <a:rPr lang="en-US" b="0" i="1"/>
                <a:t>O</a:t>
              </a:r>
              <a:endParaRPr lang="en-US" b="0" i="1" baseline="-25000" dirty="0"/>
            </a:p>
          </p:txBody>
        </p:sp>
        <p:sp>
          <p:nvSpPr>
            <p:cNvPr id="54" name="TextBox 53"/>
            <p:cNvSpPr txBox="1"/>
            <p:nvPr/>
          </p:nvSpPr>
          <p:spPr>
            <a:xfrm>
              <a:off x="6876256" y="2267580"/>
              <a:ext cx="576064" cy="369332"/>
            </a:xfrm>
            <a:prstGeom prst="rect">
              <a:avLst/>
            </a:prstGeom>
            <a:noFill/>
          </p:spPr>
          <p:txBody>
            <a:bodyPr wrap="square" rtlCol="0">
              <a:spAutoFit/>
            </a:bodyPr>
            <a:lstStyle/>
            <a:p>
              <a:r>
                <a:rPr lang="en-US" b="0" i="1"/>
                <a:t>M</a:t>
              </a:r>
              <a:endParaRPr lang="en-US" b="0" i="1" baseline="-25000" dirty="0"/>
            </a:p>
          </p:txBody>
        </p:sp>
        <p:graphicFrame>
          <p:nvGraphicFramePr>
            <p:cNvPr id="55" name="Object 54"/>
            <p:cNvGraphicFramePr>
              <a:graphicFrameLocks noChangeAspect="1"/>
            </p:cNvGraphicFramePr>
            <p:nvPr>
              <p:extLst>
                <p:ext uri="{D42A27DB-BD31-4B8C-83A1-F6EECF244321}">
                  <p14:modId xmlns:p14="http://schemas.microsoft.com/office/powerpoint/2010/main" val="1215717859"/>
                </p:ext>
              </p:extLst>
            </p:nvPr>
          </p:nvGraphicFramePr>
          <p:xfrm>
            <a:off x="6624860" y="3233291"/>
            <a:ext cx="179388" cy="339725"/>
          </p:xfrm>
          <a:graphic>
            <a:graphicData uri="http://schemas.openxmlformats.org/presentationml/2006/ole">
              <mc:AlternateContent xmlns:mc="http://schemas.openxmlformats.org/markup-compatibility/2006">
                <mc:Choice xmlns:v="urn:schemas-microsoft-com:vml" Requires="v">
                  <p:oleObj name="Equation" r:id="rId3" imgW="114120" imgH="215640" progId="Equation.DSMT4">
                    <p:embed/>
                  </p:oleObj>
                </mc:Choice>
                <mc:Fallback>
                  <p:oleObj name="Equation" r:id="rId3" imgW="114120" imgH="215640" progId="Equation.DSMT4">
                    <p:embed/>
                    <p:pic>
                      <p:nvPicPr>
                        <p:cNvPr id="0" name=""/>
                        <p:cNvPicPr>
                          <a:picLocks noChangeAspect="1" noChangeArrowheads="1"/>
                        </p:cNvPicPr>
                        <p:nvPr/>
                      </p:nvPicPr>
                      <p:blipFill>
                        <a:blip r:embed="rId4"/>
                        <a:srcRect/>
                        <a:stretch>
                          <a:fillRect/>
                        </a:stretch>
                      </p:blipFill>
                      <p:spPr bwMode="auto">
                        <a:xfrm>
                          <a:off x="6624860" y="3233291"/>
                          <a:ext cx="1793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6" name="Object 55"/>
            <p:cNvGraphicFramePr>
              <a:graphicFrameLocks noChangeAspect="1"/>
            </p:cNvGraphicFramePr>
            <p:nvPr>
              <p:extLst>
                <p:ext uri="{D42A27DB-BD31-4B8C-83A1-F6EECF244321}">
                  <p14:modId xmlns:p14="http://schemas.microsoft.com/office/powerpoint/2010/main" val="3793540711"/>
                </p:ext>
              </p:extLst>
            </p:nvPr>
          </p:nvGraphicFramePr>
          <p:xfrm>
            <a:off x="8039240" y="2451294"/>
            <a:ext cx="200025" cy="339725"/>
          </p:xfrm>
          <a:graphic>
            <a:graphicData uri="http://schemas.openxmlformats.org/presentationml/2006/ole">
              <mc:AlternateContent xmlns:mc="http://schemas.openxmlformats.org/markup-compatibility/2006">
                <mc:Choice xmlns:v="urn:schemas-microsoft-com:vml" Requires="v">
                  <p:oleObj name="Equation" r:id="rId5" imgW="126720" imgH="215640" progId="Equation.DSMT4">
                    <p:embed/>
                  </p:oleObj>
                </mc:Choice>
                <mc:Fallback>
                  <p:oleObj name="Equation" r:id="rId5" imgW="126720" imgH="215640" progId="Equation.DSMT4">
                    <p:embed/>
                    <p:pic>
                      <p:nvPicPr>
                        <p:cNvPr id="0" name=""/>
                        <p:cNvPicPr>
                          <a:picLocks noChangeAspect="1" noChangeArrowheads="1"/>
                        </p:cNvPicPr>
                        <p:nvPr/>
                      </p:nvPicPr>
                      <p:blipFill>
                        <a:blip r:embed="rId6"/>
                        <a:srcRect/>
                        <a:stretch>
                          <a:fillRect/>
                        </a:stretch>
                      </p:blipFill>
                      <p:spPr bwMode="auto">
                        <a:xfrm>
                          <a:off x="8039240" y="2451294"/>
                          <a:ext cx="200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7" name="TextBox 56"/>
            <p:cNvSpPr txBox="1"/>
            <p:nvPr/>
          </p:nvSpPr>
          <p:spPr>
            <a:xfrm>
              <a:off x="9076641" y="2826430"/>
              <a:ext cx="576064" cy="369332"/>
            </a:xfrm>
            <a:prstGeom prst="rect">
              <a:avLst/>
            </a:prstGeom>
            <a:noFill/>
          </p:spPr>
          <p:txBody>
            <a:bodyPr wrap="square" rtlCol="0">
              <a:spAutoFit/>
            </a:bodyPr>
            <a:lstStyle/>
            <a:p>
              <a:r>
                <a:rPr lang="en-US" b="0" i="1"/>
                <a:t>x</a:t>
              </a:r>
              <a:endParaRPr lang="en-US" b="0" i="1" baseline="-25000" dirty="0"/>
            </a:p>
          </p:txBody>
        </p:sp>
        <p:graphicFrame>
          <p:nvGraphicFramePr>
            <p:cNvPr id="47" name="Object 46"/>
            <p:cNvGraphicFramePr>
              <a:graphicFrameLocks noChangeAspect="1"/>
            </p:cNvGraphicFramePr>
            <p:nvPr>
              <p:extLst>
                <p:ext uri="{D42A27DB-BD31-4B8C-83A1-F6EECF244321}">
                  <p14:modId xmlns:p14="http://schemas.microsoft.com/office/powerpoint/2010/main" val="2920555888"/>
                </p:ext>
              </p:extLst>
            </p:nvPr>
          </p:nvGraphicFramePr>
          <p:xfrm>
            <a:off x="7196138" y="2867025"/>
            <a:ext cx="280987" cy="339725"/>
          </p:xfrm>
          <a:graphic>
            <a:graphicData uri="http://schemas.openxmlformats.org/presentationml/2006/ole">
              <mc:AlternateContent xmlns:mc="http://schemas.openxmlformats.org/markup-compatibility/2006">
                <mc:Choice xmlns:v="urn:schemas-microsoft-com:vml" Requires="v">
                  <p:oleObj name="Equation" r:id="rId7" imgW="177480" imgH="215640" progId="Equation.DSMT4">
                    <p:embed/>
                  </p:oleObj>
                </mc:Choice>
                <mc:Fallback>
                  <p:oleObj name="Equation" r:id="rId7" imgW="177480" imgH="215640" progId="Equation.DSMT4">
                    <p:embed/>
                    <p:pic>
                      <p:nvPicPr>
                        <p:cNvPr id="0" name="Object 55"/>
                        <p:cNvPicPr>
                          <a:picLocks noChangeAspect="1" noChangeArrowheads="1"/>
                        </p:cNvPicPr>
                        <p:nvPr/>
                      </p:nvPicPr>
                      <p:blipFill>
                        <a:blip r:embed="rId8"/>
                        <a:srcRect/>
                        <a:stretch>
                          <a:fillRect/>
                        </a:stretch>
                      </p:blipFill>
                      <p:spPr bwMode="auto">
                        <a:xfrm>
                          <a:off x="7196138" y="2867025"/>
                          <a:ext cx="2809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8" name="Object 47"/>
            <p:cNvGraphicFramePr>
              <a:graphicFrameLocks noChangeAspect="1"/>
            </p:cNvGraphicFramePr>
            <p:nvPr>
              <p:extLst>
                <p:ext uri="{D42A27DB-BD31-4B8C-83A1-F6EECF244321}">
                  <p14:modId xmlns:p14="http://schemas.microsoft.com/office/powerpoint/2010/main" val="1412939116"/>
                </p:ext>
              </p:extLst>
            </p:nvPr>
          </p:nvGraphicFramePr>
          <p:xfrm>
            <a:off x="7451725" y="1773238"/>
            <a:ext cx="261938" cy="339725"/>
          </p:xfrm>
          <a:graphic>
            <a:graphicData uri="http://schemas.openxmlformats.org/presentationml/2006/ole">
              <mc:AlternateContent xmlns:mc="http://schemas.openxmlformats.org/markup-compatibility/2006">
                <mc:Choice xmlns:v="urn:schemas-microsoft-com:vml" Requires="v">
                  <p:oleObj name="Equation" r:id="rId9" imgW="164880" imgH="215640" progId="Equation.DSMT4">
                    <p:embed/>
                  </p:oleObj>
                </mc:Choice>
                <mc:Fallback>
                  <p:oleObj name="Equation" r:id="rId9" imgW="164880" imgH="215640" progId="Equation.DSMT4">
                    <p:embed/>
                    <p:pic>
                      <p:nvPicPr>
                        <p:cNvPr id="0" name="Object 46"/>
                        <p:cNvPicPr>
                          <a:picLocks noChangeAspect="1" noChangeArrowheads="1"/>
                        </p:cNvPicPr>
                        <p:nvPr/>
                      </p:nvPicPr>
                      <p:blipFill>
                        <a:blip r:embed="rId10"/>
                        <a:srcRect/>
                        <a:stretch>
                          <a:fillRect/>
                        </a:stretch>
                      </p:blipFill>
                      <p:spPr bwMode="auto">
                        <a:xfrm>
                          <a:off x="7451725" y="1773238"/>
                          <a:ext cx="2619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1" name="TextBox 60"/>
            <p:cNvSpPr txBox="1"/>
            <p:nvPr/>
          </p:nvSpPr>
          <p:spPr>
            <a:xfrm>
              <a:off x="8714804" y="2839377"/>
              <a:ext cx="576064" cy="369332"/>
            </a:xfrm>
            <a:prstGeom prst="rect">
              <a:avLst/>
            </a:prstGeom>
            <a:noFill/>
          </p:spPr>
          <p:txBody>
            <a:bodyPr wrap="square" rtlCol="0">
              <a:spAutoFit/>
            </a:bodyPr>
            <a:lstStyle/>
            <a:p>
              <a:r>
                <a:rPr lang="en-US" b="0" i="1"/>
                <a:t>I</a:t>
              </a:r>
              <a:endParaRPr lang="en-US" b="0" i="1" baseline="-25000" dirty="0"/>
            </a:p>
          </p:txBody>
        </p:sp>
      </p:grpSp>
      <p:sp>
        <p:nvSpPr>
          <p:cNvPr id="4" name="Arc 3"/>
          <p:cNvSpPr/>
          <p:nvPr/>
        </p:nvSpPr>
        <p:spPr bwMode="auto">
          <a:xfrm>
            <a:off x="7004309" y="4735090"/>
            <a:ext cx="634711" cy="634711"/>
          </a:xfrm>
          <a:prstGeom prst="arc">
            <a:avLst>
              <a:gd name="adj1" fmla="val 13498862"/>
              <a:gd name="adj2" fmla="val 0"/>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29" name="Arc 28"/>
          <p:cNvSpPr/>
          <p:nvPr/>
        </p:nvSpPr>
        <p:spPr bwMode="auto">
          <a:xfrm>
            <a:off x="6948264" y="4005064"/>
            <a:ext cx="1345025" cy="1345025"/>
          </a:xfrm>
          <a:prstGeom prst="arc">
            <a:avLst>
              <a:gd name="adj1" fmla="val 16392275"/>
              <a:gd name="adj2" fmla="val 20279472"/>
            </a:avLst>
          </a:prstGeom>
          <a:noFill/>
          <a:ln w="9525" cap="flat" cmpd="sng" algn="ctr">
            <a:solidFill>
              <a:schemeClr val="tx1"/>
            </a:solidFill>
            <a:prstDash val="solid"/>
            <a:round/>
            <a:headEnd type="arrow"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0" name="TextBox 29"/>
          <p:cNvSpPr txBox="1"/>
          <p:nvPr/>
        </p:nvSpPr>
        <p:spPr>
          <a:xfrm>
            <a:off x="8010415" y="3823066"/>
            <a:ext cx="652105" cy="369332"/>
          </a:xfrm>
          <a:prstGeom prst="rect">
            <a:avLst/>
          </a:prstGeom>
          <a:noFill/>
        </p:spPr>
        <p:txBody>
          <a:bodyPr wrap="square" rtlCol="0">
            <a:spAutoFit/>
          </a:bodyPr>
          <a:lstStyle/>
          <a:p>
            <a:r>
              <a:rPr lang="en-US" b="0"/>
              <a:t>(+)</a:t>
            </a:r>
            <a:endParaRPr lang="en-US" b="0" baseline="-25000" dirty="0"/>
          </a:p>
        </p:txBody>
      </p:sp>
      <p:sp>
        <p:nvSpPr>
          <p:cNvPr id="31" name="TextBox 30"/>
          <p:cNvSpPr txBox="1"/>
          <p:nvPr/>
        </p:nvSpPr>
        <p:spPr>
          <a:xfrm>
            <a:off x="7520295" y="4571836"/>
            <a:ext cx="652105" cy="369332"/>
          </a:xfrm>
          <a:prstGeom prst="rect">
            <a:avLst/>
          </a:prstGeom>
          <a:noFill/>
        </p:spPr>
        <p:txBody>
          <a:bodyPr wrap="square" rtlCol="0">
            <a:spAutoFit/>
          </a:bodyPr>
          <a:lstStyle/>
          <a:p>
            <a:r>
              <a:rPr lang="el-GR" b="0" i="1"/>
              <a:t>φ</a:t>
            </a:r>
            <a:endParaRPr lang="en-US" b="0" i="1" baseline="-25000" dirty="0"/>
          </a:p>
        </p:txBody>
      </p:sp>
      <p:sp>
        <p:nvSpPr>
          <p:cNvPr id="6" name="Title 5">
            <a:extLst>
              <a:ext uri="{FF2B5EF4-FFF2-40B4-BE49-F238E27FC236}">
                <a16:creationId xmlns:a16="http://schemas.microsoft.com/office/drawing/2014/main" id="{3490AC9D-CBB0-4FCD-AE19-97545FF834E1}"/>
              </a:ext>
            </a:extLst>
          </p:cNvPr>
          <p:cNvSpPr>
            <a:spLocks noGrp="1"/>
          </p:cNvSpPr>
          <p:nvPr>
            <p:ph type="title"/>
          </p:nvPr>
        </p:nvSpPr>
        <p:spPr/>
        <p:txBody>
          <a:bodyPr/>
          <a:lstStyle/>
          <a:p>
            <a:r>
              <a:rPr lang="vi-VN" dirty="0"/>
              <a:t>Chương</a:t>
            </a:r>
            <a:r>
              <a:rPr lang="en-US" dirty="0"/>
              <a:t> 4. ĐỘNG HỌC CHẤT ĐIỂM</a:t>
            </a:r>
          </a:p>
        </p:txBody>
      </p:sp>
      <p:sp>
        <p:nvSpPr>
          <p:cNvPr id="33" name="TextBox 32">
            <a:extLst>
              <a:ext uri="{FF2B5EF4-FFF2-40B4-BE49-F238E27FC236}">
                <a16:creationId xmlns:a16="http://schemas.microsoft.com/office/drawing/2014/main" id="{4E62AB63-4A56-43E8-B425-98CD0369D3D7}"/>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3. </a:t>
            </a:r>
            <a:r>
              <a:rPr lang="en-US" sz="2000" dirty="0" err="1">
                <a:solidFill>
                  <a:schemeClr val="accent1">
                    <a:lumMod val="75000"/>
                  </a:schemeClr>
                </a:solidFill>
              </a:rPr>
              <a:t>Một</a:t>
            </a:r>
            <a:r>
              <a:rPr lang="en-US" sz="2000" dirty="0">
                <a:solidFill>
                  <a:schemeClr val="accent1">
                    <a:lumMod val="75000"/>
                  </a:schemeClr>
                </a:solidFill>
              </a:rPr>
              <a:t> </a:t>
            </a:r>
            <a:r>
              <a:rPr lang="en-US" sz="2000" dirty="0" err="1">
                <a:solidFill>
                  <a:schemeClr val="accent1">
                    <a:lumMod val="75000"/>
                  </a:schemeClr>
                </a:solidFill>
              </a:rPr>
              <a:t>số</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thường</a:t>
            </a:r>
            <a:r>
              <a:rPr lang="en-US" sz="2000" dirty="0">
                <a:solidFill>
                  <a:schemeClr val="accent1">
                    <a:lumMod val="75000"/>
                  </a:schemeClr>
                </a:solidFill>
              </a:rPr>
              <a:t> </a:t>
            </a:r>
            <a:r>
              <a:rPr lang="en-US" sz="2000" dirty="0" err="1">
                <a:solidFill>
                  <a:schemeClr val="accent1">
                    <a:lumMod val="75000"/>
                  </a:schemeClr>
                </a:solidFill>
              </a:rPr>
              <a:t>gặp</a:t>
            </a:r>
            <a:endParaRPr lang="en-US" sz="2000" dirty="0">
              <a:solidFill>
                <a:schemeClr val="accent1">
                  <a:lumMod val="75000"/>
                </a:schemeClr>
              </a:solidFill>
            </a:endParaRPr>
          </a:p>
        </p:txBody>
      </p:sp>
    </p:spTree>
    <p:extLst>
      <p:ext uri="{BB962C8B-B14F-4D97-AF65-F5344CB8AC3E}">
        <p14:creationId xmlns:p14="http://schemas.microsoft.com/office/powerpoint/2010/main" val="28069893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1462123"/>
            <a:ext cx="271679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Chuyển động tròn</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268760"/>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r>
                <a:rPr lang="en-US" dirty="0">
                  <a:solidFill>
                    <a:schemeClr val="bg1"/>
                  </a:solidFill>
                </a:rPr>
                <a:t>3.2</a:t>
              </a:r>
            </a:p>
          </p:txBody>
        </p:sp>
      </p:grpSp>
      <p:graphicFrame>
        <p:nvGraphicFramePr>
          <p:cNvPr id="28" name="Object 27"/>
          <p:cNvGraphicFramePr>
            <a:graphicFrameLocks noChangeAspect="1"/>
          </p:cNvGraphicFramePr>
          <p:nvPr>
            <p:extLst>
              <p:ext uri="{D42A27DB-BD31-4B8C-83A1-F6EECF244321}">
                <p14:modId xmlns:p14="http://schemas.microsoft.com/office/powerpoint/2010/main" val="2784010264"/>
              </p:ext>
            </p:extLst>
          </p:nvPr>
        </p:nvGraphicFramePr>
        <p:xfrm>
          <a:off x="5364088" y="2139132"/>
          <a:ext cx="1860550" cy="381000"/>
        </p:xfrm>
        <a:graphic>
          <a:graphicData uri="http://schemas.openxmlformats.org/presentationml/2006/ole">
            <mc:AlternateContent xmlns:mc="http://schemas.openxmlformats.org/markup-compatibility/2006">
              <mc:Choice xmlns:v="urn:schemas-microsoft-com:vml" Requires="v">
                <p:oleObj name="Equation" r:id="rId3" imgW="990360" imgH="203040" progId="Equation.DSMT4">
                  <p:embed/>
                </p:oleObj>
              </mc:Choice>
              <mc:Fallback>
                <p:oleObj name="Equation" r:id="rId3" imgW="990360" imgH="203040" progId="Equation.DSMT4">
                  <p:embed/>
                  <p:pic>
                    <p:nvPicPr>
                      <p:cNvPr id="0" name=""/>
                      <p:cNvPicPr>
                        <a:picLocks noChangeAspect="1" noChangeArrowheads="1"/>
                      </p:cNvPicPr>
                      <p:nvPr/>
                    </p:nvPicPr>
                    <p:blipFill>
                      <a:blip r:embed="rId4"/>
                      <a:srcRect/>
                      <a:stretch>
                        <a:fillRect/>
                      </a:stretch>
                    </p:blipFill>
                    <p:spPr bwMode="auto">
                      <a:xfrm>
                        <a:off x="5364088" y="2139132"/>
                        <a:ext cx="1860550" cy="381000"/>
                      </a:xfrm>
                      <a:prstGeom prst="rect">
                        <a:avLst/>
                      </a:prstGeom>
                      <a:noFill/>
                      <a:ln>
                        <a:noFill/>
                      </a:ln>
                    </p:spPr>
                  </p:pic>
                </p:oleObj>
              </mc:Fallback>
            </mc:AlternateContent>
          </a:graphicData>
        </a:graphic>
      </p:graphicFrame>
      <p:graphicFrame>
        <p:nvGraphicFramePr>
          <p:cNvPr id="31" name="Object 30"/>
          <p:cNvGraphicFramePr>
            <a:graphicFrameLocks noChangeAspect="1"/>
          </p:cNvGraphicFramePr>
          <p:nvPr>
            <p:extLst>
              <p:ext uri="{D42A27DB-BD31-4B8C-83A1-F6EECF244321}">
                <p14:modId xmlns:p14="http://schemas.microsoft.com/office/powerpoint/2010/main" val="2908982601"/>
              </p:ext>
            </p:extLst>
          </p:nvPr>
        </p:nvGraphicFramePr>
        <p:xfrm>
          <a:off x="5292080" y="2571180"/>
          <a:ext cx="1858963" cy="738187"/>
        </p:xfrm>
        <a:graphic>
          <a:graphicData uri="http://schemas.openxmlformats.org/presentationml/2006/ole">
            <mc:AlternateContent xmlns:mc="http://schemas.openxmlformats.org/markup-compatibility/2006">
              <mc:Choice xmlns:v="urn:schemas-microsoft-com:vml" Requires="v">
                <p:oleObj name="Equation" r:id="rId5" imgW="990360" imgH="393480" progId="Equation.DSMT4">
                  <p:embed/>
                </p:oleObj>
              </mc:Choice>
              <mc:Fallback>
                <p:oleObj name="Equation" r:id="rId5" imgW="990360" imgH="393480" progId="Equation.DSMT4">
                  <p:embed/>
                  <p:pic>
                    <p:nvPicPr>
                      <p:cNvPr id="0" name=""/>
                      <p:cNvPicPr>
                        <a:picLocks noChangeAspect="1" noChangeArrowheads="1"/>
                      </p:cNvPicPr>
                      <p:nvPr/>
                    </p:nvPicPr>
                    <p:blipFill>
                      <a:blip r:embed="rId6"/>
                      <a:srcRect/>
                      <a:stretch>
                        <a:fillRect/>
                      </a:stretch>
                    </p:blipFill>
                    <p:spPr bwMode="auto">
                      <a:xfrm>
                        <a:off x="5292080" y="2571180"/>
                        <a:ext cx="185896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110766502"/>
              </p:ext>
            </p:extLst>
          </p:nvPr>
        </p:nvGraphicFramePr>
        <p:xfrm>
          <a:off x="4300538" y="3811390"/>
          <a:ext cx="3835400" cy="785812"/>
        </p:xfrm>
        <a:graphic>
          <a:graphicData uri="http://schemas.openxmlformats.org/presentationml/2006/ole">
            <mc:AlternateContent xmlns:mc="http://schemas.openxmlformats.org/markup-compatibility/2006">
              <mc:Choice xmlns:v="urn:schemas-microsoft-com:vml" Requires="v">
                <p:oleObj name="Equation" r:id="rId7" imgW="2044440" imgH="419040" progId="Equation.DSMT4">
                  <p:embed/>
                </p:oleObj>
              </mc:Choice>
              <mc:Fallback>
                <p:oleObj name="Equation" r:id="rId7" imgW="2044440" imgH="419040" progId="Equation.DSMT4">
                  <p:embed/>
                  <p:pic>
                    <p:nvPicPr>
                      <p:cNvPr id="0" name=""/>
                      <p:cNvPicPr>
                        <a:picLocks noChangeAspect="1" noChangeArrowheads="1"/>
                      </p:cNvPicPr>
                      <p:nvPr/>
                    </p:nvPicPr>
                    <p:blipFill>
                      <a:blip r:embed="rId8"/>
                      <a:srcRect/>
                      <a:stretch>
                        <a:fillRect/>
                      </a:stretch>
                    </p:blipFill>
                    <p:spPr bwMode="auto">
                      <a:xfrm>
                        <a:off x="4300538" y="3811390"/>
                        <a:ext cx="383540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 name="Rectangle 33"/>
          <p:cNvSpPr/>
          <p:nvPr/>
        </p:nvSpPr>
        <p:spPr>
          <a:xfrm>
            <a:off x="323528" y="3298576"/>
            <a:ext cx="8289944" cy="424732"/>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Helvetica Neue"/>
                <a:ea typeface="Optima" pitchFamily="18" charset="-93"/>
                <a:cs typeface="Optima" pitchFamily="18" charset="-93"/>
              </a:rPr>
              <a:t>Phương tiếp tuyến quỹ đạo và thuận chiều chuyển động</a:t>
            </a:r>
          </a:p>
        </p:txBody>
      </p:sp>
      <p:sp>
        <p:nvSpPr>
          <p:cNvPr id="35" name="Rectangle 34"/>
          <p:cNvSpPr/>
          <p:nvPr/>
        </p:nvSpPr>
        <p:spPr>
          <a:xfrm>
            <a:off x="2195736" y="4932026"/>
            <a:ext cx="3168352" cy="394210"/>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Gia tốc tiếp:</a:t>
            </a:r>
          </a:p>
        </p:txBody>
      </p:sp>
      <p:sp>
        <p:nvSpPr>
          <p:cNvPr id="8" name="TextBox 7"/>
          <p:cNvSpPr txBox="1"/>
          <p:nvPr/>
        </p:nvSpPr>
        <p:spPr>
          <a:xfrm>
            <a:off x="386512" y="4064316"/>
            <a:ext cx="2808312" cy="369332"/>
          </a:xfrm>
          <a:prstGeom prst="rect">
            <a:avLst/>
          </a:prstGeom>
          <a:noFill/>
        </p:spPr>
        <p:txBody>
          <a:bodyPr wrap="square" rtlCol="0">
            <a:spAutoFit/>
          </a:bodyPr>
          <a:lstStyle/>
          <a:p>
            <a:r>
              <a:rPr lang="en-US">
                <a:solidFill>
                  <a:schemeClr val="accent1">
                    <a:lumMod val="75000"/>
                  </a:schemeClr>
                </a:solidFill>
              </a:rPr>
              <a:t>Gia tốc của chất điểm:</a:t>
            </a:r>
            <a:endParaRPr lang="en-US"/>
          </a:p>
        </p:txBody>
      </p:sp>
      <p:sp>
        <p:nvSpPr>
          <p:cNvPr id="43" name="TextBox 42"/>
          <p:cNvSpPr txBox="1"/>
          <p:nvPr/>
        </p:nvSpPr>
        <p:spPr>
          <a:xfrm>
            <a:off x="323528" y="2894020"/>
            <a:ext cx="2808312" cy="369332"/>
          </a:xfrm>
          <a:prstGeom prst="rect">
            <a:avLst/>
          </a:prstGeom>
          <a:noFill/>
        </p:spPr>
        <p:txBody>
          <a:bodyPr wrap="square" rtlCol="0">
            <a:spAutoFit/>
          </a:bodyPr>
          <a:lstStyle/>
          <a:p>
            <a:r>
              <a:rPr lang="en-US">
                <a:solidFill>
                  <a:schemeClr val="accent1">
                    <a:lumMod val="75000"/>
                  </a:schemeClr>
                </a:solidFill>
              </a:rPr>
              <a:t>Vận tốc của chất điểm:</a:t>
            </a:r>
          </a:p>
        </p:txBody>
      </p:sp>
      <p:sp>
        <p:nvSpPr>
          <p:cNvPr id="44" name="TextBox 43"/>
          <p:cNvSpPr txBox="1"/>
          <p:nvPr/>
        </p:nvSpPr>
        <p:spPr>
          <a:xfrm>
            <a:off x="323528" y="2139132"/>
            <a:ext cx="5259878" cy="369332"/>
          </a:xfrm>
          <a:prstGeom prst="rect">
            <a:avLst/>
          </a:prstGeom>
          <a:noFill/>
        </p:spPr>
        <p:txBody>
          <a:bodyPr wrap="square" rtlCol="0">
            <a:spAutoFit/>
          </a:bodyPr>
          <a:lstStyle/>
          <a:p>
            <a:r>
              <a:rPr lang="en-US">
                <a:solidFill>
                  <a:schemeClr val="accent1">
                    <a:lumMod val="75000"/>
                  </a:schemeClr>
                </a:solidFill>
              </a:rPr>
              <a:t>Phương trình chuyển động của chất điểm</a:t>
            </a:r>
          </a:p>
        </p:txBody>
      </p:sp>
      <p:graphicFrame>
        <p:nvGraphicFramePr>
          <p:cNvPr id="10" name="Object 9"/>
          <p:cNvGraphicFramePr>
            <a:graphicFrameLocks noChangeAspect="1"/>
          </p:cNvGraphicFramePr>
          <p:nvPr>
            <p:extLst>
              <p:ext uri="{D42A27DB-BD31-4B8C-83A1-F6EECF244321}">
                <p14:modId xmlns:p14="http://schemas.microsoft.com/office/powerpoint/2010/main" val="1326585230"/>
              </p:ext>
            </p:extLst>
          </p:nvPr>
        </p:nvGraphicFramePr>
        <p:xfrm>
          <a:off x="4283968" y="4708327"/>
          <a:ext cx="1000125" cy="738188"/>
        </p:xfrm>
        <a:graphic>
          <a:graphicData uri="http://schemas.openxmlformats.org/presentationml/2006/ole">
            <mc:AlternateContent xmlns:mc="http://schemas.openxmlformats.org/markup-compatibility/2006">
              <mc:Choice xmlns:v="urn:schemas-microsoft-com:vml" Requires="v">
                <p:oleObj name="Equation" r:id="rId9" imgW="533160" imgH="393480" progId="Equation.DSMT4">
                  <p:embed/>
                </p:oleObj>
              </mc:Choice>
              <mc:Fallback>
                <p:oleObj name="Equation" r:id="rId9" imgW="533160" imgH="393480" progId="Equation.DSMT4">
                  <p:embed/>
                  <p:pic>
                    <p:nvPicPr>
                      <p:cNvPr id="0" name="Object 32"/>
                      <p:cNvPicPr>
                        <a:picLocks noChangeAspect="1" noChangeArrowheads="1"/>
                      </p:cNvPicPr>
                      <p:nvPr/>
                    </p:nvPicPr>
                    <p:blipFill>
                      <a:blip r:embed="rId10"/>
                      <a:srcRect/>
                      <a:stretch>
                        <a:fillRect/>
                      </a:stretch>
                    </p:blipFill>
                    <p:spPr bwMode="auto">
                      <a:xfrm>
                        <a:off x="4283968" y="4708327"/>
                        <a:ext cx="10001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5" name="Rectangle 44"/>
          <p:cNvSpPr/>
          <p:nvPr/>
        </p:nvSpPr>
        <p:spPr>
          <a:xfrm>
            <a:off x="2195736" y="5717838"/>
            <a:ext cx="3168352" cy="424732"/>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Gia tốc pháp:</a:t>
            </a:r>
          </a:p>
        </p:txBody>
      </p:sp>
      <p:graphicFrame>
        <p:nvGraphicFramePr>
          <p:cNvPr id="11" name="Object 10"/>
          <p:cNvGraphicFramePr>
            <a:graphicFrameLocks noChangeAspect="1"/>
          </p:cNvGraphicFramePr>
          <p:nvPr>
            <p:extLst>
              <p:ext uri="{D42A27DB-BD31-4B8C-83A1-F6EECF244321}">
                <p14:modId xmlns:p14="http://schemas.microsoft.com/office/powerpoint/2010/main" val="1861740462"/>
              </p:ext>
            </p:extLst>
          </p:nvPr>
        </p:nvGraphicFramePr>
        <p:xfrm>
          <a:off x="4291384" y="5523508"/>
          <a:ext cx="928688" cy="785812"/>
        </p:xfrm>
        <a:graphic>
          <a:graphicData uri="http://schemas.openxmlformats.org/presentationml/2006/ole">
            <mc:AlternateContent xmlns:mc="http://schemas.openxmlformats.org/markup-compatibility/2006">
              <mc:Choice xmlns:v="urn:schemas-microsoft-com:vml" Requires="v">
                <p:oleObj name="Equation" r:id="rId11" imgW="495000" imgH="419040" progId="Equation.DSMT4">
                  <p:embed/>
                </p:oleObj>
              </mc:Choice>
              <mc:Fallback>
                <p:oleObj name="Equation" r:id="rId11" imgW="495000" imgH="419040" progId="Equation.DSMT4">
                  <p:embed/>
                  <p:pic>
                    <p:nvPicPr>
                      <p:cNvPr id="0" name="Object 32"/>
                      <p:cNvPicPr>
                        <a:picLocks noChangeAspect="1" noChangeArrowheads="1"/>
                      </p:cNvPicPr>
                      <p:nvPr/>
                    </p:nvPicPr>
                    <p:blipFill>
                      <a:blip r:embed="rId12"/>
                      <a:srcRect/>
                      <a:stretch>
                        <a:fillRect/>
                      </a:stretch>
                    </p:blipFill>
                    <p:spPr bwMode="auto">
                      <a:xfrm>
                        <a:off x="4291384" y="5523508"/>
                        <a:ext cx="928688"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Title 2">
            <a:extLst>
              <a:ext uri="{FF2B5EF4-FFF2-40B4-BE49-F238E27FC236}">
                <a16:creationId xmlns:a16="http://schemas.microsoft.com/office/drawing/2014/main" id="{5BAE08A2-0905-40B6-A85A-CB6E4FFA645C}"/>
              </a:ext>
            </a:extLst>
          </p:cNvPr>
          <p:cNvSpPr>
            <a:spLocks noGrp="1"/>
          </p:cNvSpPr>
          <p:nvPr>
            <p:ph type="title"/>
          </p:nvPr>
        </p:nvSpPr>
        <p:spPr/>
        <p:txBody>
          <a:bodyPr/>
          <a:lstStyle/>
          <a:p>
            <a:r>
              <a:rPr lang="vi-VN" dirty="0"/>
              <a:t>Chương</a:t>
            </a:r>
            <a:r>
              <a:rPr lang="en-US" dirty="0"/>
              <a:t> 4. ĐỘNG HỌC CHẤT ĐIỂM</a:t>
            </a:r>
          </a:p>
        </p:txBody>
      </p:sp>
      <p:sp>
        <p:nvSpPr>
          <p:cNvPr id="22" name="TextBox 21">
            <a:extLst>
              <a:ext uri="{FF2B5EF4-FFF2-40B4-BE49-F238E27FC236}">
                <a16:creationId xmlns:a16="http://schemas.microsoft.com/office/drawing/2014/main" id="{9F085BC4-6751-4200-8968-3A4654D7F5EB}"/>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3. </a:t>
            </a:r>
            <a:r>
              <a:rPr lang="en-US" sz="2000" dirty="0" err="1">
                <a:solidFill>
                  <a:schemeClr val="accent1">
                    <a:lumMod val="75000"/>
                  </a:schemeClr>
                </a:solidFill>
              </a:rPr>
              <a:t>Một</a:t>
            </a:r>
            <a:r>
              <a:rPr lang="en-US" sz="2000" dirty="0">
                <a:solidFill>
                  <a:schemeClr val="accent1">
                    <a:lumMod val="75000"/>
                  </a:schemeClr>
                </a:solidFill>
              </a:rPr>
              <a:t> </a:t>
            </a:r>
            <a:r>
              <a:rPr lang="en-US" sz="2000" dirty="0" err="1">
                <a:solidFill>
                  <a:schemeClr val="accent1">
                    <a:lumMod val="75000"/>
                  </a:schemeClr>
                </a:solidFill>
              </a:rPr>
              <a:t>số</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thường</a:t>
            </a:r>
            <a:r>
              <a:rPr lang="en-US" sz="2000" dirty="0">
                <a:solidFill>
                  <a:schemeClr val="accent1">
                    <a:lumMod val="75000"/>
                  </a:schemeClr>
                </a:solidFill>
              </a:rPr>
              <a:t> </a:t>
            </a:r>
            <a:r>
              <a:rPr lang="en-US" sz="2000" dirty="0" err="1">
                <a:solidFill>
                  <a:schemeClr val="accent1">
                    <a:lumMod val="75000"/>
                  </a:schemeClr>
                </a:solidFill>
              </a:rPr>
              <a:t>gặp</a:t>
            </a:r>
            <a:endParaRPr lang="en-US" sz="2000" dirty="0">
              <a:solidFill>
                <a:schemeClr val="accent1">
                  <a:lumMod val="75000"/>
                </a:schemeClr>
              </a:solidFill>
            </a:endParaRPr>
          </a:p>
        </p:txBody>
      </p:sp>
    </p:spTree>
    <p:extLst>
      <p:ext uri="{BB962C8B-B14F-4D97-AF65-F5344CB8AC3E}">
        <p14:creationId xmlns:p14="http://schemas.microsoft.com/office/powerpoint/2010/main" val="17244299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1455847"/>
            <a:ext cx="2716799"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Chuyển động tròn</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1268760"/>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r>
                <a:rPr lang="en-US" dirty="0">
                  <a:solidFill>
                    <a:schemeClr val="bg1"/>
                  </a:solidFill>
                </a:rPr>
                <a:t>3.2</a:t>
              </a:r>
            </a:p>
          </p:txBody>
        </p:sp>
      </p:grpSp>
      <p:sp>
        <p:nvSpPr>
          <p:cNvPr id="61" name="Rectangle 60"/>
          <p:cNvSpPr/>
          <p:nvPr/>
        </p:nvSpPr>
        <p:spPr>
          <a:xfrm>
            <a:off x="395536" y="3717032"/>
            <a:ext cx="8748464" cy="424732"/>
          </a:xfrm>
          <a:prstGeom prst="rect">
            <a:avLst/>
          </a:prstGeom>
        </p:spPr>
        <p:txBody>
          <a:bodyPr wrap="square">
            <a:spAutoFit/>
          </a:bodyPr>
          <a:lstStyle/>
          <a:p>
            <a:pPr lvl="0">
              <a:lnSpc>
                <a:spcPct val="12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b. Chuyển động tròn biến đổi đều: </a:t>
            </a:r>
            <a:r>
              <a:rPr lang="en-US" b="0" i="1" kern="0">
                <a:solidFill>
                  <a:schemeClr val="accent1">
                    <a:lumMod val="75000"/>
                  </a:schemeClr>
                </a:solidFill>
                <a:latin typeface="Helvetica Neue"/>
                <a:ea typeface="Optima" pitchFamily="18" charset="-93"/>
                <a:cs typeface="Optima" pitchFamily="18" charset="-93"/>
              </a:rPr>
              <a:t>giá trị gia tốc của chất điểm không đổi</a:t>
            </a:r>
          </a:p>
        </p:txBody>
      </p:sp>
      <p:sp>
        <p:nvSpPr>
          <p:cNvPr id="62" name="Rectangle 61"/>
          <p:cNvSpPr/>
          <p:nvPr/>
        </p:nvSpPr>
        <p:spPr>
          <a:xfrm>
            <a:off x="719572" y="5301208"/>
            <a:ext cx="8136903" cy="1243417"/>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i="1" kern="0" dirty="0" err="1">
                <a:solidFill>
                  <a:schemeClr val="accent1">
                    <a:lumMod val="75000"/>
                  </a:schemeClr>
                </a:solidFill>
                <a:latin typeface="Helvetica Neue"/>
                <a:ea typeface="Optima" pitchFamily="18" charset="-93"/>
                <a:cs typeface="Optima" pitchFamily="18" charset="-93"/>
              </a:rPr>
              <a:t>Chọn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chiều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dương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là</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chiều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chuyển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động</a:t>
            </a:r>
            <a:endParaRPr lang="en-US" b="0" i="1"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600"/>
              </a:spcBef>
              <a:buClr>
                <a:srgbClr val="142288"/>
              </a:buClr>
              <a:buFont typeface="Arial" pitchFamily="34" charset="0"/>
              <a:buChar char="•"/>
            </a:pPr>
            <a:r>
              <a:rPr lang="en-US" b="0" i="1" kern="0" dirty="0">
                <a:solidFill>
                  <a:schemeClr val="accent1">
                    <a:lumMod val="75000"/>
                  </a:schemeClr>
                </a:solidFill>
                <a:latin typeface="Helvetica Neue"/>
                <a:ea typeface="Optima" pitchFamily="18" charset="-93"/>
                <a:cs typeface="Optima" pitchFamily="18" charset="-93"/>
              </a:rPr>
              <a:t>t</a:t>
            </a:r>
            <a:r>
              <a:rPr lang="en-US" b="0" i="1" kern="0" baseline="-25000" dirty="0">
                <a:solidFill>
                  <a:schemeClr val="accent1">
                    <a:lumMod val="75000"/>
                  </a:schemeClr>
                </a:solidFill>
                <a:latin typeface="Helvetica Neue"/>
                <a:ea typeface="Optima" pitchFamily="18" charset="-93"/>
                <a:cs typeface="Optima" pitchFamily="18" charset="-93"/>
              </a:rPr>
              <a:t>o</a:t>
            </a:r>
            <a:r>
              <a:rPr lang="en-US" b="0" i="1" kern="0" dirty="0">
                <a:solidFill>
                  <a:schemeClr val="accent1">
                    <a:lumMod val="75000"/>
                  </a:schemeClr>
                </a:solidFill>
                <a:latin typeface="Helvetica Neue"/>
                <a:ea typeface="Optima" pitchFamily="18" charset="-93"/>
                <a:cs typeface="Optima" pitchFamily="18" charset="-93"/>
              </a:rPr>
              <a:t>, v</a:t>
            </a:r>
            <a:r>
              <a:rPr lang="en-US" b="0" i="1" kern="0" baseline="-25000" dirty="0">
                <a:solidFill>
                  <a:schemeClr val="accent1">
                    <a:lumMod val="75000"/>
                  </a:schemeClr>
                </a:solidFill>
                <a:latin typeface="Helvetica Neue"/>
                <a:ea typeface="Optima" pitchFamily="18" charset="-93"/>
                <a:cs typeface="Optima" pitchFamily="18" charset="-93"/>
              </a:rPr>
              <a:t>o</a:t>
            </a:r>
            <a:r>
              <a:rPr lang="en-US" b="0" i="1" kern="0" dirty="0">
                <a:solidFill>
                  <a:schemeClr val="accent1">
                    <a:lumMod val="75000"/>
                  </a:schemeClr>
                </a:solidFill>
                <a:latin typeface="Helvetica Neue"/>
                <a:ea typeface="Optima" pitchFamily="18" charset="-93"/>
                <a:cs typeface="Optima" pitchFamily="18" charset="-93"/>
              </a:rPr>
              <a:t> và s</a:t>
            </a:r>
            <a:r>
              <a:rPr lang="en-US" b="0" i="1" kern="0" baseline="-25000" dirty="0">
                <a:solidFill>
                  <a:schemeClr val="accent1">
                    <a:lumMod val="75000"/>
                  </a:schemeClr>
                </a:solidFill>
                <a:latin typeface="Helvetica Neue"/>
                <a:ea typeface="Optima" pitchFamily="18" charset="-93"/>
                <a:cs typeface="Optima" pitchFamily="18" charset="-93"/>
              </a:rPr>
              <a:t>o</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là</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các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thời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điểm</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đầu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vận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tốc</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đầu</a:t>
            </a:r>
            <a:r>
              <a:rPr lang="en-US" b="0" i="1" kern="0" dirty="0">
                <a:solidFill>
                  <a:schemeClr val="accent1">
                    <a:lumMod val="75000"/>
                  </a:schemeClr>
                </a:solidFill>
                <a:latin typeface="Helvetica Neue"/>
                <a:ea typeface="Optima" pitchFamily="18" charset="-93"/>
                <a:cs typeface="Optima" pitchFamily="18" charset="-93"/>
              </a:rPr>
              <a:t> và </a:t>
            </a:r>
            <a:r>
              <a:rPr lang="en-US" b="0" i="1" kern="0" dirty="0" err="1">
                <a:solidFill>
                  <a:schemeClr val="accent1">
                    <a:lumMod val="75000"/>
                  </a:schemeClr>
                </a:solidFill>
                <a:latin typeface="Helvetica Neue"/>
                <a:ea typeface="Optima" pitchFamily="18" charset="-93"/>
                <a:cs typeface="Optima" pitchFamily="18" charset="-93"/>
              </a:rPr>
              <a:t>vị</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trí</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đầu</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của</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chất</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điểm</a:t>
            </a:r>
            <a:endParaRPr lang="en-US" b="0" i="1" kern="0" dirty="0">
              <a:solidFill>
                <a:schemeClr val="accent1">
                  <a:lumMod val="75000"/>
                </a:schemeClr>
              </a:solidFill>
              <a:latin typeface="Helvetica Neue"/>
              <a:ea typeface="Optima" pitchFamily="18" charset="-93"/>
              <a:cs typeface="Optima" pitchFamily="18" charset="-93"/>
            </a:endParaRPr>
          </a:p>
          <a:p>
            <a:pPr marL="285750" lvl="0" indent="-285750">
              <a:lnSpc>
                <a:spcPct val="120000"/>
              </a:lnSpc>
              <a:spcBef>
                <a:spcPts val="600"/>
              </a:spcBef>
              <a:buClr>
                <a:srgbClr val="142288"/>
              </a:buClr>
              <a:buFont typeface="Arial" pitchFamily="34" charset="0"/>
              <a:buChar char="•"/>
            </a:pPr>
            <a:r>
              <a:rPr lang="en-US" b="0" i="1" kern="0" dirty="0">
                <a:solidFill>
                  <a:schemeClr val="accent1">
                    <a:lumMod val="75000"/>
                  </a:schemeClr>
                </a:solidFill>
                <a:latin typeface="Helvetica Neue"/>
                <a:ea typeface="Optima" pitchFamily="18" charset="-93"/>
                <a:cs typeface="Optima" pitchFamily="18" charset="-93"/>
              </a:rPr>
              <a:t>a &gt; 0 </a:t>
            </a:r>
            <a:r>
              <a:rPr lang="en-US" b="0" i="1" kern="0" dirty="0" err="1">
                <a:solidFill>
                  <a:schemeClr val="accent1">
                    <a:lumMod val="75000"/>
                  </a:schemeClr>
                </a:solidFill>
                <a:latin typeface="Helvetica Neue"/>
                <a:ea typeface="Optima" pitchFamily="18" charset="-93"/>
                <a:cs typeface="Optima" pitchFamily="18" charset="-93"/>
              </a:rPr>
              <a:t>ứng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với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chuyển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động</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nhanh</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dần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đều</a:t>
            </a:r>
            <a:r>
              <a:rPr lang="en-US" b="0" i="1" kern="0" dirty="0">
                <a:solidFill>
                  <a:schemeClr val="accent1">
                    <a:lumMod val="75000"/>
                  </a:schemeClr>
                </a:solidFill>
                <a:latin typeface="Helvetica Neue"/>
                <a:ea typeface="Optima" pitchFamily="18" charset="-93"/>
                <a:cs typeface="Optima" pitchFamily="18" charset="-93"/>
              </a:rPr>
              <a:t>, a&lt; 0 </a:t>
            </a:r>
            <a:r>
              <a:rPr lang="en-US" b="0" i="1" kern="0" dirty="0" err="1">
                <a:solidFill>
                  <a:schemeClr val="accent1">
                    <a:lumMod val="75000"/>
                  </a:schemeClr>
                </a:solidFill>
                <a:latin typeface="Helvetica Neue"/>
                <a:ea typeface="Optima" pitchFamily="18" charset="-93"/>
                <a:cs typeface="Optima" pitchFamily="18" charset="-93"/>
              </a:rPr>
              <a:t>với</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chậm</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dần</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đều</a:t>
            </a:r>
            <a:endParaRPr lang="en-US" b="0" i="1" kern="0" dirty="0">
              <a:solidFill>
                <a:schemeClr val="accent1">
                  <a:lumMod val="75000"/>
                </a:schemeClr>
              </a:solidFill>
              <a:latin typeface="Helvetica Neue"/>
              <a:ea typeface="Optima" pitchFamily="18" charset="-93"/>
              <a:cs typeface="Optima" pitchFamily="18" charset="-93"/>
            </a:endParaRPr>
          </a:p>
        </p:txBody>
      </p:sp>
      <p:sp>
        <p:nvSpPr>
          <p:cNvPr id="28" name="Rectangle 27"/>
          <p:cNvSpPr/>
          <p:nvPr/>
        </p:nvSpPr>
        <p:spPr>
          <a:xfrm>
            <a:off x="395536" y="2060848"/>
            <a:ext cx="8568952" cy="424732"/>
          </a:xfrm>
          <a:prstGeom prst="rect">
            <a:avLst/>
          </a:prstGeom>
        </p:spPr>
        <p:txBody>
          <a:bodyPr wrap="square">
            <a:spAutoFit/>
          </a:bodyPr>
          <a:lstStyle/>
          <a:p>
            <a:pPr lvl="0">
              <a:lnSpc>
                <a:spcPct val="12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a. Chuyển động tròn đều: </a:t>
            </a:r>
            <a:r>
              <a:rPr lang="en-US" b="0" i="1" kern="0">
                <a:solidFill>
                  <a:schemeClr val="accent1">
                    <a:lumMod val="75000"/>
                  </a:schemeClr>
                </a:solidFill>
                <a:latin typeface="Helvetica Neue"/>
                <a:ea typeface="Optima" pitchFamily="18" charset="-93"/>
                <a:cs typeface="Optima" pitchFamily="18" charset="-93"/>
              </a:rPr>
              <a:t>giá trị vận tốc của chất điểm không đổi</a:t>
            </a:r>
          </a:p>
        </p:txBody>
      </p:sp>
      <p:graphicFrame>
        <p:nvGraphicFramePr>
          <p:cNvPr id="29" name="Object 28"/>
          <p:cNvGraphicFramePr>
            <a:graphicFrameLocks noChangeAspect="1"/>
          </p:cNvGraphicFramePr>
          <p:nvPr>
            <p:extLst>
              <p:ext uri="{D42A27DB-BD31-4B8C-83A1-F6EECF244321}">
                <p14:modId xmlns:p14="http://schemas.microsoft.com/office/powerpoint/2010/main" val="2458475928"/>
              </p:ext>
            </p:extLst>
          </p:nvPr>
        </p:nvGraphicFramePr>
        <p:xfrm>
          <a:off x="1403648" y="3140968"/>
          <a:ext cx="1954213" cy="428625"/>
        </p:xfrm>
        <a:graphic>
          <a:graphicData uri="http://schemas.openxmlformats.org/presentationml/2006/ole">
            <mc:AlternateContent xmlns:mc="http://schemas.openxmlformats.org/markup-compatibility/2006">
              <mc:Choice xmlns:v="urn:schemas-microsoft-com:vml" Requires="v">
                <p:oleObj name="Equation" r:id="rId3" imgW="1041120" imgH="228600" progId="Equation.DSMT4">
                  <p:embed/>
                </p:oleObj>
              </mc:Choice>
              <mc:Fallback>
                <p:oleObj name="Equation" r:id="rId3" imgW="1041120" imgH="228600" progId="Equation.DSMT4">
                  <p:embed/>
                  <p:pic>
                    <p:nvPicPr>
                      <p:cNvPr id="0" name=""/>
                      <p:cNvPicPr>
                        <a:picLocks noChangeAspect="1" noChangeArrowheads="1"/>
                      </p:cNvPicPr>
                      <p:nvPr/>
                    </p:nvPicPr>
                    <p:blipFill>
                      <a:blip r:embed="rId4"/>
                      <a:srcRect/>
                      <a:stretch>
                        <a:fillRect/>
                      </a:stretch>
                    </p:blipFill>
                    <p:spPr bwMode="auto">
                      <a:xfrm>
                        <a:off x="1403648" y="3140968"/>
                        <a:ext cx="195421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2543407017"/>
              </p:ext>
            </p:extLst>
          </p:nvPr>
        </p:nvGraphicFramePr>
        <p:xfrm>
          <a:off x="1403648" y="2657190"/>
          <a:ext cx="1716088" cy="428625"/>
        </p:xfrm>
        <a:graphic>
          <a:graphicData uri="http://schemas.openxmlformats.org/presentationml/2006/ole">
            <mc:AlternateContent xmlns:mc="http://schemas.openxmlformats.org/markup-compatibility/2006">
              <mc:Choice xmlns:v="urn:schemas-microsoft-com:vml" Requires="v">
                <p:oleObj name="Equation" r:id="rId5" imgW="914400" imgH="228600" progId="Equation.DSMT4">
                  <p:embed/>
                </p:oleObj>
              </mc:Choice>
              <mc:Fallback>
                <p:oleObj name="Equation" r:id="rId5" imgW="914400" imgH="228600" progId="Equation.DSMT4">
                  <p:embed/>
                  <p:pic>
                    <p:nvPicPr>
                      <p:cNvPr id="0" name="Object 28"/>
                      <p:cNvPicPr>
                        <a:picLocks noChangeAspect="1" noChangeArrowheads="1"/>
                      </p:cNvPicPr>
                      <p:nvPr/>
                    </p:nvPicPr>
                    <p:blipFill>
                      <a:blip r:embed="rId6"/>
                      <a:srcRect/>
                      <a:stretch>
                        <a:fillRect/>
                      </a:stretch>
                    </p:blipFill>
                    <p:spPr bwMode="auto">
                      <a:xfrm>
                        <a:off x="1403648" y="2657190"/>
                        <a:ext cx="17160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09873242"/>
              </p:ext>
            </p:extLst>
          </p:nvPr>
        </p:nvGraphicFramePr>
        <p:xfrm>
          <a:off x="5686573" y="2406438"/>
          <a:ext cx="1909763" cy="785813"/>
        </p:xfrm>
        <a:graphic>
          <a:graphicData uri="http://schemas.openxmlformats.org/presentationml/2006/ole">
            <mc:AlternateContent xmlns:mc="http://schemas.openxmlformats.org/markup-compatibility/2006">
              <mc:Choice xmlns:v="urn:schemas-microsoft-com:vml" Requires="v">
                <p:oleObj name="Equation" r:id="rId7" imgW="1015920" imgH="419040" progId="Equation.DSMT4">
                  <p:embed/>
                </p:oleObj>
              </mc:Choice>
              <mc:Fallback>
                <p:oleObj name="Equation" r:id="rId7" imgW="1015920" imgH="419040" progId="Equation.DSMT4">
                  <p:embed/>
                  <p:pic>
                    <p:nvPicPr>
                      <p:cNvPr id="0" name="Object 28"/>
                      <p:cNvPicPr>
                        <a:picLocks noChangeAspect="1" noChangeArrowheads="1"/>
                      </p:cNvPicPr>
                      <p:nvPr/>
                    </p:nvPicPr>
                    <p:blipFill>
                      <a:blip r:embed="rId8"/>
                      <a:srcRect/>
                      <a:stretch>
                        <a:fillRect/>
                      </a:stretch>
                    </p:blipFill>
                    <p:spPr bwMode="auto">
                      <a:xfrm>
                        <a:off x="5686573" y="2406438"/>
                        <a:ext cx="1909763"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619087391"/>
              </p:ext>
            </p:extLst>
          </p:nvPr>
        </p:nvGraphicFramePr>
        <p:xfrm>
          <a:off x="3666927" y="2474788"/>
          <a:ext cx="1481137" cy="738188"/>
        </p:xfrm>
        <a:graphic>
          <a:graphicData uri="http://schemas.openxmlformats.org/presentationml/2006/ole">
            <mc:AlternateContent xmlns:mc="http://schemas.openxmlformats.org/markup-compatibility/2006">
              <mc:Choice xmlns:v="urn:schemas-microsoft-com:vml" Requires="v">
                <p:oleObj name="Equation" r:id="rId9" imgW="787320" imgH="393480" progId="Equation.DSMT4">
                  <p:embed/>
                </p:oleObj>
              </mc:Choice>
              <mc:Fallback>
                <p:oleObj name="Equation" r:id="rId9" imgW="787320" imgH="393480" progId="Equation.DSMT4">
                  <p:embed/>
                  <p:pic>
                    <p:nvPicPr>
                      <p:cNvPr id="0" name="Object 5"/>
                      <p:cNvPicPr>
                        <a:picLocks noChangeAspect="1" noChangeArrowheads="1"/>
                      </p:cNvPicPr>
                      <p:nvPr/>
                    </p:nvPicPr>
                    <p:blipFill>
                      <a:blip r:embed="rId10"/>
                      <a:srcRect/>
                      <a:stretch>
                        <a:fillRect/>
                      </a:stretch>
                    </p:blipFill>
                    <p:spPr bwMode="auto">
                      <a:xfrm>
                        <a:off x="3666927" y="2474788"/>
                        <a:ext cx="14811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371902385"/>
              </p:ext>
            </p:extLst>
          </p:nvPr>
        </p:nvGraphicFramePr>
        <p:xfrm>
          <a:off x="1524000" y="4564063"/>
          <a:ext cx="3503613" cy="738187"/>
        </p:xfrm>
        <a:graphic>
          <a:graphicData uri="http://schemas.openxmlformats.org/presentationml/2006/ole">
            <mc:AlternateContent xmlns:mc="http://schemas.openxmlformats.org/markup-compatibility/2006">
              <mc:Choice xmlns:v="urn:schemas-microsoft-com:vml" Requires="v">
                <p:oleObj name="Equation" r:id="rId11" imgW="1866600" imgH="393480" progId="Equation.DSMT4">
                  <p:embed/>
                </p:oleObj>
              </mc:Choice>
              <mc:Fallback>
                <p:oleObj name="Equation" r:id="rId11" imgW="1866600" imgH="393480" progId="Equation.DSMT4">
                  <p:embed/>
                  <p:pic>
                    <p:nvPicPr>
                      <p:cNvPr id="0" name="Object 28"/>
                      <p:cNvPicPr>
                        <a:picLocks noChangeAspect="1" noChangeArrowheads="1"/>
                      </p:cNvPicPr>
                      <p:nvPr/>
                    </p:nvPicPr>
                    <p:blipFill>
                      <a:blip r:embed="rId12"/>
                      <a:srcRect/>
                      <a:stretch>
                        <a:fillRect/>
                      </a:stretch>
                    </p:blipFill>
                    <p:spPr bwMode="auto">
                      <a:xfrm>
                        <a:off x="1524000" y="4564063"/>
                        <a:ext cx="350361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939492329"/>
              </p:ext>
            </p:extLst>
          </p:nvPr>
        </p:nvGraphicFramePr>
        <p:xfrm>
          <a:off x="4105275" y="4144963"/>
          <a:ext cx="2025650" cy="428625"/>
        </p:xfrm>
        <a:graphic>
          <a:graphicData uri="http://schemas.openxmlformats.org/presentationml/2006/ole">
            <mc:AlternateContent xmlns:mc="http://schemas.openxmlformats.org/markup-compatibility/2006">
              <mc:Choice xmlns:v="urn:schemas-microsoft-com:vml" Requires="v">
                <p:oleObj name="Equation" r:id="rId13" imgW="1079280" imgH="228600" progId="Equation.DSMT4">
                  <p:embed/>
                </p:oleObj>
              </mc:Choice>
              <mc:Fallback>
                <p:oleObj name="Equation" r:id="rId13" imgW="1079280" imgH="228600" progId="Equation.DSMT4">
                  <p:embed/>
                  <p:pic>
                    <p:nvPicPr>
                      <p:cNvPr id="0" name="Object 3"/>
                      <p:cNvPicPr>
                        <a:picLocks noChangeAspect="1" noChangeArrowheads="1"/>
                      </p:cNvPicPr>
                      <p:nvPr/>
                    </p:nvPicPr>
                    <p:blipFill>
                      <a:blip r:embed="rId14"/>
                      <a:srcRect/>
                      <a:stretch>
                        <a:fillRect/>
                      </a:stretch>
                    </p:blipFill>
                    <p:spPr bwMode="auto">
                      <a:xfrm>
                        <a:off x="4105275" y="4144963"/>
                        <a:ext cx="20256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744040008"/>
              </p:ext>
            </p:extLst>
          </p:nvPr>
        </p:nvGraphicFramePr>
        <p:xfrm>
          <a:off x="1403648" y="4145187"/>
          <a:ext cx="1838325" cy="428625"/>
        </p:xfrm>
        <a:graphic>
          <a:graphicData uri="http://schemas.openxmlformats.org/presentationml/2006/ole">
            <mc:AlternateContent xmlns:mc="http://schemas.openxmlformats.org/markup-compatibility/2006">
              <mc:Choice xmlns:v="urn:schemas-microsoft-com:vml" Requires="v">
                <p:oleObj name="Equation" r:id="rId15" imgW="977760" imgH="228600" progId="Equation.DSMT4">
                  <p:embed/>
                </p:oleObj>
              </mc:Choice>
              <mc:Fallback>
                <p:oleObj name="Equation" r:id="rId15" imgW="977760" imgH="228600" progId="Equation.DSMT4">
                  <p:embed/>
                  <p:pic>
                    <p:nvPicPr>
                      <p:cNvPr id="0" name="Object 6"/>
                      <p:cNvPicPr>
                        <a:picLocks noChangeAspect="1" noChangeArrowheads="1"/>
                      </p:cNvPicPr>
                      <p:nvPr/>
                    </p:nvPicPr>
                    <p:blipFill>
                      <a:blip r:embed="rId16"/>
                      <a:srcRect/>
                      <a:stretch>
                        <a:fillRect/>
                      </a:stretch>
                    </p:blipFill>
                    <p:spPr bwMode="auto">
                      <a:xfrm>
                        <a:off x="1403648" y="4145187"/>
                        <a:ext cx="183832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9" name="TextBox 18">
            <a:extLst>
              <a:ext uri="{FF2B5EF4-FFF2-40B4-BE49-F238E27FC236}">
                <a16:creationId xmlns:a16="http://schemas.microsoft.com/office/drawing/2014/main" id="{1701339D-9215-4335-92E1-CCBC147A31EB}"/>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3. </a:t>
            </a:r>
            <a:r>
              <a:rPr lang="en-US" sz="2000" dirty="0" err="1">
                <a:solidFill>
                  <a:schemeClr val="accent1">
                    <a:lumMod val="75000"/>
                  </a:schemeClr>
                </a:solidFill>
              </a:rPr>
              <a:t>Một</a:t>
            </a:r>
            <a:r>
              <a:rPr lang="en-US" sz="2000" dirty="0">
                <a:solidFill>
                  <a:schemeClr val="accent1">
                    <a:lumMod val="75000"/>
                  </a:schemeClr>
                </a:solidFill>
              </a:rPr>
              <a:t> </a:t>
            </a:r>
            <a:r>
              <a:rPr lang="en-US" sz="2000" dirty="0" err="1">
                <a:solidFill>
                  <a:schemeClr val="accent1">
                    <a:lumMod val="75000"/>
                  </a:schemeClr>
                </a:solidFill>
              </a:rPr>
              <a:t>số</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thường</a:t>
            </a:r>
            <a:r>
              <a:rPr lang="en-US" sz="2000" dirty="0">
                <a:solidFill>
                  <a:schemeClr val="accent1">
                    <a:lumMod val="75000"/>
                  </a:schemeClr>
                </a:solidFill>
              </a:rPr>
              <a:t> </a:t>
            </a:r>
            <a:r>
              <a:rPr lang="en-US" sz="2000" dirty="0" err="1">
                <a:solidFill>
                  <a:schemeClr val="accent1">
                    <a:lumMod val="75000"/>
                  </a:schemeClr>
                </a:solidFill>
              </a:rPr>
              <a:t>gặp</a:t>
            </a:r>
            <a:endParaRPr lang="en-US" sz="2000" dirty="0">
              <a:solidFill>
                <a:schemeClr val="accent1">
                  <a:lumMod val="75000"/>
                </a:schemeClr>
              </a:solidFill>
            </a:endParaRPr>
          </a:p>
        </p:txBody>
      </p:sp>
      <p:sp>
        <p:nvSpPr>
          <p:cNvPr id="8" name="Title 7">
            <a:extLst>
              <a:ext uri="{FF2B5EF4-FFF2-40B4-BE49-F238E27FC236}">
                <a16:creationId xmlns:a16="http://schemas.microsoft.com/office/drawing/2014/main" id="{C7EE94DB-AEF4-458D-99F6-C189FD754551}"/>
              </a:ext>
            </a:extLst>
          </p:cNvPr>
          <p:cNvSpPr>
            <a:spLocks noGrp="1"/>
          </p:cNvSpPr>
          <p:nvPr>
            <p:ph type="title"/>
          </p:nvPr>
        </p:nvSpPr>
        <p:spPr/>
        <p:txBody>
          <a:bodyPr/>
          <a:lstStyle/>
          <a:p>
            <a:r>
              <a:rPr lang="vi-VN" dirty="0"/>
              <a:t>Chương</a:t>
            </a:r>
            <a:r>
              <a:rPr lang="en-US" dirty="0"/>
              <a:t> 4. ĐỘNG HỌC CHẤT ĐIỂM</a:t>
            </a:r>
          </a:p>
        </p:txBody>
      </p:sp>
    </p:spTree>
    <p:extLst>
      <p:ext uri="{BB962C8B-B14F-4D97-AF65-F5344CB8AC3E}">
        <p14:creationId xmlns:p14="http://schemas.microsoft.com/office/powerpoint/2010/main" val="40452574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1701339D-9215-4335-92E1-CCBC147A31EB}"/>
              </a:ext>
            </a:extLst>
          </p:cNvPr>
          <p:cNvSpPr txBox="1"/>
          <p:nvPr/>
        </p:nvSpPr>
        <p:spPr>
          <a:xfrm>
            <a:off x="260247" y="672830"/>
            <a:ext cx="6554723" cy="400110"/>
          </a:xfrm>
          <a:prstGeom prst="rect">
            <a:avLst/>
          </a:prstGeom>
          <a:noFill/>
        </p:spPr>
        <p:txBody>
          <a:bodyPr wrap="square" rtlCol="0">
            <a:spAutoFit/>
          </a:bodyPr>
          <a:lstStyle/>
          <a:p>
            <a:r>
              <a:rPr lang="en-US" sz="2000" dirty="0">
                <a:solidFill>
                  <a:schemeClr val="accent1">
                    <a:lumMod val="75000"/>
                  </a:schemeClr>
                </a:solidFill>
              </a:rPr>
              <a:t>3. </a:t>
            </a:r>
            <a:r>
              <a:rPr lang="en-US" sz="2000" dirty="0" err="1">
                <a:solidFill>
                  <a:schemeClr val="accent1">
                    <a:lumMod val="75000"/>
                  </a:schemeClr>
                </a:solidFill>
              </a:rPr>
              <a:t>Một</a:t>
            </a:r>
            <a:r>
              <a:rPr lang="en-US" sz="2000" dirty="0">
                <a:solidFill>
                  <a:schemeClr val="accent1">
                    <a:lumMod val="75000"/>
                  </a:schemeClr>
                </a:solidFill>
              </a:rPr>
              <a:t> </a:t>
            </a:r>
            <a:r>
              <a:rPr lang="en-US" sz="2000" dirty="0" err="1">
                <a:solidFill>
                  <a:schemeClr val="accent1">
                    <a:lumMod val="75000"/>
                  </a:schemeClr>
                </a:solidFill>
              </a:rPr>
              <a:t>số</a:t>
            </a:r>
            <a:r>
              <a:rPr lang="en-US" sz="2000" dirty="0">
                <a:solidFill>
                  <a:schemeClr val="accent1">
                    <a:lumMod val="75000"/>
                  </a:schemeClr>
                </a:solidFill>
              </a:rPr>
              <a:t> </a:t>
            </a:r>
            <a:r>
              <a:rPr lang="en-US" sz="2000" dirty="0" err="1">
                <a:solidFill>
                  <a:schemeClr val="accent1">
                    <a:lumMod val="75000"/>
                  </a:schemeClr>
                </a:solidFill>
              </a:rPr>
              <a:t>chuyển</a:t>
            </a:r>
            <a:r>
              <a:rPr lang="en-US" sz="2000" dirty="0">
                <a:solidFill>
                  <a:schemeClr val="accent1">
                    <a:lumMod val="75000"/>
                  </a:schemeClr>
                </a:solidFill>
              </a:rPr>
              <a:t> </a:t>
            </a:r>
            <a:r>
              <a:rPr lang="en-US" sz="2000" dirty="0" err="1">
                <a:solidFill>
                  <a:schemeClr val="accent1">
                    <a:lumMod val="75000"/>
                  </a:schemeClr>
                </a:solidFill>
              </a:rPr>
              <a:t>động</a:t>
            </a:r>
            <a:r>
              <a:rPr lang="en-US" sz="2000" dirty="0">
                <a:solidFill>
                  <a:schemeClr val="accent1">
                    <a:lumMod val="75000"/>
                  </a:schemeClr>
                </a:solidFill>
              </a:rPr>
              <a:t> </a:t>
            </a:r>
            <a:r>
              <a:rPr lang="en-US" sz="2000" dirty="0" err="1">
                <a:solidFill>
                  <a:schemeClr val="accent1">
                    <a:lumMod val="75000"/>
                  </a:schemeClr>
                </a:solidFill>
              </a:rPr>
              <a:t>thường</a:t>
            </a:r>
            <a:r>
              <a:rPr lang="en-US" sz="2000" dirty="0">
                <a:solidFill>
                  <a:schemeClr val="accent1">
                    <a:lumMod val="75000"/>
                  </a:schemeClr>
                </a:solidFill>
              </a:rPr>
              <a:t> </a:t>
            </a:r>
            <a:r>
              <a:rPr lang="en-US" sz="2000" dirty="0" err="1">
                <a:solidFill>
                  <a:schemeClr val="accent1">
                    <a:lumMod val="75000"/>
                  </a:schemeClr>
                </a:solidFill>
              </a:rPr>
              <a:t>gặp</a:t>
            </a:r>
            <a:endParaRPr lang="en-US" sz="2000" dirty="0">
              <a:solidFill>
                <a:schemeClr val="accent1">
                  <a:lumMod val="75000"/>
                </a:schemeClr>
              </a:solidFill>
            </a:endParaRPr>
          </a:p>
        </p:txBody>
      </p:sp>
      <p:sp>
        <p:nvSpPr>
          <p:cNvPr id="8" name="Title 7">
            <a:extLst>
              <a:ext uri="{FF2B5EF4-FFF2-40B4-BE49-F238E27FC236}">
                <a16:creationId xmlns:a16="http://schemas.microsoft.com/office/drawing/2014/main" id="{C7EE94DB-AEF4-458D-99F6-C189FD754551}"/>
              </a:ext>
            </a:extLst>
          </p:cNvPr>
          <p:cNvSpPr>
            <a:spLocks noGrp="1"/>
          </p:cNvSpPr>
          <p:nvPr>
            <p:ph type="title"/>
          </p:nvPr>
        </p:nvSpPr>
        <p:spPr/>
        <p:txBody>
          <a:bodyPr/>
          <a:lstStyle/>
          <a:p>
            <a:r>
              <a:rPr lang="vi-VN" dirty="0"/>
              <a:t>Chương</a:t>
            </a:r>
            <a:r>
              <a:rPr lang="en-US" dirty="0"/>
              <a:t> 4. ĐỘNG HỌC CHẤT ĐIỂM</a:t>
            </a:r>
          </a:p>
        </p:txBody>
      </p:sp>
      <p:sp>
        <p:nvSpPr>
          <p:cNvPr id="21" name="Rectangle 20">
            <a:extLst>
              <a:ext uri="{FF2B5EF4-FFF2-40B4-BE49-F238E27FC236}">
                <a16:creationId xmlns:a16="http://schemas.microsoft.com/office/drawing/2014/main" id="{5ABF9A98-DEEF-48D7-B2D9-1BD4F41706A7}"/>
              </a:ext>
            </a:extLst>
          </p:cNvPr>
          <p:cNvSpPr/>
          <p:nvPr/>
        </p:nvSpPr>
        <p:spPr>
          <a:xfrm>
            <a:off x="323528" y="1214247"/>
            <a:ext cx="8186550" cy="1468351"/>
          </a:xfrm>
          <a:prstGeom prst="rect">
            <a:avLst/>
          </a:prstGeom>
        </p:spPr>
        <p:txBody>
          <a:bodyPr wrap="square">
            <a:spAutoFit/>
          </a:bodyPr>
          <a:lstStyle/>
          <a:p>
            <a:pPr lvl="0">
              <a:lnSpc>
                <a:spcPct val="120000"/>
              </a:lnSpc>
              <a:spcBef>
                <a:spcPts val="600"/>
              </a:spcBef>
              <a:buClr>
                <a:srgbClr val="142288"/>
              </a:buClr>
            </a:pPr>
            <a:r>
              <a:rPr lang="en-US" kern="0" dirty="0" err="1">
                <a:solidFill>
                  <a:schemeClr val="accent1">
                    <a:lumMod val="75000"/>
                  </a:schemeClr>
                </a:solidFill>
                <a:latin typeface="Helvetica Neue"/>
                <a:ea typeface="Optima" pitchFamily="18" charset="-93"/>
                <a:cs typeface="Optima" pitchFamily="18" charset="-93"/>
              </a:rPr>
              <a:t>Ví</a:t>
            </a:r>
            <a:r>
              <a:rPr lang="en-US" kern="0" dirty="0">
                <a:solidFill>
                  <a:schemeClr val="accent1">
                    <a:lumMod val="75000"/>
                  </a:schemeClr>
                </a:solidFill>
                <a:latin typeface="Helvetica Neue"/>
                <a:ea typeface="Optima" pitchFamily="18" charset="-93"/>
                <a:cs typeface="Optima" pitchFamily="18" charset="-93"/>
              </a:rPr>
              <a:t> </a:t>
            </a:r>
            <a:r>
              <a:rPr lang="en-US" kern="0" dirty="0" err="1">
                <a:solidFill>
                  <a:schemeClr val="accent1">
                    <a:lumMod val="75000"/>
                  </a:schemeClr>
                </a:solidFill>
                <a:latin typeface="Helvetica Neue"/>
                <a:ea typeface="Optima" pitchFamily="18" charset="-93"/>
                <a:cs typeface="Optima" pitchFamily="18" charset="-93"/>
              </a:rPr>
              <a:t>dụ</a:t>
            </a:r>
            <a:endParaRPr lang="en-US" kern="0" dirty="0">
              <a:solidFill>
                <a:schemeClr val="accent1">
                  <a:lumMod val="75000"/>
                </a:schemeClr>
              </a:solidFill>
              <a:latin typeface="Helvetica Neue"/>
              <a:ea typeface="Optima" pitchFamily="18" charset="-93"/>
              <a:cs typeface="Optima" pitchFamily="18" charset="-93"/>
            </a:endParaRPr>
          </a:p>
          <a:p>
            <a:pPr lvl="0">
              <a:lnSpc>
                <a:spcPct val="120000"/>
              </a:lnSpc>
              <a:spcBef>
                <a:spcPts val="600"/>
              </a:spcBef>
              <a:buClr>
                <a:srgbClr val="142288"/>
              </a:buClr>
            </a:pPr>
            <a:r>
              <a:rPr lang="en-US" b="0" kern="0" dirty="0" err="1">
                <a:solidFill>
                  <a:schemeClr val="accent1">
                    <a:lumMod val="75000"/>
                  </a:schemeClr>
                </a:solidFill>
                <a:latin typeface="Helvetica Neue"/>
                <a:ea typeface="Optima" pitchFamily="18" charset="-93"/>
                <a:cs typeface="Optima" pitchFamily="18" charset="-93"/>
              </a:rPr>
              <a:t>Một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điểm</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chuyển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động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nhanh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dần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đều</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cung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tròn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bán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kính</a:t>
            </a:r>
            <a:r>
              <a:rPr lang="en-US" b="0" kern="0" dirty="0">
                <a:solidFill>
                  <a:schemeClr val="accent1">
                    <a:lumMod val="75000"/>
                  </a:schemeClr>
                </a:solidFill>
                <a:latin typeface="Helvetica Neue"/>
                <a:ea typeface="Optima" pitchFamily="18" charset="-93"/>
                <a:cs typeface="Optima" pitchFamily="18" charset="-93"/>
              </a:rPr>
              <a:t> r = 1000m </a:t>
            </a:r>
            <a:r>
              <a:rPr lang="en-US" b="0" kern="0" dirty="0" err="1">
                <a:solidFill>
                  <a:schemeClr val="accent1">
                    <a:lumMod val="75000"/>
                  </a:schemeClr>
                </a:solidFill>
                <a:latin typeface="Helvetica Neue"/>
                <a:ea typeface="Optima" pitchFamily="18" charset="-93"/>
                <a:cs typeface="Optima" pitchFamily="18" charset="-93"/>
              </a:rPr>
              <a:t>từ</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trạng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thái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đứng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yên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sau</a:t>
            </a:r>
            <a:r>
              <a:rPr lang="en-US" b="0" kern="0" dirty="0">
                <a:solidFill>
                  <a:schemeClr val="accent1">
                    <a:lumMod val="75000"/>
                  </a:schemeClr>
                </a:solidFill>
                <a:latin typeface="Helvetica Neue"/>
                <a:ea typeface="Optima" pitchFamily="18" charset="-93"/>
                <a:cs typeface="Optima" pitchFamily="18" charset="-93"/>
              </a:rPr>
              <a:t> 2 </a:t>
            </a:r>
            <a:r>
              <a:rPr lang="en-US" b="0" kern="0" dirty="0" err="1">
                <a:solidFill>
                  <a:schemeClr val="accent1">
                    <a:lumMod val="75000"/>
                  </a:schemeClr>
                </a:solidFill>
                <a:latin typeface="Helvetica Neue"/>
                <a:ea typeface="Optima" pitchFamily="18" charset="-93"/>
                <a:cs typeface="Optima" pitchFamily="18" charset="-93"/>
              </a:rPr>
              <a:t>phút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nó</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đi</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được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quãng</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đường</a:t>
            </a:r>
            <a:r>
              <a:rPr lang="en-US" b="0" kern="0" dirty="0">
                <a:solidFill>
                  <a:schemeClr val="accent1">
                    <a:lumMod val="75000"/>
                  </a:schemeClr>
                </a:solidFill>
                <a:latin typeface="Helvetica Neue"/>
                <a:ea typeface="Optima" pitchFamily="18" charset="-93"/>
                <a:cs typeface="Optima" pitchFamily="18" charset="-93"/>
              </a:rPr>
              <a:t> S =1200m. </a:t>
            </a:r>
            <a:r>
              <a:rPr lang="en-US" b="0" kern="0" dirty="0" err="1">
                <a:solidFill>
                  <a:schemeClr val="accent1">
                    <a:lumMod val="75000"/>
                  </a:schemeClr>
                </a:solidFill>
                <a:latin typeface="Helvetica Neue"/>
                <a:ea typeface="Optima" pitchFamily="18" charset="-93"/>
                <a:cs typeface="Optima" pitchFamily="18" charset="-93"/>
              </a:rPr>
              <a:t>Hãy</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tính</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trị</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số</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vận</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tốc</a:t>
            </a:r>
            <a:r>
              <a:rPr lang="en-US" b="0" kern="0" dirty="0">
                <a:solidFill>
                  <a:schemeClr val="accent1">
                    <a:lumMod val="75000"/>
                  </a:schemeClr>
                </a:solidFill>
                <a:latin typeface="Helvetica Neue"/>
                <a:ea typeface="Optima" pitchFamily="18" charset="-93"/>
                <a:cs typeface="Optima" pitchFamily="18" charset="-93"/>
              </a:rPr>
              <a:t> và </a:t>
            </a:r>
            <a:r>
              <a:rPr lang="en-US" b="0" kern="0" dirty="0" err="1">
                <a:solidFill>
                  <a:schemeClr val="accent1">
                    <a:lumMod val="75000"/>
                  </a:schemeClr>
                </a:solidFill>
                <a:latin typeface="Helvetica Neue"/>
                <a:ea typeface="Optima" pitchFamily="18" charset="-93"/>
                <a:cs typeface="Optima" pitchFamily="18" charset="-93"/>
              </a:rPr>
              <a:t>gia</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tốc</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sau</a:t>
            </a:r>
            <a:r>
              <a:rPr lang="en-US" b="0" kern="0" dirty="0">
                <a:solidFill>
                  <a:schemeClr val="accent1">
                    <a:lumMod val="75000"/>
                  </a:schemeClr>
                </a:solidFill>
                <a:latin typeface="Helvetica Neue"/>
                <a:ea typeface="Optima" pitchFamily="18" charset="-93"/>
                <a:cs typeface="Optima" pitchFamily="18" charset="-93"/>
              </a:rPr>
              <a:t> 2 </a:t>
            </a:r>
            <a:r>
              <a:rPr lang="en-US" b="0" kern="0" dirty="0" err="1">
                <a:solidFill>
                  <a:schemeClr val="accent1">
                    <a:lumMod val="75000"/>
                  </a:schemeClr>
                </a:solidFill>
                <a:latin typeface="Helvetica Neue"/>
                <a:ea typeface="Optima" pitchFamily="18" charset="-93"/>
                <a:cs typeface="Optima" pitchFamily="18" charset="-93"/>
              </a:rPr>
              <a:t>phút</a:t>
            </a:r>
            <a:r>
              <a:rPr lang="en-US" b="0" kern="0" dirty="0">
                <a:solidFill>
                  <a:schemeClr val="accent1">
                    <a:lumMod val="75000"/>
                  </a:schemeClr>
                </a:solidFill>
                <a:latin typeface="Helvetica Neue"/>
                <a:ea typeface="Optima" pitchFamily="18" charset="-93"/>
                <a:cs typeface="Optima" pitchFamily="18" charset="-93"/>
              </a:rPr>
              <a:t> </a:t>
            </a:r>
            <a:r>
              <a:rPr lang="en-US" b="0" kern="0" dirty="0" err="1">
                <a:solidFill>
                  <a:schemeClr val="accent1">
                    <a:lumMod val="75000"/>
                  </a:schemeClr>
                </a:solidFill>
                <a:latin typeface="Helvetica Neue"/>
                <a:ea typeface="Optima" pitchFamily="18" charset="-93"/>
                <a:cs typeface="Optima" pitchFamily="18" charset="-93"/>
              </a:rPr>
              <a:t>đó</a:t>
            </a:r>
            <a:r>
              <a:rPr lang="en-US" b="0" kern="0" dirty="0">
                <a:solidFill>
                  <a:schemeClr val="accent1">
                    <a:lumMod val="75000"/>
                  </a:schemeClr>
                </a:solidFill>
                <a:latin typeface="Helvetica Neue"/>
                <a:ea typeface="Optima" pitchFamily="18" charset="-93"/>
                <a:cs typeface="Optima" pitchFamily="18" charset="-93"/>
              </a:rPr>
              <a:t>.</a:t>
            </a:r>
            <a:endParaRPr lang="vi-VN" b="0" kern="0" dirty="0">
              <a:solidFill>
                <a:schemeClr val="accent1">
                  <a:lumMod val="75000"/>
                </a:schemeClr>
              </a:solidFill>
              <a:latin typeface="Helvetica Neue"/>
              <a:ea typeface="Optima" pitchFamily="18" charset="-93"/>
              <a:cs typeface="Optima" pitchFamily="18" charset="-93"/>
            </a:endParaRPr>
          </a:p>
        </p:txBody>
      </p:sp>
    </p:spTree>
    <p:extLst>
      <p:ext uri="{BB962C8B-B14F-4D97-AF65-F5344CB8AC3E}">
        <p14:creationId xmlns:p14="http://schemas.microsoft.com/office/powerpoint/2010/main" val="24754282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2" name="Text Box 32"/>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b="0"/>
          </a:p>
        </p:txBody>
      </p:sp>
      <p:sp>
        <p:nvSpPr>
          <p:cNvPr id="40998" name="AutoShape 38"/>
          <p:cNvSpPr>
            <a:spLocks noChangeArrowheads="1"/>
          </p:cNvSpPr>
          <p:nvPr/>
        </p:nvSpPr>
        <p:spPr bwMode="ltGray">
          <a:xfrm rot="5400000">
            <a:off x="-2427287" y="16033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accent1"/>
              </a:gs>
              <a:gs pos="50000">
                <a:schemeClr val="bg1"/>
              </a:gs>
              <a:gs pos="100000">
                <a:schemeClr val="accent1"/>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5" name="Group 14"/>
          <p:cNvGrpSpPr/>
          <p:nvPr/>
        </p:nvGrpSpPr>
        <p:grpSpPr>
          <a:xfrm>
            <a:off x="1776275" y="2420888"/>
            <a:ext cx="5010150" cy="508000"/>
            <a:chOff x="1414463" y="2030413"/>
            <a:chExt cx="5010150" cy="508000"/>
          </a:xfrm>
        </p:grpSpPr>
        <p:grpSp>
          <p:nvGrpSpPr>
            <p:cNvPr id="41021" name="Group 61"/>
            <p:cNvGrpSpPr>
              <a:grpSpLocks/>
            </p:cNvGrpSpPr>
            <p:nvPr/>
          </p:nvGrpSpPr>
          <p:grpSpPr bwMode="auto">
            <a:xfrm>
              <a:off x="1414463" y="2030413"/>
              <a:ext cx="5010150" cy="508000"/>
              <a:chOff x="891" y="1175"/>
              <a:chExt cx="3156" cy="320"/>
            </a:xfrm>
          </p:grpSpPr>
          <p:grpSp>
            <p:nvGrpSpPr>
              <p:cNvPr id="41022" name="Group 62"/>
              <p:cNvGrpSpPr>
                <a:grpSpLocks/>
              </p:cNvGrpSpPr>
              <p:nvPr/>
            </p:nvGrpSpPr>
            <p:grpSpPr bwMode="auto">
              <a:xfrm>
                <a:off x="891" y="1175"/>
                <a:ext cx="3156" cy="320"/>
                <a:chOff x="1258" y="1081"/>
                <a:chExt cx="3156" cy="320"/>
              </a:xfrm>
            </p:grpSpPr>
            <p:sp>
              <p:nvSpPr>
                <p:cNvPr id="41023"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24" name="AutoShape 64"/>
                <p:cNvSpPr>
                  <a:spLocks noChangeArrowheads="1"/>
                </p:cNvSpPr>
                <p:nvPr/>
              </p:nvSpPr>
              <p:spPr bwMode="gray">
                <a:xfrm>
                  <a:off x="1491" y="1081"/>
                  <a:ext cx="2923" cy="320"/>
                </a:xfrm>
                <a:prstGeom prst="roundRect">
                  <a:avLst>
                    <a:gd name="adj" fmla="val 50000"/>
                  </a:avLst>
                </a:prstGeom>
                <a:gradFill rotWithShape="1">
                  <a:gsLst>
                    <a:gs pos="0">
                      <a:schemeClr val="accent2"/>
                    </a:gs>
                    <a:gs pos="100000">
                      <a:schemeClr val="accent2">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25"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6" name="Oval 66"/>
              <p:cNvSpPr>
                <a:spLocks noChangeArrowheads="1"/>
              </p:cNvSpPr>
              <p:nvPr/>
            </p:nvSpPr>
            <p:spPr bwMode="gray">
              <a:xfrm>
                <a:off x="945" y="1217"/>
                <a:ext cx="152" cy="153"/>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2" name="Text Box 12"/>
            <p:cNvSpPr txBox="1">
              <a:spLocks noChangeArrowheads="1"/>
            </p:cNvSpPr>
            <p:nvPr/>
          </p:nvSpPr>
          <p:spPr bwMode="auto">
            <a:xfrm>
              <a:off x="2438400" y="2057400"/>
              <a:ext cx="348787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5.1. </a:t>
              </a:r>
              <a:r>
                <a:rPr lang="en-US" sz="2400" b="0" dirty="0" err="1">
                  <a:latin typeface="Avenir Next"/>
                  <a:ea typeface="Optima" pitchFamily="18" charset="-93"/>
                  <a:cs typeface="Optima" pitchFamily="18" charset="-93"/>
                </a:rPr>
                <a:t>Chuyển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động</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tịnh</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tiến</a:t>
              </a:r>
              <a:endParaRPr lang="en-US" sz="2400" b="0" dirty="0">
                <a:latin typeface="Avenir Next"/>
                <a:ea typeface="Optima" pitchFamily="18" charset="-93"/>
                <a:cs typeface="Optima" pitchFamily="18" charset="-93"/>
              </a:endParaRPr>
            </a:p>
          </p:txBody>
        </p:sp>
      </p:grpSp>
      <p:grpSp>
        <p:nvGrpSpPr>
          <p:cNvPr id="13" name="Group 12"/>
          <p:cNvGrpSpPr/>
          <p:nvPr/>
        </p:nvGrpSpPr>
        <p:grpSpPr>
          <a:xfrm>
            <a:off x="2051720" y="3192413"/>
            <a:ext cx="5010150" cy="508000"/>
            <a:chOff x="1835150" y="2801938"/>
            <a:chExt cx="5010150" cy="508000"/>
          </a:xfrm>
        </p:grpSpPr>
        <p:grpSp>
          <p:nvGrpSpPr>
            <p:cNvPr id="12" name="Group 11"/>
            <p:cNvGrpSpPr/>
            <p:nvPr/>
          </p:nvGrpSpPr>
          <p:grpSpPr>
            <a:xfrm>
              <a:off x="1835150" y="2801938"/>
              <a:ext cx="5010150" cy="508000"/>
              <a:chOff x="1835150" y="2801938"/>
              <a:chExt cx="5010150" cy="508000"/>
            </a:xfrm>
          </p:grpSpPr>
          <p:grpSp>
            <p:nvGrpSpPr>
              <p:cNvPr id="41016" name="Group 56"/>
              <p:cNvGrpSpPr>
                <a:grpSpLocks/>
              </p:cNvGrpSpPr>
              <p:nvPr/>
            </p:nvGrpSpPr>
            <p:grpSpPr bwMode="auto">
              <a:xfrm>
                <a:off x="1835150" y="2801938"/>
                <a:ext cx="5010150" cy="508000"/>
                <a:chOff x="1258" y="1081"/>
                <a:chExt cx="3156" cy="320"/>
              </a:xfrm>
            </p:grpSpPr>
            <p:sp>
              <p:nvSpPr>
                <p:cNvPr id="41017" name="Oval 57"/>
                <p:cNvSpPr>
                  <a:spLocks noChangeArrowheads="1"/>
                </p:cNvSpPr>
                <p:nvPr/>
              </p:nvSpPr>
              <p:spPr bwMode="gray">
                <a:xfrm>
                  <a:off x="1258" y="1091"/>
                  <a:ext cx="304" cy="303"/>
                </a:xfrm>
                <a:prstGeom prst="ellipse">
                  <a:avLst/>
                </a:prstGeom>
                <a:gradFill rotWithShape="1">
                  <a:gsLst>
                    <a:gs pos="0">
                      <a:schemeClr val="accent1">
                        <a:gamma/>
                        <a:shade val="46275"/>
                        <a:invGamma/>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sp>
              <p:nvSpPr>
                <p:cNvPr id="41018" name="AutoShape 58"/>
                <p:cNvSpPr>
                  <a:spLocks noChangeArrowheads="1"/>
                </p:cNvSpPr>
                <p:nvPr/>
              </p:nvSpPr>
              <p:spPr bwMode="gray">
                <a:xfrm>
                  <a:off x="1491" y="1081"/>
                  <a:ext cx="2923" cy="320"/>
                </a:xfrm>
                <a:prstGeom prst="roundRect">
                  <a:avLst>
                    <a:gd name="adj" fmla="val 50000"/>
                  </a:avLst>
                </a:prstGeom>
                <a:gradFill rotWithShape="1">
                  <a:gsLst>
                    <a:gs pos="0">
                      <a:schemeClr val="accent1"/>
                    </a:gs>
                    <a:gs pos="100000">
                      <a:schemeClr val="accent1">
                        <a:gamma/>
                        <a:tint val="0"/>
                        <a:invGamma/>
                      </a:scheme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1019" name="Oval 59"/>
              <p:cNvSpPr>
                <a:spLocks noChangeArrowheads="1"/>
              </p:cNvSpPr>
              <p:nvPr/>
            </p:nvSpPr>
            <p:spPr bwMode="gray">
              <a:xfrm>
                <a:off x="1916113" y="2887663"/>
                <a:ext cx="334962" cy="334962"/>
              </a:xfrm>
              <a:prstGeom prst="ellipse">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chemeClr val="tx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wrap="none" anchor="ctr"/>
              <a:lstStyle/>
              <a:p>
                <a:endParaRPr lang="en-US" b="0">
                  <a:latin typeface="Avenir Next"/>
                  <a:ea typeface="Optima" pitchFamily="18" charset="-93"/>
                  <a:cs typeface="Optima" pitchFamily="18" charset="-93"/>
                </a:endParaRPr>
              </a:p>
            </p:txBody>
          </p:sp>
          <p:sp>
            <p:nvSpPr>
              <p:cNvPr id="41020" name="Oval 60"/>
              <p:cNvSpPr>
                <a:spLocks noChangeArrowheads="1"/>
              </p:cNvSpPr>
              <p:nvPr/>
            </p:nvSpPr>
            <p:spPr bwMode="gray">
              <a:xfrm>
                <a:off x="1922463" y="2874963"/>
                <a:ext cx="241300" cy="242887"/>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88900" dir="10800000" kx="-3284103" algn="br" rotWithShape="0">
                        <a:schemeClr val="bg2">
                          <a:alpha val="50000"/>
                        </a:schemeClr>
                      </a:outerShdw>
                    </a:effectLst>
                  </a14:hiddenEffects>
                </a:ext>
              </a:extLst>
            </p:spPr>
            <p:txBody>
              <a:bodyPr wrap="none" anchor="ctr"/>
              <a:lstStyle/>
              <a:p>
                <a:endParaRPr lang="en-US" b="0">
                  <a:latin typeface="Avenir Next"/>
                  <a:ea typeface="Optima" pitchFamily="18" charset="-93"/>
                  <a:cs typeface="Optima" pitchFamily="18" charset="-93"/>
                </a:endParaRPr>
              </a:p>
            </p:txBody>
          </p:sp>
        </p:grpSp>
        <p:sp>
          <p:nvSpPr>
            <p:cNvPr id="40975" name="Text Box 15"/>
            <p:cNvSpPr txBox="1">
              <a:spLocks noChangeArrowheads="1"/>
            </p:cNvSpPr>
            <p:nvPr/>
          </p:nvSpPr>
          <p:spPr bwMode="auto">
            <a:xfrm>
              <a:off x="2819400" y="2819400"/>
              <a:ext cx="303813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0" dirty="0">
                  <a:latin typeface="Avenir Next"/>
                  <a:ea typeface="Optima" pitchFamily="18" charset="-93"/>
                  <a:cs typeface="Optima" pitchFamily="18" charset="-93"/>
                </a:rPr>
                <a:t>5.2. </a:t>
              </a:r>
              <a:r>
                <a:rPr lang="en-US" sz="2400" b="0" dirty="0" err="1">
                  <a:latin typeface="Avenir Next"/>
                  <a:ea typeface="Optima" pitchFamily="18" charset="-93"/>
                  <a:cs typeface="Optima" pitchFamily="18" charset="-93"/>
                </a:rPr>
                <a:t>Chuyển</a:t>
              </a:r>
              <a:r>
                <a:rPr lang="en-US" sz="2400" b="0" dirty="0">
                  <a:latin typeface="Avenir Next"/>
                  <a:ea typeface="Optima" pitchFamily="18" charset="-93"/>
                  <a:cs typeface="Optima" pitchFamily="18" charset="-93"/>
                </a:rPr>
                <a:t> </a:t>
              </a:r>
              <a:r>
                <a:rPr lang="en-US" sz="2400" b="0" dirty="0" err="1">
                  <a:latin typeface="Avenir Next"/>
                  <a:ea typeface="Optima" pitchFamily="18" charset="-93"/>
                  <a:cs typeface="Optima" pitchFamily="18" charset="-93"/>
                </a:rPr>
                <a:t>động</a:t>
              </a:r>
              <a:r>
                <a:rPr lang="en-US" sz="2400" b="0" dirty="0">
                  <a:latin typeface="Avenir Next"/>
                  <a:ea typeface="Optima" pitchFamily="18" charset="-93"/>
                  <a:cs typeface="Optima" pitchFamily="18" charset="-93"/>
                </a:rPr>
                <a:t> quay</a:t>
              </a:r>
            </a:p>
          </p:txBody>
        </p:sp>
      </p:grpSp>
      <p:sp>
        <p:nvSpPr>
          <p:cNvPr id="3" name="Title 2">
            <a:extLst>
              <a:ext uri="{FF2B5EF4-FFF2-40B4-BE49-F238E27FC236}">
                <a16:creationId xmlns:a16="http://schemas.microsoft.com/office/drawing/2014/main" id="{5B01A1F7-D4C7-4308-B97C-C03562E613DC}"/>
              </a:ext>
            </a:extLst>
          </p:cNvPr>
          <p:cNvSpPr>
            <a:spLocks noGrp="1"/>
          </p:cNvSpPr>
          <p:nvPr>
            <p:ph type="title"/>
          </p:nvPr>
        </p:nvSpPr>
        <p:spPr/>
        <p:txBody>
          <a:bodyPr/>
          <a:lstStyle/>
          <a:p>
            <a:r>
              <a:rPr lang="vi-VN" dirty="0"/>
              <a:t>Chương</a:t>
            </a:r>
            <a:r>
              <a:rPr lang="en-US" dirty="0"/>
              <a:t> 5. CHUYỂN ĐỘNG CƠ BẢN CỦA VẬT RẮN</a:t>
            </a:r>
          </a:p>
        </p:txBody>
      </p:sp>
    </p:spTree>
    <p:extLst>
      <p:ext uri="{BB962C8B-B14F-4D97-AF65-F5344CB8AC3E}">
        <p14:creationId xmlns:p14="http://schemas.microsoft.com/office/powerpoint/2010/main" val="1867825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879783"/>
            <a:ext cx="4300975"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lang="en-US">
                <a:solidFill>
                  <a:schemeClr val="bg1"/>
                </a:solidFill>
                <a:latin typeface="Arial" charset="0"/>
              </a:rPr>
              <a:t>Chuyển động tịnh tiến của vật rắn</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692696"/>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pPr algn="ctr"/>
              <a:r>
                <a:rPr lang="en-US" dirty="0">
                  <a:solidFill>
                    <a:schemeClr val="bg1"/>
                  </a:solidFill>
                </a:rPr>
                <a:t>1</a:t>
              </a:r>
            </a:p>
          </p:txBody>
        </p:sp>
      </p:grpSp>
      <p:sp>
        <p:nvSpPr>
          <p:cNvPr id="58" name="Rectangle 57"/>
          <p:cNvSpPr/>
          <p:nvPr/>
        </p:nvSpPr>
        <p:spPr>
          <a:xfrm>
            <a:off x="215008" y="1447734"/>
            <a:ext cx="8533456" cy="757130"/>
          </a:xfrm>
          <a:prstGeom prst="rect">
            <a:avLst/>
          </a:prstGeom>
        </p:spPr>
        <p:txBody>
          <a:bodyPr wrap="square">
            <a:spAutoFit/>
          </a:bodyPr>
          <a:lstStyle/>
          <a:p>
            <a:pPr lvl="0">
              <a:lnSpc>
                <a:spcPct val="120000"/>
              </a:lnSpc>
              <a:spcBef>
                <a:spcPts val="600"/>
              </a:spcBef>
              <a:buClr>
                <a:srgbClr val="142288"/>
              </a:buClr>
            </a:pPr>
            <a:r>
              <a:rPr lang="en-US" kern="0">
                <a:solidFill>
                  <a:schemeClr val="accent1">
                    <a:lumMod val="75000"/>
                  </a:schemeClr>
                </a:solidFill>
                <a:latin typeface="Helvetica Neue"/>
                <a:ea typeface="Optima" pitchFamily="18" charset="-93"/>
                <a:cs typeface="Optima" pitchFamily="18" charset="-93"/>
              </a:rPr>
              <a:t>Định nghĩa. </a:t>
            </a:r>
            <a:r>
              <a:rPr lang="en-US" b="0" kern="0">
                <a:solidFill>
                  <a:schemeClr val="accent1">
                    <a:lumMod val="75000"/>
                  </a:schemeClr>
                </a:solidFill>
                <a:latin typeface="Helvetica Neue"/>
                <a:ea typeface="Optima" pitchFamily="18" charset="-93"/>
                <a:cs typeface="Optima" pitchFamily="18" charset="-93"/>
              </a:rPr>
              <a:t>Chuyển động tịnh tiến là chuyển động mà mỗi đoạn thẳng thuộc vật có phương không đổi</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2132856"/>
            <a:ext cx="4769808"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Rectangle 28"/>
          <p:cNvSpPr/>
          <p:nvPr/>
        </p:nvSpPr>
        <p:spPr>
          <a:xfrm>
            <a:off x="179512" y="3851639"/>
            <a:ext cx="8568952" cy="1089529"/>
          </a:xfrm>
          <a:prstGeom prst="rect">
            <a:avLst/>
          </a:prstGeom>
        </p:spPr>
        <p:txBody>
          <a:bodyPr wrap="square">
            <a:spAutoFit/>
          </a:bodyPr>
          <a:lstStyle/>
          <a:p>
            <a:pPr lvl="0">
              <a:lnSpc>
                <a:spcPct val="120000"/>
              </a:lnSpc>
              <a:spcBef>
                <a:spcPts val="600"/>
              </a:spcBef>
              <a:buClr>
                <a:srgbClr val="142288"/>
              </a:buClr>
            </a:pPr>
            <a:r>
              <a:rPr lang="en-US" kern="0">
                <a:solidFill>
                  <a:schemeClr val="accent1">
                    <a:lumMod val="75000"/>
                  </a:schemeClr>
                </a:solidFill>
                <a:latin typeface="Helvetica Neue"/>
                <a:ea typeface="Optima" pitchFamily="18" charset="-93"/>
                <a:cs typeface="Optima" pitchFamily="18" charset="-93"/>
              </a:rPr>
              <a:t>Định lý. </a:t>
            </a:r>
            <a:r>
              <a:rPr lang="en-US" b="0" kern="0">
                <a:solidFill>
                  <a:schemeClr val="accent1">
                    <a:lumMod val="75000"/>
                  </a:schemeClr>
                </a:solidFill>
                <a:latin typeface="Helvetica Neue"/>
                <a:ea typeface="Optima" pitchFamily="18" charset="-93"/>
                <a:cs typeface="Optima" pitchFamily="18" charset="-93"/>
              </a:rPr>
              <a:t>Khi vật rắn chuyển động tịnh tiến, các điểm thuộc vật vẽ nên những quỹ đạo đồng nhất (có thể trùng khít lên nhau), tại mỗi thời điểm các điểm thuộc vật có vận tốc và gia tốc bằng nhau</a:t>
            </a:r>
          </a:p>
        </p:txBody>
      </p:sp>
      <p:sp>
        <p:nvSpPr>
          <p:cNvPr id="30" name="Rectangle 29"/>
          <p:cNvSpPr/>
          <p:nvPr/>
        </p:nvSpPr>
        <p:spPr>
          <a:xfrm>
            <a:off x="253372" y="5120142"/>
            <a:ext cx="8568952" cy="726609"/>
          </a:xfrm>
          <a:prstGeom prst="rect">
            <a:avLst/>
          </a:prstGeom>
        </p:spPr>
        <p:txBody>
          <a:bodyPr wrap="square">
            <a:spAutoFit/>
          </a:bodyPr>
          <a:lstStyle/>
          <a:p>
            <a:pPr lvl="0">
              <a:lnSpc>
                <a:spcPct val="12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Nhận xét. </a:t>
            </a:r>
            <a:r>
              <a:rPr lang="en-US" b="0" i="1" kern="0">
                <a:solidFill>
                  <a:schemeClr val="accent1">
                    <a:lumMod val="75000"/>
                  </a:schemeClr>
                </a:solidFill>
                <a:latin typeface="Helvetica Neue"/>
                <a:ea typeface="Optima" pitchFamily="18" charset="-93"/>
                <a:cs typeface="Optima" pitchFamily="18" charset="-93"/>
              </a:rPr>
              <a:t>Để khảo sát chuyển động của vật chỉ cần khảo sát chuyển động của một điểm thuộc vật</a:t>
            </a:r>
          </a:p>
        </p:txBody>
      </p:sp>
      <p:sp>
        <p:nvSpPr>
          <p:cNvPr id="3" name="Title 2">
            <a:extLst>
              <a:ext uri="{FF2B5EF4-FFF2-40B4-BE49-F238E27FC236}">
                <a16:creationId xmlns:a16="http://schemas.microsoft.com/office/drawing/2014/main" id="{C5F0DADA-1547-4B61-B856-407E8D2D999E}"/>
              </a:ext>
            </a:extLst>
          </p:cNvPr>
          <p:cNvSpPr>
            <a:spLocks noGrp="1"/>
          </p:cNvSpPr>
          <p:nvPr>
            <p:ph type="title"/>
          </p:nvPr>
        </p:nvSpPr>
        <p:spPr/>
        <p:txBody>
          <a:bodyPr/>
          <a:lstStyle/>
          <a:p>
            <a:r>
              <a:rPr lang="vi-VN" dirty="0"/>
              <a:t>Chương</a:t>
            </a:r>
            <a:r>
              <a:rPr lang="en-US" dirty="0"/>
              <a:t> 5. CHUYỂN ĐỘNG CƠ BẢN CỦA VẬT RẮN</a:t>
            </a:r>
          </a:p>
        </p:txBody>
      </p:sp>
    </p:spTree>
    <p:extLst>
      <p:ext uri="{BB962C8B-B14F-4D97-AF65-F5344CB8AC3E}">
        <p14:creationId xmlns:p14="http://schemas.microsoft.com/office/powerpoint/2010/main" val="1242815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le 34"/>
          <p:cNvSpPr/>
          <p:nvPr/>
        </p:nvSpPr>
        <p:spPr bwMode="auto">
          <a:xfrm>
            <a:off x="625797" y="1135902"/>
            <a:ext cx="6322467" cy="1615533"/>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39" name="Rounded Rectangle 38"/>
          <p:cNvSpPr/>
          <p:nvPr/>
        </p:nvSpPr>
        <p:spPr bwMode="auto">
          <a:xfrm>
            <a:off x="775081" y="922298"/>
            <a:ext cx="6029167"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r"/>
            <a:r>
              <a:rPr lang="en-US">
                <a:solidFill>
                  <a:schemeClr val="bg1"/>
                </a:solidFill>
                <a:latin typeface="Arial" charset="0"/>
              </a:rPr>
              <a:t>Chuyển động quay quanh trục cố định của vật rắn</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735211"/>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pPr algn="ctr"/>
              <a:r>
                <a:rPr lang="en-US" dirty="0">
                  <a:solidFill>
                    <a:schemeClr val="bg1"/>
                  </a:solidFill>
                </a:rPr>
                <a:t>2</a:t>
              </a:r>
            </a:p>
          </p:txBody>
        </p:sp>
      </p:grpSp>
      <p:sp>
        <p:nvSpPr>
          <p:cNvPr id="58" name="Rectangle 57"/>
          <p:cNvSpPr/>
          <p:nvPr/>
        </p:nvSpPr>
        <p:spPr>
          <a:xfrm>
            <a:off x="611560" y="1455291"/>
            <a:ext cx="6336704" cy="1166473"/>
          </a:xfrm>
          <a:prstGeom prst="rect">
            <a:avLst/>
          </a:prstGeom>
        </p:spPr>
        <p:txBody>
          <a:bodyPr wrap="square">
            <a:spAutoFit/>
          </a:bodyPr>
          <a:lstStyle/>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Chuyển động quay của vật rắn là chuyển động của vật rắn có hai điểm luôn luôn cố định</a:t>
            </a:r>
          </a:p>
          <a:p>
            <a:pPr marL="285750" lvl="0" indent="-285750">
              <a:lnSpc>
                <a:spcPct val="120000"/>
              </a:lnSpc>
              <a:spcBef>
                <a:spcPts val="600"/>
              </a:spcBef>
              <a:buClr>
                <a:srgbClr val="142288"/>
              </a:buClr>
              <a:buFont typeface="Arial" pitchFamily="34" charset="0"/>
              <a:buChar char="•"/>
            </a:pPr>
            <a:r>
              <a:rPr lang="en-US" b="0" kern="0">
                <a:solidFill>
                  <a:schemeClr val="accent1">
                    <a:lumMod val="75000"/>
                  </a:schemeClr>
                </a:solidFill>
                <a:latin typeface="Helvetica Neue"/>
                <a:ea typeface="Optima" pitchFamily="18" charset="-93"/>
                <a:cs typeface="Optima" pitchFamily="18" charset="-93"/>
              </a:rPr>
              <a:t>Đường thẳng qua hai điểm cố định được gọi là trục quay</a:t>
            </a:r>
          </a:p>
        </p:txBody>
      </p:sp>
      <p:pic>
        <p:nvPicPr>
          <p:cNvPr id="10242"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20272" y="692696"/>
            <a:ext cx="2049542" cy="2850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5" name="Object 14"/>
          <p:cNvGraphicFramePr>
            <a:graphicFrameLocks noChangeAspect="1"/>
          </p:cNvGraphicFramePr>
          <p:nvPr>
            <p:extLst>
              <p:ext uri="{D42A27DB-BD31-4B8C-83A1-F6EECF244321}">
                <p14:modId xmlns:p14="http://schemas.microsoft.com/office/powerpoint/2010/main" val="2604278295"/>
              </p:ext>
            </p:extLst>
          </p:nvPr>
        </p:nvGraphicFramePr>
        <p:xfrm>
          <a:off x="3789664" y="2782703"/>
          <a:ext cx="1078767" cy="400780"/>
        </p:xfrm>
        <a:graphic>
          <a:graphicData uri="http://schemas.openxmlformats.org/presentationml/2006/ole">
            <mc:AlternateContent xmlns:mc="http://schemas.openxmlformats.org/markup-compatibility/2006">
              <mc:Choice xmlns:v="urn:schemas-microsoft-com:vml" Requires="v">
                <p:oleObj name="Equation" r:id="rId4" imgW="545760" imgH="203040" progId="Equation.DSMT4">
                  <p:embed/>
                </p:oleObj>
              </mc:Choice>
              <mc:Fallback>
                <p:oleObj name="Equation" r:id="rId4" imgW="545760" imgH="203040" progId="Equation.DSMT4">
                  <p:embed/>
                  <p:pic>
                    <p:nvPicPr>
                      <p:cNvPr id="0" name=""/>
                      <p:cNvPicPr>
                        <a:picLocks noChangeAspect="1" noChangeArrowheads="1"/>
                      </p:cNvPicPr>
                      <p:nvPr/>
                    </p:nvPicPr>
                    <p:blipFill>
                      <a:blip r:embed="rId5"/>
                      <a:srcRect/>
                      <a:stretch>
                        <a:fillRect/>
                      </a:stretch>
                    </p:blipFill>
                    <p:spPr bwMode="auto">
                      <a:xfrm>
                        <a:off x="3789664" y="2782703"/>
                        <a:ext cx="1078767" cy="400780"/>
                      </a:xfrm>
                      <a:prstGeom prst="rect">
                        <a:avLst/>
                      </a:prstGeom>
                      <a:noFill/>
                      <a:ln>
                        <a:noFill/>
                      </a:ln>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218521975"/>
              </p:ext>
            </p:extLst>
          </p:nvPr>
        </p:nvGraphicFramePr>
        <p:xfrm>
          <a:off x="3718421" y="3237384"/>
          <a:ext cx="1717675" cy="738187"/>
        </p:xfrm>
        <a:graphic>
          <a:graphicData uri="http://schemas.openxmlformats.org/presentationml/2006/ole">
            <mc:AlternateContent xmlns:mc="http://schemas.openxmlformats.org/markup-compatibility/2006">
              <mc:Choice xmlns:v="urn:schemas-microsoft-com:vml" Requires="v">
                <p:oleObj name="Equation" r:id="rId6" imgW="914400" imgH="393480" progId="Equation.DSMT4">
                  <p:embed/>
                </p:oleObj>
              </mc:Choice>
              <mc:Fallback>
                <p:oleObj name="Equation" r:id="rId6" imgW="914400" imgH="393480" progId="Equation.DSMT4">
                  <p:embed/>
                  <p:pic>
                    <p:nvPicPr>
                      <p:cNvPr id="0" name=""/>
                      <p:cNvPicPr>
                        <a:picLocks noChangeAspect="1" noChangeArrowheads="1"/>
                      </p:cNvPicPr>
                      <p:nvPr/>
                    </p:nvPicPr>
                    <p:blipFill>
                      <a:blip r:embed="rId7"/>
                      <a:srcRect/>
                      <a:stretch>
                        <a:fillRect/>
                      </a:stretch>
                    </p:blipFill>
                    <p:spPr bwMode="auto">
                      <a:xfrm>
                        <a:off x="3718421" y="3237384"/>
                        <a:ext cx="17176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289445349"/>
              </p:ext>
            </p:extLst>
          </p:nvPr>
        </p:nvGraphicFramePr>
        <p:xfrm>
          <a:off x="3141662" y="4839667"/>
          <a:ext cx="1430338" cy="738187"/>
        </p:xfrm>
        <a:graphic>
          <a:graphicData uri="http://schemas.openxmlformats.org/presentationml/2006/ole">
            <mc:AlternateContent xmlns:mc="http://schemas.openxmlformats.org/markup-compatibility/2006">
              <mc:Choice xmlns:v="urn:schemas-microsoft-com:vml" Requires="v">
                <p:oleObj name="Equation" r:id="rId8" imgW="761760" imgH="393480" progId="Equation.DSMT4">
                  <p:embed/>
                </p:oleObj>
              </mc:Choice>
              <mc:Fallback>
                <p:oleObj name="Equation" r:id="rId8" imgW="761760" imgH="393480" progId="Equation.DSMT4">
                  <p:embed/>
                  <p:pic>
                    <p:nvPicPr>
                      <p:cNvPr id="0" name=""/>
                      <p:cNvPicPr>
                        <a:picLocks noChangeAspect="1" noChangeArrowheads="1"/>
                      </p:cNvPicPr>
                      <p:nvPr/>
                    </p:nvPicPr>
                    <p:blipFill>
                      <a:blip r:embed="rId9"/>
                      <a:srcRect/>
                      <a:stretch>
                        <a:fillRect/>
                      </a:stretch>
                    </p:blipFill>
                    <p:spPr bwMode="auto">
                      <a:xfrm>
                        <a:off x="3141662" y="4839667"/>
                        <a:ext cx="1430338"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 name="Rectangle 21"/>
          <p:cNvSpPr/>
          <p:nvPr/>
        </p:nvSpPr>
        <p:spPr>
          <a:xfrm>
            <a:off x="467544" y="2751435"/>
            <a:ext cx="3322120" cy="424732"/>
          </a:xfrm>
          <a:prstGeom prst="rect">
            <a:avLst/>
          </a:prstGeom>
        </p:spPr>
        <p:txBody>
          <a:bodyPr wrap="square">
            <a:spAutoFit/>
          </a:bodyPr>
          <a:lstStyle/>
          <a:p>
            <a:pPr lvl="0">
              <a:lnSpc>
                <a:spcPct val="120000"/>
              </a:lnSpc>
              <a:spcBef>
                <a:spcPts val="600"/>
              </a:spcBef>
              <a:buClr>
                <a:srgbClr val="142288"/>
              </a:buClr>
            </a:pPr>
            <a:r>
              <a:rPr lang="vi-VN" i="1" kern="0">
                <a:solidFill>
                  <a:schemeClr val="accent1">
                    <a:lumMod val="75000"/>
                  </a:schemeClr>
                </a:solidFill>
                <a:latin typeface="Helvetica Neue"/>
                <a:ea typeface="Optima" pitchFamily="18" charset="-93"/>
                <a:cs typeface="Optima" pitchFamily="18" charset="-93"/>
              </a:rPr>
              <a:t>Phương</a:t>
            </a:r>
            <a:r>
              <a:rPr lang="en-US" i="1" kern="0">
                <a:solidFill>
                  <a:schemeClr val="accent1">
                    <a:lumMod val="75000"/>
                  </a:schemeClr>
                </a:solidFill>
                <a:latin typeface="Helvetica Neue"/>
                <a:ea typeface="Optima" pitchFamily="18" charset="-93"/>
                <a:cs typeface="Optima" pitchFamily="18" charset="-93"/>
              </a:rPr>
              <a:t> trình chuyển động:</a:t>
            </a:r>
            <a:r>
              <a:rPr lang="vi-VN" i="1" kern="0">
                <a:solidFill>
                  <a:schemeClr val="accent1">
                    <a:lumMod val="75000"/>
                  </a:schemeClr>
                </a:solidFill>
                <a:latin typeface="Helvetica Neue"/>
                <a:ea typeface="Optima" pitchFamily="18" charset="-93"/>
                <a:cs typeface="Optima" pitchFamily="18" charset="-93"/>
              </a:rPr>
              <a:t> </a:t>
            </a:r>
            <a:endParaRPr lang="en-US" i="1" kern="0">
              <a:solidFill>
                <a:schemeClr val="accent1">
                  <a:lumMod val="75000"/>
                </a:schemeClr>
              </a:solidFill>
              <a:latin typeface="Helvetica Neue"/>
              <a:ea typeface="Optima" pitchFamily="18" charset="-93"/>
              <a:cs typeface="Optima" pitchFamily="18" charset="-93"/>
            </a:endParaRPr>
          </a:p>
        </p:txBody>
      </p:sp>
      <p:sp>
        <p:nvSpPr>
          <p:cNvPr id="23" name="Rectangle 22"/>
          <p:cNvSpPr/>
          <p:nvPr/>
        </p:nvSpPr>
        <p:spPr>
          <a:xfrm>
            <a:off x="467544" y="3399507"/>
            <a:ext cx="3168352" cy="424732"/>
          </a:xfrm>
          <a:prstGeom prst="rect">
            <a:avLst/>
          </a:prstGeom>
        </p:spPr>
        <p:txBody>
          <a:bodyPr wrap="square">
            <a:spAutoFit/>
          </a:bodyPr>
          <a:lstStyle/>
          <a:p>
            <a:pPr lvl="0">
              <a:lnSpc>
                <a:spcPct val="12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Vận tốc góc của vật:</a:t>
            </a:r>
          </a:p>
        </p:txBody>
      </p:sp>
      <p:sp>
        <p:nvSpPr>
          <p:cNvPr id="25" name="Rectangle 24"/>
          <p:cNvSpPr/>
          <p:nvPr/>
        </p:nvSpPr>
        <p:spPr>
          <a:xfrm>
            <a:off x="467544" y="4996395"/>
            <a:ext cx="3168352" cy="424732"/>
          </a:xfrm>
          <a:prstGeom prst="rect">
            <a:avLst/>
          </a:prstGeom>
        </p:spPr>
        <p:txBody>
          <a:bodyPr wrap="square">
            <a:spAutoFit/>
          </a:bodyPr>
          <a:lstStyle/>
          <a:p>
            <a:pPr lvl="0">
              <a:lnSpc>
                <a:spcPct val="12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Gia tốc góc của vật:</a:t>
            </a:r>
          </a:p>
        </p:txBody>
      </p:sp>
      <p:sp>
        <p:nvSpPr>
          <p:cNvPr id="27" name="Rectangle 26"/>
          <p:cNvSpPr/>
          <p:nvPr/>
        </p:nvSpPr>
        <p:spPr>
          <a:xfrm>
            <a:off x="1259632" y="3941401"/>
            <a:ext cx="6336704" cy="834074"/>
          </a:xfrm>
          <a:prstGeom prst="rect">
            <a:avLst/>
          </a:prstGeom>
        </p:spPr>
        <p:txBody>
          <a:bodyPr wrap="square">
            <a:spAutoFit/>
          </a:bodyPr>
          <a:lstStyle/>
          <a:p>
            <a:pPr lvl="0">
              <a:lnSpc>
                <a:spcPct val="120000"/>
              </a:lnSpc>
              <a:spcBef>
                <a:spcPts val="600"/>
              </a:spcBef>
              <a:buClr>
                <a:srgbClr val="142288"/>
              </a:buClr>
            </a:pPr>
            <a:r>
              <a:rPr lang="el-GR" b="0" kern="0">
                <a:solidFill>
                  <a:schemeClr val="accent1">
                    <a:lumMod val="75000"/>
                  </a:schemeClr>
                </a:solidFill>
                <a:latin typeface="+mn-lt"/>
                <a:ea typeface="Optima" pitchFamily="18" charset="-93"/>
                <a:cs typeface="Times New Roman"/>
              </a:rPr>
              <a:t>ω</a:t>
            </a:r>
            <a:r>
              <a:rPr lang="en-US" b="0" kern="0">
                <a:solidFill>
                  <a:schemeClr val="accent1">
                    <a:lumMod val="75000"/>
                  </a:schemeClr>
                </a:solidFill>
                <a:latin typeface="+mn-lt"/>
                <a:ea typeface="Optima" pitchFamily="18" charset="-93"/>
                <a:cs typeface="Times New Roman"/>
              </a:rPr>
              <a:t> &gt; 0: vật quay theo chiều dương và ngược lại</a:t>
            </a:r>
          </a:p>
          <a:p>
            <a:pPr lvl="0">
              <a:lnSpc>
                <a:spcPct val="120000"/>
              </a:lnSpc>
              <a:spcBef>
                <a:spcPts val="600"/>
              </a:spcBef>
              <a:buClr>
                <a:srgbClr val="142288"/>
              </a:buClr>
            </a:pPr>
            <a:r>
              <a:rPr lang="en-US" b="0" kern="0">
                <a:solidFill>
                  <a:schemeClr val="accent1">
                    <a:lumMod val="75000"/>
                  </a:schemeClr>
                </a:solidFill>
                <a:latin typeface="+mn-lt"/>
                <a:ea typeface="Optima" pitchFamily="18" charset="-93"/>
                <a:cs typeface="Times New Roman"/>
              </a:rPr>
              <a:t>n: Số vòng quay trong một phút của vật</a:t>
            </a:r>
            <a:endParaRPr lang="en-US" b="0" kern="0">
              <a:solidFill>
                <a:schemeClr val="accent1">
                  <a:lumMod val="75000"/>
                </a:schemeClr>
              </a:solidFill>
              <a:latin typeface="+mn-lt"/>
              <a:ea typeface="Optima" pitchFamily="18" charset="-93"/>
              <a:cs typeface="Optima" pitchFamily="18" charset="-93"/>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1252685623"/>
              </p:ext>
            </p:extLst>
          </p:nvPr>
        </p:nvGraphicFramePr>
        <p:xfrm>
          <a:off x="6228184" y="3758927"/>
          <a:ext cx="954087" cy="738188"/>
        </p:xfrm>
        <a:graphic>
          <a:graphicData uri="http://schemas.openxmlformats.org/presentationml/2006/ole">
            <mc:AlternateContent xmlns:mc="http://schemas.openxmlformats.org/markup-compatibility/2006">
              <mc:Choice xmlns:v="urn:schemas-microsoft-com:vml" Requires="v">
                <p:oleObj name="Equation" r:id="rId10" imgW="507960" imgH="393480" progId="Equation.DSMT4">
                  <p:embed/>
                </p:oleObj>
              </mc:Choice>
              <mc:Fallback>
                <p:oleObj name="Equation" r:id="rId10" imgW="507960" imgH="393480" progId="Equation.DSMT4">
                  <p:embed/>
                  <p:pic>
                    <p:nvPicPr>
                      <p:cNvPr id="0" name="Object 17"/>
                      <p:cNvPicPr>
                        <a:picLocks noChangeAspect="1" noChangeArrowheads="1"/>
                      </p:cNvPicPr>
                      <p:nvPr/>
                    </p:nvPicPr>
                    <p:blipFill>
                      <a:blip r:embed="rId11"/>
                      <a:srcRect/>
                      <a:stretch>
                        <a:fillRect/>
                      </a:stretch>
                    </p:blipFill>
                    <p:spPr bwMode="auto">
                      <a:xfrm>
                        <a:off x="6228184" y="3758927"/>
                        <a:ext cx="95408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 name="Rectangle 27"/>
          <p:cNvSpPr/>
          <p:nvPr/>
        </p:nvSpPr>
        <p:spPr>
          <a:xfrm>
            <a:off x="4932040" y="2751435"/>
            <a:ext cx="801840" cy="394210"/>
          </a:xfrm>
          <a:prstGeom prst="rect">
            <a:avLst/>
          </a:prstGeom>
        </p:spPr>
        <p:txBody>
          <a:bodyPr wrap="square">
            <a:spAutoFit/>
          </a:bodyPr>
          <a:lstStyle/>
          <a:p>
            <a:pPr lvl="0">
              <a:lnSpc>
                <a:spcPct val="120000"/>
              </a:lnSpc>
              <a:spcBef>
                <a:spcPts val="600"/>
              </a:spcBef>
              <a:buClr>
                <a:srgbClr val="142288"/>
              </a:buClr>
            </a:pPr>
            <a:r>
              <a:rPr lang="en-US" b="0" kern="0">
                <a:latin typeface="+mn-lt"/>
                <a:ea typeface="Optima" pitchFamily="18" charset="-93"/>
                <a:cs typeface="Optima" pitchFamily="18" charset="-93"/>
              </a:rPr>
              <a:t>(rad)</a:t>
            </a:r>
          </a:p>
        </p:txBody>
      </p:sp>
      <p:sp>
        <p:nvSpPr>
          <p:cNvPr id="31" name="Rectangle 30"/>
          <p:cNvSpPr/>
          <p:nvPr/>
        </p:nvSpPr>
        <p:spPr>
          <a:xfrm>
            <a:off x="5570360" y="3414768"/>
            <a:ext cx="1665936" cy="394210"/>
          </a:xfrm>
          <a:prstGeom prst="rect">
            <a:avLst/>
          </a:prstGeom>
        </p:spPr>
        <p:txBody>
          <a:bodyPr wrap="square">
            <a:spAutoFit/>
          </a:bodyPr>
          <a:lstStyle/>
          <a:p>
            <a:pPr lvl="0">
              <a:lnSpc>
                <a:spcPct val="120000"/>
              </a:lnSpc>
              <a:spcBef>
                <a:spcPts val="600"/>
              </a:spcBef>
              <a:buClr>
                <a:srgbClr val="142288"/>
              </a:buClr>
            </a:pPr>
            <a:r>
              <a:rPr lang="en-US" b="0" kern="0">
                <a:latin typeface="+mn-lt"/>
                <a:ea typeface="Optima" pitchFamily="18" charset="-93"/>
                <a:cs typeface="Optima" pitchFamily="18" charset="-93"/>
              </a:rPr>
              <a:t>(rad/s)</a:t>
            </a:r>
          </a:p>
        </p:txBody>
      </p:sp>
      <p:sp>
        <p:nvSpPr>
          <p:cNvPr id="32" name="Rectangle 31"/>
          <p:cNvSpPr/>
          <p:nvPr/>
        </p:nvSpPr>
        <p:spPr>
          <a:xfrm>
            <a:off x="7370560" y="3903563"/>
            <a:ext cx="1017864" cy="424732"/>
          </a:xfrm>
          <a:prstGeom prst="rect">
            <a:avLst/>
          </a:prstGeom>
        </p:spPr>
        <p:txBody>
          <a:bodyPr wrap="square">
            <a:spAutoFit/>
          </a:bodyPr>
          <a:lstStyle/>
          <a:p>
            <a:pPr lvl="0">
              <a:lnSpc>
                <a:spcPct val="120000"/>
              </a:lnSpc>
              <a:spcBef>
                <a:spcPts val="600"/>
              </a:spcBef>
              <a:buClr>
                <a:srgbClr val="142288"/>
              </a:buClr>
            </a:pPr>
            <a:r>
              <a:rPr lang="en-US" b="0" kern="0">
                <a:latin typeface="+mn-lt"/>
                <a:ea typeface="Optima" pitchFamily="18" charset="-93"/>
                <a:cs typeface="Optima" pitchFamily="18" charset="-93"/>
              </a:rPr>
              <a:t>(rad/s)</a:t>
            </a:r>
          </a:p>
        </p:txBody>
      </p:sp>
      <p:sp>
        <p:nvSpPr>
          <p:cNvPr id="33" name="Rectangle 32"/>
          <p:cNvSpPr/>
          <p:nvPr/>
        </p:nvSpPr>
        <p:spPr>
          <a:xfrm>
            <a:off x="4644008" y="4989079"/>
            <a:ext cx="2016224" cy="424732"/>
          </a:xfrm>
          <a:prstGeom prst="rect">
            <a:avLst/>
          </a:prstGeom>
        </p:spPr>
        <p:txBody>
          <a:bodyPr wrap="square">
            <a:spAutoFit/>
          </a:bodyPr>
          <a:lstStyle/>
          <a:p>
            <a:pPr lvl="0">
              <a:lnSpc>
                <a:spcPct val="120000"/>
              </a:lnSpc>
              <a:spcBef>
                <a:spcPts val="600"/>
              </a:spcBef>
              <a:buClr>
                <a:srgbClr val="142288"/>
              </a:buClr>
            </a:pPr>
            <a:r>
              <a:rPr lang="en-US" b="0" kern="0">
                <a:latin typeface="+mn-lt"/>
                <a:ea typeface="Optima" pitchFamily="18" charset="-93"/>
                <a:cs typeface="Optima" pitchFamily="18" charset="-93"/>
              </a:rPr>
              <a:t>(rad/s</a:t>
            </a:r>
            <a:r>
              <a:rPr lang="en-US" b="0" kern="0" baseline="30000">
                <a:latin typeface="+mn-lt"/>
                <a:ea typeface="Optima" pitchFamily="18" charset="-93"/>
                <a:cs typeface="Optima" pitchFamily="18" charset="-93"/>
              </a:rPr>
              <a:t>2</a:t>
            </a:r>
            <a:r>
              <a:rPr lang="en-US" b="0" kern="0">
                <a:latin typeface="+mn-lt"/>
                <a:ea typeface="Optima" pitchFamily="18" charset="-93"/>
                <a:cs typeface="Optima" pitchFamily="18" charset="-93"/>
              </a:rPr>
              <a:t> hoặc 1/s</a:t>
            </a:r>
            <a:r>
              <a:rPr lang="en-US" b="0" kern="0" baseline="30000">
                <a:latin typeface="+mn-lt"/>
                <a:ea typeface="Optima" pitchFamily="18" charset="-93"/>
                <a:cs typeface="Optima" pitchFamily="18" charset="-93"/>
              </a:rPr>
              <a:t>2</a:t>
            </a:r>
            <a:r>
              <a:rPr lang="en-US" b="0" kern="0">
                <a:latin typeface="+mn-lt"/>
                <a:ea typeface="Optima" pitchFamily="18" charset="-93"/>
                <a:cs typeface="Optima" pitchFamily="18" charset="-93"/>
              </a:rPr>
              <a:t>)</a:t>
            </a:r>
          </a:p>
        </p:txBody>
      </p:sp>
      <p:sp>
        <p:nvSpPr>
          <p:cNvPr id="34" name="Rectangle 33"/>
          <p:cNvSpPr/>
          <p:nvPr/>
        </p:nvSpPr>
        <p:spPr>
          <a:xfrm>
            <a:off x="1223628" y="5559747"/>
            <a:ext cx="7452828" cy="424732"/>
          </a:xfrm>
          <a:prstGeom prst="rect">
            <a:avLst/>
          </a:prstGeom>
        </p:spPr>
        <p:txBody>
          <a:bodyPr wrap="square">
            <a:spAutoFit/>
          </a:bodyPr>
          <a:lstStyle/>
          <a:p>
            <a:pPr lvl="0">
              <a:lnSpc>
                <a:spcPct val="120000"/>
              </a:lnSpc>
              <a:spcBef>
                <a:spcPts val="600"/>
              </a:spcBef>
              <a:buClr>
                <a:srgbClr val="142288"/>
              </a:buClr>
            </a:pPr>
            <a:r>
              <a:rPr lang="el-GR" kern="0">
                <a:solidFill>
                  <a:schemeClr val="accent1">
                    <a:lumMod val="75000"/>
                  </a:schemeClr>
                </a:solidFill>
                <a:latin typeface="+mn-lt"/>
                <a:ea typeface="Optima" pitchFamily="18" charset="-93"/>
                <a:cs typeface="Times New Roman"/>
              </a:rPr>
              <a:t>ω</a:t>
            </a:r>
            <a:r>
              <a:rPr lang="en-US" kern="0">
                <a:solidFill>
                  <a:schemeClr val="accent1">
                    <a:lumMod val="75000"/>
                  </a:schemeClr>
                </a:solidFill>
                <a:latin typeface="+mn-lt"/>
                <a:ea typeface="Optima" pitchFamily="18" charset="-93"/>
                <a:cs typeface="Times New Roman"/>
              </a:rPr>
              <a:t>.</a:t>
            </a:r>
            <a:r>
              <a:rPr lang="el-GR" kern="0">
                <a:solidFill>
                  <a:schemeClr val="accent1">
                    <a:lumMod val="75000"/>
                  </a:schemeClr>
                </a:solidFill>
                <a:latin typeface="Times New Roman"/>
                <a:ea typeface="Optima" pitchFamily="18" charset="-93"/>
                <a:cs typeface="Times New Roman"/>
              </a:rPr>
              <a:t>ε</a:t>
            </a:r>
            <a:r>
              <a:rPr lang="en-US" kern="0">
                <a:solidFill>
                  <a:schemeClr val="accent1">
                    <a:lumMod val="75000"/>
                  </a:schemeClr>
                </a:solidFill>
                <a:latin typeface="+mn-lt"/>
                <a:ea typeface="Optima" pitchFamily="18" charset="-93"/>
                <a:cs typeface="Times New Roman"/>
              </a:rPr>
              <a:t> &gt; 0</a:t>
            </a:r>
            <a:r>
              <a:rPr lang="en-US" b="0" kern="0">
                <a:solidFill>
                  <a:schemeClr val="accent1">
                    <a:lumMod val="75000"/>
                  </a:schemeClr>
                </a:solidFill>
                <a:latin typeface="+mn-lt"/>
                <a:ea typeface="Optima" pitchFamily="18" charset="-93"/>
                <a:cs typeface="Times New Roman"/>
              </a:rPr>
              <a:t>: vật quay nhanh dần đều; </a:t>
            </a:r>
            <a:r>
              <a:rPr lang="el-GR" kern="0">
                <a:solidFill>
                  <a:schemeClr val="accent1">
                    <a:lumMod val="75000"/>
                  </a:schemeClr>
                </a:solidFill>
                <a:ea typeface="Optima" pitchFamily="18" charset="-93"/>
                <a:cs typeface="Times New Roman"/>
              </a:rPr>
              <a:t>ω</a:t>
            </a:r>
            <a:r>
              <a:rPr lang="en-US" kern="0">
                <a:solidFill>
                  <a:schemeClr val="accent1">
                    <a:lumMod val="75000"/>
                  </a:schemeClr>
                </a:solidFill>
                <a:ea typeface="Optima" pitchFamily="18" charset="-93"/>
                <a:cs typeface="Times New Roman"/>
              </a:rPr>
              <a:t>.</a:t>
            </a:r>
            <a:r>
              <a:rPr lang="el-GR" kern="0">
                <a:solidFill>
                  <a:schemeClr val="accent1">
                    <a:lumMod val="75000"/>
                  </a:schemeClr>
                </a:solidFill>
                <a:latin typeface="Times New Roman"/>
                <a:ea typeface="Optima" pitchFamily="18" charset="-93"/>
                <a:cs typeface="Times New Roman"/>
              </a:rPr>
              <a:t>ε</a:t>
            </a:r>
            <a:r>
              <a:rPr lang="en-US" kern="0">
                <a:solidFill>
                  <a:schemeClr val="accent1">
                    <a:lumMod val="75000"/>
                  </a:schemeClr>
                </a:solidFill>
                <a:ea typeface="Optima" pitchFamily="18" charset="-93"/>
                <a:cs typeface="Times New Roman"/>
              </a:rPr>
              <a:t> &lt; 0</a:t>
            </a:r>
            <a:r>
              <a:rPr lang="en-US" b="0" kern="0">
                <a:solidFill>
                  <a:schemeClr val="accent1">
                    <a:lumMod val="75000"/>
                  </a:schemeClr>
                </a:solidFill>
                <a:ea typeface="Optima" pitchFamily="18" charset="-93"/>
                <a:cs typeface="Times New Roman"/>
              </a:rPr>
              <a:t>: vật quay chậm dần đều</a:t>
            </a:r>
            <a:r>
              <a:rPr lang="en-US" b="0" kern="0">
                <a:solidFill>
                  <a:schemeClr val="accent1">
                    <a:lumMod val="75000"/>
                  </a:schemeClr>
                </a:solidFill>
                <a:latin typeface="+mn-lt"/>
                <a:ea typeface="Optima" pitchFamily="18" charset="-93"/>
                <a:cs typeface="Times New Roman"/>
              </a:rPr>
              <a:t> </a:t>
            </a:r>
            <a:endParaRPr lang="en-US" b="0" kern="0">
              <a:solidFill>
                <a:schemeClr val="accent1">
                  <a:lumMod val="75000"/>
                </a:schemeClr>
              </a:solidFill>
              <a:latin typeface="+mn-lt"/>
              <a:ea typeface="Optima" pitchFamily="18" charset="-93"/>
              <a:cs typeface="Optima" pitchFamily="18" charset="-93"/>
            </a:endParaRPr>
          </a:p>
        </p:txBody>
      </p:sp>
      <p:sp>
        <p:nvSpPr>
          <p:cNvPr id="3" name="Title 2">
            <a:extLst>
              <a:ext uri="{FF2B5EF4-FFF2-40B4-BE49-F238E27FC236}">
                <a16:creationId xmlns:a16="http://schemas.microsoft.com/office/drawing/2014/main" id="{BCC41C93-52F6-4696-BE29-9A4490B1889E}"/>
              </a:ext>
            </a:extLst>
          </p:cNvPr>
          <p:cNvSpPr>
            <a:spLocks noGrp="1"/>
          </p:cNvSpPr>
          <p:nvPr>
            <p:ph type="title"/>
          </p:nvPr>
        </p:nvSpPr>
        <p:spPr/>
        <p:txBody>
          <a:bodyPr/>
          <a:lstStyle/>
          <a:p>
            <a:r>
              <a:rPr lang="vi-VN" dirty="0"/>
              <a:t>Chương</a:t>
            </a:r>
            <a:r>
              <a:rPr lang="en-US" dirty="0"/>
              <a:t> 5. CHUYỂN ĐỘNG CƠ BẢN CỦA VẬT RẮN</a:t>
            </a:r>
          </a:p>
        </p:txBody>
      </p:sp>
    </p:spTree>
    <p:extLst>
      <p:ext uri="{BB962C8B-B14F-4D97-AF65-F5344CB8AC3E}">
        <p14:creationId xmlns:p14="http://schemas.microsoft.com/office/powerpoint/2010/main" val="41622724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1095807"/>
            <a:ext cx="6029167"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r"/>
            <a:r>
              <a:rPr lang="en-US">
                <a:solidFill>
                  <a:schemeClr val="bg1"/>
                </a:solidFill>
                <a:latin typeface="Arial" charset="0"/>
              </a:rPr>
              <a:t>Chuyển động quay quanh trục cố định của vật rắn</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908720"/>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pPr algn="ctr"/>
              <a:r>
                <a:rPr lang="en-US" dirty="0">
                  <a:solidFill>
                    <a:schemeClr val="bg1"/>
                  </a:solidFill>
                </a:rPr>
                <a:t>2</a:t>
              </a:r>
            </a:p>
          </p:txBody>
        </p:sp>
      </p:grpSp>
      <p:sp>
        <p:nvSpPr>
          <p:cNvPr id="29" name="TextBox 28"/>
          <p:cNvSpPr txBox="1"/>
          <p:nvPr/>
        </p:nvSpPr>
        <p:spPr>
          <a:xfrm>
            <a:off x="1115616" y="1556792"/>
            <a:ext cx="7632848" cy="369332"/>
          </a:xfrm>
          <a:prstGeom prst="rect">
            <a:avLst/>
          </a:prstGeom>
          <a:noFill/>
        </p:spPr>
        <p:txBody>
          <a:bodyPr wrap="square" rtlCol="0">
            <a:spAutoFit/>
          </a:bodyPr>
          <a:lstStyle/>
          <a:p>
            <a:r>
              <a:rPr lang="en-US">
                <a:solidFill>
                  <a:schemeClr val="accent1">
                    <a:lumMod val="75000"/>
                  </a:schemeClr>
                </a:solidFill>
              </a:rPr>
              <a:t>Các chuyển động quay đặc biệt </a:t>
            </a:r>
            <a:r>
              <a:rPr lang="en-US" b="0" i="1">
                <a:solidFill>
                  <a:schemeClr val="accent1">
                    <a:lumMod val="75000"/>
                  </a:schemeClr>
                </a:solidFill>
              </a:rPr>
              <a:t>(chọn chiều dương cùng chiều quay)</a:t>
            </a:r>
            <a:endParaRPr lang="en-US" b="0" i="1" dirty="0">
              <a:solidFill>
                <a:schemeClr val="accent1">
                  <a:lumMod val="75000"/>
                </a:schemeClr>
              </a:solidFill>
            </a:endParaRPr>
          </a:p>
        </p:txBody>
      </p:sp>
      <p:sp>
        <p:nvSpPr>
          <p:cNvPr id="37" name="Rectangle 36"/>
          <p:cNvSpPr/>
          <p:nvPr/>
        </p:nvSpPr>
        <p:spPr bwMode="auto">
          <a:xfrm>
            <a:off x="262980" y="2096852"/>
            <a:ext cx="3526684" cy="2412268"/>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aphicFrame>
        <p:nvGraphicFramePr>
          <p:cNvPr id="38" name="Object 37"/>
          <p:cNvGraphicFramePr>
            <a:graphicFrameLocks noChangeAspect="1"/>
          </p:cNvGraphicFramePr>
          <p:nvPr>
            <p:extLst>
              <p:ext uri="{D42A27DB-BD31-4B8C-83A1-F6EECF244321}">
                <p14:modId xmlns:p14="http://schemas.microsoft.com/office/powerpoint/2010/main" val="2133925084"/>
              </p:ext>
            </p:extLst>
          </p:nvPr>
        </p:nvGraphicFramePr>
        <p:xfrm>
          <a:off x="971600" y="2791197"/>
          <a:ext cx="2098675" cy="1285875"/>
        </p:xfrm>
        <a:graphic>
          <a:graphicData uri="http://schemas.openxmlformats.org/presentationml/2006/ole">
            <mc:AlternateContent xmlns:mc="http://schemas.openxmlformats.org/markup-compatibility/2006">
              <mc:Choice xmlns:v="urn:schemas-microsoft-com:vml" Requires="v">
                <p:oleObj name="Equation" r:id="rId3" imgW="1117440" imgH="685800" progId="Equation.DSMT4">
                  <p:embed/>
                </p:oleObj>
              </mc:Choice>
              <mc:Fallback>
                <p:oleObj name="Equation" r:id="rId3" imgW="1117440" imgH="685800" progId="Equation.DSMT4">
                  <p:embed/>
                  <p:pic>
                    <p:nvPicPr>
                      <p:cNvPr id="0" name=""/>
                      <p:cNvPicPr>
                        <a:picLocks noChangeAspect="1" noChangeArrowheads="1"/>
                      </p:cNvPicPr>
                      <p:nvPr/>
                    </p:nvPicPr>
                    <p:blipFill>
                      <a:blip r:embed="rId4"/>
                      <a:srcRect/>
                      <a:stretch>
                        <a:fillRect/>
                      </a:stretch>
                    </p:blipFill>
                    <p:spPr bwMode="auto">
                      <a:xfrm>
                        <a:off x="971600" y="2791197"/>
                        <a:ext cx="2098675" cy="1285875"/>
                      </a:xfrm>
                      <a:prstGeom prst="rect">
                        <a:avLst/>
                      </a:prstGeom>
                      <a:noFill/>
                      <a:ln>
                        <a:noFill/>
                      </a:ln>
                    </p:spPr>
                  </p:pic>
                </p:oleObj>
              </mc:Fallback>
            </mc:AlternateContent>
          </a:graphicData>
        </a:graphic>
      </p:graphicFrame>
      <p:sp>
        <p:nvSpPr>
          <p:cNvPr id="44" name="TextBox 43"/>
          <p:cNvSpPr txBox="1"/>
          <p:nvPr/>
        </p:nvSpPr>
        <p:spPr>
          <a:xfrm>
            <a:off x="262980" y="2204864"/>
            <a:ext cx="3526684" cy="369332"/>
          </a:xfrm>
          <a:prstGeom prst="rect">
            <a:avLst/>
          </a:prstGeom>
          <a:noFill/>
        </p:spPr>
        <p:txBody>
          <a:bodyPr wrap="square" rtlCol="0">
            <a:spAutoFit/>
          </a:bodyPr>
          <a:lstStyle/>
          <a:p>
            <a:r>
              <a:rPr lang="en-US">
                <a:solidFill>
                  <a:schemeClr val="accent1">
                    <a:lumMod val="75000"/>
                  </a:schemeClr>
                </a:solidFill>
              </a:rPr>
              <a:t>Chuyển động quay đều:</a:t>
            </a:r>
            <a:endParaRPr lang="en-US" b="0" i="1" dirty="0">
              <a:solidFill>
                <a:schemeClr val="accent1">
                  <a:lumMod val="75000"/>
                </a:schemeClr>
              </a:solidFill>
            </a:endParaRPr>
          </a:p>
        </p:txBody>
      </p:sp>
      <p:sp>
        <p:nvSpPr>
          <p:cNvPr id="45" name="Rectangle 44"/>
          <p:cNvSpPr/>
          <p:nvPr/>
        </p:nvSpPr>
        <p:spPr bwMode="auto">
          <a:xfrm>
            <a:off x="3995936" y="2096852"/>
            <a:ext cx="4896544" cy="2412268"/>
          </a:xfrm>
          <a:prstGeom prst="rect">
            <a:avLst/>
          </a:prstGeom>
          <a:solidFill>
            <a:schemeClr val="bg1"/>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graphicFrame>
        <p:nvGraphicFramePr>
          <p:cNvPr id="46" name="Object 45"/>
          <p:cNvGraphicFramePr>
            <a:graphicFrameLocks noChangeAspect="1"/>
          </p:cNvGraphicFramePr>
          <p:nvPr>
            <p:extLst>
              <p:ext uri="{D42A27DB-BD31-4B8C-83A1-F6EECF244321}">
                <p14:modId xmlns:p14="http://schemas.microsoft.com/office/powerpoint/2010/main" val="849548668"/>
              </p:ext>
            </p:extLst>
          </p:nvPr>
        </p:nvGraphicFramePr>
        <p:xfrm>
          <a:off x="4522788" y="2770188"/>
          <a:ext cx="3697287" cy="1595437"/>
        </p:xfrm>
        <a:graphic>
          <a:graphicData uri="http://schemas.openxmlformats.org/presentationml/2006/ole">
            <mc:AlternateContent xmlns:mc="http://schemas.openxmlformats.org/markup-compatibility/2006">
              <mc:Choice xmlns:v="urn:schemas-microsoft-com:vml" Requires="v">
                <p:oleObj name="Equation" r:id="rId5" imgW="1968480" imgH="850680" progId="Equation.DSMT4">
                  <p:embed/>
                </p:oleObj>
              </mc:Choice>
              <mc:Fallback>
                <p:oleObj name="Equation" r:id="rId5" imgW="1968480" imgH="850680" progId="Equation.DSMT4">
                  <p:embed/>
                  <p:pic>
                    <p:nvPicPr>
                      <p:cNvPr id="0" name=""/>
                      <p:cNvPicPr>
                        <a:picLocks noChangeAspect="1" noChangeArrowheads="1"/>
                      </p:cNvPicPr>
                      <p:nvPr/>
                    </p:nvPicPr>
                    <p:blipFill>
                      <a:blip r:embed="rId6"/>
                      <a:srcRect/>
                      <a:stretch>
                        <a:fillRect/>
                      </a:stretch>
                    </p:blipFill>
                    <p:spPr bwMode="auto">
                      <a:xfrm>
                        <a:off x="4522788" y="2770188"/>
                        <a:ext cx="3697287" cy="1595437"/>
                      </a:xfrm>
                      <a:prstGeom prst="rect">
                        <a:avLst/>
                      </a:prstGeom>
                      <a:noFill/>
                      <a:ln>
                        <a:noFill/>
                      </a:ln>
                    </p:spPr>
                  </p:pic>
                </p:oleObj>
              </mc:Fallback>
            </mc:AlternateContent>
          </a:graphicData>
        </a:graphic>
      </p:graphicFrame>
      <p:sp>
        <p:nvSpPr>
          <p:cNvPr id="47" name="TextBox 46"/>
          <p:cNvSpPr txBox="1"/>
          <p:nvPr/>
        </p:nvSpPr>
        <p:spPr>
          <a:xfrm>
            <a:off x="3995936" y="2204864"/>
            <a:ext cx="4428492" cy="369332"/>
          </a:xfrm>
          <a:prstGeom prst="rect">
            <a:avLst/>
          </a:prstGeom>
          <a:noFill/>
        </p:spPr>
        <p:txBody>
          <a:bodyPr wrap="square" rtlCol="0">
            <a:spAutoFit/>
          </a:bodyPr>
          <a:lstStyle/>
          <a:p>
            <a:r>
              <a:rPr lang="en-US">
                <a:solidFill>
                  <a:schemeClr val="accent1">
                    <a:lumMod val="75000"/>
                  </a:schemeClr>
                </a:solidFill>
              </a:rPr>
              <a:t>Chuyển động quay biến đổi đều:</a:t>
            </a:r>
            <a:endParaRPr lang="en-US" b="0" i="1" dirty="0">
              <a:solidFill>
                <a:schemeClr val="accent1">
                  <a:lumMod val="75000"/>
                </a:schemeClr>
              </a:solidFill>
            </a:endParaRPr>
          </a:p>
        </p:txBody>
      </p:sp>
      <p:sp>
        <p:nvSpPr>
          <p:cNvPr id="48" name="TextBox 47"/>
          <p:cNvSpPr txBox="1"/>
          <p:nvPr/>
        </p:nvSpPr>
        <p:spPr>
          <a:xfrm>
            <a:off x="4067944" y="4653136"/>
            <a:ext cx="4968552" cy="726609"/>
          </a:xfrm>
          <a:prstGeom prst="rect">
            <a:avLst/>
          </a:prstGeom>
          <a:noFill/>
        </p:spPr>
        <p:txBody>
          <a:bodyPr wrap="square" rtlCol="0">
            <a:spAutoFit/>
          </a:bodyPr>
          <a:lstStyle/>
          <a:p>
            <a:pPr>
              <a:lnSpc>
                <a:spcPct val="120000"/>
              </a:lnSpc>
            </a:pPr>
            <a:r>
              <a:rPr lang="en-US" b="0" dirty="0">
                <a:solidFill>
                  <a:schemeClr val="accent1">
                    <a:lumMod val="75000"/>
                  </a:schemeClr>
                </a:solidFill>
                <a:latin typeface="Roboto" panose="02000000000000000000" pitchFamily="2" charset="0"/>
                <a:ea typeface="Roboto" panose="02000000000000000000" pitchFamily="2" charset="0"/>
              </a:rPr>
              <a:t>ε &gt; 0</a:t>
            </a:r>
            <a:r>
              <a:rPr lang="en-US" b="0" dirty="0">
                <a:solidFill>
                  <a:schemeClr val="accent1">
                    <a:lumMod val="75000"/>
                  </a:schemeClr>
                </a:solidFill>
              </a:rPr>
              <a:t> </a:t>
            </a:r>
            <a:r>
              <a:rPr lang="en-US" b="0" dirty="0" err="1">
                <a:solidFill>
                  <a:schemeClr val="accent1">
                    <a:lumMod val="75000"/>
                  </a:schemeClr>
                </a:solidFill>
              </a:rPr>
              <a:t>ứng</a:t>
            </a:r>
            <a:r>
              <a:rPr lang="en-US" b="0" dirty="0">
                <a:solidFill>
                  <a:schemeClr val="accent1">
                    <a:lumMod val="75000"/>
                  </a:schemeClr>
                </a:solidFill>
              </a:rPr>
              <a:t> </a:t>
            </a:r>
            <a:r>
              <a:rPr lang="en-US" b="0" dirty="0" err="1">
                <a:solidFill>
                  <a:schemeClr val="accent1">
                    <a:lumMod val="75000"/>
                  </a:schemeClr>
                </a:solidFill>
              </a:rPr>
              <a:t>với</a:t>
            </a:r>
            <a:r>
              <a:rPr lang="en-US" b="0" dirty="0">
                <a:solidFill>
                  <a:schemeClr val="accent1">
                    <a:lumMod val="75000"/>
                  </a:schemeClr>
                </a:solidFill>
              </a:rPr>
              <a:t> </a:t>
            </a:r>
            <a:r>
              <a:rPr lang="en-US" b="0" dirty="0" err="1">
                <a:solidFill>
                  <a:schemeClr val="accent1">
                    <a:lumMod val="75000"/>
                  </a:schemeClr>
                </a:solidFill>
              </a:rPr>
              <a:t>chuyển</a:t>
            </a:r>
            <a:r>
              <a:rPr lang="en-US" b="0" dirty="0">
                <a:solidFill>
                  <a:schemeClr val="accent1">
                    <a:lumMod val="75000"/>
                  </a:schemeClr>
                </a:solidFill>
              </a:rPr>
              <a:t> </a:t>
            </a:r>
            <a:r>
              <a:rPr lang="en-US" b="0" dirty="0" err="1">
                <a:solidFill>
                  <a:schemeClr val="accent1">
                    <a:lumMod val="75000"/>
                  </a:schemeClr>
                </a:solidFill>
              </a:rPr>
              <a:t>động</a:t>
            </a:r>
            <a:r>
              <a:rPr lang="en-US" b="0" dirty="0">
                <a:solidFill>
                  <a:schemeClr val="accent1">
                    <a:lumMod val="75000"/>
                  </a:schemeClr>
                </a:solidFill>
              </a:rPr>
              <a:t> </a:t>
            </a:r>
            <a:r>
              <a:rPr lang="en-US" b="0" dirty="0" err="1">
                <a:solidFill>
                  <a:schemeClr val="accent1">
                    <a:lumMod val="75000"/>
                  </a:schemeClr>
                </a:solidFill>
              </a:rPr>
              <a:t>nhanh</a:t>
            </a:r>
            <a:r>
              <a:rPr lang="en-US" b="0" dirty="0">
                <a:solidFill>
                  <a:schemeClr val="accent1">
                    <a:lumMod val="75000"/>
                  </a:schemeClr>
                </a:solidFill>
              </a:rPr>
              <a:t> </a:t>
            </a:r>
            <a:r>
              <a:rPr lang="en-US" b="0" dirty="0" err="1">
                <a:solidFill>
                  <a:schemeClr val="accent1">
                    <a:lumMod val="75000"/>
                  </a:schemeClr>
                </a:solidFill>
              </a:rPr>
              <a:t>dần</a:t>
            </a:r>
            <a:r>
              <a:rPr lang="en-US" b="0" dirty="0">
                <a:solidFill>
                  <a:schemeClr val="accent1">
                    <a:lumMod val="75000"/>
                  </a:schemeClr>
                </a:solidFill>
              </a:rPr>
              <a:t> </a:t>
            </a:r>
            <a:r>
              <a:rPr lang="en-US" b="0" dirty="0" err="1">
                <a:solidFill>
                  <a:schemeClr val="accent1">
                    <a:lumMod val="75000"/>
                  </a:schemeClr>
                </a:solidFill>
              </a:rPr>
              <a:t>đều</a:t>
            </a:r>
            <a:endParaRPr lang="en-US" b="0" dirty="0">
              <a:solidFill>
                <a:schemeClr val="accent1">
                  <a:lumMod val="75000"/>
                </a:schemeClr>
              </a:solidFill>
            </a:endParaRPr>
          </a:p>
          <a:p>
            <a:pPr>
              <a:lnSpc>
                <a:spcPct val="120000"/>
              </a:lnSpc>
            </a:pPr>
            <a:r>
              <a:rPr lang="en-US" b="0" dirty="0">
                <a:solidFill>
                  <a:schemeClr val="accent1">
                    <a:lumMod val="75000"/>
                  </a:schemeClr>
                </a:solidFill>
                <a:latin typeface="Roboto" panose="02000000000000000000" pitchFamily="2" charset="0"/>
                <a:ea typeface="Roboto" panose="02000000000000000000" pitchFamily="2" charset="0"/>
              </a:rPr>
              <a:t>ε &lt; 0</a:t>
            </a:r>
            <a:r>
              <a:rPr lang="en-US" b="0" dirty="0">
                <a:solidFill>
                  <a:schemeClr val="accent1">
                    <a:lumMod val="75000"/>
                  </a:schemeClr>
                </a:solidFill>
              </a:rPr>
              <a:t> </a:t>
            </a:r>
            <a:r>
              <a:rPr lang="en-US" b="0" dirty="0" err="1">
                <a:solidFill>
                  <a:schemeClr val="accent1">
                    <a:lumMod val="75000"/>
                  </a:schemeClr>
                </a:solidFill>
              </a:rPr>
              <a:t>ứng</a:t>
            </a:r>
            <a:r>
              <a:rPr lang="en-US" b="0" dirty="0">
                <a:solidFill>
                  <a:schemeClr val="accent1">
                    <a:lumMod val="75000"/>
                  </a:schemeClr>
                </a:solidFill>
              </a:rPr>
              <a:t> </a:t>
            </a:r>
            <a:r>
              <a:rPr lang="en-US" b="0" dirty="0" err="1">
                <a:solidFill>
                  <a:schemeClr val="accent1">
                    <a:lumMod val="75000"/>
                  </a:schemeClr>
                </a:solidFill>
              </a:rPr>
              <a:t>với</a:t>
            </a:r>
            <a:r>
              <a:rPr lang="en-US" b="0" dirty="0">
                <a:solidFill>
                  <a:schemeClr val="accent1">
                    <a:lumMod val="75000"/>
                  </a:schemeClr>
                </a:solidFill>
              </a:rPr>
              <a:t> </a:t>
            </a:r>
            <a:r>
              <a:rPr lang="en-US" b="0" dirty="0" err="1">
                <a:solidFill>
                  <a:schemeClr val="accent1">
                    <a:lumMod val="75000"/>
                  </a:schemeClr>
                </a:solidFill>
              </a:rPr>
              <a:t>chuyển</a:t>
            </a:r>
            <a:r>
              <a:rPr lang="en-US" b="0" dirty="0">
                <a:solidFill>
                  <a:schemeClr val="accent1">
                    <a:lumMod val="75000"/>
                  </a:schemeClr>
                </a:solidFill>
              </a:rPr>
              <a:t> </a:t>
            </a:r>
            <a:r>
              <a:rPr lang="en-US" b="0" dirty="0" err="1">
                <a:solidFill>
                  <a:schemeClr val="accent1">
                    <a:lumMod val="75000"/>
                  </a:schemeClr>
                </a:solidFill>
              </a:rPr>
              <a:t>động</a:t>
            </a:r>
            <a:r>
              <a:rPr lang="en-US" b="0" dirty="0">
                <a:solidFill>
                  <a:schemeClr val="accent1">
                    <a:lumMod val="75000"/>
                  </a:schemeClr>
                </a:solidFill>
              </a:rPr>
              <a:t> </a:t>
            </a:r>
            <a:r>
              <a:rPr lang="en-US" b="0" dirty="0" err="1">
                <a:solidFill>
                  <a:schemeClr val="accent1">
                    <a:lumMod val="75000"/>
                  </a:schemeClr>
                </a:solidFill>
              </a:rPr>
              <a:t>chậm</a:t>
            </a:r>
            <a:r>
              <a:rPr lang="en-US" b="0" dirty="0">
                <a:solidFill>
                  <a:schemeClr val="accent1">
                    <a:lumMod val="75000"/>
                  </a:schemeClr>
                </a:solidFill>
              </a:rPr>
              <a:t> </a:t>
            </a:r>
            <a:r>
              <a:rPr lang="en-US" b="0" dirty="0" err="1">
                <a:solidFill>
                  <a:schemeClr val="accent1">
                    <a:lumMod val="75000"/>
                  </a:schemeClr>
                </a:solidFill>
              </a:rPr>
              <a:t>dần</a:t>
            </a:r>
            <a:r>
              <a:rPr lang="en-US" b="0" dirty="0">
                <a:solidFill>
                  <a:schemeClr val="accent1">
                    <a:lumMod val="75000"/>
                  </a:schemeClr>
                </a:solidFill>
              </a:rPr>
              <a:t> </a:t>
            </a:r>
            <a:r>
              <a:rPr lang="en-US" b="0" dirty="0" err="1">
                <a:solidFill>
                  <a:schemeClr val="accent1">
                    <a:lumMod val="75000"/>
                  </a:schemeClr>
                </a:solidFill>
              </a:rPr>
              <a:t>đều</a:t>
            </a:r>
            <a:endParaRPr lang="en-US" b="0" i="1" dirty="0">
              <a:solidFill>
                <a:schemeClr val="accent1">
                  <a:lumMod val="75000"/>
                </a:schemeClr>
              </a:solidFill>
            </a:endParaRPr>
          </a:p>
        </p:txBody>
      </p:sp>
      <p:sp>
        <p:nvSpPr>
          <p:cNvPr id="3" name="Title 2">
            <a:extLst>
              <a:ext uri="{FF2B5EF4-FFF2-40B4-BE49-F238E27FC236}">
                <a16:creationId xmlns:a16="http://schemas.microsoft.com/office/drawing/2014/main" id="{A0884ADD-4B8A-470C-BCEA-9FB2010E79C4}"/>
              </a:ext>
            </a:extLst>
          </p:cNvPr>
          <p:cNvSpPr>
            <a:spLocks noGrp="1"/>
          </p:cNvSpPr>
          <p:nvPr>
            <p:ph type="title"/>
          </p:nvPr>
        </p:nvSpPr>
        <p:spPr/>
        <p:txBody>
          <a:bodyPr/>
          <a:lstStyle/>
          <a:p>
            <a:r>
              <a:rPr lang="vi-VN" dirty="0"/>
              <a:t>Chương</a:t>
            </a:r>
            <a:r>
              <a:rPr lang="en-US" dirty="0"/>
              <a:t> 5. CHUYỂN ĐỘNG CƠ BẢN CỦA VẬT RẮN</a:t>
            </a:r>
          </a:p>
        </p:txBody>
      </p:sp>
    </p:spTree>
    <p:extLst>
      <p:ext uri="{BB962C8B-B14F-4D97-AF65-F5344CB8AC3E}">
        <p14:creationId xmlns:p14="http://schemas.microsoft.com/office/powerpoint/2010/main" val="34690177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p:cNvSpPr/>
          <p:nvPr/>
        </p:nvSpPr>
        <p:spPr bwMode="auto">
          <a:xfrm>
            <a:off x="775081" y="951791"/>
            <a:ext cx="6029167" cy="388977"/>
          </a:xfrm>
          <a:prstGeom prst="roundRect">
            <a:avLst/>
          </a:prstGeom>
          <a:solidFill>
            <a:schemeClr val="accent1"/>
          </a:solidFill>
          <a:ln w="19050">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algn="r"/>
            <a:r>
              <a:rPr lang="en-US">
                <a:solidFill>
                  <a:schemeClr val="bg1"/>
                </a:solidFill>
                <a:latin typeface="Arial" charset="0"/>
              </a:rPr>
              <a:t>Chuyển động quay quanh trục cố định của vật rắn</a:t>
            </a:r>
            <a:endParaRPr kumimoji="0" lang="en-US" sz="1800" i="0" u="none" strike="noStrike" cap="none" normalizeH="0" baseline="0">
              <a:ln>
                <a:noFill/>
              </a:ln>
              <a:solidFill>
                <a:schemeClr val="bg1"/>
              </a:solidFill>
              <a:effectLst/>
              <a:latin typeface="Arial" charset="0"/>
            </a:endParaRPr>
          </a:p>
        </p:txBody>
      </p:sp>
      <p:grpSp>
        <p:nvGrpSpPr>
          <p:cNvPr id="40" name="Group 39"/>
          <p:cNvGrpSpPr/>
          <p:nvPr/>
        </p:nvGrpSpPr>
        <p:grpSpPr>
          <a:xfrm>
            <a:off x="179513" y="764704"/>
            <a:ext cx="818713" cy="792088"/>
            <a:chOff x="2843808" y="1484784"/>
            <a:chExt cx="792088" cy="792088"/>
          </a:xfrm>
        </p:grpSpPr>
        <p:sp>
          <p:nvSpPr>
            <p:cNvPr id="41" name="Oval 40"/>
            <p:cNvSpPr/>
            <p:nvPr/>
          </p:nvSpPr>
          <p:spPr bwMode="auto">
            <a:xfrm>
              <a:off x="2843808" y="1484784"/>
              <a:ext cx="792088" cy="792088"/>
            </a:xfrm>
            <a:prstGeom prst="ellips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42" name="TextBox 41"/>
            <p:cNvSpPr txBox="1"/>
            <p:nvPr/>
          </p:nvSpPr>
          <p:spPr>
            <a:xfrm>
              <a:off x="2915265" y="1700808"/>
              <a:ext cx="720631" cy="369332"/>
            </a:xfrm>
            <a:prstGeom prst="rect">
              <a:avLst/>
            </a:prstGeom>
            <a:noFill/>
          </p:spPr>
          <p:txBody>
            <a:bodyPr wrap="square" rtlCol="0">
              <a:spAutoFit/>
            </a:bodyPr>
            <a:lstStyle/>
            <a:p>
              <a:pPr algn="ctr"/>
              <a:r>
                <a:rPr lang="en-US" dirty="0">
                  <a:solidFill>
                    <a:schemeClr val="bg1"/>
                  </a:solidFill>
                </a:rPr>
                <a:t>2</a:t>
              </a:r>
            </a:p>
          </p:txBody>
        </p:sp>
      </p:grpSp>
      <p:sp>
        <p:nvSpPr>
          <p:cNvPr id="29" name="TextBox 28"/>
          <p:cNvSpPr txBox="1"/>
          <p:nvPr/>
        </p:nvSpPr>
        <p:spPr>
          <a:xfrm>
            <a:off x="775081" y="1412776"/>
            <a:ext cx="8189407" cy="369332"/>
          </a:xfrm>
          <a:prstGeom prst="rect">
            <a:avLst/>
          </a:prstGeom>
          <a:noFill/>
        </p:spPr>
        <p:txBody>
          <a:bodyPr wrap="square" rtlCol="0">
            <a:spAutoFit/>
          </a:bodyPr>
          <a:lstStyle/>
          <a:p>
            <a:r>
              <a:rPr lang="en-US">
                <a:solidFill>
                  <a:schemeClr val="accent1">
                    <a:lumMod val="75000"/>
                  </a:schemeClr>
                </a:solidFill>
              </a:rPr>
              <a:t>** Khảo sát chuyển động của các điểm thuộc vật</a:t>
            </a:r>
            <a:r>
              <a:rPr lang="en-US" b="0" i="1">
                <a:solidFill>
                  <a:schemeClr val="accent1">
                    <a:lumMod val="75000"/>
                  </a:schemeClr>
                </a:solidFill>
              </a:rPr>
              <a:t> (điểm M, bán kính R = IM)</a:t>
            </a:r>
          </a:p>
        </p:txBody>
      </p:sp>
      <p:graphicFrame>
        <p:nvGraphicFramePr>
          <p:cNvPr id="18" name="Object 17"/>
          <p:cNvGraphicFramePr>
            <a:graphicFrameLocks noChangeAspect="1"/>
          </p:cNvGraphicFramePr>
          <p:nvPr>
            <p:extLst>
              <p:ext uri="{D42A27DB-BD31-4B8C-83A1-F6EECF244321}">
                <p14:modId xmlns:p14="http://schemas.microsoft.com/office/powerpoint/2010/main" val="1233826195"/>
              </p:ext>
            </p:extLst>
          </p:nvPr>
        </p:nvGraphicFramePr>
        <p:xfrm>
          <a:off x="3923928" y="1883420"/>
          <a:ext cx="1204913" cy="400050"/>
        </p:xfrm>
        <a:graphic>
          <a:graphicData uri="http://schemas.openxmlformats.org/presentationml/2006/ole">
            <mc:AlternateContent xmlns:mc="http://schemas.openxmlformats.org/markup-compatibility/2006">
              <mc:Choice xmlns:v="urn:schemas-microsoft-com:vml" Requires="v">
                <p:oleObj name="Equation" r:id="rId3" imgW="609480" imgH="203040" progId="Equation.DSMT4">
                  <p:embed/>
                </p:oleObj>
              </mc:Choice>
              <mc:Fallback>
                <p:oleObj name="Equation" r:id="rId3" imgW="609480" imgH="203040" progId="Equation.DSMT4">
                  <p:embed/>
                  <p:pic>
                    <p:nvPicPr>
                      <p:cNvPr id="0" name=""/>
                      <p:cNvPicPr>
                        <a:picLocks noChangeAspect="1" noChangeArrowheads="1"/>
                      </p:cNvPicPr>
                      <p:nvPr/>
                    </p:nvPicPr>
                    <p:blipFill>
                      <a:blip r:embed="rId4"/>
                      <a:srcRect/>
                      <a:stretch>
                        <a:fillRect/>
                      </a:stretch>
                    </p:blipFill>
                    <p:spPr bwMode="auto">
                      <a:xfrm>
                        <a:off x="3923928" y="1883420"/>
                        <a:ext cx="1204913" cy="400050"/>
                      </a:xfrm>
                      <a:prstGeom prst="rect">
                        <a:avLst/>
                      </a:prstGeom>
                      <a:noFill/>
                      <a:ln>
                        <a:noFill/>
                      </a:ln>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286085449"/>
              </p:ext>
            </p:extLst>
          </p:nvPr>
        </p:nvGraphicFramePr>
        <p:xfrm>
          <a:off x="3908207" y="2330542"/>
          <a:ext cx="1073150" cy="428625"/>
        </p:xfrm>
        <a:graphic>
          <a:graphicData uri="http://schemas.openxmlformats.org/presentationml/2006/ole">
            <mc:AlternateContent xmlns:mc="http://schemas.openxmlformats.org/markup-compatibility/2006">
              <mc:Choice xmlns:v="urn:schemas-microsoft-com:vml" Requires="v">
                <p:oleObj name="Equation" r:id="rId5" imgW="571320" imgH="228600" progId="Equation.DSMT4">
                  <p:embed/>
                </p:oleObj>
              </mc:Choice>
              <mc:Fallback>
                <p:oleObj name="Equation" r:id="rId5" imgW="571320" imgH="228600" progId="Equation.DSMT4">
                  <p:embed/>
                  <p:pic>
                    <p:nvPicPr>
                      <p:cNvPr id="0" name=""/>
                      <p:cNvPicPr>
                        <a:picLocks noChangeAspect="1" noChangeArrowheads="1"/>
                      </p:cNvPicPr>
                      <p:nvPr/>
                    </p:nvPicPr>
                    <p:blipFill>
                      <a:blip r:embed="rId6"/>
                      <a:srcRect/>
                      <a:stretch>
                        <a:fillRect/>
                      </a:stretch>
                    </p:blipFill>
                    <p:spPr bwMode="auto">
                      <a:xfrm>
                        <a:off x="3908207" y="2330542"/>
                        <a:ext cx="10731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834298564"/>
              </p:ext>
            </p:extLst>
          </p:nvPr>
        </p:nvGraphicFramePr>
        <p:xfrm>
          <a:off x="2865438" y="3707458"/>
          <a:ext cx="1430337" cy="428625"/>
        </p:xfrm>
        <a:graphic>
          <a:graphicData uri="http://schemas.openxmlformats.org/presentationml/2006/ole">
            <mc:AlternateContent xmlns:mc="http://schemas.openxmlformats.org/markup-compatibility/2006">
              <mc:Choice xmlns:v="urn:schemas-microsoft-com:vml" Requires="v">
                <p:oleObj name="Equation" r:id="rId7" imgW="761760" imgH="228600" progId="Equation.DSMT4">
                  <p:embed/>
                </p:oleObj>
              </mc:Choice>
              <mc:Fallback>
                <p:oleObj name="Equation" r:id="rId7" imgW="761760" imgH="228600" progId="Equation.DSMT4">
                  <p:embed/>
                  <p:pic>
                    <p:nvPicPr>
                      <p:cNvPr id="0" name=""/>
                      <p:cNvPicPr>
                        <a:picLocks noChangeAspect="1" noChangeArrowheads="1"/>
                      </p:cNvPicPr>
                      <p:nvPr/>
                    </p:nvPicPr>
                    <p:blipFill>
                      <a:blip r:embed="rId8"/>
                      <a:srcRect/>
                      <a:stretch>
                        <a:fillRect/>
                      </a:stretch>
                    </p:blipFill>
                    <p:spPr bwMode="auto">
                      <a:xfrm>
                        <a:off x="2865438" y="3707458"/>
                        <a:ext cx="1430337"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1" name="Rectangle 20"/>
          <p:cNvSpPr/>
          <p:nvPr/>
        </p:nvSpPr>
        <p:spPr>
          <a:xfrm>
            <a:off x="467544" y="1852140"/>
            <a:ext cx="3322120" cy="424732"/>
          </a:xfrm>
          <a:prstGeom prst="rect">
            <a:avLst/>
          </a:prstGeom>
        </p:spPr>
        <p:txBody>
          <a:bodyPr wrap="square">
            <a:spAutoFit/>
          </a:bodyPr>
          <a:lstStyle/>
          <a:p>
            <a:pPr lvl="0">
              <a:lnSpc>
                <a:spcPct val="120000"/>
              </a:lnSpc>
              <a:spcBef>
                <a:spcPts val="600"/>
              </a:spcBef>
              <a:buClr>
                <a:srgbClr val="142288"/>
              </a:buClr>
            </a:pPr>
            <a:r>
              <a:rPr lang="vi-VN" i="1" kern="0">
                <a:solidFill>
                  <a:schemeClr val="accent1">
                    <a:lumMod val="75000"/>
                  </a:schemeClr>
                </a:solidFill>
                <a:latin typeface="Helvetica Neue"/>
                <a:ea typeface="Optima" pitchFamily="18" charset="-93"/>
                <a:cs typeface="Optima" pitchFamily="18" charset="-93"/>
              </a:rPr>
              <a:t>Phương</a:t>
            </a:r>
            <a:r>
              <a:rPr lang="en-US" i="1" kern="0">
                <a:solidFill>
                  <a:schemeClr val="accent1">
                    <a:lumMod val="75000"/>
                  </a:schemeClr>
                </a:solidFill>
                <a:latin typeface="Helvetica Neue"/>
                <a:ea typeface="Optima" pitchFamily="18" charset="-93"/>
                <a:cs typeface="Optima" pitchFamily="18" charset="-93"/>
              </a:rPr>
              <a:t> trình chuyển động:</a:t>
            </a:r>
            <a:r>
              <a:rPr lang="vi-VN" i="1" kern="0">
                <a:solidFill>
                  <a:schemeClr val="accent1">
                    <a:lumMod val="75000"/>
                  </a:schemeClr>
                </a:solidFill>
                <a:latin typeface="Helvetica Neue"/>
                <a:ea typeface="Optima" pitchFamily="18" charset="-93"/>
                <a:cs typeface="Optima" pitchFamily="18" charset="-93"/>
              </a:rPr>
              <a:t> </a:t>
            </a:r>
            <a:endParaRPr lang="en-US" i="1" kern="0">
              <a:solidFill>
                <a:schemeClr val="accent1">
                  <a:lumMod val="75000"/>
                </a:schemeClr>
              </a:solidFill>
              <a:latin typeface="Helvetica Neue"/>
              <a:ea typeface="Optima" pitchFamily="18" charset="-93"/>
              <a:cs typeface="Optima" pitchFamily="18" charset="-93"/>
            </a:endParaRPr>
          </a:p>
        </p:txBody>
      </p:sp>
      <p:sp>
        <p:nvSpPr>
          <p:cNvPr id="22" name="Rectangle 21"/>
          <p:cNvSpPr/>
          <p:nvPr/>
        </p:nvSpPr>
        <p:spPr>
          <a:xfrm>
            <a:off x="467544" y="2332548"/>
            <a:ext cx="3168352" cy="394210"/>
          </a:xfrm>
          <a:prstGeom prst="rect">
            <a:avLst/>
          </a:prstGeom>
        </p:spPr>
        <p:txBody>
          <a:bodyPr wrap="square">
            <a:spAutoFit/>
          </a:bodyPr>
          <a:lstStyle/>
          <a:p>
            <a:pPr lvl="0">
              <a:lnSpc>
                <a:spcPct val="120000"/>
              </a:lnSpc>
              <a:spcBef>
                <a:spcPts val="600"/>
              </a:spcBef>
              <a:buClr>
                <a:srgbClr val="142288"/>
              </a:buClr>
            </a:pPr>
            <a:r>
              <a:rPr lang="en-US" i="1" kern="0" dirty="0" err="1">
                <a:solidFill>
                  <a:schemeClr val="accent1">
                    <a:lumMod val="75000"/>
                  </a:schemeClr>
                </a:solidFill>
                <a:latin typeface="Helvetica Neue"/>
                <a:ea typeface="Optima" pitchFamily="18" charset="-93"/>
                <a:cs typeface="Optima" pitchFamily="18" charset="-93"/>
              </a:rPr>
              <a:t>Vận</a:t>
            </a:r>
            <a:r>
              <a:rPr lang="en-US" i="1" kern="0" dirty="0">
                <a:solidFill>
                  <a:schemeClr val="accent1">
                    <a:lumMod val="75000"/>
                  </a:schemeClr>
                </a:solidFill>
                <a:latin typeface="Helvetica Neue"/>
                <a:ea typeface="Optima" pitchFamily="18" charset="-93"/>
                <a:cs typeface="Optima" pitchFamily="18" charset="-93"/>
              </a:rPr>
              <a:t> </a:t>
            </a:r>
            <a:r>
              <a:rPr lang="en-US" i="1" kern="0" dirty="0" err="1">
                <a:solidFill>
                  <a:schemeClr val="accent1">
                    <a:lumMod val="75000"/>
                  </a:schemeClr>
                </a:solidFill>
                <a:latin typeface="Helvetica Neue"/>
                <a:ea typeface="Optima" pitchFamily="18" charset="-93"/>
                <a:cs typeface="Optima" pitchFamily="18" charset="-93"/>
              </a:rPr>
              <a:t>tốc</a:t>
            </a:r>
            <a:r>
              <a:rPr lang="en-US" i="1" kern="0" dirty="0">
                <a:solidFill>
                  <a:schemeClr val="accent1">
                    <a:lumMod val="75000"/>
                  </a:schemeClr>
                </a:solidFill>
                <a:latin typeface="Helvetica Neue"/>
                <a:ea typeface="Optima" pitchFamily="18" charset="-93"/>
                <a:cs typeface="Optima" pitchFamily="18" charset="-93"/>
              </a:rPr>
              <a:t> </a:t>
            </a:r>
            <a:r>
              <a:rPr lang="en-US" i="1" kern="0" dirty="0" err="1">
                <a:solidFill>
                  <a:schemeClr val="accent1">
                    <a:lumMod val="75000"/>
                  </a:schemeClr>
                </a:solidFill>
                <a:latin typeface="Helvetica Neue"/>
                <a:ea typeface="Optima" pitchFamily="18" charset="-93"/>
                <a:cs typeface="Optima" pitchFamily="18" charset="-93"/>
              </a:rPr>
              <a:t>của</a:t>
            </a:r>
            <a:r>
              <a:rPr lang="en-US" i="1" kern="0" dirty="0">
                <a:solidFill>
                  <a:schemeClr val="accent1">
                    <a:lumMod val="75000"/>
                  </a:schemeClr>
                </a:solidFill>
                <a:latin typeface="Helvetica Neue"/>
                <a:ea typeface="Optima" pitchFamily="18" charset="-93"/>
                <a:cs typeface="Optima" pitchFamily="18" charset="-93"/>
              </a:rPr>
              <a:t> </a:t>
            </a:r>
            <a:r>
              <a:rPr lang="en-US" i="1" kern="0" dirty="0" err="1">
                <a:solidFill>
                  <a:schemeClr val="accent1">
                    <a:lumMod val="75000"/>
                  </a:schemeClr>
                </a:solidFill>
                <a:latin typeface="Helvetica Neue"/>
                <a:ea typeface="Optima" pitchFamily="18" charset="-93"/>
                <a:cs typeface="Optima" pitchFamily="18" charset="-93"/>
              </a:rPr>
              <a:t>điểm</a:t>
            </a:r>
            <a:r>
              <a:rPr lang="en-US" i="1" kern="0" dirty="0">
                <a:solidFill>
                  <a:schemeClr val="accent1">
                    <a:lumMod val="75000"/>
                  </a:schemeClr>
                </a:solidFill>
                <a:latin typeface="Helvetica Neue"/>
                <a:ea typeface="Optima" pitchFamily="18" charset="-93"/>
                <a:cs typeface="Optima" pitchFamily="18" charset="-93"/>
              </a:rPr>
              <a:t> M:</a:t>
            </a:r>
          </a:p>
        </p:txBody>
      </p:sp>
      <p:sp>
        <p:nvSpPr>
          <p:cNvPr id="23" name="Rectangle 22"/>
          <p:cNvSpPr/>
          <p:nvPr/>
        </p:nvSpPr>
        <p:spPr>
          <a:xfrm>
            <a:off x="467544" y="3696642"/>
            <a:ext cx="3168352" cy="394210"/>
          </a:xfrm>
          <a:prstGeom prst="rect">
            <a:avLst/>
          </a:prstGeom>
        </p:spPr>
        <p:txBody>
          <a:bodyPr wrap="square">
            <a:spAutoFit/>
          </a:bodyPr>
          <a:lstStyle/>
          <a:p>
            <a:pPr lvl="0">
              <a:lnSpc>
                <a:spcPct val="120000"/>
              </a:lnSpc>
              <a:spcBef>
                <a:spcPts val="600"/>
              </a:spcBef>
              <a:buClr>
                <a:srgbClr val="142288"/>
              </a:buClr>
            </a:pPr>
            <a:r>
              <a:rPr lang="en-US" i="1" kern="0" dirty="0">
                <a:solidFill>
                  <a:schemeClr val="accent1">
                    <a:lumMod val="75000"/>
                  </a:schemeClr>
                </a:solidFill>
                <a:latin typeface="Helvetica Neue"/>
                <a:ea typeface="Optima" pitchFamily="18" charset="-93"/>
                <a:cs typeface="Optima" pitchFamily="18" charset="-93"/>
              </a:rPr>
              <a:t>Gia </a:t>
            </a:r>
            <a:r>
              <a:rPr lang="en-US" i="1" kern="0" dirty="0" err="1">
                <a:solidFill>
                  <a:schemeClr val="accent1">
                    <a:lumMod val="75000"/>
                  </a:schemeClr>
                </a:solidFill>
                <a:latin typeface="Helvetica Neue"/>
                <a:ea typeface="Optima" pitchFamily="18" charset="-93"/>
                <a:cs typeface="Optima" pitchFamily="18" charset="-93"/>
              </a:rPr>
              <a:t>tốc</a:t>
            </a:r>
            <a:r>
              <a:rPr lang="en-US" i="1" kern="0" dirty="0">
                <a:solidFill>
                  <a:schemeClr val="accent1">
                    <a:lumMod val="75000"/>
                  </a:schemeClr>
                </a:solidFill>
                <a:latin typeface="Helvetica Neue"/>
                <a:ea typeface="Optima" pitchFamily="18" charset="-93"/>
                <a:cs typeface="Optima" pitchFamily="18" charset="-93"/>
              </a:rPr>
              <a:t> </a:t>
            </a:r>
            <a:r>
              <a:rPr lang="en-US" i="1" kern="0" dirty="0" err="1">
                <a:solidFill>
                  <a:schemeClr val="accent1">
                    <a:lumMod val="75000"/>
                  </a:schemeClr>
                </a:solidFill>
                <a:latin typeface="Helvetica Neue"/>
                <a:ea typeface="Optima" pitchFamily="18" charset="-93"/>
                <a:cs typeface="Optima" pitchFamily="18" charset="-93"/>
              </a:rPr>
              <a:t>của</a:t>
            </a:r>
            <a:r>
              <a:rPr lang="en-US" i="1" kern="0" dirty="0">
                <a:solidFill>
                  <a:schemeClr val="accent1">
                    <a:lumMod val="75000"/>
                  </a:schemeClr>
                </a:solidFill>
                <a:latin typeface="Helvetica Neue"/>
                <a:ea typeface="Optima" pitchFamily="18" charset="-93"/>
                <a:cs typeface="Optima" pitchFamily="18" charset="-93"/>
              </a:rPr>
              <a:t> </a:t>
            </a:r>
            <a:r>
              <a:rPr lang="en-US" i="1" kern="0" dirty="0" err="1">
                <a:solidFill>
                  <a:schemeClr val="accent1">
                    <a:lumMod val="75000"/>
                  </a:schemeClr>
                </a:solidFill>
                <a:latin typeface="Helvetica Neue"/>
                <a:ea typeface="Optima" pitchFamily="18" charset="-93"/>
                <a:cs typeface="Optima" pitchFamily="18" charset="-93"/>
              </a:rPr>
              <a:t>điểm</a:t>
            </a:r>
            <a:r>
              <a:rPr lang="en-US" i="1" kern="0" dirty="0">
                <a:solidFill>
                  <a:schemeClr val="accent1">
                    <a:lumMod val="75000"/>
                  </a:schemeClr>
                </a:solidFill>
                <a:latin typeface="Helvetica Neue"/>
                <a:ea typeface="Optima" pitchFamily="18" charset="-93"/>
                <a:cs typeface="Optima" pitchFamily="18" charset="-93"/>
              </a:rPr>
              <a:t> M:</a:t>
            </a:r>
          </a:p>
        </p:txBody>
      </p:sp>
      <p:sp>
        <p:nvSpPr>
          <p:cNvPr id="24" name="Rectangle 23"/>
          <p:cNvSpPr/>
          <p:nvPr/>
        </p:nvSpPr>
        <p:spPr>
          <a:xfrm>
            <a:off x="3851920" y="2738942"/>
            <a:ext cx="4392488" cy="834074"/>
          </a:xfrm>
          <a:prstGeom prst="rect">
            <a:avLst/>
          </a:prstGeom>
        </p:spPr>
        <p:txBody>
          <a:bodyPr wrap="square">
            <a:spAutoFit/>
          </a:bodyPr>
          <a:lstStyle/>
          <a:p>
            <a:pPr lvl="0">
              <a:lnSpc>
                <a:spcPct val="120000"/>
              </a:lnSpc>
              <a:spcBef>
                <a:spcPts val="600"/>
              </a:spcBef>
              <a:buClr>
                <a:srgbClr val="142288"/>
              </a:buClr>
            </a:pPr>
            <a:r>
              <a:rPr lang="en-US" b="0" kern="0">
                <a:solidFill>
                  <a:schemeClr val="accent1">
                    <a:lumMod val="75000"/>
                  </a:schemeClr>
                </a:solidFill>
                <a:latin typeface="+mn-lt"/>
                <a:ea typeface="Optima" pitchFamily="18" charset="-93"/>
                <a:cs typeface="Times New Roman"/>
              </a:rPr>
              <a:t>Phương: vuông góc với bán kính quay R</a:t>
            </a:r>
          </a:p>
          <a:p>
            <a:pPr lvl="0">
              <a:lnSpc>
                <a:spcPct val="120000"/>
              </a:lnSpc>
              <a:spcBef>
                <a:spcPts val="600"/>
              </a:spcBef>
              <a:buClr>
                <a:srgbClr val="142288"/>
              </a:buClr>
            </a:pPr>
            <a:r>
              <a:rPr lang="en-US" b="0" kern="0">
                <a:solidFill>
                  <a:schemeClr val="accent1">
                    <a:lumMod val="75000"/>
                  </a:schemeClr>
                </a:solidFill>
                <a:latin typeface="+mn-lt"/>
                <a:ea typeface="Optima" pitchFamily="18" charset="-93"/>
                <a:cs typeface="Times New Roman"/>
              </a:rPr>
              <a:t>Chiều: thuận chiều quay</a:t>
            </a:r>
            <a:endParaRPr lang="en-US" b="0" kern="0">
              <a:solidFill>
                <a:schemeClr val="accent1">
                  <a:lumMod val="75000"/>
                </a:schemeClr>
              </a:solidFill>
              <a:latin typeface="+mn-lt"/>
              <a:ea typeface="Optima" pitchFamily="18" charset="-93"/>
              <a:cs typeface="Optima" pitchFamily="18" charset="-93"/>
            </a:endParaRPr>
          </a:p>
        </p:txBody>
      </p:sp>
      <p:sp>
        <p:nvSpPr>
          <p:cNvPr id="32" name="Rectangle 31"/>
          <p:cNvSpPr/>
          <p:nvPr/>
        </p:nvSpPr>
        <p:spPr>
          <a:xfrm>
            <a:off x="179512" y="4326495"/>
            <a:ext cx="4356484" cy="1575816"/>
          </a:xfrm>
          <a:prstGeom prst="rect">
            <a:avLst/>
          </a:prstGeom>
        </p:spPr>
        <p:txBody>
          <a:bodyPr wrap="square">
            <a:spAutoFit/>
          </a:bodyPr>
          <a:lstStyle/>
          <a:p>
            <a:pPr lvl="0">
              <a:lnSpc>
                <a:spcPct val="120000"/>
              </a:lnSpc>
              <a:spcBef>
                <a:spcPts val="600"/>
              </a:spcBef>
              <a:buClr>
                <a:srgbClr val="142288"/>
              </a:buClr>
            </a:pPr>
            <a:r>
              <a:rPr lang="en-US" b="0" i="1" kern="0">
                <a:solidFill>
                  <a:schemeClr val="accent1">
                    <a:lumMod val="75000"/>
                  </a:schemeClr>
                </a:solidFill>
                <a:latin typeface="+mn-lt"/>
                <a:ea typeface="Optima" pitchFamily="18" charset="-93"/>
                <a:cs typeface="Times New Roman"/>
              </a:rPr>
              <a:t>Gia tốc tiếp:</a:t>
            </a:r>
          </a:p>
          <a:p>
            <a:pPr marL="285750" lvl="0"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mn-lt"/>
                <a:ea typeface="Optima" pitchFamily="18" charset="-93"/>
                <a:cs typeface="Times New Roman"/>
              </a:rPr>
              <a:t>Phương vuông góc với bán kính quay</a:t>
            </a:r>
          </a:p>
          <a:p>
            <a:pPr marL="285750" lvl="0"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mn-lt"/>
                <a:ea typeface="Optima" pitchFamily="18" charset="-93"/>
                <a:cs typeface="Times New Roman"/>
              </a:rPr>
              <a:t>Chiều: thuận chiều v nếu vật quay nhanh dần đều và ngược lại</a:t>
            </a:r>
            <a:endParaRPr lang="en-US" b="0" i="1" kern="0">
              <a:solidFill>
                <a:schemeClr val="accent1">
                  <a:lumMod val="75000"/>
                </a:schemeClr>
              </a:solidFill>
              <a:latin typeface="+mn-lt"/>
              <a:ea typeface="Optima" pitchFamily="18" charset="-93"/>
              <a:cs typeface="Optima" pitchFamily="18" charset="-93"/>
            </a:endParaRPr>
          </a:p>
        </p:txBody>
      </p:sp>
      <p:sp>
        <p:nvSpPr>
          <p:cNvPr id="33" name="Rectangle 32"/>
          <p:cNvSpPr/>
          <p:nvPr/>
        </p:nvSpPr>
        <p:spPr>
          <a:xfrm>
            <a:off x="4572000" y="4293096"/>
            <a:ext cx="4356484" cy="1575816"/>
          </a:xfrm>
          <a:prstGeom prst="rect">
            <a:avLst/>
          </a:prstGeom>
        </p:spPr>
        <p:txBody>
          <a:bodyPr wrap="square">
            <a:spAutoFit/>
          </a:bodyPr>
          <a:lstStyle/>
          <a:p>
            <a:pPr lvl="0">
              <a:lnSpc>
                <a:spcPct val="120000"/>
              </a:lnSpc>
              <a:spcBef>
                <a:spcPts val="600"/>
              </a:spcBef>
              <a:buClr>
                <a:srgbClr val="142288"/>
              </a:buClr>
            </a:pPr>
            <a:r>
              <a:rPr lang="en-US" b="0" i="1" kern="0">
                <a:solidFill>
                  <a:schemeClr val="accent1">
                    <a:lumMod val="75000"/>
                  </a:schemeClr>
                </a:solidFill>
                <a:latin typeface="+mn-lt"/>
                <a:ea typeface="Optima" pitchFamily="18" charset="-93"/>
                <a:cs typeface="Times New Roman"/>
              </a:rPr>
              <a:t>Gia tốc pháp:</a:t>
            </a:r>
          </a:p>
          <a:p>
            <a:pPr marL="285750" lvl="0"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mn-lt"/>
                <a:ea typeface="Optima" pitchFamily="18" charset="-93"/>
                <a:cs typeface="Times New Roman"/>
              </a:rPr>
              <a:t>Phương dọc bán kính quay</a:t>
            </a:r>
          </a:p>
          <a:p>
            <a:pPr marL="285750" lvl="0" indent="-285750">
              <a:lnSpc>
                <a:spcPct val="120000"/>
              </a:lnSpc>
              <a:spcBef>
                <a:spcPts val="600"/>
              </a:spcBef>
              <a:buClr>
                <a:srgbClr val="142288"/>
              </a:buClr>
              <a:buFont typeface="Arial" pitchFamily="34" charset="0"/>
              <a:buChar char="•"/>
            </a:pPr>
            <a:r>
              <a:rPr lang="en-US" b="0" i="1" kern="0">
                <a:solidFill>
                  <a:schemeClr val="accent1">
                    <a:lumMod val="75000"/>
                  </a:schemeClr>
                </a:solidFill>
                <a:latin typeface="+mn-lt"/>
                <a:ea typeface="Optima" pitchFamily="18" charset="-93"/>
                <a:cs typeface="Times New Roman"/>
              </a:rPr>
              <a:t>Chiều: hướng về trục quay (gia tốc hướng tâm)</a:t>
            </a:r>
            <a:endParaRPr lang="en-US" b="0" i="1" kern="0">
              <a:solidFill>
                <a:schemeClr val="accent1">
                  <a:lumMod val="75000"/>
                </a:schemeClr>
              </a:solidFill>
              <a:latin typeface="+mn-lt"/>
              <a:ea typeface="Optima" pitchFamily="18" charset="-93"/>
              <a:cs typeface="Optima" pitchFamily="18" charset="-93"/>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2881166679"/>
              </p:ext>
            </p:extLst>
          </p:nvPr>
        </p:nvGraphicFramePr>
        <p:xfrm>
          <a:off x="1928813" y="4304358"/>
          <a:ext cx="930275" cy="428625"/>
        </p:xfrm>
        <a:graphic>
          <a:graphicData uri="http://schemas.openxmlformats.org/presentationml/2006/ole">
            <mc:AlternateContent xmlns:mc="http://schemas.openxmlformats.org/markup-compatibility/2006">
              <mc:Choice xmlns:v="urn:schemas-microsoft-com:vml" Requires="v">
                <p:oleObj name="Equation" r:id="rId9" imgW="495000" imgH="228600" progId="Equation.DSMT4">
                  <p:embed/>
                </p:oleObj>
              </mc:Choice>
              <mc:Fallback>
                <p:oleObj name="Equation" r:id="rId9" imgW="495000" imgH="228600" progId="Equation.DSMT4">
                  <p:embed/>
                  <p:pic>
                    <p:nvPicPr>
                      <p:cNvPr id="0" name="Object 19"/>
                      <p:cNvPicPr>
                        <a:picLocks noChangeAspect="1" noChangeArrowheads="1"/>
                      </p:cNvPicPr>
                      <p:nvPr/>
                    </p:nvPicPr>
                    <p:blipFill>
                      <a:blip r:embed="rId10"/>
                      <a:srcRect/>
                      <a:stretch>
                        <a:fillRect/>
                      </a:stretch>
                    </p:blipFill>
                    <p:spPr bwMode="auto">
                      <a:xfrm>
                        <a:off x="1928813" y="4304358"/>
                        <a:ext cx="930275" cy="428625"/>
                      </a:xfrm>
                      <a:prstGeom prst="rect">
                        <a:avLst/>
                      </a:prstGeom>
                      <a:noFill/>
                      <a:ln>
                        <a:noFill/>
                      </a:ln>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1746504968"/>
              </p:ext>
            </p:extLst>
          </p:nvPr>
        </p:nvGraphicFramePr>
        <p:xfrm>
          <a:off x="6245225" y="4274195"/>
          <a:ext cx="1119188" cy="452438"/>
        </p:xfrm>
        <a:graphic>
          <a:graphicData uri="http://schemas.openxmlformats.org/presentationml/2006/ole">
            <mc:AlternateContent xmlns:mc="http://schemas.openxmlformats.org/markup-compatibility/2006">
              <mc:Choice xmlns:v="urn:schemas-microsoft-com:vml" Requires="v">
                <p:oleObj name="Equation" r:id="rId11" imgW="596880" imgH="241200" progId="Equation.DSMT4">
                  <p:embed/>
                </p:oleObj>
              </mc:Choice>
              <mc:Fallback>
                <p:oleObj name="Equation" r:id="rId11" imgW="596880" imgH="241200" progId="Equation.DSMT4">
                  <p:embed/>
                  <p:pic>
                    <p:nvPicPr>
                      <p:cNvPr id="0" name="Object 19"/>
                      <p:cNvPicPr>
                        <a:picLocks noChangeAspect="1" noChangeArrowheads="1"/>
                      </p:cNvPicPr>
                      <p:nvPr/>
                    </p:nvPicPr>
                    <p:blipFill>
                      <a:blip r:embed="rId12"/>
                      <a:srcRect/>
                      <a:stretch>
                        <a:fillRect/>
                      </a:stretch>
                    </p:blipFill>
                    <p:spPr bwMode="auto">
                      <a:xfrm>
                        <a:off x="6245225" y="4274195"/>
                        <a:ext cx="1119188"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7" name="Straight Connector 6"/>
          <p:cNvCxnSpPr/>
          <p:nvPr/>
        </p:nvCxnSpPr>
        <p:spPr bwMode="auto">
          <a:xfrm>
            <a:off x="4535996" y="4326495"/>
            <a:ext cx="0" cy="1542417"/>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 name="Title 5">
            <a:extLst>
              <a:ext uri="{FF2B5EF4-FFF2-40B4-BE49-F238E27FC236}">
                <a16:creationId xmlns:a16="http://schemas.microsoft.com/office/drawing/2014/main" id="{E41AC631-3590-46A2-8337-AA9DE579F63A}"/>
              </a:ext>
            </a:extLst>
          </p:cNvPr>
          <p:cNvSpPr>
            <a:spLocks noGrp="1"/>
          </p:cNvSpPr>
          <p:nvPr>
            <p:ph type="title"/>
          </p:nvPr>
        </p:nvSpPr>
        <p:spPr/>
        <p:txBody>
          <a:bodyPr/>
          <a:lstStyle/>
          <a:p>
            <a:r>
              <a:rPr lang="vi-VN" dirty="0"/>
              <a:t>Chương</a:t>
            </a:r>
            <a:r>
              <a:rPr lang="en-US" dirty="0"/>
              <a:t> 5. CHUYỂN ĐỘNG CƠ BẢN CỦA VẬT RẮN</a:t>
            </a:r>
          </a:p>
        </p:txBody>
      </p:sp>
    </p:spTree>
    <p:extLst>
      <p:ext uri="{BB962C8B-B14F-4D97-AF65-F5344CB8AC3E}">
        <p14:creationId xmlns:p14="http://schemas.microsoft.com/office/powerpoint/2010/main" val="11767809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80"/>
          <p:cNvSpPr/>
          <p:nvPr/>
        </p:nvSpPr>
        <p:spPr>
          <a:xfrm>
            <a:off x="251520" y="836712"/>
            <a:ext cx="8568952" cy="1172629"/>
          </a:xfrm>
          <a:prstGeom prst="rect">
            <a:avLst/>
          </a:prstGeom>
        </p:spPr>
        <p:txBody>
          <a:bodyPr wrap="square">
            <a:spAutoFit/>
          </a:bodyPr>
          <a:lstStyle/>
          <a:p>
            <a:pPr lvl="0">
              <a:lnSpc>
                <a:spcPct val="130000"/>
              </a:lnSpc>
              <a:spcBef>
                <a:spcPts val="600"/>
              </a:spcBef>
              <a:buClr>
                <a:srgbClr val="142288"/>
              </a:buClr>
            </a:pPr>
            <a:r>
              <a:rPr lang="en-US" i="1" kern="0">
                <a:solidFill>
                  <a:schemeClr val="accent1">
                    <a:lumMod val="75000"/>
                  </a:schemeClr>
                </a:solidFill>
                <a:latin typeface="Helvetica Neue"/>
                <a:ea typeface="Optima" pitchFamily="18" charset="-93"/>
                <a:cs typeface="Optima" pitchFamily="18" charset="-93"/>
              </a:rPr>
              <a:t>Ví dụ 1. </a:t>
            </a:r>
            <a:r>
              <a:rPr lang="vi-VN" b="0" i="1" kern="0">
                <a:solidFill>
                  <a:schemeClr val="accent1">
                    <a:lumMod val="75000"/>
                  </a:schemeClr>
                </a:solidFill>
                <a:latin typeface="Helvetica Neue"/>
                <a:ea typeface="Optima" pitchFamily="18" charset="-93"/>
                <a:cs typeface="Optima" pitchFamily="18" charset="-93"/>
              </a:rPr>
              <a:t>Một trục máy trong giai đoạn mở máy chuyển động nhanh dần đều, sau 8 phút đạt được vận tốc góc </a:t>
            </a:r>
            <a:r>
              <a:rPr lang="en-US" b="0" i="1" kern="0">
                <a:solidFill>
                  <a:schemeClr val="accent1">
                    <a:lumMod val="75000"/>
                  </a:schemeClr>
                </a:solidFill>
                <a:latin typeface="Helvetica Neue"/>
                <a:ea typeface="Optima" pitchFamily="18" charset="-93"/>
                <a:cs typeface="Optima" pitchFamily="18" charset="-93"/>
              </a:rPr>
              <a:t>n = 120 vòng/phút</a:t>
            </a:r>
            <a:r>
              <a:rPr lang="vi-VN" b="0" i="1" kern="0">
                <a:solidFill>
                  <a:schemeClr val="accent1">
                    <a:lumMod val="75000"/>
                  </a:schemeClr>
                </a:solidFill>
                <a:latin typeface="Helvetica Neue"/>
                <a:ea typeface="Optima" pitchFamily="18" charset="-93"/>
                <a:cs typeface="Optima" pitchFamily="18" charset="-93"/>
              </a:rPr>
              <a:t>. Tính gia tốc góc của trục và số vòng trục quay được trong thời gian đó</a:t>
            </a:r>
            <a:r>
              <a:rPr lang="en-US" b="0" i="1" kern="0">
                <a:solidFill>
                  <a:schemeClr val="accent1">
                    <a:lumMod val="75000"/>
                  </a:schemeClr>
                </a:solidFill>
                <a:latin typeface="Helvetica Neue"/>
                <a:ea typeface="Optima" pitchFamily="18" charset="-93"/>
                <a:cs typeface="Optima" pitchFamily="18" charset="-93"/>
              </a:rPr>
              <a:t>.</a:t>
            </a:r>
            <a:endParaRPr lang="en-US" i="1" kern="0">
              <a:solidFill>
                <a:schemeClr val="accent1">
                  <a:lumMod val="75000"/>
                </a:schemeClr>
              </a:solidFill>
              <a:latin typeface="Helvetica Neue"/>
              <a:ea typeface="Optima" pitchFamily="18" charset="-93"/>
              <a:cs typeface="Optima" pitchFamily="18" charset="-93"/>
            </a:endParaRPr>
          </a:p>
        </p:txBody>
      </p:sp>
      <p:sp>
        <p:nvSpPr>
          <p:cNvPr id="3" name="Title 2">
            <a:extLst>
              <a:ext uri="{FF2B5EF4-FFF2-40B4-BE49-F238E27FC236}">
                <a16:creationId xmlns:a16="http://schemas.microsoft.com/office/drawing/2014/main" id="{FE1ECB91-636A-4160-B2D6-FFFE5AEB5EEE}"/>
              </a:ext>
            </a:extLst>
          </p:cNvPr>
          <p:cNvSpPr>
            <a:spLocks noGrp="1"/>
          </p:cNvSpPr>
          <p:nvPr>
            <p:ph type="title"/>
          </p:nvPr>
        </p:nvSpPr>
        <p:spPr/>
        <p:txBody>
          <a:bodyPr/>
          <a:lstStyle/>
          <a:p>
            <a:r>
              <a:rPr lang="vi-VN" dirty="0"/>
              <a:t>Chương</a:t>
            </a:r>
            <a:r>
              <a:rPr lang="en-US" dirty="0"/>
              <a:t> 5. CHUYỂN ĐỘNG CƠ BẢN CỦA VẬT RẮN</a:t>
            </a:r>
          </a:p>
        </p:txBody>
      </p:sp>
    </p:spTree>
    <p:extLst>
      <p:ext uri="{BB962C8B-B14F-4D97-AF65-F5344CB8AC3E}">
        <p14:creationId xmlns:p14="http://schemas.microsoft.com/office/powerpoint/2010/main" val="33061417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80"/>
          <p:cNvSpPr/>
          <p:nvPr/>
        </p:nvSpPr>
        <p:spPr>
          <a:xfrm>
            <a:off x="251520" y="908720"/>
            <a:ext cx="8568952" cy="1172629"/>
          </a:xfrm>
          <a:prstGeom prst="rect">
            <a:avLst/>
          </a:prstGeom>
        </p:spPr>
        <p:txBody>
          <a:bodyPr wrap="square">
            <a:spAutoFit/>
          </a:bodyPr>
          <a:lstStyle/>
          <a:p>
            <a:pPr lvl="0">
              <a:lnSpc>
                <a:spcPct val="130000"/>
              </a:lnSpc>
              <a:spcBef>
                <a:spcPts val="600"/>
              </a:spcBef>
              <a:buClr>
                <a:srgbClr val="142288"/>
              </a:buClr>
            </a:pPr>
            <a:r>
              <a:rPr lang="en-US" i="1" kern="0" dirty="0" err="1">
                <a:solidFill>
                  <a:schemeClr val="accent1">
                    <a:lumMod val="75000"/>
                  </a:schemeClr>
                </a:solidFill>
                <a:latin typeface="Helvetica Neue"/>
                <a:ea typeface="Optima" pitchFamily="18" charset="-93"/>
                <a:cs typeface="Optima" pitchFamily="18" charset="-93"/>
              </a:rPr>
              <a:t>Ví</a:t>
            </a:r>
            <a:r>
              <a:rPr lang="en-US" i="1" kern="0" dirty="0">
                <a:solidFill>
                  <a:schemeClr val="accent1">
                    <a:lumMod val="75000"/>
                  </a:schemeClr>
                </a:solidFill>
                <a:latin typeface="Helvetica Neue"/>
                <a:ea typeface="Optima" pitchFamily="18" charset="-93"/>
                <a:cs typeface="Optima" pitchFamily="18" charset="-93"/>
              </a:rPr>
              <a:t> </a:t>
            </a:r>
            <a:r>
              <a:rPr lang="en-US" i="1" kern="0" dirty="0" err="1">
                <a:solidFill>
                  <a:schemeClr val="accent1">
                    <a:lumMod val="75000"/>
                  </a:schemeClr>
                </a:solidFill>
                <a:latin typeface="Helvetica Neue"/>
                <a:ea typeface="Optima" pitchFamily="18" charset="-93"/>
                <a:cs typeface="Optima" pitchFamily="18" charset="-93"/>
              </a:rPr>
              <a:t>dụ</a:t>
            </a:r>
            <a:r>
              <a:rPr lang="en-US" i="1" kern="0" dirty="0">
                <a:solidFill>
                  <a:schemeClr val="accent1">
                    <a:lumMod val="75000"/>
                  </a:schemeClr>
                </a:solidFill>
                <a:latin typeface="Helvetica Neue"/>
                <a:ea typeface="Optima" pitchFamily="18" charset="-93"/>
                <a:cs typeface="Optima" pitchFamily="18" charset="-93"/>
              </a:rPr>
              <a:t> 2. </a:t>
            </a:r>
            <a:r>
              <a:rPr lang="vi-VN" b="0" i="1" kern="0" dirty="0">
                <a:solidFill>
                  <a:schemeClr val="accent1">
                    <a:lumMod val="75000"/>
                  </a:schemeClr>
                </a:solidFill>
                <a:latin typeface="Helvetica Neue"/>
                <a:ea typeface="Optima" pitchFamily="18" charset="-93"/>
                <a:cs typeface="Optima" pitchFamily="18" charset="-93"/>
              </a:rPr>
              <a:t>Một </a:t>
            </a:r>
            <a:r>
              <a:rPr lang="en-US" b="0" i="1" kern="0" dirty="0" err="1">
                <a:solidFill>
                  <a:schemeClr val="accent1">
                    <a:lumMod val="75000"/>
                  </a:schemeClr>
                </a:solidFill>
                <a:latin typeface="Helvetica Neue"/>
                <a:ea typeface="Optima" pitchFamily="18" charset="-93"/>
                <a:cs typeface="Optima" pitchFamily="18" charset="-93"/>
              </a:rPr>
              <a:t>đĩa</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tròn</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có bán kính R</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0</a:t>
            </a:r>
            <a:r>
              <a:rPr lang="en-US" b="0" i="1" kern="0" dirty="0">
                <a:solidFill>
                  <a:schemeClr val="accent1">
                    <a:lumMod val="75000"/>
                  </a:schemeClr>
                </a:solidFill>
                <a:latin typeface="Helvetica Neue"/>
                <a:ea typeface="Optima" pitchFamily="18" charset="-93"/>
                <a:cs typeface="Optima" pitchFamily="18" charset="-93"/>
              </a:rPr>
              <a:t>,</a:t>
            </a:r>
            <a:r>
              <a:rPr lang="vi-VN" b="0" i="1" kern="0" dirty="0">
                <a:solidFill>
                  <a:schemeClr val="accent1">
                    <a:lumMod val="75000"/>
                  </a:schemeClr>
                </a:solidFill>
                <a:latin typeface="Helvetica Neue"/>
                <a:ea typeface="Optima" pitchFamily="18" charset="-93"/>
                <a:cs typeface="Optima" pitchFamily="18" charset="-93"/>
              </a:rPr>
              <a:t>5 </a:t>
            </a:r>
            <a:r>
              <a:rPr lang="en-US" b="0" i="1" kern="0" dirty="0">
                <a:solidFill>
                  <a:schemeClr val="accent1">
                    <a:lumMod val="75000"/>
                  </a:schemeClr>
                </a:solidFill>
                <a:latin typeface="Helvetica Neue"/>
                <a:ea typeface="Optima" pitchFamily="18" charset="-93"/>
                <a:cs typeface="Optima" pitchFamily="18" charset="-93"/>
              </a:rPr>
              <a:t>m</a:t>
            </a:r>
            <a:r>
              <a:rPr lang="vi-VN" b="0" i="1" kern="0" dirty="0">
                <a:solidFill>
                  <a:schemeClr val="accent1">
                    <a:lumMod val="75000"/>
                  </a:schemeClr>
                </a:solidFill>
                <a:latin typeface="Helvetica Neue"/>
                <a:ea typeface="Optima" pitchFamily="18" charset="-93"/>
                <a:cs typeface="Optima" pitchFamily="18" charset="-93"/>
              </a:rPr>
              <a:t> quay nhanh dần đều từ trạng thái nghĩ, sau 10s điểm </a:t>
            </a:r>
            <a:r>
              <a:rPr lang="en-US" b="0" i="1" kern="0" dirty="0">
                <a:solidFill>
                  <a:schemeClr val="accent1">
                    <a:lumMod val="75000"/>
                  </a:schemeClr>
                </a:solidFill>
                <a:latin typeface="Helvetica Neue"/>
                <a:ea typeface="Optima" pitchFamily="18" charset="-93"/>
                <a:cs typeface="Optima" pitchFamily="18" charset="-93"/>
              </a:rPr>
              <a:t>M </a:t>
            </a:r>
            <a:r>
              <a:rPr lang="vi-VN" b="0" i="1" kern="0" dirty="0">
                <a:solidFill>
                  <a:schemeClr val="accent1">
                    <a:lumMod val="75000"/>
                  </a:schemeClr>
                </a:solidFill>
                <a:latin typeface="Helvetica Neue"/>
                <a:ea typeface="Optima" pitchFamily="18" charset="-93"/>
                <a:cs typeface="Optima" pitchFamily="18" charset="-93"/>
              </a:rPr>
              <a:t>nằm trên </a:t>
            </a:r>
            <a:r>
              <a:rPr lang="en-US" b="0" i="1" kern="0" dirty="0" err="1">
                <a:solidFill>
                  <a:schemeClr val="accent1">
                    <a:lumMod val="75000"/>
                  </a:schemeClr>
                </a:solidFill>
                <a:latin typeface="Helvetica Neue"/>
                <a:ea typeface="Optima" pitchFamily="18" charset="-93"/>
                <a:cs typeface="Optima" pitchFamily="18" charset="-93"/>
              </a:rPr>
              <a:t>vành</a:t>
            </a:r>
            <a:r>
              <a:rPr lang="en-US" b="0" i="1" kern="0" dirty="0">
                <a:solidFill>
                  <a:schemeClr val="accent1">
                    <a:lumMod val="75000"/>
                  </a:schemeClr>
                </a:solidFill>
                <a:latin typeface="Helvetica Neue"/>
                <a:ea typeface="Optima" pitchFamily="18" charset="-93"/>
                <a:cs typeface="Optima" pitchFamily="18" charset="-93"/>
              </a:rPr>
              <a:t> </a:t>
            </a:r>
            <a:r>
              <a:rPr lang="en-US" b="0" i="1" kern="0" dirty="0" err="1">
                <a:solidFill>
                  <a:schemeClr val="accent1">
                    <a:lumMod val="75000"/>
                  </a:schemeClr>
                </a:solidFill>
                <a:latin typeface="Helvetica Neue"/>
                <a:ea typeface="Optima" pitchFamily="18" charset="-93"/>
                <a:cs typeface="Optima" pitchFamily="18" charset="-93"/>
              </a:rPr>
              <a:t>đĩa</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có vận tốc V</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a:t>
            </a:r>
            <a:r>
              <a:rPr lang="en-US" b="0" i="1" kern="0" dirty="0">
                <a:solidFill>
                  <a:schemeClr val="accent1">
                    <a:lumMod val="75000"/>
                  </a:schemeClr>
                </a:solidFill>
                <a:latin typeface="Helvetica Neue"/>
                <a:ea typeface="Optima" pitchFamily="18" charset="-93"/>
                <a:cs typeface="Optima" pitchFamily="18" charset="-93"/>
              </a:rPr>
              <a:t> 4m/s</a:t>
            </a:r>
            <a:r>
              <a:rPr lang="vi-VN" b="0" i="1" kern="0" dirty="0">
                <a:solidFill>
                  <a:schemeClr val="accent1">
                    <a:lumMod val="75000"/>
                  </a:schemeClr>
                </a:solidFill>
                <a:latin typeface="Helvetica Neue"/>
                <a:ea typeface="Optima" pitchFamily="18" charset="-93"/>
                <a:cs typeface="Optima" pitchFamily="18" charset="-93"/>
              </a:rPr>
              <a:t>. Tính vận tốc, gia tốc pháp tuyến, gia tốc tiếp tuyến của điểm </a:t>
            </a:r>
            <a:r>
              <a:rPr lang="en-US" b="0" i="1" kern="0" dirty="0">
                <a:solidFill>
                  <a:schemeClr val="accent1">
                    <a:lumMod val="75000"/>
                  </a:schemeClr>
                </a:solidFill>
                <a:latin typeface="Helvetica Neue"/>
                <a:ea typeface="Optima" pitchFamily="18" charset="-93"/>
                <a:cs typeface="Optima" pitchFamily="18" charset="-93"/>
              </a:rPr>
              <a:t>M</a:t>
            </a:r>
            <a:r>
              <a:rPr lang="vi-VN" b="0" i="1" kern="0" dirty="0">
                <a:solidFill>
                  <a:schemeClr val="accent1">
                    <a:lumMod val="75000"/>
                  </a:schemeClr>
                </a:solidFill>
                <a:latin typeface="Helvetica Neue"/>
                <a:ea typeface="Optima" pitchFamily="18" charset="-93"/>
                <a:cs typeface="Optima" pitchFamily="18" charset="-93"/>
              </a:rPr>
              <a:t> tại thời điểm t</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a:t>
            </a:r>
            <a:r>
              <a:rPr lang="en-US" b="0" i="1" kern="0" dirty="0">
                <a:solidFill>
                  <a:schemeClr val="accent1">
                    <a:lumMod val="75000"/>
                  </a:schemeClr>
                </a:solidFill>
                <a:latin typeface="Helvetica Neue"/>
                <a:ea typeface="Optima" pitchFamily="18" charset="-93"/>
                <a:cs typeface="Optima" pitchFamily="18" charset="-93"/>
              </a:rPr>
              <a:t> </a:t>
            </a:r>
            <a:r>
              <a:rPr lang="vi-VN" b="0" i="1" kern="0" dirty="0">
                <a:solidFill>
                  <a:schemeClr val="accent1">
                    <a:lumMod val="75000"/>
                  </a:schemeClr>
                </a:solidFill>
                <a:latin typeface="Helvetica Neue"/>
                <a:ea typeface="Optima" pitchFamily="18" charset="-93"/>
                <a:cs typeface="Optima" pitchFamily="18" charset="-93"/>
              </a:rPr>
              <a:t>15s</a:t>
            </a:r>
            <a:r>
              <a:rPr lang="en-US" b="0" i="1" kern="0" dirty="0">
                <a:solidFill>
                  <a:schemeClr val="accent1">
                    <a:lumMod val="75000"/>
                  </a:schemeClr>
                </a:solidFill>
                <a:latin typeface="Helvetica Neue"/>
                <a:ea typeface="Optima" pitchFamily="18" charset="-93"/>
                <a:cs typeface="Optima" pitchFamily="18" charset="-93"/>
              </a:rPr>
              <a:t>.</a:t>
            </a:r>
            <a:endParaRPr lang="en-US" i="1" kern="0" dirty="0">
              <a:solidFill>
                <a:schemeClr val="accent1">
                  <a:lumMod val="75000"/>
                </a:schemeClr>
              </a:solidFill>
              <a:latin typeface="Helvetica Neue"/>
              <a:ea typeface="Optima" pitchFamily="18" charset="-93"/>
              <a:cs typeface="Optima" pitchFamily="18" charset="-93"/>
            </a:endParaRPr>
          </a:p>
        </p:txBody>
      </p:sp>
      <p:grpSp>
        <p:nvGrpSpPr>
          <p:cNvPr id="8" name="Group 7"/>
          <p:cNvGrpSpPr/>
          <p:nvPr/>
        </p:nvGrpSpPr>
        <p:grpSpPr>
          <a:xfrm>
            <a:off x="6570530" y="2049747"/>
            <a:ext cx="2177934" cy="2090287"/>
            <a:chOff x="6372200" y="2778873"/>
            <a:chExt cx="2177934" cy="2090287"/>
          </a:xfrm>
        </p:grpSpPr>
        <p:sp>
          <p:nvSpPr>
            <p:cNvPr id="3" name="Oval 2"/>
            <p:cNvSpPr/>
            <p:nvPr/>
          </p:nvSpPr>
          <p:spPr bwMode="auto">
            <a:xfrm>
              <a:off x="6372200" y="2852936"/>
              <a:ext cx="2016224" cy="2016224"/>
            </a:xfrm>
            <a:prstGeom prst="ellipse">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cxnSp>
          <p:nvCxnSpPr>
            <p:cNvPr id="6" name="Straight Connector 5"/>
            <p:cNvCxnSpPr>
              <a:stCxn id="3" idx="7"/>
            </p:cNvCxnSpPr>
            <p:nvPr/>
          </p:nvCxnSpPr>
          <p:spPr bwMode="auto">
            <a:xfrm flipH="1">
              <a:off x="7392945" y="3148205"/>
              <a:ext cx="700210" cy="712843"/>
            </a:xfrm>
            <a:prstGeom prst="line">
              <a:avLst/>
            </a:prstGeom>
            <a:solidFill>
              <a:schemeClr val="accent1"/>
            </a:solidFill>
            <a:ln w="9525" cap="flat" cmpd="sng" algn="ctr">
              <a:solidFill>
                <a:schemeClr val="tx1"/>
              </a:solidFill>
              <a:prstDash val="solid"/>
              <a:round/>
              <a:headEnd type="oval"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Arc 8"/>
            <p:cNvSpPr/>
            <p:nvPr/>
          </p:nvSpPr>
          <p:spPr bwMode="auto">
            <a:xfrm rot="17209575">
              <a:off x="6592814" y="3045124"/>
              <a:ext cx="1574997" cy="1574997"/>
            </a:xfrm>
            <a:prstGeom prst="arc">
              <a:avLst>
                <a:gd name="adj1" fmla="val 16818723"/>
                <a:gd name="adj2" fmla="val 21400383"/>
              </a:avLst>
            </a:prstGeom>
            <a:noFill/>
            <a:ln w="19050" cap="flat" cmpd="sng" algn="ctr">
              <a:solidFill>
                <a:srgbClr val="C00000"/>
              </a:solidFill>
              <a:prstDash val="solid"/>
              <a:round/>
              <a:headEnd type="none" w="med" len="med"/>
              <a:tailEnd type="arrow"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a:ln>
                  <a:noFill/>
                </a:ln>
                <a:solidFill>
                  <a:schemeClr val="tx1"/>
                </a:solidFill>
                <a:effectLst/>
                <a:latin typeface="Arial" charset="0"/>
              </a:endParaRPr>
            </a:p>
          </p:txBody>
        </p:sp>
        <p:sp>
          <p:nvSpPr>
            <p:cNvPr id="10" name="TextBox 9"/>
            <p:cNvSpPr txBox="1"/>
            <p:nvPr/>
          </p:nvSpPr>
          <p:spPr>
            <a:xfrm>
              <a:off x="7002578" y="3635732"/>
              <a:ext cx="449742" cy="369332"/>
            </a:xfrm>
            <a:prstGeom prst="rect">
              <a:avLst/>
            </a:prstGeom>
            <a:noFill/>
          </p:spPr>
          <p:txBody>
            <a:bodyPr wrap="square" rtlCol="0">
              <a:spAutoFit/>
            </a:bodyPr>
            <a:lstStyle/>
            <a:p>
              <a:r>
                <a:rPr lang="en-US" b="0" i="1">
                  <a:latin typeface="Times New Roman"/>
                  <a:cs typeface="Times New Roman"/>
                </a:rPr>
                <a:t>O</a:t>
              </a:r>
              <a:endParaRPr lang="en-US" b="0" i="1" baseline="-25000" dirty="0"/>
            </a:p>
          </p:txBody>
        </p:sp>
        <p:sp>
          <p:nvSpPr>
            <p:cNvPr id="11" name="TextBox 10"/>
            <p:cNvSpPr txBox="1"/>
            <p:nvPr/>
          </p:nvSpPr>
          <p:spPr>
            <a:xfrm>
              <a:off x="7002578" y="3066905"/>
              <a:ext cx="508973" cy="369332"/>
            </a:xfrm>
            <a:prstGeom prst="rect">
              <a:avLst/>
            </a:prstGeom>
            <a:noFill/>
          </p:spPr>
          <p:txBody>
            <a:bodyPr wrap="square" rtlCol="0">
              <a:spAutoFit/>
            </a:bodyPr>
            <a:lstStyle/>
            <a:p>
              <a:r>
                <a:rPr lang="el-GR" b="0" i="1">
                  <a:latin typeface="Times New Roman"/>
                  <a:cs typeface="Times New Roman"/>
                </a:rPr>
                <a:t>ω</a:t>
              </a:r>
              <a:r>
                <a:rPr lang="en-US" b="0" i="1" baseline="-25000">
                  <a:latin typeface="Times New Roman"/>
                  <a:cs typeface="Times New Roman"/>
                </a:rPr>
                <a:t>2</a:t>
              </a:r>
              <a:endParaRPr lang="en-US" b="0" i="1" baseline="-25000" dirty="0"/>
            </a:p>
          </p:txBody>
        </p:sp>
        <p:sp>
          <p:nvSpPr>
            <p:cNvPr id="12" name="TextBox 11"/>
            <p:cNvSpPr txBox="1"/>
            <p:nvPr/>
          </p:nvSpPr>
          <p:spPr>
            <a:xfrm>
              <a:off x="8100392" y="2778873"/>
              <a:ext cx="449742" cy="369332"/>
            </a:xfrm>
            <a:prstGeom prst="rect">
              <a:avLst/>
            </a:prstGeom>
            <a:noFill/>
          </p:spPr>
          <p:txBody>
            <a:bodyPr wrap="square" rtlCol="0">
              <a:spAutoFit/>
            </a:bodyPr>
            <a:lstStyle/>
            <a:p>
              <a:r>
                <a:rPr lang="en-US" b="0" i="1">
                  <a:latin typeface="Times New Roman"/>
                  <a:cs typeface="Times New Roman"/>
                </a:rPr>
                <a:t>M</a:t>
              </a:r>
              <a:endParaRPr lang="en-US" b="0" i="1" baseline="-25000" dirty="0"/>
            </a:p>
          </p:txBody>
        </p:sp>
        <p:pic>
          <p:nvPicPr>
            <p:cNvPr id="14" name="Picture 13"/>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9069" t="35325" r="60233" b="51556"/>
            <a:stretch/>
          </p:blipFill>
          <p:spPr>
            <a:xfrm>
              <a:off x="7172666" y="3777381"/>
              <a:ext cx="440558" cy="432200"/>
            </a:xfrm>
            <a:prstGeom prst="rect">
              <a:avLst/>
            </a:prstGeom>
          </p:spPr>
        </p:pic>
      </p:grpSp>
      <p:sp>
        <p:nvSpPr>
          <p:cNvPr id="4" name="Title 3">
            <a:extLst>
              <a:ext uri="{FF2B5EF4-FFF2-40B4-BE49-F238E27FC236}">
                <a16:creationId xmlns:a16="http://schemas.microsoft.com/office/drawing/2014/main" id="{0ECEDD2A-7478-4446-BA8B-3A8713C4C01B}"/>
              </a:ext>
            </a:extLst>
          </p:cNvPr>
          <p:cNvSpPr>
            <a:spLocks noGrp="1"/>
          </p:cNvSpPr>
          <p:nvPr>
            <p:ph type="title"/>
          </p:nvPr>
        </p:nvSpPr>
        <p:spPr/>
        <p:txBody>
          <a:bodyPr/>
          <a:lstStyle/>
          <a:p>
            <a:r>
              <a:rPr lang="vi-VN" dirty="0"/>
              <a:t>Chương</a:t>
            </a:r>
            <a:r>
              <a:rPr lang="en-US" dirty="0"/>
              <a:t> 5. CHUYỂN ĐỘNG CƠ BẢN CỦA VẬT RẮN</a:t>
            </a:r>
          </a:p>
        </p:txBody>
      </p:sp>
    </p:spTree>
    <p:extLst>
      <p:ext uri="{BB962C8B-B14F-4D97-AF65-F5344CB8AC3E}">
        <p14:creationId xmlns:p14="http://schemas.microsoft.com/office/powerpoint/2010/main" val="3575620093"/>
      </p:ext>
    </p:extLst>
  </p:cSld>
  <p:clrMapOvr>
    <a:masterClrMapping/>
  </p:clrMapOvr>
</p:sld>
</file>

<file path=ppt/theme/theme1.xml><?xml version="1.0" encoding="utf-8"?>
<a:theme xmlns:a="http://schemas.openxmlformats.org/drawingml/2006/main" name="cdb2004213l">
  <a:themeElements>
    <a:clrScheme name="Office Theme 1">
      <a:dk1>
        <a:srgbClr val="000000"/>
      </a:dk1>
      <a:lt1>
        <a:srgbClr val="FFFFFF"/>
      </a:lt1>
      <a:dk2>
        <a:srgbClr val="142288"/>
      </a:dk2>
      <a:lt2>
        <a:srgbClr val="C0C0C0"/>
      </a:lt2>
      <a:accent1>
        <a:srgbClr val="39998E"/>
      </a:accent1>
      <a:accent2>
        <a:srgbClr val="14CAEE"/>
      </a:accent2>
      <a:accent3>
        <a:srgbClr val="FFFFFF"/>
      </a:accent3>
      <a:accent4>
        <a:srgbClr val="000000"/>
      </a:accent4>
      <a:accent5>
        <a:srgbClr val="AECAC6"/>
      </a:accent5>
      <a:accent6>
        <a:srgbClr val="11B7D8"/>
      </a:accent6>
      <a:hlink>
        <a:srgbClr val="8963E9"/>
      </a:hlink>
      <a:folHlink>
        <a:srgbClr val="3067B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Office Theme 1">
        <a:dk1>
          <a:srgbClr val="000000"/>
        </a:dk1>
        <a:lt1>
          <a:srgbClr val="FFFFFF"/>
        </a:lt1>
        <a:dk2>
          <a:srgbClr val="142288"/>
        </a:dk2>
        <a:lt2>
          <a:srgbClr val="C0C0C0"/>
        </a:lt2>
        <a:accent1>
          <a:srgbClr val="39998E"/>
        </a:accent1>
        <a:accent2>
          <a:srgbClr val="14CAEE"/>
        </a:accent2>
        <a:accent3>
          <a:srgbClr val="FFFFFF"/>
        </a:accent3>
        <a:accent4>
          <a:srgbClr val="000000"/>
        </a:accent4>
        <a:accent5>
          <a:srgbClr val="AECAC6"/>
        </a:accent5>
        <a:accent6>
          <a:srgbClr val="11B7D8"/>
        </a:accent6>
        <a:hlink>
          <a:srgbClr val="8963E9"/>
        </a:hlink>
        <a:folHlink>
          <a:srgbClr val="3067B8"/>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124458"/>
        </a:dk2>
        <a:lt2>
          <a:srgbClr val="C0C0C0"/>
        </a:lt2>
        <a:accent1>
          <a:srgbClr val="76CA2A"/>
        </a:accent1>
        <a:accent2>
          <a:srgbClr val="40BAD2"/>
        </a:accent2>
        <a:accent3>
          <a:srgbClr val="FFFFFF"/>
        </a:accent3>
        <a:accent4>
          <a:srgbClr val="000000"/>
        </a:accent4>
        <a:accent5>
          <a:srgbClr val="BDE1AC"/>
        </a:accent5>
        <a:accent6>
          <a:srgbClr val="39A8BE"/>
        </a:accent6>
        <a:hlink>
          <a:srgbClr val="715EE6"/>
        </a:hlink>
        <a:folHlink>
          <a:srgbClr val="238DD5"/>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3399"/>
        </a:dk2>
        <a:lt2>
          <a:srgbClr val="C0C0C0"/>
        </a:lt2>
        <a:accent1>
          <a:srgbClr val="5E9CDA"/>
        </a:accent1>
        <a:accent2>
          <a:srgbClr val="93C052"/>
        </a:accent2>
        <a:accent3>
          <a:srgbClr val="FFFFFF"/>
        </a:accent3>
        <a:accent4>
          <a:srgbClr val="000000"/>
        </a:accent4>
        <a:accent5>
          <a:srgbClr val="B6CBEA"/>
        </a:accent5>
        <a:accent6>
          <a:srgbClr val="85AE49"/>
        </a:accent6>
        <a:hlink>
          <a:srgbClr val="FF9933"/>
        </a:hlink>
        <a:folHlink>
          <a:srgbClr val="855AD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cdb2004213l</Template>
  <TotalTime>7714</TotalTime>
  <Words>4926</Words>
  <Application>Microsoft Office PowerPoint</Application>
  <PresentationFormat>On-screen Show (4:3)</PresentationFormat>
  <Paragraphs>769</Paragraphs>
  <Slides>52</Slides>
  <Notes>52</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52</vt:i4>
      </vt:variant>
    </vt:vector>
  </HeadingPairs>
  <TitlesOfParts>
    <vt:vector size="66" baseType="lpstr">
      <vt:lpstr>Architecture</vt:lpstr>
      <vt:lpstr>Arial</vt:lpstr>
      <vt:lpstr>Avenir</vt:lpstr>
      <vt:lpstr>Avenir Next</vt:lpstr>
      <vt:lpstr>Calibri</vt:lpstr>
      <vt:lpstr>Cambria Math</vt:lpstr>
      <vt:lpstr>Helvatica Neue</vt:lpstr>
      <vt:lpstr>Helvetica</vt:lpstr>
      <vt:lpstr>Helvetica Neue</vt:lpstr>
      <vt:lpstr>Roboto</vt:lpstr>
      <vt:lpstr>Times New Roman</vt:lpstr>
      <vt:lpstr>Wingdings</vt:lpstr>
      <vt:lpstr>cdb2004213l</vt:lpstr>
      <vt:lpstr>Equation</vt:lpstr>
      <vt:lpstr>PowerPoint Presentation</vt:lpstr>
      <vt:lpstr>Giới thiệu chung</vt:lpstr>
      <vt:lpstr>Nội dung</vt:lpstr>
      <vt:lpstr>Chương 1. Cơ học vật rắn tuyệt đối </vt:lpstr>
      <vt:lpstr>TĨNH HỌC</vt:lpstr>
      <vt:lpstr>1. Các khái niệm cơ bản và hệ tiên đề tĩnh học</vt:lpstr>
      <vt:lpstr>Chương 1 - Các khái niệm cơ bản và hệ tiên đề tĩnh học</vt:lpstr>
      <vt:lpstr>Chương 1 - Các khái niệm cơ bản và hệ tiên đề tĩnh học</vt:lpstr>
      <vt:lpstr>PowerPoint Presentation</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1. Các khái niệm cơ bản và hệ tiên đề tĩnh học</vt:lpstr>
      <vt:lpstr>Chương 2. HỆ LỰC PHẲNG</vt:lpstr>
      <vt:lpstr>Chương 2. HỆ LỰC PHẲNG</vt:lpstr>
      <vt:lpstr>Chương 2. HỆ LỰC PHẲNG</vt:lpstr>
      <vt:lpstr>Chương 2. HỆ LỰC PHẲNG</vt:lpstr>
      <vt:lpstr>Chương 2. HỆ LỰC PHẲNG</vt:lpstr>
      <vt:lpstr>Chương 2. HỆ LỰC PHẲNG</vt:lpstr>
      <vt:lpstr>Chương 2. HỆ LỰC PHẲNG</vt:lpstr>
      <vt:lpstr>Chương 2. HỆ LỰC PHẲNG</vt:lpstr>
      <vt:lpstr>Chương 2. HỆ LỰC PHẲNG</vt:lpstr>
      <vt:lpstr>Chương 2. HỆ LỰC PHẲNG</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4. ĐỘNG HỌC CHẤT ĐIỂM</vt:lpstr>
      <vt:lpstr>Chương 5. CHUYỂN ĐỘNG CƠ BẢN CỦA VẬT RẮN</vt:lpstr>
      <vt:lpstr>Chương 5. CHUYỂN ĐỘNG CƠ BẢN CỦA VẬT RẮN</vt:lpstr>
      <vt:lpstr>Chương 5. CHUYỂN ĐỘNG CƠ BẢN CỦA VẬT RẮN</vt:lpstr>
      <vt:lpstr>Chương 5. CHUYỂN ĐỘNG CƠ BẢN CỦA VẬT RẮN</vt:lpstr>
      <vt:lpstr>Chương 5. CHUYỂN ĐỘNG CƠ BẢN CỦA VẬT RẮN</vt:lpstr>
      <vt:lpstr>Chương 5. CHUYỂN ĐỘNG CƠ BẢN CỦA VẬT RẮN</vt:lpstr>
      <vt:lpstr>Chương 5. CHUYỂN ĐỘNG CƠ BẢN CỦA VẬT RẮN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Sơn Hoài</dc:creator>
  <cp:lastModifiedBy>Son Vo-Hoai</cp:lastModifiedBy>
  <cp:revision>553</cp:revision>
  <cp:lastPrinted>2013-10-27T09:17:31Z</cp:lastPrinted>
  <dcterms:created xsi:type="dcterms:W3CDTF">2013-01-07T03:51:35Z</dcterms:created>
  <dcterms:modified xsi:type="dcterms:W3CDTF">2021-05-21T04:20:03Z</dcterms:modified>
</cp:coreProperties>
</file>