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handoutMasterIdLst>
    <p:handoutMasterId r:id="rId19"/>
  </p:handout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9" r:id="rId14"/>
    <p:sldId id="270" r:id="rId15"/>
    <p:sldId id="267" r:id="rId16"/>
    <p:sldId id="268" r:id="rId17"/>
    <p:sldId id="271" r:id="rId1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6FE3A"/>
    <a:srgbClr val="45E7FF"/>
    <a:srgbClr val="FF2929"/>
    <a:srgbClr val="F60000"/>
    <a:srgbClr val="FFFFFF"/>
    <a:srgbClr val="23FF85"/>
    <a:srgbClr val="3546F1"/>
    <a:srgbClr val="0F1EDF"/>
    <a:srgbClr val="D9D9D9"/>
    <a:srgbClr val="DCDC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60"/>
        <p:guide pos="383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handoutMaster" Target="handoutMasters/handoutMaster1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330" y="1555115"/>
            <a:ext cx="5233035" cy="4608195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593795"/>
            <a:ext cx="10969200" cy="705600"/>
          </a:xfrm>
          <a:prstGeom prst="rect">
            <a:avLst/>
          </a:prstGeom>
          <a:ln w="12700" cmpd="sng">
            <a:noFill/>
            <a:prstDash val="solid"/>
          </a:ln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75795"/>
            <a:ext cx="10969200" cy="4759200"/>
          </a:xfrm>
          <a:prstGeom prst="rect">
            <a:avLst/>
          </a:prstGeom>
          <a:ln w="12700" cmpd="sng">
            <a:noFill/>
            <a:prstDash val="solid"/>
          </a:ln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bg2"/>
          </a:solidFill>
          <a:uFillTx/>
          <a:latin typeface="方正楷体拼音字库01" panose="03000509000000000000" charset="-122"/>
          <a:ea typeface="方正楷体拼音字库01" panose="03000509000000000000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3200" u="none" strike="noStrike" kern="1200" cap="none" spc="150" normalizeH="0" baseline="0">
          <a:solidFill>
            <a:schemeClr val="bg2"/>
          </a:solidFill>
          <a:uFillTx/>
          <a:latin typeface="方正楷体拼音字库01" panose="03000509000000000000" charset="-122"/>
          <a:ea typeface="方正楷体拼音字库01" panose="03000509000000000000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3200" u="none" strike="noStrike" kern="1200" cap="none" spc="150" normalizeH="0" baseline="0">
          <a:solidFill>
            <a:schemeClr val="bg2"/>
          </a:solidFill>
          <a:uFillTx/>
          <a:latin typeface="方正楷体拼音字库01" panose="03000509000000000000" charset="-122"/>
          <a:ea typeface="方正楷体拼音字库01" panose="03000509000000000000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3200" u="none" strike="noStrike" kern="1200" cap="none" spc="150" normalizeH="0" baseline="0">
          <a:solidFill>
            <a:schemeClr val="bg2"/>
          </a:solidFill>
          <a:uFillTx/>
          <a:latin typeface="方正楷体拼音字库01" panose="03000509000000000000" charset="-122"/>
          <a:ea typeface="方正楷体拼音字库01" panose="03000509000000000000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3200" u="none" strike="noStrike" kern="1200" cap="none" spc="150" normalizeH="0" baseline="0">
          <a:solidFill>
            <a:schemeClr val="bg2"/>
          </a:solidFill>
          <a:uFillTx/>
          <a:latin typeface="方正楷体拼音字库01" panose="03000509000000000000" charset="-122"/>
          <a:ea typeface="方正楷体拼音字库01" panose="03000509000000000000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3200" u="none" strike="noStrike" kern="1200" cap="none" spc="150" normalizeH="0" baseline="0">
          <a:solidFill>
            <a:schemeClr val="bg2"/>
          </a:solidFill>
          <a:uFillTx/>
          <a:latin typeface="方正楷体拼音字库01" panose="03000509000000000000" charset="-122"/>
          <a:ea typeface="方正楷体拼音字库01" panose="03000509000000000000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65.xml"/><Relationship Id="rId2" Type="http://schemas.openxmlformats.org/officeDocument/2006/relationships/tags" Target="../tags/tag64.xml"/><Relationship Id="rId1" Type="http://schemas.openxmlformats.org/officeDocument/2006/relationships/tags" Target="../tags/tag6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8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198880" y="929005"/>
            <a:ext cx="9634855" cy="1706880"/>
          </a:xfrm>
        </p:spPr>
        <p:txBody>
          <a:bodyPr/>
          <a:p>
            <a:r>
              <a:rPr lang="zh-CN" altLang="zh-CN">
                <a:solidFill>
                  <a:schemeClr val="bg1"/>
                </a:solidFill>
              </a:rPr>
              <a:t>第</a:t>
            </a:r>
            <a:r>
              <a:rPr lang="en-US" altLang="zh-CN">
                <a:solidFill>
                  <a:schemeClr val="bg1"/>
                </a:solidFill>
              </a:rPr>
              <a:t>12</a:t>
            </a:r>
            <a:r>
              <a:rPr lang="zh-CN" altLang="en-US">
                <a:solidFill>
                  <a:schemeClr val="bg1"/>
                </a:solidFill>
              </a:rPr>
              <a:t>课：你</a:t>
            </a:r>
            <a:r>
              <a:rPr lang="zh-CN" altLang="en-US">
                <a:solidFill>
                  <a:srgbClr val="FF0000"/>
                </a:solidFill>
              </a:rPr>
              <a:t>在哪</a:t>
            </a:r>
            <a:r>
              <a:rPr lang="zh-CN" altLang="en-US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儿</a:t>
            </a:r>
            <a:r>
              <a:rPr lang="zh-CN" altLang="en-US">
                <a:solidFill>
                  <a:schemeClr val="bg1"/>
                </a:solidFill>
              </a:rPr>
              <a:t>学习？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/>
        <p:txBody>
          <a:bodyPr/>
          <a:p>
            <a:r>
              <a:rPr lang="en-US" altLang="zh-CN" sz="3200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</a:rPr>
              <a:t>bài 12 : bạn học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ở đâu</a:t>
            </a:r>
            <a:r>
              <a:rPr lang="zh-CN" altLang="en-US" sz="3200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</a:rPr>
              <a:t>？</a:t>
            </a:r>
            <a:endParaRPr lang="zh-CN" altLang="en-US" sz="3200">
              <a:solidFill>
                <a:srgbClr val="FFFF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913245" y="1250315"/>
            <a:ext cx="53213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r</a:t>
            </a:r>
            <a:endParaRPr lang="zh-CN" altLang="en-US" sz="32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  <p:custDataLst>
      <p:tags r:id="rId3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8330" y="234950"/>
            <a:ext cx="10968990" cy="735330"/>
          </a:xfrm>
        </p:spPr>
        <p:txBody>
          <a:bodyPr>
            <a:normAutofit/>
          </a:bodyPr>
          <a:p>
            <a:pPr algn="ctr"/>
            <a:r>
              <a:rPr lang="zh-CN" altLang="en-US">
                <a:solidFill>
                  <a:srgbClr val="FFFF00"/>
                </a:solidFill>
              </a:rPr>
              <a:t>生词</a:t>
            </a:r>
            <a:r>
              <a:rPr lang="en-US" altLang="zh-CN">
                <a:solidFill>
                  <a:srgbClr val="FFFF00"/>
                </a:solidFill>
              </a:rPr>
              <a:t> </a:t>
            </a:r>
            <a:r>
              <a:rPr lang="en-US" altLang="zh-CN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</a:rPr>
              <a:t>T</a:t>
            </a:r>
            <a:r>
              <a:rPr lang="en-US" altLang="zh-CN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</a:rPr>
              <a:t>ừ Mới</a:t>
            </a:r>
            <a:endParaRPr lang="en-US" altLang="zh-CN">
              <a:solidFill>
                <a:srgbClr val="FFFF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27990" y="969645"/>
            <a:ext cx="11450320" cy="5661660"/>
          </a:xfrm>
        </p:spPr>
        <p:txBody>
          <a:bodyPr>
            <a:noAutofit/>
          </a:bodyPr>
          <a:p>
            <a:pPr marL="514350" indent="-514350">
              <a:buAutoNum type="arabicPeriod"/>
            </a:pPr>
            <a:r>
              <a:rPr lang="zh-CN" altLang="en-US">
                <a:solidFill>
                  <a:schemeClr val="bg1"/>
                </a:solidFill>
              </a:rPr>
              <a:t>语言</a:t>
            </a:r>
            <a:r>
              <a:rPr lang="en-US" altLang="zh-CN">
                <a:solidFill>
                  <a:schemeClr val="bg1"/>
                </a:solidFill>
              </a:rPr>
              <a:t>	</a:t>
            </a:r>
            <a:r>
              <a:rPr lang="zh-CN" altLang="en-US">
                <a:solidFill>
                  <a:schemeClr val="bg1"/>
                </a:solidFill>
              </a:rPr>
              <a:t>（名</a:t>
            </a:r>
            <a:r>
              <a:rPr lang="en-US" altLang="zh-CN">
                <a:solidFill>
                  <a:schemeClr val="bg1"/>
                </a:solidFill>
              </a:rPr>
              <a:t>N)		</a:t>
            </a:r>
            <a:r>
              <a:rPr lang="en-US" altLang="zh-CN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</a:rPr>
              <a:t>: ngôn ngữ        </a:t>
            </a:r>
            <a:r>
              <a:rPr lang="zh-CN" altLang="en-US" u="sng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多</a:t>
            </a:r>
            <a:r>
              <a:rPr lang="zh-CN" altLang="en-US" u="sng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</a:rPr>
              <a:t>学习</a:t>
            </a:r>
            <a:r>
              <a:rPr lang="zh-CN" altLang="en-US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</a:rPr>
              <a:t>一门</a:t>
            </a:r>
            <a:r>
              <a:rPr lang="zh-CN" altLang="en-US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</a:rPr>
              <a:t>语言</a:t>
            </a:r>
            <a:endParaRPr lang="en-US" altLang="zh-CN">
              <a:solidFill>
                <a:schemeClr val="bg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marL="514350" indent="-514350">
              <a:buAutoNum type="arabicPeriod"/>
            </a:pPr>
            <a:r>
              <a:rPr lang="zh-CN" altLang="en-US">
                <a:solidFill>
                  <a:schemeClr val="bg1"/>
                </a:solidFill>
              </a:rPr>
              <a:t>大学</a:t>
            </a:r>
            <a:r>
              <a:rPr lang="en-US" altLang="zh-CN">
                <a:solidFill>
                  <a:schemeClr val="bg1"/>
                </a:solidFill>
              </a:rPr>
              <a:t>	</a:t>
            </a:r>
            <a:r>
              <a:rPr lang="zh-CN" altLang="en-US">
                <a:solidFill>
                  <a:schemeClr val="bg1"/>
                </a:solidFill>
              </a:rPr>
              <a:t>（名</a:t>
            </a:r>
            <a:r>
              <a:rPr lang="en-US" altLang="zh-CN">
                <a:solidFill>
                  <a:schemeClr val="bg1"/>
                </a:solidFill>
              </a:rPr>
              <a:t>N</a:t>
            </a:r>
            <a:r>
              <a:rPr lang="zh-CN" altLang="en-US">
                <a:solidFill>
                  <a:schemeClr val="bg1"/>
                </a:solidFill>
              </a:rPr>
              <a:t>）</a:t>
            </a:r>
            <a:r>
              <a:rPr lang="en-US" altLang="zh-CN">
                <a:solidFill>
                  <a:schemeClr val="bg1"/>
                </a:solidFill>
              </a:rPr>
              <a:t>		</a:t>
            </a:r>
            <a:r>
              <a:rPr lang="en-US" altLang="zh-CN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</a:rPr>
              <a:t>: đại học 	        </a:t>
            </a:r>
            <a:r>
              <a:rPr lang="zh-CN" altLang="en-US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</a:rPr>
              <a:t>语言</a:t>
            </a:r>
            <a:r>
              <a:rPr lang="zh-CN" altLang="en-US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</a:rPr>
              <a:t>大学</a:t>
            </a:r>
            <a:r>
              <a:rPr lang="zh-CN" altLang="en-US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</a:rPr>
              <a:t>，经济</a:t>
            </a:r>
            <a:r>
              <a:rPr lang="zh-CN" altLang="en-US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</a:rPr>
              <a:t>大学</a:t>
            </a:r>
            <a:endParaRPr lang="zh-CN" altLang="en-US">
              <a:solidFill>
                <a:schemeClr val="bg1"/>
              </a:solidFill>
            </a:endParaRPr>
          </a:p>
          <a:p>
            <a:pPr marL="514350" indent="-514350" algn="l">
              <a:buClrTx/>
              <a:buSzTx/>
              <a:buAutoNum type="arabicPeriod"/>
            </a:pPr>
            <a:r>
              <a:rPr lang="zh-CN" altLang="en-US">
                <a:solidFill>
                  <a:schemeClr val="bg1"/>
                </a:solidFill>
              </a:rPr>
              <a:t>怎么样</a:t>
            </a:r>
            <a:r>
              <a:rPr lang="en-US" altLang="zh-CN">
                <a:solidFill>
                  <a:schemeClr val="bg1"/>
                </a:solidFill>
              </a:rPr>
              <a:t>	</a:t>
            </a:r>
            <a:r>
              <a:rPr lang="zh-CN" altLang="en-US">
                <a:solidFill>
                  <a:schemeClr val="bg1"/>
                </a:solidFill>
              </a:rPr>
              <a:t>（代</a:t>
            </a:r>
            <a:r>
              <a:rPr lang="en-US" altLang="zh-CN">
                <a:solidFill>
                  <a:schemeClr val="bg1"/>
                </a:solidFill>
              </a:rPr>
              <a:t>Pn</a:t>
            </a:r>
            <a:r>
              <a:rPr lang="zh-CN" altLang="en-US">
                <a:solidFill>
                  <a:schemeClr val="bg1"/>
                </a:solidFill>
              </a:rPr>
              <a:t>）</a:t>
            </a:r>
            <a:r>
              <a:rPr lang="en-US" altLang="zh-CN">
                <a:solidFill>
                  <a:schemeClr val="bg1"/>
                </a:solidFill>
              </a:rPr>
              <a:t>		</a:t>
            </a:r>
            <a:r>
              <a:rPr lang="en-US" altLang="zh-CN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</a:rPr>
              <a:t>: như thế nào      </a:t>
            </a:r>
            <a:r>
              <a:rPr lang="zh-CN" altLang="en-US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</a:rPr>
              <a:t>这部手机</a:t>
            </a:r>
            <a:r>
              <a:rPr lang="zh-CN" altLang="en-US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</a:rPr>
              <a:t>怎么样</a:t>
            </a:r>
            <a:r>
              <a:rPr lang="zh-CN" altLang="en-US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</a:rPr>
              <a:t>？</a:t>
            </a:r>
            <a:endParaRPr lang="en-US" altLang="zh-CN">
              <a:solidFill>
                <a:schemeClr val="bg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marL="514350" indent="-514350">
              <a:buAutoNum type="arabicPeriod"/>
            </a:pPr>
            <a:r>
              <a:rPr lang="zh-CN" altLang="en-US">
                <a:solidFill>
                  <a:schemeClr val="bg1"/>
                </a:solidFill>
              </a:rPr>
              <a:t>觉得</a:t>
            </a:r>
            <a:r>
              <a:rPr lang="en-US" altLang="zh-CN">
                <a:solidFill>
                  <a:schemeClr val="bg1"/>
                </a:solidFill>
              </a:rPr>
              <a:t>	</a:t>
            </a:r>
            <a:r>
              <a:rPr lang="zh-CN" altLang="en-US">
                <a:solidFill>
                  <a:schemeClr val="bg1"/>
                </a:solidFill>
              </a:rPr>
              <a:t>（动</a:t>
            </a:r>
            <a:r>
              <a:rPr lang="en-US" altLang="zh-CN">
                <a:solidFill>
                  <a:schemeClr val="bg1"/>
                </a:solidFill>
              </a:rPr>
              <a:t>V</a:t>
            </a:r>
            <a:r>
              <a:rPr lang="zh-CN" altLang="en-US">
                <a:solidFill>
                  <a:schemeClr val="bg1"/>
                </a:solidFill>
              </a:rPr>
              <a:t>）</a:t>
            </a:r>
            <a:r>
              <a:rPr lang="en-US" altLang="zh-CN">
                <a:solidFill>
                  <a:schemeClr val="bg1"/>
                </a:solidFill>
              </a:rPr>
              <a:t>		</a:t>
            </a:r>
            <a:r>
              <a:rPr lang="en-US" altLang="zh-CN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</a:rPr>
              <a:t>: cảm thấy </a:t>
            </a:r>
            <a:r>
              <a:rPr lang="en-US" altLang="zh-CN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(cảm đắc)  </a:t>
            </a:r>
            <a:r>
              <a:rPr lang="zh-CN" altLang="en-US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我</a:t>
            </a:r>
            <a:r>
              <a:rPr lang="zh-CN" altLang="en-US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觉得</a:t>
            </a:r>
            <a:r>
              <a:rPr lang="zh-CN" altLang="en-US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不贵</a:t>
            </a:r>
            <a:endParaRPr lang="zh-CN" altLang="en-US">
              <a:solidFill>
                <a:schemeClr val="bg1"/>
              </a:solidFill>
            </a:endParaRPr>
          </a:p>
          <a:p>
            <a:pPr marL="514350" indent="-514350" algn="l">
              <a:buClrTx/>
              <a:buSzTx/>
              <a:buAutoNum type="arabicPeriod"/>
            </a:pPr>
            <a:r>
              <a:rPr lang="zh-CN" altLang="en-US">
                <a:solidFill>
                  <a:schemeClr val="bg1"/>
                </a:solidFill>
              </a:rPr>
              <a:t>语法</a:t>
            </a:r>
            <a:r>
              <a:rPr lang="en-US" altLang="zh-CN">
                <a:solidFill>
                  <a:schemeClr val="bg1"/>
                </a:solidFill>
              </a:rPr>
              <a:t>	</a:t>
            </a:r>
            <a:r>
              <a:rPr lang="zh-CN" altLang="en-US">
                <a:solidFill>
                  <a:schemeClr val="bg1"/>
                </a:solidFill>
              </a:rPr>
              <a:t>（名</a:t>
            </a:r>
            <a:r>
              <a:rPr lang="en-US" altLang="zh-CN">
                <a:solidFill>
                  <a:schemeClr val="bg1"/>
                </a:solidFill>
              </a:rPr>
              <a:t>N</a:t>
            </a:r>
            <a:r>
              <a:rPr lang="zh-CN" altLang="en-US">
                <a:solidFill>
                  <a:schemeClr val="bg1"/>
                </a:solidFill>
              </a:rPr>
              <a:t>）</a:t>
            </a:r>
            <a:r>
              <a:rPr lang="en-US" altLang="zh-CN">
                <a:solidFill>
                  <a:schemeClr val="bg1"/>
                </a:solidFill>
              </a:rPr>
              <a:t>		</a:t>
            </a:r>
            <a:r>
              <a:rPr lang="en-US" altLang="zh-CN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</a:rPr>
              <a:t>: ngữ pháp          </a:t>
            </a:r>
            <a:r>
              <a:rPr lang="zh-CN" altLang="en-US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</a:rPr>
              <a:t>我觉得</a:t>
            </a:r>
            <a:r>
              <a:rPr lang="zh-CN" altLang="en-US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</a:rPr>
              <a:t>语法</a:t>
            </a:r>
            <a:r>
              <a:rPr lang="zh-CN" altLang="en-US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</a:rPr>
              <a:t>不太难</a:t>
            </a:r>
            <a:endParaRPr lang="en-US" altLang="zh-CN">
              <a:solidFill>
                <a:schemeClr val="bg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marL="514350" indent="-514350" algn="l">
              <a:buClrTx/>
              <a:buSzTx/>
              <a:buAutoNum type="arabicPeriod"/>
            </a:pPr>
            <a:r>
              <a:rPr lang="zh-CN" altLang="en-US">
                <a:solidFill>
                  <a:schemeClr val="bg1"/>
                </a:solidFill>
              </a:rPr>
              <a:t>听</a:t>
            </a:r>
            <a:r>
              <a:rPr lang="en-US" altLang="zh-CN">
                <a:solidFill>
                  <a:schemeClr val="bg1"/>
                </a:solidFill>
              </a:rPr>
              <a:t>	</a:t>
            </a:r>
            <a:r>
              <a:rPr lang="zh-CN" altLang="en-US">
                <a:solidFill>
                  <a:schemeClr val="bg1"/>
                </a:solidFill>
              </a:rPr>
              <a:t>（动</a:t>
            </a:r>
            <a:r>
              <a:rPr lang="en-US" altLang="zh-CN">
                <a:solidFill>
                  <a:schemeClr val="bg1"/>
                </a:solidFill>
              </a:rPr>
              <a:t>V)		</a:t>
            </a:r>
            <a:r>
              <a:rPr lang="en-US" altLang="zh-CN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</a:rPr>
              <a:t>: nghe </a:t>
            </a:r>
            <a:r>
              <a:rPr lang="en-US" altLang="zh-CN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(thính)   </a:t>
            </a:r>
            <a:r>
              <a:rPr lang="zh-CN" altLang="en-US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学习语言要</a:t>
            </a:r>
            <a:r>
              <a:rPr lang="zh-CN" altLang="en-US" u="sng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多</a:t>
            </a:r>
            <a:r>
              <a:rPr lang="zh-CN" altLang="en-US" u="sng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听</a:t>
            </a:r>
            <a:r>
              <a:rPr lang="zh-CN" altLang="en-US" u="sng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多</a:t>
            </a:r>
            <a:r>
              <a:rPr lang="zh-CN" altLang="en-US" u="sng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说</a:t>
            </a:r>
            <a:endParaRPr lang="en-US" altLang="zh-CN">
              <a:solidFill>
                <a:schemeClr val="bg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marL="514350" indent="-514350" algn="l">
              <a:buClrTx/>
              <a:buSzTx/>
              <a:buAutoNum type="arabicPeriod"/>
            </a:pPr>
            <a:r>
              <a:rPr lang="zh-CN" altLang="en-US">
                <a:solidFill>
                  <a:schemeClr val="bg1"/>
                </a:solidFill>
              </a:rPr>
              <a:t>和</a:t>
            </a:r>
            <a:r>
              <a:rPr lang="en-US" altLang="zh-CN">
                <a:solidFill>
                  <a:schemeClr val="bg1"/>
                </a:solidFill>
              </a:rPr>
              <a:t>	</a:t>
            </a:r>
            <a:r>
              <a:rPr lang="zh-CN" altLang="en-US">
                <a:solidFill>
                  <a:schemeClr val="bg1"/>
                </a:solidFill>
              </a:rPr>
              <a:t>（连</a:t>
            </a:r>
            <a:r>
              <a:rPr lang="en-US" altLang="zh-CN">
                <a:solidFill>
                  <a:schemeClr val="bg1"/>
                </a:solidFill>
              </a:rPr>
              <a:t>conj)	</a:t>
            </a:r>
            <a:r>
              <a:rPr lang="en-US" altLang="zh-CN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</a:rPr>
              <a:t>: và </a:t>
            </a:r>
            <a:r>
              <a:rPr lang="en-US" altLang="zh-CN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(hòa)            </a:t>
            </a:r>
            <a:r>
              <a:rPr lang="zh-CN" altLang="en-US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我觉得</a:t>
            </a:r>
            <a:r>
              <a:rPr lang="zh-CN" altLang="en-US" u="sng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听</a:t>
            </a:r>
            <a:r>
              <a:rPr lang="zh-CN" altLang="en-US" u="sng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和</a:t>
            </a:r>
            <a:r>
              <a:rPr lang="zh-CN" altLang="en-US" u="sng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说</a:t>
            </a:r>
            <a:r>
              <a:rPr lang="zh-CN" altLang="en-US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不难</a:t>
            </a:r>
            <a:endParaRPr lang="zh-CN" altLang="en-US">
              <a:solidFill>
                <a:schemeClr val="bg1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8400" y="369640"/>
            <a:ext cx="10969200" cy="705600"/>
          </a:xfrm>
        </p:spPr>
        <p:txBody>
          <a:bodyPr>
            <a:normAutofit fontScale="90000"/>
          </a:bodyPr>
          <a:p>
            <a:pPr algn="ctr"/>
            <a:r>
              <a:rPr lang="zh-CN" altLang="en-US">
                <a:solidFill>
                  <a:srgbClr val="FFFF00"/>
                </a:solidFill>
                <a:sym typeface="+mn-ea"/>
              </a:rPr>
              <a:t>生词</a:t>
            </a:r>
            <a:endParaRPr lang="en-US" altLang="zh-CN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1620" y="1191895"/>
            <a:ext cx="11931015" cy="5479415"/>
          </a:xfrm>
        </p:spPr>
        <p:txBody>
          <a:bodyPr>
            <a:normAutofit lnSpcReduction="20000"/>
          </a:bodyPr>
          <a:p>
            <a:pPr marL="514350" indent="-514350">
              <a:buFont typeface="+mj-lt"/>
              <a:buAutoNum type="arabicPeriod" startAt="8"/>
            </a:pPr>
            <a:r>
              <a:rPr lang="zh-CN" altLang="en-US">
                <a:solidFill>
                  <a:schemeClr val="bg1"/>
                </a:solidFill>
                <a:sym typeface="+mn-ea"/>
              </a:rPr>
              <a:t>说</a:t>
            </a:r>
            <a:r>
              <a:rPr lang="en-US" altLang="zh-CN">
                <a:solidFill>
                  <a:schemeClr val="bg1"/>
                </a:solidFill>
                <a:sym typeface="+mn-ea"/>
              </a:rPr>
              <a:t>	</a:t>
            </a:r>
            <a:r>
              <a:rPr lang="zh-CN" altLang="en-US">
                <a:solidFill>
                  <a:schemeClr val="bg1"/>
                </a:solidFill>
                <a:sym typeface="+mn-ea"/>
              </a:rPr>
              <a:t>（动</a:t>
            </a:r>
            <a:r>
              <a:rPr lang="en-US">
                <a:solidFill>
                  <a:schemeClr val="bg1"/>
                </a:solidFill>
                <a:sym typeface="+mn-ea"/>
              </a:rPr>
              <a:t>V</a:t>
            </a:r>
            <a:r>
              <a:rPr lang="en-US" altLang="zh-CN">
                <a:solidFill>
                  <a:schemeClr val="bg1"/>
                </a:solidFill>
                <a:sym typeface="+mn-ea"/>
              </a:rPr>
              <a:t>)		</a:t>
            </a:r>
            <a:r>
              <a:rPr lang="en-US" altLang="zh-CN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: nói (thuyết) 			</a:t>
            </a:r>
            <a:r>
              <a:rPr lang="zh-CN" altLang="en-US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我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会</a:t>
            </a:r>
            <a:r>
              <a:rPr lang="zh-CN" altLang="en-US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说</a:t>
            </a:r>
            <a:r>
              <a:rPr lang="zh-CN" altLang="en-US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汉语</a:t>
            </a:r>
            <a:endParaRPr lang="en-US" altLang="zh-CN">
              <a:solidFill>
                <a:schemeClr val="bg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marL="514350" indent="-514350">
              <a:buFont typeface="+mj-lt"/>
              <a:buAutoNum type="arabicPeriod" startAt="8"/>
            </a:pPr>
            <a:r>
              <a:rPr lang="zh-CN" altLang="en-US">
                <a:solidFill>
                  <a:schemeClr val="bg1"/>
                </a:solidFill>
                <a:sym typeface="+mn-ea"/>
              </a:rPr>
              <a:t>比较</a:t>
            </a:r>
            <a:r>
              <a:rPr lang="en-US" altLang="zh-CN">
                <a:solidFill>
                  <a:schemeClr val="bg1"/>
                </a:solidFill>
                <a:sym typeface="+mn-ea"/>
              </a:rPr>
              <a:t>	</a:t>
            </a:r>
            <a:r>
              <a:rPr lang="zh-CN" altLang="en-US">
                <a:solidFill>
                  <a:schemeClr val="bg1"/>
                </a:solidFill>
                <a:sym typeface="+mn-ea"/>
              </a:rPr>
              <a:t>（副</a:t>
            </a:r>
            <a:r>
              <a:rPr lang="en-US" altLang="zh-CN">
                <a:solidFill>
                  <a:schemeClr val="bg1"/>
                </a:solidFill>
                <a:sym typeface="+mn-ea"/>
              </a:rPr>
              <a:t>adv</a:t>
            </a:r>
            <a:r>
              <a:rPr lang="zh-CN" altLang="en-US">
                <a:solidFill>
                  <a:schemeClr val="bg1"/>
                </a:solidFill>
                <a:sym typeface="+mn-ea"/>
              </a:rPr>
              <a:t>）</a:t>
            </a:r>
            <a:r>
              <a:rPr lang="en-US" altLang="zh-CN">
                <a:solidFill>
                  <a:schemeClr val="bg1"/>
                </a:solidFill>
                <a:sym typeface="+mn-ea"/>
              </a:rPr>
              <a:t>	</a:t>
            </a:r>
            <a:r>
              <a:rPr lang="en-US" altLang="zh-CN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: tương đối, khá, ...hơn 	</a:t>
            </a:r>
            <a:r>
              <a:rPr lang="zh-CN" altLang="en-US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电脑</a:t>
            </a:r>
            <a:r>
              <a:rPr lang="zh-CN" altLang="en-US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比较</a:t>
            </a:r>
            <a:r>
              <a:rPr lang="zh-CN" altLang="en-US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贵</a:t>
            </a:r>
            <a:endParaRPr lang="zh-CN" altLang="en-US">
              <a:solidFill>
                <a:schemeClr val="bg1"/>
              </a:solidFill>
            </a:endParaRPr>
          </a:p>
          <a:p>
            <a:pPr marL="514350" indent="-514350" algn="l">
              <a:buClrTx/>
              <a:buSzTx/>
              <a:buFont typeface="+mj-lt"/>
              <a:buAutoNum type="arabicPeriod" startAt="8"/>
            </a:pPr>
            <a:r>
              <a:rPr lang="zh-CN" altLang="en-US">
                <a:solidFill>
                  <a:schemeClr val="bg1"/>
                </a:solidFill>
                <a:sym typeface="+mn-ea"/>
              </a:rPr>
              <a:t>容易</a:t>
            </a:r>
            <a:r>
              <a:rPr lang="en-US" altLang="zh-CN">
                <a:solidFill>
                  <a:schemeClr val="bg1"/>
                </a:solidFill>
                <a:sym typeface="+mn-ea"/>
              </a:rPr>
              <a:t>	</a:t>
            </a:r>
            <a:r>
              <a:rPr lang="zh-CN" altLang="en-US">
                <a:solidFill>
                  <a:schemeClr val="bg1"/>
                </a:solidFill>
                <a:sym typeface="+mn-ea"/>
              </a:rPr>
              <a:t>（形</a:t>
            </a:r>
            <a:r>
              <a:rPr lang="en-US" altLang="zh-CN">
                <a:solidFill>
                  <a:schemeClr val="bg1"/>
                </a:solidFill>
                <a:sym typeface="+mn-ea"/>
              </a:rPr>
              <a:t>A</a:t>
            </a:r>
            <a:r>
              <a:rPr lang="zh-CN" altLang="en-US">
                <a:solidFill>
                  <a:schemeClr val="bg1"/>
                </a:solidFill>
                <a:sym typeface="+mn-ea"/>
              </a:rPr>
              <a:t>）</a:t>
            </a:r>
            <a:r>
              <a:rPr lang="en-US" altLang="zh-CN">
                <a:solidFill>
                  <a:schemeClr val="bg1"/>
                </a:solidFill>
                <a:sym typeface="+mn-ea"/>
              </a:rPr>
              <a:t>		</a:t>
            </a:r>
            <a:r>
              <a:rPr lang="en-US" altLang="zh-CN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: dễ, dễ dàng 		</a:t>
            </a:r>
            <a:r>
              <a:rPr lang="zh-CN" altLang="en-US" u="sng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听和说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比较</a:t>
            </a:r>
            <a:r>
              <a:rPr lang="zh-CN" altLang="en-US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容易</a:t>
            </a:r>
            <a:endParaRPr lang="en-US" altLang="zh-CN">
              <a:solidFill>
                <a:schemeClr val="bg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marL="514350" indent="-514350">
              <a:buFont typeface="+mj-lt"/>
              <a:buAutoNum type="arabicPeriod" startAt="8"/>
            </a:pPr>
            <a:r>
              <a:rPr lang="zh-CN" altLang="en-US">
                <a:solidFill>
                  <a:schemeClr val="bg1"/>
                </a:solidFill>
                <a:sym typeface="+mn-ea"/>
              </a:rPr>
              <a:t>读</a:t>
            </a:r>
            <a:r>
              <a:rPr lang="en-US" altLang="zh-CN">
                <a:solidFill>
                  <a:schemeClr val="bg1"/>
                </a:solidFill>
                <a:sym typeface="+mn-ea"/>
              </a:rPr>
              <a:t>	</a:t>
            </a:r>
            <a:r>
              <a:rPr lang="zh-CN" altLang="en-US">
                <a:solidFill>
                  <a:schemeClr val="bg1"/>
                </a:solidFill>
                <a:sym typeface="+mn-ea"/>
              </a:rPr>
              <a:t>（动</a:t>
            </a:r>
            <a:r>
              <a:rPr lang="en-US" altLang="zh-CN">
                <a:solidFill>
                  <a:schemeClr val="bg1"/>
                </a:solidFill>
                <a:sym typeface="+mn-ea"/>
              </a:rPr>
              <a:t>V</a:t>
            </a:r>
            <a:r>
              <a:rPr lang="zh-CN" altLang="en-US">
                <a:solidFill>
                  <a:schemeClr val="bg1"/>
                </a:solidFill>
                <a:sym typeface="+mn-ea"/>
              </a:rPr>
              <a:t>）</a:t>
            </a:r>
            <a:r>
              <a:rPr lang="en-US" altLang="zh-CN">
                <a:solidFill>
                  <a:schemeClr val="bg1"/>
                </a:solidFill>
                <a:sym typeface="+mn-ea"/>
              </a:rPr>
              <a:t>		</a:t>
            </a:r>
            <a:r>
              <a:rPr lang="en-US" altLang="zh-CN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: đọc (độc)		</a:t>
            </a:r>
            <a:r>
              <a:rPr lang="zh-CN" altLang="en-US" u="sng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读</a:t>
            </a:r>
            <a:r>
              <a:rPr lang="zh-CN" altLang="en-US" u="sng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和写</a:t>
            </a:r>
            <a:r>
              <a:rPr lang="zh-CN" altLang="en-US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比较难</a:t>
            </a:r>
            <a:endParaRPr lang="zh-CN" altLang="en-US">
              <a:solidFill>
                <a:schemeClr val="bg1"/>
              </a:solidFill>
            </a:endParaRPr>
          </a:p>
          <a:p>
            <a:pPr marL="514350" indent="-514350" algn="l">
              <a:buClrTx/>
              <a:buSzTx/>
              <a:buFont typeface="+mj-lt"/>
              <a:buAutoNum type="arabicPeriod" startAt="8"/>
            </a:pPr>
            <a:r>
              <a:rPr lang="zh-CN" altLang="en-US">
                <a:solidFill>
                  <a:schemeClr val="bg1"/>
                </a:solidFill>
                <a:sym typeface="+mn-ea"/>
              </a:rPr>
              <a:t>写</a:t>
            </a:r>
            <a:r>
              <a:rPr lang="en-US" altLang="zh-CN">
                <a:solidFill>
                  <a:schemeClr val="bg1"/>
                </a:solidFill>
                <a:sym typeface="+mn-ea"/>
              </a:rPr>
              <a:t>	</a:t>
            </a:r>
            <a:r>
              <a:rPr lang="zh-CN" altLang="en-US">
                <a:solidFill>
                  <a:schemeClr val="bg1"/>
                </a:solidFill>
                <a:sym typeface="+mn-ea"/>
              </a:rPr>
              <a:t>（动</a:t>
            </a:r>
            <a:r>
              <a:rPr lang="en-US" altLang="zh-CN">
                <a:solidFill>
                  <a:schemeClr val="bg1"/>
                </a:solidFill>
                <a:sym typeface="+mn-ea"/>
              </a:rPr>
              <a:t>V</a:t>
            </a:r>
            <a:r>
              <a:rPr lang="zh-CN" altLang="en-US">
                <a:solidFill>
                  <a:schemeClr val="bg1"/>
                </a:solidFill>
                <a:sym typeface="+mn-ea"/>
              </a:rPr>
              <a:t>）</a:t>
            </a:r>
            <a:r>
              <a:rPr lang="en-US" altLang="zh-CN">
                <a:solidFill>
                  <a:schemeClr val="bg1"/>
                </a:solidFill>
                <a:sym typeface="+mn-ea"/>
              </a:rPr>
              <a:t>		</a:t>
            </a:r>
            <a:r>
              <a:rPr lang="en-US" altLang="zh-CN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: viết (tả) 			</a:t>
            </a:r>
            <a:r>
              <a:rPr lang="zh-CN" altLang="en-US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汉字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比较</a:t>
            </a:r>
            <a:r>
              <a:rPr lang="zh-CN" altLang="en-US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难</a:t>
            </a:r>
            <a:r>
              <a:rPr lang="zh-CN" altLang="en-US" u="sng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写</a:t>
            </a:r>
            <a:endParaRPr lang="en-US" altLang="zh-CN" u="sng">
              <a:solidFill>
                <a:schemeClr val="bg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marL="514350" indent="-514350" algn="l">
              <a:buClrTx/>
              <a:buSzTx/>
              <a:buFont typeface="+mj-lt"/>
              <a:buAutoNum type="arabicPeriod" startAt="8"/>
            </a:pPr>
            <a:r>
              <a:rPr lang="zh-CN" altLang="en-US">
                <a:solidFill>
                  <a:schemeClr val="bg1"/>
                </a:solidFill>
                <a:sym typeface="+mn-ea"/>
              </a:rPr>
              <a:t>但是</a:t>
            </a:r>
            <a:r>
              <a:rPr lang="en-US" altLang="zh-CN">
                <a:solidFill>
                  <a:schemeClr val="bg1"/>
                </a:solidFill>
                <a:sym typeface="+mn-ea"/>
              </a:rPr>
              <a:t>	</a:t>
            </a:r>
            <a:r>
              <a:rPr lang="zh-CN" altLang="en-US">
                <a:solidFill>
                  <a:schemeClr val="bg1"/>
                </a:solidFill>
                <a:sym typeface="+mn-ea"/>
              </a:rPr>
              <a:t>（连</a:t>
            </a:r>
            <a:r>
              <a:rPr lang="en-US" altLang="zh-CN">
                <a:solidFill>
                  <a:schemeClr val="bg1"/>
                </a:solidFill>
                <a:sym typeface="+mn-ea"/>
              </a:rPr>
              <a:t>conj)	</a:t>
            </a:r>
            <a:r>
              <a:rPr lang="en-US" altLang="zh-CN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: nhưng</a:t>
            </a:r>
            <a:r>
              <a:rPr lang="en-US" altLang="zh-CN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	    </a:t>
            </a:r>
            <a:r>
              <a:rPr lang="zh-CN" altLang="en-US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汉语不难，</a:t>
            </a:r>
            <a:r>
              <a:rPr lang="zh-CN" altLang="en-US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但是</a:t>
            </a:r>
            <a:r>
              <a:rPr lang="zh-CN" altLang="en-US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汉字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难写</a:t>
            </a:r>
            <a:endParaRPr lang="en-US" altLang="zh-CN">
              <a:solidFill>
                <a:schemeClr val="bg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marL="514350" indent="-514350" algn="l">
              <a:buClrTx/>
              <a:buSzTx/>
              <a:buFont typeface="+mj-lt"/>
              <a:buAutoNum type="arabicPeriod" startAt="8"/>
            </a:pPr>
            <a:r>
              <a:rPr lang="zh-CN" altLang="en-US">
                <a:solidFill>
                  <a:schemeClr val="bg1"/>
                </a:solidFill>
                <a:sym typeface="+mn-ea"/>
              </a:rPr>
              <a:t>给</a:t>
            </a:r>
            <a:r>
              <a:rPr lang="en-US" altLang="zh-CN">
                <a:solidFill>
                  <a:schemeClr val="bg1"/>
                </a:solidFill>
                <a:sym typeface="+mn-ea"/>
              </a:rPr>
              <a:t>	</a:t>
            </a:r>
            <a:r>
              <a:rPr lang="zh-CN" altLang="en-US">
                <a:solidFill>
                  <a:schemeClr val="bg1"/>
                </a:solidFill>
                <a:sym typeface="+mn-ea"/>
              </a:rPr>
              <a:t>（介</a:t>
            </a:r>
            <a:r>
              <a:rPr lang="en-US" altLang="zh-CN">
                <a:solidFill>
                  <a:schemeClr val="bg1"/>
                </a:solidFill>
                <a:sym typeface="+mn-ea"/>
              </a:rPr>
              <a:t>pr)		</a:t>
            </a:r>
            <a:r>
              <a:rPr lang="en-US" altLang="zh-CN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: cho 		</a:t>
            </a:r>
            <a:r>
              <a:rPr lang="zh-CN" altLang="en-US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我</a:t>
            </a:r>
            <a:r>
              <a:rPr lang="zh-CN" altLang="en-US" u="sng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给你们</a:t>
            </a:r>
            <a:r>
              <a:rPr lang="zh-CN" altLang="en-US" u="sng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介绍</a:t>
            </a:r>
            <a:r>
              <a:rPr lang="zh-CN" altLang="en-US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一下</a:t>
            </a:r>
            <a:r>
              <a:rPr lang="zh-CN" altLang="en-US">
                <a:solidFill>
                  <a:schemeClr val="bg1"/>
                </a:solidFill>
                <a:cs typeface="Times New Roman" panose="02020603050405020304" charset="0"/>
                <a:sym typeface="+mn-ea"/>
              </a:rPr>
              <a:t>儿</a:t>
            </a:r>
            <a:r>
              <a:rPr lang="zh-CN" altLang="en-US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。</a:t>
            </a:r>
            <a:endParaRPr lang="zh-CN" altLang="en-US">
              <a:solidFill>
                <a:schemeClr val="bg1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marL="0" indent="0" algn="l">
              <a:buClrTx/>
              <a:buSzTx/>
              <a:buFont typeface="+mj-lt"/>
              <a:buNone/>
            </a:pPr>
            <a:r>
              <a:rPr lang="en-US" altLang="zh-CN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								</a:t>
            </a:r>
            <a:r>
              <a:rPr lang="zh-CN" altLang="en-US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我</a:t>
            </a:r>
            <a:r>
              <a:rPr lang="zh-CN" altLang="en-US" u="sng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给妈妈</a:t>
            </a:r>
            <a:r>
              <a:rPr lang="zh-CN" altLang="en-US" u="sng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寄信</a:t>
            </a:r>
            <a:r>
              <a:rPr lang="zh-CN" altLang="en-US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。</a:t>
            </a:r>
            <a:endParaRPr lang="zh-CN" altLang="en-US">
              <a:solidFill>
                <a:schemeClr val="bg1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8400" y="295345"/>
            <a:ext cx="10969200" cy="705600"/>
          </a:xfrm>
        </p:spPr>
        <p:txBody>
          <a:bodyPr>
            <a:normAutofit fontScale="90000"/>
          </a:bodyPr>
          <a:p>
            <a:pPr algn="ctr"/>
            <a:r>
              <a:rPr lang="zh-CN" altLang="en-US">
                <a:solidFill>
                  <a:srgbClr val="FFFF00"/>
                </a:solidFill>
                <a:sym typeface="+mn-ea"/>
              </a:rPr>
              <a:t>生词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7510" y="1148080"/>
            <a:ext cx="11647170" cy="5101590"/>
          </a:xfrm>
        </p:spPr>
        <p:txBody>
          <a:bodyPr>
            <a:noAutofit/>
          </a:bodyPr>
          <a:p>
            <a:pPr marL="514350" indent="-514350">
              <a:buFont typeface="+mj-lt"/>
              <a:buAutoNum type="arabicPeriod" startAt="15"/>
            </a:pPr>
            <a:r>
              <a:rPr lang="zh-CN" altLang="en-US" sz="3100">
                <a:solidFill>
                  <a:schemeClr val="bg1"/>
                </a:solidFill>
                <a:sym typeface="+mn-ea"/>
              </a:rPr>
              <a:t>新</a:t>
            </a:r>
            <a:r>
              <a:rPr lang="en-US" altLang="zh-CN" sz="3100">
                <a:solidFill>
                  <a:schemeClr val="bg1"/>
                </a:solidFill>
                <a:sym typeface="+mn-ea"/>
              </a:rPr>
              <a:t>	</a:t>
            </a:r>
            <a:r>
              <a:rPr lang="zh-CN" altLang="en-US" sz="3100">
                <a:solidFill>
                  <a:schemeClr val="bg1"/>
                </a:solidFill>
                <a:sym typeface="+mn-ea"/>
              </a:rPr>
              <a:t>（形</a:t>
            </a:r>
            <a:r>
              <a:rPr lang="en-US" altLang="zh-CN" sz="3100">
                <a:solidFill>
                  <a:schemeClr val="bg1"/>
                </a:solidFill>
                <a:sym typeface="+mn-ea"/>
              </a:rPr>
              <a:t>A)	</a:t>
            </a:r>
            <a:r>
              <a:rPr lang="en-US" altLang="zh-CN" sz="3100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: mới (tân)	    </a:t>
            </a:r>
            <a:r>
              <a:rPr lang="zh-CN" altLang="en-US" sz="3100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新</a:t>
            </a:r>
            <a:r>
              <a:rPr lang="zh-CN" altLang="en-US" sz="3100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同学，</a:t>
            </a:r>
            <a:r>
              <a:rPr lang="zh-CN" altLang="en-US" sz="3100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新</a:t>
            </a:r>
            <a:r>
              <a:rPr lang="zh-CN" altLang="en-US" sz="3100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朋友，</a:t>
            </a:r>
            <a:r>
              <a:rPr lang="zh-CN" altLang="en-US" sz="3100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新</a:t>
            </a:r>
            <a:r>
              <a:rPr lang="zh-CN" altLang="en-US" sz="3100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家</a:t>
            </a:r>
            <a:endParaRPr lang="en-US" altLang="zh-CN" sz="3100">
              <a:solidFill>
                <a:schemeClr val="bg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marL="514350" indent="-514350">
              <a:buFont typeface="+mj-lt"/>
              <a:buAutoNum type="arabicPeriod" startAt="15"/>
            </a:pPr>
            <a:r>
              <a:rPr lang="zh-CN" altLang="en-US" sz="3100">
                <a:solidFill>
                  <a:schemeClr val="bg1"/>
                </a:solidFill>
                <a:sym typeface="+mn-ea"/>
              </a:rPr>
              <a:t>同学</a:t>
            </a:r>
            <a:r>
              <a:rPr lang="en-US" altLang="zh-CN" sz="3100">
                <a:solidFill>
                  <a:schemeClr val="bg1"/>
                </a:solidFill>
                <a:sym typeface="+mn-ea"/>
              </a:rPr>
              <a:t>	</a:t>
            </a:r>
            <a:r>
              <a:rPr lang="zh-CN" altLang="en-US" sz="3100">
                <a:solidFill>
                  <a:schemeClr val="bg1"/>
                </a:solidFill>
                <a:sym typeface="+mn-ea"/>
              </a:rPr>
              <a:t>（名</a:t>
            </a:r>
            <a:r>
              <a:rPr lang="en-US" altLang="zh-CN" sz="3100">
                <a:solidFill>
                  <a:schemeClr val="bg1"/>
                </a:solidFill>
                <a:sym typeface="+mn-ea"/>
              </a:rPr>
              <a:t>N</a:t>
            </a:r>
            <a:r>
              <a:rPr lang="zh-CN" altLang="en-US" sz="3100">
                <a:solidFill>
                  <a:schemeClr val="bg1"/>
                </a:solidFill>
                <a:sym typeface="+mn-ea"/>
              </a:rPr>
              <a:t>）</a:t>
            </a:r>
            <a:r>
              <a:rPr lang="en-US" altLang="zh-CN" sz="3100">
                <a:solidFill>
                  <a:schemeClr val="bg1"/>
                </a:solidFill>
                <a:sym typeface="+mn-ea"/>
              </a:rPr>
              <a:t>	</a:t>
            </a:r>
            <a:r>
              <a:rPr lang="en-US" altLang="zh-CN" sz="3100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: bạn học (đồng học)	     </a:t>
            </a:r>
            <a:r>
              <a:rPr lang="zh-CN" altLang="en-US" sz="31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同班</a:t>
            </a:r>
            <a:r>
              <a:rPr lang="zh-CN" altLang="en-US" sz="3100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同学</a:t>
            </a:r>
            <a:r>
              <a:rPr lang="zh-CN" altLang="en-US" sz="3100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，好</a:t>
            </a:r>
            <a:r>
              <a:rPr lang="zh-CN" altLang="en-US" sz="3100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同学</a:t>
            </a:r>
            <a:endParaRPr lang="zh-CN" altLang="en-US" sz="3100">
              <a:solidFill>
                <a:schemeClr val="bg1"/>
              </a:solidFill>
            </a:endParaRPr>
          </a:p>
          <a:p>
            <a:pPr marL="514350" indent="-514350" algn="l">
              <a:buClrTx/>
              <a:buSzTx/>
              <a:buFont typeface="+mj-lt"/>
              <a:buAutoNum type="arabicPeriod" startAt="15"/>
            </a:pPr>
            <a:r>
              <a:rPr lang="zh-CN" altLang="en-US" sz="3100">
                <a:solidFill>
                  <a:schemeClr val="bg1"/>
                </a:solidFill>
                <a:sym typeface="+mn-ea"/>
              </a:rPr>
              <a:t>同屋</a:t>
            </a:r>
            <a:r>
              <a:rPr lang="en-US" altLang="zh-CN" sz="3100">
                <a:solidFill>
                  <a:schemeClr val="bg1"/>
                </a:solidFill>
                <a:sym typeface="+mn-ea"/>
              </a:rPr>
              <a:t>	</a:t>
            </a:r>
            <a:r>
              <a:rPr lang="zh-CN" altLang="en-US" sz="3100">
                <a:solidFill>
                  <a:schemeClr val="bg1"/>
                </a:solidFill>
                <a:sym typeface="+mn-ea"/>
              </a:rPr>
              <a:t>（名</a:t>
            </a:r>
            <a:r>
              <a:rPr lang="en-US" altLang="zh-CN" sz="3100">
                <a:solidFill>
                  <a:schemeClr val="bg1"/>
                </a:solidFill>
                <a:sym typeface="+mn-ea"/>
              </a:rPr>
              <a:t>N</a:t>
            </a:r>
            <a:r>
              <a:rPr lang="zh-CN" altLang="en-US" sz="3100">
                <a:solidFill>
                  <a:schemeClr val="bg1"/>
                </a:solidFill>
                <a:sym typeface="+mn-ea"/>
              </a:rPr>
              <a:t>）</a:t>
            </a:r>
            <a:r>
              <a:rPr lang="en-US" altLang="zh-CN" sz="3100">
                <a:solidFill>
                  <a:schemeClr val="bg1"/>
                </a:solidFill>
                <a:sym typeface="+mn-ea"/>
              </a:rPr>
              <a:t>	</a:t>
            </a:r>
            <a:r>
              <a:rPr lang="en-US" altLang="zh-CN" sz="3100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: bạn cùng phòng (đồng ốc) 	</a:t>
            </a:r>
            <a:r>
              <a:rPr lang="zh-CN" altLang="en-US" sz="3100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新</a:t>
            </a:r>
            <a:r>
              <a:rPr lang="zh-CN" altLang="en-US" sz="3100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同屋</a:t>
            </a:r>
            <a:endParaRPr lang="en-US" altLang="zh-CN" sz="3100">
              <a:solidFill>
                <a:srgbClr val="FFFF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marL="514350" indent="-514350">
              <a:buFont typeface="+mj-lt"/>
              <a:buAutoNum type="arabicPeriod" startAt="15"/>
            </a:pPr>
            <a:r>
              <a:rPr lang="zh-CN" altLang="en-US" sz="3100">
                <a:solidFill>
                  <a:schemeClr val="bg1"/>
                </a:solidFill>
                <a:sym typeface="+mn-ea"/>
              </a:rPr>
              <a:t>班</a:t>
            </a:r>
            <a:r>
              <a:rPr lang="en-US" altLang="zh-CN" sz="3100">
                <a:solidFill>
                  <a:schemeClr val="bg1"/>
                </a:solidFill>
                <a:sym typeface="+mn-ea"/>
              </a:rPr>
              <a:t>	</a:t>
            </a:r>
            <a:r>
              <a:rPr lang="zh-CN" altLang="en-US" sz="3100">
                <a:solidFill>
                  <a:schemeClr val="bg1"/>
                </a:solidFill>
                <a:sym typeface="+mn-ea"/>
              </a:rPr>
              <a:t>（名</a:t>
            </a:r>
            <a:r>
              <a:rPr lang="en-US" altLang="zh-CN" sz="3100">
                <a:solidFill>
                  <a:schemeClr val="bg1"/>
                </a:solidFill>
                <a:sym typeface="+mn-ea"/>
              </a:rPr>
              <a:t>N</a:t>
            </a:r>
            <a:r>
              <a:rPr lang="zh-CN" altLang="en-US" sz="3100">
                <a:solidFill>
                  <a:schemeClr val="bg1"/>
                </a:solidFill>
                <a:sym typeface="+mn-ea"/>
              </a:rPr>
              <a:t>）</a:t>
            </a:r>
            <a:r>
              <a:rPr lang="en-US" altLang="zh-CN" sz="3100">
                <a:solidFill>
                  <a:schemeClr val="bg1"/>
                </a:solidFill>
                <a:sym typeface="+mn-ea"/>
              </a:rPr>
              <a:t>	</a:t>
            </a:r>
            <a:r>
              <a:rPr lang="en-US" altLang="zh-CN" sz="3100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: lớp... (ban)		</a:t>
            </a:r>
            <a:r>
              <a:rPr lang="zh-CN" altLang="en-US" sz="3100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我们</a:t>
            </a:r>
            <a:r>
              <a:rPr lang="zh-CN" altLang="en-US" sz="3100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班</a:t>
            </a:r>
            <a:r>
              <a:rPr lang="zh-CN" altLang="en-US" sz="3100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，汉语</a:t>
            </a:r>
            <a:r>
              <a:rPr lang="zh-CN" altLang="en-US" sz="3100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班</a:t>
            </a:r>
            <a:r>
              <a:rPr lang="zh-CN" altLang="en-US" sz="3100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，新</a:t>
            </a:r>
            <a:r>
              <a:rPr lang="zh-CN" altLang="en-US" sz="3100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班</a:t>
            </a:r>
            <a:endParaRPr lang="zh-CN" altLang="en-US" sz="310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zh-CN" altLang="en-US" sz="3100">
                <a:solidFill>
                  <a:srgbClr val="FFFF00"/>
                </a:solidFill>
              </a:rPr>
              <a:t>专名</a:t>
            </a:r>
            <a:r>
              <a:rPr lang="zh-CN" altLang="en-US" sz="3100"/>
              <a:t>：</a:t>
            </a:r>
            <a:r>
              <a:rPr lang="en-US" altLang="zh-CN" sz="3100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</a:rPr>
              <a:t>danh từ tên riêng</a:t>
            </a:r>
            <a:endParaRPr lang="zh-CN" altLang="en-US" sz="310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zh-CN" altLang="en-US" sz="3100"/>
              <a:t>北京语言大学</a:t>
            </a:r>
            <a:r>
              <a:rPr lang="en-US" altLang="zh-CN" sz="3100"/>
              <a:t>	: </a:t>
            </a:r>
            <a:r>
              <a:rPr lang="en-US" altLang="zh-CN" sz="3100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</a:rPr>
              <a:t>Trường đại học ngôn ngữ Bắc Kinh</a:t>
            </a:r>
            <a:endParaRPr lang="en-US" altLang="zh-CN" sz="3100">
              <a:solidFill>
                <a:schemeClr val="bg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</a:pPr>
            <a:r>
              <a:rPr lang="zh-CN" altLang="en-US" sz="3100"/>
              <a:t>林</a:t>
            </a:r>
            <a:r>
              <a:rPr lang="en-US" altLang="zh-CN" sz="3100"/>
              <a:t>			: </a:t>
            </a:r>
            <a:r>
              <a:rPr lang="en-US" altLang="zh-CN" sz="3100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</a:rPr>
              <a:t>(họ ) Lâm   			</a:t>
            </a:r>
            <a:r>
              <a:rPr lang="zh-CN" altLang="en-US" sz="3100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</a:rPr>
              <a:t>他</a:t>
            </a:r>
            <a:r>
              <a:rPr lang="zh-CN" altLang="en-US" sz="3100" u="sng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</a:rPr>
              <a:t>姓</a:t>
            </a:r>
            <a:r>
              <a:rPr lang="zh-CN" altLang="en-US" sz="3100" u="sng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</a:rPr>
              <a:t>林</a:t>
            </a:r>
            <a:endParaRPr lang="zh-CN" altLang="en-US" sz="3100" u="sng">
              <a:solidFill>
                <a:srgbClr val="FFFF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11575" y="381705"/>
            <a:ext cx="10969200" cy="705600"/>
          </a:xfrm>
        </p:spPr>
        <p:txBody>
          <a:bodyPr>
            <a:normAutofit fontScale="90000"/>
          </a:bodyPr>
          <a:p>
            <a:pPr marL="228600" indent="-228600" algn="l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Char char="●"/>
            </a:pPr>
            <a:r>
              <a:rPr lang="zh-CN" altLang="en-US">
                <a:solidFill>
                  <a:srgbClr val="FFFF00"/>
                </a:solidFill>
              </a:rPr>
              <a:t>词语的运用</a:t>
            </a:r>
            <a:r>
              <a:rPr lang="en-US" altLang="zh-CN">
                <a:solidFill>
                  <a:srgbClr val="FFFF00"/>
                </a:solidFill>
              </a:rPr>
              <a:t> </a:t>
            </a:r>
            <a:r>
              <a:rPr lang="en-US" altLang="zh-CN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</a:rPr>
              <a:t>vận dụng từ vựng</a:t>
            </a:r>
            <a:endParaRPr lang="en-US" altLang="zh-CN" sz="2500" b="0" spc="15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34315" y="1268730"/>
            <a:ext cx="11752580" cy="4759325"/>
          </a:xfrm>
        </p:spPr>
        <p:txBody>
          <a:bodyPr>
            <a:noAutofit/>
          </a:bodyPr>
          <a:p>
            <a:r>
              <a:rPr lang="en-US" altLang="zh-CN"/>
              <a:t>1.</a:t>
            </a:r>
            <a:r>
              <a:rPr lang="zh-CN" altLang="en-US">
                <a:solidFill>
                  <a:srgbClr val="FFFF00"/>
                </a:solidFill>
              </a:rPr>
              <a:t>语言</a:t>
            </a:r>
            <a:r>
              <a:rPr lang="zh-CN" altLang="en-US"/>
              <a:t>：学习语言。学习</a:t>
            </a:r>
            <a:r>
              <a:rPr lang="zh-CN" altLang="en-US">
                <a:latin typeface="方正楷体拼音字库02" panose="03000509000000000000" charset="-122"/>
                <a:ea typeface="方正楷体拼音字库02" panose="03000509000000000000" charset="-122"/>
              </a:rPr>
              <a:t>什</a:t>
            </a:r>
            <a:r>
              <a:rPr lang="zh-CN" altLang="en-US"/>
              <a:t>么语言？</a:t>
            </a:r>
            <a:endParaRPr lang="zh-CN" altLang="en-US"/>
          </a:p>
          <a:p>
            <a:pPr>
              <a:buFont typeface="Arial" panose="020B0604020202020204" pitchFamily="34" charset="0"/>
              <a:buChar char="•"/>
            </a:pPr>
            <a:r>
              <a:rPr lang="zh-CN" altLang="en-US">
                <a:sym typeface="+mn-ea"/>
              </a:rPr>
              <a:t>我</a:t>
            </a:r>
            <a:r>
              <a:rPr lang="zh-CN" altLang="en-US"/>
              <a:t>你</a:t>
            </a:r>
            <a:r>
              <a:rPr lang="zh-CN" altLang="en-US">
                <a:solidFill>
                  <a:srgbClr val="FF0000"/>
                </a:solidFill>
              </a:rPr>
              <a:t>喜欢</a:t>
            </a:r>
            <a:r>
              <a:rPr lang="zh-CN" altLang="en-US"/>
              <a:t>学习语言。</a:t>
            </a:r>
            <a:r>
              <a:rPr lang="en-US" altLang="zh-CN"/>
              <a:t>	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tôi </a:t>
            </a:r>
            <a:r>
              <a:rPr lang="en-US" altLang="zh-CN" sz="25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thích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 học ngôn ngữ.</a:t>
            </a:r>
            <a:endParaRPr lang="zh-CN" altLang="en-US" sz="2500"/>
          </a:p>
          <a:p>
            <a:pPr>
              <a:buFont typeface="Arial" panose="020B0604020202020204" pitchFamily="34" charset="0"/>
              <a:buChar char="•"/>
            </a:pPr>
            <a:r>
              <a:rPr lang="zh-CN" altLang="en-US"/>
              <a:t>你学习</a:t>
            </a:r>
            <a:r>
              <a:rPr lang="zh-CN" altLang="en-US" u="sng">
                <a:latin typeface="方正楷体拼音字库02" panose="03000509000000000000" charset="-122"/>
                <a:ea typeface="方正楷体拼音字库02" panose="03000509000000000000" charset="-122"/>
              </a:rPr>
              <a:t>什</a:t>
            </a:r>
            <a:r>
              <a:rPr lang="zh-CN" altLang="en-US" u="sng"/>
              <a:t>么语言</a:t>
            </a:r>
            <a:r>
              <a:rPr lang="zh-CN" altLang="en-US"/>
              <a:t>？</a:t>
            </a:r>
            <a:r>
              <a:rPr lang="en-US" altLang="zh-CN"/>
              <a:t>	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bạn học tiếng gì? </a:t>
            </a:r>
            <a:endParaRPr lang="en-US" altLang="zh-CN" sz="250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buNone/>
            </a:pPr>
            <a:r>
              <a:rPr lang="en-US" altLang="zh-CN"/>
              <a:t>2.</a:t>
            </a:r>
            <a:r>
              <a:rPr lang="zh-CN" altLang="en-US">
                <a:solidFill>
                  <a:srgbClr val="FFFF00"/>
                </a:solidFill>
              </a:rPr>
              <a:t>大学</a:t>
            </a:r>
            <a:r>
              <a:rPr lang="zh-CN" altLang="en-US"/>
              <a:t>：</a:t>
            </a:r>
            <a:r>
              <a:rPr lang="zh-CN" altLang="en-US">
                <a:sym typeface="+mn-ea"/>
              </a:rPr>
              <a:t>语言大学。北京语言大学。</a:t>
            </a:r>
            <a:endParaRPr lang="zh-CN" altLang="en-US">
              <a:sym typeface="+mn-ea"/>
            </a:endParaRPr>
          </a:p>
          <a:p>
            <a:pPr algn="l">
              <a:buClrTx/>
              <a:buSzTx/>
              <a:buFont typeface="Arial" panose="020B0604020202020204" pitchFamily="34" charset="0"/>
              <a:buChar char="•"/>
            </a:pPr>
            <a:r>
              <a:rPr lang="zh-CN" altLang="en-US"/>
              <a:t>玛丽</a:t>
            </a:r>
            <a:r>
              <a:rPr lang="zh-CN" altLang="en-US" u="sng">
                <a:solidFill>
                  <a:srgbClr val="FF0000"/>
                </a:solidFill>
              </a:rPr>
              <a:t>在</a:t>
            </a:r>
            <a:r>
              <a:rPr lang="zh-CN" altLang="en-US" u="sng">
                <a:solidFill>
                  <a:srgbClr val="56FE3A"/>
                </a:solidFill>
              </a:rPr>
              <a:t>北京语言大学</a:t>
            </a:r>
            <a:r>
              <a:rPr lang="zh-CN" altLang="en-US"/>
              <a:t>学习汉语。</a:t>
            </a:r>
            <a:r>
              <a:rPr lang="en-US" altLang="zh-CN"/>
              <a:t> 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Mary học Hán ngữ </a:t>
            </a:r>
            <a:r>
              <a:rPr lang="en-US" altLang="zh-CN" sz="2500" u="sng">
                <a:latin typeface="Times New Roman" panose="02020603050405020304" charset="0"/>
                <a:cs typeface="Times New Roman" panose="02020603050405020304" charset="0"/>
              </a:rPr>
              <a:t>ở ĐH-NNBK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zh-CN" sz="2500">
              <a:latin typeface="Times New Roman" panose="02020603050405020304" charset="0"/>
              <a:cs typeface="Times New Roman" panose="02020603050405020304" charset="0"/>
            </a:endParaRPr>
          </a:p>
          <a:p>
            <a:pPr marL="0" lvl="1" indent="0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56FE3A"/>
                </a:solidFill>
                <a:sym typeface="+mn-ea"/>
              </a:rPr>
              <a:t>李自重大专</a:t>
            </a:r>
            <a:r>
              <a:rPr lang="zh-CN" altLang="en-US">
                <a:sym typeface="+mn-ea"/>
              </a:rPr>
              <a:t>（</a:t>
            </a:r>
            <a:r>
              <a:rPr lang="en-US" altLang="zh-CN">
                <a:sym typeface="+mn-ea"/>
              </a:rPr>
              <a:t>or</a:t>
            </a:r>
            <a:r>
              <a:rPr lang="zh-CN" altLang="en-US">
                <a:sym typeface="+mn-ea"/>
              </a:rPr>
              <a:t>高等）</a:t>
            </a:r>
            <a:r>
              <a:rPr lang="zh-CN" altLang="en-US">
                <a:solidFill>
                  <a:srgbClr val="56FE3A"/>
                </a:solidFill>
                <a:sym typeface="+mn-ea"/>
              </a:rPr>
              <a:t>学校</a:t>
            </a:r>
            <a:r>
              <a:rPr lang="en-US" altLang="zh-CN">
                <a:solidFill>
                  <a:srgbClr val="00B050"/>
                </a:solidFill>
                <a:sym typeface="+mn-ea"/>
              </a:rPr>
              <a:t> 	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  <a:sym typeface="+mn-ea"/>
              </a:rPr>
              <a:t>CĐ Lý Tự Trọng</a:t>
            </a:r>
            <a:endParaRPr lang="zh-CN" altLang="en-US"/>
          </a:p>
          <a:p>
            <a:pPr>
              <a:buFont typeface="Arial" panose="020B0604020202020204" pitchFamily="34" charset="0"/>
              <a:buChar char="•"/>
            </a:pPr>
            <a:r>
              <a:rPr lang="zh-CN" altLang="en-US"/>
              <a:t>我</a:t>
            </a:r>
            <a:r>
              <a:rPr lang="zh-CN" altLang="en-US" u="sng">
                <a:solidFill>
                  <a:srgbClr val="FF0000"/>
                </a:solidFill>
              </a:rPr>
              <a:t>在</a:t>
            </a:r>
            <a:r>
              <a:rPr lang="zh-CN" altLang="en-US" u="sng">
                <a:solidFill>
                  <a:srgbClr val="56FE3A"/>
                </a:solidFill>
              </a:rPr>
              <a:t>李自重大专学校</a:t>
            </a:r>
            <a:r>
              <a:rPr lang="zh-CN" altLang="en-US"/>
              <a:t>学习</a:t>
            </a:r>
            <a:r>
              <a:rPr lang="zh-CN" altLang="en-US">
                <a:solidFill>
                  <a:schemeClr val="accent4">
                    <a:lumMod val="75000"/>
                  </a:schemeClr>
                </a:solidFill>
              </a:rPr>
              <a:t>汽车工程专业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học ngành CN-Ôtô ở LTT</a:t>
            </a:r>
            <a:endParaRPr lang="en-US" altLang="zh-CN" sz="25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2580" y="314325"/>
            <a:ext cx="11511280" cy="5920740"/>
          </a:xfrm>
        </p:spPr>
        <p:txBody>
          <a:bodyPr>
            <a:normAutofit lnSpcReduction="10000"/>
          </a:bodyPr>
          <a:p>
            <a:r>
              <a:rPr lang="en-US" altLang="zh-CN"/>
              <a:t>3.</a:t>
            </a:r>
            <a:r>
              <a:rPr lang="zh-CN" altLang="en-US">
                <a:solidFill>
                  <a:srgbClr val="FFFF00"/>
                </a:solidFill>
              </a:rPr>
              <a:t>怎么样</a:t>
            </a:r>
            <a:r>
              <a:rPr lang="en-US" altLang="zh-CN"/>
              <a:t>: </a:t>
            </a:r>
            <a:endParaRPr lang="en-US" altLang="zh-CN"/>
          </a:p>
          <a:p>
            <a:pPr>
              <a:buFont typeface="Arial" panose="020B0604020202020204" pitchFamily="34" charset="0"/>
              <a:buChar char="•"/>
            </a:pPr>
            <a:r>
              <a:rPr lang="zh-CN" altLang="en-US">
                <a:solidFill>
                  <a:srgbClr val="56FE3A"/>
                </a:solidFill>
              </a:rPr>
              <a:t>今天</a:t>
            </a:r>
            <a:r>
              <a:rPr lang="zh-CN" altLang="en-US"/>
              <a:t>怎么样？</a:t>
            </a:r>
            <a:r>
              <a:rPr lang="en-US" altLang="zh-CN"/>
              <a:t>			</a:t>
            </a:r>
            <a:r>
              <a:rPr lang="zh-CN" altLang="en-US"/>
              <a:t>今天</a:t>
            </a:r>
            <a:r>
              <a:rPr lang="zh-CN" altLang="en-US">
                <a:solidFill>
                  <a:srgbClr val="45E7FF"/>
                </a:solidFill>
              </a:rPr>
              <a:t>很忙</a:t>
            </a:r>
            <a:r>
              <a:rPr lang="zh-CN" altLang="en-US"/>
              <a:t>。</a:t>
            </a:r>
            <a:r>
              <a:rPr lang="en-US" altLang="zh-CN"/>
              <a:t>		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bận rộn</a:t>
            </a:r>
            <a:endParaRPr lang="zh-CN" altLang="en-US"/>
          </a:p>
          <a:p>
            <a:pPr>
              <a:buFont typeface="Arial" panose="020B0604020202020204" pitchFamily="34" charset="0"/>
              <a:buChar char="•"/>
            </a:pPr>
            <a:r>
              <a:rPr lang="zh-CN" altLang="en-US" u="sng">
                <a:solidFill>
                  <a:srgbClr val="FFFF00"/>
                </a:solidFill>
                <a:sym typeface="+mn-ea"/>
              </a:rPr>
              <a:t>新</a:t>
            </a:r>
            <a:r>
              <a:rPr lang="zh-CN" altLang="en-US" u="sng">
                <a:solidFill>
                  <a:srgbClr val="56FE3A"/>
                </a:solidFill>
                <a:sym typeface="+mn-ea"/>
              </a:rPr>
              <a:t>同学</a:t>
            </a:r>
            <a:r>
              <a:rPr lang="zh-CN" altLang="en-US">
                <a:sym typeface="+mn-ea"/>
              </a:rPr>
              <a:t>怎么样？</a:t>
            </a:r>
            <a:r>
              <a:rPr lang="en-US" altLang="zh-CN">
                <a:sym typeface="+mn-ea"/>
              </a:rPr>
              <a:t>			</a:t>
            </a:r>
            <a:r>
              <a:rPr lang="zh-CN" altLang="en-US">
                <a:sym typeface="+mn-ea"/>
              </a:rPr>
              <a:t>他很</a:t>
            </a:r>
            <a:r>
              <a:rPr lang="zh-CN" altLang="en-US">
                <a:solidFill>
                  <a:srgbClr val="45E7FF"/>
                </a:solidFill>
                <a:sym typeface="+mn-ea"/>
              </a:rPr>
              <a:t>可爱</a:t>
            </a:r>
            <a:r>
              <a:rPr lang="zh-CN" altLang="en-US">
                <a:sym typeface="+mn-ea"/>
              </a:rPr>
              <a:t>。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  <a:sym typeface="+mn-ea"/>
              </a:rPr>
              <a:t>		dễ thương</a:t>
            </a:r>
            <a:endParaRPr lang="en-US" altLang="zh-CN" sz="2500">
              <a:latin typeface="Times New Roman" panose="02020603050405020304" charset="0"/>
              <a:cs typeface="Times New Roman" panose="02020603050405020304" charset="0"/>
            </a:endParaRPr>
          </a:p>
          <a:p>
            <a:pPr algn="l">
              <a:buClrTx/>
              <a:buSzTx/>
              <a:buFont typeface="Arial" panose="020B0604020202020204" pitchFamily="34" charset="0"/>
              <a:buChar char="•"/>
            </a:pPr>
            <a:r>
              <a:rPr lang="zh-CN" altLang="en-US" u="sng">
                <a:solidFill>
                  <a:srgbClr val="FFFF00"/>
                </a:solidFill>
                <a:sym typeface="+mn-ea"/>
              </a:rPr>
              <a:t>你</a:t>
            </a:r>
            <a:r>
              <a:rPr lang="zh-CN" altLang="en-US" u="sng">
                <a:solidFill>
                  <a:srgbClr val="FFFF00"/>
                </a:solidFill>
                <a:latin typeface="方正楷体拼音字库03" panose="03000509000000000000" charset="-122"/>
                <a:ea typeface="方正楷体拼音字库03" panose="03000509000000000000" charset="-122"/>
                <a:sym typeface="+mn-ea"/>
              </a:rPr>
              <a:t>的</a:t>
            </a:r>
            <a:r>
              <a:rPr lang="zh-CN" altLang="en-US" u="sng">
                <a:solidFill>
                  <a:srgbClr val="56FE3A"/>
                </a:solidFill>
                <a:sym typeface="+mn-ea"/>
              </a:rPr>
              <a:t>老师</a:t>
            </a:r>
            <a:r>
              <a:rPr lang="zh-CN" altLang="en-US">
                <a:sym typeface="+mn-ea"/>
              </a:rPr>
              <a:t>怎么样？</a:t>
            </a:r>
            <a:r>
              <a:rPr lang="en-US" altLang="zh-CN">
                <a:sym typeface="+mn-ea"/>
              </a:rPr>
              <a:t>		</a:t>
            </a:r>
            <a:r>
              <a:rPr lang="zh-CN" altLang="en-US">
                <a:sym typeface="+mn-ea"/>
              </a:rPr>
              <a:t>他</a:t>
            </a:r>
            <a:r>
              <a:rPr lang="zh-CN" altLang="en-US">
                <a:solidFill>
                  <a:srgbClr val="45E7FF"/>
                </a:solidFill>
                <a:sym typeface="+mn-ea"/>
              </a:rPr>
              <a:t>很凶</a:t>
            </a:r>
            <a:r>
              <a:rPr lang="zh-CN" altLang="en-US">
                <a:sym typeface="+mn-ea"/>
              </a:rPr>
              <a:t>。</a:t>
            </a:r>
            <a:r>
              <a:rPr lang="en-US" altLang="zh-CN">
                <a:sym typeface="+mn-ea"/>
              </a:rPr>
              <a:t>	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  <a:sym typeface="+mn-ea"/>
              </a:rPr>
              <a:t>		hung dữ</a:t>
            </a:r>
            <a:endParaRPr lang="en-US" altLang="zh-CN" sz="25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zh-CN" altLang="en-US" u="sng">
                <a:solidFill>
                  <a:srgbClr val="FFFF00"/>
                </a:solidFill>
                <a:sym typeface="+mn-ea"/>
              </a:rPr>
              <a:t>你爸爸</a:t>
            </a:r>
            <a:r>
              <a:rPr lang="zh-CN" altLang="en-US" u="sng">
                <a:solidFill>
                  <a:srgbClr val="56FE3A"/>
                </a:solidFill>
                <a:sym typeface="+mn-ea"/>
              </a:rPr>
              <a:t>身体</a:t>
            </a:r>
            <a:r>
              <a:rPr lang="zh-CN" altLang="en-US">
                <a:sym typeface="+mn-ea"/>
              </a:rPr>
              <a:t>怎么样？</a:t>
            </a:r>
            <a:r>
              <a:rPr lang="en-US" altLang="zh-CN">
                <a:sym typeface="+mn-ea"/>
              </a:rPr>
              <a:t>		</a:t>
            </a:r>
            <a:r>
              <a:rPr lang="zh-CN" altLang="en-US">
                <a:sym typeface="+mn-ea"/>
              </a:rPr>
              <a:t>他身体</a:t>
            </a:r>
            <a:r>
              <a:rPr lang="zh-CN" altLang="en-US">
                <a:solidFill>
                  <a:srgbClr val="45E7FF"/>
                </a:solidFill>
                <a:sym typeface="+mn-ea"/>
              </a:rPr>
              <a:t>很好</a:t>
            </a:r>
            <a:r>
              <a:rPr lang="zh-CN" altLang="en-US">
                <a:sym typeface="+mn-ea"/>
              </a:rPr>
              <a:t>。</a:t>
            </a:r>
            <a:endParaRPr lang="zh-CN" altLang="en-US">
              <a:sym typeface="+mn-ea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zh-CN" altLang="en-US">
                <a:solidFill>
                  <a:srgbClr val="56FE3A"/>
                </a:solidFill>
                <a:sym typeface="+mn-ea"/>
              </a:rPr>
              <a:t>汉语</a:t>
            </a:r>
            <a:r>
              <a:rPr lang="zh-CN" altLang="en-US">
                <a:sym typeface="+mn-ea"/>
              </a:rPr>
              <a:t>怎么样？难不难？</a:t>
            </a:r>
            <a:r>
              <a:rPr lang="en-US" altLang="zh-CN">
                <a:sym typeface="+mn-ea"/>
              </a:rPr>
              <a:t>		</a:t>
            </a:r>
            <a:r>
              <a:rPr lang="zh-CN" altLang="en-US">
                <a:sym typeface="+mn-ea"/>
              </a:rPr>
              <a:t>发音</a:t>
            </a:r>
            <a:r>
              <a:rPr lang="zh-CN" altLang="en-US">
                <a:solidFill>
                  <a:srgbClr val="45E7FF"/>
                </a:solidFill>
                <a:sym typeface="+mn-ea"/>
              </a:rPr>
              <a:t>不太难</a:t>
            </a:r>
            <a:r>
              <a:rPr lang="zh-CN" altLang="en-US">
                <a:sym typeface="+mn-ea"/>
              </a:rPr>
              <a:t>，汉字</a:t>
            </a:r>
            <a:r>
              <a:rPr lang="zh-CN" altLang="en-US">
                <a:solidFill>
                  <a:srgbClr val="45E7FF"/>
                </a:solidFill>
                <a:sym typeface="+mn-ea"/>
              </a:rPr>
              <a:t>很难</a:t>
            </a:r>
            <a:r>
              <a:rPr lang="zh-CN" altLang="en-US">
                <a:sym typeface="+mn-ea"/>
              </a:rPr>
              <a:t>。</a:t>
            </a:r>
            <a:endParaRPr lang="en-US" altLang="zh-CN" sz="25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l">
              <a:buClrTx/>
              <a:buSzTx/>
              <a:buFont typeface="Arial" panose="020B0604020202020204" pitchFamily="34" charset="0"/>
              <a:buChar char="•"/>
            </a:pPr>
            <a:r>
              <a:rPr lang="zh-CN" altLang="en-US">
                <a:sym typeface="+mn-ea"/>
              </a:rPr>
              <a:t>我们</a:t>
            </a:r>
            <a:r>
              <a:rPr lang="zh-CN" altLang="en-US" u="sng">
                <a:solidFill>
                  <a:srgbClr val="56FE3A"/>
                </a:solidFill>
                <a:sym typeface="+mn-ea"/>
              </a:rPr>
              <a:t>去吃饺子</a:t>
            </a:r>
            <a:r>
              <a:rPr lang="zh-CN" altLang="en-US">
                <a:sym typeface="+mn-ea"/>
              </a:rPr>
              <a:t>，怎么样？</a:t>
            </a:r>
            <a:r>
              <a:rPr lang="en-US" altLang="zh-CN">
                <a:sym typeface="+mn-ea"/>
              </a:rPr>
              <a:t>	</a:t>
            </a:r>
            <a:r>
              <a:rPr lang="zh-CN" altLang="en-US">
                <a:solidFill>
                  <a:srgbClr val="45E7FF"/>
                </a:solidFill>
                <a:sym typeface="+mn-ea"/>
              </a:rPr>
              <a:t>好</a:t>
            </a:r>
            <a:r>
              <a:rPr lang="zh-CN" altLang="en-US">
                <a:sym typeface="+mn-ea"/>
              </a:rPr>
              <a:t>啊！</a:t>
            </a:r>
            <a:r>
              <a:rPr lang="en-US" altLang="zh-CN">
                <a:sym typeface="+mn-ea"/>
              </a:rPr>
              <a:t>		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  <a:sym typeface="+mn-ea"/>
              </a:rPr>
              <a:t>ok. uh. được/hay đó</a:t>
            </a:r>
            <a:endParaRPr lang="en-US" altLang="zh-CN" sz="25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l">
              <a:buClrTx/>
              <a:buSzTx/>
              <a:buFont typeface="Arial" panose="020B0604020202020204" pitchFamily="34" charset="0"/>
              <a:buChar char="•"/>
            </a:pPr>
            <a:r>
              <a:rPr lang="zh-CN" altLang="en-US" sz="2500" u="sng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</a:rPr>
              <a:t>我写</a:t>
            </a:r>
            <a:r>
              <a:rPr lang="zh-CN" altLang="en-US" sz="2500" u="sng">
                <a:solidFill>
                  <a:srgbClr val="FFFF00"/>
                </a:solidFill>
                <a:latin typeface="方正楷体拼音字库03" panose="03000509000000000000" charset="-122"/>
                <a:ea typeface="方正楷体拼音字库03" panose="03000509000000000000" charset="-122"/>
                <a:cs typeface="Times New Roman" panose="02020603050405020304" charset="0"/>
              </a:rPr>
              <a:t>的</a:t>
            </a:r>
            <a:r>
              <a:rPr lang="zh-CN" altLang="en-US" sz="2500" u="sng">
                <a:solidFill>
                  <a:srgbClr val="56FE3A"/>
                </a:solidFill>
                <a:latin typeface="Times New Roman" panose="02020603050405020304" charset="0"/>
                <a:cs typeface="Times New Roman" panose="02020603050405020304" charset="0"/>
              </a:rPr>
              <a:t>字</a:t>
            </a:r>
            <a:r>
              <a:rPr lang="zh-CN" altLang="en-US" sz="2500">
                <a:solidFill>
                  <a:srgbClr val="45E7FF"/>
                </a:solidFill>
                <a:latin typeface="Times New Roman" panose="02020603050405020304" charset="0"/>
                <a:cs typeface="Times New Roman" panose="02020603050405020304" charset="0"/>
              </a:rPr>
              <a:t>不怎么样</a:t>
            </a:r>
            <a:r>
              <a:rPr lang="zh-CN" altLang="en-US" sz="2500">
                <a:latin typeface="Times New Roman" panose="02020603050405020304" charset="0"/>
                <a:cs typeface="Times New Roman" panose="02020603050405020304" charset="0"/>
              </a:rPr>
              <a:t>。</a:t>
            </a:r>
            <a:r>
              <a:rPr lang="en-US" altLang="zh-CN" sz="2500" u="sng">
                <a:latin typeface="Times New Roman" panose="02020603050405020304" charset="0"/>
                <a:cs typeface="Times New Roman" panose="02020603050405020304" charset="0"/>
              </a:rPr>
              <a:t>chữ (của ) tôi viết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2500">
                <a:solidFill>
                  <a:srgbClr val="45E7FF"/>
                </a:solidFill>
                <a:latin typeface="Times New Roman" panose="02020603050405020304" charset="0"/>
                <a:cs typeface="Times New Roman" panose="02020603050405020304" charset="0"/>
              </a:rPr>
              <a:t>chẳng ra làm sao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/ chẳng ra hồn/ tệ.</a:t>
            </a:r>
            <a:endParaRPr lang="en-US" altLang="zh-CN" sz="25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91465" y="404495"/>
            <a:ext cx="11693525" cy="5845175"/>
          </a:xfrm>
        </p:spPr>
        <p:txBody>
          <a:bodyPr>
            <a:normAutofit lnSpcReduction="20000"/>
          </a:bodyPr>
          <a:p>
            <a:pPr marL="0" indent="0">
              <a:buNone/>
            </a:pPr>
            <a:r>
              <a:rPr lang="en-US" altLang="zh-CN"/>
              <a:t>4.</a:t>
            </a:r>
            <a:r>
              <a:rPr lang="zh-CN" altLang="en-US">
                <a:solidFill>
                  <a:srgbClr val="FFFF00"/>
                </a:solidFill>
              </a:rPr>
              <a:t>觉得</a:t>
            </a:r>
            <a:r>
              <a:rPr lang="en-US" altLang="zh-CN"/>
              <a:t> 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to feel = cảm thấy/thấy</a:t>
            </a:r>
            <a:r>
              <a:rPr lang="zh-CN" altLang="en-US" sz="2500">
                <a:latin typeface="Times New Roman" panose="02020603050405020304" charset="0"/>
                <a:cs typeface="Times New Roman" panose="02020603050405020304" charset="0"/>
              </a:rPr>
              <a:t>，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to think = nghĩ rằng/cho rằng</a:t>
            </a:r>
            <a:endParaRPr lang="zh-CN" altLang="en-US" sz="250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zh-CN" altLang="en-US"/>
              <a:t>我觉得</a:t>
            </a:r>
            <a:r>
              <a:rPr lang="zh-CN" altLang="en-US">
                <a:solidFill>
                  <a:srgbClr val="56FE3A"/>
                </a:solidFill>
              </a:rPr>
              <a:t>很累</a:t>
            </a:r>
            <a:r>
              <a:rPr lang="zh-CN" altLang="en-US"/>
              <a:t>。</a:t>
            </a:r>
            <a:r>
              <a:rPr lang="en-US" altLang="zh-CN"/>
              <a:t>		  T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ớ cảm thấy</a:t>
            </a:r>
            <a:r>
              <a:rPr lang="en-US" altLang="zh-CN" sz="2500">
                <a:solidFill>
                  <a:srgbClr val="56FE3A"/>
                </a:solidFill>
                <a:latin typeface="Times New Roman" panose="02020603050405020304" charset="0"/>
                <a:cs typeface="Times New Roman" panose="02020603050405020304" charset="0"/>
              </a:rPr>
              <a:t> rất mệt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zh-CN" sz="250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zh-CN" altLang="en-US"/>
              <a:t>罗兰觉得</a:t>
            </a:r>
            <a:r>
              <a:rPr lang="zh-CN" altLang="en-US">
                <a:solidFill>
                  <a:srgbClr val="56FE3A"/>
                </a:solidFill>
              </a:rPr>
              <a:t>学汉语不太难</a:t>
            </a:r>
            <a:r>
              <a:rPr lang="zh-CN" altLang="en-US"/>
              <a:t>。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La Lan cảm thấy </a:t>
            </a:r>
            <a:r>
              <a:rPr lang="en-US" altLang="zh-CN" sz="2500">
                <a:solidFill>
                  <a:srgbClr val="56FE3A"/>
                </a:solidFill>
                <a:latin typeface="Times New Roman" panose="02020603050405020304" charset="0"/>
                <a:cs typeface="Times New Roman" panose="02020603050405020304" charset="0"/>
              </a:rPr>
              <a:t>Hán Ngữ không quá khó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zh-CN" sz="250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zh-CN" altLang="en-US"/>
              <a:t>大家觉得</a:t>
            </a:r>
            <a:r>
              <a:rPr lang="zh-CN" altLang="en-US">
                <a:solidFill>
                  <a:srgbClr val="56FE3A"/>
                </a:solidFill>
              </a:rPr>
              <a:t>田芳很漂亮</a:t>
            </a:r>
            <a:r>
              <a:rPr lang="zh-CN" altLang="en-US"/>
              <a:t>。</a:t>
            </a:r>
            <a:r>
              <a:rPr lang="en-US" altLang="zh-CN"/>
              <a:t>	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Mọi người cảm thấy </a:t>
            </a:r>
            <a:r>
              <a:rPr lang="en-US" altLang="zh-CN" sz="2500">
                <a:solidFill>
                  <a:srgbClr val="56FE3A"/>
                </a:solidFill>
                <a:latin typeface="Times New Roman" panose="02020603050405020304" charset="0"/>
                <a:cs typeface="Times New Roman" panose="02020603050405020304" charset="0"/>
              </a:rPr>
              <a:t>Điền Phương xinh đẹp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zh-CN" sz="250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zh-CN" altLang="en-US"/>
              <a:t>玛丽觉得</a:t>
            </a:r>
            <a:r>
              <a:rPr lang="zh-CN" altLang="en-US">
                <a:solidFill>
                  <a:srgbClr val="56FE3A"/>
                </a:solidFill>
              </a:rPr>
              <a:t>新同屋很可爱</a:t>
            </a:r>
            <a:r>
              <a:rPr lang="zh-CN" altLang="en-US"/>
              <a:t>。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  <a:sym typeface="+mn-ea"/>
              </a:rPr>
              <a:t>Mary cảm thấy </a:t>
            </a:r>
            <a:r>
              <a:rPr lang="en-US" altLang="zh-CN" sz="2500">
                <a:solidFill>
                  <a:srgbClr val="56FE3A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bạn cùng phòng dễ thương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  <a:sym typeface="+mn-ea"/>
              </a:rPr>
              <a:t>.</a:t>
            </a:r>
            <a:endParaRPr lang="en-US" altLang="zh-CN" sz="250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zh-CN" altLang="en-US"/>
              <a:t>我觉得</a:t>
            </a:r>
            <a:r>
              <a:rPr lang="zh-CN" altLang="en-US">
                <a:solidFill>
                  <a:srgbClr val="56FE3A"/>
                </a:solidFill>
              </a:rPr>
              <a:t>玛丽不喜欢吃面条</a:t>
            </a:r>
            <a:r>
              <a:rPr lang="zh-CN" altLang="en-US"/>
              <a:t>。</a:t>
            </a:r>
            <a:r>
              <a:rPr lang="en-US" altLang="zh-CN"/>
              <a:t>	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tôi nghĩ </a:t>
            </a:r>
            <a:r>
              <a:rPr lang="en-US" altLang="zh-CN" sz="2500">
                <a:solidFill>
                  <a:srgbClr val="56FE3A"/>
                </a:solidFill>
                <a:latin typeface="Times New Roman" panose="02020603050405020304" charset="0"/>
                <a:cs typeface="Times New Roman" panose="02020603050405020304" charset="0"/>
              </a:rPr>
              <a:t>Mary không thích ăn mì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zh-CN" sz="250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zh-CN" altLang="en-US"/>
              <a:t>我觉得</a:t>
            </a:r>
            <a:r>
              <a:rPr lang="zh-CN" altLang="en-US">
                <a:solidFill>
                  <a:srgbClr val="56FE3A"/>
                </a:solidFill>
              </a:rPr>
              <a:t>他喜欢你</a:t>
            </a:r>
            <a:r>
              <a:rPr lang="zh-CN" altLang="en-US"/>
              <a:t>。</a:t>
            </a:r>
            <a:r>
              <a:rPr lang="en-US" altLang="zh-CN"/>
              <a:t>		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Tao 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  <a:sym typeface="+mn-ea"/>
              </a:rPr>
              <a:t>nghĩ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 là </a:t>
            </a:r>
            <a:r>
              <a:rPr lang="en-US" altLang="zh-CN" sz="2500">
                <a:solidFill>
                  <a:srgbClr val="56FE3A"/>
                </a:solidFill>
                <a:latin typeface="Times New Roman" panose="02020603050405020304" charset="0"/>
                <a:cs typeface="Times New Roman" panose="02020603050405020304" charset="0"/>
              </a:rPr>
              <a:t>hắn thích mày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8330" y="374015"/>
            <a:ext cx="10968990" cy="5875655"/>
          </a:xfrm>
        </p:spPr>
        <p:txBody>
          <a:bodyPr>
            <a:noAutofit/>
          </a:bodyPr>
          <a:p>
            <a:pPr marL="0" indent="0">
              <a:buNone/>
            </a:pPr>
            <a:r>
              <a:rPr lang="en-US" altLang="zh-CN" sz="3100"/>
              <a:t>5.</a:t>
            </a:r>
            <a:r>
              <a:rPr lang="zh-CN" altLang="en-US" sz="3100">
                <a:solidFill>
                  <a:srgbClr val="FFFF00"/>
                </a:solidFill>
              </a:rPr>
              <a:t>语法</a:t>
            </a:r>
            <a:r>
              <a:rPr lang="zh-CN" altLang="en-US" sz="3100"/>
              <a:t>：</a:t>
            </a:r>
            <a:endParaRPr lang="zh-CN" altLang="en-US" sz="3100"/>
          </a:p>
          <a:p>
            <a:pPr marL="0" indent="0">
              <a:buNone/>
            </a:pPr>
            <a:r>
              <a:rPr lang="zh-CN" altLang="en-US" sz="3100">
                <a:solidFill>
                  <a:srgbClr val="FF0000"/>
                </a:solidFill>
              </a:rPr>
              <a:t>学习</a:t>
            </a:r>
            <a:r>
              <a:rPr lang="zh-CN" altLang="en-US" sz="3100"/>
              <a:t>语法。</a:t>
            </a:r>
            <a:r>
              <a:rPr lang="en-US" altLang="zh-CN" sz="3100"/>
              <a:t>		</a:t>
            </a:r>
            <a:r>
              <a:rPr lang="en-US" altLang="zh-CN" sz="2500">
                <a:solidFill>
                  <a:srgbClr val="FF2929"/>
                </a:solidFill>
                <a:latin typeface="Times New Roman" panose="02020603050405020304" charset="0"/>
                <a:cs typeface="Times New Roman" panose="02020603050405020304" charset="0"/>
              </a:rPr>
              <a:t>học 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ngữ pháp</a:t>
            </a:r>
            <a:endParaRPr lang="zh-CN" altLang="en-US" sz="310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zh-CN" altLang="en-US" sz="3100"/>
              <a:t>语法</a:t>
            </a:r>
            <a:r>
              <a:rPr lang="zh-CN" altLang="en-US" sz="3100">
                <a:solidFill>
                  <a:srgbClr val="FFFF00"/>
                </a:solidFill>
              </a:rPr>
              <a:t>比较</a:t>
            </a:r>
            <a:r>
              <a:rPr lang="zh-CN" altLang="en-US" sz="3100">
                <a:solidFill>
                  <a:srgbClr val="56FE3A"/>
                </a:solidFill>
              </a:rPr>
              <a:t>难</a:t>
            </a:r>
            <a:r>
              <a:rPr lang="zh-CN" altLang="en-US" sz="3100"/>
              <a:t>。</a:t>
            </a:r>
            <a:r>
              <a:rPr lang="en-US" altLang="zh-CN" sz="3100"/>
              <a:t> 		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ngữ pháp </a:t>
            </a:r>
            <a:r>
              <a:rPr lang="en-US" altLang="zh-CN" sz="2500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</a:rPr>
              <a:t>khá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2500">
                <a:solidFill>
                  <a:srgbClr val="56FE3A"/>
                </a:solidFill>
                <a:latin typeface="Times New Roman" panose="02020603050405020304" charset="0"/>
                <a:cs typeface="Times New Roman" panose="02020603050405020304" charset="0"/>
              </a:rPr>
              <a:t>khó</a:t>
            </a:r>
            <a:endParaRPr lang="en-US" altLang="zh-CN" sz="250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zh-CN" altLang="en-US" sz="3100"/>
              <a:t>语法</a:t>
            </a:r>
            <a:r>
              <a:rPr lang="zh-CN" altLang="en-US" sz="3100">
                <a:solidFill>
                  <a:srgbClr val="FFFF00"/>
                </a:solidFill>
              </a:rPr>
              <a:t>比较</a:t>
            </a:r>
            <a:r>
              <a:rPr lang="zh-CN" altLang="en-US" sz="3100">
                <a:solidFill>
                  <a:srgbClr val="56FE3A"/>
                </a:solidFill>
              </a:rPr>
              <a:t>容易</a:t>
            </a:r>
            <a:r>
              <a:rPr lang="zh-CN" altLang="en-US" sz="3100"/>
              <a:t>。</a:t>
            </a:r>
            <a:r>
              <a:rPr lang="en-US" altLang="zh-CN" sz="3100"/>
              <a:t>	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ngữ pháp </a:t>
            </a:r>
            <a:r>
              <a:rPr lang="en-US" altLang="zh-CN" sz="2500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</a:rPr>
              <a:t>khá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2500">
                <a:solidFill>
                  <a:srgbClr val="56FE3A"/>
                </a:solidFill>
                <a:latin typeface="Times New Roman" panose="02020603050405020304" charset="0"/>
                <a:cs typeface="Times New Roman" panose="02020603050405020304" charset="0"/>
              </a:rPr>
              <a:t>dễ</a:t>
            </a:r>
            <a:endParaRPr lang="en-US" altLang="zh-CN" sz="2500">
              <a:solidFill>
                <a:srgbClr val="56FE3A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zh-CN" altLang="en-US" sz="3100" u="sng">
                <a:solidFill>
                  <a:srgbClr val="45E7FF"/>
                </a:solidFill>
              </a:rPr>
              <a:t>汉语</a:t>
            </a:r>
            <a:r>
              <a:rPr lang="zh-CN" altLang="en-US" sz="3100" u="sng">
                <a:solidFill>
                  <a:srgbClr val="45E7FF"/>
                </a:solidFill>
                <a:latin typeface="方正楷体拼音字库03" panose="03000509000000000000" charset="-122"/>
                <a:ea typeface="方正楷体拼音字库03" panose="03000509000000000000" charset="-122"/>
              </a:rPr>
              <a:t>的</a:t>
            </a:r>
            <a:r>
              <a:rPr lang="zh-CN" altLang="en-US" sz="3100" u="sng"/>
              <a:t>语法</a:t>
            </a:r>
            <a:r>
              <a:rPr lang="zh-CN" altLang="en-US" sz="3100"/>
              <a:t>。</a:t>
            </a:r>
            <a:r>
              <a:rPr lang="en-US" altLang="zh-CN" sz="3100"/>
              <a:t>		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2500" u="sng">
                <a:latin typeface="Times New Roman" panose="02020603050405020304" charset="0"/>
                <a:cs typeface="Times New Roman" panose="02020603050405020304" charset="0"/>
              </a:rPr>
              <a:t>ngữ pháp </a:t>
            </a:r>
            <a:r>
              <a:rPr lang="en-US" altLang="zh-CN" sz="2500" u="sng">
                <a:solidFill>
                  <a:srgbClr val="45E7FF"/>
                </a:solidFill>
                <a:latin typeface="Times New Roman" panose="02020603050405020304" charset="0"/>
                <a:cs typeface="Times New Roman" panose="02020603050405020304" charset="0"/>
              </a:rPr>
              <a:t>(của) Hán Ngữ</a:t>
            </a:r>
            <a:endParaRPr lang="en-US" altLang="zh-CN" sz="250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zh-CN" altLang="en-US" sz="3100" u="sng">
                <a:solidFill>
                  <a:srgbClr val="45E7FF"/>
                </a:solidFill>
              </a:rPr>
              <a:t>汉语</a:t>
            </a:r>
            <a:r>
              <a:rPr lang="zh-CN" altLang="en-US" sz="3100" u="sng">
                <a:solidFill>
                  <a:srgbClr val="45E7FF"/>
                </a:solidFill>
                <a:latin typeface="方正楷体拼音字库03" panose="03000509000000000000" charset="-122"/>
                <a:ea typeface="方正楷体拼音字库03" panose="03000509000000000000" charset="-122"/>
              </a:rPr>
              <a:t>的</a:t>
            </a:r>
            <a:r>
              <a:rPr lang="zh-CN" altLang="en-US" sz="3100" u="sng"/>
              <a:t>语法</a:t>
            </a:r>
            <a:r>
              <a:rPr lang="zh-CN" altLang="en-US" sz="3100">
                <a:solidFill>
                  <a:srgbClr val="FFFF00"/>
                </a:solidFill>
              </a:rPr>
              <a:t>不太</a:t>
            </a:r>
            <a:r>
              <a:rPr lang="zh-CN" altLang="en-US" sz="3100">
                <a:solidFill>
                  <a:srgbClr val="56FE3A"/>
                </a:solidFill>
              </a:rPr>
              <a:t>难</a:t>
            </a:r>
            <a:r>
              <a:rPr lang="zh-CN" altLang="en-US" sz="3100"/>
              <a:t>。</a:t>
            </a:r>
            <a:r>
              <a:rPr lang="en-US" altLang="zh-CN" sz="2500" u="sng">
                <a:latin typeface="Times New Roman" panose="02020603050405020304" charset="0"/>
                <a:cs typeface="Times New Roman" panose="02020603050405020304" charset="0"/>
              </a:rPr>
              <a:t>ngữ pháp </a:t>
            </a:r>
            <a:r>
              <a:rPr lang="en-US" altLang="zh-CN" sz="2500" u="sng">
                <a:solidFill>
                  <a:srgbClr val="45E7FF"/>
                </a:solidFill>
                <a:latin typeface="Times New Roman" panose="02020603050405020304" charset="0"/>
                <a:cs typeface="Times New Roman" panose="02020603050405020304" charset="0"/>
              </a:rPr>
              <a:t>(của) Hán Ngữ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2500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</a:rPr>
              <a:t>không quá</a:t>
            </a:r>
            <a:r>
              <a:rPr lang="en-US" altLang="zh-CN" sz="2500">
                <a:solidFill>
                  <a:srgbClr val="56FE3A"/>
                </a:solidFill>
                <a:latin typeface="Times New Roman" panose="02020603050405020304" charset="0"/>
                <a:cs typeface="Times New Roman" panose="02020603050405020304" charset="0"/>
              </a:rPr>
              <a:t> khó.</a:t>
            </a:r>
            <a:endParaRPr lang="en-US" altLang="zh-CN" sz="2500">
              <a:solidFill>
                <a:srgbClr val="56FE3A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zh-CN" altLang="en-US" sz="3100" u="sng">
                <a:solidFill>
                  <a:srgbClr val="45E7FF"/>
                </a:solidFill>
              </a:rPr>
              <a:t>法语</a:t>
            </a:r>
            <a:r>
              <a:rPr lang="zh-CN" altLang="en-US" sz="3100" u="sng">
                <a:solidFill>
                  <a:srgbClr val="45E7FF"/>
                </a:solidFill>
                <a:latin typeface="方正楷体拼音字库03" panose="03000509000000000000" charset="-122"/>
                <a:ea typeface="方正楷体拼音字库03" panose="03000509000000000000" charset="-122"/>
              </a:rPr>
              <a:t>的</a:t>
            </a:r>
            <a:r>
              <a:rPr lang="zh-CN" altLang="en-US" sz="3100" u="sng"/>
              <a:t>语法</a:t>
            </a:r>
            <a:r>
              <a:rPr lang="zh-CN" altLang="en-US" sz="3100">
                <a:solidFill>
                  <a:srgbClr val="FFFF00"/>
                </a:solidFill>
              </a:rPr>
              <a:t>比较</a:t>
            </a:r>
            <a:r>
              <a:rPr lang="zh-CN" altLang="en-US" sz="3100">
                <a:solidFill>
                  <a:srgbClr val="56FE3A"/>
                </a:solidFill>
              </a:rPr>
              <a:t>难</a:t>
            </a:r>
            <a:r>
              <a:rPr lang="zh-CN" altLang="en-US" sz="3100"/>
              <a:t>。</a:t>
            </a:r>
            <a:r>
              <a:rPr lang="en-US" altLang="zh-CN" sz="2500" u="sng">
                <a:latin typeface="Times New Roman" panose="02020603050405020304" charset="0"/>
                <a:cs typeface="Times New Roman" panose="02020603050405020304" charset="0"/>
                <a:sym typeface="+mn-ea"/>
              </a:rPr>
              <a:t>ngữ pháp </a:t>
            </a:r>
            <a:r>
              <a:rPr lang="en-US" altLang="zh-CN" sz="2500" u="sng">
                <a:solidFill>
                  <a:srgbClr val="45E7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(của) Tiếng Pháp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2500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tương đối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2500">
                <a:solidFill>
                  <a:srgbClr val="56FE3A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khó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  <a:sym typeface="+mn-ea"/>
              </a:rPr>
              <a:t>.</a:t>
            </a:r>
            <a:endParaRPr lang="en-US" altLang="zh-CN" sz="250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buNone/>
            </a:pPr>
            <a:endParaRPr lang="zh-CN" altLang="en-US" sz="2700"/>
          </a:p>
        </p:txBody>
      </p:sp>
    </p:spTree>
    <p:custDataLst>
      <p:tags r:id="rId1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1635" y="434340"/>
            <a:ext cx="11572240" cy="5815330"/>
          </a:xfrm>
        </p:spPr>
        <p:txBody>
          <a:bodyPr>
            <a:normAutofit lnSpcReduction="10000"/>
          </a:bodyPr>
          <a:p>
            <a:pPr marL="0" indent="0">
              <a:buNone/>
            </a:pPr>
            <a:r>
              <a:rPr lang="en-US" altLang="zh-CN"/>
              <a:t>6.</a:t>
            </a:r>
            <a:r>
              <a:rPr lang="zh-CN" altLang="en-US">
                <a:solidFill>
                  <a:srgbClr val="FFFF00"/>
                </a:solidFill>
              </a:rPr>
              <a:t>听</a:t>
            </a:r>
            <a:r>
              <a:rPr lang="zh-CN" altLang="en-US"/>
              <a:t>：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听</a:t>
            </a:r>
            <a:r>
              <a:rPr lang="zh-CN" altLang="en-US">
                <a:solidFill>
                  <a:srgbClr val="56FE3A"/>
                </a:solidFill>
              </a:rPr>
              <a:t>课</a:t>
            </a:r>
            <a:r>
              <a:rPr lang="zh-CN" altLang="en-US"/>
              <a:t>。</a:t>
            </a:r>
            <a:r>
              <a:rPr lang="en-US" altLang="zh-CN"/>
              <a:t>		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nghe </a:t>
            </a:r>
            <a:r>
              <a:rPr lang="en-US" altLang="zh-CN" sz="2500">
                <a:solidFill>
                  <a:srgbClr val="56FE3A"/>
                </a:solidFill>
                <a:latin typeface="Times New Roman" panose="02020603050405020304" charset="0"/>
                <a:cs typeface="Times New Roman" panose="02020603050405020304" charset="0"/>
              </a:rPr>
              <a:t>giảng /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bài</a:t>
            </a:r>
            <a:endParaRPr lang="zh-CN" altLang="en-US" sz="250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</a:pPr>
            <a:r>
              <a:rPr lang="zh-CN" altLang="en-US">
                <a:sym typeface="+mn-ea"/>
              </a:rPr>
              <a:t>听</a:t>
            </a:r>
            <a:r>
              <a:rPr lang="zh-CN" altLang="en-US">
                <a:solidFill>
                  <a:srgbClr val="56FE3A"/>
                </a:solidFill>
                <a:sym typeface="+mn-ea"/>
              </a:rPr>
              <a:t>课文</a:t>
            </a:r>
            <a:r>
              <a:rPr lang="zh-CN" altLang="en-US">
                <a:sym typeface="+mn-ea"/>
              </a:rPr>
              <a:t>。</a:t>
            </a:r>
            <a:r>
              <a:rPr lang="en-US" altLang="zh-CN">
                <a:sym typeface="+mn-ea"/>
              </a:rPr>
              <a:t>		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  <a:sym typeface="+mn-ea"/>
              </a:rPr>
              <a:t>nghe </a:t>
            </a:r>
            <a:r>
              <a:rPr lang="en-US" altLang="zh-CN" sz="2500">
                <a:solidFill>
                  <a:srgbClr val="56FE3A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(mp3) bài khóa</a:t>
            </a:r>
            <a:endParaRPr lang="zh-CN" altLang="en-US"/>
          </a:p>
          <a:p>
            <a:pPr marL="0" algn="l">
              <a:buClrTx/>
              <a:buSzTx/>
              <a:buNone/>
            </a:pPr>
            <a:r>
              <a:rPr lang="zh-CN" altLang="en-US"/>
              <a:t>听</a:t>
            </a:r>
            <a:r>
              <a:rPr lang="zh-CN" altLang="en-US">
                <a:solidFill>
                  <a:srgbClr val="56FE3A"/>
                </a:solidFill>
              </a:rPr>
              <a:t>音</a:t>
            </a:r>
            <a:r>
              <a:rPr lang="zh-CN" altLang="en-US">
                <a:solidFill>
                  <a:srgbClr val="56FE3A"/>
                </a:solidFill>
                <a:latin typeface="方正楷体拼音字库02" panose="03000509000000000000" charset="-122"/>
                <a:ea typeface="方正楷体拼音字库02" panose="03000509000000000000" charset="-122"/>
              </a:rPr>
              <a:t>乐</a:t>
            </a:r>
            <a:r>
              <a:rPr lang="zh-CN" altLang="en-US"/>
              <a:t>。</a:t>
            </a:r>
            <a:r>
              <a:rPr lang="en-US" altLang="zh-CN"/>
              <a:t>		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nghe </a:t>
            </a:r>
            <a:r>
              <a:rPr lang="en-US" altLang="zh-CN" sz="2500">
                <a:solidFill>
                  <a:srgbClr val="56FE3A"/>
                </a:solidFill>
                <a:latin typeface="Times New Roman" panose="02020603050405020304" charset="0"/>
                <a:cs typeface="Times New Roman" panose="02020603050405020304" charset="0"/>
              </a:rPr>
              <a:t>âm nhạc</a:t>
            </a:r>
            <a:endParaRPr lang="en-US" altLang="zh-CN" sz="2500">
              <a:latin typeface="Times New Roman" panose="02020603050405020304" charset="0"/>
              <a:cs typeface="Times New Roman" panose="02020603050405020304" charset="0"/>
            </a:endParaRPr>
          </a:p>
          <a:p>
            <a:pPr marL="0" algn="l">
              <a:buClrTx/>
              <a:buSzTx/>
              <a:buNone/>
            </a:pPr>
            <a:r>
              <a:rPr lang="zh-CN" altLang="en-US"/>
              <a:t>听</a:t>
            </a:r>
            <a:r>
              <a:rPr lang="zh-CN" altLang="en-US">
                <a:solidFill>
                  <a:srgbClr val="56FE3A"/>
                </a:solidFill>
              </a:rPr>
              <a:t>录音</a:t>
            </a:r>
            <a:r>
              <a:rPr lang="zh-CN" altLang="en-US"/>
              <a:t>。</a:t>
            </a:r>
            <a:r>
              <a:rPr lang="en-US" altLang="zh-CN"/>
              <a:t>		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nghe </a:t>
            </a:r>
            <a:r>
              <a:rPr lang="en-US" altLang="zh-CN" sz="2500">
                <a:solidFill>
                  <a:srgbClr val="56FE3A"/>
                </a:solidFill>
                <a:latin typeface="Times New Roman" panose="02020603050405020304" charset="0"/>
                <a:cs typeface="Times New Roman" panose="02020603050405020304" charset="0"/>
              </a:rPr>
              <a:t>đoạn file ghi âm</a:t>
            </a:r>
            <a:endParaRPr lang="en-US" altLang="zh-CN" sz="2500">
              <a:latin typeface="Times New Roman" panose="02020603050405020304" charset="0"/>
              <a:cs typeface="Times New Roman" panose="02020603050405020304" charset="0"/>
            </a:endParaRPr>
          </a:p>
          <a:p>
            <a:pPr marL="0" algn="l">
              <a:buClrTx/>
              <a:buSzTx/>
              <a:buNone/>
            </a:pPr>
            <a:r>
              <a:rPr lang="zh-CN" altLang="en-US">
                <a:solidFill>
                  <a:srgbClr val="FFFF00"/>
                </a:solidFill>
              </a:rPr>
              <a:t>听见</a:t>
            </a:r>
            <a:r>
              <a:rPr lang="zh-CN" altLang="en-US"/>
              <a:t>。</a:t>
            </a:r>
            <a:r>
              <a:rPr lang="en-US" altLang="zh-CN"/>
              <a:t>		</a:t>
            </a:r>
            <a:r>
              <a:rPr lang="en-US" altLang="zh-CN" sz="2500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</a:rPr>
              <a:t>nghe thấy</a:t>
            </a:r>
            <a:endParaRPr lang="en-US" altLang="zh-CN" sz="2500">
              <a:solidFill>
                <a:srgbClr val="FFFF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marL="0" algn="l">
              <a:buClrTx/>
              <a:buSzTx/>
              <a:buNone/>
            </a:pPr>
            <a:r>
              <a:rPr lang="zh-CN" altLang="en-US"/>
              <a:t>对不起，我</a:t>
            </a:r>
            <a:r>
              <a:rPr lang="zh-CN" altLang="en-US" u="sng">
                <a:solidFill>
                  <a:srgbClr val="45E7FF"/>
                </a:solidFill>
              </a:rPr>
              <a:t>没</a:t>
            </a:r>
            <a:r>
              <a:rPr lang="zh-CN" altLang="en-US" u="sng">
                <a:solidFill>
                  <a:srgbClr val="FFFF00"/>
                </a:solidFill>
              </a:rPr>
              <a:t>听见</a:t>
            </a:r>
            <a:r>
              <a:rPr lang="zh-CN" altLang="en-US"/>
              <a:t>你叫我。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xin lỗi, tôi </a:t>
            </a:r>
            <a:r>
              <a:rPr lang="en-US" altLang="zh-CN" sz="2500" u="sng">
                <a:solidFill>
                  <a:srgbClr val="45E7FF"/>
                </a:solidFill>
                <a:latin typeface="Times New Roman" panose="02020603050405020304" charset="0"/>
                <a:cs typeface="Times New Roman" panose="02020603050405020304" charset="0"/>
              </a:rPr>
              <a:t>đã không</a:t>
            </a:r>
            <a:r>
              <a:rPr lang="en-US" altLang="zh-CN" sz="2500" u="sng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2500" u="sng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</a:rPr>
              <a:t>nghe thấy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 bạn gọi tôi.</a:t>
            </a:r>
            <a:endParaRPr lang="en-US" altLang="zh-CN" sz="250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</a:pPr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7510" y="661035"/>
            <a:ext cx="11482070" cy="5633720"/>
          </a:xfrm>
        </p:spPr>
        <p:txBody>
          <a:bodyPr>
            <a:normAutofit/>
          </a:bodyPr>
          <a:p>
            <a:r>
              <a:rPr lang="en-US" altLang="zh-CN"/>
              <a:t>7</a:t>
            </a:r>
            <a:r>
              <a:rPr lang="en-US" altLang="zh-CN">
                <a:solidFill>
                  <a:srgbClr val="FFFF00"/>
                </a:solidFill>
              </a:rPr>
              <a:t>.</a:t>
            </a:r>
            <a:r>
              <a:rPr lang="zh-CN" altLang="en-US">
                <a:solidFill>
                  <a:srgbClr val="FFFF00"/>
                </a:solidFill>
              </a:rPr>
              <a:t>和</a:t>
            </a:r>
            <a:r>
              <a:rPr lang="zh-CN" altLang="en-US"/>
              <a:t>（介词：</a:t>
            </a:r>
            <a:r>
              <a:rPr lang="en-US" altLang="zh-CN"/>
              <a:t>preposition</a:t>
            </a:r>
            <a:r>
              <a:rPr lang="zh-CN" altLang="en-US"/>
              <a:t>）</a:t>
            </a:r>
            <a:endParaRPr lang="zh-CN" altLang="en-US"/>
          </a:p>
          <a:p>
            <a:pPr marL="0" indent="0">
              <a:buNone/>
            </a:pPr>
            <a:r>
              <a:rPr lang="zh-CN" altLang="en-US" u="sng"/>
              <a:t>我</a:t>
            </a:r>
            <a:r>
              <a:rPr lang="zh-CN" altLang="en-US" u="sng">
                <a:solidFill>
                  <a:srgbClr val="FFFF00"/>
                </a:solidFill>
              </a:rPr>
              <a:t>和</a:t>
            </a:r>
            <a:r>
              <a:rPr lang="zh-CN" altLang="en-US" u="sng"/>
              <a:t>张东</a:t>
            </a:r>
            <a:r>
              <a:rPr lang="zh-CN" altLang="en-US">
                <a:latin typeface="方正楷体拼音字库02" panose="03000509000000000000" charset="-122"/>
                <a:ea typeface="方正楷体拼音字库02" panose="03000509000000000000" charset="-122"/>
              </a:rPr>
              <a:t>都</a:t>
            </a:r>
            <a:r>
              <a:rPr lang="zh-CN" altLang="en-US"/>
              <a:t>是中国人。</a:t>
            </a:r>
            <a:r>
              <a:rPr lang="en-US" altLang="zh-CN"/>
              <a:t> </a:t>
            </a:r>
            <a:r>
              <a:rPr lang="en-US" altLang="zh-CN" sz="2500" u="sng">
                <a:latin typeface="Times New Roman" panose="02020603050405020304" charset="0"/>
                <a:cs typeface="Times New Roman" panose="02020603050405020304" charset="0"/>
              </a:rPr>
              <a:t>tôi </a:t>
            </a:r>
            <a:r>
              <a:rPr lang="en-US" altLang="zh-CN" sz="2500" u="sng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</a:rPr>
              <a:t>và </a:t>
            </a:r>
            <a:r>
              <a:rPr lang="en-US" altLang="zh-CN" sz="2500" u="sng">
                <a:latin typeface="Times New Roman" panose="02020603050405020304" charset="0"/>
                <a:cs typeface="Times New Roman" panose="02020603050405020304" charset="0"/>
              </a:rPr>
              <a:t>Trương đông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 đều là người TQ.</a:t>
            </a:r>
            <a:endParaRPr lang="zh-CN" altLang="en-US" sz="250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</a:pPr>
            <a:r>
              <a:rPr lang="zh-CN" altLang="en-US">
                <a:solidFill>
                  <a:srgbClr val="56FE3A"/>
                </a:solidFill>
              </a:rPr>
              <a:t>我们俩</a:t>
            </a:r>
            <a:r>
              <a:rPr lang="zh-CN" altLang="en-US"/>
              <a:t>要</a:t>
            </a:r>
            <a:r>
              <a:rPr lang="zh-CN" altLang="en-US" u="sng"/>
              <a:t>喝茶</a:t>
            </a:r>
            <a:r>
              <a:rPr lang="zh-CN" altLang="en-US" u="sng">
                <a:solidFill>
                  <a:srgbClr val="FFFF00"/>
                </a:solidFill>
              </a:rPr>
              <a:t>和</a:t>
            </a:r>
            <a:r>
              <a:rPr lang="zh-CN" altLang="en-US" u="sng"/>
              <a:t>咖啡</a:t>
            </a:r>
            <a:r>
              <a:rPr lang="zh-CN" altLang="en-US"/>
              <a:t>。</a:t>
            </a:r>
            <a:r>
              <a:rPr lang="en-US" altLang="zh-CN"/>
              <a:t>	</a:t>
            </a:r>
            <a:r>
              <a:rPr lang="en-US" altLang="zh-CN" sz="2500">
                <a:solidFill>
                  <a:srgbClr val="56FE3A"/>
                </a:solidFill>
                <a:latin typeface="Times New Roman" panose="02020603050405020304" charset="0"/>
                <a:cs typeface="Times New Roman" panose="02020603050405020304" charset="0"/>
              </a:rPr>
              <a:t>2 chúng tôi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2500" u="sng">
                <a:latin typeface="Times New Roman" panose="02020603050405020304" charset="0"/>
                <a:cs typeface="Times New Roman" panose="02020603050405020304" charset="0"/>
              </a:rPr>
              <a:t>uống trà</a:t>
            </a:r>
            <a:r>
              <a:rPr lang="en-US" altLang="zh-CN" sz="2500" u="sng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</a:rPr>
              <a:t> và</a:t>
            </a:r>
            <a:r>
              <a:rPr lang="en-US" altLang="zh-CN" sz="2500" u="sng">
                <a:latin typeface="Times New Roman" panose="02020603050405020304" charset="0"/>
                <a:cs typeface="Times New Roman" panose="02020603050405020304" charset="0"/>
              </a:rPr>
              <a:t> cafe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zh-CN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</a:pPr>
            <a:r>
              <a:rPr lang="zh-CN" altLang="en-US"/>
              <a:t>我喜欢</a:t>
            </a:r>
            <a:r>
              <a:rPr lang="zh-CN" altLang="en-US" u="sng">
                <a:solidFill>
                  <a:srgbClr val="56FE3A"/>
                </a:solidFill>
              </a:rPr>
              <a:t>狗</a:t>
            </a:r>
            <a:r>
              <a:rPr lang="zh-CN" altLang="en-US" u="sng"/>
              <a:t>狗</a:t>
            </a:r>
            <a:r>
              <a:rPr lang="zh-CN" altLang="en-US" u="sng">
                <a:solidFill>
                  <a:srgbClr val="FFFF00"/>
                </a:solidFill>
              </a:rPr>
              <a:t>和</a:t>
            </a:r>
            <a:r>
              <a:rPr lang="zh-CN" altLang="en-US" u="sng">
                <a:solidFill>
                  <a:srgbClr val="56FE3A"/>
                </a:solidFill>
              </a:rPr>
              <a:t>猫</a:t>
            </a:r>
            <a:r>
              <a:rPr lang="zh-CN" altLang="en-US" u="sng"/>
              <a:t>咪</a:t>
            </a:r>
            <a:r>
              <a:rPr lang="zh-CN" altLang="en-US"/>
              <a:t>。</a:t>
            </a:r>
            <a:r>
              <a:rPr lang="en-US" altLang="zh-CN"/>
              <a:t>	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tôi thích </a:t>
            </a:r>
            <a:r>
              <a:rPr lang="en-US" altLang="zh-CN" sz="2500" u="sng">
                <a:latin typeface="Times New Roman" panose="02020603050405020304" charset="0"/>
                <a:cs typeface="Times New Roman" panose="02020603050405020304" charset="0"/>
              </a:rPr>
              <a:t>chó </a:t>
            </a:r>
            <a:r>
              <a:rPr lang="en-US" altLang="zh-CN" sz="2500" u="sng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</a:rPr>
              <a:t>và</a:t>
            </a:r>
            <a:r>
              <a:rPr lang="en-US" altLang="zh-CN" sz="2500" u="sng">
                <a:latin typeface="Times New Roman" panose="02020603050405020304" charset="0"/>
                <a:cs typeface="Times New Roman" panose="02020603050405020304" charset="0"/>
              </a:rPr>
              <a:t> mèo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zh-CN" altLang="en-US" sz="2500"/>
          </a:p>
          <a:p>
            <a:pPr marL="0" indent="0">
              <a:buNone/>
            </a:pPr>
            <a:endParaRPr lang="zh-CN" altLang="en-US" sz="2500"/>
          </a:p>
        </p:txBody>
      </p:sp>
    </p:spTree>
    <p:custDataLst>
      <p:tags r:id="rId1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11480" y="313690"/>
            <a:ext cx="11781155" cy="5996305"/>
          </a:xfrm>
        </p:spPr>
        <p:txBody>
          <a:bodyPr>
            <a:normAutofit/>
          </a:bodyPr>
          <a:p>
            <a:pPr marL="0" indent="0">
              <a:buNone/>
            </a:pPr>
            <a:r>
              <a:rPr lang="en-US" altLang="zh-CN">
                <a:sym typeface="+mn-ea"/>
              </a:rPr>
              <a:t>8.</a:t>
            </a:r>
            <a:r>
              <a:rPr lang="zh-CN" altLang="en-US" sz="3555">
                <a:solidFill>
                  <a:srgbClr val="FFFF00"/>
                </a:solidFill>
                <a:sym typeface="+mn-ea"/>
              </a:rPr>
              <a:t>说</a:t>
            </a:r>
            <a:r>
              <a:rPr lang="zh-CN" altLang="en-US" sz="3555">
                <a:sym typeface="+mn-ea"/>
              </a:rPr>
              <a:t>：</a:t>
            </a:r>
            <a:r>
              <a:rPr lang="en-US" altLang="zh-CN" sz="3555">
                <a:sym typeface="+mn-ea"/>
              </a:rPr>
              <a:t> ( </a:t>
            </a:r>
            <a:r>
              <a:rPr lang="zh-CN" altLang="en-US" sz="3555">
                <a:solidFill>
                  <a:srgbClr val="45E7FF"/>
                </a:solidFill>
                <a:sym typeface="+mn-ea"/>
              </a:rPr>
              <a:t>说话</a:t>
            </a:r>
            <a:r>
              <a:rPr lang="en-US" altLang="zh-CN" sz="3555">
                <a:solidFill>
                  <a:srgbClr val="45E7FF"/>
                </a:solidFill>
                <a:sym typeface="+mn-ea"/>
              </a:rPr>
              <a:t> </a:t>
            </a:r>
            <a:r>
              <a:rPr lang="en-US" altLang="zh-CN" sz="3555">
                <a:latin typeface="Times New Roman" panose="02020603050405020304" charset="0"/>
                <a:cs typeface="Times New Roman" panose="02020603050405020304" charset="0"/>
                <a:sym typeface="+mn-ea"/>
              </a:rPr>
              <a:t>nói chuyện )</a:t>
            </a:r>
            <a:endParaRPr lang="zh-CN" altLang="en-US" sz="3555"/>
          </a:p>
          <a:p>
            <a:pPr marL="0" indent="0">
              <a:buNone/>
            </a:pPr>
            <a:r>
              <a:rPr lang="zh-CN" altLang="en-US" sz="3555" b="1">
                <a:sym typeface="+mn-ea"/>
              </a:rPr>
              <a:t>汉语</a:t>
            </a:r>
            <a:r>
              <a:rPr lang="zh-CN" altLang="en-US" sz="3555" u="sng">
                <a:solidFill>
                  <a:srgbClr val="45E7FF"/>
                </a:solidFill>
                <a:sym typeface="+mn-ea"/>
              </a:rPr>
              <a:t>听</a:t>
            </a:r>
            <a:r>
              <a:rPr lang="zh-CN" altLang="en-US" sz="3555" u="sng">
                <a:solidFill>
                  <a:srgbClr val="FFFF00"/>
                </a:solidFill>
                <a:sym typeface="+mn-ea"/>
              </a:rPr>
              <a:t>和</a:t>
            </a:r>
            <a:r>
              <a:rPr lang="zh-CN" altLang="en-US" sz="3555" u="sng">
                <a:solidFill>
                  <a:srgbClr val="45E7FF"/>
                </a:solidFill>
                <a:sym typeface="+mn-ea"/>
              </a:rPr>
              <a:t>说</a:t>
            </a:r>
            <a:r>
              <a:rPr lang="zh-CN" altLang="en-US" sz="3555">
                <a:sym typeface="+mn-ea"/>
              </a:rPr>
              <a:t>比较容易，</a:t>
            </a:r>
            <a:r>
              <a:rPr lang="zh-CN" altLang="en-US" sz="3555" u="sng">
                <a:solidFill>
                  <a:srgbClr val="45E7FF"/>
                </a:solidFill>
                <a:sym typeface="+mn-ea"/>
              </a:rPr>
              <a:t>读</a:t>
            </a:r>
            <a:r>
              <a:rPr lang="zh-CN" altLang="en-US" sz="3555" u="sng">
                <a:solidFill>
                  <a:srgbClr val="FFFF00"/>
                </a:solidFill>
                <a:sym typeface="+mn-ea"/>
              </a:rPr>
              <a:t>和</a:t>
            </a:r>
            <a:r>
              <a:rPr lang="zh-CN" altLang="en-US" sz="3555" u="sng">
                <a:solidFill>
                  <a:srgbClr val="45E7FF"/>
                </a:solidFill>
                <a:sym typeface="+mn-ea"/>
              </a:rPr>
              <a:t>写</a:t>
            </a:r>
            <a:r>
              <a:rPr lang="zh-CN" altLang="en-US" sz="3555">
                <a:sym typeface="+mn-ea"/>
              </a:rPr>
              <a:t>比较难。</a:t>
            </a:r>
            <a:endParaRPr lang="zh-CN" altLang="en-US"/>
          </a:p>
          <a:p>
            <a:pPr marL="0" indent="0">
              <a:buNone/>
            </a:pP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  <a:sym typeface="+mn-ea"/>
              </a:rPr>
              <a:t>Tiếng Hán </a:t>
            </a:r>
            <a:r>
              <a:rPr lang="en-US" altLang="zh-CN" sz="2500" u="sng">
                <a:solidFill>
                  <a:srgbClr val="45E7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nghe</a:t>
            </a:r>
            <a:r>
              <a:rPr lang="en-US" altLang="zh-CN" sz="2500" u="sng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và</a:t>
            </a:r>
            <a:r>
              <a:rPr lang="en-US" altLang="zh-CN" sz="2500" u="sng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2500" u="sng">
                <a:solidFill>
                  <a:srgbClr val="45E7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nói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khá dễ, </a:t>
            </a:r>
            <a:r>
              <a:rPr lang="en-US" altLang="zh-CN" sz="2500" u="sng">
                <a:solidFill>
                  <a:srgbClr val="45E7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đọc </a:t>
            </a:r>
            <a:r>
              <a:rPr lang="en-US" altLang="zh-CN" sz="2500" u="sng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và</a:t>
            </a:r>
            <a:r>
              <a:rPr lang="en-US" altLang="zh-CN" sz="2500" u="sng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2500" u="sng">
                <a:solidFill>
                  <a:srgbClr val="45E7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viết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tương đối khó.</a:t>
            </a:r>
            <a:endParaRPr lang="en-US" altLang="zh-CN" sz="25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marL="0" indent="0">
              <a:buNone/>
            </a:pPr>
            <a:endParaRPr lang="zh-CN" altLang="en-US" sz="2500"/>
          </a:p>
          <a:p>
            <a:pPr marL="0" indent="0">
              <a:buNone/>
            </a:pPr>
            <a:r>
              <a:rPr lang="zh-CN" altLang="en-US" sz="3555">
                <a:sym typeface="+mn-ea"/>
              </a:rPr>
              <a:t>上课要</a:t>
            </a:r>
            <a:r>
              <a:rPr lang="zh-CN" altLang="en-US" sz="3555">
                <a:solidFill>
                  <a:srgbClr val="56FE3A"/>
                </a:solidFill>
                <a:sym typeface="+mn-ea"/>
              </a:rPr>
              <a:t>认真</a:t>
            </a:r>
            <a:r>
              <a:rPr lang="zh-CN" altLang="en-US" sz="3555">
                <a:sym typeface="+mn-ea"/>
              </a:rPr>
              <a:t>听课，不</a:t>
            </a:r>
            <a:r>
              <a:rPr lang="zh-CN" altLang="en-US" sz="3555">
                <a:solidFill>
                  <a:srgbClr val="56FE3A"/>
                </a:solidFill>
                <a:sym typeface="+mn-ea"/>
              </a:rPr>
              <a:t>可以</a:t>
            </a:r>
            <a:r>
              <a:rPr lang="zh-CN" altLang="en-US" sz="3555">
                <a:solidFill>
                  <a:srgbClr val="45E7FF"/>
                </a:solidFill>
                <a:sym typeface="+mn-ea"/>
              </a:rPr>
              <a:t>说话</a:t>
            </a:r>
            <a:r>
              <a:rPr lang="zh-CN" altLang="en-US">
                <a:sym typeface="+mn-ea"/>
              </a:rPr>
              <a:t>。</a:t>
            </a:r>
            <a:endParaRPr lang="zh-CN" altLang="en-US">
              <a:sym typeface="+mn-ea"/>
            </a:endParaRPr>
          </a:p>
          <a:p>
            <a:pPr marL="0" indent="0">
              <a:buNone/>
            </a:pPr>
            <a:r>
              <a:rPr lang="en-US" altLang="zh-CN" sz="2300">
                <a:latin typeface="Times New Roman" panose="02020603050405020304" charset="0"/>
                <a:cs typeface="Times New Roman" panose="02020603050405020304" charset="0"/>
                <a:sym typeface="+mn-ea"/>
              </a:rPr>
              <a:t>lên lớp phải </a:t>
            </a:r>
            <a:r>
              <a:rPr lang="en-US" altLang="zh-CN" sz="2300">
                <a:solidFill>
                  <a:srgbClr val="56FE3A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chăm chú(nghiêm túc)</a:t>
            </a:r>
            <a:r>
              <a:rPr lang="en-US" altLang="zh-CN" sz="23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nghe giảng, không </a:t>
            </a:r>
            <a:r>
              <a:rPr lang="en-US" altLang="zh-CN" sz="2300">
                <a:solidFill>
                  <a:srgbClr val="56FE3A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được phép</a:t>
            </a:r>
            <a:r>
              <a:rPr lang="en-US" altLang="zh-CN" sz="23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2300">
                <a:solidFill>
                  <a:srgbClr val="45E7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nói chuyện</a:t>
            </a:r>
            <a:r>
              <a:rPr lang="en-US" altLang="zh-CN" sz="2300">
                <a:sym typeface="+mn-ea"/>
              </a:rPr>
              <a:t>.</a:t>
            </a:r>
            <a:endParaRPr lang="en-US" altLang="zh-CN" sz="2300">
              <a:sym typeface="+mn-ea"/>
            </a:endParaRPr>
          </a:p>
          <a:p>
            <a:pPr marL="0" indent="0">
              <a:buNone/>
            </a:pPr>
            <a:endParaRPr lang="zh-CN" altLang="en-US" sz="2780"/>
          </a:p>
          <a:p>
            <a:pPr marL="0" indent="0">
              <a:buNone/>
            </a:pPr>
            <a:r>
              <a:rPr lang="zh-CN" altLang="en-US" sz="3555">
                <a:solidFill>
                  <a:srgbClr val="FFFF00"/>
                </a:solidFill>
                <a:sym typeface="+mn-ea"/>
              </a:rPr>
              <a:t>听说</a:t>
            </a:r>
            <a:r>
              <a:rPr lang="zh-CN" altLang="en-US" sz="3555">
                <a:solidFill>
                  <a:srgbClr val="56FE3A"/>
                </a:solidFill>
                <a:sym typeface="+mn-ea"/>
              </a:rPr>
              <a:t>我们班</a:t>
            </a:r>
            <a:r>
              <a:rPr lang="zh-CN" altLang="en-US" sz="3555">
                <a:sym typeface="+mn-ea"/>
              </a:rPr>
              <a:t>星期六</a:t>
            </a:r>
            <a:r>
              <a:rPr lang="zh-CN" altLang="en-US" sz="3555">
                <a:solidFill>
                  <a:srgbClr val="56FE3A"/>
                </a:solidFill>
                <a:sym typeface="+mn-ea"/>
              </a:rPr>
              <a:t>考试</a:t>
            </a:r>
            <a:r>
              <a:rPr lang="zh-CN" altLang="en-US">
                <a:sym typeface="+mn-ea"/>
              </a:rPr>
              <a:t>。</a:t>
            </a:r>
            <a:r>
              <a:rPr lang="en-US" altLang="zh-CN" sz="2555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nghe nói</a:t>
            </a:r>
            <a:r>
              <a:rPr lang="en-US" altLang="zh-CN" sz="2555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2555">
                <a:solidFill>
                  <a:srgbClr val="56FE3A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lớp chúng mình</a:t>
            </a:r>
            <a:r>
              <a:rPr lang="en-US" altLang="zh-CN" sz="2555">
                <a:latin typeface="Times New Roman" panose="02020603050405020304" charset="0"/>
                <a:cs typeface="Times New Roman" panose="02020603050405020304" charset="0"/>
                <a:sym typeface="+mn-ea"/>
              </a:rPr>
              <a:t> thứ 7</a:t>
            </a:r>
            <a:r>
              <a:rPr lang="en-US" altLang="zh-CN" sz="2555">
                <a:solidFill>
                  <a:srgbClr val="56FE3A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thi/kiểm tra</a:t>
            </a:r>
            <a:r>
              <a:rPr lang="en-US" altLang="zh-CN" sz="2555">
                <a:latin typeface="Times New Roman" panose="02020603050405020304" charset="0"/>
                <a:cs typeface="Times New Roman" panose="02020603050405020304" charset="0"/>
                <a:sym typeface="+mn-ea"/>
              </a:rPr>
              <a:t>.</a:t>
            </a:r>
            <a:endParaRPr lang="en-US" altLang="zh-CN" sz="2555"/>
          </a:p>
          <a:p>
            <a:endParaRPr lang="zh-CN" altLang="en-US" sz="2555"/>
          </a:p>
        </p:txBody>
      </p:sp>
    </p:spTree>
    <p:custDataLst>
      <p:tags r:id="rId1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8330" y="479425"/>
            <a:ext cx="10968990" cy="5770245"/>
          </a:xfrm>
        </p:spPr>
        <p:txBody>
          <a:bodyPr/>
          <a:p>
            <a:pPr marL="0" indent="0">
              <a:buNone/>
            </a:pPr>
            <a:r>
              <a:rPr lang="en-US" altLang="zh-CN"/>
              <a:t>9.</a:t>
            </a:r>
            <a:r>
              <a:rPr lang="zh-CN" altLang="en-US">
                <a:solidFill>
                  <a:srgbClr val="FFFF00"/>
                </a:solidFill>
              </a:rPr>
              <a:t>比较</a:t>
            </a:r>
            <a:r>
              <a:rPr lang="zh-CN" altLang="en-US"/>
              <a:t>（副词</a:t>
            </a:r>
            <a:r>
              <a:rPr lang="en-US" altLang="zh-CN"/>
              <a:t>adv)</a:t>
            </a:r>
            <a:r>
              <a:rPr lang="zh-CN" altLang="en-US"/>
              <a:t>：</a:t>
            </a:r>
            <a:r>
              <a:rPr lang="zh-CN" altLang="en-US" u="sng">
                <a:solidFill>
                  <a:srgbClr val="FFFF00"/>
                </a:solidFill>
              </a:rPr>
              <a:t>比较</a:t>
            </a:r>
            <a:r>
              <a:rPr lang="en-US" altLang="zh-CN" u="sng"/>
              <a:t>+</a:t>
            </a:r>
            <a:r>
              <a:rPr lang="en-US" altLang="zh-CN" u="sng">
                <a:solidFill>
                  <a:srgbClr val="45E7FF"/>
                </a:solidFill>
              </a:rPr>
              <a:t>A</a:t>
            </a:r>
            <a:r>
              <a:rPr lang="en-US" altLang="zh-CN">
                <a:solidFill>
                  <a:srgbClr val="45E7FF"/>
                </a:solidFill>
              </a:rPr>
              <a:t> :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  <a:sym typeface="+mn-ea"/>
              </a:rPr>
              <a:t>khá là, tương đối,...hơn</a:t>
            </a:r>
            <a:endParaRPr lang="en-US" altLang="zh-CN" u="sng"/>
          </a:p>
          <a:p>
            <a:pPr marL="0" indent="0">
              <a:buNone/>
            </a:pPr>
            <a:r>
              <a:rPr lang="zh-CN" altLang="en-US"/>
              <a:t>法国香水</a:t>
            </a:r>
            <a:r>
              <a:rPr lang="zh-CN" altLang="en-US">
                <a:solidFill>
                  <a:srgbClr val="FFFF00"/>
                </a:solidFill>
              </a:rPr>
              <a:t>比较</a:t>
            </a:r>
            <a:r>
              <a:rPr lang="zh-CN" altLang="en-US">
                <a:solidFill>
                  <a:srgbClr val="45E7FF"/>
                </a:solidFill>
              </a:rPr>
              <a:t>贵</a:t>
            </a:r>
            <a:r>
              <a:rPr lang="zh-CN" altLang="en-US"/>
              <a:t>。</a:t>
            </a:r>
            <a:r>
              <a:rPr lang="en-US" altLang="zh-CN"/>
              <a:t>	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nước hoa pháp khá mắc.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中国东西</a:t>
            </a:r>
            <a:r>
              <a:rPr lang="zh-CN" altLang="en-US">
                <a:solidFill>
                  <a:srgbClr val="FFFF00"/>
                </a:solidFill>
              </a:rPr>
              <a:t>比较</a:t>
            </a:r>
            <a:r>
              <a:rPr lang="zh-CN" altLang="en-US">
                <a:solidFill>
                  <a:srgbClr val="45E7FF"/>
                </a:solidFill>
                <a:latin typeface="方正楷体拼音字库02" panose="03000509000000000000" charset="-122"/>
                <a:ea typeface="方正楷体拼音字库02" panose="03000509000000000000" charset="-122"/>
              </a:rPr>
              <a:t>便</a:t>
            </a:r>
            <a:r>
              <a:rPr lang="zh-CN" altLang="en-US">
                <a:solidFill>
                  <a:srgbClr val="45E7FF"/>
                </a:solidFill>
              </a:rPr>
              <a:t>宜</a:t>
            </a:r>
            <a:r>
              <a:rPr lang="zh-CN" altLang="en-US"/>
              <a:t>。</a:t>
            </a:r>
            <a:r>
              <a:rPr lang="en-US" altLang="zh-CN"/>
              <a:t>	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đồ Trung Quốc khá rẻ.</a:t>
            </a:r>
            <a:endParaRPr lang="en-US" altLang="zh-CN" sz="250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</a:pPr>
            <a:r>
              <a:rPr lang="zh-CN" altLang="en-US"/>
              <a:t>汉语</a:t>
            </a:r>
            <a:r>
              <a:rPr lang="zh-CN" altLang="en-US">
                <a:latin typeface="方正楷体拼音字库03" panose="03000509000000000000" charset="-122"/>
                <a:ea typeface="方正楷体拼音字库03" panose="03000509000000000000" charset="-122"/>
              </a:rPr>
              <a:t>的</a:t>
            </a:r>
            <a:r>
              <a:rPr lang="zh-CN" altLang="en-US"/>
              <a:t>语法</a:t>
            </a:r>
            <a:r>
              <a:rPr lang="zh-CN" altLang="en-US">
                <a:solidFill>
                  <a:srgbClr val="FFFF00"/>
                </a:solidFill>
              </a:rPr>
              <a:t>比较</a:t>
            </a:r>
            <a:r>
              <a:rPr lang="zh-CN" altLang="en-US">
                <a:solidFill>
                  <a:srgbClr val="45E7FF"/>
                </a:solidFill>
              </a:rPr>
              <a:t>容易</a:t>
            </a:r>
            <a:r>
              <a:rPr lang="zh-CN" altLang="en-US"/>
              <a:t>。</a:t>
            </a:r>
            <a:r>
              <a:rPr lang="en-US" altLang="zh-CN"/>
              <a:t>	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ngữ pháp tiếng Hán tương đối dễ.</a:t>
            </a:r>
            <a:endParaRPr lang="en-US" altLang="zh-CN" sz="250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</a:pPr>
            <a:r>
              <a:rPr lang="zh-CN" altLang="en-US"/>
              <a:t>我</a:t>
            </a:r>
            <a:r>
              <a:rPr lang="zh-CN" altLang="en-US">
                <a:solidFill>
                  <a:srgbClr val="FFFF00"/>
                </a:solidFill>
              </a:rPr>
              <a:t>比较</a:t>
            </a:r>
            <a:r>
              <a:rPr lang="zh-CN" altLang="en-US" u="sng"/>
              <a:t>喜欢吃</a:t>
            </a:r>
            <a:r>
              <a:rPr lang="zh-CN" altLang="en-US" u="sng">
                <a:solidFill>
                  <a:srgbClr val="45E7FF"/>
                </a:solidFill>
              </a:rPr>
              <a:t>水果</a:t>
            </a:r>
            <a:r>
              <a:rPr lang="zh-CN" altLang="en-US"/>
              <a:t>。</a:t>
            </a:r>
            <a:r>
              <a:rPr lang="en-US" altLang="zh-CN"/>
              <a:t>	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tớ khá thích ăn trái cây.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我觉得汉字</a:t>
            </a:r>
            <a:r>
              <a:rPr lang="zh-CN" altLang="en-US">
                <a:solidFill>
                  <a:srgbClr val="FFFF00"/>
                </a:solidFill>
              </a:rPr>
              <a:t>比较</a:t>
            </a:r>
            <a:r>
              <a:rPr lang="zh-CN" altLang="en-US">
                <a:solidFill>
                  <a:srgbClr val="45E7FF"/>
                </a:solidFill>
              </a:rPr>
              <a:t>难写</a:t>
            </a:r>
            <a:r>
              <a:rPr lang="zh-CN" altLang="en-US"/>
              <a:t>。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tôi cảm thấy chữ Hán khá khó viết.</a:t>
            </a:r>
            <a:endParaRPr lang="en-US" altLang="zh-CN" sz="250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</a:pPr>
            <a:r>
              <a:rPr lang="zh-CN" altLang="en-US"/>
              <a:t>葡萄很</a:t>
            </a:r>
            <a:r>
              <a:rPr lang="zh-CN" altLang="en-US">
                <a:solidFill>
                  <a:srgbClr val="45E7FF"/>
                </a:solidFill>
                <a:sym typeface="+mn-ea"/>
              </a:rPr>
              <a:t>贵</a:t>
            </a:r>
            <a:r>
              <a:rPr lang="zh-CN" altLang="en-US"/>
              <a:t>，苹果比较</a:t>
            </a:r>
            <a:r>
              <a:rPr lang="zh-CN" altLang="en-US">
                <a:solidFill>
                  <a:srgbClr val="45E7FF"/>
                </a:solidFill>
                <a:latin typeface="方正楷体拼音字库02" panose="03000509000000000000" charset="-122"/>
                <a:ea typeface="方正楷体拼音字库02" panose="03000509000000000000" charset="-122"/>
                <a:sym typeface="+mn-ea"/>
              </a:rPr>
              <a:t>便</a:t>
            </a:r>
            <a:r>
              <a:rPr lang="zh-CN" altLang="en-US">
                <a:solidFill>
                  <a:srgbClr val="45E7FF"/>
                </a:solidFill>
                <a:sym typeface="+mn-ea"/>
              </a:rPr>
              <a:t>宜</a:t>
            </a:r>
            <a:r>
              <a:rPr lang="zh-CN" altLang="en-US"/>
              <a:t>。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Nho rất mắc, táo rẻ hơn.</a:t>
            </a:r>
            <a:endParaRPr lang="en-US" altLang="en-US"/>
          </a:p>
        </p:txBody>
      </p:sp>
    </p:spTree>
    <p:custDataLst>
      <p:tags r:id="rId1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8330" y="630555"/>
            <a:ext cx="10968990" cy="5619115"/>
          </a:xfrm>
        </p:spPr>
        <p:txBody>
          <a:bodyPr/>
          <a:p>
            <a:r>
              <a:rPr lang="en-US" altLang="zh-CN"/>
              <a:t>10.</a:t>
            </a:r>
            <a:r>
              <a:rPr lang="zh-CN" altLang="en-US">
                <a:solidFill>
                  <a:srgbClr val="FFFF00"/>
                </a:solidFill>
              </a:rPr>
              <a:t>容易</a:t>
            </a:r>
            <a:r>
              <a:rPr lang="en-US" altLang="zh-CN"/>
              <a:t>:</a:t>
            </a:r>
            <a:endParaRPr lang="en-US" altLang="zh-CN"/>
          </a:p>
          <a:p>
            <a:pPr marL="0" indent="0">
              <a:buNone/>
            </a:pPr>
            <a:r>
              <a:rPr lang="zh-CN" altLang="en-US">
                <a:sym typeface="+mn-ea"/>
              </a:rPr>
              <a:t>他</a:t>
            </a:r>
            <a:r>
              <a:rPr lang="zh-CN" altLang="en-US">
                <a:latin typeface="方正楷体拼音字库03" panose="03000509000000000000" charset="-122"/>
                <a:ea typeface="方正楷体拼音字库03" panose="03000509000000000000" charset="-122"/>
                <a:sym typeface="+mn-ea"/>
              </a:rPr>
              <a:t>的</a:t>
            </a:r>
            <a:r>
              <a:rPr lang="zh-CN" altLang="en-US">
                <a:sym typeface="+mn-ea"/>
              </a:rPr>
              <a:t>名字很</a:t>
            </a:r>
            <a:r>
              <a:rPr lang="zh-CN" altLang="en-US" u="sng">
                <a:solidFill>
                  <a:srgbClr val="FFFF00"/>
                </a:solidFill>
                <a:sym typeface="+mn-ea"/>
              </a:rPr>
              <a:t>容易</a:t>
            </a:r>
            <a:r>
              <a:rPr lang="zh-CN" altLang="en-US" u="sng">
                <a:sym typeface="+mn-ea"/>
              </a:rPr>
              <a:t>发音</a:t>
            </a:r>
            <a:r>
              <a:rPr lang="zh-CN" altLang="en-US">
                <a:sym typeface="+mn-ea"/>
              </a:rPr>
              <a:t>。</a:t>
            </a:r>
            <a:r>
              <a:rPr lang="en-US" altLang="zh-CN">
                <a:sym typeface="+mn-ea"/>
              </a:rPr>
              <a:t>	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  <a:sym typeface="+mn-ea"/>
              </a:rPr>
              <a:t>tên của cậu ấy rất </a:t>
            </a:r>
            <a:r>
              <a:rPr lang="en-US" altLang="zh-CN" sz="2500" u="sng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dễ</a:t>
            </a:r>
            <a:r>
              <a:rPr lang="en-US" altLang="zh-CN" sz="2500" u="sng">
                <a:latin typeface="Times New Roman" panose="02020603050405020304" charset="0"/>
                <a:cs typeface="Times New Roman" panose="02020603050405020304" charset="0"/>
                <a:sym typeface="+mn-ea"/>
              </a:rPr>
              <a:t> đọc (phát âm)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  <a:sym typeface="+mn-ea"/>
              </a:rPr>
              <a:t>.</a:t>
            </a:r>
            <a:endParaRPr lang="zh-CN" altLang="en-US" sz="25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marL="0" indent="0">
              <a:buNone/>
            </a:pPr>
            <a:r>
              <a:rPr lang="zh-CN" altLang="en-US">
                <a:sym typeface="+mn-ea"/>
              </a:rPr>
              <a:t>我觉得做饭</a:t>
            </a:r>
            <a:r>
              <a:rPr lang="zh-CN" altLang="en-US">
                <a:solidFill>
                  <a:srgbClr val="FF2929"/>
                </a:solidFill>
                <a:sym typeface="+mn-ea"/>
              </a:rPr>
              <a:t>很</a:t>
            </a:r>
            <a:r>
              <a:rPr lang="zh-CN" altLang="en-US">
                <a:solidFill>
                  <a:srgbClr val="FFFF00"/>
                </a:solidFill>
                <a:sym typeface="+mn-ea"/>
              </a:rPr>
              <a:t>容易</a:t>
            </a:r>
            <a:r>
              <a:rPr lang="zh-CN" altLang="en-US">
                <a:sym typeface="+mn-ea"/>
              </a:rPr>
              <a:t>。</a:t>
            </a:r>
            <a:r>
              <a:rPr lang="en-US" altLang="zh-CN">
                <a:sym typeface="+mn-ea"/>
              </a:rPr>
              <a:t>	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  <a:sym typeface="+mn-ea"/>
              </a:rPr>
              <a:t>tôi thấy nấu cơm rất </a:t>
            </a:r>
            <a:r>
              <a:rPr lang="en-US" altLang="zh-CN" sz="2500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dễ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  <a:sym typeface="+mn-ea"/>
              </a:rPr>
              <a:t>.</a:t>
            </a:r>
            <a:endParaRPr lang="en-US" altLang="zh-CN" sz="25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marL="0" indent="0">
              <a:buNone/>
            </a:pPr>
            <a:r>
              <a:rPr lang="zh-CN" altLang="en-US">
                <a:sym typeface="+mn-ea"/>
              </a:rPr>
              <a:t>这个字</a:t>
            </a:r>
            <a:r>
              <a:rPr lang="zh-CN" altLang="en-US">
                <a:solidFill>
                  <a:srgbClr val="FF2929"/>
                </a:solidFill>
                <a:sym typeface="+mn-ea"/>
              </a:rPr>
              <a:t>比较</a:t>
            </a:r>
            <a:r>
              <a:rPr lang="zh-CN" altLang="en-US" u="sng">
                <a:solidFill>
                  <a:srgbClr val="FFFF00"/>
                </a:solidFill>
                <a:sym typeface="+mn-ea"/>
              </a:rPr>
              <a:t>容易</a:t>
            </a:r>
            <a:r>
              <a:rPr lang="zh-CN" altLang="en-US" u="sng">
                <a:solidFill>
                  <a:srgbClr val="56FE3A"/>
                </a:solidFill>
                <a:sym typeface="+mn-ea"/>
              </a:rPr>
              <a:t>学</a:t>
            </a:r>
            <a:r>
              <a:rPr lang="zh-CN" altLang="en-US">
                <a:sym typeface="+mn-ea"/>
              </a:rPr>
              <a:t>。</a:t>
            </a:r>
            <a:r>
              <a:rPr lang="en-US" altLang="zh-CN">
                <a:sym typeface="+mn-ea"/>
              </a:rPr>
              <a:t>	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  <a:sym typeface="+mn-ea"/>
              </a:rPr>
              <a:t>chữ này khá</a:t>
            </a:r>
            <a:r>
              <a:rPr lang="en-US" altLang="zh-CN" sz="2500" u="sng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2500" u="sng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dễ </a:t>
            </a:r>
            <a:r>
              <a:rPr lang="en-US" altLang="zh-CN" sz="2500" u="sng">
                <a:solidFill>
                  <a:srgbClr val="56FE3A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học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  <a:sym typeface="+mn-ea"/>
              </a:rPr>
              <a:t>.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星期天也要上课，我</a:t>
            </a:r>
            <a:r>
              <a:rPr lang="zh-CN" altLang="en-US" u="sng">
                <a:solidFill>
                  <a:srgbClr val="FF0000"/>
                </a:solidFill>
              </a:rPr>
              <a:t>太不</a:t>
            </a:r>
            <a:r>
              <a:rPr lang="zh-CN" altLang="en-US" u="sng">
                <a:solidFill>
                  <a:srgbClr val="FFFF00"/>
                </a:solidFill>
              </a:rPr>
              <a:t>容易</a:t>
            </a:r>
            <a:r>
              <a:rPr lang="zh-CN" altLang="en-US" u="sng">
                <a:solidFill>
                  <a:srgbClr val="FF0000"/>
                </a:solidFill>
                <a:latin typeface="方正楷体拼音字库02" panose="03000509000000000000" charset="-122"/>
                <a:ea typeface="方正楷体拼音字库02" panose="03000509000000000000" charset="-122"/>
              </a:rPr>
              <a:t>了</a:t>
            </a:r>
            <a:r>
              <a:rPr lang="zh-CN" altLang="en-US"/>
              <a:t>。（我</a:t>
            </a:r>
            <a:r>
              <a:rPr lang="zh-CN" altLang="en-US" u="sng">
                <a:solidFill>
                  <a:srgbClr val="FF0000"/>
                </a:solidFill>
              </a:rPr>
              <a:t>太</a:t>
            </a:r>
            <a:r>
              <a:rPr lang="zh-CN" altLang="en-US" u="sng">
                <a:solidFill>
                  <a:srgbClr val="FFFF00"/>
                </a:solidFill>
              </a:rPr>
              <a:t>难</a:t>
            </a:r>
            <a:r>
              <a:rPr lang="zh-CN" altLang="en-US" u="sng">
                <a:solidFill>
                  <a:srgbClr val="FF0000"/>
                </a:solidFill>
                <a:latin typeface="方正楷体拼音字库02" panose="03000509000000000000" charset="-122"/>
                <a:ea typeface="方正楷体拼音字库02" panose="03000509000000000000" charset="-122"/>
              </a:rPr>
              <a:t>了</a:t>
            </a:r>
            <a:r>
              <a:rPr lang="zh-CN" altLang="en-US"/>
              <a:t>）</a:t>
            </a:r>
            <a:endParaRPr lang="zh-CN" altLang="en-US"/>
          </a:p>
          <a:p>
            <a:pPr marL="0" indent="0">
              <a:buNone/>
            </a:pP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chủ nhật cũng phải đi học, tôi </a:t>
            </a:r>
            <a:r>
              <a:rPr lang="en-US" altLang="zh-CN" sz="2500" u="sng">
                <a:latin typeface="Times New Roman" panose="02020603050405020304" charset="0"/>
                <a:cs typeface="Times New Roman" panose="02020603050405020304" charset="0"/>
              </a:rPr>
              <a:t>không dễ dàng gì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 ( tôi </a:t>
            </a:r>
            <a:r>
              <a:rPr lang="en-US" altLang="zh-CN" sz="2500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</a:rPr>
              <a:t>khổ </a:t>
            </a:r>
            <a:r>
              <a:rPr lang="en-US" altLang="zh-CN" sz="2500">
                <a:solidFill>
                  <a:srgbClr val="FF2929"/>
                </a:solidFill>
                <a:latin typeface="Times New Roman" panose="02020603050405020304" charset="0"/>
                <a:cs typeface="Times New Roman" panose="02020603050405020304" charset="0"/>
              </a:rPr>
              <a:t>quá mà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 )</a:t>
            </a:r>
            <a:endParaRPr lang="zh-CN" altLang="en-US"/>
          </a:p>
          <a:p>
            <a:pPr marL="0" indent="0">
              <a:buNone/>
            </a:pPr>
            <a:endParaRPr lang="zh-CN" altLang="en-US"/>
          </a:p>
          <a:p>
            <a:pPr marL="0" indent="0">
              <a:buNone/>
            </a:pPr>
            <a:endParaRPr lang="zh-CN" altLang="en-US"/>
          </a:p>
          <a:p>
            <a:pPr marL="0" indent="0">
              <a:buNone/>
            </a:pPr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12090" y="619760"/>
            <a:ext cx="11767820" cy="5618480"/>
          </a:xfrm>
        </p:spPr>
        <p:txBody>
          <a:bodyPr>
            <a:normAutofit lnSpcReduction="20000"/>
          </a:bodyPr>
          <a:p>
            <a:pPr marL="0" indent="0">
              <a:buNone/>
            </a:pPr>
            <a:r>
              <a:rPr lang="en-US" altLang="zh-CN"/>
              <a:t>11.</a:t>
            </a:r>
            <a:r>
              <a:rPr lang="zh-CN" altLang="zh-CN">
                <a:solidFill>
                  <a:srgbClr val="FFFF00"/>
                </a:solidFill>
              </a:rPr>
              <a:t>读</a:t>
            </a:r>
            <a:r>
              <a:rPr lang="zh-CN" altLang="zh-CN"/>
              <a:t>：</a:t>
            </a:r>
            <a:r>
              <a:rPr lang="en-US" altLang="zh-CN"/>
              <a:t> </a:t>
            </a:r>
            <a:r>
              <a:rPr lang="zh-CN" altLang="en-US"/>
              <a:t>请</a:t>
            </a:r>
            <a:r>
              <a:rPr lang="zh-CN" altLang="en-US">
                <a:solidFill>
                  <a:srgbClr val="FFFF00"/>
                </a:solidFill>
              </a:rPr>
              <a:t>读</a:t>
            </a:r>
            <a:r>
              <a:rPr lang="zh-CN" altLang="en-US"/>
              <a:t>课文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mời đọc bài khóa，</a:t>
            </a:r>
            <a:r>
              <a:rPr lang="zh-CN" altLang="en-US">
                <a:solidFill>
                  <a:srgbClr val="FFFF00"/>
                </a:solidFill>
              </a:rPr>
              <a:t>读书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đọc sách, đi học</a:t>
            </a:r>
            <a:endParaRPr lang="en-US" altLang="zh-CN" sz="250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</a:pPr>
            <a:r>
              <a:rPr lang="en-US" altLang="zh-CN"/>
              <a:t>12.</a:t>
            </a:r>
            <a:r>
              <a:rPr lang="zh-CN" altLang="en-US">
                <a:solidFill>
                  <a:srgbClr val="FFFF00"/>
                </a:solidFill>
              </a:rPr>
              <a:t>写</a:t>
            </a:r>
            <a:r>
              <a:rPr lang="zh-CN" altLang="en-US"/>
              <a:t>：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viết (tả)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写</a:t>
            </a:r>
            <a:r>
              <a:rPr lang="en-US" altLang="zh-CN"/>
              <a:t>	</a:t>
            </a:r>
            <a:r>
              <a:rPr lang="zh-CN" altLang="en-US">
                <a:solidFill>
                  <a:srgbClr val="56FE3A"/>
                </a:solidFill>
              </a:rPr>
              <a:t>字</a:t>
            </a:r>
            <a:r>
              <a:rPr lang="en-US" altLang="zh-CN"/>
              <a:t>			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viết chữ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写</a:t>
            </a:r>
            <a:r>
              <a:rPr lang="zh-CN" altLang="en-US">
                <a:solidFill>
                  <a:srgbClr val="56FE3A"/>
                </a:solidFill>
              </a:rPr>
              <a:t>汉字</a:t>
            </a:r>
            <a:r>
              <a:rPr lang="en-US" altLang="zh-CN"/>
              <a:t>			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viết chữ Hán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写</a:t>
            </a:r>
            <a:r>
              <a:rPr lang="zh-CN" altLang="en-US">
                <a:solidFill>
                  <a:srgbClr val="56FE3A"/>
                </a:solidFill>
              </a:rPr>
              <a:t>名字</a:t>
            </a:r>
            <a:r>
              <a:rPr lang="en-US" altLang="zh-CN"/>
              <a:t>			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viết tên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写</a:t>
            </a:r>
            <a:r>
              <a:rPr lang="zh-CN" altLang="en-US">
                <a:solidFill>
                  <a:srgbClr val="56FE3A"/>
                </a:solidFill>
              </a:rPr>
              <a:t>你的妈妈</a:t>
            </a:r>
            <a:r>
              <a:rPr lang="en-US" altLang="zh-CN"/>
              <a:t>		</a:t>
            </a:r>
            <a:r>
              <a:rPr lang="en-US" altLang="zh-CN" sz="2500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</a:rPr>
              <a:t>tả/viết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 về mẹ của em</a:t>
            </a:r>
            <a:r>
              <a:rPr lang="en-US" altLang="zh-CN"/>
              <a:t>.</a:t>
            </a:r>
            <a:endParaRPr lang="zh-CN" altLang="en-US"/>
          </a:p>
          <a:p>
            <a:pPr marL="0" indent="0">
              <a:buNone/>
            </a:pPr>
            <a:r>
              <a:rPr lang="zh-CN" altLang="en-US" b="1">
                <a:sym typeface="+mn-ea"/>
              </a:rPr>
              <a:t>汉语</a:t>
            </a:r>
            <a:r>
              <a:rPr lang="zh-CN" altLang="en-US" u="sng">
                <a:solidFill>
                  <a:srgbClr val="45E7FF"/>
                </a:solidFill>
                <a:sym typeface="+mn-ea"/>
              </a:rPr>
              <a:t>听</a:t>
            </a:r>
            <a:r>
              <a:rPr lang="zh-CN" altLang="en-US" u="sng">
                <a:solidFill>
                  <a:srgbClr val="FFFF00"/>
                </a:solidFill>
                <a:sym typeface="+mn-ea"/>
              </a:rPr>
              <a:t>和</a:t>
            </a:r>
            <a:r>
              <a:rPr lang="zh-CN" altLang="en-US" u="sng">
                <a:solidFill>
                  <a:srgbClr val="45E7FF"/>
                </a:solidFill>
                <a:sym typeface="+mn-ea"/>
              </a:rPr>
              <a:t>说</a:t>
            </a:r>
            <a:r>
              <a:rPr lang="zh-CN" altLang="en-US">
                <a:sym typeface="+mn-ea"/>
              </a:rPr>
              <a:t>比较容易，</a:t>
            </a:r>
            <a:r>
              <a:rPr lang="zh-CN" altLang="en-US" u="sng">
                <a:solidFill>
                  <a:srgbClr val="45E7FF"/>
                </a:solidFill>
                <a:sym typeface="+mn-ea"/>
              </a:rPr>
              <a:t>读</a:t>
            </a:r>
            <a:r>
              <a:rPr lang="zh-CN" altLang="en-US" u="sng">
                <a:solidFill>
                  <a:srgbClr val="FFFF00"/>
                </a:solidFill>
                <a:sym typeface="+mn-ea"/>
              </a:rPr>
              <a:t>和</a:t>
            </a:r>
            <a:r>
              <a:rPr lang="zh-CN" altLang="en-US" u="sng">
                <a:solidFill>
                  <a:srgbClr val="45E7FF"/>
                </a:solidFill>
                <a:sym typeface="+mn-ea"/>
              </a:rPr>
              <a:t>写</a:t>
            </a:r>
            <a:r>
              <a:rPr lang="zh-CN" altLang="en-US">
                <a:sym typeface="+mn-ea"/>
              </a:rPr>
              <a:t>比较难。</a:t>
            </a:r>
            <a:endParaRPr lang="zh-CN" altLang="en-US"/>
          </a:p>
          <a:p>
            <a:pPr marL="0" indent="0">
              <a:buNone/>
            </a:pP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  <a:sym typeface="+mn-ea"/>
              </a:rPr>
              <a:t>Tiếng Hán </a:t>
            </a:r>
            <a:r>
              <a:rPr lang="en-US" altLang="zh-CN" sz="2500" u="sng">
                <a:solidFill>
                  <a:srgbClr val="45E7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nghe</a:t>
            </a:r>
            <a:r>
              <a:rPr lang="en-US" altLang="zh-CN" sz="2500" u="sng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và</a:t>
            </a:r>
            <a:r>
              <a:rPr lang="en-US" altLang="zh-CN" sz="2500" u="sng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2500" u="sng">
                <a:solidFill>
                  <a:srgbClr val="45E7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nói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khá dễ, </a:t>
            </a:r>
            <a:r>
              <a:rPr lang="en-US" altLang="zh-CN" sz="2500" u="sng">
                <a:solidFill>
                  <a:srgbClr val="45E7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đọc </a:t>
            </a:r>
            <a:r>
              <a:rPr lang="en-US" altLang="zh-CN" sz="2500" u="sng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và</a:t>
            </a:r>
            <a:r>
              <a:rPr lang="en-US" altLang="zh-CN" sz="2500" u="sng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2500" u="sng">
                <a:solidFill>
                  <a:srgbClr val="45E7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viết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tương đối khó.</a:t>
            </a:r>
            <a:endParaRPr lang="en-US" altLang="zh-CN" sz="2500"/>
          </a:p>
        </p:txBody>
      </p:sp>
    </p:spTree>
    <p:custDataLst>
      <p:tags r:id="rId1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31140" y="374015"/>
            <a:ext cx="11752580" cy="5875655"/>
          </a:xfrm>
        </p:spPr>
        <p:txBody>
          <a:bodyPr/>
          <a:p>
            <a:r>
              <a:rPr lang="en-US" altLang="zh-CN"/>
              <a:t>13.</a:t>
            </a:r>
            <a:r>
              <a:rPr lang="zh-CN" altLang="zh-CN"/>
              <a:t>但是（连词</a:t>
            </a:r>
            <a:r>
              <a:rPr lang="en-US" altLang="zh-CN"/>
              <a:t>conjunction</a:t>
            </a:r>
            <a:r>
              <a:rPr lang="zh-CN" altLang="en-US"/>
              <a:t>）</a:t>
            </a:r>
            <a:endParaRPr lang="zh-CN" altLang="en-US"/>
          </a:p>
          <a:p>
            <a:pPr marL="0" indent="0">
              <a:buNone/>
            </a:pPr>
            <a:r>
              <a:rPr lang="zh-CN" altLang="en-US" b="1">
                <a:solidFill>
                  <a:srgbClr val="FFFF00"/>
                </a:solidFill>
                <a:sym typeface="+mn-ea"/>
              </a:rPr>
              <a:t>我觉得</a:t>
            </a:r>
            <a:r>
              <a:rPr lang="zh-CN" altLang="en-US" b="1">
                <a:sym typeface="+mn-ea"/>
              </a:rPr>
              <a:t>汉语</a:t>
            </a:r>
            <a:r>
              <a:rPr lang="zh-CN" altLang="en-US" u="sng">
                <a:solidFill>
                  <a:srgbClr val="56FE3A"/>
                </a:solidFill>
                <a:sym typeface="+mn-ea"/>
              </a:rPr>
              <a:t>听和说</a:t>
            </a:r>
            <a:r>
              <a:rPr lang="zh-CN" altLang="en-US">
                <a:sym typeface="+mn-ea"/>
              </a:rPr>
              <a:t>比较容易，</a:t>
            </a:r>
            <a:r>
              <a:rPr lang="zh-CN" altLang="en-US">
                <a:solidFill>
                  <a:srgbClr val="FFFF00"/>
                </a:solidFill>
                <a:sym typeface="+mn-ea"/>
              </a:rPr>
              <a:t>但是</a:t>
            </a:r>
            <a:r>
              <a:rPr lang="zh-CN" altLang="en-US" u="sng">
                <a:solidFill>
                  <a:srgbClr val="56FE3A"/>
                </a:solidFill>
                <a:sym typeface="+mn-ea"/>
              </a:rPr>
              <a:t>读和写</a:t>
            </a:r>
            <a:r>
              <a:rPr lang="zh-CN" altLang="en-US">
                <a:sym typeface="+mn-ea"/>
              </a:rPr>
              <a:t>比较难。</a:t>
            </a:r>
            <a:endParaRPr lang="zh-CN" altLang="en-US"/>
          </a:p>
          <a:p>
            <a:pPr marL="0" indent="0">
              <a:buNone/>
            </a:pPr>
            <a:r>
              <a:rPr lang="en-US" altLang="zh-CN" sz="2500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Tôi thấy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Tiếng Hán </a:t>
            </a:r>
            <a:r>
              <a:rPr lang="en-US" altLang="zh-CN" sz="2500" u="sng">
                <a:solidFill>
                  <a:srgbClr val="56FE3A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nghe và nói</a:t>
            </a:r>
            <a:r>
              <a:rPr lang="en-US" altLang="zh-CN" sz="2500">
                <a:solidFill>
                  <a:srgbClr val="56FE3A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  <a:sym typeface="+mn-ea"/>
              </a:rPr>
              <a:t>khá dễ, </a:t>
            </a:r>
            <a:r>
              <a:rPr lang="en-US" altLang="zh-CN" sz="2500" u="sng">
                <a:solidFill>
                  <a:srgbClr val="56FE3A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đọc và viết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tương đối khó.</a:t>
            </a:r>
            <a:endParaRPr lang="en-US" altLang="zh-CN" sz="25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marL="0" indent="0">
              <a:buNone/>
            </a:pPr>
            <a:r>
              <a:rPr lang="zh-CN" altLang="en-US" sz="3200">
                <a:sym typeface="+mn-ea"/>
              </a:rPr>
              <a:t>水果很好，</a:t>
            </a:r>
            <a:r>
              <a:rPr lang="zh-CN" altLang="en-US" sz="3200">
                <a:solidFill>
                  <a:srgbClr val="FFFF00"/>
                </a:solidFill>
                <a:sym typeface="+mn-ea"/>
              </a:rPr>
              <a:t>但是</a:t>
            </a:r>
            <a:r>
              <a:rPr lang="zh-CN" altLang="en-US" sz="3200">
                <a:sym typeface="+mn-ea"/>
              </a:rPr>
              <a:t>我不喜欢吃。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  <a:sym typeface="+mn-ea"/>
              </a:rPr>
              <a:t>trái cây rất tốt, </a:t>
            </a:r>
            <a:r>
              <a:rPr lang="en-US" altLang="zh-CN" sz="2500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nhưng 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  <a:sym typeface="+mn-ea"/>
              </a:rPr>
              <a:t>tôi không thích ăn</a:t>
            </a:r>
            <a:endParaRPr lang="en-US" altLang="zh-CN" sz="25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marL="0" indent="0">
              <a:buNone/>
            </a:pPr>
            <a:r>
              <a:rPr lang="zh-CN" altLang="en-US" sz="3200">
                <a:sym typeface="+mn-ea"/>
              </a:rPr>
              <a:t>她吃很多，</a:t>
            </a:r>
            <a:r>
              <a:rPr lang="zh-CN" altLang="en-US" sz="3200">
                <a:solidFill>
                  <a:srgbClr val="FFFF00"/>
                </a:solidFill>
                <a:sym typeface="+mn-ea"/>
              </a:rPr>
              <a:t>但是</a:t>
            </a:r>
            <a:r>
              <a:rPr lang="zh-CN" altLang="en-US" sz="3200">
                <a:sym typeface="+mn-ea"/>
              </a:rPr>
              <a:t>她不胖。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  <a:sym typeface="+mn-ea"/>
              </a:rPr>
              <a:t>chị ấy ăn nhiều lắm, </a:t>
            </a:r>
            <a:r>
              <a:rPr lang="en-US" altLang="zh-CN" sz="2500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nhưng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mà không mập</a:t>
            </a:r>
            <a:endParaRPr lang="zh-CN" altLang="en-US" sz="3200">
              <a:sym typeface="+mn-ea"/>
            </a:endParaRPr>
          </a:p>
          <a:p>
            <a:pPr marL="0" indent="0">
              <a:buNone/>
            </a:pPr>
            <a:r>
              <a:rPr lang="zh-CN" altLang="en-US" sz="3200">
                <a:sym typeface="+mn-ea"/>
              </a:rPr>
              <a:t>我去办公室找王教授，</a:t>
            </a:r>
            <a:r>
              <a:rPr lang="zh-CN" altLang="en-US" sz="3200">
                <a:solidFill>
                  <a:srgbClr val="FFFF00"/>
                </a:solidFill>
                <a:sym typeface="+mn-ea"/>
              </a:rPr>
              <a:t>但是</a:t>
            </a:r>
            <a:r>
              <a:rPr lang="zh-CN" altLang="en-US" sz="3200">
                <a:sym typeface="+mn-ea"/>
              </a:rPr>
              <a:t>他不在。</a:t>
            </a:r>
            <a:endParaRPr lang="zh-CN" altLang="en-US" sz="3200">
              <a:sym typeface="+mn-ea"/>
            </a:endParaRPr>
          </a:p>
          <a:p>
            <a:pPr marL="0" indent="0">
              <a:buNone/>
            </a:pP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  <a:sym typeface="+mn-ea"/>
              </a:rPr>
              <a:t>tôi đến văn phòng kiếm GS.Vương, </a:t>
            </a:r>
            <a:r>
              <a:rPr lang="en-US" altLang="zh-CN" sz="2500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tuy nhiên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thầy ấy không có ở đó.</a:t>
            </a:r>
            <a:endParaRPr lang="zh-CN" altLang="en-US" sz="3200">
              <a:sym typeface="+mn-ea"/>
            </a:endParaRPr>
          </a:p>
          <a:p>
            <a:pPr marL="0" indent="0">
              <a:buNone/>
            </a:pPr>
            <a:endParaRPr lang="zh-CN" altLang="en-US" sz="3200"/>
          </a:p>
        </p:txBody>
      </p:sp>
    </p:spTree>
    <p:custDataLst>
      <p:tags r:id="rId1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27330" y="419100"/>
            <a:ext cx="11870055" cy="5830570"/>
          </a:xfrm>
        </p:spPr>
        <p:txBody>
          <a:bodyPr>
            <a:normAutofit lnSpcReduction="10000"/>
          </a:bodyPr>
          <a:p>
            <a:pPr marL="0" indent="0">
              <a:buNone/>
            </a:pPr>
            <a:r>
              <a:rPr lang="en-US" altLang="zh-CN"/>
              <a:t>14.</a:t>
            </a:r>
            <a:r>
              <a:rPr lang="zh-CN" altLang="zh-CN"/>
              <a:t>给（介词</a:t>
            </a:r>
            <a:r>
              <a:rPr lang="en-US" altLang="zh-CN"/>
              <a:t>preposition</a:t>
            </a:r>
            <a:r>
              <a:rPr lang="zh-CN" altLang="en-US"/>
              <a:t>）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cho ,với</a:t>
            </a:r>
            <a:endParaRPr lang="en-US" altLang="zh-CN"/>
          </a:p>
          <a:p>
            <a:pPr marL="0" indent="0">
              <a:buNone/>
            </a:pPr>
            <a:r>
              <a:rPr lang="en-US" altLang="zh-CN" u="sng"/>
              <a:t>S	+	</a:t>
            </a:r>
            <a:r>
              <a:rPr lang="zh-CN" altLang="en-US" u="sng">
                <a:solidFill>
                  <a:srgbClr val="FFFF00"/>
                </a:solidFill>
              </a:rPr>
              <a:t>给</a:t>
            </a:r>
            <a:r>
              <a:rPr lang="en-US" altLang="zh-CN" u="sng">
                <a:solidFill>
                  <a:srgbClr val="FFFF00"/>
                </a:solidFill>
              </a:rPr>
              <a:t>-S.O</a:t>
            </a:r>
            <a:r>
              <a:rPr lang="en-US" altLang="zh-CN" u="sng"/>
              <a:t>	+</a:t>
            </a:r>
            <a:r>
              <a:rPr lang="en-US" altLang="zh-CN" u="sng">
                <a:solidFill>
                  <a:srgbClr val="45E7FF"/>
                </a:solidFill>
              </a:rPr>
              <a:t> V	+	O</a:t>
            </a:r>
            <a:r>
              <a:rPr lang="en-US" altLang="zh-CN" u="sng"/>
              <a:t>  </a:t>
            </a:r>
            <a:r>
              <a:rPr lang="en-US" altLang="zh-CN"/>
              <a:t>   </a:t>
            </a:r>
            <a:r>
              <a:rPr lang="en-US" altLang="zh-CN" sz="2500">
                <a:solidFill>
                  <a:srgbClr val="45E7FF"/>
                </a:solidFill>
                <a:latin typeface="Times New Roman" panose="02020603050405020304" charset="0"/>
                <a:cs typeface="Times New Roman" panose="02020603050405020304" charset="0"/>
              </a:rPr>
              <a:t>làm gì =&gt;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2500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</a:rPr>
              <a:t>cho ai</a:t>
            </a:r>
            <a:endParaRPr lang="zh-CN" altLang="zh-CN"/>
          </a:p>
          <a:p>
            <a:pPr marL="0" indent="0">
              <a:buNone/>
            </a:pPr>
            <a:r>
              <a:rPr lang="zh-CN" altLang="en-US"/>
              <a:t>玛丽</a:t>
            </a:r>
            <a:r>
              <a:rPr lang="en-US" altLang="zh-CN"/>
              <a:t> 	</a:t>
            </a:r>
            <a:r>
              <a:rPr lang="zh-CN" altLang="en-US">
                <a:solidFill>
                  <a:srgbClr val="FFFF00"/>
                </a:solidFill>
              </a:rPr>
              <a:t>给妈妈</a:t>
            </a:r>
            <a:r>
              <a:rPr lang="en-US" altLang="zh-CN"/>
              <a:t>	 </a:t>
            </a:r>
            <a:r>
              <a:rPr lang="zh-CN" altLang="en-US">
                <a:solidFill>
                  <a:srgbClr val="45E7FF"/>
                </a:solidFill>
              </a:rPr>
              <a:t>寄</a:t>
            </a:r>
            <a:r>
              <a:rPr lang="en-US" altLang="zh-CN">
                <a:solidFill>
                  <a:srgbClr val="45E7FF"/>
                </a:solidFill>
              </a:rPr>
              <a:t>	 	</a:t>
            </a:r>
            <a:r>
              <a:rPr lang="zh-CN" altLang="en-US">
                <a:solidFill>
                  <a:srgbClr val="45E7FF"/>
                </a:solidFill>
              </a:rPr>
              <a:t>信</a:t>
            </a:r>
            <a:r>
              <a:rPr lang="zh-CN" altLang="en-US"/>
              <a:t>。</a:t>
            </a:r>
            <a:r>
              <a:rPr lang="en-US" altLang="zh-CN"/>
              <a:t>		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Mary </a:t>
            </a:r>
            <a:r>
              <a:rPr lang="en-US" altLang="zh-CN" sz="2500">
                <a:solidFill>
                  <a:srgbClr val="45E7FF"/>
                </a:solidFill>
                <a:latin typeface="Times New Roman" panose="02020603050405020304" charset="0"/>
                <a:cs typeface="Times New Roman" panose="02020603050405020304" charset="0"/>
              </a:rPr>
              <a:t>gửi thư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2500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</a:rPr>
              <a:t>cho mẹ</a:t>
            </a:r>
            <a:endParaRPr lang="zh-CN" altLang="en-US">
              <a:solidFill>
                <a:srgbClr val="FFFF00"/>
              </a:solidFill>
            </a:endParaRPr>
          </a:p>
          <a:p>
            <a:pPr marL="0" indent="0" algn="l">
              <a:buNone/>
            </a:pPr>
            <a:r>
              <a:rPr lang="zh-CN" altLang="en-US"/>
              <a:t>张东</a:t>
            </a:r>
            <a:r>
              <a:rPr lang="en-US" altLang="zh-CN"/>
              <a:t>		</a:t>
            </a:r>
            <a:r>
              <a:rPr lang="zh-CN" altLang="en-US">
                <a:solidFill>
                  <a:srgbClr val="FFFF00"/>
                </a:solidFill>
              </a:rPr>
              <a:t>给我</a:t>
            </a:r>
            <a:r>
              <a:rPr lang="en-US" altLang="zh-CN"/>
              <a:t>		</a:t>
            </a:r>
            <a:r>
              <a:rPr lang="zh-CN" altLang="en-US" u="sng">
                <a:solidFill>
                  <a:srgbClr val="45E7FF"/>
                </a:solidFill>
              </a:rPr>
              <a:t>介绍</a:t>
            </a:r>
            <a:r>
              <a:rPr lang="en-US" altLang="zh-CN" u="sng"/>
              <a:t>	</a:t>
            </a:r>
            <a:r>
              <a:rPr lang="zh-CN" altLang="en-US" u="sng">
                <a:solidFill>
                  <a:srgbClr val="56FE3A"/>
                </a:solidFill>
              </a:rPr>
              <a:t>几个</a:t>
            </a:r>
            <a:r>
              <a:rPr lang="zh-CN" altLang="en-US" u="sng">
                <a:solidFill>
                  <a:srgbClr val="45E7FF"/>
                </a:solidFill>
              </a:rPr>
              <a:t>中国朋友</a:t>
            </a:r>
            <a:r>
              <a:rPr lang="zh-CN" altLang="en-US"/>
              <a:t>。</a:t>
            </a:r>
            <a:endParaRPr lang="zh-CN" altLang="en-US"/>
          </a:p>
          <a:p>
            <a:pPr marL="0" indent="0" algn="l">
              <a:buNone/>
            </a:pP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					trương đông </a:t>
            </a:r>
            <a:r>
              <a:rPr lang="en-US" altLang="zh-CN" sz="2500" u="sng">
                <a:solidFill>
                  <a:srgbClr val="45E7FF"/>
                </a:solidFill>
                <a:latin typeface="Times New Roman" panose="02020603050405020304" charset="0"/>
                <a:cs typeface="Times New Roman" panose="02020603050405020304" charset="0"/>
              </a:rPr>
              <a:t>giới thiệu</a:t>
            </a:r>
            <a:r>
              <a:rPr lang="en-US" altLang="zh-CN" sz="2500" u="sng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2500" u="sng">
                <a:solidFill>
                  <a:srgbClr val="56FE3A"/>
                </a:solidFill>
                <a:latin typeface="Times New Roman" panose="02020603050405020304" charset="0"/>
                <a:cs typeface="Times New Roman" panose="02020603050405020304" charset="0"/>
              </a:rPr>
              <a:t>vài người</a:t>
            </a:r>
            <a:r>
              <a:rPr lang="en-US" altLang="zh-CN" sz="2500" u="sng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2500" u="sng">
                <a:solidFill>
                  <a:srgbClr val="45E7FF"/>
                </a:solidFill>
                <a:latin typeface="Times New Roman" panose="02020603050405020304" charset="0"/>
                <a:cs typeface="Times New Roman" panose="02020603050405020304" charset="0"/>
              </a:rPr>
              <a:t>bạn TQ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2500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</a:rPr>
              <a:t>cho tôi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zh-CN" sz="250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l">
              <a:buNone/>
            </a:pPr>
            <a:r>
              <a:rPr lang="zh-CN" altLang="en-US"/>
              <a:t>我</a:t>
            </a:r>
            <a:r>
              <a:rPr lang="en-US" altLang="zh-CN"/>
              <a:t>		</a:t>
            </a:r>
            <a:r>
              <a:rPr lang="zh-CN" altLang="en-US">
                <a:solidFill>
                  <a:srgbClr val="FFFF00"/>
                </a:solidFill>
              </a:rPr>
              <a:t>给你们</a:t>
            </a:r>
            <a:r>
              <a:rPr lang="en-US" altLang="zh-CN"/>
              <a:t>	</a:t>
            </a:r>
            <a:r>
              <a:rPr lang="zh-CN" altLang="en-US" u="sng">
                <a:solidFill>
                  <a:srgbClr val="45E7FF"/>
                </a:solidFill>
              </a:rPr>
              <a:t>介绍</a:t>
            </a:r>
            <a:r>
              <a:rPr lang="zh-CN" altLang="en-US" u="sng">
                <a:solidFill>
                  <a:srgbClr val="56FE3A"/>
                </a:solidFill>
              </a:rPr>
              <a:t>一下儿</a:t>
            </a:r>
            <a:r>
              <a:rPr lang="zh-CN" altLang="en-US"/>
              <a:t>。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tôi xin</a:t>
            </a:r>
            <a:r>
              <a:rPr lang="en-US" altLang="zh-CN" sz="2500" u="sng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2500" u="sng">
                <a:solidFill>
                  <a:srgbClr val="45E7FF"/>
                </a:solidFill>
                <a:latin typeface="Times New Roman" panose="02020603050405020304" charset="0"/>
                <a:cs typeface="Times New Roman" panose="02020603050405020304" charset="0"/>
              </a:rPr>
              <a:t>giới thiệu</a:t>
            </a:r>
            <a:r>
              <a:rPr lang="en-US" altLang="zh-CN" sz="2500" u="sng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2500" u="sng">
                <a:solidFill>
                  <a:srgbClr val="56FE3A"/>
                </a:solidFill>
                <a:latin typeface="Times New Roman" panose="02020603050405020304" charset="0"/>
                <a:cs typeface="Times New Roman" panose="02020603050405020304" charset="0"/>
              </a:rPr>
              <a:t>chút</a:t>
            </a:r>
            <a:r>
              <a:rPr lang="en-US" altLang="zh-CN" sz="2500">
                <a:solidFill>
                  <a:srgbClr val="56FE3A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2500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</a:rPr>
              <a:t>với mọi người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..</a:t>
            </a:r>
            <a:endParaRPr lang="en-US" altLang="zh-CN" sz="250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l">
              <a:buNone/>
            </a:pPr>
            <a:r>
              <a:rPr lang="zh-CN" altLang="en-US"/>
              <a:t>妈妈</a:t>
            </a:r>
            <a:r>
              <a:rPr lang="en-US" altLang="zh-CN"/>
              <a:t>		</a:t>
            </a:r>
            <a:r>
              <a:rPr lang="zh-CN" altLang="en-US">
                <a:solidFill>
                  <a:srgbClr val="FFFF00"/>
                </a:solidFill>
              </a:rPr>
              <a:t>给我</a:t>
            </a:r>
            <a:r>
              <a:rPr lang="en-US" altLang="zh-CN"/>
              <a:t>		</a:t>
            </a:r>
            <a:r>
              <a:rPr lang="zh-CN" altLang="en-US" u="sng">
                <a:solidFill>
                  <a:srgbClr val="45E7FF"/>
                </a:solidFill>
              </a:rPr>
              <a:t>做</a:t>
            </a:r>
            <a:r>
              <a:rPr lang="en-US" altLang="zh-CN" u="sng"/>
              <a:t>	</a:t>
            </a:r>
            <a:r>
              <a:rPr lang="zh-CN" altLang="en-US" u="sng">
                <a:solidFill>
                  <a:srgbClr val="56FE3A"/>
                </a:solidFill>
              </a:rPr>
              <a:t>很多</a:t>
            </a:r>
            <a:r>
              <a:rPr lang="zh-CN" altLang="en-US" u="sng">
                <a:solidFill>
                  <a:srgbClr val="45E7FF"/>
                </a:solidFill>
              </a:rPr>
              <a:t>饺子</a:t>
            </a:r>
            <a:r>
              <a:rPr lang="zh-CN" altLang="en-US"/>
              <a:t>。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mẹ </a:t>
            </a:r>
            <a:r>
              <a:rPr lang="en-US" altLang="zh-CN" sz="2500" u="sng">
                <a:solidFill>
                  <a:srgbClr val="45E7FF"/>
                </a:solidFill>
                <a:latin typeface="Times New Roman" panose="02020603050405020304" charset="0"/>
                <a:cs typeface="Times New Roman" panose="02020603050405020304" charset="0"/>
              </a:rPr>
              <a:t>làm</a:t>
            </a:r>
            <a:r>
              <a:rPr lang="en-US" altLang="zh-CN" sz="2500" u="sng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2500" u="sng">
                <a:solidFill>
                  <a:srgbClr val="56FE3A"/>
                </a:solidFill>
                <a:latin typeface="Times New Roman" panose="02020603050405020304" charset="0"/>
                <a:cs typeface="Times New Roman" panose="02020603050405020304" charset="0"/>
              </a:rPr>
              <a:t>rất nhiều</a:t>
            </a:r>
            <a:r>
              <a:rPr lang="en-US" altLang="zh-CN" sz="2500" u="sng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2500" u="sng">
                <a:solidFill>
                  <a:srgbClr val="45E7FF"/>
                </a:solidFill>
                <a:latin typeface="Times New Roman" panose="02020603050405020304" charset="0"/>
                <a:cs typeface="Times New Roman" panose="02020603050405020304" charset="0"/>
              </a:rPr>
              <a:t>bánh cảo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2500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</a:rPr>
              <a:t>cho tôi</a:t>
            </a:r>
            <a:r>
              <a:rPr lang="en-US" altLang="zh-CN" sz="250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zh-CN" sz="25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176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176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176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UNIT_ISCONTENTSTITLE" val="0"/>
  <p:tag name="KSO_WM_UNIT_ISNUMDGMTITLE" val="0"/>
  <p:tag name="KSO_WM_UNIT_PRESET_TEXT" val="空白演示"/>
  <p:tag name="KSO_WM_UNIT_NOCLEAR" val="0"/>
  <p:tag name="KSO_WM_UNIT_SHOW_EDIT_AREA_INDICATION" val="1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176_1*a*1"/>
  <p:tag name="KSO_WM_TEMPLATE_CATEGORY" val="custom"/>
  <p:tag name="KSO_WM_TEMPLATE_INDEX" val="20205176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输入您的封面副标题"/>
  <p:tag name="KSO_WM_UNIT_NOCLEAR" val="0"/>
  <p:tag name="KSO_WM_UNIT_SHOW_EDIT_AREA_INDICATION" val="1"/>
  <p:tag name="KSO_WM_UNIT_VALUE" val="111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5176_1*b*1"/>
  <p:tag name="KSO_WM_TEMPLATE_CATEGORY" val="custom"/>
  <p:tag name="KSO_WM_TEMPLATE_INDEX" val="20205176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6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68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69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0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1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2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3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4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5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6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7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8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9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80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3510</Words>
  <Application>WPS 演示</Application>
  <PresentationFormat>宽屏</PresentationFormat>
  <Paragraphs>142</Paragraphs>
  <Slides>16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9" baseType="lpstr">
      <vt:lpstr>Arial</vt:lpstr>
      <vt:lpstr>宋体</vt:lpstr>
      <vt:lpstr>Wingdings</vt:lpstr>
      <vt:lpstr>微软雅黑</vt:lpstr>
      <vt:lpstr>方正楷体拼音字库01</vt:lpstr>
      <vt:lpstr>Wingdings</vt:lpstr>
      <vt:lpstr>楷体</vt:lpstr>
      <vt:lpstr>Times New Roman</vt:lpstr>
      <vt:lpstr>Arial Unicode MS</vt:lpstr>
      <vt:lpstr>Calibri</vt:lpstr>
      <vt:lpstr>方正楷体拼音字库02</vt:lpstr>
      <vt:lpstr>方正楷体拼音字库03</vt:lpstr>
      <vt:lpstr>Office 主题​​</vt:lpstr>
      <vt:lpstr>第12课：你在哪儿学习？</vt:lpstr>
      <vt:lpstr>生词 Từ Mới</vt:lpstr>
      <vt:lpstr>生词</vt:lpstr>
      <vt:lpstr>生词</vt:lpstr>
      <vt:lpstr>词语的运用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1129922194</cp:lastModifiedBy>
  <cp:revision>186</cp:revision>
  <dcterms:created xsi:type="dcterms:W3CDTF">2019-06-19T02:08:00Z</dcterms:created>
  <dcterms:modified xsi:type="dcterms:W3CDTF">2021-05-10T10:28:39Z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2052-11.1.0.10495</vt:lpwstr>
  </property>
  <property fmtid="{D5CDD505-2E9C-101B-9397-08002B2CF9AE}" pid="3" name="ICV">
    <vt:lpwstr>45DC2CD87C2C4F8BBC890AF783E2E615</vt:lpwstr>
  </property>
</Properties>
</file>