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9" r:id="rId14"/>
    <p:sldId id="268"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9" r:id="rId54"/>
    <p:sldId id="308" r:id="rId55"/>
    <p:sldId id="310" r:id="rId5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6" d="100"/>
          <a:sy n="66" d="100"/>
        </p:scale>
        <p:origin x="90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5/23/2021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5/23/2021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5/23/2021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5/23/2021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5/23/2021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5/23/2021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5/23/2021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5/23/2021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tktech.vn/mach-chinh-luu/"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dientuviet.com/linh-kien-dien-tu-co-ban-diode/" TargetMode="Externa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vi.wikipedia.org/wiki/%C4%90%E1%BB%8Bnh_lu%E1%BA%ADt_Ohm"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vi-VN"/>
          </a:p>
        </p:txBody>
      </p:sp>
      <p:sp>
        <p:nvSpPr>
          <p:cNvPr id="4" name="Title 3"/>
          <p:cNvSpPr>
            <a:spLocks noGrp="1"/>
          </p:cNvSpPr>
          <p:nvPr>
            <p:ph type="ctrTitle"/>
          </p:nvPr>
        </p:nvSpPr>
        <p:spPr/>
        <p:txBody>
          <a:bodyPr/>
          <a:lstStyle/>
          <a:p>
            <a:pPr algn="ctr"/>
            <a:r>
              <a:rPr lang="vi-VN" dirty="0">
                <a:solidFill>
                  <a:srgbClr val="FF0000"/>
                </a:solidFill>
              </a:rPr>
              <a:t>Chương : </a:t>
            </a:r>
            <a:r>
              <a:rPr lang="vi-VN" dirty="0" smtClean="0">
                <a:solidFill>
                  <a:srgbClr val="FF0000"/>
                </a:solidFill>
              </a:rPr>
              <a:t/>
            </a:r>
            <a:br>
              <a:rPr lang="vi-VN" dirty="0" smtClean="0">
                <a:solidFill>
                  <a:srgbClr val="FF0000"/>
                </a:solidFill>
              </a:rPr>
            </a:br>
            <a:r>
              <a:rPr lang="vi-VN" dirty="0" smtClean="0">
                <a:solidFill>
                  <a:srgbClr val="FF0000"/>
                </a:solidFill>
              </a:rPr>
              <a:t>Chất </a:t>
            </a:r>
            <a:r>
              <a:rPr lang="vi-VN" dirty="0">
                <a:solidFill>
                  <a:srgbClr val="FF0000"/>
                </a:solidFill>
              </a:rPr>
              <a:t>bán dẫn &amp; Diode</a:t>
            </a:r>
            <a:r>
              <a:rPr lang="vi-VN" dirty="0"/>
              <a:t> </a:t>
            </a:r>
          </a:p>
        </p:txBody>
      </p:sp>
    </p:spTree>
    <p:extLst>
      <p:ext uri="{BB962C8B-B14F-4D97-AF65-F5344CB8AC3E}">
        <p14:creationId xmlns:p14="http://schemas.microsoft.com/office/powerpoint/2010/main" val="370222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69257"/>
          </a:xfrm>
        </p:spPr>
        <p:txBody>
          <a:bodyPr/>
          <a:lstStyle/>
          <a:p>
            <a:r>
              <a:rPr lang="vi-VN" dirty="0">
                <a:solidFill>
                  <a:srgbClr val="FF0000"/>
                </a:solidFill>
              </a:rPr>
              <a:t>Chương : </a:t>
            </a:r>
            <a:r>
              <a:rPr lang="vi-VN" dirty="0" smtClean="0">
                <a:solidFill>
                  <a:srgbClr val="FF0000"/>
                </a:solidFill>
              </a:rPr>
              <a:t>Chất </a:t>
            </a:r>
            <a:r>
              <a:rPr lang="vi-VN" dirty="0">
                <a:solidFill>
                  <a:srgbClr val="FF0000"/>
                </a:solidFill>
              </a:rPr>
              <a:t>bán dẫn &amp; Diode</a:t>
            </a:r>
            <a:r>
              <a:rPr lang="vi-VN" dirty="0"/>
              <a:t> </a:t>
            </a:r>
          </a:p>
        </p:txBody>
      </p:sp>
      <p:sp>
        <p:nvSpPr>
          <p:cNvPr id="3" name="Content Placeholder 2"/>
          <p:cNvSpPr>
            <a:spLocks noGrp="1"/>
          </p:cNvSpPr>
          <p:nvPr>
            <p:ph idx="1"/>
          </p:nvPr>
        </p:nvSpPr>
        <p:spPr>
          <a:xfrm>
            <a:off x="677334" y="1378857"/>
            <a:ext cx="8596668" cy="3880773"/>
          </a:xfrm>
        </p:spPr>
        <p:txBody>
          <a:bodyPr/>
          <a:lstStyle/>
          <a:p>
            <a:r>
              <a:rPr lang="vi-VN" dirty="0"/>
              <a:t> </a:t>
            </a:r>
          </a:p>
          <a:p>
            <a:r>
              <a:rPr lang="vi-VN" sz="2400" b="1" dirty="0"/>
              <a:t>1. Chất bán dẫn</a:t>
            </a:r>
            <a:r>
              <a:rPr lang="vi-VN" dirty="0"/>
              <a:t>.  </a:t>
            </a:r>
          </a:p>
          <a:p>
            <a:r>
              <a:rPr lang="vi-VN" sz="2000" dirty="0"/>
              <a:t>Chất bán dẫn là nguyên liệu để sản xuất ra các loại linh kiện bán  </a:t>
            </a:r>
          </a:p>
          <a:p>
            <a:r>
              <a:rPr lang="vi-VN" sz="2000" dirty="0"/>
              <a:t>dẫn như Diode, Transistor, IC mà ta đã thấy trong các thiết bị điện tử  </a:t>
            </a:r>
          </a:p>
          <a:p>
            <a:r>
              <a:rPr lang="vi-VN" sz="2000" dirty="0"/>
              <a:t>ngày nay.  </a:t>
            </a:r>
          </a:p>
          <a:p>
            <a:r>
              <a:rPr lang="vi-VN" sz="2000" dirty="0"/>
              <a:t>Từ các chất bán dẫn ban đầu ( tinh khiết) người ta phải tạo ra hai  </a:t>
            </a:r>
          </a:p>
          <a:p>
            <a:r>
              <a:rPr lang="vi-VN" sz="2000" dirty="0"/>
              <a:t>loại bán dẫn là bán dẫn loại N và bán dẫn loại P, sau đó ghép các  </a:t>
            </a:r>
          </a:p>
          <a:p>
            <a:r>
              <a:rPr lang="vi-VN" sz="2000" dirty="0"/>
              <a:t>miếng bán dẫn loại N và P lại ta thu được Diode hay Transistor. </a:t>
            </a:r>
          </a:p>
          <a:p>
            <a:endParaRPr lang="vi-VN" dirty="0"/>
          </a:p>
        </p:txBody>
      </p:sp>
    </p:spTree>
    <p:extLst>
      <p:ext uri="{BB962C8B-B14F-4D97-AF65-F5344CB8AC3E}">
        <p14:creationId xmlns:p14="http://schemas.microsoft.com/office/powerpoint/2010/main" val="2710532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ipe(down)">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wipe(down)">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wipe(down)">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wipe(down)">
                                      <p:cBhvr>
                                        <p:cTn id="4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14400"/>
          </a:xfrm>
        </p:spPr>
        <p:txBody>
          <a:bodyPr/>
          <a:lstStyle/>
          <a:p>
            <a:r>
              <a:rPr lang="vi-VN" dirty="0">
                <a:solidFill>
                  <a:srgbClr val="FF0000"/>
                </a:solidFill>
              </a:rPr>
              <a:t>Chương : Chất bán dẫn &amp; Diode</a:t>
            </a:r>
            <a:r>
              <a:rPr lang="vi-VN" dirty="0"/>
              <a:t> </a:t>
            </a:r>
          </a:p>
        </p:txBody>
      </p:sp>
      <p:sp>
        <p:nvSpPr>
          <p:cNvPr id="3" name="Content Placeholder 2"/>
          <p:cNvSpPr>
            <a:spLocks noGrp="1"/>
          </p:cNvSpPr>
          <p:nvPr>
            <p:ph idx="1"/>
          </p:nvPr>
        </p:nvSpPr>
        <p:spPr>
          <a:xfrm>
            <a:off x="677334" y="1333275"/>
            <a:ext cx="8596668" cy="3880773"/>
          </a:xfrm>
        </p:spPr>
        <p:txBody>
          <a:bodyPr/>
          <a:lstStyle/>
          <a:p>
            <a:r>
              <a:rPr lang="vi-VN" b="1" dirty="0"/>
              <a:t>2. Chất bán dẫn loại N  </a:t>
            </a:r>
          </a:p>
          <a:p>
            <a:r>
              <a:rPr lang="vi-VN" dirty="0"/>
              <a:t>* Khi ta pha một lượng nhỏ chất có hoá trị 5 như Phospho (P) vào  </a:t>
            </a:r>
          </a:p>
          <a:p>
            <a:r>
              <a:rPr lang="vi-VN" dirty="0"/>
              <a:t>chất bán dẫn Si thì một nguyên tử P liên kết với 4 nguyên tử Si theo  </a:t>
            </a:r>
          </a:p>
          <a:p>
            <a:r>
              <a:rPr lang="vi-VN" dirty="0"/>
              <a:t>liên kết cộng hoá trị, nguyên tử Phospho chỉ có 4 điện tử tham gia  </a:t>
            </a:r>
          </a:p>
          <a:p>
            <a:r>
              <a:rPr lang="vi-VN" dirty="0"/>
              <a:t>liên kết và còn dư một điện tử và trở thành điện tử tự do =&gt; Chất bán  </a:t>
            </a:r>
          </a:p>
          <a:p>
            <a:r>
              <a:rPr lang="vi-VN" dirty="0"/>
              <a:t>dẫn lúc này trở thành thừa điện tử ( mang điện âm) và được gọi là bán  </a:t>
            </a:r>
          </a:p>
          <a:p>
            <a:r>
              <a:rPr lang="vi-VN" dirty="0"/>
              <a:t>dẫn N ( Negative : âm ). </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28457" y="3861309"/>
            <a:ext cx="4906060" cy="2705478"/>
          </a:xfrm>
          <a:prstGeom prst="rect">
            <a:avLst/>
          </a:prstGeom>
        </p:spPr>
      </p:pic>
    </p:spTree>
    <p:extLst>
      <p:ext uri="{BB962C8B-B14F-4D97-AF65-F5344CB8AC3E}">
        <p14:creationId xmlns:p14="http://schemas.microsoft.com/office/powerpoint/2010/main" val="1121283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arn(inVertical)">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barn(inVertical)">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barn(inVertical)">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barn(inVertical)">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barn(inVertical)">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additive="base">
                                        <p:cTn id="47" dur="500" fill="hold"/>
                                        <p:tgtEl>
                                          <p:spTgt spid="4"/>
                                        </p:tgtEl>
                                        <p:attrNameLst>
                                          <p:attrName>ppt_x</p:attrName>
                                        </p:attrNameLst>
                                      </p:cBhvr>
                                      <p:tavLst>
                                        <p:tav tm="0">
                                          <p:val>
                                            <p:strVal val="#ppt_x"/>
                                          </p:val>
                                        </p:tav>
                                        <p:tav tm="100000">
                                          <p:val>
                                            <p:strVal val="#ppt_x"/>
                                          </p:val>
                                        </p:tav>
                                      </p:tavLst>
                                    </p:anim>
                                    <p:anim calcmode="lin" valueType="num">
                                      <p:cBhvr additive="base">
                                        <p:cTn id="4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a:solidFill>
                  <a:srgbClr val="FF0000"/>
                </a:solidFill>
              </a:rPr>
              <a:t>Chương : Chất bán dẫn &amp; Diode</a:t>
            </a:r>
            <a:r>
              <a:rPr lang="vi-VN" dirty="0"/>
              <a:t> </a:t>
            </a:r>
          </a:p>
        </p:txBody>
      </p:sp>
      <p:sp>
        <p:nvSpPr>
          <p:cNvPr id="3" name="Content Placeholder 2"/>
          <p:cNvSpPr>
            <a:spLocks noGrp="1"/>
          </p:cNvSpPr>
          <p:nvPr>
            <p:ph idx="1"/>
          </p:nvPr>
        </p:nvSpPr>
        <p:spPr>
          <a:xfrm>
            <a:off x="836992" y="1270000"/>
            <a:ext cx="8596668" cy="3880773"/>
          </a:xfrm>
        </p:spPr>
        <p:txBody>
          <a:bodyPr/>
          <a:lstStyle/>
          <a:p>
            <a:endParaRPr lang="vi-VN" dirty="0" smtClean="0"/>
          </a:p>
          <a:p>
            <a:r>
              <a:rPr lang="vi-VN" b="1" dirty="0" smtClean="0"/>
              <a:t>3. </a:t>
            </a:r>
            <a:r>
              <a:rPr lang="vi-VN" b="1" dirty="0"/>
              <a:t>Chất bán dẫn loại N </a:t>
            </a:r>
            <a:endParaRPr lang="vi-VN" b="1" dirty="0" smtClean="0"/>
          </a:p>
          <a:p>
            <a:r>
              <a:rPr lang="vi-VN" dirty="0" smtClean="0"/>
              <a:t>Ngược </a:t>
            </a:r>
            <a:r>
              <a:rPr lang="vi-VN" dirty="0"/>
              <a:t>lại khi ta pha thêm một lượng nhỏ chất có hoá trị 3 như  </a:t>
            </a:r>
          </a:p>
          <a:p>
            <a:r>
              <a:rPr lang="vi-VN" dirty="0"/>
              <a:t>Indium (In) vào chất bán dẫn Si thì 1 nguyên tử Indium sẽ liên kết  </a:t>
            </a:r>
          </a:p>
          <a:p>
            <a:r>
              <a:rPr lang="vi-VN" dirty="0"/>
              <a:t>với 4 nguyên tử Si theo liên kết cộng hoá trị và liên kết bị thiếu một  </a:t>
            </a:r>
          </a:p>
          <a:p>
            <a:r>
              <a:rPr lang="vi-VN" dirty="0"/>
              <a:t>điện tử =&gt; trở thành lỗ trống ( mang điện dương) và được gọi là chất  </a:t>
            </a:r>
          </a:p>
          <a:p>
            <a:r>
              <a:rPr lang="vi-VN" dirty="0"/>
              <a:t>bán dẫn P.  </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72213" y="3744687"/>
            <a:ext cx="5130245" cy="3113314"/>
          </a:xfrm>
          <a:prstGeom prst="rect">
            <a:avLst/>
          </a:prstGeom>
        </p:spPr>
      </p:pic>
    </p:spTree>
    <p:extLst>
      <p:ext uri="{BB962C8B-B14F-4D97-AF65-F5344CB8AC3E}">
        <p14:creationId xmlns:p14="http://schemas.microsoft.com/office/powerpoint/2010/main" val="3611822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barn(inVertical)">
                                      <p:cBhvr>
                                        <p:cTn id="13" dur="500"/>
                                        <p:tgtEl>
                                          <p:spTgt spid="3">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barn(inVertical)">
                                      <p:cBhvr>
                                        <p:cTn id="18" dur="5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barn(inVertical)">
                                      <p:cBhvr>
                                        <p:cTn id="23" dur="500"/>
                                        <p:tgtEl>
                                          <p:spTgt spid="3">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barn(inVertical)">
                                      <p:cBhvr>
                                        <p:cTn id="28" dur="500"/>
                                        <p:tgtEl>
                                          <p:spTgt spid="3">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Effect transition="in" filter="barn(inVertical)">
                                      <p:cBhvr>
                                        <p:cTn id="33" dur="500"/>
                                        <p:tgtEl>
                                          <p:spTgt spid="3">
                                            <p:txEl>
                                              <p:pRg st="5" end="5"/>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3">
                                            <p:txEl>
                                              <p:pRg st="6" end="6"/>
                                            </p:txEl>
                                          </p:spTgt>
                                        </p:tgtEl>
                                        <p:attrNameLst>
                                          <p:attrName>style.visibility</p:attrName>
                                        </p:attrNameLst>
                                      </p:cBhvr>
                                      <p:to>
                                        <p:strVal val="visible"/>
                                      </p:to>
                                    </p:set>
                                    <p:animEffect transition="in" filter="barn(inVertical)">
                                      <p:cBhvr>
                                        <p:cTn id="38" dur="500"/>
                                        <p:tgtEl>
                                          <p:spTgt spid="3">
                                            <p:txEl>
                                              <p:pRg st="6" end="6"/>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barn(inVertical)">
                                      <p:cBhvr>
                                        <p:cTn id="4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96686"/>
          </a:xfrm>
        </p:spPr>
        <p:txBody>
          <a:bodyPr/>
          <a:lstStyle/>
          <a:p>
            <a:r>
              <a:rPr lang="vi-VN" dirty="0">
                <a:solidFill>
                  <a:srgbClr val="FF0000"/>
                </a:solidFill>
              </a:rPr>
              <a:t>Chương : Chất bán dẫn &amp; Diode</a:t>
            </a:r>
            <a:r>
              <a:rPr lang="vi-VN" dirty="0"/>
              <a:t> </a:t>
            </a:r>
          </a:p>
        </p:txBody>
      </p:sp>
      <p:sp>
        <p:nvSpPr>
          <p:cNvPr id="3" name="Content Placeholder 2"/>
          <p:cNvSpPr>
            <a:spLocks noGrp="1"/>
          </p:cNvSpPr>
          <p:nvPr>
            <p:ph idx="1"/>
          </p:nvPr>
        </p:nvSpPr>
        <p:spPr>
          <a:xfrm>
            <a:off x="677334" y="1565503"/>
            <a:ext cx="8596668" cy="3880773"/>
          </a:xfrm>
        </p:spPr>
        <p:txBody>
          <a:bodyPr/>
          <a:lstStyle/>
          <a:p>
            <a:r>
              <a:rPr lang="vi-VN" b="1" dirty="0"/>
              <a:t>4. Tiếp giáp P - N và Cấu tạo của Diode bán dẫn.  </a:t>
            </a:r>
          </a:p>
          <a:p>
            <a:r>
              <a:rPr lang="vi-VN" dirty="0"/>
              <a:t>Khi đã có được hai chất bán dẫn là P và N , nếu ghép hai chất bán  </a:t>
            </a:r>
          </a:p>
          <a:p>
            <a:r>
              <a:rPr lang="vi-VN" dirty="0"/>
              <a:t>dẫn theo một tiếp giáp P - N ta được một Diode, tiếp giáp P -N có  </a:t>
            </a:r>
          </a:p>
          <a:p>
            <a:r>
              <a:rPr lang="vi-VN" dirty="0"/>
              <a:t>đặc điểm : Tại bề mặt tiếp xúc, các điện tử dư thừa trong bán dẫn N  </a:t>
            </a:r>
          </a:p>
          <a:p>
            <a:r>
              <a:rPr lang="vi-VN" dirty="0"/>
              <a:t>khuyếch tán sang vùng bán dẫn P để lấp vào các lỗ trống =&gt; tạo thành  </a:t>
            </a:r>
          </a:p>
          <a:p>
            <a:r>
              <a:rPr lang="vi-VN" dirty="0"/>
              <a:t>một lớp Ion trung hoà về điện =&gt; lớp Ion này tạo thành miền cách  </a:t>
            </a:r>
          </a:p>
          <a:p>
            <a:r>
              <a:rPr lang="vi-VN" dirty="0"/>
              <a:t>điện giữa hai chất bán dẫn. </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16305" y="4034971"/>
            <a:ext cx="4853643" cy="2683070"/>
          </a:xfrm>
          <a:prstGeom prst="rect">
            <a:avLst/>
          </a:prstGeom>
        </p:spPr>
      </p:pic>
    </p:spTree>
    <p:extLst>
      <p:ext uri="{BB962C8B-B14F-4D97-AF65-F5344CB8AC3E}">
        <p14:creationId xmlns:p14="http://schemas.microsoft.com/office/powerpoint/2010/main" val="1993688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1000"/>
                                        <p:tgtEl>
                                          <p:spTgt spid="3">
                                            <p:txEl>
                                              <p:pRg st="3" end="3"/>
                                            </p:txEl>
                                          </p:spTgt>
                                        </p:tgtEl>
                                      </p:cBhvr>
                                    </p:animEffect>
                                    <p:anim calcmode="lin" valueType="num">
                                      <p:cBhvr>
                                        <p:cTn id="3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Effect transition="in" filter="fade">
                                      <p:cBhvr>
                                        <p:cTn id="40" dur="1000"/>
                                        <p:tgtEl>
                                          <p:spTgt spid="3">
                                            <p:txEl>
                                              <p:pRg st="4" end="4"/>
                                            </p:txEl>
                                          </p:spTgt>
                                        </p:tgtEl>
                                      </p:cBhvr>
                                    </p:animEffect>
                                    <p:anim calcmode="lin" valueType="num">
                                      <p:cBhvr>
                                        <p:cTn id="4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Effect transition="in" filter="fade">
                                      <p:cBhvr>
                                        <p:cTn id="47" dur="1000"/>
                                        <p:tgtEl>
                                          <p:spTgt spid="3">
                                            <p:txEl>
                                              <p:pRg st="5" end="5"/>
                                            </p:txEl>
                                          </p:spTgt>
                                        </p:tgtEl>
                                      </p:cBhvr>
                                    </p:animEffect>
                                    <p:anim calcmode="lin" valueType="num">
                                      <p:cBhvr>
                                        <p:cTn id="4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3">
                                            <p:txEl>
                                              <p:pRg st="6" end="6"/>
                                            </p:txEl>
                                          </p:spTgt>
                                        </p:tgtEl>
                                        <p:attrNameLst>
                                          <p:attrName>style.visibility</p:attrName>
                                        </p:attrNameLst>
                                      </p:cBhvr>
                                      <p:to>
                                        <p:strVal val="visible"/>
                                      </p:to>
                                    </p:set>
                                    <p:animEffect transition="in" filter="fade">
                                      <p:cBhvr>
                                        <p:cTn id="54" dur="1000"/>
                                        <p:tgtEl>
                                          <p:spTgt spid="3">
                                            <p:txEl>
                                              <p:pRg st="6" end="6"/>
                                            </p:txEl>
                                          </p:spTgt>
                                        </p:tgtEl>
                                      </p:cBhvr>
                                    </p:animEffect>
                                    <p:anim calcmode="lin" valueType="num">
                                      <p:cBhvr>
                                        <p:cTn id="55"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nodeType="click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fade">
                                      <p:cBhvr>
                                        <p:cTn id="61" dur="1000"/>
                                        <p:tgtEl>
                                          <p:spTgt spid="4"/>
                                        </p:tgtEl>
                                      </p:cBhvr>
                                    </p:animEffect>
                                    <p:anim calcmode="lin" valueType="num">
                                      <p:cBhvr>
                                        <p:cTn id="62" dur="1000" fill="hold"/>
                                        <p:tgtEl>
                                          <p:spTgt spid="4"/>
                                        </p:tgtEl>
                                        <p:attrNameLst>
                                          <p:attrName>ppt_x</p:attrName>
                                        </p:attrNameLst>
                                      </p:cBhvr>
                                      <p:tavLst>
                                        <p:tav tm="0">
                                          <p:val>
                                            <p:strVal val="#ppt_x"/>
                                          </p:val>
                                        </p:tav>
                                        <p:tav tm="100000">
                                          <p:val>
                                            <p:strVal val="#ppt_x"/>
                                          </p:val>
                                        </p:tav>
                                      </p:tavLst>
                                    </p:anim>
                                    <p:anim calcmode="lin" valueType="num">
                                      <p:cBhvr>
                                        <p:cTn id="6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a:solidFill>
                  <a:srgbClr val="FF0000"/>
                </a:solidFill>
              </a:rPr>
              <a:t>Chương : Chất bán dẫn &amp; Diode</a:t>
            </a:r>
            <a:r>
              <a:rPr lang="vi-VN" dirty="0"/>
              <a:t> </a:t>
            </a:r>
          </a:p>
        </p:txBody>
      </p:sp>
      <p:sp>
        <p:nvSpPr>
          <p:cNvPr id="3" name="Content Placeholder 2"/>
          <p:cNvSpPr>
            <a:spLocks noGrp="1"/>
          </p:cNvSpPr>
          <p:nvPr>
            <p:ph idx="1"/>
          </p:nvPr>
        </p:nvSpPr>
        <p:spPr/>
        <p:txBody>
          <a:bodyPr/>
          <a:lstStyle/>
          <a:p>
            <a:r>
              <a:rPr lang="vi-VN" sz="2000" b="1" dirty="0" smtClean="0"/>
              <a:t>5. Ký hiệu DIODE:</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82063" y="3062605"/>
            <a:ext cx="5144218" cy="2076740"/>
          </a:xfrm>
          <a:prstGeom prst="rect">
            <a:avLst/>
          </a:prstGeom>
        </p:spPr>
      </p:pic>
    </p:spTree>
    <p:extLst>
      <p:ext uri="{BB962C8B-B14F-4D97-AF65-F5344CB8AC3E}">
        <p14:creationId xmlns:p14="http://schemas.microsoft.com/office/powerpoint/2010/main" val="1588637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
                                          </p:val>
                                        </p:tav>
                                        <p:tav tm="100000">
                                          <p:val>
                                            <p:strVal val="#ppt_x"/>
                                          </p:val>
                                        </p:tav>
                                      </p:tavLst>
                                    </p:anim>
                                    <p:anim calcmode="lin" valueType="num">
                                      <p:cBhvr>
                                        <p:cTn id="18"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a:solidFill>
                  <a:srgbClr val="FF0000"/>
                </a:solidFill>
              </a:rPr>
              <a:t>Chương : Chất bán dẫn &amp; Diode</a:t>
            </a:r>
            <a:r>
              <a:rPr lang="vi-VN" dirty="0"/>
              <a:t> </a:t>
            </a:r>
          </a:p>
        </p:txBody>
      </p:sp>
      <p:sp>
        <p:nvSpPr>
          <p:cNvPr id="3" name="Content Placeholder 2"/>
          <p:cNvSpPr>
            <a:spLocks noGrp="1"/>
          </p:cNvSpPr>
          <p:nvPr>
            <p:ph idx="1"/>
          </p:nvPr>
        </p:nvSpPr>
        <p:spPr/>
        <p:txBody>
          <a:bodyPr/>
          <a:lstStyle/>
          <a:p>
            <a:r>
              <a:rPr lang="vi-VN" sz="2000" b="1" dirty="0"/>
              <a:t>6</a:t>
            </a:r>
            <a:r>
              <a:rPr lang="vi-VN" sz="2000" b="1" dirty="0" smtClean="0"/>
              <a:t>. </a:t>
            </a:r>
            <a:r>
              <a:rPr lang="vi-VN" sz="2000" b="1" dirty="0"/>
              <a:t>Phân cực thuận cho Diode.  </a:t>
            </a:r>
          </a:p>
          <a:p>
            <a:r>
              <a:rPr lang="vi-VN" dirty="0"/>
              <a:t>Khi ta cấp điện áp dương (+) vào Anôt ( vùng bán dẫn P ) và điện  </a:t>
            </a:r>
          </a:p>
          <a:p>
            <a:r>
              <a:rPr lang="vi-VN" dirty="0"/>
              <a:t>áp âm (-) vào Katôt ( vùng bán dẫn N ) , khi đó dưới tác dụng tương  </a:t>
            </a:r>
          </a:p>
          <a:p>
            <a:r>
              <a:rPr lang="vi-VN" dirty="0"/>
              <a:t>tác của điện áp, miền cách điện thu hẹp lại, khi điện áp chênh lệch giữ  </a:t>
            </a:r>
          </a:p>
          <a:p>
            <a:r>
              <a:rPr lang="vi-VN" dirty="0"/>
              <a:t>hai cực đạt 0,6V ( với Diode loại Si ) hoặc </a:t>
            </a:r>
            <a:r>
              <a:rPr lang="vi-VN" dirty="0" smtClean="0"/>
              <a:t>0,3V </a:t>
            </a:r>
            <a:r>
              <a:rPr lang="vi-VN" dirty="0"/>
              <a:t>( với Diode loại Ge )  </a:t>
            </a:r>
          </a:p>
          <a:p>
            <a:r>
              <a:rPr lang="vi-VN" dirty="0"/>
              <a:t>thì diện tích miền cách điện giảm bằng không =&gt; Diode bắt đầu dẫn  </a:t>
            </a:r>
          </a:p>
          <a:p>
            <a:r>
              <a:rPr lang="vi-VN" dirty="0"/>
              <a:t>điện. Nếu tiếp tục tăng điện áp nguồn thì dòng qua Diode tăng nhanh  </a:t>
            </a:r>
          </a:p>
          <a:p>
            <a:r>
              <a:rPr lang="vi-VN" dirty="0"/>
              <a:t>nhưng chênh lệch điện áp giữa hai cực của Diode không tăng (vẫn giữ  </a:t>
            </a:r>
          </a:p>
          <a:p>
            <a:r>
              <a:rPr lang="vi-VN" dirty="0"/>
              <a:t>ở mức 0,6V )  </a:t>
            </a:r>
          </a:p>
          <a:p>
            <a:endParaRPr lang="vi-VN" dirty="0"/>
          </a:p>
        </p:txBody>
      </p:sp>
    </p:spTree>
    <p:extLst>
      <p:ext uri="{BB962C8B-B14F-4D97-AF65-F5344CB8AC3E}">
        <p14:creationId xmlns:p14="http://schemas.microsoft.com/office/powerpoint/2010/main" val="297218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barn(inVertical)">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barn(inVertical)">
                                      <p:cBhvr>
                                        <p:cTn id="19" dur="5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barn(inVertical)">
                                      <p:cBhvr>
                                        <p:cTn id="24" dur="5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barn(inVertical)">
                                      <p:cBhvr>
                                        <p:cTn id="29" dur="500"/>
                                        <p:tgtEl>
                                          <p:spTgt spid="3">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barn(inVertical)">
                                      <p:cBhvr>
                                        <p:cTn id="34" dur="5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barn(inVertical)">
                                      <p:cBhvr>
                                        <p:cTn id="39" dur="500"/>
                                        <p:tgtEl>
                                          <p:spTgt spid="3">
                                            <p:txEl>
                                              <p:pRg st="5" end="5"/>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grpId="0" nodeType="clickEffect">
                                  <p:stCondLst>
                                    <p:cond delay="0"/>
                                  </p:stCondLst>
                                  <p:childTnLst>
                                    <p:set>
                                      <p:cBhvr>
                                        <p:cTn id="43" dur="1" fill="hold">
                                          <p:stCondLst>
                                            <p:cond delay="0"/>
                                          </p:stCondLst>
                                        </p:cTn>
                                        <p:tgtEl>
                                          <p:spTgt spid="3">
                                            <p:txEl>
                                              <p:pRg st="6" end="6"/>
                                            </p:txEl>
                                          </p:spTgt>
                                        </p:tgtEl>
                                        <p:attrNameLst>
                                          <p:attrName>style.visibility</p:attrName>
                                        </p:attrNameLst>
                                      </p:cBhvr>
                                      <p:to>
                                        <p:strVal val="visible"/>
                                      </p:to>
                                    </p:set>
                                    <p:animEffect transition="in" filter="barn(inVertical)">
                                      <p:cBhvr>
                                        <p:cTn id="44" dur="500"/>
                                        <p:tgtEl>
                                          <p:spTgt spid="3">
                                            <p:txEl>
                                              <p:pRg st="6" end="6"/>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barn(inVertical)">
                                      <p:cBhvr>
                                        <p:cTn id="49" dur="500"/>
                                        <p:tgtEl>
                                          <p:spTgt spid="3">
                                            <p:txEl>
                                              <p:pRg st="7" end="7"/>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6" presetClass="entr" presetSubtype="21" fill="hold" grpId="0" nodeType="clickEffect">
                                  <p:stCondLst>
                                    <p:cond delay="0"/>
                                  </p:stCondLst>
                                  <p:childTnLst>
                                    <p:set>
                                      <p:cBhvr>
                                        <p:cTn id="53" dur="1" fill="hold">
                                          <p:stCondLst>
                                            <p:cond delay="0"/>
                                          </p:stCondLst>
                                        </p:cTn>
                                        <p:tgtEl>
                                          <p:spTgt spid="3">
                                            <p:txEl>
                                              <p:pRg st="8" end="8"/>
                                            </p:txEl>
                                          </p:spTgt>
                                        </p:tgtEl>
                                        <p:attrNameLst>
                                          <p:attrName>style.visibility</p:attrName>
                                        </p:attrNameLst>
                                      </p:cBhvr>
                                      <p:to>
                                        <p:strVal val="visible"/>
                                      </p:to>
                                    </p:set>
                                    <p:animEffect transition="in" filter="barn(inVertical)">
                                      <p:cBhvr>
                                        <p:cTn id="54"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a:solidFill>
                  <a:srgbClr val="FF0000"/>
                </a:solidFill>
              </a:rPr>
              <a:t>Chương : Chất bán dẫn &amp; Diode</a:t>
            </a:r>
            <a:r>
              <a:rPr lang="vi-VN" dirty="0"/>
              <a:t> </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78857" y="1237323"/>
            <a:ext cx="7082971" cy="5639310"/>
          </a:xfrm>
        </p:spPr>
      </p:pic>
    </p:spTree>
    <p:extLst>
      <p:ext uri="{BB962C8B-B14F-4D97-AF65-F5344CB8AC3E}">
        <p14:creationId xmlns:p14="http://schemas.microsoft.com/office/powerpoint/2010/main" val="121998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a:solidFill>
                  <a:srgbClr val="FF0000"/>
                </a:solidFill>
              </a:rPr>
              <a:t>Chương : Chất bán dẫn &amp; Diode</a:t>
            </a:r>
            <a:r>
              <a:rPr lang="vi-VN" dirty="0"/>
              <a:t> </a:t>
            </a:r>
          </a:p>
        </p:txBody>
      </p:sp>
      <p:sp>
        <p:nvSpPr>
          <p:cNvPr id="3" name="Content Placeholder 2"/>
          <p:cNvSpPr>
            <a:spLocks noGrp="1"/>
          </p:cNvSpPr>
          <p:nvPr>
            <p:ph idx="1"/>
          </p:nvPr>
        </p:nvSpPr>
        <p:spPr/>
        <p:txBody>
          <a:bodyPr/>
          <a:lstStyle/>
          <a:p>
            <a:r>
              <a:rPr lang="vi-VN" dirty="0"/>
              <a:t>Kết </a:t>
            </a:r>
            <a:r>
              <a:rPr lang="vi-VN" dirty="0" smtClean="0"/>
              <a:t>luận: Khi </a:t>
            </a:r>
            <a:r>
              <a:rPr lang="vi-VN" dirty="0"/>
              <a:t>Diode (loại Si) được phân cực thuận, nếu điện áp  phân cực thuận &lt; 0,6V thì chưa có dòng đi qua Diode, Nếu áp </a:t>
            </a:r>
            <a:r>
              <a:rPr lang="vi-VN" dirty="0" smtClean="0"/>
              <a:t>phân cực </a:t>
            </a:r>
            <a:r>
              <a:rPr lang="vi-VN" dirty="0"/>
              <a:t>thuận đạt = 0,6V thì có dòng đi qua Diode sau đó dòng điện qua </a:t>
            </a:r>
            <a:r>
              <a:rPr lang="vi-VN" dirty="0" smtClean="0"/>
              <a:t>Diode </a:t>
            </a:r>
            <a:r>
              <a:rPr lang="vi-VN" dirty="0"/>
              <a:t>tăng nhanh nhưng sụt áp thuận vẫn giữ ở giá trị 0,6V . </a:t>
            </a:r>
          </a:p>
          <a:p>
            <a:endParaRPr lang="vi-VN" dirty="0"/>
          </a:p>
          <a:p>
            <a:endParaRPr lang="vi-VN" dirty="0"/>
          </a:p>
          <a:p>
            <a:endParaRPr lang="vi-VN" dirty="0"/>
          </a:p>
        </p:txBody>
      </p:sp>
    </p:spTree>
    <p:extLst>
      <p:ext uri="{BB962C8B-B14F-4D97-AF65-F5344CB8AC3E}">
        <p14:creationId xmlns:p14="http://schemas.microsoft.com/office/powerpoint/2010/main" val="1657056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a:solidFill>
                  <a:srgbClr val="FF0000"/>
                </a:solidFill>
              </a:rPr>
              <a:t>Chương : Chất bán dẫn &amp; Diode</a:t>
            </a:r>
            <a:r>
              <a:rPr lang="vi-VN" dirty="0"/>
              <a:t> </a:t>
            </a:r>
          </a:p>
        </p:txBody>
      </p:sp>
      <p:sp>
        <p:nvSpPr>
          <p:cNvPr id="3" name="Content Placeholder 2"/>
          <p:cNvSpPr>
            <a:spLocks noGrp="1"/>
          </p:cNvSpPr>
          <p:nvPr>
            <p:ph idx="1"/>
          </p:nvPr>
        </p:nvSpPr>
        <p:spPr>
          <a:xfrm>
            <a:off x="677334" y="1542013"/>
            <a:ext cx="8596668" cy="3880773"/>
          </a:xfrm>
        </p:spPr>
        <p:txBody>
          <a:bodyPr/>
          <a:lstStyle/>
          <a:p>
            <a:r>
              <a:rPr lang="vi-VN" sz="2000" b="1" dirty="0"/>
              <a:t>7</a:t>
            </a:r>
            <a:r>
              <a:rPr lang="vi-VN" sz="2000" b="1" dirty="0" smtClean="0"/>
              <a:t>. </a:t>
            </a:r>
            <a:r>
              <a:rPr lang="vi-VN" sz="2000" b="1" dirty="0"/>
              <a:t>Phân cực ngược cho Diode.  </a:t>
            </a:r>
          </a:p>
          <a:p>
            <a:r>
              <a:rPr lang="vi-VN" dirty="0"/>
              <a:t>Khi phân cực ngược cho Diode tức là cấp nguồn (+) vào Katôt (bán  </a:t>
            </a:r>
          </a:p>
          <a:p>
            <a:r>
              <a:rPr lang="vi-VN" dirty="0"/>
              <a:t>dẫn N), nguồn (-) vào Anôt (bán dẫn P), dưới sự tương tác của điện  </a:t>
            </a:r>
          </a:p>
          <a:p>
            <a:r>
              <a:rPr lang="vi-VN" dirty="0"/>
              <a:t>áp ngược, miền cách điện càng rộng ra và ngăn cản dòng điện đi qua  </a:t>
            </a:r>
          </a:p>
          <a:p>
            <a:r>
              <a:rPr lang="vi-VN" dirty="0"/>
              <a:t>mối tiếp giáp, Diode có thể chiu được điện áp ngược rất lớn khoảng  </a:t>
            </a:r>
          </a:p>
          <a:p>
            <a:r>
              <a:rPr lang="vi-VN" dirty="0"/>
              <a:t>1000V thì diode mới bị đánh thủng</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49879" y="4069263"/>
            <a:ext cx="5224123" cy="2707045"/>
          </a:xfrm>
          <a:prstGeom prst="rect">
            <a:avLst/>
          </a:prstGeom>
        </p:spPr>
      </p:pic>
    </p:spTree>
    <p:extLst>
      <p:ext uri="{BB962C8B-B14F-4D97-AF65-F5344CB8AC3E}">
        <p14:creationId xmlns:p14="http://schemas.microsoft.com/office/powerpoint/2010/main" val="3113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calcmode="lin" valueType="num">
                                      <p:cBhvr additive="base">
                                        <p:cTn id="3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 calcmode="lin" valueType="num">
                                      <p:cBhvr additive="base">
                                        <p:cTn id="3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3">
                                            <p:txEl>
                                              <p:pRg st="5" end="5"/>
                                            </p:txEl>
                                          </p:spTgt>
                                        </p:tgtEl>
                                        <p:attrNameLst>
                                          <p:attrName>style.visibility</p:attrName>
                                        </p:attrNameLst>
                                      </p:cBhvr>
                                      <p:to>
                                        <p:strVal val="visible"/>
                                      </p:to>
                                    </p:set>
                                    <p:anim calcmode="lin" valueType="num">
                                      <p:cBhvr additive="base">
                                        <p:cTn id="4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a:solidFill>
                  <a:srgbClr val="FF0000"/>
                </a:solidFill>
              </a:rPr>
              <a:t>Chương : Chất bán dẫn &amp; Diode</a:t>
            </a:r>
            <a:r>
              <a:rPr lang="vi-VN" dirty="0"/>
              <a:t> </a:t>
            </a:r>
          </a:p>
        </p:txBody>
      </p:sp>
      <p:sp>
        <p:nvSpPr>
          <p:cNvPr id="3" name="Content Placeholder 2"/>
          <p:cNvSpPr>
            <a:spLocks noGrp="1"/>
          </p:cNvSpPr>
          <p:nvPr>
            <p:ph idx="1"/>
          </p:nvPr>
        </p:nvSpPr>
        <p:spPr>
          <a:xfrm>
            <a:off x="701525" y="1550990"/>
            <a:ext cx="8596668" cy="705176"/>
          </a:xfrm>
        </p:spPr>
        <p:txBody>
          <a:bodyPr>
            <a:normAutofit/>
          </a:bodyPr>
          <a:lstStyle/>
          <a:p>
            <a:r>
              <a:rPr lang="vi-VN" sz="2000" b="1" dirty="0"/>
              <a:t>8</a:t>
            </a:r>
            <a:r>
              <a:rPr lang="vi-VN" sz="2000" b="1" dirty="0" smtClean="0"/>
              <a:t>. </a:t>
            </a:r>
            <a:r>
              <a:rPr lang="vi-VN" sz="2000" b="1" dirty="0"/>
              <a:t>Phương pháp đo kiểm tra Diode </a:t>
            </a:r>
            <a:endParaRPr lang="vi-VN" sz="2000" b="1" dirty="0" smtClean="0"/>
          </a:p>
          <a:p>
            <a:endParaRPr lang="vi-VN" sz="2000" b="1"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46158"/>
            <a:ext cx="5895720" cy="4601835"/>
          </a:xfrm>
          <a:prstGeom prst="rect">
            <a:avLst/>
          </a:prstGeom>
        </p:spPr>
      </p:pic>
      <p:sp>
        <p:nvSpPr>
          <p:cNvPr id="5" name="TextBox 4"/>
          <p:cNvSpPr txBox="1"/>
          <p:nvPr/>
        </p:nvSpPr>
        <p:spPr>
          <a:xfrm>
            <a:off x="5631544" y="2246158"/>
            <a:ext cx="4547184" cy="4647426"/>
          </a:xfrm>
          <a:prstGeom prst="rect">
            <a:avLst/>
          </a:prstGeom>
          <a:noFill/>
        </p:spPr>
        <p:txBody>
          <a:bodyPr wrap="square" rtlCol="0">
            <a:spAutoFit/>
          </a:bodyPr>
          <a:lstStyle/>
          <a:p>
            <a:r>
              <a:rPr lang="vi-VN" sz="2000" dirty="0"/>
              <a:t>Đặt đồng hồ ở thang x 1</a:t>
            </a:r>
            <a:r>
              <a:rPr lang="el-GR" sz="2000" dirty="0"/>
              <a:t>Ω , </a:t>
            </a:r>
            <a:r>
              <a:rPr lang="vi-VN" sz="2000" dirty="0"/>
              <a:t>đặt hai que đo vào hai đầu Diode, </a:t>
            </a:r>
            <a:r>
              <a:rPr lang="vi-VN" sz="2000" dirty="0" smtClean="0"/>
              <a:t>nếu </a:t>
            </a:r>
            <a:r>
              <a:rPr lang="vi-VN" sz="2000" dirty="0"/>
              <a:t>: </a:t>
            </a:r>
            <a:endParaRPr lang="vi-VN" sz="2000" dirty="0" smtClean="0"/>
          </a:p>
          <a:p>
            <a:r>
              <a:rPr lang="vi-VN" sz="2000" dirty="0" smtClean="0"/>
              <a:t>+ </a:t>
            </a:r>
            <a:r>
              <a:rPr lang="vi-VN" sz="2000" dirty="0"/>
              <a:t>Đo chiều thuận que đen vào Anôt, que đỏ vào Katôt =&gt; kim  </a:t>
            </a:r>
            <a:r>
              <a:rPr lang="vi-VN" sz="2000" dirty="0" smtClean="0"/>
              <a:t>lên</a:t>
            </a:r>
            <a:r>
              <a:rPr lang="vi-VN" sz="2000" dirty="0"/>
              <a:t>, đảo chiều đo kim không lên là =&gt; Diode tốt </a:t>
            </a:r>
          </a:p>
          <a:p>
            <a:r>
              <a:rPr lang="vi-VN" sz="2000" dirty="0" smtClean="0"/>
              <a:t>+ </a:t>
            </a:r>
            <a:r>
              <a:rPr lang="vi-VN" sz="2000" dirty="0"/>
              <a:t>Nếu đo cả hai chiều kim lên = 0</a:t>
            </a:r>
            <a:r>
              <a:rPr lang="el-GR" sz="2000" dirty="0"/>
              <a:t>Ω =&gt; </a:t>
            </a:r>
            <a:r>
              <a:rPr lang="vi-VN" sz="2000" dirty="0"/>
              <a:t>là Diode bị chập. </a:t>
            </a:r>
            <a:endParaRPr lang="vi-VN" sz="2000" dirty="0" smtClean="0"/>
          </a:p>
          <a:p>
            <a:r>
              <a:rPr lang="vi-VN" sz="2000" dirty="0" smtClean="0"/>
              <a:t>+</a:t>
            </a:r>
            <a:r>
              <a:rPr lang="vi-VN" sz="2000" dirty="0"/>
              <a:t>Nếu đo thuận chiều mà kim không lên =&gt; là Diode bị đứt.  </a:t>
            </a:r>
            <a:endParaRPr lang="vi-VN" sz="2000" dirty="0" smtClean="0"/>
          </a:p>
          <a:p>
            <a:r>
              <a:rPr lang="vi-VN" sz="2000" dirty="0" smtClean="0"/>
              <a:t>+ </a:t>
            </a:r>
            <a:r>
              <a:rPr lang="vi-VN" sz="2000" dirty="0"/>
              <a:t>Nếu để thang 1K</a:t>
            </a:r>
            <a:r>
              <a:rPr lang="el-GR" sz="2000" dirty="0"/>
              <a:t>Ω </a:t>
            </a:r>
            <a:r>
              <a:rPr lang="vi-VN" sz="2000" dirty="0"/>
              <a:t>mà đo ngược vào Diode kim vẫn lên một </a:t>
            </a:r>
            <a:r>
              <a:rPr lang="vi-VN" sz="2000" dirty="0" smtClean="0"/>
              <a:t>chút </a:t>
            </a:r>
            <a:r>
              <a:rPr lang="vi-VN" sz="2000" dirty="0"/>
              <a:t>là Diode bị dò.  </a:t>
            </a:r>
          </a:p>
          <a:p>
            <a:endParaRPr lang="vi-VN" dirty="0"/>
          </a:p>
          <a:p>
            <a:endParaRPr lang="vi-VN" dirty="0"/>
          </a:p>
        </p:txBody>
      </p:sp>
    </p:spTree>
    <p:extLst>
      <p:ext uri="{BB962C8B-B14F-4D97-AF65-F5344CB8AC3E}">
        <p14:creationId xmlns:p14="http://schemas.microsoft.com/office/powerpoint/2010/main" val="1890683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14" presetClass="entr" presetSubtype="10"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randombar(horizontal)">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8305" y="126778"/>
            <a:ext cx="8596668" cy="1320800"/>
          </a:xfrm>
        </p:spPr>
        <p:txBody>
          <a:bodyPr>
            <a:normAutofit/>
          </a:bodyPr>
          <a:lstStyle/>
          <a:p>
            <a:pPr algn="ctr"/>
            <a:r>
              <a:rPr lang="en-US" sz="4400" b="1" dirty="0" smtClean="0">
                <a:solidFill>
                  <a:srgbClr val="FF0000"/>
                </a:solidFill>
                <a:latin typeface="Times New Roman" panose="02020603050405020304" pitchFamily="18" charset="0"/>
                <a:cs typeface="Times New Roman" panose="02020603050405020304" pitchFamily="18" charset="0"/>
              </a:rPr>
              <a:t>MẠCH CHỈNH LƯU</a:t>
            </a:r>
            <a:endParaRPr lang="vi-VN" sz="4400" b="1"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74825" y="1086532"/>
            <a:ext cx="8596668" cy="3880773"/>
          </a:xfrm>
        </p:spPr>
        <p:txBody>
          <a:bodyPr>
            <a:normAutofit/>
          </a:bodyPr>
          <a:lstStyle/>
          <a:p>
            <a:r>
              <a:rPr lang="en-US" sz="2800" b="1" dirty="0" smtClean="0">
                <a:latin typeface="Times New Roman" panose="02020603050405020304" pitchFamily="18" charset="0"/>
                <a:cs typeface="Times New Roman" panose="02020603050405020304" pitchFamily="18" charset="0"/>
              </a:rPr>
              <a:t>1. </a:t>
            </a:r>
            <a:r>
              <a:rPr lang="en-US" sz="2800" b="1" dirty="0" err="1" smtClean="0">
                <a:latin typeface="Times New Roman" panose="02020603050405020304" pitchFamily="18" charset="0"/>
                <a:cs typeface="Times New Roman" panose="02020603050405020304" pitchFamily="18" charset="0"/>
              </a:rPr>
              <a:t>Mạch</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chỉnh</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lưu</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nữa</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chu</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kỳ</a:t>
            </a:r>
            <a:r>
              <a:rPr lang="en-US" sz="2800" b="1" dirty="0" smtClean="0">
                <a:latin typeface="Times New Roman" panose="02020603050405020304" pitchFamily="18" charset="0"/>
                <a:cs typeface="Times New Roman" panose="02020603050405020304" pitchFamily="18" charset="0"/>
              </a:rPr>
              <a:t>:</a:t>
            </a:r>
          </a:p>
          <a:p>
            <a:r>
              <a:rPr lang="en-US" sz="2800" dirty="0" smtClean="0">
                <a:latin typeface="Times New Roman" panose="02020603050405020304" pitchFamily="18" charset="0"/>
                <a:cs typeface="Times New Roman" panose="02020603050405020304" pitchFamily="18" charset="0"/>
              </a:rPr>
              <a:t>+ ½ </a:t>
            </a:r>
            <a:r>
              <a:rPr lang="en-US" sz="2800" dirty="0" err="1" smtClean="0">
                <a:latin typeface="Times New Roman" panose="02020603050405020304" pitchFamily="18" charset="0"/>
                <a:cs typeface="Times New Roman" panose="02020603050405020304" pitchFamily="18" charset="0"/>
              </a:rPr>
              <a:t>chu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kỳ</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đầu</a:t>
            </a:r>
            <a:r>
              <a:rPr lang="en-US" sz="2800" dirty="0" smtClean="0">
                <a:latin typeface="Times New Roman" panose="02020603050405020304" pitchFamily="18" charset="0"/>
                <a:cs typeface="Times New Roman" panose="02020603050405020304" pitchFamily="18" charset="0"/>
              </a:rPr>
              <a:t>: Diode </a:t>
            </a:r>
            <a:r>
              <a:rPr lang="en-US" sz="2800" dirty="0" err="1" smtClean="0">
                <a:latin typeface="Times New Roman" panose="02020603050405020304" pitchFamily="18" charset="0"/>
                <a:cs typeface="Times New Roman" panose="02020603050405020304" pitchFamily="18" charset="0"/>
              </a:rPr>
              <a:t>phân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cực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thuận</a:t>
            </a:r>
            <a:r>
              <a:rPr lang="en-US" sz="2800" dirty="0" smtClean="0">
                <a:latin typeface="Times New Roman" panose="02020603050405020304" pitchFamily="18" charset="0"/>
                <a:cs typeface="Times New Roman" panose="02020603050405020304" pitchFamily="18" charset="0"/>
              </a:rPr>
              <a:t>, diode </a:t>
            </a:r>
            <a:r>
              <a:rPr lang="en-US" sz="2800" dirty="0" err="1" smtClean="0">
                <a:latin typeface="Times New Roman" panose="02020603050405020304" pitchFamily="18" charset="0"/>
                <a:cs typeface="Times New Roman" panose="02020603050405020304" pitchFamily="18" charset="0"/>
              </a:rPr>
              <a:t>dẫn</a:t>
            </a:r>
            <a:r>
              <a:rPr lang="en-US" sz="2800" dirty="0" smtClean="0">
                <a:latin typeface="Times New Roman" panose="02020603050405020304" pitchFamily="18" charset="0"/>
                <a:cs typeface="Times New Roman" panose="02020603050405020304" pitchFamily="18" charset="0"/>
              </a:rPr>
              <a:t> ta </a:t>
            </a:r>
            <a:r>
              <a:rPr lang="en-US" sz="2800" dirty="0" err="1" smtClean="0">
                <a:latin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dòng</a:t>
            </a:r>
            <a:r>
              <a:rPr lang="en-US" sz="2800" dirty="0" smtClean="0">
                <a:latin typeface="Times New Roman" panose="02020603050405020304" pitchFamily="18" charset="0"/>
                <a:cs typeface="Times New Roman" panose="02020603050405020304" pitchFamily="18" charset="0"/>
              </a:rPr>
              <a:t> I </a:t>
            </a:r>
            <a:r>
              <a:rPr lang="en-US" sz="2800" dirty="0" err="1" smtClean="0">
                <a:latin typeface="Times New Roman" panose="02020603050405020304" pitchFamily="18" charset="0"/>
                <a:cs typeface="Times New Roman" panose="02020603050405020304" pitchFamily="18" charset="0"/>
              </a:rPr>
              <a:t>từ</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nguồn</a:t>
            </a:r>
            <a:r>
              <a:rPr lang="en-US" sz="2800" dirty="0" smtClean="0">
                <a:latin typeface="Times New Roman" panose="02020603050405020304" pitchFamily="18" charset="0"/>
                <a:cs typeface="Times New Roman" panose="02020603050405020304" pitchFamily="18" charset="0"/>
              </a:rPr>
              <a:t> (+) qua D qua R </a:t>
            </a:r>
            <a:r>
              <a:rPr lang="en-US" sz="2800" dirty="0" err="1" smtClean="0">
                <a:latin typeface="Times New Roman" panose="02020603050405020304" pitchFamily="18" charset="0"/>
                <a:cs typeface="Times New Roman" panose="02020603050405020304" pitchFamily="18" charset="0"/>
              </a:rPr>
              <a:t>về</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nguồn</a:t>
            </a:r>
            <a:r>
              <a:rPr lang="en-US" sz="2800" dirty="0" smtClean="0">
                <a:latin typeface="Times New Roman" panose="02020603050405020304" pitchFamily="18" charset="0"/>
                <a:cs typeface="Times New Roman" panose="02020603050405020304" pitchFamily="18" charset="0"/>
              </a:rPr>
              <a:t> (-)       </a:t>
            </a:r>
            <a:r>
              <a:rPr lang="en-US" sz="2800" dirty="0" err="1" smtClean="0">
                <a:latin typeface="Times New Roman" panose="02020603050405020304" pitchFamily="18" charset="0"/>
                <a:cs typeface="Times New Roman" panose="02020603050405020304" pitchFamily="18" charset="0"/>
              </a:rPr>
              <a:t>Ut</a:t>
            </a:r>
            <a:r>
              <a:rPr lang="en-US" sz="2800" dirty="0" smtClean="0">
                <a:latin typeface="Times New Roman" panose="02020603050405020304" pitchFamily="18" charset="0"/>
                <a:cs typeface="Times New Roman" panose="02020603050405020304" pitchFamily="18" charset="0"/>
              </a:rPr>
              <a:t> = U</a:t>
            </a:r>
          </a:p>
          <a:p>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½ </a:t>
            </a:r>
            <a:r>
              <a:rPr lang="en-US" sz="2800" dirty="0" err="1">
                <a:latin typeface="Times New Roman" panose="02020603050405020304" pitchFamily="18" charset="0"/>
                <a:cs typeface="Times New Roman" panose="02020603050405020304" pitchFamily="18" charset="0"/>
              </a:rPr>
              <a:t>chu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kỳ</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sau</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Diode </a:t>
            </a:r>
            <a:r>
              <a:rPr lang="en-US" sz="2800" dirty="0" err="1">
                <a:latin typeface="Times New Roman" panose="02020603050405020304" pitchFamily="18" charset="0"/>
                <a:cs typeface="Times New Roman" panose="02020603050405020304" pitchFamily="18" charset="0"/>
              </a:rPr>
              <a:t>phân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cực</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ngược</a:t>
            </a:r>
            <a:r>
              <a:rPr lang="en-US" sz="2800" dirty="0" smtClean="0">
                <a:latin typeface="Times New Roman" panose="02020603050405020304" pitchFamily="18" charset="0"/>
                <a:cs typeface="Times New Roman" panose="02020603050405020304" pitchFamily="18" charset="0"/>
              </a:rPr>
              <a:t>,       diode o </a:t>
            </a:r>
            <a:r>
              <a:rPr lang="en-US" sz="2800" dirty="0" err="1" smtClean="0">
                <a:latin typeface="Times New Roman" panose="02020603050405020304" pitchFamily="18" charset="0"/>
                <a:cs typeface="Times New Roman" panose="02020603050405020304" pitchFamily="18" charset="0"/>
              </a:rPr>
              <a:t>dẫn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Ut</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0</a:t>
            </a:r>
            <a:endParaRPr lang="en-US" sz="2800" dirty="0">
              <a:latin typeface="Times New Roman" panose="02020603050405020304" pitchFamily="18" charset="0"/>
              <a:cs typeface="Times New Roman" panose="02020603050405020304" pitchFamily="18" charset="0"/>
            </a:endParaRPr>
          </a:p>
          <a:p>
            <a:endParaRPr lang="en-US" sz="2800" dirty="0" smtClean="0">
              <a:latin typeface="Times New Roman" panose="02020603050405020304" pitchFamily="18" charset="0"/>
              <a:cs typeface="Times New Roman" panose="02020603050405020304" pitchFamily="18" charset="0"/>
            </a:endParaRPr>
          </a:p>
          <a:p>
            <a:endParaRPr lang="vi-VN" sz="2800" baseline="-25000" dirty="0">
              <a:latin typeface="Times New Roman" panose="02020603050405020304" pitchFamily="18" charset="0"/>
              <a:cs typeface="Times New Roman" panose="02020603050405020304" pitchFamily="18" charset="0"/>
            </a:endParaRPr>
          </a:p>
        </p:txBody>
      </p:sp>
      <p:pic>
        <p:nvPicPr>
          <p:cNvPr id="1026" name="Picture 2" descr="https://dientutuonglai.com/uploads/media/2018_10/diode-chinh-luu/chinh-luu-ban-chu-ky.jpg?154080021176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7632" y="4085104"/>
            <a:ext cx="6871054" cy="2664288"/>
          </a:xfrm>
          <a:prstGeom prst="rect">
            <a:avLst/>
          </a:prstGeom>
          <a:noFill/>
          <a:extLst>
            <a:ext uri="{909E8E84-426E-40DD-AFC4-6F175D3DCCD1}">
              <a14:hiddenFill xmlns:a14="http://schemas.microsoft.com/office/drawing/2010/main">
                <a:solidFill>
                  <a:srgbClr val="FFFFFF"/>
                </a:solidFill>
              </a14:hiddenFill>
            </a:ext>
          </a:extLst>
        </p:spPr>
      </p:pic>
      <p:sp>
        <p:nvSpPr>
          <p:cNvPr id="4" name="Right Arrow 3"/>
          <p:cNvSpPr/>
          <p:nvPr/>
        </p:nvSpPr>
        <p:spPr>
          <a:xfrm>
            <a:off x="6560457" y="2721892"/>
            <a:ext cx="377371" cy="19086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 name="Right Arrow 5"/>
          <p:cNvSpPr/>
          <p:nvPr/>
        </p:nvSpPr>
        <p:spPr>
          <a:xfrm>
            <a:off x="7053942" y="3285999"/>
            <a:ext cx="377371" cy="19086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7" name="Right Arrow 6"/>
          <p:cNvSpPr/>
          <p:nvPr/>
        </p:nvSpPr>
        <p:spPr>
          <a:xfrm>
            <a:off x="874825" y="3578393"/>
            <a:ext cx="377371" cy="19086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3413609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026"/>
                                        </p:tgtEl>
                                        <p:attrNameLst>
                                          <p:attrName>style.visibility</p:attrName>
                                        </p:attrNameLst>
                                      </p:cBhvr>
                                      <p:to>
                                        <p:strVal val="visible"/>
                                      </p:to>
                                    </p:set>
                                    <p:animEffect transition="in" filter="fade">
                                      <p:cBhvr>
                                        <p:cTn id="27" dur="1000"/>
                                        <p:tgtEl>
                                          <p:spTgt spid="1026"/>
                                        </p:tgtEl>
                                      </p:cBhvr>
                                    </p:animEffect>
                                    <p:anim calcmode="lin" valueType="num">
                                      <p:cBhvr>
                                        <p:cTn id="28" dur="1000" fill="hold"/>
                                        <p:tgtEl>
                                          <p:spTgt spid="1026"/>
                                        </p:tgtEl>
                                        <p:attrNameLst>
                                          <p:attrName>ppt_x</p:attrName>
                                        </p:attrNameLst>
                                      </p:cBhvr>
                                      <p:tavLst>
                                        <p:tav tm="0">
                                          <p:val>
                                            <p:strVal val="#ppt_x"/>
                                          </p:val>
                                        </p:tav>
                                        <p:tav tm="100000">
                                          <p:val>
                                            <p:strVal val="#ppt_x"/>
                                          </p:val>
                                        </p:tav>
                                      </p:tavLst>
                                    </p:anim>
                                    <p:anim calcmode="lin" valueType="num">
                                      <p:cBhvr>
                                        <p:cTn id="2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FF0000"/>
                </a:solidFill>
                <a:latin typeface="Times New Roman" panose="02020603050405020304" pitchFamily="18" charset="0"/>
                <a:cs typeface="Times New Roman" panose="02020603050405020304" pitchFamily="18" charset="0"/>
              </a:rPr>
              <a:t>MẠCH CHỈNH LƯU</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9154" y="1930400"/>
            <a:ext cx="9833028" cy="2612571"/>
          </a:xfrm>
        </p:spPr>
      </p:pic>
    </p:spTree>
    <p:extLst>
      <p:ext uri="{BB962C8B-B14F-4D97-AF65-F5344CB8AC3E}">
        <p14:creationId xmlns:p14="http://schemas.microsoft.com/office/powerpoint/2010/main" val="265610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88686"/>
            <a:ext cx="8596668" cy="798286"/>
          </a:xfrm>
        </p:spPr>
        <p:txBody>
          <a:bodyPr/>
          <a:lstStyle/>
          <a:p>
            <a:pPr algn="ctr"/>
            <a:r>
              <a:rPr lang="en-US" b="1" dirty="0">
                <a:solidFill>
                  <a:srgbClr val="FF0000"/>
                </a:solidFill>
                <a:latin typeface="Times New Roman" panose="02020603050405020304" pitchFamily="18" charset="0"/>
                <a:cs typeface="Times New Roman" panose="02020603050405020304" pitchFamily="18" charset="0"/>
              </a:rPr>
              <a:t>MẠCH CHỈNH LƯU</a:t>
            </a:r>
            <a:endParaRPr lang="vi-VN" dirty="0"/>
          </a:p>
        </p:txBody>
      </p:sp>
      <p:sp>
        <p:nvSpPr>
          <p:cNvPr id="3" name="Content Placeholder 2"/>
          <p:cNvSpPr>
            <a:spLocks noGrp="1"/>
          </p:cNvSpPr>
          <p:nvPr>
            <p:ph idx="1"/>
          </p:nvPr>
        </p:nvSpPr>
        <p:spPr>
          <a:xfrm>
            <a:off x="677334" y="986972"/>
            <a:ext cx="8596668" cy="3880773"/>
          </a:xfrm>
        </p:spPr>
        <p:txBody>
          <a:bodyPr>
            <a:normAutofit/>
          </a:bodyPr>
          <a:lstStyle/>
          <a:p>
            <a:r>
              <a:rPr lang="en-US" sz="2800" b="1" dirty="0" smtClean="0">
                <a:latin typeface="Times New Roman" panose="02020603050405020304" pitchFamily="18" charset="0"/>
                <a:cs typeface="Times New Roman" panose="02020603050405020304" pitchFamily="18" charset="0"/>
              </a:rPr>
              <a:t>2. </a:t>
            </a:r>
            <a:r>
              <a:rPr lang="en-US" sz="2800" b="1" dirty="0" err="1">
                <a:latin typeface="Times New Roman" panose="02020603050405020304" pitchFamily="18" charset="0"/>
                <a:cs typeface="Times New Roman" panose="02020603050405020304" pitchFamily="18" charset="0"/>
              </a:rPr>
              <a:t>Mạch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chỉnh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lưu</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toàn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kỳ</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sử</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dụng</a:t>
            </a:r>
            <a:r>
              <a:rPr lang="en-US" sz="2800" b="1" dirty="0" smtClean="0">
                <a:latin typeface="Times New Roman" panose="02020603050405020304" pitchFamily="18" charset="0"/>
                <a:cs typeface="Times New Roman" panose="02020603050405020304" pitchFamily="18" charset="0"/>
              </a:rPr>
              <a:t> 2 diode:</a:t>
            </a:r>
          </a:p>
          <a:p>
            <a:pPr marL="0" indent="0">
              <a:buNone/>
            </a:pPr>
            <a:r>
              <a:rPr lang="vi-VN" sz="2400" dirty="0" smtClean="0"/>
              <a:t>+Nếu </a:t>
            </a:r>
            <a:r>
              <a:rPr lang="vi-VN" sz="2400" dirty="0"/>
              <a:t>chúng ta cần chỉnh lưu nguồn AC để có được việc sử dụng đầy đủ </a:t>
            </a:r>
            <a:r>
              <a:rPr lang="vi-VN" sz="2400" i="1" dirty="0"/>
              <a:t>cả hai</a:t>
            </a:r>
            <a:r>
              <a:rPr lang="vi-VN" sz="2400" dirty="0"/>
              <a:t> nửa chu kỳ của sóng hình sin thì phải sử dụng cấu hình </a:t>
            </a:r>
            <a:r>
              <a:rPr lang="vi-VN" sz="2400" b="1" dirty="0">
                <a:hlinkClick r:id="rId2"/>
              </a:rPr>
              <a:t>mạch chỉnh lưu</a:t>
            </a:r>
            <a:r>
              <a:rPr lang="vi-VN" sz="2400" dirty="0"/>
              <a:t> khác. Một mạch như vậy được gọi là chỉnh lưu </a:t>
            </a:r>
            <a:r>
              <a:rPr lang="vi-VN" sz="2400" i="1" dirty="0"/>
              <a:t>toàn </a:t>
            </a:r>
            <a:r>
              <a:rPr lang="vi-VN" sz="2400" i="1" dirty="0" smtClean="0"/>
              <a:t>kỳ</a:t>
            </a:r>
            <a:r>
              <a:rPr lang="vi-VN" sz="2400" dirty="0"/>
              <a:t> . B</a:t>
            </a:r>
            <a:r>
              <a:rPr lang="vi-VN" sz="2400" dirty="0" smtClean="0"/>
              <a:t>ộ </a:t>
            </a:r>
            <a:r>
              <a:rPr lang="vi-VN" sz="2400" dirty="0"/>
              <a:t>chỉnh lưu sóng toàn </a:t>
            </a:r>
            <a:r>
              <a:rPr lang="vi-VN" sz="2400" dirty="0" smtClean="0"/>
              <a:t>phần sử </a:t>
            </a:r>
            <a:r>
              <a:rPr lang="vi-VN" sz="2400" dirty="0"/>
              <a:t>dụng một máy biến áp với cuộn thứ cấp được đặt ở giữa và hai điốt, như trong hình dưới đây.</a:t>
            </a:r>
            <a:endParaRPr lang="en-US" sz="2400" b="1" dirty="0">
              <a:latin typeface="Times New Roman" panose="02020603050405020304" pitchFamily="18" charset="0"/>
              <a:cs typeface="Times New Roman" panose="02020603050405020304" pitchFamily="18" charset="0"/>
            </a:endParaRPr>
          </a:p>
          <a:p>
            <a:endParaRPr lang="vi-VN"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0925" y="3817258"/>
            <a:ext cx="8929486" cy="2670628"/>
          </a:xfrm>
          <a:prstGeom prst="rect">
            <a:avLst/>
          </a:prstGeom>
        </p:spPr>
      </p:pic>
    </p:spTree>
    <p:extLst>
      <p:ext uri="{BB962C8B-B14F-4D97-AF65-F5344CB8AC3E}">
        <p14:creationId xmlns:p14="http://schemas.microsoft.com/office/powerpoint/2010/main" val="318351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fill="hold"/>
                                        <p:tgtEl>
                                          <p:spTgt spid="4"/>
                                        </p:tgtEl>
                                        <p:attrNameLst>
                                          <p:attrName>ppt_x</p:attrName>
                                        </p:attrNameLst>
                                      </p:cBhvr>
                                      <p:tavLst>
                                        <p:tav tm="0">
                                          <p:val>
                                            <p:strVal val="#ppt_x"/>
                                          </p:val>
                                        </p:tav>
                                        <p:tav tm="100000">
                                          <p:val>
                                            <p:strVal val="#ppt_x"/>
                                          </p:val>
                                        </p:tav>
                                      </p:tavLst>
                                    </p:anim>
                                    <p:anim calcmode="lin" valueType="num">
                                      <p:cBhvr additive="base">
                                        <p:cTn id="21"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319314"/>
            <a:ext cx="8596668" cy="667657"/>
          </a:xfrm>
        </p:spPr>
        <p:txBody>
          <a:bodyPr/>
          <a:lstStyle/>
          <a:p>
            <a:pPr algn="ctr"/>
            <a:r>
              <a:rPr lang="en-US" b="1" dirty="0">
                <a:solidFill>
                  <a:srgbClr val="FF0000"/>
                </a:solidFill>
                <a:latin typeface="Times New Roman" panose="02020603050405020304" pitchFamily="18" charset="0"/>
                <a:cs typeface="Times New Roman" panose="02020603050405020304" pitchFamily="18" charset="0"/>
              </a:rPr>
              <a:t>MẠCH CHỈNH LƯU</a:t>
            </a:r>
            <a:endParaRPr lang="vi-VN" dirty="0"/>
          </a:p>
        </p:txBody>
      </p:sp>
      <p:sp>
        <p:nvSpPr>
          <p:cNvPr id="3" name="Content Placeholder 2"/>
          <p:cNvSpPr>
            <a:spLocks noGrp="1"/>
          </p:cNvSpPr>
          <p:nvPr>
            <p:ph idx="1"/>
          </p:nvPr>
        </p:nvSpPr>
        <p:spPr>
          <a:xfrm>
            <a:off x="677334" y="1333274"/>
            <a:ext cx="8596668" cy="3880773"/>
          </a:xfrm>
        </p:spPr>
        <p:txBody>
          <a:bodyPr>
            <a:normAutofit/>
          </a:bodyPr>
          <a:lstStyle/>
          <a:p>
            <a:r>
              <a:rPr lang="en-US" sz="2400" b="1" dirty="0">
                <a:latin typeface="Times New Roman" panose="02020603050405020304" pitchFamily="18" charset="0"/>
                <a:cs typeface="Times New Roman" panose="02020603050405020304" pitchFamily="18" charset="0"/>
              </a:rPr>
              <a:t>2. </a:t>
            </a:r>
            <a:r>
              <a:rPr lang="en-US" sz="2400" b="1" dirty="0" err="1">
                <a:latin typeface="Times New Roman" panose="02020603050405020304" pitchFamily="18" charset="0"/>
                <a:cs typeface="Times New Roman" panose="02020603050405020304" pitchFamily="18" charset="0"/>
              </a:rPr>
              <a:t>Mạch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chỉnh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lưu</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toàn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kỳ</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sử</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dụng</a:t>
            </a:r>
            <a:r>
              <a:rPr lang="en-US" sz="2400" b="1" dirty="0">
                <a:latin typeface="Times New Roman" panose="02020603050405020304" pitchFamily="18" charset="0"/>
                <a:cs typeface="Times New Roman" panose="02020603050405020304" pitchFamily="18" charset="0"/>
              </a:rPr>
              <a:t> 2 diode:</a:t>
            </a:r>
          </a:p>
          <a:p>
            <a:r>
              <a:rPr lang="en-US" sz="2400" dirty="0" err="1" smtClean="0">
                <a:latin typeface="Times New Roman" panose="02020603050405020304" pitchFamily="18" charset="0"/>
                <a:cs typeface="Times New Roman" panose="02020603050405020304" pitchFamily="18" charset="0"/>
              </a:rPr>
              <a:t>Nguyên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lý</a:t>
            </a:r>
            <a:r>
              <a:rPr lang="en-US" sz="2400" dirty="0" smtClean="0">
                <a:latin typeface="Times New Roman" panose="02020603050405020304" pitchFamily="18" charset="0"/>
                <a:cs typeface="Times New Roman" panose="02020603050405020304" pitchFamily="18" charset="0"/>
              </a:rPr>
              <a:t>:</a:t>
            </a:r>
          </a:p>
          <a:p>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½ </a:t>
            </a:r>
            <a:r>
              <a:rPr lang="en-US" sz="2400" dirty="0" err="1">
                <a:latin typeface="Times New Roman" panose="02020603050405020304" pitchFamily="18" charset="0"/>
                <a:cs typeface="Times New Roman" panose="02020603050405020304" pitchFamily="18" charset="0"/>
              </a:rPr>
              <a:t>chu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đầu</a:t>
            </a:r>
            <a:r>
              <a:rPr lang="en-US" sz="2400" dirty="0" smtClean="0">
                <a:latin typeface="Times New Roman" panose="02020603050405020304" pitchFamily="18" charset="0"/>
                <a:cs typeface="Times New Roman" panose="02020603050405020304" pitchFamily="18" charset="0"/>
              </a:rPr>
              <a:t>:</a:t>
            </a:r>
            <a:r>
              <a:rPr lang="vi-VN" sz="2400" dirty="0" smtClean="0">
                <a:latin typeface="Times New Roman" panose="02020603050405020304" pitchFamily="18" charset="0"/>
                <a:cs typeface="Times New Roman" panose="02020603050405020304" pitchFamily="18" charset="0"/>
              </a:rPr>
              <a:t> D1 phân cực thuận       D1 dẫn. Ta có dòng từ nguồn (+) qua R về nguồn (-)</a:t>
            </a:r>
            <a:endParaRPr lang="vi-VN" sz="20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7327" y="3191578"/>
            <a:ext cx="8910508" cy="2897947"/>
          </a:xfrm>
          <a:prstGeom prst="rect">
            <a:avLst/>
          </a:prstGeom>
        </p:spPr>
      </p:pic>
      <p:sp>
        <p:nvSpPr>
          <p:cNvPr id="5" name="TextBox 4"/>
          <p:cNvSpPr txBox="1"/>
          <p:nvPr/>
        </p:nvSpPr>
        <p:spPr>
          <a:xfrm>
            <a:off x="5711048" y="3414533"/>
            <a:ext cx="479618" cy="369332"/>
          </a:xfrm>
          <a:prstGeom prst="rect">
            <a:avLst/>
          </a:prstGeom>
          <a:noFill/>
        </p:spPr>
        <p:txBody>
          <a:bodyPr wrap="none" rtlCol="0">
            <a:spAutoFit/>
          </a:bodyPr>
          <a:lstStyle/>
          <a:p>
            <a:r>
              <a:rPr lang="vi-VN" b="1" dirty="0" smtClean="0"/>
              <a:t>D1</a:t>
            </a:r>
            <a:endParaRPr lang="vi-VN" b="1" dirty="0"/>
          </a:p>
        </p:txBody>
      </p:sp>
      <p:sp>
        <p:nvSpPr>
          <p:cNvPr id="6" name="TextBox 5"/>
          <p:cNvSpPr txBox="1"/>
          <p:nvPr/>
        </p:nvSpPr>
        <p:spPr>
          <a:xfrm>
            <a:off x="5711048" y="5877834"/>
            <a:ext cx="479618" cy="369332"/>
          </a:xfrm>
          <a:prstGeom prst="rect">
            <a:avLst/>
          </a:prstGeom>
          <a:noFill/>
        </p:spPr>
        <p:txBody>
          <a:bodyPr wrap="none" rtlCol="0">
            <a:spAutoFit/>
          </a:bodyPr>
          <a:lstStyle/>
          <a:p>
            <a:r>
              <a:rPr lang="vi-VN" b="1" dirty="0" smtClean="0"/>
              <a:t>D2</a:t>
            </a:r>
            <a:endParaRPr lang="vi-VN" b="1" dirty="0"/>
          </a:p>
        </p:txBody>
      </p:sp>
      <p:cxnSp>
        <p:nvCxnSpPr>
          <p:cNvPr id="8" name="Straight Arrow Connector 7"/>
          <p:cNvCxnSpPr/>
          <p:nvPr/>
        </p:nvCxnSpPr>
        <p:spPr>
          <a:xfrm>
            <a:off x="5588000" y="2558569"/>
            <a:ext cx="362857"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56774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1000"/>
                                        <p:tgtEl>
                                          <p:spTgt spid="3">
                                            <p:txEl>
                                              <p:pRg st="0" end="0"/>
                                            </p:txEl>
                                          </p:spTgt>
                                        </p:tgtEl>
                                      </p:cBhvr>
                                    </p:animEffect>
                                    <p:anim calcmode="lin" valueType="num">
                                      <p:cBhvr>
                                        <p:cTn id="20"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Effect transition="in" filter="fade">
                                      <p:cBhvr>
                                        <p:cTn id="26" dur="1000"/>
                                        <p:tgtEl>
                                          <p:spTgt spid="3">
                                            <p:txEl>
                                              <p:pRg st="1" end="1"/>
                                            </p:txEl>
                                          </p:spTgt>
                                        </p:tgtEl>
                                      </p:cBhvr>
                                    </p:animEffect>
                                    <p:anim calcmode="lin" valueType="num">
                                      <p:cBhvr>
                                        <p:cTn id="27"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3">
                                            <p:txEl>
                                              <p:pRg st="2" end="2"/>
                                            </p:txEl>
                                          </p:spTgt>
                                        </p:tgtEl>
                                        <p:attrNameLst>
                                          <p:attrName>style.visibility</p:attrName>
                                        </p:attrNameLst>
                                      </p:cBhvr>
                                      <p:to>
                                        <p:strVal val="visible"/>
                                      </p:to>
                                    </p:set>
                                    <p:animEffect transition="in" filter="fade">
                                      <p:cBhvr>
                                        <p:cTn id="33" dur="1000"/>
                                        <p:tgtEl>
                                          <p:spTgt spid="3">
                                            <p:txEl>
                                              <p:pRg st="2" end="2"/>
                                            </p:txEl>
                                          </p:spTgt>
                                        </p:tgtEl>
                                      </p:cBhvr>
                                    </p:animEffect>
                                    <p:anim calcmode="lin" valueType="num">
                                      <p:cBhvr>
                                        <p:cTn id="3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96686"/>
          </a:xfrm>
        </p:spPr>
        <p:txBody>
          <a:bodyPr/>
          <a:lstStyle/>
          <a:p>
            <a:pPr algn="ctr"/>
            <a:r>
              <a:rPr lang="en-US" b="1" dirty="0">
                <a:solidFill>
                  <a:srgbClr val="FF0000"/>
                </a:solidFill>
                <a:latin typeface="Times New Roman" panose="02020603050405020304" pitchFamily="18" charset="0"/>
                <a:cs typeface="Times New Roman" panose="02020603050405020304" pitchFamily="18" charset="0"/>
              </a:rPr>
              <a:t>MẠCH CHỈNH LƯU</a:t>
            </a:r>
            <a:endParaRPr lang="vi-VN" dirty="0"/>
          </a:p>
        </p:txBody>
      </p:sp>
      <p:sp>
        <p:nvSpPr>
          <p:cNvPr id="3" name="Content Placeholder 2"/>
          <p:cNvSpPr>
            <a:spLocks noGrp="1"/>
          </p:cNvSpPr>
          <p:nvPr>
            <p:ph idx="1"/>
          </p:nvPr>
        </p:nvSpPr>
        <p:spPr>
          <a:xfrm>
            <a:off x="677334" y="1861446"/>
            <a:ext cx="8596668" cy="890506"/>
          </a:xfrm>
        </p:spPr>
        <p:txBody>
          <a:bodyPr/>
          <a:lstStyle/>
          <a:p>
            <a:r>
              <a:rPr lang="en-US" sz="2400" dirty="0">
                <a:latin typeface="Times New Roman" panose="02020603050405020304" pitchFamily="18" charset="0"/>
                <a:cs typeface="Times New Roman" panose="02020603050405020304" pitchFamily="18" charset="0"/>
              </a:rPr>
              <a:t>+  ½ </a:t>
            </a:r>
            <a:r>
              <a:rPr lang="en-US" sz="2400" dirty="0" err="1">
                <a:latin typeface="Times New Roman" panose="02020603050405020304" pitchFamily="18" charset="0"/>
                <a:cs typeface="Times New Roman" panose="02020603050405020304" pitchFamily="18" charset="0"/>
              </a:rPr>
              <a:t>chu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kỳ</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sau</a:t>
            </a:r>
            <a:r>
              <a:rPr lang="en-US" sz="2400" dirty="0" smtClean="0">
                <a:latin typeface="Times New Roman" panose="02020603050405020304" pitchFamily="18" charset="0"/>
                <a:cs typeface="Times New Roman" panose="02020603050405020304" pitchFamily="18" charset="0"/>
              </a:rPr>
              <a:t>:</a:t>
            </a:r>
            <a:r>
              <a:rPr lang="vi-VN" sz="2400" dirty="0" smtClean="0">
                <a:latin typeface="Times New Roman" panose="02020603050405020304" pitchFamily="18" charset="0"/>
                <a:cs typeface="Times New Roman" panose="02020603050405020304" pitchFamily="18" charset="0"/>
              </a:rPr>
              <a:t> D2 </a:t>
            </a:r>
            <a:r>
              <a:rPr lang="vi-VN" sz="2400" dirty="0">
                <a:latin typeface="Times New Roman" panose="02020603050405020304" pitchFamily="18" charset="0"/>
                <a:cs typeface="Times New Roman" panose="02020603050405020304" pitchFamily="18" charset="0"/>
              </a:rPr>
              <a:t>phân cực thuận       </a:t>
            </a:r>
            <a:r>
              <a:rPr lang="vi-VN" sz="2400" dirty="0" smtClean="0">
                <a:latin typeface="Times New Roman" panose="02020603050405020304" pitchFamily="18" charset="0"/>
                <a:cs typeface="Times New Roman" panose="02020603050405020304" pitchFamily="18" charset="0"/>
              </a:rPr>
              <a:t>D2 </a:t>
            </a:r>
            <a:r>
              <a:rPr lang="vi-VN" sz="2400" dirty="0">
                <a:latin typeface="Times New Roman" panose="02020603050405020304" pitchFamily="18" charset="0"/>
                <a:cs typeface="Times New Roman" panose="02020603050405020304" pitchFamily="18" charset="0"/>
              </a:rPr>
              <a:t>dẫn. Ta có dòng từ nguồn (+) qua R về nguồn (-)</a:t>
            </a:r>
          </a:p>
          <a:p>
            <a:endParaRPr lang="vi-VN" dirty="0"/>
          </a:p>
        </p:txBody>
      </p:sp>
      <p:cxnSp>
        <p:nvCxnSpPr>
          <p:cNvPr id="5" name="Straight Arrow Connector 4"/>
          <p:cNvCxnSpPr/>
          <p:nvPr/>
        </p:nvCxnSpPr>
        <p:spPr>
          <a:xfrm>
            <a:off x="5638476" y="2090058"/>
            <a:ext cx="319314"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7334" y="2792715"/>
            <a:ext cx="9354222" cy="2923195"/>
          </a:xfrm>
          <a:prstGeom prst="rect">
            <a:avLst/>
          </a:prstGeom>
        </p:spPr>
      </p:pic>
      <p:sp>
        <p:nvSpPr>
          <p:cNvPr id="7" name="TextBox 6"/>
          <p:cNvSpPr txBox="1"/>
          <p:nvPr/>
        </p:nvSpPr>
        <p:spPr>
          <a:xfrm>
            <a:off x="5558324" y="2988681"/>
            <a:ext cx="479618" cy="369332"/>
          </a:xfrm>
          <a:prstGeom prst="rect">
            <a:avLst/>
          </a:prstGeom>
          <a:noFill/>
        </p:spPr>
        <p:txBody>
          <a:bodyPr wrap="none" rtlCol="0">
            <a:spAutoFit/>
          </a:bodyPr>
          <a:lstStyle/>
          <a:p>
            <a:r>
              <a:rPr lang="vi-VN" b="1" dirty="0" smtClean="0"/>
              <a:t>D1</a:t>
            </a:r>
            <a:endParaRPr lang="vi-VN" b="1" dirty="0"/>
          </a:p>
        </p:txBody>
      </p:sp>
      <p:sp>
        <p:nvSpPr>
          <p:cNvPr id="8" name="TextBox 7"/>
          <p:cNvSpPr txBox="1"/>
          <p:nvPr/>
        </p:nvSpPr>
        <p:spPr>
          <a:xfrm>
            <a:off x="5485752" y="4475110"/>
            <a:ext cx="479618" cy="369332"/>
          </a:xfrm>
          <a:prstGeom prst="rect">
            <a:avLst/>
          </a:prstGeom>
          <a:noFill/>
        </p:spPr>
        <p:txBody>
          <a:bodyPr wrap="none" rtlCol="0">
            <a:spAutoFit/>
          </a:bodyPr>
          <a:lstStyle/>
          <a:p>
            <a:r>
              <a:rPr lang="vi-VN" b="1" dirty="0" smtClean="0"/>
              <a:t>D2</a:t>
            </a:r>
            <a:endParaRPr lang="vi-VN" b="1" dirty="0"/>
          </a:p>
        </p:txBody>
      </p:sp>
      <p:sp>
        <p:nvSpPr>
          <p:cNvPr id="9" name="TextBox 8"/>
          <p:cNvSpPr txBox="1"/>
          <p:nvPr/>
        </p:nvSpPr>
        <p:spPr>
          <a:xfrm>
            <a:off x="1016001" y="5797436"/>
            <a:ext cx="8448040" cy="1015663"/>
          </a:xfrm>
          <a:prstGeom prst="rect">
            <a:avLst/>
          </a:prstGeom>
          <a:noFill/>
        </p:spPr>
        <p:txBody>
          <a:bodyPr wrap="square" rtlCol="0">
            <a:spAutoFit/>
          </a:bodyPr>
          <a:lstStyle/>
          <a:p>
            <a:r>
              <a:rPr lang="vi-VN" sz="2000" dirty="0" smtClean="0"/>
              <a:t>Nhược </a:t>
            </a:r>
            <a:r>
              <a:rPr lang="vi-VN" sz="2000" dirty="0"/>
              <a:t>điểm của thiết kế chỉnh lưu toàn sóng này là sự cần thiết của máy biến áp với cuộn dây thứ cấp đặt ở </a:t>
            </a:r>
            <a:r>
              <a:rPr lang="vi-VN" sz="2000" dirty="0" smtClean="0"/>
              <a:t>giữa</a:t>
            </a:r>
            <a:r>
              <a:rPr lang="vi-VN" sz="2000" dirty="0"/>
              <a:t> </a:t>
            </a:r>
            <a:r>
              <a:rPr lang="vi-VN" sz="2000" dirty="0" smtClean="0"/>
              <a:t>và chỉ sử dụng cho công suất thấp</a:t>
            </a:r>
            <a:endParaRPr lang="vi-VN" sz="2000" dirty="0"/>
          </a:p>
        </p:txBody>
      </p:sp>
    </p:spTree>
    <p:extLst>
      <p:ext uri="{BB962C8B-B14F-4D97-AF65-F5344CB8AC3E}">
        <p14:creationId xmlns:p14="http://schemas.microsoft.com/office/powerpoint/2010/main" val="3443036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67657"/>
          </a:xfrm>
        </p:spPr>
        <p:txBody>
          <a:bodyPr/>
          <a:lstStyle/>
          <a:p>
            <a:pPr algn="ctr"/>
            <a:r>
              <a:rPr lang="en-US" b="1" dirty="0">
                <a:solidFill>
                  <a:srgbClr val="FF0000"/>
                </a:solidFill>
                <a:latin typeface="Times New Roman" panose="02020603050405020304" pitchFamily="18" charset="0"/>
                <a:cs typeface="Times New Roman" panose="02020603050405020304" pitchFamily="18" charset="0"/>
              </a:rPr>
              <a:t>MẠCH CHỈNH LƯU</a:t>
            </a:r>
            <a:endParaRPr lang="vi-VN" dirty="0"/>
          </a:p>
        </p:txBody>
      </p:sp>
      <p:sp>
        <p:nvSpPr>
          <p:cNvPr id="3" name="Content Placeholder 2"/>
          <p:cNvSpPr>
            <a:spLocks noGrp="1"/>
          </p:cNvSpPr>
          <p:nvPr>
            <p:ph idx="1"/>
          </p:nvPr>
        </p:nvSpPr>
        <p:spPr/>
        <p:txBody>
          <a:bodyPr/>
          <a:lstStyle/>
          <a:p>
            <a:r>
              <a:rPr lang="en-US" sz="2400" b="1" dirty="0" smtClean="0">
                <a:latin typeface="Times New Roman" panose="02020603050405020304" pitchFamily="18" charset="0"/>
                <a:cs typeface="Times New Roman" panose="02020603050405020304" pitchFamily="18" charset="0"/>
              </a:rPr>
              <a:t>3. </a:t>
            </a:r>
            <a:r>
              <a:rPr lang="en-US" sz="2400" b="1" dirty="0" err="1">
                <a:latin typeface="Times New Roman" panose="02020603050405020304" pitchFamily="18" charset="0"/>
                <a:cs typeface="Times New Roman" panose="02020603050405020304" pitchFamily="18" charset="0"/>
              </a:rPr>
              <a:t>Mạch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chỉnh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lưu</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toàn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kỳ</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sử</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dụng</a:t>
            </a:r>
            <a:r>
              <a:rPr lang="en-US" sz="2400" b="1" dirty="0">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4 </a:t>
            </a:r>
            <a:r>
              <a:rPr lang="en-US" sz="2400" b="1" dirty="0">
                <a:latin typeface="Times New Roman" panose="02020603050405020304" pitchFamily="18" charset="0"/>
                <a:cs typeface="Times New Roman" panose="02020603050405020304" pitchFamily="18" charset="0"/>
              </a:rPr>
              <a:t>diode:</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2534" y="2965089"/>
            <a:ext cx="9948148" cy="3076273"/>
          </a:xfrm>
          <a:prstGeom prst="rect">
            <a:avLst/>
          </a:prstGeom>
        </p:spPr>
      </p:pic>
    </p:spTree>
    <p:extLst>
      <p:ext uri="{BB962C8B-B14F-4D97-AF65-F5344CB8AC3E}">
        <p14:creationId xmlns:p14="http://schemas.microsoft.com/office/powerpoint/2010/main" val="170487280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70857"/>
          </a:xfrm>
        </p:spPr>
        <p:txBody>
          <a:bodyPr/>
          <a:lstStyle/>
          <a:p>
            <a:pPr algn="ctr"/>
            <a:r>
              <a:rPr lang="en-US" b="1" dirty="0">
                <a:solidFill>
                  <a:srgbClr val="FF0000"/>
                </a:solidFill>
                <a:latin typeface="Times New Roman" panose="02020603050405020304" pitchFamily="18" charset="0"/>
                <a:cs typeface="Times New Roman" panose="02020603050405020304" pitchFamily="18" charset="0"/>
              </a:rPr>
              <a:t>MẠCH CHỈNH LƯU</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7334" y="2165073"/>
            <a:ext cx="9193003" cy="3422927"/>
          </a:xfrm>
        </p:spPr>
      </p:pic>
    </p:spTree>
    <p:extLst>
      <p:ext uri="{BB962C8B-B14F-4D97-AF65-F5344CB8AC3E}">
        <p14:creationId xmlns:p14="http://schemas.microsoft.com/office/powerpoint/2010/main" val="9594450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FF0000"/>
                </a:solidFill>
                <a:latin typeface="Times New Roman" panose="02020603050405020304" pitchFamily="18" charset="0"/>
                <a:cs typeface="Times New Roman" panose="02020603050405020304" pitchFamily="18" charset="0"/>
              </a:rPr>
              <a:t>MẠCH CHỈNH LƯU</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7334" y="1596572"/>
            <a:ext cx="9207729" cy="3569211"/>
          </a:xfrm>
        </p:spPr>
      </p:pic>
    </p:spTree>
    <p:extLst>
      <p:ext uri="{BB962C8B-B14F-4D97-AF65-F5344CB8AC3E}">
        <p14:creationId xmlns:p14="http://schemas.microsoft.com/office/powerpoint/2010/main" val="154576329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28914"/>
          </a:xfrm>
        </p:spPr>
        <p:txBody>
          <a:bodyPr/>
          <a:lstStyle/>
          <a:p>
            <a:r>
              <a:rPr lang="en-US" b="1" dirty="0" err="1" smtClean="0">
                <a:solidFill>
                  <a:srgbClr val="FF0000"/>
                </a:solidFill>
                <a:latin typeface="Times New Roman" panose="02020603050405020304" pitchFamily="18" charset="0"/>
                <a:cs typeface="Times New Roman" panose="02020603050405020304" pitchFamily="18" charset="0"/>
              </a:rPr>
              <a:t>Bài</a:t>
            </a:r>
            <a:r>
              <a:rPr lang="en-US" b="1" dirty="0" smtClean="0">
                <a:solidFill>
                  <a:srgbClr val="FF0000"/>
                </a:solidFill>
                <a:latin typeface="Times New Roman" panose="02020603050405020304" pitchFamily="18" charset="0"/>
                <a:cs typeface="Times New Roman" panose="02020603050405020304" pitchFamily="18" charset="0"/>
              </a:rPr>
              <a:t> 6: CÁC LOẠI DIODE KHÁC</a:t>
            </a:r>
            <a:endParaRPr lang="vi-VN" b="1"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7334" y="1538514"/>
            <a:ext cx="8596668" cy="3880773"/>
          </a:xfrm>
        </p:spPr>
        <p:txBody>
          <a:bodyPr/>
          <a:lstStyle/>
          <a:p>
            <a:r>
              <a:rPr lang="en-US" sz="2800" b="1" dirty="0" smtClean="0"/>
              <a:t>1. DIODE ZENER:</a:t>
            </a:r>
          </a:p>
          <a:p>
            <a:endParaRPr lang="vi-VN" dirty="0"/>
          </a:p>
        </p:txBody>
      </p:sp>
      <p:pic>
        <p:nvPicPr>
          <p:cNvPr id="1026" name="Picture 2" descr="Giới thiệu diode zen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0968" y="2177143"/>
            <a:ext cx="6629400" cy="2905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89981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449944"/>
            <a:ext cx="8596668" cy="1045028"/>
          </a:xfrm>
        </p:spPr>
        <p:txBody>
          <a:bodyPr>
            <a:normAutofit fontScale="90000"/>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a:t>
            </a:r>
            <a:r>
              <a:rPr lang="en-US" b="1" dirty="0" smtClean="0">
                <a:solidFill>
                  <a:srgbClr val="FF0000"/>
                </a:solidFill>
                <a:latin typeface="Times New Roman" panose="02020603050405020304" pitchFamily="18" charset="0"/>
                <a:cs typeface="Times New Roman" panose="02020603050405020304" pitchFamily="18" charset="0"/>
              </a:rPr>
              <a:t>KHÁC</a:t>
            </a:r>
            <a:br>
              <a:rPr lang="en-US" b="1" dirty="0" smtClean="0">
                <a:solidFill>
                  <a:srgbClr val="FF0000"/>
                </a:solidFill>
                <a:latin typeface="Times New Roman" panose="02020603050405020304" pitchFamily="18" charset="0"/>
                <a:cs typeface="Times New Roman" panose="02020603050405020304" pitchFamily="18" charset="0"/>
              </a:rPr>
            </a:br>
            <a:r>
              <a:rPr lang="en-US" sz="3100" b="1" dirty="0"/>
              <a:t>1. DIODE </a:t>
            </a:r>
            <a:r>
              <a:rPr lang="en-US" sz="3100" b="1" dirty="0" smtClean="0"/>
              <a:t>ZENER</a:t>
            </a:r>
            <a:r>
              <a:rPr lang="en-US" sz="3100" b="1" dirty="0"/>
              <a:t>:</a:t>
            </a:r>
            <a:br>
              <a:rPr lang="en-US" sz="3100" b="1" dirty="0"/>
            </a:br>
            <a:endParaRPr lang="vi-VN" sz="3100" dirty="0"/>
          </a:p>
        </p:txBody>
      </p:sp>
      <p:sp>
        <p:nvSpPr>
          <p:cNvPr id="3" name="Content Placeholder 2"/>
          <p:cNvSpPr>
            <a:spLocks noGrp="1"/>
          </p:cNvSpPr>
          <p:nvPr>
            <p:ph idx="1"/>
          </p:nvPr>
        </p:nvSpPr>
        <p:spPr>
          <a:xfrm>
            <a:off x="677334" y="1494971"/>
            <a:ext cx="8596668" cy="3880773"/>
          </a:xfrm>
        </p:spPr>
        <p:txBody>
          <a:bodyPr/>
          <a:lstStyle/>
          <a:p>
            <a:r>
              <a:rPr lang="vi-VN" dirty="0" smtClean="0"/>
              <a:t>+ Khái niệm:</a:t>
            </a:r>
          </a:p>
          <a:p>
            <a:r>
              <a:rPr lang="vi-VN" dirty="0" smtClean="0"/>
              <a:t>Đối </a:t>
            </a:r>
            <a:r>
              <a:rPr lang="vi-VN" dirty="0"/>
              <a:t>với các </a:t>
            </a:r>
            <a:r>
              <a:rPr lang="vi-VN" dirty="0">
                <a:solidFill>
                  <a:srgbClr val="FF0000"/>
                </a:solidFill>
                <a:hlinkClick r:id="rId2"/>
              </a:rPr>
              <a:t>diode</a:t>
            </a:r>
            <a:r>
              <a:rPr lang="vi-VN" dirty="0"/>
              <a:t> thông thường thì dòng điện sẽ bị chặn qua chúng khi bị phân cực ngược và bị hỏng khi điện áp ngược đặt lên diode quá cao. Do đó, các diode này không bao giờ được phép hoạt động trong vùng đánh thủng.</a:t>
            </a:r>
          </a:p>
          <a:p>
            <a:r>
              <a:rPr lang="vi-VN" dirty="0"/>
              <a:t>Tuy nhiên, diode zener thì khác. Chúng được thiết kế đặc biệt để có thể hoạt động ở chế độ phân cực ngược trong vùng </a:t>
            </a:r>
            <a:r>
              <a:rPr lang="vi-VN" i="1" dirty="0"/>
              <a:t>điện áp đánh thủng</a:t>
            </a:r>
            <a:r>
              <a:rPr lang="vi-VN" dirty="0"/>
              <a:t> (breakdown) mà không bị hỏng. Vì lý do này, diode zener đôi khi còn được gọi là </a:t>
            </a:r>
            <a:r>
              <a:rPr lang="vi-VN" i="1" dirty="0"/>
              <a:t>diode đánh thủng</a:t>
            </a:r>
            <a:r>
              <a:rPr lang="vi-VN" dirty="0"/>
              <a:t>.</a:t>
            </a:r>
          </a:p>
          <a:p>
            <a:r>
              <a:rPr lang="vi-VN" dirty="0" smtClean="0"/>
              <a:t>+ Ký hiệu: </a:t>
            </a:r>
            <a:endParaRPr lang="vi-VN"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02796" y="4497309"/>
            <a:ext cx="3057952" cy="1114581"/>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60748" y="3839130"/>
            <a:ext cx="3913254" cy="2182392"/>
          </a:xfrm>
          <a:prstGeom prst="rect">
            <a:avLst/>
          </a:prstGeom>
        </p:spPr>
      </p:pic>
    </p:spTree>
    <p:extLst>
      <p:ext uri="{BB962C8B-B14F-4D97-AF65-F5344CB8AC3E}">
        <p14:creationId xmlns:p14="http://schemas.microsoft.com/office/powerpoint/2010/main" val="21587418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1. DIODE </a:t>
            </a:r>
            <a:r>
              <a:rPr lang="en-US" sz="3100" b="1" dirty="0" smtClean="0"/>
              <a:t>ZENER</a:t>
            </a:r>
            <a:r>
              <a:rPr lang="en-US" sz="3100" b="1" dirty="0"/>
              <a:t>:</a:t>
            </a:r>
            <a:endParaRPr lang="vi-VN" dirty="0"/>
          </a:p>
        </p:txBody>
      </p:sp>
      <p:sp>
        <p:nvSpPr>
          <p:cNvPr id="3" name="Content Placeholder 2"/>
          <p:cNvSpPr>
            <a:spLocks noGrp="1"/>
          </p:cNvSpPr>
          <p:nvPr>
            <p:ph idx="1"/>
          </p:nvPr>
        </p:nvSpPr>
        <p:spPr>
          <a:xfrm>
            <a:off x="677334" y="2160589"/>
            <a:ext cx="8596668" cy="3775754"/>
          </a:xfrm>
        </p:spPr>
        <p:txBody>
          <a:bodyPr>
            <a:normAutofit/>
          </a:bodyPr>
          <a:lstStyle/>
          <a:p>
            <a:r>
              <a:rPr lang="vi-VN" sz="3200" b="1" dirty="0"/>
              <a:t>Hoạt động của diode zener</a:t>
            </a:r>
            <a:endParaRPr lang="vi-VN" sz="3200" dirty="0"/>
          </a:p>
          <a:p>
            <a:r>
              <a:rPr lang="en-US" sz="3200" dirty="0" smtClean="0"/>
              <a:t>+ </a:t>
            </a:r>
            <a:r>
              <a:rPr lang="en-US" sz="3200" dirty="0" err="1" smtClean="0">
                <a:latin typeface="Times New Roman" panose="02020603050405020304" pitchFamily="18" charset="0"/>
                <a:cs typeface="Times New Roman" panose="02020603050405020304" pitchFamily="18" charset="0"/>
              </a:rPr>
              <a:t>Trạng</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thái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phân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cực</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thuận</a:t>
            </a:r>
            <a:r>
              <a:rPr lang="en-US" sz="3200" dirty="0" smtClean="0">
                <a:latin typeface="Times New Roman" panose="02020603050405020304" pitchFamily="18" charset="0"/>
                <a:cs typeface="Times New Roman" panose="02020603050405020304" pitchFamily="18" charset="0"/>
              </a:rPr>
              <a:t>: Diode Zener </a:t>
            </a:r>
            <a:r>
              <a:rPr lang="en-US" sz="3200" dirty="0" err="1" smtClean="0">
                <a:latin typeface="Times New Roman" panose="02020603050405020304" pitchFamily="18" charset="0"/>
                <a:cs typeface="Times New Roman" panose="02020603050405020304" pitchFamily="18" charset="0"/>
              </a:rPr>
              <a:t>có</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đặc</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tính</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như</a:t>
            </a:r>
            <a:r>
              <a:rPr lang="en-US" sz="3200" dirty="0" smtClean="0">
                <a:latin typeface="Times New Roman" panose="02020603050405020304" pitchFamily="18" charset="0"/>
                <a:cs typeface="Times New Roman" panose="02020603050405020304" pitchFamily="18" charset="0"/>
              </a:rPr>
              <a:t> Diode </a:t>
            </a:r>
            <a:r>
              <a:rPr lang="en-US" sz="3200" dirty="0" err="1" smtClean="0">
                <a:latin typeface="Times New Roman" panose="02020603050405020304" pitchFamily="18" charset="0"/>
                <a:cs typeface="Times New Roman" panose="02020603050405020304" pitchFamily="18" charset="0"/>
              </a:rPr>
              <a:t>thường</a:t>
            </a:r>
            <a:endParaRPr lang="en-US" sz="3200" dirty="0" smtClean="0">
              <a:latin typeface="Times New Roman" panose="02020603050405020304" pitchFamily="18" charset="0"/>
              <a:cs typeface="Times New Roman" panose="02020603050405020304" pitchFamily="18" charset="0"/>
            </a:endParaRPr>
          </a:p>
          <a:p>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Trạng</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thái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phân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cực</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ngược</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Nếu</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điện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áp</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ngược</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đạt</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chỉ</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số</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ổn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áp</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thì</a:t>
            </a:r>
            <a:r>
              <a:rPr lang="en-US" sz="3200" dirty="0" smtClean="0">
                <a:latin typeface="Times New Roman" panose="02020603050405020304" pitchFamily="18" charset="0"/>
                <a:cs typeface="Times New Roman" panose="02020603050405020304" pitchFamily="18" charset="0"/>
              </a:rPr>
              <a:t> diode </a:t>
            </a:r>
            <a:r>
              <a:rPr lang="en-US" sz="3200" dirty="0" err="1" smtClean="0">
                <a:latin typeface="Times New Roman" panose="02020603050405020304" pitchFamily="18" charset="0"/>
                <a:cs typeface="Times New Roman" panose="02020603050405020304" pitchFamily="18" charset="0"/>
              </a:rPr>
              <a:t>sẽ</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hoạt</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động</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và</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giữ</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điện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áp</a:t>
            </a:r>
            <a:r>
              <a:rPr lang="en-US" sz="3200" dirty="0" smtClean="0">
                <a:latin typeface="Times New Roman" panose="02020603050405020304" pitchFamily="18" charset="0"/>
                <a:cs typeface="Times New Roman" panose="02020603050405020304" pitchFamily="18" charset="0"/>
              </a:rPr>
              <a:t> ở </a:t>
            </a:r>
            <a:r>
              <a:rPr lang="en-US" sz="3200" dirty="0" err="1" smtClean="0">
                <a:latin typeface="Times New Roman" panose="02020603050405020304" pitchFamily="18" charset="0"/>
                <a:cs typeface="Times New Roman" panose="02020603050405020304" pitchFamily="18" charset="0"/>
              </a:rPr>
              <a:t>mức</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cần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ổn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định</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là</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V</a:t>
            </a:r>
            <a:r>
              <a:rPr lang="en-US" sz="3200" baseline="-25000" dirty="0" err="1" smtClean="0">
                <a:latin typeface="Times New Roman" panose="02020603050405020304" pitchFamily="18" charset="0"/>
                <a:cs typeface="Times New Roman" panose="02020603050405020304" pitchFamily="18" charset="0"/>
              </a:rPr>
              <a:t>z</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giá</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trị</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điện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áp</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ổn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định</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được</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ghi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trên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thân</a:t>
            </a:r>
            <a:r>
              <a:rPr lang="en-US" sz="3200" dirty="0" smtClean="0">
                <a:latin typeface="Times New Roman" panose="02020603050405020304" pitchFamily="18" charset="0"/>
                <a:cs typeface="Times New Roman" panose="02020603050405020304" pitchFamily="18" charset="0"/>
              </a:rPr>
              <a:t> diode Zener</a:t>
            </a:r>
          </a:p>
          <a:p>
            <a:endParaRPr lang="vi-VN" dirty="0"/>
          </a:p>
        </p:txBody>
      </p:sp>
    </p:spTree>
    <p:extLst>
      <p:ext uri="{BB962C8B-B14F-4D97-AF65-F5344CB8AC3E}">
        <p14:creationId xmlns:p14="http://schemas.microsoft.com/office/powerpoint/2010/main" val="42610183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90286"/>
            <a:ext cx="8596668" cy="1320800"/>
          </a:xfrm>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1. DIODE ZENER:</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22202" y="1611086"/>
            <a:ext cx="7179969" cy="5147147"/>
          </a:xfrm>
        </p:spPr>
      </p:pic>
    </p:spTree>
    <p:extLst>
      <p:ext uri="{BB962C8B-B14F-4D97-AF65-F5344CB8AC3E}">
        <p14:creationId xmlns:p14="http://schemas.microsoft.com/office/powerpoint/2010/main" val="20752682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7963" y="451343"/>
            <a:ext cx="8596668" cy="1320800"/>
          </a:xfrm>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1. DIODE ZENER:</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17601" y="1422400"/>
            <a:ext cx="7018140" cy="5679581"/>
          </a:xfrm>
        </p:spPr>
      </p:pic>
    </p:spTree>
    <p:extLst>
      <p:ext uri="{BB962C8B-B14F-4D97-AF65-F5344CB8AC3E}">
        <p14:creationId xmlns:p14="http://schemas.microsoft.com/office/powerpoint/2010/main" val="30327009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6363" y="246743"/>
            <a:ext cx="8596668" cy="1320800"/>
          </a:xfrm>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1. DIODE ZENER:</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86268" y="1248229"/>
            <a:ext cx="6157961" cy="5645587"/>
          </a:xfrm>
        </p:spPr>
      </p:pic>
    </p:spTree>
    <p:extLst>
      <p:ext uri="{BB962C8B-B14F-4D97-AF65-F5344CB8AC3E}">
        <p14:creationId xmlns:p14="http://schemas.microsoft.com/office/powerpoint/2010/main" val="132918232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17715"/>
            <a:ext cx="8596668" cy="1320800"/>
          </a:xfrm>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1. DIODE ZENER:</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04687" y="1311696"/>
            <a:ext cx="6865257" cy="6105782"/>
          </a:xfrm>
        </p:spPr>
      </p:pic>
    </p:spTree>
    <p:extLst>
      <p:ext uri="{BB962C8B-B14F-4D97-AF65-F5344CB8AC3E}">
        <p14:creationId xmlns:p14="http://schemas.microsoft.com/office/powerpoint/2010/main" val="326947031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46742"/>
            <a:ext cx="8596668" cy="1320800"/>
          </a:xfrm>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1. DIODE ZENER:</a:t>
            </a:r>
            <a:endParaRPr lang="vi-VN" dirty="0"/>
          </a:p>
        </p:txBody>
      </p:sp>
      <p:sp>
        <p:nvSpPr>
          <p:cNvPr id="3" name="Content Placeholder 2"/>
          <p:cNvSpPr>
            <a:spLocks noGrp="1"/>
          </p:cNvSpPr>
          <p:nvPr>
            <p:ph idx="1"/>
          </p:nvPr>
        </p:nvSpPr>
        <p:spPr/>
        <p:txBody>
          <a:bodyPr/>
          <a:lstStyle/>
          <a:p>
            <a:r>
              <a:rPr lang="vi-VN" sz="2800" b="1" dirty="0"/>
              <a:t>Mạch ổn áp dùng diode </a:t>
            </a:r>
            <a:r>
              <a:rPr lang="vi-VN" sz="2800" b="1" dirty="0" smtClean="0"/>
              <a:t>zener</a:t>
            </a:r>
          </a:p>
          <a:p>
            <a:r>
              <a:rPr lang="vi-VN" sz="2800" dirty="0"/>
              <a:t>Hình dưới đây mô tả một mạch điều chỉnh điện áp đơn giản dùng điốt zener (hay còn gọi là mạch ổn áp zener).</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23627" y="3970674"/>
            <a:ext cx="5591552" cy="2887326"/>
          </a:xfrm>
          <a:prstGeom prst="rect">
            <a:avLst/>
          </a:prstGeom>
        </p:spPr>
      </p:pic>
    </p:spTree>
    <p:extLst>
      <p:ext uri="{BB962C8B-B14F-4D97-AF65-F5344CB8AC3E}">
        <p14:creationId xmlns:p14="http://schemas.microsoft.com/office/powerpoint/2010/main" val="25857887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1. DIODE ZENER:</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7334" y="1789543"/>
            <a:ext cx="4848982" cy="2503883"/>
          </a:xfrm>
        </p:spPr>
      </p:pic>
      <p:sp>
        <p:nvSpPr>
          <p:cNvPr id="5" name="TextBox 4"/>
          <p:cNvSpPr txBox="1"/>
          <p:nvPr/>
        </p:nvSpPr>
        <p:spPr>
          <a:xfrm>
            <a:off x="5526316" y="2235200"/>
            <a:ext cx="4633685" cy="4801314"/>
          </a:xfrm>
          <a:prstGeom prst="rect">
            <a:avLst/>
          </a:prstGeom>
          <a:noFill/>
        </p:spPr>
        <p:txBody>
          <a:bodyPr wrap="square" rtlCol="0">
            <a:spAutoFit/>
          </a:bodyPr>
          <a:lstStyle/>
          <a:p>
            <a:r>
              <a:rPr lang="vi-VN" dirty="0" smtClean="0"/>
              <a:t>+Diốt </a:t>
            </a:r>
            <a:r>
              <a:rPr lang="vi-VN" dirty="0"/>
              <a:t>zener được phân cực ngược bằng cách kết nối cực cathode của nó với cực dương của nguồn điện đầu vào.</a:t>
            </a:r>
          </a:p>
          <a:p>
            <a:r>
              <a:rPr lang="vi-VN" dirty="0" smtClean="0"/>
              <a:t>+Một </a:t>
            </a:r>
            <a:r>
              <a:rPr lang="vi-VN" dirty="0"/>
              <a:t>điện trở nối tiếp (giới hạn dòng) R</a:t>
            </a:r>
            <a:r>
              <a:rPr lang="vi-VN" baseline="-25000" dirty="0"/>
              <a:t>S</a:t>
            </a:r>
            <a:r>
              <a:rPr lang="vi-VN" dirty="0"/>
              <a:t> được mắc nối tiếp với điốt zener để dòng điện chạy qua diode nhỏ hơn định mức dòng điện tối đa của nó. Nếu không, điốt zener sẽ bị cháy, giống như bất kỳ linh kiện nào do tiêu tán công suất quá lớn.</a:t>
            </a:r>
          </a:p>
          <a:p>
            <a:r>
              <a:rPr lang="vi-VN" dirty="0" smtClean="0"/>
              <a:t>+Nguồn </a:t>
            </a:r>
            <a:r>
              <a:rPr lang="vi-VN" dirty="0"/>
              <a:t>điện áp V</a:t>
            </a:r>
            <a:r>
              <a:rPr lang="vi-VN" baseline="-25000" dirty="0"/>
              <a:t>S</a:t>
            </a:r>
            <a:r>
              <a:rPr lang="vi-VN" dirty="0"/>
              <a:t> được kết nối vào ngõ vào của mạch. Ngoài ra, để giữ cho diode hoạt động trong điều khiện đánh thủng, điện áp nguồn V</a:t>
            </a:r>
            <a:r>
              <a:rPr lang="vi-VN" baseline="-25000" dirty="0"/>
              <a:t>S</a:t>
            </a:r>
            <a:r>
              <a:rPr lang="vi-VN" dirty="0"/>
              <a:t> phải lớn hơn điện áp đánh thủng zener V</a:t>
            </a:r>
            <a:r>
              <a:rPr lang="vi-VN" baseline="-25000" dirty="0"/>
              <a:t>Z</a:t>
            </a:r>
            <a:r>
              <a:rPr lang="vi-VN" dirty="0"/>
              <a:t>.</a:t>
            </a:r>
          </a:p>
          <a:p>
            <a:r>
              <a:rPr lang="vi-VN" dirty="0" smtClean="0"/>
              <a:t>+Điện </a:t>
            </a:r>
            <a:r>
              <a:rPr lang="vi-VN" dirty="0"/>
              <a:t>áp ổn định ở ngõ ra V</a:t>
            </a:r>
            <a:r>
              <a:rPr lang="vi-VN" baseline="-25000" dirty="0"/>
              <a:t>out</a:t>
            </a:r>
            <a:r>
              <a:rPr lang="vi-VN" dirty="0"/>
              <a:t> cũng chính là điện áp trên điốt zener.</a:t>
            </a:r>
          </a:p>
          <a:p>
            <a:endParaRPr lang="vi-VN" dirty="0"/>
          </a:p>
        </p:txBody>
      </p:sp>
    </p:spTree>
    <p:extLst>
      <p:ext uri="{BB962C8B-B14F-4D97-AF65-F5344CB8AC3E}">
        <p14:creationId xmlns:p14="http://schemas.microsoft.com/office/powerpoint/2010/main" val="10115414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53143"/>
          </a:xfrm>
        </p:spPr>
        <p:txBody>
          <a:bodyPr>
            <a:normAutofit fontScale="90000"/>
          </a:bodyPr>
          <a:lstStyle/>
          <a:p>
            <a:r>
              <a:rPr lang="vi-VN" b="1" dirty="0"/>
              <a:t>Mạch ổn áp dùng diode zener</a:t>
            </a:r>
            <a:br>
              <a:rPr lang="vi-VN" b="1" dirty="0"/>
            </a:br>
            <a:endParaRPr lang="vi-VN" dirty="0"/>
          </a:p>
        </p:txBody>
      </p:sp>
      <p:sp>
        <p:nvSpPr>
          <p:cNvPr id="3" name="Content Placeholder 2"/>
          <p:cNvSpPr>
            <a:spLocks noGrp="1"/>
          </p:cNvSpPr>
          <p:nvPr>
            <p:ph idx="1"/>
          </p:nvPr>
        </p:nvSpPr>
        <p:spPr>
          <a:xfrm>
            <a:off x="677334" y="1405846"/>
            <a:ext cx="8596668" cy="3880773"/>
          </a:xfrm>
        </p:spPr>
        <p:txBody>
          <a:bodyPr/>
          <a:lstStyle/>
          <a:p>
            <a:r>
              <a:rPr lang="vi-VN" dirty="0"/>
              <a:t>Bởi vì điện trở tải mắc song song với diode zener nên điện áp trên tải bằng với điện áp zener.</a:t>
            </a:r>
          </a:p>
          <a:p>
            <a:r>
              <a:rPr lang="vi-VN" dirty="0"/>
              <a:t>V</a:t>
            </a:r>
            <a:r>
              <a:rPr lang="vi-VN" baseline="-25000" dirty="0"/>
              <a:t>L</a:t>
            </a:r>
            <a:r>
              <a:rPr lang="vi-VN" dirty="0"/>
              <a:t> = V</a:t>
            </a:r>
            <a:r>
              <a:rPr lang="vi-VN" baseline="-25000" dirty="0"/>
              <a:t>Z</a:t>
            </a:r>
            <a:endParaRPr lang="vi-VN" dirty="0"/>
          </a:p>
          <a:p>
            <a:r>
              <a:rPr lang="vi-VN" dirty="0"/>
              <a:t>Sử dụng </a:t>
            </a:r>
            <a:r>
              <a:rPr lang="vi-VN" dirty="0">
                <a:hlinkClick r:id="rId2"/>
              </a:rPr>
              <a:t>định luật Ohm</a:t>
            </a:r>
            <a:r>
              <a:rPr lang="vi-VN" dirty="0"/>
              <a:t>, chúng ta có thể tính toán dòng điện chạy qua tải như sau:</a:t>
            </a:r>
          </a:p>
          <a:p>
            <a:r>
              <a:rPr lang="vi-VN" dirty="0"/>
              <a:t>I</a:t>
            </a:r>
            <a:r>
              <a:rPr lang="vi-VN" baseline="-25000" dirty="0"/>
              <a:t>L</a:t>
            </a:r>
            <a:r>
              <a:rPr lang="vi-VN" dirty="0"/>
              <a:t> = V</a:t>
            </a:r>
            <a:r>
              <a:rPr lang="vi-VN" baseline="-25000" dirty="0"/>
              <a:t>L</a:t>
            </a:r>
            <a:r>
              <a:rPr lang="vi-VN" dirty="0"/>
              <a:t>/R</a:t>
            </a:r>
            <a:r>
              <a:rPr lang="vi-VN" baseline="-25000" dirty="0"/>
              <a:t>L</a:t>
            </a:r>
            <a:r>
              <a:rPr lang="vi-VN" dirty="0"/>
              <a:t> = V</a:t>
            </a:r>
            <a:r>
              <a:rPr lang="vi-VN" baseline="-25000" dirty="0"/>
              <a:t>Z</a:t>
            </a:r>
            <a:r>
              <a:rPr lang="vi-VN" dirty="0"/>
              <a:t>/R</a:t>
            </a:r>
            <a:r>
              <a:rPr lang="vi-VN" baseline="-25000" dirty="0"/>
              <a:t>L</a:t>
            </a:r>
            <a:endParaRPr lang="vi-VN" dirty="0"/>
          </a:p>
          <a:p>
            <a:endParaRPr lang="vi-VN"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7334" y="3648297"/>
            <a:ext cx="6727692" cy="2491245"/>
          </a:xfrm>
          <a:prstGeom prst="rect">
            <a:avLst/>
          </a:prstGeom>
        </p:spPr>
      </p:pic>
    </p:spTree>
    <p:extLst>
      <p:ext uri="{BB962C8B-B14F-4D97-AF65-F5344CB8AC3E}">
        <p14:creationId xmlns:p14="http://schemas.microsoft.com/office/powerpoint/2010/main" val="38624308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1. DIODE ZENER:</a:t>
            </a:r>
            <a:endParaRPr lang="vi-VN" dirty="0"/>
          </a:p>
        </p:txBody>
      </p:sp>
      <p:sp>
        <p:nvSpPr>
          <p:cNvPr id="3" name="Content Placeholder 2"/>
          <p:cNvSpPr>
            <a:spLocks noGrp="1"/>
          </p:cNvSpPr>
          <p:nvPr>
            <p:ph idx="1"/>
          </p:nvPr>
        </p:nvSpPr>
        <p:spPr>
          <a:xfrm>
            <a:off x="677334" y="1785257"/>
            <a:ext cx="8596668" cy="5072743"/>
          </a:xfrm>
        </p:spPr>
        <p:txBody>
          <a:bodyPr>
            <a:normAutofit fontScale="92500" lnSpcReduction="10000"/>
          </a:bodyPr>
          <a:lstStyle/>
          <a:p>
            <a:r>
              <a:rPr lang="vi-VN" b="1" dirty="0"/>
              <a:t>Các thông số kỹ thuật của diode zener</a:t>
            </a:r>
            <a:endParaRPr lang="vi-VN" dirty="0"/>
          </a:p>
          <a:p>
            <a:r>
              <a:rPr lang="vi-VN" i="1" dirty="0"/>
              <a:t>Điện áp zener V</a:t>
            </a:r>
            <a:r>
              <a:rPr lang="vi-VN" i="1" baseline="-25000" dirty="0"/>
              <a:t>Z</a:t>
            </a:r>
            <a:r>
              <a:rPr lang="vi-VN" dirty="0"/>
              <a:t>: Điện áp zener cũng chính là điện áp ngược đánh thủng. Điện áp này có giá trị từ 2.4 V đến khoảng 200 V. Điện áp zener có khá nhiều loại đó là 2.4V, 2.7V, 3.3V, 3.7V, 4.1V, 4.7V,  5.1V, 6.2V, 9.1v, 10V, 12V, 13V, 15V, 18V, 20V, 24V…</a:t>
            </a:r>
          </a:p>
          <a:p>
            <a:r>
              <a:rPr lang="vi-VN" i="1" dirty="0"/>
              <a:t>Dòng điện I</a:t>
            </a:r>
            <a:r>
              <a:rPr lang="vi-VN" i="1" baseline="-25000" dirty="0"/>
              <a:t>Z(Max)</a:t>
            </a:r>
            <a:r>
              <a:rPr lang="vi-VN" dirty="0"/>
              <a:t>: Dòng điện cực đại tương ứng với điện áp zener định mức V</a:t>
            </a:r>
            <a:r>
              <a:rPr lang="vi-VN" baseline="-25000" dirty="0"/>
              <a:t>Z</a:t>
            </a:r>
            <a:r>
              <a:rPr lang="vi-VN" dirty="0"/>
              <a:t>, I</a:t>
            </a:r>
            <a:r>
              <a:rPr lang="vi-VN" baseline="-25000" dirty="0"/>
              <a:t>Z(Max) </a:t>
            </a:r>
            <a:r>
              <a:rPr lang="vi-VN" dirty="0"/>
              <a:t>= 200 µA – 200 A. </a:t>
            </a:r>
          </a:p>
          <a:p>
            <a:r>
              <a:rPr lang="vi-VN" i="1" dirty="0"/>
              <a:t>Dòng điện I</a:t>
            </a:r>
            <a:r>
              <a:rPr lang="vi-VN" i="1" baseline="-25000" dirty="0"/>
              <a:t>Z(Min)</a:t>
            </a:r>
            <a:r>
              <a:rPr lang="vi-VN" dirty="0"/>
              <a:t>: Dòng điện tối thiểu cần thiết để diode bị đánh thủng, I</a:t>
            </a:r>
            <a:r>
              <a:rPr lang="vi-VN" baseline="-25000" dirty="0"/>
              <a:t>Z(Min) </a:t>
            </a:r>
            <a:r>
              <a:rPr lang="vi-VN" dirty="0"/>
              <a:t>= 5mA – 10mA. </a:t>
            </a:r>
          </a:p>
          <a:p>
            <a:r>
              <a:rPr lang="vi-VN" i="1" dirty="0"/>
              <a:t>Công suất danh định</a:t>
            </a:r>
            <a:r>
              <a:rPr lang="vi-VN" dirty="0"/>
              <a:t>: Công suất tiêu tán tối đa của diode Zener được tính bằng tích của điện áp trên diode và dòng điện chạy qua nó. Các giá trị tiêu biểu là 400 mW, 500mW, 1 W và 5W.</a:t>
            </a:r>
          </a:p>
          <a:p>
            <a:r>
              <a:rPr lang="vi-VN" i="1" dirty="0"/>
              <a:t>Sai số điện áp</a:t>
            </a:r>
            <a:r>
              <a:rPr lang="vi-VN" dirty="0"/>
              <a:t>: Thông thường ± 5%.</a:t>
            </a:r>
          </a:p>
          <a:p>
            <a:r>
              <a:rPr lang="vi-VN" dirty="0"/>
              <a:t>N</a:t>
            </a:r>
            <a:r>
              <a:rPr lang="vi-VN" i="1" dirty="0"/>
              <a:t>hiệt độ làm việc ổn định</a:t>
            </a:r>
            <a:r>
              <a:rPr lang="vi-VN" dirty="0"/>
              <a:t>: Diode có độ ổn định tốt nhất khi làm việc với điện áp 5V. </a:t>
            </a:r>
          </a:p>
          <a:p>
            <a:r>
              <a:rPr lang="vi-VN" dirty="0"/>
              <a:t>Đ</a:t>
            </a:r>
            <a:r>
              <a:rPr lang="vi-VN" i="1" dirty="0"/>
              <a:t>iện trở zener R</a:t>
            </a:r>
            <a:r>
              <a:rPr lang="vi-VN" i="1" baseline="-25000" dirty="0"/>
              <a:t>Z</a:t>
            </a:r>
            <a:r>
              <a:rPr lang="vi-VN" dirty="0"/>
              <a:t>: Điốt zener có một giá trị điện trở nhất định được thể hiện qua đặc tuyến V-I.</a:t>
            </a:r>
          </a:p>
          <a:p>
            <a:endParaRPr lang="vi-VN" dirty="0"/>
          </a:p>
        </p:txBody>
      </p:sp>
    </p:spTree>
    <p:extLst>
      <p:ext uri="{BB962C8B-B14F-4D97-AF65-F5344CB8AC3E}">
        <p14:creationId xmlns:p14="http://schemas.microsoft.com/office/powerpoint/2010/main" val="27568919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1. DIODE ZENER:</a:t>
            </a:r>
            <a:endParaRPr lang="vi-VN" dirty="0"/>
          </a:p>
        </p:txBody>
      </p:sp>
      <p:sp>
        <p:nvSpPr>
          <p:cNvPr id="3" name="Content Placeholder 2"/>
          <p:cNvSpPr>
            <a:spLocks noGrp="1"/>
          </p:cNvSpPr>
          <p:nvPr>
            <p:ph idx="1"/>
          </p:nvPr>
        </p:nvSpPr>
        <p:spPr>
          <a:xfrm>
            <a:off x="1591734" y="2160589"/>
            <a:ext cx="8596668" cy="3880773"/>
          </a:xfrm>
        </p:spPr>
        <p:txBody>
          <a:bodyPr/>
          <a:lstStyle/>
          <a:p>
            <a:r>
              <a:rPr lang="vi-VN" sz="2800" b="1" dirty="0"/>
              <a:t>Ứng dụng của diode zener</a:t>
            </a:r>
            <a:endParaRPr lang="vi-VN" sz="2800" dirty="0"/>
          </a:p>
          <a:p>
            <a:r>
              <a:rPr lang="vi-VN" dirty="0" smtClean="0"/>
              <a:t>Diode Zener được sử dụng làm linh kiện ổn áp trong các mạch có điện áp nguồn thay đổi</a:t>
            </a:r>
          </a:p>
          <a:p>
            <a:endParaRPr lang="vi-VN" dirty="0"/>
          </a:p>
          <a:p>
            <a:endParaRPr lang="vi-VN" dirty="0" smtClean="0"/>
          </a:p>
          <a:p>
            <a:endParaRPr lang="vi-VN" dirty="0"/>
          </a:p>
          <a:p>
            <a:endParaRPr lang="vi-VN" dirty="0" smtClean="0"/>
          </a:p>
          <a:p>
            <a:endParaRPr lang="vi-VN" dirty="0"/>
          </a:p>
          <a:p>
            <a:endParaRPr lang="vi-VN" dirty="0" smtClean="0"/>
          </a:p>
          <a:p>
            <a:endParaRPr lang="vi-VN" dirty="0"/>
          </a:p>
        </p:txBody>
      </p:sp>
      <p:sp>
        <p:nvSpPr>
          <p:cNvPr id="4" name="Rectangle 2"/>
          <p:cNvSpPr>
            <a:spLocks noChangeArrowheads="1"/>
          </p:cNvSpPr>
          <p:nvPr/>
        </p:nvSpPr>
        <p:spPr bwMode="auto">
          <a:xfrm>
            <a:off x="91440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vi-VN" altLang="vi-VN" sz="1200" b="0" i="0" u="none" strike="noStrike" cap="none" normalizeH="0" baseline="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Cho sơ đồ mạch . Điện áp ngơ ra của mạch là:</a:t>
            </a:r>
            <a:endParaRPr kumimoji="0" lang="vi-VN" altLang="vi-VN" sz="1800" b="0" i="0" u="none" strike="noStrike" cap="none" normalizeH="0" baseline="0" smtClean="0">
              <a:ln>
                <a:noFill/>
              </a:ln>
              <a:solidFill>
                <a:schemeClr val="tx1"/>
              </a:solidFill>
              <a:effectLst/>
              <a:latin typeface="Arial" panose="020B0604020202020204" pitchFamily="34" charset="0"/>
            </a:endParaRPr>
          </a:p>
        </p:txBody>
      </p:sp>
      <p:pic>
        <p:nvPicPr>
          <p:cNvPr id="2049"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9543" y="3309719"/>
            <a:ext cx="6553348" cy="203153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Table 4"/>
          <p:cNvGraphicFramePr>
            <a:graphicFrameLocks noGrp="1"/>
          </p:cNvGraphicFramePr>
          <p:nvPr>
            <p:extLst>
              <p:ext uri="{D42A27DB-BD31-4B8C-83A1-F6EECF244321}">
                <p14:modId xmlns:p14="http://schemas.microsoft.com/office/powerpoint/2010/main" val="538193470"/>
              </p:ext>
            </p:extLst>
          </p:nvPr>
        </p:nvGraphicFramePr>
        <p:xfrm>
          <a:off x="2041411" y="5264122"/>
          <a:ext cx="4214245" cy="1554480"/>
        </p:xfrm>
        <a:graphic>
          <a:graphicData uri="http://schemas.openxmlformats.org/drawingml/2006/table">
            <a:tbl>
              <a:tblPr>
                <a:tableStyleId>{5C22544A-7EE6-4342-B048-85BDC9FD1C3A}</a:tableStyleId>
              </a:tblPr>
              <a:tblGrid>
                <a:gridCol w="1453188"/>
                <a:gridCol w="1307869"/>
                <a:gridCol w="1453188"/>
              </a:tblGrid>
              <a:tr h="0">
                <a:tc>
                  <a:txBody>
                    <a:bodyPr/>
                    <a:lstStyle/>
                    <a:p>
                      <a:endParaRPr lang="vi-VN"/>
                    </a:p>
                  </a:txBody>
                  <a:tcPr marL="0" marR="0" marT="0" marB="0" anchor="ctr"/>
                </a:tc>
                <a:tc>
                  <a:txBody>
                    <a:bodyPr/>
                    <a:lstStyle/>
                    <a:p>
                      <a:endParaRPr lang="vi-VN"/>
                    </a:p>
                  </a:txBody>
                  <a:tcPr/>
                </a:tc>
                <a:tc>
                  <a:txBody>
                    <a:bodyPr/>
                    <a:lstStyle/>
                    <a:p>
                      <a:endParaRPr lang="vi-VN"/>
                    </a:p>
                  </a:txBody>
                  <a:tcPr/>
                </a:tc>
              </a:tr>
              <a:tr h="0">
                <a:tc>
                  <a:txBody>
                    <a:bodyPr/>
                    <a:lstStyle/>
                    <a:p>
                      <a:pPr>
                        <a:lnSpc>
                          <a:spcPct val="107000"/>
                        </a:lnSpc>
                        <a:spcAft>
                          <a:spcPts val="0"/>
                        </a:spcAft>
                        <a:tabLst>
                          <a:tab pos="457200" algn="l"/>
                        </a:tabLst>
                      </a:pPr>
                      <a:r>
                        <a:rPr lang="vi-VN" sz="1200">
                          <a:effectLst/>
                        </a:rPr>
                        <a:t>A.</a:t>
                      </a:r>
                      <a:endParaRPr lang="vi-VN" sz="1200">
                        <a:effectLst/>
                        <a:latin typeface="Arial" panose="020B0604020202020204" pitchFamily="34"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Aft>
                          <a:spcPts val="0"/>
                        </a:spcAft>
                        <a:tabLst>
                          <a:tab pos="457200" algn="l"/>
                        </a:tabLst>
                      </a:pPr>
                      <a:r>
                        <a:rPr lang="vi-VN" sz="1200">
                          <a:effectLst/>
                        </a:rPr>
                        <a:t>6V</a:t>
                      </a:r>
                      <a:endParaRPr lang="vi-VN" sz="1200">
                        <a:effectLst/>
                        <a:latin typeface="Arial" panose="020B0604020202020204" pitchFamily="34" charset="0"/>
                        <a:ea typeface="Times New Roman" panose="02020603050405020304" pitchFamily="18" charset="0"/>
                        <a:cs typeface="Times New Roman" panose="02020603050405020304" pitchFamily="18" charset="0"/>
                      </a:endParaRPr>
                    </a:p>
                  </a:txBody>
                  <a:tcPr marL="47625" marR="0" marT="0" marB="0"/>
                </a:tc>
                <a:tc>
                  <a:txBody>
                    <a:bodyPr/>
                    <a:lstStyle/>
                    <a:p>
                      <a:endParaRPr lang="vi-VN"/>
                    </a:p>
                  </a:txBody>
                  <a:tcPr marL="0" marR="0" marT="0" marB="0" anchor="ctr"/>
                </a:tc>
              </a:tr>
              <a:tr h="0">
                <a:tc>
                  <a:txBody>
                    <a:bodyPr/>
                    <a:lstStyle/>
                    <a:p>
                      <a:pPr>
                        <a:lnSpc>
                          <a:spcPct val="107000"/>
                        </a:lnSpc>
                        <a:spcAft>
                          <a:spcPts val="0"/>
                        </a:spcAft>
                        <a:tabLst>
                          <a:tab pos="457200" algn="l"/>
                        </a:tabLst>
                      </a:pPr>
                      <a:r>
                        <a:rPr lang="vi-VN" sz="1200">
                          <a:effectLst/>
                        </a:rPr>
                        <a:t>B.</a:t>
                      </a:r>
                      <a:endParaRPr lang="vi-VN" sz="1200">
                        <a:effectLst/>
                        <a:latin typeface="Arial" panose="020B0604020202020204" pitchFamily="34"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Aft>
                          <a:spcPts val="0"/>
                        </a:spcAft>
                        <a:tabLst>
                          <a:tab pos="457200" algn="l"/>
                        </a:tabLst>
                      </a:pPr>
                      <a:r>
                        <a:rPr lang="vi-VN" sz="1200">
                          <a:effectLst/>
                        </a:rPr>
                        <a:t>0,7V</a:t>
                      </a:r>
                      <a:endParaRPr lang="vi-VN" sz="1200">
                        <a:effectLst/>
                        <a:latin typeface="Arial" panose="020B0604020202020204" pitchFamily="34" charset="0"/>
                        <a:ea typeface="Times New Roman" panose="02020603050405020304" pitchFamily="18" charset="0"/>
                        <a:cs typeface="Times New Roman" panose="02020603050405020304" pitchFamily="18" charset="0"/>
                      </a:endParaRPr>
                    </a:p>
                  </a:txBody>
                  <a:tcPr marL="47625" marR="0" marT="0" marB="0"/>
                </a:tc>
                <a:tc>
                  <a:txBody>
                    <a:bodyPr/>
                    <a:lstStyle/>
                    <a:p>
                      <a:endParaRPr lang="vi-VN"/>
                    </a:p>
                  </a:txBody>
                  <a:tcPr marL="0" marR="0" marT="0" marB="0" anchor="ctr"/>
                </a:tc>
              </a:tr>
              <a:tr h="0">
                <a:tc>
                  <a:txBody>
                    <a:bodyPr/>
                    <a:lstStyle/>
                    <a:p>
                      <a:pPr>
                        <a:lnSpc>
                          <a:spcPct val="107000"/>
                        </a:lnSpc>
                        <a:spcAft>
                          <a:spcPts val="0"/>
                        </a:spcAft>
                        <a:tabLst>
                          <a:tab pos="457200" algn="l"/>
                        </a:tabLst>
                      </a:pPr>
                      <a:r>
                        <a:rPr lang="vi-VN" sz="1200">
                          <a:effectLst/>
                        </a:rPr>
                        <a:t>C.</a:t>
                      </a:r>
                      <a:endParaRPr lang="vi-VN" sz="1200">
                        <a:effectLst/>
                        <a:latin typeface="Arial" panose="020B0604020202020204" pitchFamily="34"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Aft>
                          <a:spcPts val="0"/>
                        </a:spcAft>
                        <a:tabLst>
                          <a:tab pos="457200" algn="l"/>
                        </a:tabLst>
                      </a:pPr>
                      <a:r>
                        <a:rPr lang="vi-VN" sz="1200">
                          <a:effectLst/>
                        </a:rPr>
                        <a:t>9V</a:t>
                      </a:r>
                      <a:endParaRPr lang="vi-VN" sz="1200">
                        <a:effectLst/>
                        <a:latin typeface="Arial" panose="020B0604020202020204" pitchFamily="34" charset="0"/>
                        <a:ea typeface="Times New Roman" panose="02020603050405020304" pitchFamily="18" charset="0"/>
                        <a:cs typeface="Times New Roman" panose="02020603050405020304" pitchFamily="18" charset="0"/>
                      </a:endParaRPr>
                    </a:p>
                  </a:txBody>
                  <a:tcPr marL="47625" marR="0" marT="0" marB="0"/>
                </a:tc>
                <a:tc>
                  <a:txBody>
                    <a:bodyPr/>
                    <a:lstStyle/>
                    <a:p>
                      <a:endParaRPr lang="vi-VN"/>
                    </a:p>
                  </a:txBody>
                  <a:tcPr marL="0" marR="0" marT="0" marB="0" anchor="ctr"/>
                </a:tc>
              </a:tr>
              <a:tr h="0">
                <a:tc>
                  <a:txBody>
                    <a:bodyPr/>
                    <a:lstStyle/>
                    <a:p>
                      <a:pPr>
                        <a:lnSpc>
                          <a:spcPct val="107000"/>
                        </a:lnSpc>
                        <a:spcAft>
                          <a:spcPts val="0"/>
                        </a:spcAft>
                        <a:tabLst>
                          <a:tab pos="457200" algn="l"/>
                        </a:tabLst>
                      </a:pPr>
                      <a:r>
                        <a:rPr lang="vi-VN" sz="1200">
                          <a:effectLst/>
                        </a:rPr>
                        <a:t>D.</a:t>
                      </a:r>
                      <a:endParaRPr lang="vi-VN" sz="1200">
                        <a:effectLst/>
                        <a:latin typeface="Arial" panose="020B0604020202020204" pitchFamily="34"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Aft>
                          <a:spcPts val="0"/>
                        </a:spcAft>
                        <a:tabLst>
                          <a:tab pos="457200" algn="l"/>
                        </a:tabLst>
                      </a:pPr>
                      <a:r>
                        <a:rPr lang="vi-VN" sz="1200">
                          <a:effectLst/>
                        </a:rPr>
                        <a:t>12V</a:t>
                      </a:r>
                      <a:endParaRPr lang="vi-VN" sz="1200">
                        <a:effectLst/>
                        <a:latin typeface="Arial" panose="020B0604020202020204" pitchFamily="34" charset="0"/>
                        <a:ea typeface="Times New Roman" panose="02020603050405020304" pitchFamily="18" charset="0"/>
                        <a:cs typeface="Times New Roman" panose="02020603050405020304" pitchFamily="18" charset="0"/>
                      </a:endParaRPr>
                    </a:p>
                  </a:txBody>
                  <a:tcPr marL="47625" marR="0" marT="0" marB="0"/>
                </a:tc>
                <a:tc>
                  <a:txBody>
                    <a:bodyPr/>
                    <a:lstStyle/>
                    <a:p>
                      <a:endParaRPr lang="vi-VN" dirty="0"/>
                    </a:p>
                  </a:txBody>
                  <a:tcPr/>
                </a:tc>
              </a:tr>
            </a:tbl>
          </a:graphicData>
        </a:graphic>
      </p:graphicFrame>
    </p:spTree>
    <p:extLst>
      <p:ext uri="{BB962C8B-B14F-4D97-AF65-F5344CB8AC3E}">
        <p14:creationId xmlns:p14="http://schemas.microsoft.com/office/powerpoint/2010/main" val="14987526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smtClean="0"/>
              <a:t>2. </a:t>
            </a:r>
            <a:r>
              <a:rPr lang="en-US" sz="3100" b="1" dirty="0"/>
              <a:t>DIODE </a:t>
            </a:r>
            <a:r>
              <a:rPr lang="en-US" sz="3100" b="1" dirty="0" err="1" smtClean="0"/>
              <a:t>Phát</a:t>
            </a:r>
            <a:r>
              <a:rPr lang="en-US" sz="3100" b="1" dirty="0" smtClean="0"/>
              <a:t> </a:t>
            </a:r>
            <a:r>
              <a:rPr lang="en-US" sz="3100" b="1" dirty="0" err="1" smtClean="0"/>
              <a:t>quang</a:t>
            </a:r>
            <a:r>
              <a:rPr lang="en-US" sz="3100" b="1" dirty="0" smtClean="0"/>
              <a:t>:</a:t>
            </a:r>
            <a:endParaRPr lang="vi-VN"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a:bodyPr>
              <a:lstStyle/>
              <a:p>
                <a:r>
                  <a:rPr lang="en-US" sz="2400" dirty="0" smtClean="0">
                    <a:latin typeface="Times New Roman" panose="02020603050405020304" pitchFamily="18" charset="0"/>
                    <a:cs typeface="Times New Roman" panose="02020603050405020304" pitchFamily="18" charset="0"/>
                  </a:rPr>
                  <a:t>Diode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quang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được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gọi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tắt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Led ( Light Emitting Diode), </a:t>
                </a:r>
                <a:r>
                  <a:rPr lang="en-US" sz="2400" dirty="0" err="1" smtClean="0">
                    <a:latin typeface="Times New Roman" panose="02020603050405020304" pitchFamily="18" charset="0"/>
                    <a:cs typeface="Times New Roman" panose="02020603050405020304" pitchFamily="18" charset="0"/>
                  </a:rPr>
                  <a:t>thông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tương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dòng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đi</a:t>
                </a:r>
                <a:r>
                  <a:rPr lang="en-US" sz="2400" dirty="0" smtClean="0">
                    <a:latin typeface="Times New Roman" panose="02020603050405020304" pitchFamily="18" charset="0"/>
                    <a:cs typeface="Times New Roman" panose="02020603050405020304" pitchFamily="18" charset="0"/>
                  </a:rPr>
                  <a:t> qua </a:t>
                </a:r>
                <a:r>
                  <a:rPr lang="en-US" sz="2400" dirty="0" err="1" smtClean="0">
                    <a:latin typeface="Times New Roman" panose="02020603050405020304" pitchFamily="18" charset="0"/>
                    <a:cs typeface="Times New Roman" panose="02020603050405020304" pitchFamily="18" charset="0"/>
                  </a:rPr>
                  <a:t>vật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dẫn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sẽ</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sinh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ra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năng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lượng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dưới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dạng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nhiệt</a:t>
                </a:r>
                <a:r>
                  <a:rPr lang="en-US" sz="2400" dirty="0" smtClean="0">
                    <a:latin typeface="Times New Roman" panose="02020603050405020304" pitchFamily="18" charset="0"/>
                    <a:cs typeface="Times New Roman" panose="02020603050405020304" pitchFamily="18" charset="0"/>
                  </a:rPr>
                  <a:t>. Ở 1 </a:t>
                </a:r>
                <a:r>
                  <a:rPr lang="en-US" sz="2400" dirty="0" err="1" smtClean="0">
                    <a:latin typeface="Times New Roman" panose="02020603050405020304" pitchFamily="18" charset="0"/>
                    <a:cs typeface="Times New Roman" panose="02020603050405020304" pitchFamily="18" charset="0"/>
                  </a:rPr>
                  <a:t>số</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bán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dẫn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đặc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biệt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như</a:t>
                </a:r>
                <a:r>
                  <a:rPr lang="en-US" sz="2400" dirty="0" smtClean="0">
                    <a:latin typeface="Times New Roman" panose="02020603050405020304" pitchFamily="18" charset="0"/>
                    <a:cs typeface="Times New Roman" panose="02020603050405020304" pitchFamily="18" charset="0"/>
                  </a:rPr>
                  <a:t> G</a:t>
                </a:r>
                <a:r>
                  <a:rPr lang="en-US" sz="2400" baseline="-25000" dirty="0" smtClean="0">
                    <a:latin typeface="Times New Roman" panose="02020603050405020304" pitchFamily="18" charset="0"/>
                    <a:cs typeface="Times New Roman" panose="02020603050405020304" pitchFamily="18" charset="0"/>
                  </a:rPr>
                  <a:t>A</a:t>
                </a:r>
                <a:r>
                  <a:rPr lang="en-US" sz="2400" dirty="0" smtClean="0">
                    <a:latin typeface="Times New Roman" panose="02020603050405020304" pitchFamily="18" charset="0"/>
                    <a:cs typeface="Times New Roman" panose="02020603050405020304" pitchFamily="18" charset="0"/>
                  </a:rPr>
                  <a:t>, A</a:t>
                </a:r>
                <a14:m>
                  <m:oMath xmlns:m="http://schemas.openxmlformats.org/officeDocument/2006/math">
                    <m:r>
                      <a:rPr lang="en-US" sz="2400" b="0" i="1" smtClean="0">
                        <a:latin typeface="Cambria Math" panose="02040503050406030204" pitchFamily="18" charset="0"/>
                      </a:rPr>
                      <m:t>𝑠</m:t>
                    </m:r>
                    <m:r>
                      <a:rPr lang="en-US" sz="2400" b="0" i="1" smtClean="0">
                        <a:latin typeface="Cambria Math" panose="02040503050406030204" pitchFamily="18" charset="0"/>
                      </a:rPr>
                      <m:t>;</m:t>
                    </m:r>
                  </m:oMath>
                </a14:m>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Khi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dòng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qau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thì</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sẽ</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tượng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bức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sạ</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quang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ra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ánh</a:t>
                </a:r>
                <a:r>
                  <a:rPr lang="en-US" sz="2400" dirty="0" smtClean="0">
                    <a:latin typeface="Times New Roman" panose="02020603050405020304" pitchFamily="18" charset="0"/>
                    <a:cs typeface="Times New Roman" panose="02020603050405020304" pitchFamily="18" charset="0"/>
                  </a:rPr>
                  <a:t> sang). </a:t>
                </a:r>
                <a:r>
                  <a:rPr lang="en-US" sz="2400" dirty="0" err="1" smtClean="0">
                    <a:latin typeface="Times New Roman" panose="02020603050405020304" pitchFamily="18" charset="0"/>
                    <a:cs typeface="Times New Roman" panose="02020603050405020304" pitchFamily="18" charset="0"/>
                  </a:rPr>
                  <a:t>Tùy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theo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bán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dẫn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ánh</a:t>
                </a:r>
                <a:r>
                  <a:rPr lang="en-US" sz="2400" dirty="0" smtClean="0">
                    <a:latin typeface="Times New Roman" panose="02020603050405020304" pitchFamily="18" charset="0"/>
                    <a:cs typeface="Times New Roman" panose="02020603050405020304" pitchFamily="18" charset="0"/>
                  </a:rPr>
                  <a:t> sang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ra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màu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khác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nhau</a:t>
                </a:r>
                <a:endParaRPr lang="en-US" sz="2400" dirty="0" smtClean="0">
                  <a:latin typeface="Times New Roman" panose="02020603050405020304" pitchFamily="18" charset="0"/>
                  <a:cs typeface="Times New Roman" panose="02020603050405020304" pitchFamily="18" charset="0"/>
                </a:endParaRPr>
              </a:p>
              <a:p>
                <a:r>
                  <a:rPr lang="vi-VN" sz="2400" dirty="0" smtClean="0">
                    <a:latin typeface="Times New Roman" panose="02020603050405020304" pitchFamily="18" charset="0"/>
                    <a:cs typeface="Times New Roman" panose="02020603050405020304" pitchFamily="18" charset="0"/>
                  </a:rPr>
                  <a:t>Diode phát quang </a:t>
                </a:r>
                <a:r>
                  <a:rPr lang="vi-VN" sz="2400" dirty="0">
                    <a:latin typeface="Times New Roman" panose="02020603050405020304" pitchFamily="18" charset="0"/>
                    <a:cs typeface="Times New Roman" panose="02020603050405020304" pitchFamily="18" charset="0"/>
                  </a:rPr>
                  <a:t>là Diode phát ra ánh sáng khi được phân cực thuận, điện </a:t>
                </a:r>
                <a:r>
                  <a:rPr lang="vi-VN" sz="2400" dirty="0" smtClean="0">
                    <a:latin typeface="Times New Roman" panose="02020603050405020304" pitchFamily="18" charset="0"/>
                    <a:cs typeface="Times New Roman" panose="02020603050405020304" pitchFamily="18" charset="0"/>
                  </a:rPr>
                  <a:t>áp làm </a:t>
                </a:r>
                <a:r>
                  <a:rPr lang="vi-VN" sz="2400" dirty="0">
                    <a:latin typeface="Times New Roman" panose="02020603050405020304" pitchFamily="18" charset="0"/>
                    <a:cs typeface="Times New Roman" panose="02020603050405020304" pitchFamily="18" charset="0"/>
                  </a:rPr>
                  <a:t>việc của LED khoảng 1,7 =&gt; 2,2V dòng qua Led khoảng từ 5mA </a:t>
                </a:r>
                <a:r>
                  <a:rPr lang="vi-VN" sz="2400" dirty="0" smtClean="0">
                    <a:latin typeface="Times New Roman" panose="02020603050405020304" pitchFamily="18" charset="0"/>
                    <a:cs typeface="Times New Roman" panose="02020603050405020304" pitchFamily="18" charset="0"/>
                  </a:rPr>
                  <a:t>đến 20mA</a:t>
                </a:r>
                <a:r>
                  <a:rPr lang="vi-VN" sz="2400" dirty="0">
                    <a:latin typeface="Times New Roman" panose="02020603050405020304" pitchFamily="18" charset="0"/>
                    <a:cs typeface="Times New Roman" panose="02020603050405020304" pitchFamily="18" charset="0"/>
                  </a:rPr>
                  <a:t/>
                </a:r>
                <a:br>
                  <a:rPr lang="vi-VN" sz="2400" dirty="0">
                    <a:latin typeface="Times New Roman" panose="02020603050405020304" pitchFamily="18" charset="0"/>
                    <a:cs typeface="Times New Roman" panose="02020603050405020304" pitchFamily="18" charset="0"/>
                  </a:rPr>
                </a:br>
                <a:r>
                  <a:rPr lang="vi-VN" sz="2400" dirty="0" smtClean="0">
                    <a:latin typeface="Times New Roman" panose="02020603050405020304" pitchFamily="18" charset="0"/>
                    <a:cs typeface="Times New Roman" panose="02020603050405020304" pitchFamily="18" charset="0"/>
                  </a:rPr>
                  <a:t>Led </a:t>
                </a:r>
                <a:r>
                  <a:rPr lang="vi-VN" sz="2400" dirty="0">
                    <a:latin typeface="Times New Roman" panose="02020603050405020304" pitchFamily="18" charset="0"/>
                    <a:cs typeface="Times New Roman" panose="02020603050405020304" pitchFamily="18" charset="0"/>
                  </a:rPr>
                  <a:t>được sử dụng để làm đèn báo nguồn, đèn nháy trang trí, báo trạng thái có điện . vv...</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567" t="-1256" r="-567" b="-3454"/>
                </a:stretch>
              </a:blipFill>
            </p:spPr>
            <p:txBody>
              <a:bodyPr/>
              <a:lstStyle/>
              <a:p>
                <a:r>
                  <a:rPr lang="vi-VN">
                    <a:noFill/>
                  </a:rPr>
                  <a:t> </a:t>
                </a:r>
              </a:p>
            </p:txBody>
          </p:sp>
        </mc:Fallback>
      </mc:AlternateContent>
    </p:spTree>
    <p:extLst>
      <p:ext uri="{BB962C8B-B14F-4D97-AF65-F5344CB8AC3E}">
        <p14:creationId xmlns:p14="http://schemas.microsoft.com/office/powerpoint/2010/main" val="41854631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2. DIODE </a:t>
            </a:r>
            <a:r>
              <a:rPr lang="en-US" sz="3100" b="1" dirty="0" err="1"/>
              <a:t>Phát</a:t>
            </a:r>
            <a:r>
              <a:rPr lang="en-US" sz="3100" b="1" dirty="0"/>
              <a:t> </a:t>
            </a:r>
            <a:r>
              <a:rPr lang="en-US" sz="3100" b="1" dirty="0" err="1"/>
              <a:t>quang</a:t>
            </a:r>
            <a:r>
              <a:rPr lang="en-US" sz="3100" b="1" dirty="0"/>
              <a:t>:</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79706" y="3008701"/>
            <a:ext cx="5534797" cy="2562583"/>
          </a:xfrm>
        </p:spPr>
      </p:pic>
      <p:sp>
        <p:nvSpPr>
          <p:cNvPr id="5" name="TextBox 4"/>
          <p:cNvSpPr txBox="1"/>
          <p:nvPr/>
        </p:nvSpPr>
        <p:spPr>
          <a:xfrm>
            <a:off x="887821" y="1930400"/>
            <a:ext cx="3875315" cy="461665"/>
          </a:xfrm>
          <a:prstGeom prst="rect">
            <a:avLst/>
          </a:prstGeom>
          <a:noFill/>
        </p:spPr>
        <p:txBody>
          <a:bodyPr wrap="square" rtlCol="0">
            <a:spAutoFit/>
          </a:bodyPr>
          <a:lstStyle/>
          <a:p>
            <a:r>
              <a:rPr lang="en-US" dirty="0" smtClean="0"/>
              <a:t> </a:t>
            </a:r>
            <a:r>
              <a:rPr lang="en-US" sz="2400" dirty="0" smtClean="0"/>
              <a:t>+ </a:t>
            </a:r>
            <a:r>
              <a:rPr lang="en-US" sz="2400" dirty="0" err="1" smtClean="0"/>
              <a:t>Cấu</a:t>
            </a:r>
            <a:r>
              <a:rPr lang="en-US" sz="2400" dirty="0" smtClean="0"/>
              <a:t> </a:t>
            </a:r>
            <a:r>
              <a:rPr lang="en-US" sz="2400" dirty="0" err="1" smtClean="0"/>
              <a:t>tạo</a:t>
            </a:r>
            <a:r>
              <a:rPr lang="en-US" sz="2400" dirty="0" smtClean="0"/>
              <a:t> </a:t>
            </a:r>
            <a:r>
              <a:rPr lang="en-US" sz="2400" dirty="0" err="1" smtClean="0"/>
              <a:t>và</a:t>
            </a:r>
            <a:r>
              <a:rPr lang="en-US" sz="2400" dirty="0" smtClean="0"/>
              <a:t> </a:t>
            </a:r>
            <a:r>
              <a:rPr lang="en-US" sz="2400" dirty="0" err="1" smtClean="0"/>
              <a:t>ký</a:t>
            </a:r>
            <a:r>
              <a:rPr lang="en-US" sz="2400" dirty="0" smtClean="0"/>
              <a:t> </a:t>
            </a:r>
            <a:r>
              <a:rPr lang="en-US" sz="2400" dirty="0" err="1" smtClean="0"/>
              <a:t>hiệu</a:t>
            </a:r>
            <a:r>
              <a:rPr lang="en-US" sz="2400" dirty="0" smtClean="0"/>
              <a:t>:</a:t>
            </a:r>
            <a:endParaRPr lang="vi-VN" sz="2400" dirty="0"/>
          </a:p>
        </p:txBody>
      </p:sp>
    </p:spTree>
    <p:extLst>
      <p:ext uri="{BB962C8B-B14F-4D97-AF65-F5344CB8AC3E}">
        <p14:creationId xmlns:p14="http://schemas.microsoft.com/office/powerpoint/2010/main" val="6654723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2. DIODE </a:t>
            </a:r>
            <a:r>
              <a:rPr lang="en-US" sz="3100" b="1" dirty="0" err="1"/>
              <a:t>Phát</a:t>
            </a:r>
            <a:r>
              <a:rPr lang="en-US" sz="3100" b="1" dirty="0"/>
              <a:t> </a:t>
            </a:r>
            <a:r>
              <a:rPr lang="en-US" sz="3100" b="1" dirty="0" err="1"/>
              <a:t>quang</a:t>
            </a:r>
            <a:r>
              <a:rPr lang="en-US" sz="3100" b="1" dirty="0"/>
              <a:t>:</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73132" y="2010228"/>
            <a:ext cx="8825430" cy="4847772"/>
          </a:xfrm>
        </p:spPr>
      </p:pic>
    </p:spTree>
    <p:extLst>
      <p:ext uri="{BB962C8B-B14F-4D97-AF65-F5344CB8AC3E}">
        <p14:creationId xmlns:p14="http://schemas.microsoft.com/office/powerpoint/2010/main" val="17983172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16114"/>
            <a:ext cx="8596668" cy="1320800"/>
          </a:xfrm>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2. DIODE </a:t>
            </a:r>
            <a:r>
              <a:rPr lang="en-US" sz="3100" b="1" dirty="0" err="1"/>
              <a:t>Phát</a:t>
            </a:r>
            <a:r>
              <a:rPr lang="en-US" sz="3100" b="1" dirty="0"/>
              <a:t> </a:t>
            </a:r>
            <a:r>
              <a:rPr lang="en-US" sz="3100" b="1" dirty="0" err="1"/>
              <a:t>quang</a:t>
            </a:r>
            <a:r>
              <a:rPr lang="en-US" sz="3100" b="1" dirty="0"/>
              <a:t>:</a:t>
            </a:r>
            <a:endParaRPr lang="vi-VN" dirty="0"/>
          </a:p>
        </p:txBody>
      </p:sp>
      <p:sp>
        <p:nvSpPr>
          <p:cNvPr id="3" name="Content Placeholder 2"/>
          <p:cNvSpPr>
            <a:spLocks noGrp="1"/>
          </p:cNvSpPr>
          <p:nvPr>
            <p:ph idx="1"/>
          </p:nvPr>
        </p:nvSpPr>
        <p:spPr>
          <a:xfrm>
            <a:off x="677334" y="1436914"/>
            <a:ext cx="8596668" cy="5181599"/>
          </a:xfrm>
        </p:spPr>
        <p:txBody>
          <a:bodyPr>
            <a:normAutofit/>
          </a:bodyPr>
          <a:lstStyle/>
          <a:p>
            <a:r>
              <a:rPr lang="vi-VN" dirty="0"/>
              <a:t>Xét về khía cạnh điện, led có hai thông số cơ bản như : điện áp dẫn V</a:t>
            </a:r>
            <a:r>
              <a:rPr lang="vi-VN" baseline="-25000" dirty="0"/>
              <a:t>led</a:t>
            </a:r>
            <a:r>
              <a:rPr lang="vi-VN" dirty="0"/>
              <a:t>, dòng điện dẫn I</a:t>
            </a:r>
            <a:r>
              <a:rPr lang="vi-VN" baseline="-25000" dirty="0"/>
              <a:t>led </a:t>
            </a:r>
            <a:r>
              <a:rPr lang="vi-VN" dirty="0"/>
              <a:t>. Thông số công suất thì liên quan trực tiếp đến 2 thông số trên.</a:t>
            </a:r>
          </a:p>
          <a:p>
            <a:r>
              <a:rPr lang="vi-VN" dirty="0"/>
              <a:t>• V</a:t>
            </a:r>
            <a:r>
              <a:rPr lang="vi-VN" baseline="-25000" dirty="0"/>
              <a:t>led</a:t>
            </a:r>
            <a:r>
              <a:rPr lang="vi-VN" dirty="0"/>
              <a:t> là điện thế thuận cho phép được áp vào hai đầu led để có dòng điện đi qua. Tùy theo màu led mà V</a:t>
            </a:r>
            <a:r>
              <a:rPr lang="vi-VN" baseline="-25000" dirty="0"/>
              <a:t>led</a:t>
            </a:r>
            <a:r>
              <a:rPr lang="vi-VN" dirty="0"/>
              <a:t> có những khoảng khác nhau :</a:t>
            </a:r>
          </a:p>
          <a:p>
            <a:r>
              <a:rPr lang="vi-VN" dirty="0"/>
              <a:t>Màu đỏ, vàng : 1.6V ~ 2.1V</a:t>
            </a:r>
          </a:p>
          <a:p>
            <a:r>
              <a:rPr lang="vi-VN" dirty="0"/>
              <a:t>Màu xanh lá, xanh dương : 2.8V ~ 3.4V</a:t>
            </a:r>
          </a:p>
          <a:p>
            <a:r>
              <a:rPr lang="vi-VN" dirty="0"/>
              <a:t>Màu trắng, tím, hồng : 2.8V ~ 4.2V</a:t>
            </a:r>
          </a:p>
          <a:p>
            <a:r>
              <a:rPr lang="vi-VN" dirty="0"/>
              <a:t>Nếu V</a:t>
            </a:r>
            <a:r>
              <a:rPr lang="vi-VN" baseline="-25000" dirty="0"/>
              <a:t>led</a:t>
            </a:r>
            <a:r>
              <a:rPr lang="vi-VN" dirty="0"/>
              <a:t> nhỏ hơn giới hạn dưới thì I</a:t>
            </a:r>
            <a:r>
              <a:rPr lang="vi-VN" baseline="-25000" dirty="0"/>
              <a:t>led</a:t>
            </a:r>
            <a:r>
              <a:rPr lang="vi-VN" dirty="0"/>
              <a:t> = 0 hoặc rất nhỏ, tất nhiên led sẽ không sáng hoặc sáng rất yếu.</a:t>
            </a:r>
          </a:p>
          <a:p>
            <a:r>
              <a:rPr lang="vi-VN" dirty="0"/>
              <a:t>Nếu V</a:t>
            </a:r>
            <a:r>
              <a:rPr lang="vi-VN" baseline="-25000" dirty="0"/>
              <a:t>led</a:t>
            </a:r>
            <a:r>
              <a:rPr lang="vi-VN" dirty="0"/>
              <a:t> lớn hơn giới hạn trên thì dòng I</a:t>
            </a:r>
            <a:r>
              <a:rPr lang="vi-VN" baseline="-25000" dirty="0"/>
              <a:t>led</a:t>
            </a:r>
            <a:r>
              <a:rPr lang="vi-VN" dirty="0"/>
              <a:t> sẽ tăng mạnh, làm hỏng led.</a:t>
            </a:r>
          </a:p>
          <a:p>
            <a:r>
              <a:rPr lang="vi-VN" dirty="0"/>
              <a:t>Cũng giống như diode thông thường, nếu ta cấp điện thế ngược vào hai đầu led thì không có dòng chảy qua, Tuy nhiên, điện thế ngược này rất thấp so với diode thường (khoảng vai chục V). Nếu điện thế ngược này quá lớn cũng sẽ làm hỏng led.</a:t>
            </a:r>
          </a:p>
          <a:p>
            <a:endParaRPr lang="vi-VN" dirty="0"/>
          </a:p>
        </p:txBody>
      </p:sp>
    </p:spTree>
    <p:extLst>
      <p:ext uri="{BB962C8B-B14F-4D97-AF65-F5344CB8AC3E}">
        <p14:creationId xmlns:p14="http://schemas.microsoft.com/office/powerpoint/2010/main" val="3041931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2. DIODE </a:t>
            </a:r>
            <a:r>
              <a:rPr lang="en-US" sz="3100" b="1" dirty="0" err="1"/>
              <a:t>Phát</a:t>
            </a:r>
            <a:r>
              <a:rPr lang="en-US" sz="3100" b="1" dirty="0"/>
              <a:t> </a:t>
            </a:r>
            <a:r>
              <a:rPr lang="en-US" sz="3100" b="1" dirty="0" err="1"/>
              <a:t>quang</a:t>
            </a:r>
            <a:r>
              <a:rPr lang="en-US" sz="3100" b="1" dirty="0"/>
              <a:t>:</a:t>
            </a:r>
            <a:endParaRPr lang="vi-VN" dirty="0"/>
          </a:p>
        </p:txBody>
      </p:sp>
      <p:sp>
        <p:nvSpPr>
          <p:cNvPr id="3" name="Content Placeholder 2"/>
          <p:cNvSpPr>
            <a:spLocks noGrp="1"/>
          </p:cNvSpPr>
          <p:nvPr>
            <p:ph idx="1"/>
          </p:nvPr>
        </p:nvSpPr>
        <p:spPr/>
        <p:txBody>
          <a:bodyPr/>
          <a:lstStyle/>
          <a:p>
            <a:r>
              <a:rPr lang="vi-VN" dirty="0"/>
              <a:t>Khi sử dụng ta nên tính toán sao cho dòng điện qua led khoảng 50~70% dòng cho phép. Sau đây là một số giá trị sử dụng I</a:t>
            </a:r>
            <a:r>
              <a:rPr lang="vi-VN" baseline="-25000" dirty="0"/>
              <a:t>led</a:t>
            </a:r>
            <a:r>
              <a:rPr lang="vi-VN" dirty="0"/>
              <a:t> của một số led trên thị trường :</a:t>
            </a:r>
          </a:p>
          <a:p>
            <a:r>
              <a:rPr lang="vi-VN" dirty="0"/>
              <a:t>Led 3li – 4mW : 2mA</a:t>
            </a:r>
          </a:p>
          <a:p>
            <a:r>
              <a:rPr lang="vi-VN" dirty="0"/>
              <a:t>Led 5li siêu sáng 40~90mW : 15~20mA</a:t>
            </a:r>
          </a:p>
          <a:p>
            <a:r>
              <a:rPr lang="vi-VN" dirty="0"/>
              <a:t>Led dán siêu sáng 5630 : 40mA</a:t>
            </a:r>
          </a:p>
          <a:p>
            <a:r>
              <a:rPr lang="vi-VN" dirty="0"/>
              <a:t>Led siêu sáng công suất 1W : 250mA</a:t>
            </a:r>
          </a:p>
          <a:p>
            <a:endParaRPr lang="vi-VN" dirty="0"/>
          </a:p>
        </p:txBody>
      </p:sp>
    </p:spTree>
    <p:extLst>
      <p:ext uri="{BB962C8B-B14F-4D97-AF65-F5344CB8AC3E}">
        <p14:creationId xmlns:p14="http://schemas.microsoft.com/office/powerpoint/2010/main" val="7887184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2. DIODE </a:t>
            </a:r>
            <a:r>
              <a:rPr lang="en-US" sz="3100" b="1" dirty="0" err="1"/>
              <a:t>Phát</a:t>
            </a:r>
            <a:r>
              <a:rPr lang="en-US" sz="3100" b="1" dirty="0"/>
              <a:t> </a:t>
            </a:r>
            <a:r>
              <a:rPr lang="en-US" sz="3100" b="1" dirty="0" err="1"/>
              <a:t>quang</a:t>
            </a:r>
            <a:r>
              <a:rPr lang="en-US" sz="3100" b="1" dirty="0"/>
              <a:t>:</a:t>
            </a:r>
            <a:endParaRPr lang="vi-VN" dirty="0"/>
          </a:p>
        </p:txBody>
      </p:sp>
      <p:sp>
        <p:nvSpPr>
          <p:cNvPr id="5" name="Content Placeholder 4"/>
          <p:cNvSpPr>
            <a:spLocks noGrp="1"/>
          </p:cNvSpPr>
          <p:nvPr>
            <p:ph idx="1"/>
          </p:nvPr>
        </p:nvSpPr>
        <p:spPr/>
        <p:txBody>
          <a:bodyPr/>
          <a:lstStyle/>
          <a:p>
            <a:r>
              <a:rPr lang="en-US" dirty="0" err="1" smtClean="0"/>
              <a:t>Tính</a:t>
            </a:r>
            <a:r>
              <a:rPr lang="en-US" dirty="0" smtClean="0"/>
              <a:t> </a:t>
            </a:r>
            <a:r>
              <a:rPr lang="en-US" dirty="0" err="1" smtClean="0"/>
              <a:t>toán</a:t>
            </a:r>
            <a:r>
              <a:rPr lang="en-US" dirty="0" smtClean="0"/>
              <a:t> </a:t>
            </a:r>
            <a:r>
              <a:rPr lang="en-US" dirty="0" err="1" smtClean="0"/>
              <a:t>hạn</a:t>
            </a:r>
            <a:r>
              <a:rPr lang="en-US" dirty="0" smtClean="0"/>
              <a:t> </a:t>
            </a:r>
            <a:r>
              <a:rPr lang="en-US" dirty="0" err="1" smtClean="0"/>
              <a:t>dòng</a:t>
            </a:r>
            <a:r>
              <a:rPr lang="en-US" dirty="0" smtClean="0"/>
              <a:t> qua LED:</a:t>
            </a:r>
          </a:p>
          <a:p>
            <a:endParaRPr lang="vi-VN"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4297" y="2752278"/>
            <a:ext cx="3801005" cy="3153215"/>
          </a:xfrm>
          <a:prstGeom prst="rect">
            <a:avLst/>
          </a:prstGeom>
        </p:spPr>
      </p:pic>
    </p:spTree>
    <p:extLst>
      <p:ext uri="{BB962C8B-B14F-4D97-AF65-F5344CB8AC3E}">
        <p14:creationId xmlns:p14="http://schemas.microsoft.com/office/powerpoint/2010/main" val="33328123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2. DIODE </a:t>
            </a:r>
            <a:r>
              <a:rPr lang="en-US" sz="3100" b="1" dirty="0" err="1"/>
              <a:t>Phát</a:t>
            </a:r>
            <a:r>
              <a:rPr lang="en-US" sz="3100" b="1" dirty="0"/>
              <a:t> </a:t>
            </a:r>
            <a:r>
              <a:rPr lang="en-US" sz="3100" b="1" dirty="0" err="1"/>
              <a:t>quang</a:t>
            </a:r>
            <a:r>
              <a:rPr lang="en-US" sz="3100" b="1" dirty="0"/>
              <a:t>:</a:t>
            </a:r>
            <a:endParaRPr lang="vi-VN" dirty="0"/>
          </a:p>
        </p:txBody>
      </p:sp>
      <p:sp>
        <p:nvSpPr>
          <p:cNvPr id="3" name="Content Placeholder 2"/>
          <p:cNvSpPr>
            <a:spLocks noGrp="1"/>
          </p:cNvSpPr>
          <p:nvPr>
            <p:ph idx="1"/>
          </p:nvPr>
        </p:nvSpPr>
        <p:spPr/>
        <p:txBody>
          <a:bodyPr/>
          <a:lstStyle/>
          <a:p>
            <a:r>
              <a:rPr lang="en-US" dirty="0" err="1"/>
              <a:t>Tính</a:t>
            </a:r>
            <a:r>
              <a:rPr lang="en-US" dirty="0"/>
              <a:t> </a:t>
            </a:r>
            <a:r>
              <a:rPr lang="en-US" dirty="0" err="1"/>
              <a:t>toán</a:t>
            </a:r>
            <a:r>
              <a:rPr lang="en-US" dirty="0"/>
              <a:t> </a:t>
            </a:r>
            <a:r>
              <a:rPr lang="en-US" dirty="0" err="1"/>
              <a:t>hạn</a:t>
            </a:r>
            <a:r>
              <a:rPr lang="en-US" dirty="0"/>
              <a:t> </a:t>
            </a:r>
            <a:r>
              <a:rPr lang="en-US" dirty="0" err="1"/>
              <a:t>dòng</a:t>
            </a:r>
            <a:r>
              <a:rPr lang="en-US" dirty="0"/>
              <a:t> qua LED:</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7334" y="2485259"/>
            <a:ext cx="7705768" cy="3786292"/>
          </a:xfrm>
          <a:prstGeom prst="rect">
            <a:avLst/>
          </a:prstGeom>
        </p:spPr>
      </p:pic>
    </p:spTree>
    <p:extLst>
      <p:ext uri="{BB962C8B-B14F-4D97-AF65-F5344CB8AC3E}">
        <p14:creationId xmlns:p14="http://schemas.microsoft.com/office/powerpoint/2010/main" val="22761315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2. DIODE </a:t>
            </a:r>
            <a:r>
              <a:rPr lang="en-US" sz="3100" b="1" dirty="0" err="1"/>
              <a:t>Phát</a:t>
            </a:r>
            <a:r>
              <a:rPr lang="en-US" sz="3100" b="1" dirty="0"/>
              <a:t> </a:t>
            </a:r>
            <a:r>
              <a:rPr lang="en-US" sz="3100" b="1" dirty="0" err="1"/>
              <a:t>quang</a:t>
            </a:r>
            <a:r>
              <a:rPr lang="en-US" sz="3100" b="1" dirty="0"/>
              <a:t>:</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7334" y="1930400"/>
            <a:ext cx="9380565" cy="4151085"/>
          </a:xfrm>
        </p:spPr>
      </p:pic>
    </p:spTree>
    <p:extLst>
      <p:ext uri="{BB962C8B-B14F-4D97-AF65-F5344CB8AC3E}">
        <p14:creationId xmlns:p14="http://schemas.microsoft.com/office/powerpoint/2010/main" val="355447999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2. DIODE </a:t>
            </a:r>
            <a:r>
              <a:rPr lang="en-US" sz="3100" b="1" dirty="0" err="1"/>
              <a:t>Phát</a:t>
            </a:r>
            <a:r>
              <a:rPr lang="en-US" sz="3100" b="1" dirty="0"/>
              <a:t> </a:t>
            </a:r>
            <a:r>
              <a:rPr lang="en-US" sz="3100" b="1" dirty="0" err="1"/>
              <a:t>quang</a:t>
            </a:r>
            <a:r>
              <a:rPr lang="en-US" sz="3100" b="1" dirty="0"/>
              <a:t>:</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04732" y="1930400"/>
            <a:ext cx="6516868" cy="5041733"/>
          </a:xfrm>
        </p:spPr>
      </p:pic>
    </p:spTree>
    <p:extLst>
      <p:ext uri="{BB962C8B-B14F-4D97-AF65-F5344CB8AC3E}">
        <p14:creationId xmlns:p14="http://schemas.microsoft.com/office/powerpoint/2010/main" val="376977395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vi-VN" b="1" dirty="0" smtClean="0">
                <a:solidFill>
                  <a:srgbClr val="FF0000"/>
                </a:solidFill>
                <a:latin typeface="Times New Roman" panose="02020603050405020304" pitchFamily="18" charset="0"/>
                <a:cs typeface="Times New Roman" panose="02020603050405020304" pitchFamily="18" charset="0"/>
              </a:rPr>
              <a:t>3. </a:t>
            </a:r>
            <a:r>
              <a:rPr lang="vi-VN" b="1" dirty="0" smtClean="0"/>
              <a:t>Diode </a:t>
            </a:r>
            <a:r>
              <a:rPr lang="vi-VN" b="1" dirty="0"/>
              <a:t>Thu quang. ( Photo Diode )</a:t>
            </a:r>
            <a:endParaRPr lang="vi-VN" dirty="0"/>
          </a:p>
        </p:txBody>
      </p:sp>
      <p:sp>
        <p:nvSpPr>
          <p:cNvPr id="5" name="TextBox 4"/>
          <p:cNvSpPr txBox="1"/>
          <p:nvPr/>
        </p:nvSpPr>
        <p:spPr>
          <a:xfrm>
            <a:off x="928727" y="1930400"/>
            <a:ext cx="4064187" cy="3046988"/>
          </a:xfrm>
          <a:prstGeom prst="rect">
            <a:avLst/>
          </a:prstGeom>
          <a:noFill/>
        </p:spPr>
        <p:txBody>
          <a:bodyPr wrap="square" rtlCol="0">
            <a:spAutoFit/>
          </a:bodyPr>
          <a:lstStyle/>
          <a:p>
            <a:r>
              <a:rPr lang="vi-VN" sz="2400" dirty="0" smtClean="0"/>
              <a:t>Diode thu </a:t>
            </a:r>
            <a:r>
              <a:rPr lang="vi-VN" sz="2400" dirty="0"/>
              <a:t>quang hoạt động ở chế độ phân cực nghịch, vỏ diode có một </a:t>
            </a:r>
            <a:r>
              <a:rPr lang="vi-VN" sz="2400" dirty="0" smtClean="0"/>
              <a:t>miếng thuỷ </a:t>
            </a:r>
            <a:r>
              <a:rPr lang="vi-VN" sz="2400" dirty="0"/>
              <a:t>tinh để ánh sáng chiếu vào mối P - N , dòng điện ngược qua </a:t>
            </a:r>
            <a:r>
              <a:rPr lang="vi-VN" sz="2400" dirty="0" smtClean="0"/>
              <a:t>diode tỷ </a:t>
            </a:r>
            <a:r>
              <a:rPr lang="vi-VN" sz="2400" dirty="0"/>
              <a:t>lệ thuận với cường độ ánh sáng chiếu vào diode.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4307" y="1930400"/>
            <a:ext cx="5614141" cy="4927600"/>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8220" y="4802003"/>
            <a:ext cx="3302956" cy="2055997"/>
          </a:xfrm>
          <a:prstGeom prst="rect">
            <a:avLst/>
          </a:prstGeom>
        </p:spPr>
      </p:pic>
    </p:spTree>
    <p:extLst>
      <p:ext uri="{BB962C8B-B14F-4D97-AF65-F5344CB8AC3E}">
        <p14:creationId xmlns:p14="http://schemas.microsoft.com/office/powerpoint/2010/main" val="260040837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vi-VN" b="1" dirty="0" smtClean="0">
                <a:solidFill>
                  <a:srgbClr val="FF0000"/>
                </a:solidFill>
                <a:latin typeface="Times New Roman" panose="02020603050405020304" pitchFamily="18" charset="0"/>
                <a:cs typeface="Times New Roman" panose="02020603050405020304" pitchFamily="18" charset="0"/>
              </a:rPr>
              <a:t>4. </a:t>
            </a:r>
            <a:r>
              <a:rPr lang="vi-VN" b="1" dirty="0" smtClean="0"/>
              <a:t>Diode </a:t>
            </a:r>
            <a:r>
              <a:rPr lang="vi-VN" b="1" dirty="0"/>
              <a:t>Varicap ( Diode biến dung )</a:t>
            </a:r>
            <a:br>
              <a:rPr lang="vi-VN" b="1" dirty="0"/>
            </a:br>
            <a:endParaRPr lang="vi-VN" dirty="0"/>
          </a:p>
        </p:txBody>
      </p:sp>
      <p:sp>
        <p:nvSpPr>
          <p:cNvPr id="3" name="Content Placeholder 2"/>
          <p:cNvSpPr>
            <a:spLocks noGrp="1"/>
          </p:cNvSpPr>
          <p:nvPr>
            <p:ph idx="1"/>
          </p:nvPr>
        </p:nvSpPr>
        <p:spPr>
          <a:xfrm>
            <a:off x="677334" y="1918840"/>
            <a:ext cx="8596668" cy="2774268"/>
          </a:xfrm>
        </p:spPr>
        <p:txBody>
          <a:bodyPr/>
          <a:lstStyle/>
          <a:p>
            <a:r>
              <a:rPr lang="vi-VN" b="1" dirty="0"/>
              <a:t>Diode Varicap ( Diode biến dung )</a:t>
            </a:r>
            <a:br>
              <a:rPr lang="vi-VN" b="1" dirty="0"/>
            </a:br>
            <a:r>
              <a:rPr lang="vi-VN" dirty="0"/>
              <a:t>Diode biến dung là Diode có điện dung như tụ điện, và điện dung biến đổi khi ta thay đổi điện áp ngược đặt vào Diode</a:t>
            </a:r>
            <a:r>
              <a:rPr lang="vi-VN" dirty="0" smtClean="0"/>
              <a:t>.</a:t>
            </a:r>
          </a:p>
          <a:p>
            <a:r>
              <a:rPr lang="vi-VN" dirty="0"/>
              <a:t>Ở hình trên  khi ta chỉnh triết áp VR, điện áp</a:t>
            </a:r>
            <a:br>
              <a:rPr lang="vi-VN" dirty="0"/>
            </a:br>
            <a:r>
              <a:rPr lang="vi-VN" dirty="0"/>
              <a:t>ngược đặt vào Diode Varicap thay đổi , điện dung của diode thay đổi</a:t>
            </a:r>
            <a:br>
              <a:rPr lang="vi-VN" dirty="0"/>
            </a:br>
            <a:r>
              <a:rPr lang="vi-VN" dirty="0"/>
              <a:t>=&gt; làm thay đổi tần số công hưởng của mạch</a:t>
            </a:r>
            <a:r>
              <a:rPr lang="vi-VN" dirty="0" smtClean="0"/>
              <a:t>.</a:t>
            </a:r>
          </a:p>
          <a:p>
            <a:r>
              <a:rPr lang="vi-VN" dirty="0"/>
              <a:t>Diode biến dung được sử dụng trong các bộ kênh Ti vi mầu, trong các mạch điều chỉnh tần số cộng hưởng bằng điện áp.</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79117" y="4576468"/>
            <a:ext cx="4699054" cy="2851760"/>
          </a:xfrm>
          <a:prstGeom prst="rect">
            <a:avLst/>
          </a:prstGeom>
        </p:spPr>
      </p:pic>
    </p:spTree>
    <p:extLst>
      <p:ext uri="{BB962C8B-B14F-4D97-AF65-F5344CB8AC3E}">
        <p14:creationId xmlns:p14="http://schemas.microsoft.com/office/powerpoint/2010/main" val="295112701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ÔN TẬP</a:t>
            </a:r>
            <a:endParaRPr lang="vi-VN" dirty="0"/>
          </a:p>
        </p:txBody>
      </p:sp>
      <p:pic>
        <p:nvPicPr>
          <p:cNvPr id="102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024" y="1848307"/>
            <a:ext cx="4837097" cy="1499500"/>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4"/>
          <p:cNvSpPr>
            <a:spLocks noGrp="1"/>
          </p:cNvSpPr>
          <p:nvPr>
            <p:ph idx="1"/>
          </p:nvPr>
        </p:nvSpPr>
        <p:spPr>
          <a:xfrm>
            <a:off x="677334" y="1296298"/>
            <a:ext cx="8596668" cy="3880773"/>
          </a:xfrm>
        </p:spPr>
        <p:txBody>
          <a:bodyPr>
            <a:normAutofit/>
          </a:bodyPr>
          <a:lstStyle/>
          <a:p>
            <a:r>
              <a:rPr lang="en-US" sz="2000" dirty="0" err="1" smtClean="0"/>
              <a:t>Câu</a:t>
            </a:r>
            <a:r>
              <a:rPr lang="en-US" sz="2000" dirty="0" smtClean="0"/>
              <a:t> 1: </a:t>
            </a:r>
            <a:r>
              <a:rPr lang="en-US" sz="2000" dirty="0" err="1" smtClean="0"/>
              <a:t>Điện</a:t>
            </a:r>
            <a:r>
              <a:rPr lang="en-US" sz="2000" dirty="0" smtClean="0"/>
              <a:t> </a:t>
            </a:r>
            <a:r>
              <a:rPr lang="en-US" sz="2000" dirty="0" err="1" smtClean="0"/>
              <a:t>áp</a:t>
            </a:r>
            <a:r>
              <a:rPr lang="en-US" sz="2000" dirty="0" smtClean="0"/>
              <a:t> </a:t>
            </a:r>
            <a:r>
              <a:rPr lang="en-US" sz="2000" dirty="0" err="1" smtClean="0"/>
              <a:t>ngõ</a:t>
            </a:r>
            <a:r>
              <a:rPr lang="en-US" sz="2000" dirty="0" smtClean="0"/>
              <a:t> </a:t>
            </a:r>
            <a:r>
              <a:rPr lang="en-US" sz="2000" dirty="0" err="1" smtClean="0"/>
              <a:t>ra</a:t>
            </a:r>
            <a:r>
              <a:rPr lang="en-US" sz="2000" dirty="0" smtClean="0"/>
              <a:t> </a:t>
            </a:r>
            <a:r>
              <a:rPr lang="en-US" sz="2000" dirty="0" err="1" smtClean="0"/>
              <a:t>của</a:t>
            </a:r>
            <a:r>
              <a:rPr lang="en-US" sz="2000" dirty="0" smtClean="0"/>
              <a:t> </a:t>
            </a:r>
            <a:r>
              <a:rPr lang="en-US" sz="2000" dirty="0" err="1" smtClean="0"/>
              <a:t>mạch</a:t>
            </a:r>
            <a:r>
              <a:rPr lang="en-US" sz="2000" dirty="0" smtClean="0"/>
              <a:t> </a:t>
            </a:r>
            <a:r>
              <a:rPr lang="en-US" sz="2000" dirty="0" err="1" smtClean="0"/>
              <a:t>là</a:t>
            </a:r>
            <a:r>
              <a:rPr lang="en-US" sz="2000" dirty="0" smtClean="0"/>
              <a:t>:</a:t>
            </a:r>
          </a:p>
          <a:p>
            <a:endParaRPr lang="en-US" sz="2000" dirty="0"/>
          </a:p>
          <a:p>
            <a:endParaRPr lang="vi-VN" sz="2000" dirty="0"/>
          </a:p>
        </p:txBody>
      </p:sp>
      <p:sp>
        <p:nvSpPr>
          <p:cNvPr id="10" name="TextBox 9"/>
          <p:cNvSpPr txBox="1"/>
          <p:nvPr/>
        </p:nvSpPr>
        <p:spPr>
          <a:xfrm>
            <a:off x="5733143" y="2162629"/>
            <a:ext cx="2954655" cy="830997"/>
          </a:xfrm>
          <a:prstGeom prst="rect">
            <a:avLst/>
          </a:prstGeom>
          <a:noFill/>
        </p:spPr>
        <p:txBody>
          <a:bodyPr wrap="none" rtlCol="0">
            <a:spAutoFit/>
          </a:bodyPr>
          <a:lstStyle/>
          <a:p>
            <a:r>
              <a:rPr lang="en-US" sz="2400" dirty="0" smtClean="0">
                <a:latin typeface="Times New Roman" panose="02020603050405020304" pitchFamily="18" charset="0"/>
                <a:cs typeface="Times New Roman" panose="02020603050405020304" pitchFamily="18" charset="0"/>
              </a:rPr>
              <a:t>a/ 6V			b/ 0,7V</a:t>
            </a:r>
          </a:p>
          <a:p>
            <a:r>
              <a:rPr lang="en-US" sz="2400" dirty="0" smtClean="0">
                <a:latin typeface="Times New Roman" panose="02020603050405020304" pitchFamily="18" charset="0"/>
                <a:cs typeface="Times New Roman" panose="02020603050405020304" pitchFamily="18" charset="0"/>
              </a:rPr>
              <a:t>c/ 9V			d/ 12V</a:t>
            </a:r>
            <a:endParaRPr lang="vi-VN" sz="2400" dirty="0">
              <a:latin typeface="Times New Roman" panose="02020603050405020304" pitchFamily="18" charset="0"/>
              <a:cs typeface="Times New Roman" panose="02020603050405020304" pitchFamily="18" charset="0"/>
            </a:endParaRPr>
          </a:p>
        </p:txBody>
      </p:sp>
      <p:sp>
        <p:nvSpPr>
          <p:cNvPr id="11" name="TextBox 10"/>
          <p:cNvSpPr txBox="1"/>
          <p:nvPr/>
        </p:nvSpPr>
        <p:spPr>
          <a:xfrm>
            <a:off x="1204686" y="3918857"/>
            <a:ext cx="7130863" cy="400110"/>
          </a:xfrm>
          <a:prstGeom prst="rect">
            <a:avLst/>
          </a:prstGeom>
          <a:noFill/>
        </p:spPr>
        <p:txBody>
          <a:bodyPr wrap="none" rtlCol="0">
            <a:spAutoFit/>
          </a:bodyPr>
          <a:lstStyle/>
          <a:p>
            <a:r>
              <a:rPr lang="en-US" sz="2000" dirty="0" err="1" smtClean="0"/>
              <a:t>Câu</a:t>
            </a:r>
            <a:r>
              <a:rPr lang="en-US" sz="2000" dirty="0" smtClean="0"/>
              <a:t> 2: </a:t>
            </a:r>
            <a:r>
              <a:rPr lang="vi-VN" sz="2000" dirty="0"/>
              <a:t>Xác định trị số điện trở R biết IZ = 15mA và IL = 50mA</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4233" y="4770731"/>
            <a:ext cx="4081435" cy="1658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3"/>
          <p:cNvSpPr txBox="1"/>
          <p:nvPr/>
        </p:nvSpPr>
        <p:spPr>
          <a:xfrm>
            <a:off x="5733142" y="5164370"/>
            <a:ext cx="3583032" cy="830997"/>
          </a:xfrm>
          <a:prstGeom prst="rect">
            <a:avLst/>
          </a:prstGeom>
          <a:noFill/>
        </p:spPr>
        <p:txBody>
          <a:bodyPr wrap="none" rtlCol="0">
            <a:spAutoFit/>
          </a:bodyPr>
          <a:lstStyle/>
          <a:p>
            <a:r>
              <a:rPr lang="en-US" sz="2400" dirty="0" smtClean="0">
                <a:latin typeface="Times New Roman" panose="02020603050405020304" pitchFamily="18" charset="0"/>
                <a:cs typeface="Times New Roman" panose="02020603050405020304" pitchFamily="18" charset="0"/>
              </a:rPr>
              <a:t>a/ 153</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a:t>
            </a:r>
            <a:r>
              <a:rPr lang="en-US" sz="2400" dirty="0" smtClean="0">
                <a:latin typeface="Times New Roman" panose="02020603050405020304" pitchFamily="18" charset="0"/>
                <a:cs typeface="Times New Roman" panose="02020603050405020304" pitchFamily="18" charset="0"/>
              </a:rPr>
              <a:t>			b/ 333</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endParaRPr lang="en-US" sz="2400" dirty="0" smtClean="0">
              <a:latin typeface="Times New Roman" panose="02020603050405020304" pitchFamily="18" charset="0"/>
              <a:cs typeface="Times New Roman" panose="02020603050405020304" pitchFamily="18" charset="0"/>
              <a:sym typeface="Symbol" panose="05050102010706020507" pitchFamily="18" charset="2"/>
            </a:endParaRPr>
          </a:p>
          <a:p>
            <a:r>
              <a:rPr lang="en-US" sz="2400" dirty="0" smtClean="0">
                <a:latin typeface="Times New Roman" panose="02020603050405020304" pitchFamily="18" charset="0"/>
                <a:cs typeface="Times New Roman" panose="02020603050405020304" pitchFamily="18" charset="0"/>
              </a:rPr>
              <a:t>c/ 30</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				d/ 100</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a:t>
            </a:r>
            <a:endParaRPr lang="vi-VN" sz="2400" dirty="0">
              <a:latin typeface="Times New Roman" panose="02020603050405020304" pitchFamily="18" charset="0"/>
              <a:cs typeface="Times New Roman" panose="02020603050405020304" pitchFamily="18" charset="0"/>
            </a:endParaRPr>
          </a:p>
        </p:txBody>
      </p:sp>
      <p:sp>
        <p:nvSpPr>
          <p:cNvPr id="12" name="Rectangle 11"/>
          <p:cNvSpPr/>
          <p:nvPr/>
        </p:nvSpPr>
        <p:spPr>
          <a:xfrm>
            <a:off x="7524658" y="2162629"/>
            <a:ext cx="1163140" cy="415498"/>
          </a:xfrm>
          <a:prstGeom prst="rect">
            <a:avLst/>
          </a:prstGeom>
          <a:solidFill>
            <a:schemeClr val="accent1">
              <a:alpha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3" name="Rectangle 12"/>
          <p:cNvSpPr/>
          <p:nvPr/>
        </p:nvSpPr>
        <p:spPr>
          <a:xfrm>
            <a:off x="5733142" y="5164370"/>
            <a:ext cx="1219201" cy="435402"/>
          </a:xfrm>
          <a:prstGeom prst="rect">
            <a:avLst/>
          </a:prstGeom>
          <a:solidFill>
            <a:schemeClr val="accent1">
              <a:alpha val="49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1395990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Effect transition="in" filter="fade">
                                      <p:cBhvr>
                                        <p:cTn id="14" dur="1000"/>
                                        <p:tgtEl>
                                          <p:spTgt spid="5">
                                            <p:txEl>
                                              <p:pRg st="0" end="0"/>
                                            </p:txEl>
                                          </p:spTgt>
                                        </p:tgtEl>
                                      </p:cBhvr>
                                    </p:animEffect>
                                    <p:anim calcmode="lin" valueType="num">
                                      <p:cBhvr>
                                        <p:cTn id="15"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1025"/>
                                        </p:tgtEl>
                                        <p:attrNameLst>
                                          <p:attrName>style.visibility</p:attrName>
                                        </p:attrNameLst>
                                      </p:cBhvr>
                                      <p:to>
                                        <p:strVal val="visible"/>
                                      </p:to>
                                    </p:set>
                                    <p:animEffect transition="in" filter="barn(inVertical)">
                                      <p:cBhvr>
                                        <p:cTn id="21" dur="500"/>
                                        <p:tgtEl>
                                          <p:spTgt spid="1025"/>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arn(inVertical)">
                                      <p:cBhvr>
                                        <p:cTn id="26" dur="500"/>
                                        <p:tgtEl>
                                          <p:spTgt spid="10"/>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Vertical)">
                                      <p:cBhvr>
                                        <p:cTn id="31" dur="500"/>
                                        <p:tgtEl>
                                          <p:spTgt spid="12"/>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ppt_x"/>
                                          </p:val>
                                        </p:tav>
                                        <p:tav tm="100000">
                                          <p:val>
                                            <p:strVal val="#ppt_x"/>
                                          </p:val>
                                        </p:tav>
                                      </p:tavLst>
                                    </p:anim>
                                    <p:anim calcmode="lin" valueType="num">
                                      <p:cBhvr additive="base">
                                        <p:cTn id="3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26"/>
                                        </p:tgtEl>
                                        <p:attrNameLst>
                                          <p:attrName>style.visibility</p:attrName>
                                        </p:attrNameLst>
                                      </p:cBhvr>
                                      <p:to>
                                        <p:strVal val="visible"/>
                                      </p:to>
                                    </p:set>
                                    <p:animEffect transition="in" filter="fade">
                                      <p:cBhvr>
                                        <p:cTn id="42" dur="1000"/>
                                        <p:tgtEl>
                                          <p:spTgt spid="1026"/>
                                        </p:tgtEl>
                                      </p:cBhvr>
                                    </p:animEffect>
                                    <p:anim calcmode="lin" valueType="num">
                                      <p:cBhvr>
                                        <p:cTn id="43" dur="1000" fill="hold"/>
                                        <p:tgtEl>
                                          <p:spTgt spid="1026"/>
                                        </p:tgtEl>
                                        <p:attrNameLst>
                                          <p:attrName>ppt_x</p:attrName>
                                        </p:attrNameLst>
                                      </p:cBhvr>
                                      <p:tavLst>
                                        <p:tav tm="0">
                                          <p:val>
                                            <p:strVal val="#ppt_x"/>
                                          </p:val>
                                        </p:tav>
                                        <p:tav tm="100000">
                                          <p:val>
                                            <p:strVal val="#ppt_x"/>
                                          </p:val>
                                        </p:tav>
                                      </p:tavLst>
                                    </p:anim>
                                    <p:anim calcmode="lin" valueType="num">
                                      <p:cBhvr>
                                        <p:cTn id="44"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wipe(down)">
                                      <p:cBhvr>
                                        <p:cTn id="49" dur="500"/>
                                        <p:tgtEl>
                                          <p:spTgt spid="14"/>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4" fill="hold" grpId="0" nodeType="click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wipe(down)">
                                      <p:cBhvr>
                                        <p:cTn id="5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build="p"/>
      <p:bldP spid="10" grpId="0"/>
      <p:bldP spid="11" grpId="0"/>
      <p:bldP spid="14" grpId="0"/>
      <p:bldP spid="12" grpId="0" animBg="1"/>
      <p:bldP spid="1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ÔN TẬP</a:t>
            </a:r>
            <a:endParaRPr lang="vi-VN" dirty="0"/>
          </a:p>
        </p:txBody>
      </p:sp>
      <p:sp>
        <p:nvSpPr>
          <p:cNvPr id="4" name="TextBox 3"/>
          <p:cNvSpPr txBox="1"/>
          <p:nvPr/>
        </p:nvSpPr>
        <p:spPr>
          <a:xfrm>
            <a:off x="677334" y="1530290"/>
            <a:ext cx="9047237" cy="1323439"/>
          </a:xfrm>
          <a:prstGeom prst="rect">
            <a:avLst/>
          </a:prstGeom>
          <a:noFill/>
        </p:spPr>
        <p:txBody>
          <a:bodyPr wrap="square" rtlCol="0">
            <a:spAutoFit/>
          </a:bodyPr>
          <a:lstStyle/>
          <a:p>
            <a:r>
              <a:rPr lang="en-US" sz="2000" dirty="0" err="1" smtClean="0"/>
              <a:t>Câu</a:t>
            </a:r>
            <a:r>
              <a:rPr lang="en-US" sz="2000" dirty="0" smtClean="0"/>
              <a:t> 3: </a:t>
            </a:r>
            <a:r>
              <a:rPr lang="vi-VN" sz="2000" dirty="0"/>
              <a:t>Điện áp rơi trên diode là 0,7v và </a:t>
            </a:r>
            <a:r>
              <a:rPr lang="vi-VN" sz="2000" dirty="0" smtClean="0"/>
              <a:t>ḍòng </a:t>
            </a:r>
            <a:r>
              <a:rPr lang="vi-VN" sz="2000" dirty="0"/>
              <a:t>điện chạy qua diode là 50mA. Hỏi công suất của diode là bao nhiêu</a:t>
            </a:r>
            <a:r>
              <a:rPr lang="vi-VN" sz="2000" dirty="0" smtClean="0"/>
              <a:t>?</a:t>
            </a:r>
          </a:p>
          <a:p>
            <a:endParaRPr lang="vi-VN" sz="2000" dirty="0"/>
          </a:p>
          <a:p>
            <a:endParaRPr lang="vi-VN" sz="2000" dirty="0"/>
          </a:p>
        </p:txBody>
      </p:sp>
      <p:sp>
        <p:nvSpPr>
          <p:cNvPr id="5" name="TextBox 4"/>
          <p:cNvSpPr txBox="1"/>
          <p:nvPr/>
        </p:nvSpPr>
        <p:spPr>
          <a:xfrm>
            <a:off x="677334" y="2389425"/>
            <a:ext cx="9221410"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a/ 3,5W			b/ 3,5mW</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c/ 0,35W</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				d/ 35mW</a:t>
            </a:r>
            <a:endParaRPr lang="vi-VN" sz="2400" dirty="0">
              <a:latin typeface="Times New Roman" panose="02020603050405020304" pitchFamily="18" charset="0"/>
              <a:cs typeface="Times New Roman" panose="02020603050405020304" pitchFamily="18" charset="0"/>
            </a:endParaRPr>
          </a:p>
        </p:txBody>
      </p:sp>
      <p:sp>
        <p:nvSpPr>
          <p:cNvPr id="6" name="Rectangle 5"/>
          <p:cNvSpPr/>
          <p:nvPr/>
        </p:nvSpPr>
        <p:spPr>
          <a:xfrm>
            <a:off x="7620000" y="2386786"/>
            <a:ext cx="1190171" cy="464304"/>
          </a:xfrm>
          <a:prstGeom prst="rect">
            <a:avLst/>
          </a:prstGeom>
          <a:solidFill>
            <a:schemeClr val="accent1">
              <a:alpha val="4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7" name="TextBox 6"/>
          <p:cNvSpPr txBox="1"/>
          <p:nvPr/>
        </p:nvSpPr>
        <p:spPr>
          <a:xfrm>
            <a:off x="677334" y="3112699"/>
            <a:ext cx="9047237" cy="400110"/>
          </a:xfrm>
          <a:prstGeom prst="rect">
            <a:avLst/>
          </a:prstGeom>
          <a:noFill/>
        </p:spPr>
        <p:txBody>
          <a:bodyPr wrap="square" rtlCol="0">
            <a:spAutoFit/>
          </a:bodyPr>
          <a:lstStyle/>
          <a:p>
            <a:r>
              <a:rPr lang="en-US" sz="2000" dirty="0" err="1" smtClean="0"/>
              <a:t>Câu</a:t>
            </a:r>
            <a:r>
              <a:rPr lang="en-US" sz="2000" dirty="0" smtClean="0"/>
              <a:t> 4: </a:t>
            </a:r>
            <a:r>
              <a:rPr lang="vi-VN" sz="2000" dirty="0" smtClean="0"/>
              <a:t>Ḍòng I</a:t>
            </a:r>
            <a:r>
              <a:rPr lang="vi-VN" sz="2000" baseline="-25000" dirty="0" smtClean="0"/>
              <a:t>R</a:t>
            </a:r>
            <a:r>
              <a:rPr lang="vi-VN" sz="2000" dirty="0" smtClean="0"/>
              <a:t> </a:t>
            </a:r>
            <a:r>
              <a:rPr lang="vi-VN" sz="2000" dirty="0"/>
              <a:t>chạy trong mạch có giá trị là bao nhiêu biết D là chất Si</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1218" y="3710225"/>
            <a:ext cx="4266135" cy="1834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p:cNvSpPr txBox="1"/>
          <p:nvPr/>
        </p:nvSpPr>
        <p:spPr>
          <a:xfrm>
            <a:off x="677334" y="5800436"/>
            <a:ext cx="9221410"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a/ -6mA			b/ - 5,3mA</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c/ - 5,7mA</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				d/ 0 mA</a:t>
            </a:r>
            <a:endParaRPr lang="vi-VN" sz="2400" dirty="0">
              <a:latin typeface="Times New Roman" panose="02020603050405020304" pitchFamily="18" charset="0"/>
              <a:cs typeface="Times New Roman" panose="02020603050405020304" pitchFamily="18" charset="0"/>
            </a:endParaRPr>
          </a:p>
        </p:txBody>
      </p:sp>
      <p:sp>
        <p:nvSpPr>
          <p:cNvPr id="8" name="Rectangle 7"/>
          <p:cNvSpPr/>
          <p:nvPr/>
        </p:nvSpPr>
        <p:spPr>
          <a:xfrm>
            <a:off x="7620000" y="5800436"/>
            <a:ext cx="1190171" cy="461665"/>
          </a:xfrm>
          <a:prstGeom prst="rect">
            <a:avLst/>
          </a:prstGeom>
          <a:solidFill>
            <a:schemeClr val="accent1">
              <a:alpha val="5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1549800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down)">
                                      <p:cBhvr>
                                        <p:cTn id="24" dur="5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
                                          </p:val>
                                        </p:tav>
                                        <p:tav tm="100000">
                                          <p:val>
                                            <p:strVal val="#ppt_x"/>
                                          </p:val>
                                        </p:tav>
                                      </p:tavLst>
                                    </p:anim>
                                    <p:anim calcmode="lin" valueType="num">
                                      <p:cBhvr>
                                        <p:cTn id="3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nodeType="clickEffect">
                                  <p:stCondLst>
                                    <p:cond delay="0"/>
                                  </p:stCondLst>
                                  <p:childTnLst>
                                    <p:set>
                                      <p:cBhvr>
                                        <p:cTn id="35" dur="1" fill="hold">
                                          <p:stCondLst>
                                            <p:cond delay="0"/>
                                          </p:stCondLst>
                                        </p:cTn>
                                        <p:tgtEl>
                                          <p:spTgt spid="2050"/>
                                        </p:tgtEl>
                                        <p:attrNameLst>
                                          <p:attrName>style.visibility</p:attrName>
                                        </p:attrNameLst>
                                      </p:cBhvr>
                                      <p:to>
                                        <p:strVal val="visible"/>
                                      </p:to>
                                    </p:set>
                                    <p:animEffect transition="in" filter="barn(inVertical)">
                                      <p:cBhvr>
                                        <p:cTn id="36" dur="500"/>
                                        <p:tgtEl>
                                          <p:spTgt spid="2050"/>
                                        </p:tgtEl>
                                      </p:cBhvr>
                                    </p:animEffect>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grpId="0" nodeType="click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barn(inVertical)">
                                      <p:cBhvr>
                                        <p:cTn id="41" dur="500"/>
                                        <p:tgtEl>
                                          <p:spTgt spid="9"/>
                                        </p:tgtEl>
                                      </p:cBhvr>
                                    </p:animEffect>
                                  </p:childTnLst>
                                </p:cTn>
                              </p:par>
                            </p:childTnLst>
                          </p:cTn>
                        </p:par>
                      </p:childTnLst>
                    </p:cTn>
                  </p:par>
                  <p:par>
                    <p:cTn id="42" fill="hold">
                      <p:stCondLst>
                        <p:cond delay="indefinite"/>
                      </p:stCondLst>
                      <p:childTnLst>
                        <p:par>
                          <p:cTn id="43" fill="hold">
                            <p:stCondLst>
                              <p:cond delay="0"/>
                            </p:stCondLst>
                            <p:childTnLst>
                              <p:par>
                                <p:cTn id="44" presetID="14" presetClass="entr" presetSubtype="10" fill="hold" grpId="0" nodeType="click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randombar(horizontal)">
                                      <p:cBhvr>
                                        <p:cTn id="4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6" grpId="0" animBg="1"/>
      <p:bldP spid="7" grpId="0"/>
      <p:bldP spid="9" grpId="0"/>
      <p:bldP spid="8"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12800"/>
          </a:xfrm>
        </p:spPr>
        <p:txBody>
          <a:bodyPr/>
          <a:lstStyle/>
          <a:p>
            <a:r>
              <a:rPr lang="en-US" dirty="0"/>
              <a:t>ÔN TẬP</a:t>
            </a:r>
            <a:endParaRPr lang="vi-VN" dirty="0"/>
          </a:p>
        </p:txBody>
      </p:sp>
      <p:sp>
        <p:nvSpPr>
          <p:cNvPr id="4" name="TextBox 3"/>
          <p:cNvSpPr txBox="1"/>
          <p:nvPr/>
        </p:nvSpPr>
        <p:spPr>
          <a:xfrm>
            <a:off x="828283" y="1617727"/>
            <a:ext cx="9047237" cy="461665"/>
          </a:xfrm>
          <a:prstGeom prst="rect">
            <a:avLst/>
          </a:prstGeom>
          <a:noFill/>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Câu</a:t>
            </a:r>
            <a:r>
              <a:rPr lang="en-US" sz="2400" dirty="0" smtClean="0">
                <a:latin typeface="Times New Roman" panose="02020603050405020304" pitchFamily="18" charset="0"/>
                <a:cs typeface="Times New Roman" panose="02020603050405020304" pitchFamily="18" charset="0"/>
              </a:rPr>
              <a:t> 5: </a:t>
            </a:r>
            <a:r>
              <a:rPr lang="vi-VN" sz="2400" dirty="0">
                <a:latin typeface="Times New Roman" panose="02020603050405020304" pitchFamily="18" charset="0"/>
                <a:cs typeface="Times New Roman" panose="02020603050405020304" pitchFamily="18" charset="0"/>
              </a:rPr>
              <a:t>Led dùng để báo nguồn:</a:t>
            </a:r>
          </a:p>
        </p:txBody>
      </p:sp>
      <p:sp>
        <p:nvSpPr>
          <p:cNvPr id="6" name="TextBox 5"/>
          <p:cNvSpPr txBox="1"/>
          <p:nvPr/>
        </p:nvSpPr>
        <p:spPr>
          <a:xfrm>
            <a:off x="677334" y="2213164"/>
            <a:ext cx="10716380"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a/ </a:t>
            </a:r>
            <a:r>
              <a:rPr lang="en-US" sz="2400" dirty="0" err="1" smtClean="0">
                <a:latin typeface="Times New Roman" panose="02020603050405020304" pitchFamily="18" charset="0"/>
                <a:cs typeface="Times New Roman" panose="02020603050405020304" pitchFamily="18" charset="0"/>
              </a:rPr>
              <a:t>Xoay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chiều</a:t>
            </a:r>
            <a:r>
              <a:rPr lang="en-US" sz="2400" dirty="0" smtClean="0">
                <a:latin typeface="Times New Roman" panose="02020603050405020304" pitchFamily="18" charset="0"/>
                <a:cs typeface="Times New Roman" panose="02020603050405020304" pitchFamily="18" charset="0"/>
              </a:rPr>
              <a:t>			b/ </a:t>
            </a:r>
            <a:r>
              <a:rPr lang="en-US" sz="2400" dirty="0" err="1" smtClean="0">
                <a:latin typeface="Times New Roman" panose="02020603050405020304" pitchFamily="18" charset="0"/>
                <a:cs typeface="Times New Roman" panose="02020603050405020304" pitchFamily="18" charset="0"/>
              </a:rPr>
              <a:t>Một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chiều</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c/ </a:t>
            </a:r>
            <a:r>
              <a:rPr lang="en-US" sz="2400" dirty="0" err="1" smtClean="0">
                <a:latin typeface="Times New Roman" panose="02020603050405020304" pitchFamily="18" charset="0"/>
                <a:cs typeface="Times New Roman" panose="02020603050405020304" pitchFamily="18" charset="0"/>
              </a:rPr>
              <a:t>Một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chiều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xoay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chiều</a:t>
            </a:r>
            <a:r>
              <a:rPr lang="en-US" sz="2400" dirty="0" smtClean="0">
                <a:latin typeface="Times New Roman" panose="02020603050405020304" pitchFamily="18" charset="0"/>
                <a:cs typeface="Times New Roman" panose="02020603050405020304" pitchFamily="18" charset="0"/>
              </a:rPr>
              <a:t>		d/ </a:t>
            </a:r>
            <a:r>
              <a:rPr lang="en-US" sz="2400" dirty="0" err="1" smtClean="0">
                <a:latin typeface="Times New Roman" panose="02020603050405020304" pitchFamily="18" charset="0"/>
                <a:cs typeface="Times New Roman" panose="02020603050405020304" pitchFamily="18" charset="0"/>
              </a:rPr>
              <a:t>ổn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áp</a:t>
            </a:r>
            <a:endParaRPr lang="vi-VN" sz="2400" dirty="0">
              <a:latin typeface="Times New Roman" panose="02020603050405020304" pitchFamily="18" charset="0"/>
              <a:cs typeface="Times New Roman" panose="02020603050405020304" pitchFamily="18" charset="0"/>
            </a:endParaRPr>
          </a:p>
        </p:txBody>
      </p:sp>
      <p:sp>
        <p:nvSpPr>
          <p:cNvPr id="7" name="Rectangle 6"/>
          <p:cNvSpPr/>
          <p:nvPr/>
        </p:nvSpPr>
        <p:spPr>
          <a:xfrm>
            <a:off x="5718629" y="2213164"/>
            <a:ext cx="3207657" cy="461665"/>
          </a:xfrm>
          <a:prstGeom prst="rect">
            <a:avLst/>
          </a:prstGeom>
          <a:solidFill>
            <a:schemeClr val="accent1">
              <a:alpha val="41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8" name="TextBox 7"/>
          <p:cNvSpPr txBox="1"/>
          <p:nvPr/>
        </p:nvSpPr>
        <p:spPr>
          <a:xfrm>
            <a:off x="828283" y="3050094"/>
            <a:ext cx="8990149" cy="830997"/>
          </a:xfrm>
          <a:prstGeom prst="rect">
            <a:avLst/>
          </a:prstGeom>
          <a:noFill/>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Câu</a:t>
            </a:r>
            <a:r>
              <a:rPr lang="en-US" sz="2400" dirty="0" smtClean="0">
                <a:latin typeface="Times New Roman" panose="02020603050405020304" pitchFamily="18" charset="0"/>
                <a:cs typeface="Times New Roman" panose="02020603050405020304" pitchFamily="18" charset="0"/>
              </a:rPr>
              <a:t> 6: </a:t>
            </a:r>
            <a:r>
              <a:rPr lang="vi-VN" sz="2400" dirty="0">
                <a:latin typeface="Times New Roman" panose="02020603050405020304" pitchFamily="18" charset="0"/>
                <a:cs typeface="Times New Roman" panose="02020603050405020304" pitchFamily="18" charset="0"/>
              </a:rPr>
              <a:t>Trong mạch chỉnh lưu toàn kỳ nếu tụ lọc có trị số càng lớn th́ độ gợn sóng điện áp ngơ ra sẽ :</a:t>
            </a:r>
          </a:p>
        </p:txBody>
      </p:sp>
      <p:sp>
        <p:nvSpPr>
          <p:cNvPr id="9" name="TextBox 8"/>
          <p:cNvSpPr txBox="1"/>
          <p:nvPr/>
        </p:nvSpPr>
        <p:spPr>
          <a:xfrm>
            <a:off x="677334" y="4133404"/>
            <a:ext cx="10716380"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a/ </a:t>
            </a:r>
            <a:r>
              <a:rPr lang="en-US" sz="2400" dirty="0" err="1" smtClean="0">
                <a:latin typeface="Times New Roman" panose="02020603050405020304" pitchFamily="18" charset="0"/>
                <a:cs typeface="Times New Roman" panose="02020603050405020304" pitchFamily="18" charset="0"/>
              </a:rPr>
              <a:t>càng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thấp</a:t>
            </a:r>
            <a:r>
              <a:rPr lang="en-US" sz="2400" dirty="0" smtClean="0">
                <a:latin typeface="Times New Roman" panose="02020603050405020304" pitchFamily="18" charset="0"/>
                <a:cs typeface="Times New Roman" panose="02020603050405020304" pitchFamily="18" charset="0"/>
              </a:rPr>
              <a:t>			b/ </a:t>
            </a:r>
            <a:r>
              <a:rPr lang="en-US" sz="2400" dirty="0" err="1" smtClean="0">
                <a:latin typeface="Times New Roman" panose="02020603050405020304" pitchFamily="18" charset="0"/>
                <a:cs typeface="Times New Roman" panose="02020603050405020304" pitchFamily="18" charset="0"/>
              </a:rPr>
              <a:t>càng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cao</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c/ </a:t>
            </a:r>
            <a:r>
              <a:rPr lang="en-US" sz="2400" dirty="0" err="1" smtClean="0">
                <a:latin typeface="Times New Roman" panose="02020603050405020304" pitchFamily="18" charset="0"/>
                <a:cs typeface="Times New Roman" panose="02020603050405020304" pitchFamily="18" charset="0"/>
              </a:rPr>
              <a:t>tùy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theo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giá</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trị</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tụ</a:t>
            </a:r>
            <a:r>
              <a:rPr lang="en-US" sz="2400" dirty="0" smtClean="0">
                <a:latin typeface="Times New Roman" panose="02020603050405020304" pitchFamily="18" charset="0"/>
                <a:cs typeface="Times New Roman" panose="02020603050405020304" pitchFamily="18" charset="0"/>
              </a:rPr>
              <a:t>		d/ </a:t>
            </a:r>
            <a:r>
              <a:rPr lang="en-US" sz="2400" dirty="0" err="1" smtClean="0">
                <a:latin typeface="Times New Roman" panose="02020603050405020304" pitchFamily="18" charset="0"/>
                <a:cs typeface="Times New Roman" panose="02020603050405020304" pitchFamily="18" charset="0"/>
              </a:rPr>
              <a:t>không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thay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đổi</a:t>
            </a:r>
            <a:endParaRPr lang="vi-VN" sz="2400" dirty="0">
              <a:latin typeface="Times New Roman" panose="02020603050405020304" pitchFamily="18" charset="0"/>
              <a:cs typeface="Times New Roman" panose="02020603050405020304" pitchFamily="18" charset="0"/>
            </a:endParaRPr>
          </a:p>
        </p:txBody>
      </p:sp>
      <p:sp>
        <p:nvSpPr>
          <p:cNvPr id="10" name="Rectangle 9"/>
          <p:cNvSpPr/>
          <p:nvPr/>
        </p:nvSpPr>
        <p:spPr>
          <a:xfrm>
            <a:off x="1051560" y="4133404"/>
            <a:ext cx="1386840" cy="461665"/>
          </a:xfrm>
          <a:prstGeom prst="rect">
            <a:avLst/>
          </a:prstGeom>
          <a:solidFill>
            <a:schemeClr val="accent1">
              <a:alpha val="4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1" name="TextBox 10"/>
          <p:cNvSpPr txBox="1"/>
          <p:nvPr/>
        </p:nvSpPr>
        <p:spPr>
          <a:xfrm>
            <a:off x="799738" y="4847382"/>
            <a:ext cx="9047237" cy="830997"/>
          </a:xfrm>
          <a:prstGeom prst="rect">
            <a:avLst/>
          </a:prstGeom>
          <a:noFill/>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Câu</a:t>
            </a:r>
            <a:r>
              <a:rPr lang="en-US" sz="2400" dirty="0" smtClean="0">
                <a:latin typeface="Times New Roman" panose="02020603050405020304" pitchFamily="18" charset="0"/>
                <a:cs typeface="Times New Roman" panose="02020603050405020304" pitchFamily="18" charset="0"/>
              </a:rPr>
              <a:t> 7: </a:t>
            </a:r>
            <a:r>
              <a:rPr lang="vi-VN" sz="2400" dirty="0">
                <a:latin typeface="Times New Roman" panose="02020603050405020304" pitchFamily="18" charset="0"/>
                <a:cs typeface="Times New Roman" panose="02020603050405020304" pitchFamily="18" charset="0"/>
              </a:rPr>
              <a:t>Để nhận tín hiệu điều khiển từ Remote các nhà thiết kế có thể dùng diode:</a:t>
            </a:r>
          </a:p>
        </p:txBody>
      </p:sp>
      <p:sp>
        <p:nvSpPr>
          <p:cNvPr id="13" name="TextBox 12"/>
          <p:cNvSpPr txBox="1"/>
          <p:nvPr/>
        </p:nvSpPr>
        <p:spPr>
          <a:xfrm>
            <a:off x="677334" y="5822811"/>
            <a:ext cx="10716380"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a/ </a:t>
            </a:r>
            <a:r>
              <a:rPr lang="en-US" sz="2400" dirty="0" err="1" smtClean="0">
                <a:latin typeface="Times New Roman" panose="02020603050405020304" pitchFamily="18" charset="0"/>
                <a:cs typeface="Times New Roman" panose="02020603050405020304" pitchFamily="18" charset="0"/>
              </a:rPr>
              <a:t>Ổn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áp</a:t>
            </a:r>
            <a:r>
              <a:rPr lang="en-US" sz="2400" dirty="0" smtClean="0">
                <a:latin typeface="Times New Roman" panose="02020603050405020304" pitchFamily="18" charset="0"/>
                <a:cs typeface="Times New Roman" panose="02020603050405020304" pitchFamily="18" charset="0"/>
              </a:rPr>
              <a:t>			b/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quang</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c/ </a:t>
            </a:r>
            <a:r>
              <a:rPr lang="en-US" sz="2400" dirty="0" err="1" smtClean="0">
                <a:latin typeface="Times New Roman" panose="02020603050405020304" pitchFamily="18" charset="0"/>
                <a:cs typeface="Times New Roman" panose="02020603050405020304" pitchFamily="18" charset="0"/>
              </a:rPr>
              <a:t>Chỉnh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lưu</a:t>
            </a:r>
            <a:r>
              <a:rPr lang="en-US" sz="2400" dirty="0" smtClean="0">
                <a:latin typeface="Times New Roman" panose="02020603050405020304" pitchFamily="18" charset="0"/>
                <a:cs typeface="Times New Roman" panose="02020603050405020304" pitchFamily="18" charset="0"/>
              </a:rPr>
              <a:t>		d/ </a:t>
            </a:r>
            <a:r>
              <a:rPr lang="en-US" sz="2400" dirty="0" err="1" smtClean="0">
                <a:latin typeface="Times New Roman" panose="02020603050405020304" pitchFamily="18" charset="0"/>
                <a:cs typeface="Times New Roman" panose="02020603050405020304" pitchFamily="18" charset="0"/>
              </a:rPr>
              <a:t>Cảm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quang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hồng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ngoại</a:t>
            </a:r>
            <a:endParaRPr lang="vi-VN" sz="2400" dirty="0">
              <a:latin typeface="Times New Roman" panose="02020603050405020304" pitchFamily="18" charset="0"/>
              <a:cs typeface="Times New Roman" panose="02020603050405020304" pitchFamily="18" charset="0"/>
            </a:endParaRPr>
          </a:p>
        </p:txBody>
      </p:sp>
      <p:sp>
        <p:nvSpPr>
          <p:cNvPr id="14" name="Rectangle 13"/>
          <p:cNvSpPr/>
          <p:nvPr/>
        </p:nvSpPr>
        <p:spPr>
          <a:xfrm>
            <a:off x="7498080" y="5822811"/>
            <a:ext cx="3398520" cy="608469"/>
          </a:xfrm>
          <a:prstGeom prst="rect">
            <a:avLst/>
          </a:prstGeom>
          <a:solidFill>
            <a:schemeClr val="accent1">
              <a:alpha val="41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944963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Vertical)">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
                                          </p:val>
                                        </p:tav>
                                        <p:tav tm="100000">
                                          <p:val>
                                            <p:strVal val="#ppt_x"/>
                                          </p:val>
                                        </p:tav>
                                      </p:tavLst>
                                    </p:anim>
                                    <p:anim calcmode="lin" valueType="num">
                                      <p:cBhvr>
                                        <p:cTn id="2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barn(inVertical)">
                                      <p:cBhvr>
                                        <p:cTn id="31" dur="500"/>
                                        <p:tgtEl>
                                          <p:spTgt spid="9"/>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barn(inVertical)">
                                      <p:cBhvr>
                                        <p:cTn id="36" dur="500"/>
                                        <p:tgtEl>
                                          <p:spTgt spid="10"/>
                                        </p:tgtEl>
                                      </p:cBhvr>
                                    </p:animEffec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1000"/>
                                        <p:tgtEl>
                                          <p:spTgt spid="11"/>
                                        </p:tgtEl>
                                      </p:cBhvr>
                                    </p:animEffect>
                                    <p:anim calcmode="lin" valueType="num">
                                      <p:cBhvr>
                                        <p:cTn id="42" dur="1000" fill="hold"/>
                                        <p:tgtEl>
                                          <p:spTgt spid="11"/>
                                        </p:tgtEl>
                                        <p:attrNameLst>
                                          <p:attrName>ppt_x</p:attrName>
                                        </p:attrNameLst>
                                      </p:cBhvr>
                                      <p:tavLst>
                                        <p:tav tm="0">
                                          <p:val>
                                            <p:strVal val="#ppt_x"/>
                                          </p:val>
                                        </p:tav>
                                        <p:tav tm="100000">
                                          <p:val>
                                            <p:strVal val="#ppt_x"/>
                                          </p:val>
                                        </p:tav>
                                      </p:tavLst>
                                    </p:anim>
                                    <p:anim calcmode="lin" valueType="num">
                                      <p:cBhvr>
                                        <p:cTn id="4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barn(inVertical)">
                                      <p:cBhvr>
                                        <p:cTn id="48" dur="500"/>
                                        <p:tgtEl>
                                          <p:spTgt spid="13"/>
                                        </p:tgtEl>
                                      </p:cBhvr>
                                    </p:animEffect>
                                  </p:childTnLst>
                                </p:cTn>
                              </p:par>
                            </p:childTnLst>
                          </p:cTn>
                        </p:par>
                      </p:childTnLst>
                    </p:cTn>
                  </p:par>
                  <p:par>
                    <p:cTn id="49" fill="hold">
                      <p:stCondLst>
                        <p:cond delay="indefinite"/>
                      </p:stCondLst>
                      <p:childTnLst>
                        <p:par>
                          <p:cTn id="50" fill="hold">
                            <p:stCondLst>
                              <p:cond delay="0"/>
                            </p:stCondLst>
                            <p:childTnLst>
                              <p:par>
                                <p:cTn id="51" presetID="16" presetClass="entr" presetSubtype="21" fill="hold" grpId="0" nodeType="click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barn(inVertical)">
                                      <p:cBhvr>
                                        <p:cTn id="5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animBg="1"/>
      <p:bldP spid="8" grpId="0"/>
      <p:bldP spid="9" grpId="0"/>
      <p:bldP spid="10" grpId="0" animBg="1"/>
      <p:bldP spid="11" grpId="0"/>
      <p:bldP spid="13" grpId="0"/>
      <p:bldP spid="1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31309"/>
          </a:xfrm>
        </p:spPr>
        <p:txBody>
          <a:bodyPr>
            <a:normAutofit fontScale="90000"/>
          </a:bodyPr>
          <a:lstStyle/>
          <a:p>
            <a:r>
              <a:rPr lang="en-US" dirty="0">
                <a:latin typeface="Times New Roman" panose="02020603050405020304" pitchFamily="18" charset="0"/>
                <a:cs typeface="Times New Roman" panose="02020603050405020304" pitchFamily="18" charset="0"/>
              </a:rPr>
              <a:t>ÔN TẬP</a:t>
            </a:r>
            <a:endParaRPr lang="vi-VN" dirty="0">
              <a:latin typeface="Times New Roman" panose="02020603050405020304" pitchFamily="18" charset="0"/>
              <a:cs typeface="Times New Roman" panose="02020603050405020304" pitchFamily="18" charset="0"/>
            </a:endParaRPr>
          </a:p>
        </p:txBody>
      </p:sp>
      <p:sp>
        <p:nvSpPr>
          <p:cNvPr id="4" name="TextBox 3"/>
          <p:cNvSpPr txBox="1"/>
          <p:nvPr/>
        </p:nvSpPr>
        <p:spPr>
          <a:xfrm>
            <a:off x="828283" y="1617727"/>
            <a:ext cx="9047237" cy="461665"/>
          </a:xfrm>
          <a:prstGeom prst="rect">
            <a:avLst/>
          </a:prstGeom>
          <a:noFill/>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Câu</a:t>
            </a:r>
            <a:r>
              <a:rPr lang="en-US" sz="2400" dirty="0" smtClean="0">
                <a:latin typeface="Times New Roman" panose="02020603050405020304" pitchFamily="18" charset="0"/>
                <a:cs typeface="Times New Roman" panose="02020603050405020304" pitchFamily="18" charset="0"/>
              </a:rPr>
              <a:t> 8: </a:t>
            </a:r>
            <a:r>
              <a:rPr lang="vi-VN" sz="2400" dirty="0">
                <a:latin typeface="Times New Roman" panose="02020603050405020304" pitchFamily="18" charset="0"/>
                <a:cs typeface="Times New Roman" panose="02020603050405020304" pitchFamily="18" charset="0"/>
              </a:rPr>
              <a:t>Tính dẫn điện của chất bán dẫn loại P là do:</a:t>
            </a:r>
          </a:p>
        </p:txBody>
      </p:sp>
      <p:sp>
        <p:nvSpPr>
          <p:cNvPr id="6" name="TextBox 5"/>
          <p:cNvSpPr txBox="1"/>
          <p:nvPr/>
        </p:nvSpPr>
        <p:spPr>
          <a:xfrm>
            <a:off x="828283" y="2292196"/>
            <a:ext cx="9448420" cy="830997"/>
          </a:xfrm>
          <a:prstGeom prst="rect">
            <a:avLst/>
          </a:prstGeom>
          <a:noFill/>
        </p:spPr>
        <p:txBody>
          <a:bodyPr wrap="none" rtlCol="0">
            <a:spAutoFit/>
          </a:bodyPr>
          <a:lstStyle/>
          <a:p>
            <a:r>
              <a:rPr lang="en-US" sz="2400" dirty="0" smtClean="0">
                <a:latin typeface="Times New Roman" panose="02020603050405020304" pitchFamily="18" charset="0"/>
                <a:cs typeface="Times New Roman" panose="02020603050405020304" pitchFamily="18" charset="0"/>
              </a:rPr>
              <a:t>a/ </a:t>
            </a:r>
            <a:r>
              <a:rPr lang="vi-VN" sz="2400" dirty="0">
                <a:latin typeface="Times New Roman" panose="02020603050405020304" pitchFamily="18" charset="0"/>
                <a:cs typeface="Times New Roman" panose="02020603050405020304" pitchFamily="18" charset="0"/>
              </a:rPr>
              <a:t>Hạt dẫn điện tử và lổ trống quyết </a:t>
            </a:r>
            <a:r>
              <a:rPr lang="vi-VN" sz="2400" dirty="0" smtClean="0">
                <a:latin typeface="Times New Roman" panose="02020603050405020304" pitchFamily="18" charset="0"/>
                <a:cs typeface="Times New Roman" panose="02020603050405020304" pitchFamily="18" charset="0"/>
              </a:rPr>
              <a:t>định</a:t>
            </a:r>
            <a:r>
              <a:rPr lang="en-US" sz="2400" dirty="0" smtClean="0">
                <a:latin typeface="Times New Roman" panose="02020603050405020304" pitchFamily="18" charset="0"/>
                <a:cs typeface="Times New Roman" panose="02020603050405020304" pitchFamily="18" charset="0"/>
              </a:rPr>
              <a:t>			b/ </a:t>
            </a:r>
            <a:r>
              <a:rPr lang="vi-VN" sz="2400" dirty="0">
                <a:latin typeface="Times New Roman" panose="02020603050405020304" pitchFamily="18" charset="0"/>
                <a:cs typeface="Times New Roman" panose="02020603050405020304" pitchFamily="18" charset="0"/>
              </a:rPr>
              <a:t>Hạt lổ trống quyết định</a:t>
            </a:r>
            <a:r>
              <a:rPr lang="vi-VN" sz="2400" dirty="0" smtClean="0">
                <a:latin typeface="Times New Roman" panose="02020603050405020304" pitchFamily="18" charset="0"/>
                <a:cs typeface="Times New Roman" panose="02020603050405020304" pitchFamily="18" charset="0"/>
              </a:rPr>
              <a:t>.</a:t>
            </a:r>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c/ </a:t>
            </a:r>
            <a:r>
              <a:rPr lang="vi-VN" sz="2400" dirty="0">
                <a:latin typeface="Times New Roman" panose="02020603050405020304" pitchFamily="18" charset="0"/>
                <a:cs typeface="Times New Roman" panose="02020603050405020304" pitchFamily="18" charset="0"/>
              </a:rPr>
              <a:t>Hạt dẫn điện tử quyết </a:t>
            </a:r>
            <a:r>
              <a:rPr lang="vi-VN" sz="2400" dirty="0" smtClean="0">
                <a:latin typeface="Times New Roman" panose="02020603050405020304" pitchFamily="18" charset="0"/>
                <a:cs typeface="Times New Roman" panose="02020603050405020304" pitchFamily="18" charset="0"/>
              </a:rPr>
              <a:t>định</a:t>
            </a:r>
            <a:r>
              <a:rPr lang="en-US" sz="2400" dirty="0" smtClean="0">
                <a:latin typeface="Times New Roman" panose="02020603050405020304" pitchFamily="18" charset="0"/>
                <a:cs typeface="Times New Roman" panose="02020603050405020304" pitchFamily="18" charset="0"/>
              </a:rPr>
              <a:t>						d/ </a:t>
            </a:r>
            <a:r>
              <a:rPr lang="vi-VN" sz="2400" dirty="0">
                <a:latin typeface="Times New Roman" panose="02020603050405020304" pitchFamily="18" charset="0"/>
                <a:cs typeface="Times New Roman" panose="02020603050405020304" pitchFamily="18" charset="0"/>
              </a:rPr>
              <a:t>Các i-on âm quyết định</a:t>
            </a:r>
          </a:p>
        </p:txBody>
      </p:sp>
      <p:sp>
        <p:nvSpPr>
          <p:cNvPr id="7" name="Rectangle 6"/>
          <p:cNvSpPr/>
          <p:nvPr/>
        </p:nvSpPr>
        <p:spPr>
          <a:xfrm>
            <a:off x="6756220" y="2388379"/>
            <a:ext cx="3345723" cy="365481"/>
          </a:xfrm>
          <a:prstGeom prst="rect">
            <a:avLst/>
          </a:prstGeom>
          <a:solidFill>
            <a:schemeClr val="accent1">
              <a:alpha val="3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8" name="TextBox 7"/>
          <p:cNvSpPr txBox="1"/>
          <p:nvPr/>
        </p:nvSpPr>
        <p:spPr>
          <a:xfrm>
            <a:off x="828282" y="3335997"/>
            <a:ext cx="9047237" cy="461665"/>
          </a:xfrm>
          <a:prstGeom prst="rect">
            <a:avLst/>
          </a:prstGeom>
          <a:noFill/>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Câu</a:t>
            </a:r>
            <a:r>
              <a:rPr lang="en-US" sz="2400" dirty="0" smtClean="0">
                <a:latin typeface="Times New Roman" panose="02020603050405020304" pitchFamily="18" charset="0"/>
                <a:cs typeface="Times New Roman" panose="02020603050405020304" pitchFamily="18" charset="0"/>
              </a:rPr>
              <a:t> 9: </a:t>
            </a:r>
            <a:r>
              <a:rPr lang="vi-VN" sz="2400" dirty="0"/>
              <a:t>Linh kiện nào sau đây có khả năng dẫn điện cả hai chiều:</a:t>
            </a:r>
            <a:endParaRPr lang="vi-VN" sz="2400" dirty="0">
              <a:latin typeface="Times New Roman" panose="02020603050405020304" pitchFamily="18" charset="0"/>
              <a:cs typeface="Times New Roman" panose="02020603050405020304" pitchFamily="18" charset="0"/>
            </a:endParaRPr>
          </a:p>
        </p:txBody>
      </p:sp>
      <p:sp>
        <p:nvSpPr>
          <p:cNvPr id="9" name="TextBox 8"/>
          <p:cNvSpPr txBox="1"/>
          <p:nvPr/>
        </p:nvSpPr>
        <p:spPr>
          <a:xfrm>
            <a:off x="677334" y="3961676"/>
            <a:ext cx="10716380"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a/ Diode		b/ Diode Zener</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c/ Diode </a:t>
            </a:r>
            <a:r>
              <a:rPr lang="en-US" sz="2400" dirty="0" err="1" smtClean="0">
                <a:latin typeface="Times New Roman" panose="02020603050405020304" pitchFamily="18" charset="0"/>
                <a:cs typeface="Times New Roman" panose="02020603050405020304" pitchFamily="18" charset="0"/>
              </a:rPr>
              <a:t>quang</a:t>
            </a:r>
            <a:r>
              <a:rPr lang="en-US" sz="2400" dirty="0" smtClean="0">
                <a:latin typeface="Times New Roman" panose="02020603050405020304" pitchFamily="18" charset="0"/>
                <a:cs typeface="Times New Roman" panose="02020603050405020304" pitchFamily="18" charset="0"/>
              </a:rPr>
              <a:t> (led)	d/ a, b, c </a:t>
            </a:r>
            <a:r>
              <a:rPr lang="en-US" sz="2400" dirty="0" err="1" smtClean="0">
                <a:latin typeface="Times New Roman" panose="02020603050405020304" pitchFamily="18" charset="0"/>
                <a:cs typeface="Times New Roman" panose="02020603050405020304" pitchFamily="18" charset="0"/>
              </a:rPr>
              <a:t>đều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đúng</a:t>
            </a:r>
            <a:endParaRPr lang="vi-VN" sz="2400" dirty="0">
              <a:latin typeface="Times New Roman" panose="02020603050405020304" pitchFamily="18" charset="0"/>
              <a:cs typeface="Times New Roman" panose="02020603050405020304" pitchFamily="18" charset="0"/>
            </a:endParaRPr>
          </a:p>
        </p:txBody>
      </p:sp>
      <p:sp>
        <p:nvSpPr>
          <p:cNvPr id="10" name="Rectangle 9"/>
          <p:cNvSpPr/>
          <p:nvPr/>
        </p:nvSpPr>
        <p:spPr>
          <a:xfrm>
            <a:off x="2525486" y="3961676"/>
            <a:ext cx="1973943" cy="461665"/>
          </a:xfrm>
          <a:prstGeom prst="rect">
            <a:avLst/>
          </a:prstGeom>
          <a:solidFill>
            <a:schemeClr val="accent1">
              <a:alpha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1" name="TextBox 10"/>
          <p:cNvSpPr txBox="1"/>
          <p:nvPr/>
        </p:nvSpPr>
        <p:spPr>
          <a:xfrm>
            <a:off x="828282" y="4800159"/>
            <a:ext cx="9047237" cy="830997"/>
          </a:xfrm>
          <a:prstGeom prst="rect">
            <a:avLst/>
          </a:prstGeom>
          <a:noFill/>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Câu</a:t>
            </a:r>
            <a:r>
              <a:rPr lang="en-US" sz="2400" dirty="0" smtClean="0">
                <a:latin typeface="Times New Roman" panose="02020603050405020304" pitchFamily="18" charset="0"/>
                <a:cs typeface="Times New Roman" panose="02020603050405020304" pitchFamily="18" charset="0"/>
              </a:rPr>
              <a:t> 10: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chỉnh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dưới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đây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nhất</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p:txBody>
      </p:sp>
      <p:sp>
        <p:nvSpPr>
          <p:cNvPr id="13" name="TextBox 12"/>
          <p:cNvSpPr txBox="1"/>
          <p:nvPr/>
        </p:nvSpPr>
        <p:spPr>
          <a:xfrm>
            <a:off x="828282" y="5474628"/>
            <a:ext cx="8642109" cy="830997"/>
          </a:xfrm>
          <a:prstGeom prst="rect">
            <a:avLst/>
          </a:prstGeom>
          <a:noFill/>
        </p:spPr>
        <p:txBody>
          <a:bodyPr wrap="none" rtlCol="0">
            <a:spAutoFit/>
          </a:bodyPr>
          <a:lstStyle/>
          <a:p>
            <a:r>
              <a:rPr lang="en-US" sz="2400" dirty="0" smtClean="0">
                <a:latin typeface="Times New Roman" panose="02020603050405020304" pitchFamily="18" charset="0"/>
                <a:cs typeface="Times New Roman" panose="02020603050405020304" pitchFamily="18" charset="0"/>
              </a:rPr>
              <a:t>a/ </a:t>
            </a:r>
            <a:r>
              <a:rPr lang="vi-VN" sz="2400" dirty="0" smtClean="0">
                <a:latin typeface="Times New Roman" panose="02020603050405020304" pitchFamily="18" charset="0"/>
                <a:cs typeface="Times New Roman" panose="02020603050405020304" pitchFamily="18" charset="0"/>
              </a:rPr>
              <a:t>Ch</a:t>
            </a:r>
            <a:r>
              <a:rPr lang="en-US" sz="2400" dirty="0" err="1" smtClean="0">
                <a:latin typeface="Times New Roman" panose="02020603050405020304" pitchFamily="18" charset="0"/>
                <a:cs typeface="Times New Roman" panose="02020603050405020304" pitchFamily="18" charset="0"/>
              </a:rPr>
              <a:t>ỉnh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lưu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đôi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áp</a:t>
            </a:r>
            <a:r>
              <a:rPr lang="en-US" sz="2400" dirty="0" smtClean="0">
                <a:latin typeface="Times New Roman" panose="02020603050405020304" pitchFamily="18" charset="0"/>
                <a:cs typeface="Times New Roman" panose="02020603050405020304" pitchFamily="18" charset="0"/>
              </a:rPr>
              <a:t>						b/ </a:t>
            </a:r>
            <a:r>
              <a:rPr lang="vi-VN" sz="2400" dirty="0" smtClean="0">
                <a:latin typeface="Times New Roman" panose="02020603050405020304" pitchFamily="18" charset="0"/>
                <a:cs typeface="Times New Roman" panose="02020603050405020304" pitchFamily="18" charset="0"/>
              </a:rPr>
              <a:t>Chỉnh lưu bán kỳ</a:t>
            </a:r>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c/ </a:t>
            </a:r>
            <a:r>
              <a:rPr lang="vi-VN" sz="2400" dirty="0" smtClean="0">
                <a:latin typeface="Times New Roman" panose="02020603050405020304" pitchFamily="18" charset="0"/>
                <a:cs typeface="Times New Roman" panose="02020603050405020304" pitchFamily="18" charset="0"/>
              </a:rPr>
              <a:t>Ch</a:t>
            </a:r>
            <a:r>
              <a:rPr lang="en-US" sz="2400" dirty="0" err="1" smtClean="0">
                <a:latin typeface="Times New Roman" panose="02020603050405020304" pitchFamily="18" charset="0"/>
                <a:cs typeface="Times New Roman" panose="02020603050405020304" pitchFamily="18" charset="0"/>
              </a:rPr>
              <a:t>ỉnh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lưu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cầu</a:t>
            </a:r>
            <a:r>
              <a:rPr lang="en-US" sz="2400" dirty="0" smtClean="0">
                <a:latin typeface="Times New Roman" panose="02020603050405020304" pitchFamily="18" charset="0"/>
                <a:cs typeface="Times New Roman" panose="02020603050405020304" pitchFamily="18" charset="0"/>
              </a:rPr>
              <a:t>									d/ </a:t>
            </a:r>
            <a:r>
              <a:rPr lang="vi-VN" sz="2400" dirty="0" smtClean="0">
                <a:latin typeface="Times New Roman" panose="02020603050405020304" pitchFamily="18" charset="0"/>
                <a:cs typeface="Times New Roman" panose="02020603050405020304" pitchFamily="18" charset="0"/>
              </a:rPr>
              <a:t>Chỉnh lưu khác</a:t>
            </a:r>
            <a:endParaRPr lang="vi-VN" sz="2400" dirty="0">
              <a:latin typeface="Times New Roman" panose="02020603050405020304" pitchFamily="18" charset="0"/>
              <a:cs typeface="Times New Roman" panose="02020603050405020304" pitchFamily="18" charset="0"/>
            </a:endParaRPr>
          </a:p>
        </p:txBody>
      </p:sp>
      <p:sp>
        <p:nvSpPr>
          <p:cNvPr id="14" name="Rectangle 13"/>
          <p:cNvSpPr/>
          <p:nvPr/>
        </p:nvSpPr>
        <p:spPr>
          <a:xfrm>
            <a:off x="828282" y="5921829"/>
            <a:ext cx="2248747" cy="383796"/>
          </a:xfrm>
          <a:prstGeom prst="rect">
            <a:avLst/>
          </a:prstGeom>
          <a:solidFill>
            <a:schemeClr val="accent1">
              <a:alpha val="52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3786575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
                                          </p:val>
                                        </p:tav>
                                        <p:tav tm="100000">
                                          <p:val>
                                            <p:strVal val="#ppt_x"/>
                                          </p:val>
                                        </p:tav>
                                      </p:tavLst>
                                    </p:anim>
                                    <p:anim calcmode="lin" valueType="num">
                                      <p:cBhvr>
                                        <p:cTn id="2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barn(inVertical)">
                                      <p:cBhvr>
                                        <p:cTn id="31" dur="500"/>
                                        <p:tgtEl>
                                          <p:spTgt spid="9"/>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ipe(down)">
                                      <p:cBhvr>
                                        <p:cTn id="36" dur="500"/>
                                        <p:tgtEl>
                                          <p:spTgt spid="10"/>
                                        </p:tgtEl>
                                      </p:cBhvr>
                                    </p:animEffec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1000"/>
                                        <p:tgtEl>
                                          <p:spTgt spid="11"/>
                                        </p:tgtEl>
                                      </p:cBhvr>
                                    </p:animEffect>
                                    <p:anim calcmode="lin" valueType="num">
                                      <p:cBhvr>
                                        <p:cTn id="42" dur="1000" fill="hold"/>
                                        <p:tgtEl>
                                          <p:spTgt spid="11"/>
                                        </p:tgtEl>
                                        <p:attrNameLst>
                                          <p:attrName>ppt_x</p:attrName>
                                        </p:attrNameLst>
                                      </p:cBhvr>
                                      <p:tavLst>
                                        <p:tav tm="0">
                                          <p:val>
                                            <p:strVal val="#ppt_x"/>
                                          </p:val>
                                        </p:tav>
                                        <p:tav tm="100000">
                                          <p:val>
                                            <p:strVal val="#ppt_x"/>
                                          </p:val>
                                        </p:tav>
                                      </p:tavLst>
                                    </p:anim>
                                    <p:anim calcmode="lin" valueType="num">
                                      <p:cBhvr>
                                        <p:cTn id="4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barn(inVertical)">
                                      <p:cBhvr>
                                        <p:cTn id="48" dur="500"/>
                                        <p:tgtEl>
                                          <p:spTgt spid="13"/>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wipe(down)">
                                      <p:cBhvr>
                                        <p:cTn id="5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animBg="1"/>
      <p:bldP spid="8" grpId="0"/>
      <p:bldP spid="9" grpId="0"/>
      <p:bldP spid="10" grpId="0" animBg="1"/>
      <p:bldP spid="11" grpId="0"/>
      <p:bldP spid="13" grpId="0"/>
      <p:bldP spid="1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677334" y="609600"/>
            <a:ext cx="8596668" cy="1320800"/>
          </a:xfrm>
        </p:spPr>
        <p:txBody>
          <a:bodyPr/>
          <a:lstStyle/>
          <a:p>
            <a:r>
              <a:rPr lang="en-US" dirty="0" smtClean="0"/>
              <a:t>ÔN TẬP</a:t>
            </a:r>
            <a:endParaRPr lang="vi-VN" dirty="0"/>
          </a:p>
        </p:txBody>
      </p:sp>
      <p:pic>
        <p:nvPicPr>
          <p:cNvPr id="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024" y="1848307"/>
            <a:ext cx="4837097" cy="1499500"/>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4"/>
          <p:cNvSpPr>
            <a:spLocks noGrp="1"/>
          </p:cNvSpPr>
          <p:nvPr>
            <p:ph idx="1"/>
          </p:nvPr>
        </p:nvSpPr>
        <p:spPr>
          <a:xfrm>
            <a:off x="677334" y="1296298"/>
            <a:ext cx="8596668" cy="3880773"/>
          </a:xfrm>
        </p:spPr>
        <p:txBody>
          <a:bodyPr>
            <a:normAutofit/>
          </a:bodyPr>
          <a:lstStyle/>
          <a:p>
            <a:r>
              <a:rPr lang="en-US" sz="2000" b="1" u="sng" dirty="0" err="1" smtClean="0"/>
              <a:t>Câu</a:t>
            </a:r>
            <a:r>
              <a:rPr lang="en-US" sz="2000" b="1" u="sng" dirty="0" smtClean="0"/>
              <a:t> 1</a:t>
            </a:r>
            <a:r>
              <a:rPr lang="en-US" sz="2000" dirty="0" smtClean="0"/>
              <a:t>: </a:t>
            </a:r>
            <a:r>
              <a:rPr lang="en-US" sz="2000" dirty="0" err="1" smtClean="0"/>
              <a:t>Điện</a:t>
            </a:r>
            <a:r>
              <a:rPr lang="en-US" sz="2000" dirty="0" smtClean="0"/>
              <a:t> </a:t>
            </a:r>
            <a:r>
              <a:rPr lang="en-US" sz="2000" dirty="0" err="1" smtClean="0"/>
              <a:t>áp</a:t>
            </a:r>
            <a:r>
              <a:rPr lang="en-US" sz="2000" dirty="0" smtClean="0"/>
              <a:t> </a:t>
            </a:r>
            <a:r>
              <a:rPr lang="en-US" sz="2000" dirty="0" err="1" smtClean="0"/>
              <a:t>ngõ</a:t>
            </a:r>
            <a:r>
              <a:rPr lang="en-US" sz="2000" dirty="0" smtClean="0"/>
              <a:t> </a:t>
            </a:r>
            <a:r>
              <a:rPr lang="en-US" sz="2000" dirty="0" err="1" smtClean="0"/>
              <a:t>ra</a:t>
            </a:r>
            <a:r>
              <a:rPr lang="en-US" sz="2000" dirty="0" smtClean="0"/>
              <a:t> </a:t>
            </a:r>
            <a:r>
              <a:rPr lang="en-US" sz="2000" dirty="0" err="1" smtClean="0"/>
              <a:t>của</a:t>
            </a:r>
            <a:r>
              <a:rPr lang="en-US" sz="2000" dirty="0" smtClean="0"/>
              <a:t> </a:t>
            </a:r>
            <a:r>
              <a:rPr lang="en-US" sz="2000" dirty="0" err="1" smtClean="0"/>
              <a:t>mạch</a:t>
            </a:r>
            <a:r>
              <a:rPr lang="en-US" sz="2000" dirty="0" smtClean="0"/>
              <a:t> </a:t>
            </a:r>
            <a:r>
              <a:rPr lang="en-US" sz="2000" dirty="0" err="1" smtClean="0"/>
              <a:t>là</a:t>
            </a:r>
            <a:r>
              <a:rPr lang="en-US" sz="2000" dirty="0" smtClean="0"/>
              <a:t>:</a:t>
            </a:r>
          </a:p>
          <a:p>
            <a:endParaRPr lang="en-US" sz="2000" dirty="0"/>
          </a:p>
          <a:p>
            <a:endParaRPr lang="vi-VN" sz="2000" dirty="0"/>
          </a:p>
        </p:txBody>
      </p:sp>
      <p:sp>
        <p:nvSpPr>
          <p:cNvPr id="7" name="TextBox 6"/>
          <p:cNvSpPr txBox="1"/>
          <p:nvPr/>
        </p:nvSpPr>
        <p:spPr>
          <a:xfrm>
            <a:off x="5733143" y="2162629"/>
            <a:ext cx="2954655" cy="830997"/>
          </a:xfrm>
          <a:prstGeom prst="rect">
            <a:avLst/>
          </a:prstGeom>
          <a:noFill/>
        </p:spPr>
        <p:txBody>
          <a:bodyPr wrap="none" rtlCol="0">
            <a:spAutoFit/>
          </a:bodyPr>
          <a:lstStyle/>
          <a:p>
            <a:r>
              <a:rPr lang="en-US" sz="2400" dirty="0" smtClean="0">
                <a:latin typeface="Times New Roman" panose="02020603050405020304" pitchFamily="18" charset="0"/>
                <a:cs typeface="Times New Roman" panose="02020603050405020304" pitchFamily="18" charset="0"/>
              </a:rPr>
              <a:t>a/ 6V			b/ 0,7V</a:t>
            </a:r>
          </a:p>
          <a:p>
            <a:r>
              <a:rPr lang="en-US" sz="2400" dirty="0" smtClean="0">
                <a:latin typeface="Times New Roman" panose="02020603050405020304" pitchFamily="18" charset="0"/>
                <a:cs typeface="Times New Roman" panose="02020603050405020304" pitchFamily="18" charset="0"/>
              </a:rPr>
              <a:t>c/ 9V			d/ 12V</a:t>
            </a:r>
            <a:endParaRPr lang="vi-VN" sz="2400" dirty="0">
              <a:latin typeface="Times New Roman" panose="02020603050405020304" pitchFamily="18" charset="0"/>
              <a:cs typeface="Times New Roman" panose="02020603050405020304" pitchFamily="18" charset="0"/>
            </a:endParaRPr>
          </a:p>
        </p:txBody>
      </p:sp>
      <p:sp>
        <p:nvSpPr>
          <p:cNvPr id="8" name="TextBox 7"/>
          <p:cNvSpPr txBox="1"/>
          <p:nvPr/>
        </p:nvSpPr>
        <p:spPr>
          <a:xfrm>
            <a:off x="1204686" y="3918857"/>
            <a:ext cx="7130863" cy="400110"/>
          </a:xfrm>
          <a:prstGeom prst="rect">
            <a:avLst/>
          </a:prstGeom>
          <a:noFill/>
        </p:spPr>
        <p:txBody>
          <a:bodyPr wrap="none" rtlCol="0">
            <a:spAutoFit/>
          </a:bodyPr>
          <a:lstStyle/>
          <a:p>
            <a:r>
              <a:rPr lang="en-US" sz="2000" u="sng" dirty="0" err="1" smtClean="0"/>
              <a:t>Câu</a:t>
            </a:r>
            <a:r>
              <a:rPr lang="en-US" sz="2000" u="sng" dirty="0" smtClean="0"/>
              <a:t> 2</a:t>
            </a:r>
            <a:r>
              <a:rPr lang="en-US" sz="2000" dirty="0" smtClean="0"/>
              <a:t>: </a:t>
            </a:r>
            <a:r>
              <a:rPr lang="vi-VN" sz="2000" dirty="0"/>
              <a:t>Xác định trị số điện trở R biết IZ = 15mA và IL = 50mA</a:t>
            </a: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4233" y="4770731"/>
            <a:ext cx="4081435" cy="1658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p:cNvSpPr txBox="1"/>
          <p:nvPr/>
        </p:nvSpPr>
        <p:spPr>
          <a:xfrm>
            <a:off x="5733142" y="5164370"/>
            <a:ext cx="3583032" cy="830997"/>
          </a:xfrm>
          <a:prstGeom prst="rect">
            <a:avLst/>
          </a:prstGeom>
          <a:noFill/>
        </p:spPr>
        <p:txBody>
          <a:bodyPr wrap="none" rtlCol="0">
            <a:spAutoFit/>
          </a:bodyPr>
          <a:lstStyle/>
          <a:p>
            <a:r>
              <a:rPr lang="en-US" sz="2400" dirty="0" smtClean="0">
                <a:latin typeface="Times New Roman" panose="02020603050405020304" pitchFamily="18" charset="0"/>
                <a:cs typeface="Times New Roman" panose="02020603050405020304" pitchFamily="18" charset="0"/>
              </a:rPr>
              <a:t>a/ 153</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a:t>
            </a:r>
            <a:r>
              <a:rPr lang="en-US" sz="2400" dirty="0" smtClean="0">
                <a:latin typeface="Times New Roman" panose="02020603050405020304" pitchFamily="18" charset="0"/>
                <a:cs typeface="Times New Roman" panose="02020603050405020304" pitchFamily="18" charset="0"/>
              </a:rPr>
              <a:t>			b/ 333</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endParaRPr lang="en-US" sz="2400" dirty="0" smtClean="0">
              <a:latin typeface="Times New Roman" panose="02020603050405020304" pitchFamily="18" charset="0"/>
              <a:cs typeface="Times New Roman" panose="02020603050405020304" pitchFamily="18" charset="0"/>
              <a:sym typeface="Symbol" panose="05050102010706020507" pitchFamily="18" charset="2"/>
            </a:endParaRPr>
          </a:p>
          <a:p>
            <a:r>
              <a:rPr lang="en-US" sz="2400" dirty="0" smtClean="0">
                <a:latin typeface="Times New Roman" panose="02020603050405020304" pitchFamily="18" charset="0"/>
                <a:cs typeface="Times New Roman" panose="02020603050405020304" pitchFamily="18" charset="0"/>
              </a:rPr>
              <a:t>c/ 30</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				d/ 100</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a:t>
            </a:r>
            <a:endParaRPr lang="vi-V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7171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fade">
                                      <p:cBhvr>
                                        <p:cTn id="14" dur="1000"/>
                                        <p:tgtEl>
                                          <p:spTgt spid="6">
                                            <p:txEl>
                                              <p:pRg st="0" end="0"/>
                                            </p:txEl>
                                          </p:spTgt>
                                        </p:tgtEl>
                                      </p:cBhvr>
                                    </p:animEffect>
                                    <p:anim calcmode="lin" valueType="num">
                                      <p:cBhvr>
                                        <p:cTn id="15"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arn(inVertical)">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wipe(down)">
                                      <p:cBhvr>
                                        <p:cTn id="4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build="p"/>
      <p:bldP spid="7" grpId="0"/>
      <p:bldP spid="8" grpId="0"/>
      <p:bldP spid="10"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677334" y="609600"/>
            <a:ext cx="8596668" cy="1320800"/>
          </a:xfrm>
        </p:spPr>
        <p:txBody>
          <a:bodyPr/>
          <a:lstStyle/>
          <a:p>
            <a:r>
              <a:rPr lang="en-US" dirty="0"/>
              <a:t>ÔN TẬP</a:t>
            </a:r>
            <a:endParaRPr lang="vi-VN" dirty="0"/>
          </a:p>
        </p:txBody>
      </p:sp>
      <p:sp>
        <p:nvSpPr>
          <p:cNvPr id="5" name="TextBox 4"/>
          <p:cNvSpPr txBox="1"/>
          <p:nvPr/>
        </p:nvSpPr>
        <p:spPr>
          <a:xfrm>
            <a:off x="677334" y="1530290"/>
            <a:ext cx="9047237" cy="1323439"/>
          </a:xfrm>
          <a:prstGeom prst="rect">
            <a:avLst/>
          </a:prstGeom>
          <a:noFill/>
        </p:spPr>
        <p:txBody>
          <a:bodyPr wrap="square" rtlCol="0">
            <a:spAutoFit/>
          </a:bodyPr>
          <a:lstStyle/>
          <a:p>
            <a:r>
              <a:rPr lang="en-US" sz="2000" u="sng" dirty="0" err="1" smtClean="0"/>
              <a:t>Câu</a:t>
            </a:r>
            <a:r>
              <a:rPr lang="en-US" sz="2000" u="sng" dirty="0" smtClean="0"/>
              <a:t> 3</a:t>
            </a:r>
            <a:r>
              <a:rPr lang="en-US" sz="2000" dirty="0" smtClean="0"/>
              <a:t>: </a:t>
            </a:r>
            <a:r>
              <a:rPr lang="vi-VN" sz="2000" dirty="0"/>
              <a:t>Điện áp rơi trên diode là 0,7v và </a:t>
            </a:r>
            <a:r>
              <a:rPr lang="vi-VN" sz="2000" dirty="0" smtClean="0"/>
              <a:t>ḍòng </a:t>
            </a:r>
            <a:r>
              <a:rPr lang="vi-VN" sz="2000" dirty="0"/>
              <a:t>điện chạy qua diode là 50mA. Hỏi công suất của diode là bao nhiêu</a:t>
            </a:r>
            <a:r>
              <a:rPr lang="vi-VN" sz="2000" dirty="0" smtClean="0"/>
              <a:t>?</a:t>
            </a:r>
          </a:p>
          <a:p>
            <a:endParaRPr lang="vi-VN" sz="2000" dirty="0"/>
          </a:p>
          <a:p>
            <a:endParaRPr lang="vi-VN" sz="2000" dirty="0"/>
          </a:p>
        </p:txBody>
      </p:sp>
      <p:sp>
        <p:nvSpPr>
          <p:cNvPr id="6" name="TextBox 5"/>
          <p:cNvSpPr txBox="1"/>
          <p:nvPr/>
        </p:nvSpPr>
        <p:spPr>
          <a:xfrm>
            <a:off x="677334" y="2389425"/>
            <a:ext cx="9221410"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a/ 3,5W			b/ 3,5mW</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c/ 0,35W</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				d/ 35mW</a:t>
            </a:r>
            <a:endParaRPr lang="vi-VN" sz="2400" dirty="0">
              <a:latin typeface="Times New Roman" panose="02020603050405020304" pitchFamily="18" charset="0"/>
              <a:cs typeface="Times New Roman" panose="02020603050405020304" pitchFamily="18" charset="0"/>
            </a:endParaRPr>
          </a:p>
        </p:txBody>
      </p:sp>
      <p:sp>
        <p:nvSpPr>
          <p:cNvPr id="8" name="TextBox 7"/>
          <p:cNvSpPr txBox="1"/>
          <p:nvPr/>
        </p:nvSpPr>
        <p:spPr>
          <a:xfrm>
            <a:off x="677334" y="3112699"/>
            <a:ext cx="9047237" cy="400110"/>
          </a:xfrm>
          <a:prstGeom prst="rect">
            <a:avLst/>
          </a:prstGeom>
          <a:noFill/>
        </p:spPr>
        <p:txBody>
          <a:bodyPr wrap="square" rtlCol="0">
            <a:spAutoFit/>
          </a:bodyPr>
          <a:lstStyle/>
          <a:p>
            <a:r>
              <a:rPr lang="en-US" sz="2000" u="sng" dirty="0" err="1" smtClean="0"/>
              <a:t>Câu</a:t>
            </a:r>
            <a:r>
              <a:rPr lang="en-US" sz="2000" u="sng" dirty="0" smtClean="0"/>
              <a:t> 4</a:t>
            </a:r>
            <a:r>
              <a:rPr lang="en-US" sz="2000" dirty="0" smtClean="0"/>
              <a:t>: </a:t>
            </a:r>
            <a:r>
              <a:rPr lang="vi-VN" sz="2000" dirty="0" smtClean="0"/>
              <a:t>Ḍòng I</a:t>
            </a:r>
            <a:r>
              <a:rPr lang="vi-VN" sz="2000" baseline="-25000" dirty="0" smtClean="0"/>
              <a:t>R</a:t>
            </a:r>
            <a:r>
              <a:rPr lang="vi-VN" sz="2000" dirty="0" smtClean="0"/>
              <a:t> </a:t>
            </a:r>
            <a:r>
              <a:rPr lang="vi-VN" sz="2000" dirty="0"/>
              <a:t>chạy trong mạch có giá trị là bao nhiêu biết D là chất Si</a:t>
            </a:r>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1218" y="3710225"/>
            <a:ext cx="4266135" cy="1834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p:cNvSpPr txBox="1"/>
          <p:nvPr/>
        </p:nvSpPr>
        <p:spPr>
          <a:xfrm>
            <a:off x="677334" y="5800436"/>
            <a:ext cx="9221410"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a/ -6mA			b/ - 5,3mA</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c/ - 5,7mA</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				d/ 0 mA</a:t>
            </a:r>
            <a:endParaRPr lang="vi-V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9558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arn(inVertical)">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
                                          </p:val>
                                        </p:tav>
                                        <p:tav tm="100000">
                                          <p:val>
                                            <p:strVal val="#ppt_x"/>
                                          </p:val>
                                        </p:tav>
                                      </p:tavLst>
                                    </p:anim>
                                    <p:anim calcmode="lin" valueType="num">
                                      <p:cBhvr>
                                        <p:cTn id="2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barn(inVertical)">
                                      <p:cBhvr>
                                        <p:cTn id="31" dur="500"/>
                                        <p:tgtEl>
                                          <p:spTgt spid="9"/>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barn(inVertical)">
                                      <p:cBhvr>
                                        <p:cTn id="3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8" grpId="0"/>
      <p:bldP spid="10"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677334" y="609600"/>
            <a:ext cx="8596668" cy="812800"/>
          </a:xfrm>
        </p:spPr>
        <p:txBody>
          <a:bodyPr/>
          <a:lstStyle/>
          <a:p>
            <a:r>
              <a:rPr lang="en-US" dirty="0"/>
              <a:t>ÔN TẬP</a:t>
            </a:r>
            <a:endParaRPr lang="vi-VN" dirty="0"/>
          </a:p>
        </p:txBody>
      </p:sp>
      <p:sp>
        <p:nvSpPr>
          <p:cNvPr id="5" name="TextBox 4"/>
          <p:cNvSpPr txBox="1"/>
          <p:nvPr/>
        </p:nvSpPr>
        <p:spPr>
          <a:xfrm>
            <a:off x="828283" y="1617727"/>
            <a:ext cx="9047237" cy="461665"/>
          </a:xfrm>
          <a:prstGeom prst="rect">
            <a:avLst/>
          </a:prstGeom>
          <a:noFill/>
        </p:spPr>
        <p:txBody>
          <a:bodyPr wrap="square" rtlCol="0">
            <a:spAutoFit/>
          </a:bodyPr>
          <a:lstStyle/>
          <a:p>
            <a:r>
              <a:rPr lang="en-US" sz="2400" b="1" u="sng" dirty="0" err="1" smtClean="0">
                <a:latin typeface="Times New Roman" panose="02020603050405020304" pitchFamily="18" charset="0"/>
                <a:cs typeface="Times New Roman" panose="02020603050405020304" pitchFamily="18" charset="0"/>
              </a:rPr>
              <a:t>Câu</a:t>
            </a:r>
            <a:r>
              <a:rPr lang="en-US" sz="2400" b="1" u="sng" dirty="0" smtClean="0">
                <a:latin typeface="Times New Roman" panose="02020603050405020304" pitchFamily="18" charset="0"/>
                <a:cs typeface="Times New Roman" panose="02020603050405020304" pitchFamily="18" charset="0"/>
              </a:rPr>
              <a:t> 5</a:t>
            </a:r>
            <a:r>
              <a:rPr lang="en-US" sz="2400" dirty="0" smtClean="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Led dùng để báo nguồn:</a:t>
            </a:r>
          </a:p>
        </p:txBody>
      </p:sp>
      <p:sp>
        <p:nvSpPr>
          <p:cNvPr id="6" name="TextBox 5"/>
          <p:cNvSpPr txBox="1"/>
          <p:nvPr/>
        </p:nvSpPr>
        <p:spPr>
          <a:xfrm>
            <a:off x="677334" y="2213164"/>
            <a:ext cx="10716380"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a/ </a:t>
            </a:r>
            <a:r>
              <a:rPr lang="en-US" sz="2400" dirty="0" err="1" smtClean="0">
                <a:latin typeface="Times New Roman" panose="02020603050405020304" pitchFamily="18" charset="0"/>
                <a:cs typeface="Times New Roman" panose="02020603050405020304" pitchFamily="18" charset="0"/>
              </a:rPr>
              <a:t>Xoay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chiều</a:t>
            </a:r>
            <a:r>
              <a:rPr lang="en-US" sz="2400" dirty="0" smtClean="0">
                <a:latin typeface="Times New Roman" panose="02020603050405020304" pitchFamily="18" charset="0"/>
                <a:cs typeface="Times New Roman" panose="02020603050405020304" pitchFamily="18" charset="0"/>
              </a:rPr>
              <a:t>			b/ </a:t>
            </a:r>
            <a:r>
              <a:rPr lang="en-US" sz="2400" dirty="0" err="1" smtClean="0">
                <a:latin typeface="Times New Roman" panose="02020603050405020304" pitchFamily="18" charset="0"/>
                <a:cs typeface="Times New Roman" panose="02020603050405020304" pitchFamily="18" charset="0"/>
              </a:rPr>
              <a:t>Một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chiều</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c/ </a:t>
            </a:r>
            <a:r>
              <a:rPr lang="en-US" sz="2400" dirty="0" err="1" smtClean="0">
                <a:latin typeface="Times New Roman" panose="02020603050405020304" pitchFamily="18" charset="0"/>
                <a:cs typeface="Times New Roman" panose="02020603050405020304" pitchFamily="18" charset="0"/>
              </a:rPr>
              <a:t>Một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chiều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xoay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chiều</a:t>
            </a:r>
            <a:r>
              <a:rPr lang="en-US" sz="2400" dirty="0" smtClean="0">
                <a:latin typeface="Times New Roman" panose="02020603050405020304" pitchFamily="18" charset="0"/>
                <a:cs typeface="Times New Roman" panose="02020603050405020304" pitchFamily="18" charset="0"/>
              </a:rPr>
              <a:t>		d/ </a:t>
            </a:r>
            <a:r>
              <a:rPr lang="en-US" sz="2400" dirty="0" err="1" smtClean="0">
                <a:latin typeface="Times New Roman" panose="02020603050405020304" pitchFamily="18" charset="0"/>
                <a:cs typeface="Times New Roman" panose="02020603050405020304" pitchFamily="18" charset="0"/>
              </a:rPr>
              <a:t>ổn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áp</a:t>
            </a:r>
            <a:endParaRPr lang="vi-VN" sz="2400" dirty="0">
              <a:latin typeface="Times New Roman" panose="02020603050405020304" pitchFamily="18" charset="0"/>
              <a:cs typeface="Times New Roman" panose="02020603050405020304" pitchFamily="18" charset="0"/>
            </a:endParaRPr>
          </a:p>
        </p:txBody>
      </p:sp>
      <p:sp>
        <p:nvSpPr>
          <p:cNvPr id="8" name="TextBox 7"/>
          <p:cNvSpPr txBox="1"/>
          <p:nvPr/>
        </p:nvSpPr>
        <p:spPr>
          <a:xfrm>
            <a:off x="828283" y="3050094"/>
            <a:ext cx="8990149" cy="830997"/>
          </a:xfrm>
          <a:prstGeom prst="rect">
            <a:avLst/>
          </a:prstGeom>
          <a:noFill/>
        </p:spPr>
        <p:txBody>
          <a:bodyPr wrap="square" rtlCol="0">
            <a:spAutoFit/>
          </a:bodyPr>
          <a:lstStyle/>
          <a:p>
            <a:r>
              <a:rPr lang="en-US" sz="2400" b="1" u="sng" dirty="0" err="1" smtClean="0">
                <a:latin typeface="Times New Roman" panose="02020603050405020304" pitchFamily="18" charset="0"/>
                <a:cs typeface="Times New Roman" panose="02020603050405020304" pitchFamily="18" charset="0"/>
              </a:rPr>
              <a:t>Câu</a:t>
            </a:r>
            <a:r>
              <a:rPr lang="en-US" sz="2400" b="1" u="sng" dirty="0" smtClean="0">
                <a:latin typeface="Times New Roman" panose="02020603050405020304" pitchFamily="18" charset="0"/>
                <a:cs typeface="Times New Roman" panose="02020603050405020304" pitchFamily="18" charset="0"/>
              </a:rPr>
              <a:t> 6</a:t>
            </a:r>
            <a:r>
              <a:rPr lang="en-US" sz="2400" dirty="0" smtClean="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Trong mạch chỉnh lưu toàn kỳ nếu tụ lọc có trị số càng lớn th́ độ gợn sóng điện áp ngơ ra sẽ :</a:t>
            </a:r>
          </a:p>
        </p:txBody>
      </p:sp>
      <p:sp>
        <p:nvSpPr>
          <p:cNvPr id="9" name="TextBox 8"/>
          <p:cNvSpPr txBox="1"/>
          <p:nvPr/>
        </p:nvSpPr>
        <p:spPr>
          <a:xfrm>
            <a:off x="677334" y="4133404"/>
            <a:ext cx="10716380"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a/ </a:t>
            </a:r>
            <a:r>
              <a:rPr lang="en-US" sz="2400" dirty="0" err="1" smtClean="0">
                <a:latin typeface="Times New Roman" panose="02020603050405020304" pitchFamily="18" charset="0"/>
                <a:cs typeface="Times New Roman" panose="02020603050405020304" pitchFamily="18" charset="0"/>
              </a:rPr>
              <a:t>càng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thấp</a:t>
            </a:r>
            <a:r>
              <a:rPr lang="en-US" sz="2400" dirty="0" smtClean="0">
                <a:latin typeface="Times New Roman" panose="02020603050405020304" pitchFamily="18" charset="0"/>
                <a:cs typeface="Times New Roman" panose="02020603050405020304" pitchFamily="18" charset="0"/>
              </a:rPr>
              <a:t>			b/ </a:t>
            </a:r>
            <a:r>
              <a:rPr lang="en-US" sz="2400" dirty="0" err="1" smtClean="0">
                <a:latin typeface="Times New Roman" panose="02020603050405020304" pitchFamily="18" charset="0"/>
                <a:cs typeface="Times New Roman" panose="02020603050405020304" pitchFamily="18" charset="0"/>
              </a:rPr>
              <a:t>càng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cao</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c/ </a:t>
            </a:r>
            <a:r>
              <a:rPr lang="en-US" sz="2400" dirty="0" err="1" smtClean="0">
                <a:latin typeface="Times New Roman" panose="02020603050405020304" pitchFamily="18" charset="0"/>
                <a:cs typeface="Times New Roman" panose="02020603050405020304" pitchFamily="18" charset="0"/>
              </a:rPr>
              <a:t>tùy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theo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giá</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trị</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tụ</a:t>
            </a:r>
            <a:r>
              <a:rPr lang="en-US" sz="2400" dirty="0" smtClean="0">
                <a:latin typeface="Times New Roman" panose="02020603050405020304" pitchFamily="18" charset="0"/>
                <a:cs typeface="Times New Roman" panose="02020603050405020304" pitchFamily="18" charset="0"/>
              </a:rPr>
              <a:t>		d/ </a:t>
            </a:r>
            <a:r>
              <a:rPr lang="en-US" sz="2400" dirty="0" err="1" smtClean="0">
                <a:latin typeface="Times New Roman" panose="02020603050405020304" pitchFamily="18" charset="0"/>
                <a:cs typeface="Times New Roman" panose="02020603050405020304" pitchFamily="18" charset="0"/>
              </a:rPr>
              <a:t>không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thay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đổi</a:t>
            </a:r>
            <a:endParaRPr lang="vi-VN" sz="2400" dirty="0">
              <a:latin typeface="Times New Roman" panose="02020603050405020304" pitchFamily="18" charset="0"/>
              <a:cs typeface="Times New Roman" panose="02020603050405020304" pitchFamily="18" charset="0"/>
            </a:endParaRPr>
          </a:p>
        </p:txBody>
      </p:sp>
      <p:sp>
        <p:nvSpPr>
          <p:cNvPr id="11" name="TextBox 10"/>
          <p:cNvSpPr txBox="1"/>
          <p:nvPr/>
        </p:nvSpPr>
        <p:spPr>
          <a:xfrm>
            <a:off x="799738" y="4847382"/>
            <a:ext cx="9047237" cy="830997"/>
          </a:xfrm>
          <a:prstGeom prst="rect">
            <a:avLst/>
          </a:prstGeom>
          <a:noFill/>
        </p:spPr>
        <p:txBody>
          <a:bodyPr wrap="square" rtlCol="0">
            <a:spAutoFit/>
          </a:bodyPr>
          <a:lstStyle/>
          <a:p>
            <a:r>
              <a:rPr lang="en-US" sz="2400" b="1" u="sng" dirty="0" err="1" smtClean="0">
                <a:latin typeface="Times New Roman" panose="02020603050405020304" pitchFamily="18" charset="0"/>
                <a:cs typeface="Times New Roman" panose="02020603050405020304" pitchFamily="18" charset="0"/>
              </a:rPr>
              <a:t>Câu</a:t>
            </a:r>
            <a:r>
              <a:rPr lang="en-US" sz="2400" b="1" u="sng" dirty="0" smtClean="0">
                <a:latin typeface="Times New Roman" panose="02020603050405020304" pitchFamily="18" charset="0"/>
                <a:cs typeface="Times New Roman" panose="02020603050405020304" pitchFamily="18" charset="0"/>
              </a:rPr>
              <a:t> 7</a:t>
            </a:r>
            <a:r>
              <a:rPr lang="en-US" sz="2400" dirty="0" smtClean="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Để nhận tín hiệu điều khiển từ Remote các nhà thiết kế có thể dùng diode:</a:t>
            </a:r>
          </a:p>
        </p:txBody>
      </p:sp>
      <p:sp>
        <p:nvSpPr>
          <p:cNvPr id="12" name="TextBox 11"/>
          <p:cNvSpPr txBox="1"/>
          <p:nvPr/>
        </p:nvSpPr>
        <p:spPr>
          <a:xfrm>
            <a:off x="677334" y="5822811"/>
            <a:ext cx="10716380"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a/ </a:t>
            </a:r>
            <a:r>
              <a:rPr lang="en-US" sz="2400" dirty="0" err="1" smtClean="0">
                <a:latin typeface="Times New Roman" panose="02020603050405020304" pitchFamily="18" charset="0"/>
                <a:cs typeface="Times New Roman" panose="02020603050405020304" pitchFamily="18" charset="0"/>
              </a:rPr>
              <a:t>Ổn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áp</a:t>
            </a:r>
            <a:r>
              <a:rPr lang="en-US" sz="2400" dirty="0" smtClean="0">
                <a:latin typeface="Times New Roman" panose="02020603050405020304" pitchFamily="18" charset="0"/>
                <a:cs typeface="Times New Roman" panose="02020603050405020304" pitchFamily="18" charset="0"/>
              </a:rPr>
              <a:t>			b/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quang</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c/ </a:t>
            </a:r>
            <a:r>
              <a:rPr lang="en-US" sz="2400" dirty="0" err="1" smtClean="0">
                <a:latin typeface="Times New Roman" panose="02020603050405020304" pitchFamily="18" charset="0"/>
                <a:cs typeface="Times New Roman" panose="02020603050405020304" pitchFamily="18" charset="0"/>
              </a:rPr>
              <a:t>Chỉnh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lưu</a:t>
            </a:r>
            <a:r>
              <a:rPr lang="en-US" sz="2400" dirty="0" smtClean="0">
                <a:latin typeface="Times New Roman" panose="02020603050405020304" pitchFamily="18" charset="0"/>
                <a:cs typeface="Times New Roman" panose="02020603050405020304" pitchFamily="18" charset="0"/>
              </a:rPr>
              <a:t>		d/ </a:t>
            </a:r>
            <a:r>
              <a:rPr lang="en-US" sz="2400" dirty="0" err="1" smtClean="0">
                <a:latin typeface="Times New Roman" panose="02020603050405020304" pitchFamily="18" charset="0"/>
                <a:cs typeface="Times New Roman" panose="02020603050405020304" pitchFamily="18" charset="0"/>
              </a:rPr>
              <a:t>Cảm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quang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hồng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ngoại</a:t>
            </a:r>
            <a:endParaRPr lang="vi-V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9743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Vertical)">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barn(inVertical)">
                                      <p:cBhvr>
                                        <p:cTn id="26" dur="5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barn(inVertical)">
                                      <p:cBhvr>
                                        <p:cTn id="3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P spid="9" grpId="0"/>
      <p:bldP spid="11" grpId="0"/>
      <p:bldP spid="12"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677334" y="609600"/>
            <a:ext cx="8596668" cy="631309"/>
          </a:xfrm>
          <a:prstGeom prst="rect">
            <a:avLst/>
          </a:prstGeom>
        </p:spPr>
        <p:txBody>
          <a:bodyPr>
            <a:normAutofit fontScale="975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mtClean="0">
                <a:latin typeface="Times New Roman" panose="02020603050405020304" pitchFamily="18" charset="0"/>
                <a:cs typeface="Times New Roman" panose="02020603050405020304" pitchFamily="18" charset="0"/>
              </a:rPr>
              <a:t>ÔN TẬP</a:t>
            </a:r>
            <a:endParaRPr lang="vi-VN" dirty="0">
              <a:latin typeface="Times New Roman" panose="02020603050405020304" pitchFamily="18" charset="0"/>
              <a:cs typeface="Times New Roman" panose="02020603050405020304" pitchFamily="18" charset="0"/>
            </a:endParaRPr>
          </a:p>
        </p:txBody>
      </p:sp>
      <p:sp>
        <p:nvSpPr>
          <p:cNvPr id="3" name="TextBox 2"/>
          <p:cNvSpPr txBox="1"/>
          <p:nvPr/>
        </p:nvSpPr>
        <p:spPr>
          <a:xfrm>
            <a:off x="828283" y="1617727"/>
            <a:ext cx="9047237" cy="461665"/>
          </a:xfrm>
          <a:prstGeom prst="rect">
            <a:avLst/>
          </a:prstGeom>
          <a:noFill/>
        </p:spPr>
        <p:txBody>
          <a:bodyPr wrap="square" rtlCol="0">
            <a:spAutoFit/>
          </a:bodyPr>
          <a:lstStyle/>
          <a:p>
            <a:r>
              <a:rPr lang="en-US" sz="2400" b="1" u="sng" dirty="0" err="1" smtClean="0">
                <a:latin typeface="Times New Roman" panose="02020603050405020304" pitchFamily="18" charset="0"/>
                <a:cs typeface="Times New Roman" panose="02020603050405020304" pitchFamily="18" charset="0"/>
              </a:rPr>
              <a:t>Câu</a:t>
            </a:r>
            <a:r>
              <a:rPr lang="en-US" sz="2400" b="1" u="sng" dirty="0" smtClean="0">
                <a:latin typeface="Times New Roman" panose="02020603050405020304" pitchFamily="18" charset="0"/>
                <a:cs typeface="Times New Roman" panose="02020603050405020304" pitchFamily="18" charset="0"/>
              </a:rPr>
              <a:t> 8</a:t>
            </a:r>
            <a:r>
              <a:rPr lang="en-US" sz="2400" dirty="0" smtClean="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Tính dẫn điện của chất bán dẫn loại P là do:</a:t>
            </a:r>
          </a:p>
        </p:txBody>
      </p:sp>
      <p:sp>
        <p:nvSpPr>
          <p:cNvPr id="4" name="TextBox 3"/>
          <p:cNvSpPr txBox="1"/>
          <p:nvPr/>
        </p:nvSpPr>
        <p:spPr>
          <a:xfrm>
            <a:off x="828283" y="2292196"/>
            <a:ext cx="9448420" cy="830997"/>
          </a:xfrm>
          <a:prstGeom prst="rect">
            <a:avLst/>
          </a:prstGeom>
          <a:noFill/>
        </p:spPr>
        <p:txBody>
          <a:bodyPr wrap="none" rtlCol="0">
            <a:spAutoFit/>
          </a:bodyPr>
          <a:lstStyle/>
          <a:p>
            <a:r>
              <a:rPr lang="en-US" sz="2400" dirty="0" smtClean="0">
                <a:latin typeface="Times New Roman" panose="02020603050405020304" pitchFamily="18" charset="0"/>
                <a:cs typeface="Times New Roman" panose="02020603050405020304" pitchFamily="18" charset="0"/>
              </a:rPr>
              <a:t>a/ </a:t>
            </a:r>
            <a:r>
              <a:rPr lang="vi-VN" sz="2400" dirty="0">
                <a:latin typeface="Times New Roman" panose="02020603050405020304" pitchFamily="18" charset="0"/>
                <a:cs typeface="Times New Roman" panose="02020603050405020304" pitchFamily="18" charset="0"/>
              </a:rPr>
              <a:t>Hạt dẫn điện tử và lổ trống quyết </a:t>
            </a:r>
            <a:r>
              <a:rPr lang="vi-VN" sz="2400" dirty="0" smtClean="0">
                <a:latin typeface="Times New Roman" panose="02020603050405020304" pitchFamily="18" charset="0"/>
                <a:cs typeface="Times New Roman" panose="02020603050405020304" pitchFamily="18" charset="0"/>
              </a:rPr>
              <a:t>định</a:t>
            </a:r>
            <a:r>
              <a:rPr lang="en-US" sz="2400" dirty="0" smtClean="0">
                <a:latin typeface="Times New Roman" panose="02020603050405020304" pitchFamily="18" charset="0"/>
                <a:cs typeface="Times New Roman" panose="02020603050405020304" pitchFamily="18" charset="0"/>
              </a:rPr>
              <a:t>			b/ </a:t>
            </a:r>
            <a:r>
              <a:rPr lang="vi-VN" sz="2400" dirty="0">
                <a:latin typeface="Times New Roman" panose="02020603050405020304" pitchFamily="18" charset="0"/>
                <a:cs typeface="Times New Roman" panose="02020603050405020304" pitchFamily="18" charset="0"/>
              </a:rPr>
              <a:t>Hạt lổ trống quyết định</a:t>
            </a:r>
            <a:r>
              <a:rPr lang="vi-VN" sz="2400" dirty="0" smtClean="0">
                <a:latin typeface="Times New Roman" panose="02020603050405020304" pitchFamily="18" charset="0"/>
                <a:cs typeface="Times New Roman" panose="02020603050405020304" pitchFamily="18" charset="0"/>
              </a:rPr>
              <a:t>.</a:t>
            </a:r>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c/ </a:t>
            </a:r>
            <a:r>
              <a:rPr lang="vi-VN" sz="2400" dirty="0">
                <a:latin typeface="Times New Roman" panose="02020603050405020304" pitchFamily="18" charset="0"/>
                <a:cs typeface="Times New Roman" panose="02020603050405020304" pitchFamily="18" charset="0"/>
              </a:rPr>
              <a:t>Hạt dẫn điện tử quyết </a:t>
            </a:r>
            <a:r>
              <a:rPr lang="vi-VN" sz="2400" dirty="0" smtClean="0">
                <a:latin typeface="Times New Roman" panose="02020603050405020304" pitchFamily="18" charset="0"/>
                <a:cs typeface="Times New Roman" panose="02020603050405020304" pitchFamily="18" charset="0"/>
              </a:rPr>
              <a:t>định</a:t>
            </a:r>
            <a:r>
              <a:rPr lang="en-US" sz="2400" dirty="0" smtClean="0">
                <a:latin typeface="Times New Roman" panose="02020603050405020304" pitchFamily="18" charset="0"/>
                <a:cs typeface="Times New Roman" panose="02020603050405020304" pitchFamily="18" charset="0"/>
              </a:rPr>
              <a:t>						d/ </a:t>
            </a:r>
            <a:r>
              <a:rPr lang="vi-VN" sz="2400" dirty="0">
                <a:latin typeface="Times New Roman" panose="02020603050405020304" pitchFamily="18" charset="0"/>
                <a:cs typeface="Times New Roman" panose="02020603050405020304" pitchFamily="18" charset="0"/>
              </a:rPr>
              <a:t>Các i-on âm quyết định</a:t>
            </a:r>
          </a:p>
        </p:txBody>
      </p:sp>
      <p:sp>
        <p:nvSpPr>
          <p:cNvPr id="6" name="TextBox 5"/>
          <p:cNvSpPr txBox="1"/>
          <p:nvPr/>
        </p:nvSpPr>
        <p:spPr>
          <a:xfrm>
            <a:off x="828282" y="3335997"/>
            <a:ext cx="9047237" cy="461665"/>
          </a:xfrm>
          <a:prstGeom prst="rect">
            <a:avLst/>
          </a:prstGeom>
          <a:noFill/>
        </p:spPr>
        <p:txBody>
          <a:bodyPr wrap="square" rtlCol="0">
            <a:spAutoFit/>
          </a:bodyPr>
          <a:lstStyle/>
          <a:p>
            <a:r>
              <a:rPr lang="en-US" sz="2400" b="1" u="sng" dirty="0" err="1" smtClean="0">
                <a:latin typeface="Times New Roman" panose="02020603050405020304" pitchFamily="18" charset="0"/>
                <a:cs typeface="Times New Roman" panose="02020603050405020304" pitchFamily="18" charset="0"/>
              </a:rPr>
              <a:t>Câu</a:t>
            </a:r>
            <a:r>
              <a:rPr lang="en-US" sz="2400" b="1" u="sng" dirty="0" smtClean="0">
                <a:latin typeface="Times New Roman" panose="02020603050405020304" pitchFamily="18" charset="0"/>
                <a:cs typeface="Times New Roman" panose="02020603050405020304" pitchFamily="18" charset="0"/>
              </a:rPr>
              <a:t> 9</a:t>
            </a:r>
            <a:r>
              <a:rPr lang="en-US" sz="2400" dirty="0" smtClean="0">
                <a:latin typeface="Times New Roman" panose="02020603050405020304" pitchFamily="18" charset="0"/>
                <a:cs typeface="Times New Roman" panose="02020603050405020304" pitchFamily="18" charset="0"/>
              </a:rPr>
              <a:t>: </a:t>
            </a:r>
            <a:r>
              <a:rPr lang="vi-VN" sz="2400" dirty="0"/>
              <a:t>Linh kiện nào sau đây có khả năng dẫn điện cả hai chiều:</a:t>
            </a:r>
            <a:endParaRPr lang="vi-VN" sz="2400" dirty="0">
              <a:latin typeface="Times New Roman" panose="02020603050405020304" pitchFamily="18" charset="0"/>
              <a:cs typeface="Times New Roman" panose="02020603050405020304" pitchFamily="18" charset="0"/>
            </a:endParaRPr>
          </a:p>
        </p:txBody>
      </p:sp>
      <p:sp>
        <p:nvSpPr>
          <p:cNvPr id="7" name="TextBox 6"/>
          <p:cNvSpPr txBox="1"/>
          <p:nvPr/>
        </p:nvSpPr>
        <p:spPr>
          <a:xfrm>
            <a:off x="677334" y="3961676"/>
            <a:ext cx="10716380"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a/ Diode		b/ Diode Zener</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c/ Diode </a:t>
            </a:r>
            <a:r>
              <a:rPr lang="en-US" sz="2400" dirty="0" err="1" smtClean="0">
                <a:latin typeface="Times New Roman" panose="02020603050405020304" pitchFamily="18" charset="0"/>
                <a:cs typeface="Times New Roman" panose="02020603050405020304" pitchFamily="18" charset="0"/>
              </a:rPr>
              <a:t>quang</a:t>
            </a:r>
            <a:r>
              <a:rPr lang="en-US" sz="2400" dirty="0" smtClean="0">
                <a:latin typeface="Times New Roman" panose="02020603050405020304" pitchFamily="18" charset="0"/>
                <a:cs typeface="Times New Roman" panose="02020603050405020304" pitchFamily="18" charset="0"/>
              </a:rPr>
              <a:t> (led)	d/ a, b, c </a:t>
            </a:r>
            <a:r>
              <a:rPr lang="en-US" sz="2400" dirty="0" err="1" smtClean="0">
                <a:latin typeface="Times New Roman" panose="02020603050405020304" pitchFamily="18" charset="0"/>
                <a:cs typeface="Times New Roman" panose="02020603050405020304" pitchFamily="18" charset="0"/>
              </a:rPr>
              <a:t>đều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đúng</a:t>
            </a:r>
            <a:endParaRPr lang="vi-VN" sz="2400" dirty="0">
              <a:latin typeface="Times New Roman" panose="02020603050405020304" pitchFamily="18" charset="0"/>
              <a:cs typeface="Times New Roman" panose="02020603050405020304" pitchFamily="18" charset="0"/>
            </a:endParaRPr>
          </a:p>
        </p:txBody>
      </p:sp>
      <p:sp>
        <p:nvSpPr>
          <p:cNvPr id="9" name="TextBox 8"/>
          <p:cNvSpPr txBox="1"/>
          <p:nvPr/>
        </p:nvSpPr>
        <p:spPr>
          <a:xfrm>
            <a:off x="828282" y="4800159"/>
            <a:ext cx="9047237" cy="830997"/>
          </a:xfrm>
          <a:prstGeom prst="rect">
            <a:avLst/>
          </a:prstGeom>
          <a:noFill/>
        </p:spPr>
        <p:txBody>
          <a:bodyPr wrap="square" rtlCol="0">
            <a:spAutoFit/>
          </a:bodyPr>
          <a:lstStyle/>
          <a:p>
            <a:r>
              <a:rPr lang="en-US" sz="2400" b="1" u="sng" dirty="0" err="1" smtClean="0">
                <a:latin typeface="Times New Roman" panose="02020603050405020304" pitchFamily="18" charset="0"/>
                <a:cs typeface="Times New Roman" panose="02020603050405020304" pitchFamily="18" charset="0"/>
              </a:rPr>
              <a:t>Câu</a:t>
            </a:r>
            <a:r>
              <a:rPr lang="en-US" sz="2400" b="1" u="sng" dirty="0" smtClean="0">
                <a:latin typeface="Times New Roman" panose="02020603050405020304" pitchFamily="18" charset="0"/>
                <a:cs typeface="Times New Roman" panose="02020603050405020304" pitchFamily="18" charset="0"/>
              </a:rPr>
              <a:t> 10</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chỉnh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dưới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đây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nhất</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p:txBody>
      </p:sp>
      <p:sp>
        <p:nvSpPr>
          <p:cNvPr id="10" name="TextBox 9"/>
          <p:cNvSpPr txBox="1"/>
          <p:nvPr/>
        </p:nvSpPr>
        <p:spPr>
          <a:xfrm>
            <a:off x="828282" y="5474628"/>
            <a:ext cx="8642109" cy="830997"/>
          </a:xfrm>
          <a:prstGeom prst="rect">
            <a:avLst/>
          </a:prstGeom>
          <a:noFill/>
        </p:spPr>
        <p:txBody>
          <a:bodyPr wrap="none" rtlCol="0">
            <a:spAutoFit/>
          </a:bodyPr>
          <a:lstStyle/>
          <a:p>
            <a:r>
              <a:rPr lang="en-US" sz="2400" dirty="0" smtClean="0">
                <a:latin typeface="Times New Roman" panose="02020603050405020304" pitchFamily="18" charset="0"/>
                <a:cs typeface="Times New Roman" panose="02020603050405020304" pitchFamily="18" charset="0"/>
              </a:rPr>
              <a:t>a/ </a:t>
            </a:r>
            <a:r>
              <a:rPr lang="vi-VN" sz="2400" dirty="0" smtClean="0">
                <a:latin typeface="Times New Roman" panose="02020603050405020304" pitchFamily="18" charset="0"/>
                <a:cs typeface="Times New Roman" panose="02020603050405020304" pitchFamily="18" charset="0"/>
              </a:rPr>
              <a:t>Ch</a:t>
            </a:r>
            <a:r>
              <a:rPr lang="en-US" sz="2400" dirty="0" err="1" smtClean="0">
                <a:latin typeface="Times New Roman" panose="02020603050405020304" pitchFamily="18" charset="0"/>
                <a:cs typeface="Times New Roman" panose="02020603050405020304" pitchFamily="18" charset="0"/>
              </a:rPr>
              <a:t>ỉnh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lưu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đôi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áp</a:t>
            </a:r>
            <a:r>
              <a:rPr lang="en-US" sz="2400" dirty="0" smtClean="0">
                <a:latin typeface="Times New Roman" panose="02020603050405020304" pitchFamily="18" charset="0"/>
                <a:cs typeface="Times New Roman" panose="02020603050405020304" pitchFamily="18" charset="0"/>
              </a:rPr>
              <a:t>						b/ </a:t>
            </a:r>
            <a:r>
              <a:rPr lang="vi-VN" sz="2400" dirty="0" smtClean="0">
                <a:latin typeface="Times New Roman" panose="02020603050405020304" pitchFamily="18" charset="0"/>
                <a:cs typeface="Times New Roman" panose="02020603050405020304" pitchFamily="18" charset="0"/>
              </a:rPr>
              <a:t>Chỉnh lưu bán kỳ</a:t>
            </a:r>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c/ </a:t>
            </a:r>
            <a:r>
              <a:rPr lang="vi-VN" sz="2400" dirty="0" smtClean="0">
                <a:latin typeface="Times New Roman" panose="02020603050405020304" pitchFamily="18" charset="0"/>
                <a:cs typeface="Times New Roman" panose="02020603050405020304" pitchFamily="18" charset="0"/>
              </a:rPr>
              <a:t>Ch</a:t>
            </a:r>
            <a:r>
              <a:rPr lang="en-US" sz="2400" dirty="0" err="1" smtClean="0">
                <a:latin typeface="Times New Roman" panose="02020603050405020304" pitchFamily="18" charset="0"/>
                <a:cs typeface="Times New Roman" panose="02020603050405020304" pitchFamily="18" charset="0"/>
              </a:rPr>
              <a:t>ỉnh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lưu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cầu</a:t>
            </a:r>
            <a:r>
              <a:rPr lang="en-US" sz="2400" dirty="0" smtClean="0">
                <a:latin typeface="Times New Roman" panose="02020603050405020304" pitchFamily="18" charset="0"/>
                <a:cs typeface="Times New Roman" panose="02020603050405020304" pitchFamily="18" charset="0"/>
              </a:rPr>
              <a:t>									d/ </a:t>
            </a:r>
            <a:r>
              <a:rPr lang="vi-VN" sz="2400" dirty="0" smtClean="0">
                <a:latin typeface="Times New Roman" panose="02020603050405020304" pitchFamily="18" charset="0"/>
                <a:cs typeface="Times New Roman" panose="02020603050405020304" pitchFamily="18" charset="0"/>
              </a:rPr>
              <a:t>Chỉnh lưu khác</a:t>
            </a:r>
            <a:endParaRPr lang="vi-V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52046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
                                          </p:val>
                                        </p:tav>
                                        <p:tav tm="100000">
                                          <p:val>
                                            <p:strVal val="#ppt_x"/>
                                          </p:val>
                                        </p:tav>
                                      </p:tavLst>
                                    </p:anim>
                                    <p:anim calcmode="lin" valueType="num">
                                      <p:cBhvr>
                                        <p:cTn id="3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barn(inVertical)">
                                      <p:cBhvr>
                                        <p:cTn id="3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P spid="7" grpId="0"/>
      <p:bldP spid="9" grpId="0"/>
      <p:bldP spid="10"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69611"/>
            <a:ext cx="8858552" cy="830910"/>
          </a:xfrm>
        </p:spPr>
        <p:txBody>
          <a:bodyPr/>
          <a:lstStyle/>
          <a:p>
            <a:r>
              <a:rPr lang="en-US" b="1" dirty="0" err="1" smtClean="0">
                <a:solidFill>
                  <a:srgbClr val="FF0000"/>
                </a:solidFill>
                <a:latin typeface="Times New Roman" panose="02020603050405020304" pitchFamily="18" charset="0"/>
                <a:cs typeface="Times New Roman" panose="02020603050405020304" pitchFamily="18" charset="0"/>
              </a:rPr>
              <a:t>Bài</a:t>
            </a:r>
            <a:r>
              <a:rPr lang="en-US" b="1" dirty="0" smtClean="0">
                <a:solidFill>
                  <a:srgbClr val="FF0000"/>
                </a:solidFill>
                <a:latin typeface="Times New Roman" panose="02020603050405020304" pitchFamily="18" charset="0"/>
                <a:cs typeface="Times New Roman" panose="02020603050405020304" pitchFamily="18" charset="0"/>
              </a:rPr>
              <a:t> 7: TRANSISTOR LƯỠNG CỰC (BJT)</a:t>
            </a:r>
            <a:endParaRPr lang="vi-VN" b="1"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7334" y="1000521"/>
            <a:ext cx="8596668" cy="3880773"/>
          </a:xfrm>
        </p:spPr>
        <p:txBody>
          <a:bodyPr/>
          <a:lstStyle/>
          <a:p>
            <a:r>
              <a:rPr lang="en-US" sz="2800" dirty="0" smtClean="0"/>
              <a:t>I. </a:t>
            </a:r>
            <a:r>
              <a:rPr lang="en-US" sz="2800" dirty="0" err="1" smtClean="0"/>
              <a:t>Cấu</a:t>
            </a:r>
            <a:r>
              <a:rPr lang="en-US" sz="2800" dirty="0" smtClean="0"/>
              <a:t> </a:t>
            </a:r>
            <a:r>
              <a:rPr lang="en-US" sz="2800" dirty="0" err="1" smtClean="0"/>
              <a:t>tạo</a:t>
            </a:r>
            <a:r>
              <a:rPr lang="en-US" sz="2800" dirty="0" smtClean="0"/>
              <a:t> – </a:t>
            </a:r>
            <a:r>
              <a:rPr lang="en-US" sz="2800" dirty="0" err="1" smtClean="0"/>
              <a:t>ký</a:t>
            </a:r>
            <a:r>
              <a:rPr lang="en-US" sz="2800" dirty="0" smtClean="0"/>
              <a:t> </a:t>
            </a:r>
            <a:r>
              <a:rPr lang="en-US" sz="2800" dirty="0" err="1" smtClean="0"/>
              <a:t>hiệu</a:t>
            </a:r>
            <a:r>
              <a:rPr lang="en-US" sz="2800" dirty="0" smtClean="0"/>
              <a:t>:</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9997" y="1585720"/>
            <a:ext cx="6944694" cy="3000794"/>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6664" y="4586514"/>
            <a:ext cx="6548027" cy="2287865"/>
          </a:xfrm>
          <a:prstGeom prst="rect">
            <a:avLst/>
          </a:prstGeom>
        </p:spPr>
      </p:pic>
    </p:spTree>
    <p:extLst>
      <p:ext uri="{BB962C8B-B14F-4D97-AF65-F5344CB8AC3E}">
        <p14:creationId xmlns:p14="http://schemas.microsoft.com/office/powerpoint/2010/main" val="310893305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94246" y="1524000"/>
            <a:ext cx="7107793" cy="4499429"/>
          </a:xfrm>
        </p:spPr>
      </p:pic>
      <p:sp>
        <p:nvSpPr>
          <p:cNvPr id="4" name="Title 1"/>
          <p:cNvSpPr>
            <a:spLocks noGrp="1"/>
          </p:cNvSpPr>
          <p:nvPr>
            <p:ph type="title"/>
          </p:nvPr>
        </p:nvSpPr>
        <p:spPr>
          <a:xfrm>
            <a:off x="677334" y="203200"/>
            <a:ext cx="8596668" cy="1320800"/>
          </a:xfrm>
        </p:spPr>
        <p:txBody>
          <a:bodyPr/>
          <a:lstStyle/>
          <a:p>
            <a:r>
              <a:rPr lang="en-US" b="1" dirty="0" err="1" smtClean="0">
                <a:solidFill>
                  <a:srgbClr val="FF0000"/>
                </a:solidFill>
                <a:latin typeface="Times New Roman" panose="02020603050405020304" pitchFamily="18" charset="0"/>
                <a:cs typeface="Times New Roman" panose="02020603050405020304" pitchFamily="18" charset="0"/>
              </a:rPr>
              <a:t>Bài</a:t>
            </a:r>
            <a:r>
              <a:rPr lang="en-US" b="1" dirty="0" smtClean="0">
                <a:solidFill>
                  <a:srgbClr val="FF0000"/>
                </a:solidFill>
                <a:latin typeface="Times New Roman" panose="02020603050405020304" pitchFamily="18" charset="0"/>
                <a:cs typeface="Times New Roman" panose="02020603050405020304" pitchFamily="18" charset="0"/>
              </a:rPr>
              <a:t> 7: TRANSISTOR LƯỠNG CỰC (BJT)</a:t>
            </a:r>
            <a:endParaRPr lang="vi-VN"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943236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7: TRANSISTOR LƯỠNG CỰC (BJT)</a:t>
            </a:r>
            <a:endParaRPr lang="vi-VN" dirty="0"/>
          </a:p>
        </p:txBody>
      </p:sp>
      <p:sp>
        <p:nvSpPr>
          <p:cNvPr id="3" name="Content Placeholder 2"/>
          <p:cNvSpPr>
            <a:spLocks noGrp="1"/>
          </p:cNvSpPr>
          <p:nvPr>
            <p:ph idx="1"/>
          </p:nvPr>
        </p:nvSpPr>
        <p:spPr/>
        <p:txBody>
          <a:bodyPr/>
          <a:lstStyle/>
          <a:p>
            <a:r>
              <a:rPr lang="en-US" dirty="0" err="1" smtClean="0"/>
              <a:t>Hinh</a:t>
            </a:r>
            <a:r>
              <a:rPr lang="en-US" dirty="0" smtClean="0"/>
              <a:t> </a:t>
            </a:r>
            <a:r>
              <a:rPr lang="en-US" dirty="0" err="1" smtClean="0"/>
              <a:t>dạng</a:t>
            </a:r>
            <a:r>
              <a:rPr lang="en-US" dirty="0" smtClean="0"/>
              <a:t> </a:t>
            </a:r>
            <a:r>
              <a:rPr lang="en-US" dirty="0" err="1" smtClean="0"/>
              <a:t>thực</a:t>
            </a:r>
            <a:r>
              <a:rPr lang="en-US" dirty="0" smtClean="0"/>
              <a:t> </a:t>
            </a:r>
            <a:r>
              <a:rPr lang="en-US" dirty="0" err="1" smtClean="0"/>
              <a:t>tế</a:t>
            </a:r>
            <a:r>
              <a:rPr lang="en-US" dirty="0" smtClean="0"/>
              <a:t>:</a:t>
            </a:r>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8381" y="2848259"/>
            <a:ext cx="5977390" cy="3423292"/>
          </a:xfrm>
          <a:prstGeom prst="rect">
            <a:avLst/>
          </a:prstGeom>
        </p:spPr>
      </p:pic>
    </p:spTree>
    <p:extLst>
      <p:ext uri="{BB962C8B-B14F-4D97-AF65-F5344CB8AC3E}">
        <p14:creationId xmlns:p14="http://schemas.microsoft.com/office/powerpoint/2010/main" val="51730249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9134323" cy="783771"/>
          </a:xfrm>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7: TRANSISTOR LƯỠNG CỰC (BJT)</a:t>
            </a:r>
            <a:endParaRPr lang="vi-VN" dirty="0"/>
          </a:p>
        </p:txBody>
      </p:sp>
      <p:sp>
        <p:nvSpPr>
          <p:cNvPr id="3" name="Content Placeholder 2"/>
          <p:cNvSpPr>
            <a:spLocks noGrp="1"/>
          </p:cNvSpPr>
          <p:nvPr>
            <p:ph idx="1"/>
          </p:nvPr>
        </p:nvSpPr>
        <p:spPr>
          <a:xfrm>
            <a:off x="677333" y="1609047"/>
            <a:ext cx="8596668" cy="3880773"/>
          </a:xfrm>
        </p:spPr>
        <p:txBody>
          <a:bodyPr>
            <a:normAutofit/>
          </a:bodyPr>
          <a:lstStyle/>
          <a:p>
            <a:r>
              <a:rPr lang="en-US" sz="2400" dirty="0" smtClean="0">
                <a:latin typeface="Times New Roman" panose="02020603050405020304" pitchFamily="18" charset="0"/>
                <a:cs typeface="Times New Roman" panose="02020603050405020304" pitchFamily="18" charset="0"/>
              </a:rPr>
              <a:t>II. </a:t>
            </a:r>
            <a:r>
              <a:rPr lang="en-US" sz="2400" dirty="0" err="1" smtClean="0">
                <a:latin typeface="Times New Roman" panose="02020603050405020304" pitchFamily="18" charset="0"/>
                <a:cs typeface="Times New Roman" panose="02020603050405020304" pitchFamily="18" charset="0"/>
              </a:rPr>
              <a:t>Nguyên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lý</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việc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Transistor</a:t>
            </a:r>
          </a:p>
          <a:p>
            <a:r>
              <a:rPr lang="en-US" sz="2400" dirty="0" smtClean="0">
                <a:latin typeface="Times New Roman" panose="02020603050405020304" pitchFamily="18" charset="0"/>
                <a:cs typeface="Times New Roman" panose="02020603050405020304" pitchFamily="18" charset="0"/>
              </a:rPr>
              <a:t>1. Transistor </a:t>
            </a:r>
            <a:r>
              <a:rPr lang="en-US" sz="2400" dirty="0" err="1" smtClean="0">
                <a:latin typeface="Times New Roman" panose="02020603050405020304" pitchFamily="18" charset="0"/>
                <a:cs typeface="Times New Roman" panose="02020603050405020304" pitchFamily="18" charset="0"/>
              </a:rPr>
              <a:t>loại</a:t>
            </a:r>
            <a:r>
              <a:rPr lang="en-US" sz="2400" dirty="0" smtClean="0">
                <a:latin typeface="Times New Roman" panose="02020603050405020304" pitchFamily="18" charset="0"/>
                <a:cs typeface="Times New Roman" panose="02020603050405020304" pitchFamily="18" charset="0"/>
              </a:rPr>
              <a:t> NPN:</a:t>
            </a:r>
          </a:p>
          <a:p>
            <a:endParaRPr lang="vi-V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527799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p:txBody>
          <a:bodyPr/>
          <a:lstStyle/>
          <a:p>
            <a:endParaRPr lang="vi-VN"/>
          </a:p>
        </p:txBody>
      </p:sp>
    </p:spTree>
    <p:extLst>
      <p:ext uri="{BB962C8B-B14F-4D97-AF65-F5344CB8AC3E}">
        <p14:creationId xmlns:p14="http://schemas.microsoft.com/office/powerpoint/2010/main" val="17914424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1032</TotalTime>
  <Words>1567</Words>
  <Application>Microsoft Office PowerPoint</Application>
  <PresentationFormat>Widescreen</PresentationFormat>
  <Paragraphs>238</Paragraphs>
  <Slides>55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55</vt:i4>
      </vt:variant>
    </vt:vector>
  </HeadingPairs>
  <TitlesOfParts>
    <vt:vector size="63" baseType="lpstr">
      <vt:lpstr>Arial</vt:lpstr>
      <vt:lpstr>Cambria Math</vt:lpstr>
      <vt:lpstr>Symbol</vt:lpstr>
      <vt:lpstr>Tahoma</vt:lpstr>
      <vt:lpstr>Times New Roman</vt:lpstr>
      <vt:lpstr>Trebuchet MS</vt:lpstr>
      <vt:lpstr>Wingdings 3</vt:lpstr>
      <vt:lpstr>Facet</vt:lpstr>
      <vt:lpstr>Chương :  Chất bán dẫn &amp; Diode </vt:lpstr>
      <vt:lpstr>Chương : Chất bán dẫn &amp; Diode </vt:lpstr>
      <vt:lpstr>Chương : Chất bán dẫn &amp; Diode </vt:lpstr>
      <vt:lpstr>Chương : Chất bán dẫn &amp; Diode </vt:lpstr>
      <vt:lpstr>Chương : Chất bán dẫn &amp; Diode </vt:lpstr>
      <vt:lpstr>Chương : Chất bán dẫn &amp; Diode </vt:lpstr>
      <vt:lpstr>Chương : Chất bán dẫn &amp; Diode </vt:lpstr>
      <vt:lpstr>Chương : Chất bán dẫn &amp; Diode </vt:lpstr>
      <vt:lpstr>Chương : Chất bán dẫn &amp; Diode </vt:lpstr>
      <vt:lpstr>Chương : Chất bán dẫn &amp; Diode </vt:lpstr>
      <vt:lpstr>Chương : Chất bán dẫn &amp; Diode </vt:lpstr>
      <vt:lpstr>MẠCH CHỈNH LƯU</vt:lpstr>
      <vt:lpstr>MẠCH CHỈNH LƯU</vt:lpstr>
      <vt:lpstr>MẠCH CHỈNH LƯU</vt:lpstr>
      <vt:lpstr>MẠCH CHỈNH LƯU</vt:lpstr>
      <vt:lpstr>MẠCH CHỈNH LƯU</vt:lpstr>
      <vt:lpstr>MẠCH CHỈNH LƯU</vt:lpstr>
      <vt:lpstr>MẠCH CHỈNH LƯU</vt:lpstr>
      <vt:lpstr>MẠCH CHỈNH LƯU</vt:lpstr>
      <vt:lpstr>Bài 6: CÁC LOẠI DIODE KHÁC</vt:lpstr>
      <vt:lpstr>Bài 6: CÁC LOẠI DIODE KHÁC 1. DIODE ZENER: </vt:lpstr>
      <vt:lpstr>Bài 6: CÁC LOẠI DIODE KHÁC 1. DIODE ZENER:</vt:lpstr>
      <vt:lpstr>Bài 6: CÁC LOẠI DIODE KHÁC 1. DIODE ZENER:</vt:lpstr>
      <vt:lpstr>Bài 6: CÁC LOẠI DIODE KHÁC 1. DIODE ZENER:</vt:lpstr>
      <vt:lpstr>Bài 6: CÁC LOẠI DIODE KHÁC 1. DIODE ZENER:</vt:lpstr>
      <vt:lpstr>Bài 6: CÁC LOẠI DIODE KHÁC 1. DIODE ZENER:</vt:lpstr>
      <vt:lpstr>Bài 6: CÁC LOẠI DIODE KHÁC 1. DIODE ZENER:</vt:lpstr>
      <vt:lpstr>Bài 6: CÁC LOẠI DIODE KHÁC 1. DIODE ZENER:</vt:lpstr>
      <vt:lpstr>Mạch ổn áp dùng diode zener </vt:lpstr>
      <vt:lpstr>Bài 6: CÁC LOẠI DIODE KHÁC 1. DIODE ZENER:</vt:lpstr>
      <vt:lpstr>Bài 6: CÁC LOẠI DIODE KHÁC 1. DIODE ZENER:</vt:lpstr>
      <vt:lpstr>Bài 6: CÁC LOẠI DIODE KHÁC 2. DIODE Phát quang:</vt:lpstr>
      <vt:lpstr>Bài 6: CÁC LOẠI DIODE KHÁC 2. DIODE Phát quang:</vt:lpstr>
      <vt:lpstr>Bài 6: CÁC LOẠI DIODE KHÁC 2. DIODE Phát quang:</vt:lpstr>
      <vt:lpstr>Bài 6: CÁC LOẠI DIODE KHÁC 2. DIODE Phát quang:</vt:lpstr>
      <vt:lpstr>Bài 6: CÁC LOẠI DIODE KHÁC 2. DIODE Phát quang:</vt:lpstr>
      <vt:lpstr>Bài 6: CÁC LOẠI DIODE KHÁC 2. DIODE Phát quang:</vt:lpstr>
      <vt:lpstr>Bài 6: CÁC LOẠI DIODE KHÁC 2. DIODE Phát quang:</vt:lpstr>
      <vt:lpstr>Bài 6: CÁC LOẠI DIODE KHÁC 2. DIODE Phát quang:</vt:lpstr>
      <vt:lpstr>Bài 6: CÁC LOẠI DIODE KHÁC 2. DIODE Phát quang:</vt:lpstr>
      <vt:lpstr>Bài 6: CÁC LOẠI DIODE KHÁC 3. Diode Thu quang. ( Photo Diode )</vt:lpstr>
      <vt:lpstr>Bài 6: CÁC LOẠI DIODE KHÁC 4. Diode Varicap ( Diode biến dung ) </vt:lpstr>
      <vt:lpstr>ÔN TẬP</vt:lpstr>
      <vt:lpstr>ÔN TẬP</vt:lpstr>
      <vt:lpstr>ÔN TẬP</vt:lpstr>
      <vt:lpstr>ÔN TẬP</vt:lpstr>
      <vt:lpstr>ÔN TẬP</vt:lpstr>
      <vt:lpstr>ÔN TẬP</vt:lpstr>
      <vt:lpstr>ÔN TẬP</vt:lpstr>
      <vt:lpstr>PowerPoint Presentation</vt:lpstr>
      <vt:lpstr>Bài 7: TRANSISTOR LƯỠNG CỰC (BJT)</vt:lpstr>
      <vt:lpstr>Bài 7: TRANSISTOR LƯỠNG CỰC (BJT)</vt:lpstr>
      <vt:lpstr>Bài 7: TRANSISTOR LƯỠNG CỰC (BJT)</vt:lpstr>
      <vt:lpstr>Bài 7: TRANSISTOR LƯỠNG CỰC (BJT)</vt:lpstr>
      <vt:lpstr>PowerPoint Presentation</vt:lpstr>
    </vt:vector>
  </TitlesOfParts>
  <Company>HP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  Chất bán dẫn &amp; Diode</dc:title>
  <dc:creator>HAINHAN</dc:creator>
  <cp:lastModifiedBy>HAINHAN</cp:lastModifiedBy>
  <cp:revision>44</cp:revision>
  <dcterms:created xsi:type="dcterms:W3CDTF">2021-05-09T17:41:40Z</dcterms:created>
  <dcterms:modified xsi:type="dcterms:W3CDTF">2021-05-23T15:43:14Z</dcterms:modified>
</cp:coreProperties>
</file>