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5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382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61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93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430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477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657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253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63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176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939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2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C969D-6450-431B-9427-72911837318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693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-152400"/>
            <a:ext cx="6858000" cy="6858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3_DÒNG ĐIỆN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57200"/>
            <a:ext cx="90678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175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93 %.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23"/>
          <a:stretch/>
        </p:blipFill>
        <p:spPr bwMode="auto">
          <a:xfrm>
            <a:off x="380999" y="2743199"/>
            <a:ext cx="8371359" cy="3733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819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3444"/>
            <a:ext cx="8991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94 %.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09"/>
          <a:stretch/>
        </p:blipFill>
        <p:spPr bwMode="auto">
          <a:xfrm>
            <a:off x="228599" y="2362200"/>
            <a:ext cx="8686801" cy="333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831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786" y="0"/>
            <a:ext cx="903101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136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- 440V/254V,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440V,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817"/>
          <a:stretch/>
        </p:blipFill>
        <p:spPr bwMode="auto">
          <a:xfrm>
            <a:off x="152400" y="2286000"/>
            <a:ext cx="8805896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275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5360"/>
            <a:ext cx="8991600" cy="199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r>
              <a:rPr lang="en-US" sz="2400" dirty="0" smtClean="0">
                <a:effectLst/>
                <a:latin typeface="Times New Roman"/>
                <a:ea typeface="Calibri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180 HP,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- 500V/288V,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60 Hz, 6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94%.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500 V,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?</a:t>
            </a:r>
            <a:endParaRPr lang="en-US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51"/>
          <a:stretch/>
        </p:blipFill>
        <p:spPr bwMode="auto">
          <a:xfrm>
            <a:off x="302173" y="2133599"/>
            <a:ext cx="8627828" cy="335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2840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90600" y="-152400"/>
            <a:ext cx="68580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3_DÒNG ĐIỆN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04800"/>
            <a:ext cx="4572000" cy="3038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2820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phía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f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876800" y="457200"/>
                <a:ext cx="4114800" cy="28739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3000− 2820</m:t>
                            </m:r>
                          </m:num>
                          <m:den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=0,06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Tần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dòng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phía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rotor f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2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× 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=0,06 ×50=3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𝐻𝑧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457200"/>
                <a:ext cx="4114800" cy="2873928"/>
              </a:xfrm>
              <a:prstGeom prst="rect">
                <a:avLst/>
              </a:prstGeom>
              <a:blipFill rotWithShape="1">
                <a:blip r:embed="rId2"/>
                <a:stretch>
                  <a:fillRect l="-1185" t="-425" b="-2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0" y="3343389"/>
            <a:ext cx="4572000" cy="3038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1470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phía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f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876800" y="3602328"/>
                <a:ext cx="4114800" cy="29508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1500− 1470</m:t>
                            </m:r>
                          </m:num>
                          <m:den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=0,02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phía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rotor f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e>
                        <m:sub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e>
                        <m:sub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=0,01 ×50=1 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𝐻𝑧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3602328"/>
                <a:ext cx="4114800" cy="2950872"/>
              </a:xfrm>
              <a:prstGeom prst="rect">
                <a:avLst/>
              </a:prstGeom>
              <a:blipFill rotWithShape="1">
                <a:blip r:embed="rId3"/>
                <a:stretch>
                  <a:fillRect l="-1185" t="-4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1047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533400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974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486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phía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f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5486400" y="-89090"/>
                <a:ext cx="3581400" cy="32894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=25000+486 +974=26460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đ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𝑖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ệ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ừ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974</m:t>
                            </m:r>
                          </m:num>
                          <m:den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36460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=0,036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phía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rotor f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e>
                        <m:sub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e>
                        <m:sub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=0,036 ×50=1,84 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𝐻𝑧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6400" y="-89090"/>
                <a:ext cx="3581400" cy="3289490"/>
              </a:xfrm>
              <a:prstGeom prst="rect">
                <a:avLst/>
              </a:prstGeom>
              <a:blipFill rotWithShape="1">
                <a:blip r:embed="rId2"/>
                <a:stretch>
                  <a:fillRect l="-1361" t="-3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3648" y="3048000"/>
            <a:ext cx="4167352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30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1112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556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ở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038600" y="3150254"/>
                <a:ext cx="5334000" cy="37077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=30000+556+1112=31668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đ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𝑖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ệ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ừ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1112</m:t>
                            </m:r>
                          </m:num>
                          <m:den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31.668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=0,035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−(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=1000−(0,035 ×1000)=965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0" y="3150254"/>
                <a:ext cx="5334000" cy="3707746"/>
              </a:xfrm>
              <a:prstGeom prst="rect">
                <a:avLst/>
              </a:prstGeom>
              <a:blipFill rotWithShape="1">
                <a:blip r:embed="rId3"/>
                <a:stretch>
                  <a:fillRect l="-1029" t="-3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5612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-152400"/>
            <a:ext cx="9067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3_TỔN HAO_HIỆU SUẤT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533400"/>
            <a:ext cx="36576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 = 0,02,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620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191000" y="945307"/>
                <a:ext cx="4572000" cy="537929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×70=52220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=52220+620=52840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1−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52840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1−0,02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=53918,36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rotor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=0,02 ×53918,36=1078,36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00" y="945307"/>
                <a:ext cx="4572000" cy="5379293"/>
              </a:xfrm>
              <a:prstGeom prst="rect">
                <a:avLst/>
              </a:prstGeom>
              <a:blipFill rotWithShape="1">
                <a:blip r:embed="rId2"/>
                <a:stretch>
                  <a:fillRect l="-2133" t="-4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7438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505200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 smtClean="0">
                <a:effectLst/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91 %,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775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1445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3886200" y="152400"/>
                <a:ext cx="5105400" cy="59135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×70=52220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  <a:sym typeface="Symbol"/>
                              </a:rPr>
                              <m:t>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52220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0,91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=57384,61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lõi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thép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=57384,61 −52220=5164,61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𝑡h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é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25 %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=0,25 ×5164,61=1291,15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stator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𝑡𝑡h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=5164,61−1291,15−1445−775=1653,46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200" y="152400"/>
                <a:ext cx="5105400" cy="5913542"/>
              </a:xfrm>
              <a:prstGeom prst="rect">
                <a:avLst/>
              </a:prstGeom>
              <a:blipFill rotWithShape="1">
                <a:blip r:embed="rId2"/>
                <a:stretch>
                  <a:fillRect l="-1912" t="-4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181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10" y="0"/>
            <a:ext cx="349469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 = 0,025,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30%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3883572" y="90539"/>
                <a:ext cx="5108028" cy="64926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  <a:sym typeface="Symbol"/>
                              </a:rPr>
                              <m:t>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59000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0,92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=64130,43 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=64130,43 −59000=5130,43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30%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=0,3 ×5130,43=1539,12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1539,12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0,025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=61565,16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ma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quạt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gió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=61565,16−1539,12−59000=1026,04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3572" y="90539"/>
                <a:ext cx="5108028" cy="6492675"/>
              </a:xfrm>
              <a:prstGeom prst="rect">
                <a:avLst/>
              </a:prstGeom>
              <a:blipFill rotWithShape="1">
                <a:blip r:embed="rId2"/>
                <a:stretch>
                  <a:fillRect l="-1790" t="-3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82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766" y="11825"/>
            <a:ext cx="3337034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 = 0,025,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 smtClean="0">
                <a:effectLst/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92 %,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1539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31%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3581400" y="61960"/>
                <a:ext cx="5410200" cy="60679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stator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  <a:sym typeface="Symbol"/>
                              </a:rPr>
                              <m:t>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59000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0,92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=64130,43 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=64130,43 −59000=5130,43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31%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=0,31 ×5130,43=1590,43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1539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0,025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lõi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thép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=64130,43−61560−1590,43=980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1400" y="61960"/>
                <a:ext cx="5410200" cy="6067943"/>
              </a:xfrm>
              <a:prstGeom prst="rect">
                <a:avLst/>
              </a:prstGeom>
              <a:blipFill rotWithShape="1">
                <a:blip r:embed="rId2"/>
                <a:stretch>
                  <a:fillRect l="-1804" t="-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059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-202323"/>
            <a:ext cx="891540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kéo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thống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260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cos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0,87.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nhãn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140 kW.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52400" y="2330704"/>
                <a:ext cx="8839200" cy="26984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×380 ×260 ×0,87=148.880,15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140.000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148.880,15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=0,94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330704"/>
                <a:ext cx="8839200" cy="2698496"/>
              </a:xfrm>
              <a:prstGeom prst="rect">
                <a:avLst/>
              </a:prstGeom>
              <a:blipFill rotWithShape="1">
                <a:blip r:embed="rId2"/>
                <a:stretch>
                  <a:fillRect l="-1034" t="-9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425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28" y="0"/>
            <a:ext cx="3578772" cy="6011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110 HP,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1070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1784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2283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1998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trăm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038600" y="31437"/>
                <a:ext cx="4953000" cy="6758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=1784+2283+1998+1070=7135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110 ×746=82060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=82060+7135=89195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trăm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% 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×100=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82060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89195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×100=92 %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0" y="31437"/>
                <a:ext cx="4953000" cy="6758710"/>
              </a:xfrm>
              <a:prstGeom prst="rect">
                <a:avLst/>
              </a:prstGeom>
              <a:blipFill rotWithShape="1">
                <a:blip r:embed="rId2"/>
                <a:stretch>
                  <a:fillRect l="-1970" t="-3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893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-152400"/>
            <a:ext cx="9067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3_TỔN HAO_HIỆU SUẤT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510" y="381000"/>
            <a:ext cx="4104290" cy="3888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- 440V/254V,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12 %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419600" y="790920"/>
                <a:ext cx="4572000" cy="485203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box>
                        <m:box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box>
                        <m:box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59000</m:t>
                              </m:r>
                            </m:num>
                            <m:den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0,92</m:t>
                              </m:r>
                            </m:den>
                          </m:f>
                        </m:e>
                      </m:box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−59000=5130,43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=12 %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=0,12 ×5130,43=615,65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ơ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=59000+615,65= 59615,65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790920"/>
                <a:ext cx="4572000" cy="4852034"/>
              </a:xfrm>
              <a:prstGeom prst="rect">
                <a:avLst/>
              </a:prstGeom>
              <a:blipFill rotWithShape="1">
                <a:blip r:embed="rId2"/>
                <a:stretch>
                  <a:fillRect l="-2000" t="-5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208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648" y="60741"/>
            <a:ext cx="4091152" cy="4312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- 440V/254V,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 err="1" smtClean="0">
                <a:effectLst/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980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 smtClean="0">
                <a:effectLst/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92%.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615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419600" y="662636"/>
                <a:ext cx="4572000" cy="522963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ơ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=59000+615= 59615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𝑝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=1000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𝑣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ò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/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ú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</m:e>
                      </m:box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eqArr>
                            <m:eqArr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1000−980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</m:t>
                                  </m:r>
                                </m:den>
                              </m:f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= 0,02</m:t>
                              </m:r>
                            </m:e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</m:e>
                          </m:eqArr>
                        </m:e>
                      </m:box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1−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59615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1−0,02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=60831,63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662636"/>
                <a:ext cx="4572000" cy="5229637"/>
              </a:xfrm>
              <a:prstGeom prst="rect">
                <a:avLst/>
              </a:prstGeom>
              <a:blipFill rotWithShape="1">
                <a:blip r:embed="rId2"/>
                <a:stretch>
                  <a:fillRect l="-2000" t="-4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1139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531" y="0"/>
            <a:ext cx="3702269" cy="4737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7,5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85 %.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038600" y="403219"/>
                <a:ext cx="4876800" cy="63019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7500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0,85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=8823,52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=8823,52−7500=1323,52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ma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quạt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gió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=15 %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=0,15 ×1323,52=198,52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7500+198,52=  7698,52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0" y="403219"/>
                <a:ext cx="4876800" cy="6301982"/>
              </a:xfrm>
              <a:prstGeom prst="rect">
                <a:avLst/>
              </a:prstGeom>
              <a:blipFill rotWithShape="1">
                <a:blip r:embed="rId2"/>
                <a:stretch>
                  <a:fillRect l="-2000" t="-3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098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581400" cy="4737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7,5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970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198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267200" y="228600"/>
                <a:ext cx="4572000" cy="569547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s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=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60 ×50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= 1000 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𝑣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ò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𝑛𝑔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/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𝑝h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ú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</m:e>
                          </m:box>
                        </m:e>
                      </m:box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1000−970 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1000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=0,03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7500+198=  7698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 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7698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1− 0,03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=7936,08 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7200" y="228600"/>
                <a:ext cx="4572000" cy="5695470"/>
              </a:xfrm>
              <a:prstGeom prst="rect">
                <a:avLst/>
              </a:prstGeom>
              <a:blipFill rotWithShape="1">
                <a:blip r:embed="rId2"/>
                <a:stretch>
                  <a:fillRect l="-2000" t="-4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1453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21" y="29210"/>
            <a:ext cx="3560379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191000" y="57793"/>
                <a:ext cx="4572000" cy="542610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70×746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0,91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=57384,61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=57384,61 −52220=5164,61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𝑚𝑞</m:t>
                        </m:r>
                      </m:sub>
                    </m:sSub>
                    <m:r>
                      <a:rPr lang="en-US" sz="2400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sSub>
                      <m:sSubPr>
                        <m:ctrlP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15 % × 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𝑡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ổ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𝑛𝑔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𝑡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ổ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h𝑎𝑜</m:t>
                        </m:r>
                      </m:sub>
                    </m:sSub>
                    <m:r>
                      <a:rPr lang="en-US" sz="2400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=0,15 ×5164,61=774,69 </m:t>
                    </m:r>
                    <m:r>
                      <a:rPr lang="en-US" sz="2400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𝑊</m:t>
                    </m:r>
                  </m:oMath>
                </a14:m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   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=52220+774,69=52994,69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00" y="57793"/>
                <a:ext cx="4572000" cy="5426101"/>
              </a:xfrm>
              <a:prstGeom prst="rect">
                <a:avLst/>
              </a:prstGeom>
              <a:blipFill rotWithShape="1">
                <a:blip r:embed="rId2"/>
                <a:stretch>
                  <a:fillRect l="-2133" t="-4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335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3444"/>
            <a:ext cx="350520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 V/220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970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92 %, 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36 %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114800" y="0"/>
                <a:ext cx="4800600" cy="67537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59000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0,92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=64130,43 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=64130,43 −59000=5130,43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36%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 36×5130,43=1846,95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60 ×50 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/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−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1000−970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=0,03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1846,95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0,03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0" y="0"/>
                <a:ext cx="4800600" cy="6753772"/>
              </a:xfrm>
              <a:prstGeom prst="rect">
                <a:avLst/>
              </a:prstGeom>
              <a:blipFill rotWithShape="1">
                <a:blip r:embed="rId2"/>
                <a:stretch>
                  <a:fillRect l="-1904" t="-3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3483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766" y="0"/>
            <a:ext cx="3565634" cy="4737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190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440V/ 254V,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1507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3607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momen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3733800" y="152400"/>
                <a:ext cx="5181600" cy="56115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×190=141.740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=141.740+1507+3607=146.854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Momen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lúc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×50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=1500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9,55 ×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𝑡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9,55 ×</m:t>
                              </m: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146.854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1500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=934,97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𝑚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800" y="152400"/>
                <a:ext cx="5181600" cy="5611536"/>
              </a:xfrm>
              <a:prstGeom prst="rect">
                <a:avLst/>
              </a:prstGeom>
              <a:blipFill rotWithShape="1">
                <a:blip r:embed="rId2"/>
                <a:stretch>
                  <a:fillRect l="-1882" t="-4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48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200400" cy="5586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8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200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2381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3330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momen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3505200" y="228600"/>
                <a:ext cx="5410200" cy="59747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×200=149.200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=158.723,4−2381−3330=153.012,4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Momen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lúc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9,55 ×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𝑖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ệ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𝑡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ừ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9,55 ×</m:t>
                              </m: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153.012,4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=1461,26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𝑚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5200" y="228600"/>
                <a:ext cx="5410200" cy="5974713"/>
              </a:xfrm>
              <a:prstGeom prst="rect">
                <a:avLst/>
              </a:prstGeom>
              <a:blipFill rotWithShape="1">
                <a:blip r:embed="rId2"/>
                <a:stretch>
                  <a:fillRect l="-1689" t="-4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7847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8991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9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thống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85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cos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0,86.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52400" y="1905000"/>
                <a:ext cx="8839200" cy="14935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×380 ×85 ×0,86=48112,9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905000"/>
                <a:ext cx="8839200" cy="1493550"/>
              </a:xfrm>
              <a:prstGeom prst="rect">
                <a:avLst/>
              </a:prstGeom>
              <a:blipFill rotWithShape="1">
                <a:blip r:embed="rId2"/>
                <a:stretch>
                  <a:fillRect l="-1034" t="-16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94593" y="2971800"/>
            <a:ext cx="8973207" cy="2187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10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trung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tâm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190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cos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0,87.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nhãn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0,92.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144516" y="5159707"/>
                <a:ext cx="8847083" cy="18576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×380 ×190 ×0,87=108.797,03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ra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trên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trục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108.797,03 ×0,92</m:t>
                          </m:r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=100.093,27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516" y="5159707"/>
                <a:ext cx="8847083" cy="1857624"/>
              </a:xfrm>
              <a:prstGeom prst="rect">
                <a:avLst/>
              </a:prstGeom>
              <a:blipFill rotWithShape="1">
                <a:blip r:embed="rId3"/>
                <a:stretch>
                  <a:fillRect l="-758" t="-6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698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-152400"/>
            <a:ext cx="9067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3_TỔNG HỢP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510" y="381000"/>
            <a:ext cx="898109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100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2700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stator? 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035"/>
          <a:stretch/>
        </p:blipFill>
        <p:spPr bwMode="auto">
          <a:xfrm>
            <a:off x="990600" y="3200400"/>
            <a:ext cx="7162800" cy="3520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3286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1825"/>
            <a:ext cx="8991600" cy="2613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89 %,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0,86,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811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52400" y="2636337"/>
                <a:ext cx="8839200" cy="35286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=25 ×746=18650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3</m:t>
                                      </m:r>
                                    </m:e>
                                  </m:rad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 </m:t>
                                  </m:r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den>
                              </m:f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18650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</m:t>
                                      </m:r>
                                      <m:rad>
                                        <m:radPr>
                                          <m:degHide m:val="on"/>
                                          <m:ctrlPr>
                                            <a:rPr lang="en-US" sz="2400" i="1">
                                              <a:effectLst/>
                                              <a:latin typeface="Cambria Math"/>
                                              <a:ea typeface="Times New Roman"/>
                                              <a:cs typeface="Times New Roman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it-IT" sz="2400" i="1">
                                              <a:effectLst/>
                                              <a:latin typeface="Cambria Math"/>
                                              <a:ea typeface="Times New Roman"/>
                                              <a:cs typeface="Times New Roman"/>
                                            </a:rPr>
                                            <m:t>3</m:t>
                                          </m:r>
                                        </m:e>
                                      </m:rad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× 380 × 0,86 × 0,89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=37,02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</a:rPr>
                  <a:t>Điện trở một pha bộ dây stator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1 </m:t>
                        </m:r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 ×</m:t>
                            </m:r>
                            <m:sSubSup>
                              <m:sSub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Sup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𝑝h𝑎</m:t>
                                </m:r>
                              </m:sub>
                              <m:sup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p>
                            </m:sSubSup>
                          </m:den>
                        </m:f>
                      </m:e>
                    </m:box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811</m:t>
                            </m:r>
                          </m:num>
                          <m:den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 × </m:t>
                            </m:r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37,02</m:t>
                                </m:r>
                              </m:e>
                              <m:sup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box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=0,197 </m:t>
                    </m:r>
                  </m:oMath>
                </a14:m>
                <a:r>
                  <a:rPr lang="it-IT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636337"/>
                <a:ext cx="8839200" cy="3528658"/>
              </a:xfrm>
              <a:prstGeom prst="rect">
                <a:avLst/>
              </a:prstGeom>
              <a:blipFill rotWithShape="1">
                <a:blip r:embed="rId2"/>
                <a:stretch>
                  <a:fillRect l="-1034" t="-6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2876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2613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12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86 %,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0,85,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512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05103" y="2514600"/>
                <a:ext cx="8962697" cy="42353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=12 ×746=8952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3</m:t>
                                      </m:r>
                                    </m:e>
                                  </m:rad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 </m:t>
                                  </m:r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den>
                              </m:f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8952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</m:t>
                                      </m:r>
                                      <m:rad>
                                        <m:radPr>
                                          <m:degHide m:val="on"/>
                                          <m:ctrlPr>
                                            <a:rPr lang="en-US" sz="2400" i="1">
                                              <a:effectLst/>
                                              <a:latin typeface="Cambria Math"/>
                                              <a:ea typeface="Times New Roman"/>
                                              <a:cs typeface="Times New Roman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it-IT" sz="2400" i="1">
                                              <a:effectLst/>
                                              <a:latin typeface="Cambria Math"/>
                                              <a:ea typeface="Times New Roman"/>
                                              <a:cs typeface="Times New Roman"/>
                                            </a:rPr>
                                            <m:t>3</m:t>
                                          </m:r>
                                        </m:e>
                                      </m:rad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× 220 × 0,85 × 0,86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=32,13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𝑃h𝑎</m:t>
                          </m:r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𝑑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â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𝑦</m:t>
                                  </m:r>
                                </m:sub>
                              </m:sSub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</m:t>
                                  </m:r>
                                </m:e>
                              </m:rad>
                            </m:den>
                          </m:f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32,13</m:t>
                                  </m:r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3</m:t>
                                      </m:r>
                                    </m:e>
                                  </m:rad>
                                </m:den>
                              </m:f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=18,55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</a:rPr>
                  <a:t>Điện trở một pha bộ dây stator động 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1 </m:t>
                        </m:r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 ×</m:t>
                            </m:r>
                            <m:sSubSup>
                              <m:sSub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Sup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𝑝h𝑎</m:t>
                                </m:r>
                              </m:sub>
                              <m:sup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p>
                            </m:sSubSup>
                          </m:den>
                        </m:f>
                      </m:e>
                    </m:box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512</m:t>
                            </m:r>
                          </m:num>
                          <m:den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 × </m:t>
                            </m:r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18,55</m:t>
                                </m:r>
                              </m:e>
                              <m:sup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box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=0,49 </m:t>
                    </m:r>
                  </m:oMath>
                </a14:m>
                <a:r>
                  <a:rPr lang="it-IT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103" y="2514600"/>
                <a:ext cx="8962697" cy="4235327"/>
              </a:xfrm>
              <a:prstGeom prst="rect">
                <a:avLst/>
              </a:prstGeom>
              <a:blipFill rotWithShape="1">
                <a:blip r:embed="rId2"/>
                <a:stretch>
                  <a:fillRect l="-1020" t="-5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293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530" y="0"/>
            <a:ext cx="9036269" cy="2613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88 %,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0,86,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570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305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52400" y="2613857"/>
                <a:ext cx="8763000" cy="33180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=20 ×746=14920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=14920+305=15225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=15225+570=15795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đ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𝑖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ệ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ừ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570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15795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=0,036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613857"/>
                <a:ext cx="8763000" cy="3318024"/>
              </a:xfrm>
              <a:prstGeom prst="rect">
                <a:avLst/>
              </a:prstGeom>
              <a:blipFill rotWithShape="1">
                <a:blip r:embed="rId2"/>
                <a:stretch>
                  <a:fillRect l="-1043" t="-7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762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4571</Words>
  <Application>Microsoft Office PowerPoint</Application>
  <PresentationFormat>On-screen Show (4:3)</PresentationFormat>
  <Paragraphs>208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BT CHƯƠNG 2_CẤP ĐỘ 3_DÒNG ĐIỆN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 CHƯƠNG 2_CẤP ĐỘ 3_DÒNG ĐIỆN</dc:title>
  <dc:creator>Yen</dc:creator>
  <cp:lastModifiedBy>Yen</cp:lastModifiedBy>
  <cp:revision>11</cp:revision>
  <dcterms:created xsi:type="dcterms:W3CDTF">2021-05-27T22:47:37Z</dcterms:created>
  <dcterms:modified xsi:type="dcterms:W3CDTF">2021-05-28T00:42:06Z</dcterms:modified>
</cp:coreProperties>
</file>