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838" r:id="rId1"/>
  </p:sldMasterIdLst>
  <p:notesMasterIdLst>
    <p:notesMasterId r:id="rId33"/>
  </p:notesMasterIdLst>
  <p:sldIdLst>
    <p:sldId id="256" r:id="rId2"/>
    <p:sldId id="563" r:id="rId3"/>
    <p:sldId id="459" r:id="rId4"/>
    <p:sldId id="616" r:id="rId5"/>
    <p:sldId id="669" r:id="rId6"/>
    <p:sldId id="670" r:id="rId7"/>
    <p:sldId id="671" r:id="rId8"/>
    <p:sldId id="672" r:id="rId9"/>
    <p:sldId id="673" r:id="rId10"/>
    <p:sldId id="674" r:id="rId11"/>
    <p:sldId id="675" r:id="rId12"/>
    <p:sldId id="676" r:id="rId13"/>
    <p:sldId id="677" r:id="rId14"/>
    <p:sldId id="678" r:id="rId15"/>
    <p:sldId id="679" r:id="rId16"/>
    <p:sldId id="680" r:id="rId17"/>
    <p:sldId id="684" r:id="rId18"/>
    <p:sldId id="682" r:id="rId19"/>
    <p:sldId id="685" r:id="rId20"/>
    <p:sldId id="683" r:id="rId21"/>
    <p:sldId id="686" r:id="rId22"/>
    <p:sldId id="687" r:id="rId23"/>
    <p:sldId id="688" r:id="rId24"/>
    <p:sldId id="689" r:id="rId25"/>
    <p:sldId id="692" r:id="rId26"/>
    <p:sldId id="693" r:id="rId27"/>
    <p:sldId id="690" r:id="rId28"/>
    <p:sldId id="694" r:id="rId29"/>
    <p:sldId id="695" r:id="rId30"/>
    <p:sldId id="696" r:id="rId31"/>
    <p:sldId id="656" r:id="rId32"/>
  </p:sldIdLst>
  <p:sldSz cx="9144000" cy="6858000" type="screen4x3"/>
  <p:notesSz cx="6858000" cy="9144000"/>
  <p:defaultTextStyle>
    <a:defPPr>
      <a:defRPr lang="vi-V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405D1"/>
    <a:srgbClr val="2B12C4"/>
    <a:srgbClr val="FFFF00"/>
    <a:srgbClr val="FDEFC7"/>
    <a:srgbClr val="CC99FF"/>
    <a:srgbClr val="000000"/>
    <a:srgbClr val="93786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53" autoAdjust="0"/>
    <p:restoredTop sz="92909" autoAdjust="0"/>
  </p:normalViewPr>
  <p:slideViewPr>
    <p:cSldViewPr>
      <p:cViewPr varScale="1">
        <p:scale>
          <a:sx n="68" d="100"/>
          <a:sy n="68" d="100"/>
        </p:scale>
        <p:origin x="147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image" Target="../media/image2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image" Target="../media/image25.wmf"/><Relationship Id="rId1" Type="http://schemas.openxmlformats.org/officeDocument/2006/relationships/image" Target="../media/image24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image" Target="../media/image28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2" Type="http://schemas.openxmlformats.org/officeDocument/2006/relationships/image" Target="../media/image32.wmf"/><Relationship Id="rId1" Type="http://schemas.openxmlformats.org/officeDocument/2006/relationships/image" Target="../media/image31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41.wmf"/><Relationship Id="rId2" Type="http://schemas.openxmlformats.org/officeDocument/2006/relationships/image" Target="../media/image40.wmf"/><Relationship Id="rId1" Type="http://schemas.openxmlformats.org/officeDocument/2006/relationships/image" Target="../media/image39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2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3C6886-F459-4BC6-AD35-A735E86B9973}" type="datetimeFigureOut">
              <a:rPr lang="en-US" smtClean="0"/>
              <a:pPr/>
              <a:t>17/5/2021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170A23-4326-456C-A6EA-BC1ACBB9EC5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2816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08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0914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3819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76087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38021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40668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89787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109767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71177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854787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10423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308149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949310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844254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162937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218519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192439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902431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540721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269846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594379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39599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366753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958518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720976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79958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462278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170A23-4326-456C-A6EA-BC1ACBB9EC56}" type="slidenum">
              <a:rPr lang="en-US" smtClean="0"/>
              <a:pPr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88976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DD4E4A-6149-49DB-82B5-3CA712108DB2}" type="slidenum">
              <a:rPr lang="vi-VN"/>
              <a:pPr>
                <a:defRPr/>
              </a:pPr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85793770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A98B20-D3DB-4A00-BB15-FF773122D601}" type="slidenum">
              <a:rPr lang="vi-VN"/>
              <a:pPr>
                <a:defRPr/>
              </a:pPr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768500406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714E31-6405-4D3A-897E-9C1D064012CD}" type="slidenum">
              <a:rPr lang="vi-VN"/>
              <a:pPr>
                <a:defRPr/>
              </a:pPr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51943619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BFAA07-3961-40C9-A2BB-437188A1217A}" type="slidenum">
              <a:rPr lang="vi-VN"/>
              <a:pPr>
                <a:defRPr/>
              </a:pPr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50742200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CBBABE-526E-47BE-B0A0-22E340C90B63}" type="slidenum">
              <a:rPr lang="vi-VN"/>
              <a:pPr>
                <a:defRPr/>
              </a:pPr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009558865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CA58D1-1B7F-4339-8B30-356628F9F929}" type="slidenum">
              <a:rPr lang="vi-VN"/>
              <a:pPr>
                <a:defRPr/>
              </a:pPr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79443043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C6D9BC-C756-40E4-857D-0EA608D3884D}" type="slidenum">
              <a:rPr lang="vi-VN"/>
              <a:pPr>
                <a:defRPr/>
              </a:pPr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45997729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755200-4C58-414B-9C0D-74FCBCEC93BF}" type="slidenum">
              <a:rPr lang="vi-VN"/>
              <a:pPr>
                <a:defRPr/>
              </a:pPr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230232234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ight Triangle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EFFD8-DE31-4742-85DD-A6D49A701CC1}" type="slidenum">
              <a:rPr lang="vi-VN"/>
              <a:pPr>
                <a:defRPr/>
              </a:pPr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166669895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058D14-66A8-4804-9B77-1584DB036575}" type="slidenum">
              <a:rPr lang="vi-VN"/>
              <a:pPr>
                <a:defRPr/>
              </a:pPr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950864599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960BBD-D321-4A53-A7B0-9A23E603625E}" type="slidenum">
              <a:rPr lang="vi-VN"/>
              <a:pPr>
                <a:defRPr/>
              </a:pPr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053549714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vi-VN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8AB34F2F-8382-4CA4-A330-8C7C86E43470}" type="slidenum">
              <a:rPr lang="vi-VN"/>
              <a:pPr>
                <a:defRPr/>
              </a:pPr>
              <a:t>‹#›</a:t>
            </a:fld>
            <a:endParaRPr lang="vi-VN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01" r:id="rId1"/>
    <p:sldLayoutId id="2147483993" r:id="rId2"/>
    <p:sldLayoutId id="2147484002" r:id="rId3"/>
    <p:sldLayoutId id="2147483994" r:id="rId4"/>
    <p:sldLayoutId id="2147483995" r:id="rId5"/>
    <p:sldLayoutId id="2147483996" r:id="rId6"/>
    <p:sldLayoutId id="2147483997" r:id="rId7"/>
    <p:sldLayoutId id="2147483998" r:id="rId8"/>
    <p:sldLayoutId id="2147484003" r:id="rId9"/>
    <p:sldLayoutId id="2147483999" r:id="rId10"/>
    <p:sldLayoutId id="2147484000" r:id="rId11"/>
  </p:sldLayoutIdLst>
  <p:transition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7" Type="http://schemas.openxmlformats.org/officeDocument/2006/relationships/image" Target="../media/image23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22.wmf"/><Relationship Id="rId4" Type="http://schemas.openxmlformats.org/officeDocument/2006/relationships/oleObject" Target="../embeddings/oleObject1.bin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.bin"/><Relationship Id="rId3" Type="http://schemas.openxmlformats.org/officeDocument/2006/relationships/notesSlide" Target="../notesSlides/notesSlide17.xml"/><Relationship Id="rId7" Type="http://schemas.openxmlformats.org/officeDocument/2006/relationships/image" Target="../media/image25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24.wmf"/><Relationship Id="rId4" Type="http://schemas.openxmlformats.org/officeDocument/2006/relationships/oleObject" Target="../embeddings/oleObject3.bin"/><Relationship Id="rId9" Type="http://schemas.openxmlformats.org/officeDocument/2006/relationships/image" Target="../media/image26.w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27.wmf"/><Relationship Id="rId4" Type="http://schemas.openxmlformats.org/officeDocument/2006/relationships/oleObject" Target="../embeddings/oleObject6.bin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7" Type="http://schemas.openxmlformats.org/officeDocument/2006/relationships/image" Target="../media/image29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8.bin"/><Relationship Id="rId5" Type="http://schemas.openxmlformats.org/officeDocument/2006/relationships/image" Target="../media/image28.emf"/><Relationship Id="rId4" Type="http://schemas.openxmlformats.org/officeDocument/2006/relationships/oleObject" Target="../embeddings/oleObject7.bin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30.wmf"/><Relationship Id="rId4" Type="http://schemas.openxmlformats.org/officeDocument/2006/relationships/oleObject" Target="../embeddings/oleObject9.bin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.bin"/><Relationship Id="rId3" Type="http://schemas.openxmlformats.org/officeDocument/2006/relationships/notesSlide" Target="../notesSlides/notesSlide21.xml"/><Relationship Id="rId7" Type="http://schemas.openxmlformats.org/officeDocument/2006/relationships/image" Target="../media/image32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1.bin"/><Relationship Id="rId5" Type="http://schemas.openxmlformats.org/officeDocument/2006/relationships/image" Target="../media/image31.wmf"/><Relationship Id="rId4" Type="http://schemas.openxmlformats.org/officeDocument/2006/relationships/oleObject" Target="../embeddings/oleObject10.bin"/><Relationship Id="rId9" Type="http://schemas.openxmlformats.org/officeDocument/2006/relationships/image" Target="../media/image33.w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34.wmf"/><Relationship Id="rId4" Type="http://schemas.openxmlformats.org/officeDocument/2006/relationships/oleObject" Target="../embeddings/oleObject13.bin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35.wmf"/><Relationship Id="rId4" Type="http://schemas.openxmlformats.org/officeDocument/2006/relationships/oleObject" Target="../embeddings/oleObject14.bin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36.wmf"/><Relationship Id="rId4" Type="http://schemas.openxmlformats.org/officeDocument/2006/relationships/oleObject" Target="../embeddings/oleObject15.bin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em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8.bin"/><Relationship Id="rId3" Type="http://schemas.openxmlformats.org/officeDocument/2006/relationships/notesSlide" Target="../notesSlides/notesSlide26.xml"/><Relationship Id="rId7" Type="http://schemas.openxmlformats.org/officeDocument/2006/relationships/image" Target="../media/image40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17.bin"/><Relationship Id="rId5" Type="http://schemas.openxmlformats.org/officeDocument/2006/relationships/image" Target="../media/image39.wmf"/><Relationship Id="rId4" Type="http://schemas.openxmlformats.org/officeDocument/2006/relationships/oleObject" Target="../embeddings/oleObject16.bin"/><Relationship Id="rId9" Type="http://schemas.openxmlformats.org/officeDocument/2006/relationships/image" Target="../media/image41.w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43.png"/><Relationship Id="rId5" Type="http://schemas.openxmlformats.org/officeDocument/2006/relationships/image" Target="../media/image42.wmf"/><Relationship Id="rId4" Type="http://schemas.openxmlformats.org/officeDocument/2006/relationships/oleObject" Target="../embeddings/oleObject19.bin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Relationship Id="rId5" Type="http://schemas.openxmlformats.org/officeDocument/2006/relationships/image" Target="../media/image44.wmf"/><Relationship Id="rId4" Type="http://schemas.openxmlformats.org/officeDocument/2006/relationships/oleObject" Target="../embeddings/oleObject20.bin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Rectangle 3"/>
          <p:cNvSpPr>
            <a:spLocks noChangeArrowheads="1"/>
          </p:cNvSpPr>
          <p:nvPr/>
        </p:nvSpPr>
        <p:spPr bwMode="auto">
          <a:xfrm rot="10800000" flipV="1">
            <a:off x="-1" y="6304002"/>
            <a:ext cx="9143999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81000" indent="-381000" algn="ctr">
              <a:lnSpc>
                <a:spcPct val="150000"/>
              </a:lnSpc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TP. HỒ </a:t>
            </a:r>
            <a:r>
              <a:rPr 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CHÍ MINH, 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NĂM 2021</a:t>
            </a:r>
            <a:r>
              <a:rPr lang="vi-VN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endParaRPr lang="vi-VN" sz="2000" b="1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480" y="2643182"/>
            <a:ext cx="9129520" cy="121444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lnSpc>
                <a:spcPct val="150000"/>
              </a:lnSpc>
              <a:defRPr/>
            </a:pPr>
            <a:r>
              <a:rPr lang="en-US" sz="24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Môn</a:t>
            </a: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4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Kết</a:t>
            </a: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Cấu</a:t>
            </a: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Bê</a:t>
            </a: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Tông</a:t>
            </a: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Cốt</a:t>
            </a: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Thép</a:t>
            </a: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</a:t>
            </a:r>
            <a:endParaRPr lang="vi-VN" sz="2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429124" y="4429132"/>
            <a:ext cx="4429156" cy="496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GV: </a:t>
            </a:r>
            <a:r>
              <a:rPr lang="en-US" sz="2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ThS</a:t>
            </a:r>
            <a:r>
              <a:rPr lang="en-US" sz="2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Trình</a:t>
            </a:r>
            <a:r>
              <a:rPr lang="en-US" sz="2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Minh </a:t>
            </a:r>
            <a:r>
              <a:rPr lang="en-US" sz="2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Phong</a:t>
            </a:r>
            <a:endParaRPr lang="en-US" sz="20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714844" y="4929198"/>
            <a:ext cx="4429156" cy="496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Emai</a:t>
            </a:r>
            <a:r>
              <a:rPr lang="en-US" sz="2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phong.trinh28@gmail.com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642910" y="1071546"/>
            <a:ext cx="4994275" cy="63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BỐ CỤC</a:t>
            </a:r>
          </a:p>
        </p:txBody>
      </p:sp>
      <p:sp>
        <p:nvSpPr>
          <p:cNvPr id="6" name="Text Box 25"/>
          <p:cNvSpPr txBox="1">
            <a:spLocks noChangeArrowheads="1"/>
          </p:cNvSpPr>
          <p:nvPr/>
        </p:nvSpPr>
        <p:spPr bwMode="gray">
          <a:xfrm>
            <a:off x="1285852" y="1785926"/>
            <a:ext cx="6572296" cy="4308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2200" b="1" u="sng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</a:t>
            </a:r>
            <a:r>
              <a:rPr lang="vi-VN" sz="2200" b="1" u="sng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ươ</a:t>
            </a:r>
            <a:r>
              <a:rPr lang="en-US" sz="2200" b="1" u="sng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 1: </a:t>
            </a:r>
            <a:r>
              <a:rPr lang="en-US" sz="2200" b="1" u="sng" dirty="0" err="1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Kết</a:t>
            </a:r>
            <a:r>
              <a:rPr lang="en-US" sz="2200" b="1" u="sng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u="sng" dirty="0" err="1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cấu</a:t>
            </a:r>
            <a:r>
              <a:rPr lang="en-US" sz="2200" b="1" u="sng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u="sng" dirty="0" err="1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khung</a:t>
            </a:r>
            <a:r>
              <a:rPr lang="en-US" sz="2200" b="1" u="sng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u="sng" dirty="0" err="1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bê</a:t>
            </a:r>
            <a:r>
              <a:rPr lang="en-US" sz="2200" b="1" u="sng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u="sng" dirty="0" err="1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tông</a:t>
            </a:r>
            <a:r>
              <a:rPr lang="en-US" sz="2200" b="1" u="sng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u="sng" dirty="0" err="1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cốt</a:t>
            </a:r>
            <a:r>
              <a:rPr lang="en-US" sz="2200" b="1" u="sng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u="sng" dirty="0" err="1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thép</a:t>
            </a:r>
            <a:endParaRPr lang="en-US" sz="2200" b="1" u="sng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 Box 25"/>
          <p:cNvSpPr txBox="1">
            <a:spLocks noChangeArrowheads="1"/>
          </p:cNvSpPr>
          <p:nvPr/>
        </p:nvSpPr>
        <p:spPr bwMode="gray">
          <a:xfrm>
            <a:off x="1285851" y="2566065"/>
            <a:ext cx="6140903" cy="4308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en-US" sz="2200" b="1" u="sng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</a:t>
            </a:r>
            <a:r>
              <a:rPr lang="vi-VN" sz="2200" b="1" u="sng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ươ</a:t>
            </a:r>
            <a:r>
              <a:rPr lang="en-US" sz="2200" b="1" u="sng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 2: </a:t>
            </a:r>
            <a:r>
              <a:rPr lang="en-US" sz="2200" b="1" u="sng" dirty="0" err="1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Kết</a:t>
            </a:r>
            <a:r>
              <a:rPr lang="en-US" sz="2200" b="1" u="sng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u="sng" dirty="0" err="1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cấu</a:t>
            </a:r>
            <a:r>
              <a:rPr lang="en-US" sz="2200" b="1" u="sng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u="sng" dirty="0" err="1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cầu</a:t>
            </a:r>
            <a:r>
              <a:rPr lang="en-US" sz="2200" b="1" u="sng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thang</a:t>
            </a:r>
            <a:endParaRPr lang="en-US" sz="2200" b="1" u="sng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 Box 25"/>
          <p:cNvSpPr txBox="1">
            <a:spLocks noChangeArrowheads="1"/>
          </p:cNvSpPr>
          <p:nvPr/>
        </p:nvSpPr>
        <p:spPr bwMode="gray">
          <a:xfrm>
            <a:off x="1285852" y="3286145"/>
            <a:ext cx="6572296" cy="4308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en-US" sz="2200" b="1" u="sng" dirty="0" smtClean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</a:t>
            </a:r>
            <a:r>
              <a:rPr lang="vi-VN" sz="2200" b="1" u="sng" dirty="0" smtClean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ươ</a:t>
            </a:r>
            <a:r>
              <a:rPr lang="en-US" sz="2200" b="1" u="sng" dirty="0" smtClean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 3: </a:t>
            </a:r>
            <a:r>
              <a:rPr lang="en-US" sz="2200" b="1" u="sng" dirty="0" err="1" smtClean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Kết</a:t>
            </a:r>
            <a:r>
              <a:rPr lang="en-US" sz="2200" b="1" u="sng" dirty="0" smtClean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u="sng" dirty="0" err="1" smtClean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cấu</a:t>
            </a:r>
            <a:r>
              <a:rPr lang="en-US" sz="2200" b="1" u="sng" dirty="0" smtClean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u="sng" dirty="0" err="1" smtClean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hồ</a:t>
            </a:r>
            <a:r>
              <a:rPr lang="en-US" sz="2200" b="1" u="sng" dirty="0" smtClean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u="sng" dirty="0" err="1" smtClean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nước</a:t>
            </a:r>
            <a:endParaRPr lang="en-US" sz="2200" b="1" u="sng" dirty="0">
              <a:solidFill>
                <a:schemeClr val="accent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 Box 25"/>
          <p:cNvSpPr txBox="1">
            <a:spLocks noChangeArrowheads="1"/>
          </p:cNvSpPr>
          <p:nvPr/>
        </p:nvSpPr>
        <p:spPr bwMode="gray">
          <a:xfrm>
            <a:off x="1285852" y="4077072"/>
            <a:ext cx="6298857" cy="4308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en-US" sz="2200" b="1" u="sng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</a:t>
            </a:r>
            <a:r>
              <a:rPr lang="vi-VN" sz="2200" b="1" u="sng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ươ</a:t>
            </a:r>
            <a:r>
              <a:rPr lang="en-US" sz="2200" b="1" u="sng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 4: </a:t>
            </a:r>
            <a:r>
              <a:rPr lang="en-US" sz="2200" b="1" u="sng" dirty="0" err="1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Kết</a:t>
            </a:r>
            <a:r>
              <a:rPr lang="en-US" sz="2200" b="1" u="sng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u="sng" dirty="0" err="1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cấu</a:t>
            </a:r>
            <a:r>
              <a:rPr lang="en-US" sz="2200" b="1" u="sng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u="sng" dirty="0" err="1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móng</a:t>
            </a:r>
            <a:r>
              <a:rPr lang="en-US" sz="2200" b="1" u="sng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u="sng" dirty="0" err="1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bê</a:t>
            </a:r>
            <a:r>
              <a:rPr lang="en-US" sz="2200" b="1" u="sng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u="sng" dirty="0" err="1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tông</a:t>
            </a:r>
            <a:r>
              <a:rPr lang="en-US" sz="2200" b="1" u="sng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u="sng" dirty="0" err="1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cốt</a:t>
            </a:r>
            <a:r>
              <a:rPr lang="en-US" sz="2200" b="1" u="sng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u="sng" dirty="0" err="1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thép</a:t>
            </a:r>
            <a:endParaRPr lang="en-US" sz="2200" b="1" u="sng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 Box 25"/>
          <p:cNvSpPr txBox="1">
            <a:spLocks noChangeArrowheads="1"/>
          </p:cNvSpPr>
          <p:nvPr/>
        </p:nvSpPr>
        <p:spPr bwMode="gray">
          <a:xfrm>
            <a:off x="1278135" y="4867999"/>
            <a:ext cx="6298857" cy="4308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en-US" sz="2200" b="1" u="sng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</a:t>
            </a:r>
            <a:r>
              <a:rPr lang="vi-VN" sz="2200" b="1" u="sng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ươ</a:t>
            </a:r>
            <a:r>
              <a:rPr lang="en-US" sz="2200" b="1" u="sng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 5: </a:t>
            </a:r>
            <a:r>
              <a:rPr lang="en-US" sz="2200" b="1" u="sng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Kết</a:t>
            </a:r>
            <a:r>
              <a:rPr lang="en-US" sz="2200" b="1" u="sng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u="sng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cấu</a:t>
            </a:r>
            <a:r>
              <a:rPr lang="en-US" sz="2200" b="1" u="sng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u="sng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mái</a:t>
            </a:r>
            <a:r>
              <a:rPr lang="en-US" sz="2200" b="1" u="sng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u="sng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bê</a:t>
            </a:r>
            <a:r>
              <a:rPr lang="en-US" sz="2200" b="1" u="sng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u="sng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tông</a:t>
            </a:r>
            <a:r>
              <a:rPr lang="en-US" sz="2200" b="1" u="sng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u="sng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cốt</a:t>
            </a:r>
            <a:r>
              <a:rPr lang="en-US" sz="2200" b="1" u="sng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u="sng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thép</a:t>
            </a:r>
            <a:endParaRPr lang="en-US" sz="2200" b="1" u="sng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872445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636587"/>
            <a:chOff x="179512" y="116633"/>
            <a:chExt cx="8752906" cy="636310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636310"/>
              <a:chOff x="179512" y="1685926"/>
              <a:chExt cx="8752906" cy="636310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3999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 2: </a:t>
                </a:r>
                <a:r>
                  <a:rPr lang="en-US" sz="2000" b="1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 cấu cầu thang</a:t>
                </a:r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smtClean="0"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285720" y="1357298"/>
            <a:ext cx="83654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2</a:t>
            </a:r>
            <a:r>
              <a:rPr lang="en-US" sz="2400" b="1" smtClean="0"/>
              <a:t>.1 </a:t>
            </a:r>
            <a:r>
              <a:rPr lang="en-US" sz="2400" b="1" dirty="0" err="1" smtClean="0"/>
              <a:t>Khái</a:t>
            </a:r>
            <a:r>
              <a:rPr lang="en-US" sz="2400" b="1" dirty="0" smtClean="0"/>
              <a:t> </a:t>
            </a:r>
            <a:r>
              <a:rPr lang="en-US" sz="2400" b="1" err="1" smtClean="0"/>
              <a:t>niệm</a:t>
            </a:r>
            <a:r>
              <a:rPr lang="en-US" sz="2400" b="1" smtClean="0"/>
              <a:t> chung và phân loại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8271" y="1988840"/>
            <a:ext cx="3565800" cy="473666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5936" y="1988840"/>
            <a:ext cx="4685445" cy="332490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 2: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 cầu thang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smtClean="0"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285720" y="1357298"/>
            <a:ext cx="8365475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smtClean="0"/>
              <a:t>2.1 </a:t>
            </a:r>
            <a:r>
              <a:rPr lang="en-US" sz="2400" b="1" dirty="0" err="1" smtClean="0"/>
              <a:t>Khái</a:t>
            </a:r>
            <a:r>
              <a:rPr lang="en-US" sz="2400" b="1" dirty="0" smtClean="0"/>
              <a:t> </a:t>
            </a:r>
            <a:r>
              <a:rPr lang="en-US" sz="2400" b="1" err="1" smtClean="0"/>
              <a:t>niệm</a:t>
            </a:r>
            <a:r>
              <a:rPr lang="en-US" sz="2400" b="1" smtClean="0"/>
              <a:t> chung và phân loại</a:t>
            </a:r>
            <a:endParaRPr lang="en-US" sz="2400" b="1" dirty="0" smtClean="0"/>
          </a:p>
          <a:p>
            <a:endParaRPr lang="en-US" sz="2400" b="1" dirty="0"/>
          </a:p>
          <a:p>
            <a:r>
              <a:rPr lang="en-US" sz="2400" b="1" dirty="0">
                <a:solidFill>
                  <a:srgbClr val="1405D1"/>
                </a:solidFill>
              </a:rPr>
              <a:t>	</a:t>
            </a:r>
            <a:r>
              <a:rPr lang="en-US" sz="2400" b="1" smtClean="0">
                <a:solidFill>
                  <a:srgbClr val="1405D1"/>
                </a:solidFill>
              </a:rPr>
              <a:t>- </a:t>
            </a:r>
            <a:r>
              <a:rPr lang="en-US" sz="2400" smtClean="0">
                <a:solidFill>
                  <a:srgbClr val="1405D1"/>
                </a:solidFill>
              </a:rPr>
              <a:t>Cầu thang là một bộ phận kết cấu có mục đích phục vụ đi lên xuống của người sinh sống, phải thỏa mãn các yêu cầu sau:</a:t>
            </a:r>
          </a:p>
          <a:p>
            <a:endParaRPr lang="en-US" sz="2400" smtClean="0">
              <a:solidFill>
                <a:srgbClr val="1405D1"/>
              </a:solidFill>
            </a:endParaRPr>
          </a:p>
          <a:p>
            <a:r>
              <a:rPr lang="en-US" sz="2400">
                <a:solidFill>
                  <a:srgbClr val="1405D1"/>
                </a:solidFill>
              </a:rPr>
              <a:t>	</a:t>
            </a:r>
            <a:r>
              <a:rPr lang="en-US" sz="2400" smtClean="0">
                <a:solidFill>
                  <a:srgbClr val="1405D1"/>
                </a:solidFill>
              </a:rPr>
              <a:t>+ Vị trí thuận lợi</a:t>
            </a:r>
          </a:p>
          <a:p>
            <a:r>
              <a:rPr lang="en-US" sz="2400">
                <a:solidFill>
                  <a:srgbClr val="1405D1"/>
                </a:solidFill>
              </a:rPr>
              <a:t>	</a:t>
            </a:r>
            <a:r>
              <a:rPr lang="en-US" sz="2400" smtClean="0">
                <a:solidFill>
                  <a:srgbClr val="1405D1"/>
                </a:solidFill>
              </a:rPr>
              <a:t>+ Bề rộng đảm bảo đi lại và thoát hiểm, độ dốc theo tiêu chuẩn thiết kế.</a:t>
            </a:r>
          </a:p>
          <a:p>
            <a:r>
              <a:rPr lang="en-US" sz="2400">
                <a:solidFill>
                  <a:srgbClr val="FF0000"/>
                </a:solidFill>
              </a:rPr>
              <a:t>	</a:t>
            </a:r>
            <a:r>
              <a:rPr lang="en-US" sz="2400" smtClean="0">
                <a:solidFill>
                  <a:srgbClr val="FF0000"/>
                </a:solidFill>
              </a:rPr>
              <a:t>+ Kết cấu đủ khả năng chịu lực.</a:t>
            </a:r>
          </a:p>
          <a:p>
            <a:r>
              <a:rPr lang="en-US" sz="2400">
                <a:solidFill>
                  <a:srgbClr val="1405D1"/>
                </a:solidFill>
              </a:rPr>
              <a:t>	</a:t>
            </a:r>
            <a:r>
              <a:rPr lang="en-US" sz="2400" smtClean="0">
                <a:solidFill>
                  <a:srgbClr val="1405D1"/>
                </a:solidFill>
              </a:rPr>
              <a:t>+ Chống cháy</a:t>
            </a:r>
          </a:p>
          <a:p>
            <a:r>
              <a:rPr lang="en-US" sz="2400">
                <a:solidFill>
                  <a:srgbClr val="1405D1"/>
                </a:solidFill>
              </a:rPr>
              <a:t>	</a:t>
            </a:r>
            <a:r>
              <a:rPr lang="en-US" sz="2400" smtClean="0">
                <a:solidFill>
                  <a:srgbClr val="1405D1"/>
                </a:solidFill>
              </a:rPr>
              <a:t>+ Phù hợp thẩm mỹ.</a:t>
            </a:r>
            <a:endParaRPr lang="en-US" sz="2400" dirty="0">
              <a:solidFill>
                <a:srgbClr val="1405D1"/>
              </a:solidFill>
            </a:endParaRPr>
          </a:p>
          <a:p>
            <a:pPr marL="1371600" lvl="2" indent="-457200"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1405D1"/>
              </a:solidFill>
            </a:endParaRPr>
          </a:p>
          <a:p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159546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 2: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 cầu thang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smtClean="0"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285720" y="1357298"/>
            <a:ext cx="8365475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smtClean="0"/>
              <a:t>2.1 </a:t>
            </a:r>
            <a:r>
              <a:rPr lang="en-US" sz="2400" b="1" dirty="0" err="1" smtClean="0"/>
              <a:t>Khái</a:t>
            </a:r>
            <a:r>
              <a:rPr lang="en-US" sz="2400" b="1" dirty="0" smtClean="0"/>
              <a:t> </a:t>
            </a:r>
            <a:r>
              <a:rPr lang="en-US" sz="2400" b="1" err="1" smtClean="0"/>
              <a:t>niệm</a:t>
            </a:r>
            <a:r>
              <a:rPr lang="en-US" sz="2400" b="1" smtClean="0"/>
              <a:t> chung và phân loại</a:t>
            </a:r>
            <a:endParaRPr lang="en-US" sz="2400" b="1" dirty="0" smtClean="0"/>
          </a:p>
          <a:p>
            <a:endParaRPr lang="en-US" sz="2400" b="1" dirty="0"/>
          </a:p>
          <a:p>
            <a:r>
              <a:rPr lang="en-US" sz="2400" b="1">
                <a:solidFill>
                  <a:srgbClr val="1405D1"/>
                </a:solidFill>
              </a:rPr>
              <a:t>	</a:t>
            </a:r>
            <a:r>
              <a:rPr lang="en-US" sz="2400" b="1" smtClean="0">
                <a:solidFill>
                  <a:srgbClr val="1405D1"/>
                </a:solidFill>
              </a:rPr>
              <a:t>- Phân loại về công dụng có:</a:t>
            </a:r>
            <a:endParaRPr lang="en-US" sz="2400" smtClean="0">
              <a:solidFill>
                <a:srgbClr val="1405D1"/>
              </a:solidFill>
            </a:endParaRPr>
          </a:p>
          <a:p>
            <a:endParaRPr lang="en-US" sz="2400" smtClean="0">
              <a:solidFill>
                <a:srgbClr val="1405D1"/>
              </a:solidFill>
            </a:endParaRPr>
          </a:p>
          <a:p>
            <a:r>
              <a:rPr lang="en-US" sz="2400">
                <a:solidFill>
                  <a:srgbClr val="1405D1"/>
                </a:solidFill>
              </a:rPr>
              <a:t>	</a:t>
            </a:r>
            <a:r>
              <a:rPr lang="en-US" sz="2400" smtClean="0">
                <a:solidFill>
                  <a:srgbClr val="1405D1"/>
                </a:solidFill>
              </a:rPr>
              <a:t>+ Cầu thang cho công trình dân dụng ( nhà ở, bệnh viện)</a:t>
            </a:r>
          </a:p>
          <a:p>
            <a:r>
              <a:rPr lang="en-US" sz="2400">
                <a:solidFill>
                  <a:srgbClr val="1405D1"/>
                </a:solidFill>
              </a:rPr>
              <a:t>	</a:t>
            </a:r>
            <a:r>
              <a:rPr lang="en-US" sz="2400" smtClean="0">
                <a:solidFill>
                  <a:srgbClr val="1405D1"/>
                </a:solidFill>
              </a:rPr>
              <a:t>+ Cầu thang cho công trình công cộng ( trường học, nhà hát, triển lãm..)</a:t>
            </a:r>
          </a:p>
          <a:p>
            <a:r>
              <a:rPr lang="en-US" sz="2400">
                <a:solidFill>
                  <a:srgbClr val="1405D1"/>
                </a:solidFill>
              </a:rPr>
              <a:t>	</a:t>
            </a:r>
            <a:r>
              <a:rPr lang="en-US" sz="2400" smtClean="0">
                <a:solidFill>
                  <a:srgbClr val="1405D1"/>
                </a:solidFill>
              </a:rPr>
              <a:t>+ Cầu thang cho công trình công nghiệp.</a:t>
            </a:r>
            <a:endParaRPr lang="en-US" sz="2400" dirty="0">
              <a:solidFill>
                <a:srgbClr val="1405D1"/>
              </a:solidFill>
            </a:endParaRPr>
          </a:p>
          <a:p>
            <a:pPr marL="1371600" lvl="2" indent="-457200"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1405D1"/>
              </a:solidFill>
            </a:endParaRPr>
          </a:p>
          <a:p>
            <a:r>
              <a:rPr lang="en-US" sz="2400" b="1">
                <a:solidFill>
                  <a:srgbClr val="1405D1"/>
                </a:solidFill>
              </a:rPr>
              <a:t>	- Phân loại về </a:t>
            </a:r>
            <a:r>
              <a:rPr lang="en-US" sz="2400" b="1" smtClean="0">
                <a:solidFill>
                  <a:srgbClr val="1405D1"/>
                </a:solidFill>
              </a:rPr>
              <a:t>mặt bằng </a:t>
            </a:r>
            <a:r>
              <a:rPr lang="en-US" sz="2400" smtClean="0">
                <a:solidFill>
                  <a:srgbClr val="1405D1"/>
                </a:solidFill>
              </a:rPr>
              <a:t>rất đa dạng: loại một về, hai vế, ba vế, xoắn ốc..</a:t>
            </a:r>
            <a:endParaRPr lang="en-US" sz="2400">
              <a:solidFill>
                <a:srgbClr val="1405D1"/>
              </a:solidFill>
            </a:endParaRPr>
          </a:p>
          <a:p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703220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 2: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 cầu thang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smtClean="0"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285720" y="1357298"/>
            <a:ext cx="83654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smtClean="0"/>
              <a:t>2.1 </a:t>
            </a:r>
            <a:r>
              <a:rPr lang="en-US" sz="2400" b="1" dirty="0" err="1" smtClean="0"/>
              <a:t>Khái</a:t>
            </a:r>
            <a:r>
              <a:rPr lang="en-US" sz="2400" b="1" dirty="0" smtClean="0"/>
              <a:t> </a:t>
            </a:r>
            <a:r>
              <a:rPr lang="en-US" sz="2400" b="1" err="1" smtClean="0"/>
              <a:t>niệm</a:t>
            </a:r>
            <a:r>
              <a:rPr lang="en-US" sz="2400" b="1" smtClean="0"/>
              <a:t> chung và phân loại</a:t>
            </a:r>
            <a:endParaRPr lang="en-US" sz="2400" b="1" dirty="0" smtClean="0"/>
          </a:p>
          <a:p>
            <a:endParaRPr lang="en-US" sz="2400" b="1" dirty="0"/>
          </a:p>
          <a:p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592" y="1991136"/>
            <a:ext cx="3761905" cy="470476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03031" y="4562565"/>
            <a:ext cx="3752381" cy="2133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841571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 2: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 cầu thang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smtClean="0"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285720" y="1357298"/>
            <a:ext cx="836547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smtClean="0"/>
              <a:t>2.2 Tải trọng tác dụng</a:t>
            </a:r>
            <a:endParaRPr lang="en-US" sz="2400" b="1" dirty="0" smtClean="0"/>
          </a:p>
          <a:p>
            <a:endParaRPr lang="en-US" sz="2400" b="1" dirty="0"/>
          </a:p>
          <a:p>
            <a:r>
              <a:rPr lang="en-US" sz="2400" smtClean="0">
                <a:solidFill>
                  <a:srgbClr val="1405D1"/>
                </a:solidFill>
              </a:rPr>
              <a:t>	Tải </a:t>
            </a:r>
            <a:r>
              <a:rPr lang="en-US" sz="2400">
                <a:solidFill>
                  <a:srgbClr val="1405D1"/>
                </a:solidFill>
              </a:rPr>
              <a:t>trọng tác dụng lên bản thang bao gồm: bản thân bản thang, bậc thang cùng các lớp vật liệu và hoạt tải đi lại.</a:t>
            </a:r>
          </a:p>
          <a:p>
            <a:endParaRPr lang="en-US" sz="2400" smtClean="0">
              <a:solidFill>
                <a:srgbClr val="1405D1"/>
              </a:solidFill>
            </a:endParaRPr>
          </a:p>
          <a:p>
            <a:r>
              <a:rPr lang="en-US" sz="2400">
                <a:solidFill>
                  <a:srgbClr val="1405D1"/>
                </a:solidFill>
              </a:rPr>
              <a:t>	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0571" y="2941180"/>
            <a:ext cx="6342857" cy="113333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82742" y="4087769"/>
            <a:ext cx="6171429" cy="1438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384381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 2: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 cầu thang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smtClean="0"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285720" y="1357298"/>
            <a:ext cx="836547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smtClean="0"/>
              <a:t>2.2 Tải trọng tác dụng</a:t>
            </a:r>
            <a:endParaRPr lang="en-US" sz="2400" b="1" dirty="0" smtClean="0"/>
          </a:p>
          <a:p>
            <a:endParaRPr lang="en-US" sz="2400" b="1" dirty="0"/>
          </a:p>
          <a:p>
            <a:endParaRPr lang="en-US" sz="2400" smtClean="0">
              <a:solidFill>
                <a:srgbClr val="1405D1"/>
              </a:solidFill>
            </a:endParaRPr>
          </a:p>
          <a:p>
            <a:r>
              <a:rPr lang="en-US" sz="2400">
                <a:solidFill>
                  <a:srgbClr val="1405D1"/>
                </a:solidFill>
              </a:rPr>
              <a:t>	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7027" y="2201353"/>
            <a:ext cx="6342857" cy="113333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7027" y="3342034"/>
            <a:ext cx="7209524" cy="2514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01671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 2: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 cầu thang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smtClean="0"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285720" y="1357298"/>
            <a:ext cx="83654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smtClean="0"/>
              <a:t>2.3 Tính toán cầu thang bản chịu lực</a:t>
            </a:r>
            <a:r>
              <a:rPr lang="en-US" sz="2400">
                <a:solidFill>
                  <a:srgbClr val="1405D1"/>
                </a:solidFill>
              </a:rPr>
              <a:t>	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1680" y="1970479"/>
            <a:ext cx="6408712" cy="4883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9914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 2: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 cầu thang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smtClean="0"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285720" y="1124744"/>
            <a:ext cx="8365475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/>
              <a:t>2.3 Tính toán cầu thang bản chịu lực</a:t>
            </a:r>
            <a:r>
              <a:rPr lang="en-US" sz="2400">
                <a:solidFill>
                  <a:srgbClr val="1405D1"/>
                </a:solidFill>
              </a:rPr>
              <a:t>	</a:t>
            </a:r>
          </a:p>
          <a:p>
            <a:r>
              <a:rPr lang="en-US" sz="2400" b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    2.3.1 Tính bản thang.</a:t>
            </a:r>
            <a:endParaRPr lang="en-US" sz="2400" b="1">
              <a:latin typeface="Arial" pitchFamily="34" charset="0"/>
              <a:cs typeface="Arial" pitchFamily="34" charset="0"/>
            </a:endParaRPr>
          </a:p>
          <a:p>
            <a:endParaRPr lang="en-US" sz="2400" b="1" dirty="0"/>
          </a:p>
          <a:p>
            <a:r>
              <a:rPr lang="en-US" sz="2400" smtClean="0">
                <a:solidFill>
                  <a:srgbClr val="1405D1"/>
                </a:solidFill>
              </a:rPr>
              <a:t>	- </a:t>
            </a:r>
            <a:r>
              <a:rPr lang="en-US" sz="2400" i="1" smtClean="0">
                <a:solidFill>
                  <a:srgbClr val="1405D1"/>
                </a:solidFill>
              </a:rPr>
              <a:t>Sơ đồ tính</a:t>
            </a:r>
            <a:r>
              <a:rPr lang="en-US" sz="2400" smtClean="0">
                <a:solidFill>
                  <a:srgbClr val="1405D1"/>
                </a:solidFill>
              </a:rPr>
              <a:t>: xem bản thang làm việc 1 phương, khi tính toán cắt dải bản rộng 1m theo phương có gối tựa để tính. Bản làm việc như dầm gãy khúc.</a:t>
            </a:r>
          </a:p>
          <a:p>
            <a:endParaRPr lang="en-US" sz="2400">
              <a:solidFill>
                <a:srgbClr val="1405D1"/>
              </a:solidFill>
            </a:endParaRPr>
          </a:p>
          <a:p>
            <a:r>
              <a:rPr lang="en-US" sz="2400" smtClean="0">
                <a:solidFill>
                  <a:srgbClr val="1405D1"/>
                </a:solidFill>
              </a:rPr>
              <a:t>	- </a:t>
            </a:r>
            <a:r>
              <a:rPr lang="en-US" sz="2400" i="1" smtClean="0">
                <a:solidFill>
                  <a:srgbClr val="1405D1"/>
                </a:solidFill>
              </a:rPr>
              <a:t>Xác định tải trọng</a:t>
            </a:r>
            <a:r>
              <a:rPr lang="en-US" sz="2400" smtClean="0">
                <a:solidFill>
                  <a:srgbClr val="1405D1"/>
                </a:solidFill>
              </a:rPr>
              <a:t>.</a:t>
            </a:r>
          </a:p>
          <a:p>
            <a:endParaRPr lang="en-US" sz="2400">
              <a:solidFill>
                <a:srgbClr val="1405D1"/>
              </a:solidFill>
            </a:endParaRPr>
          </a:p>
          <a:p>
            <a:r>
              <a:rPr lang="en-US" sz="2400" smtClean="0">
                <a:solidFill>
                  <a:srgbClr val="1405D1"/>
                </a:solidFill>
              </a:rPr>
              <a:t>	- </a:t>
            </a:r>
            <a:r>
              <a:rPr lang="en-US" sz="2400" i="1" smtClean="0">
                <a:solidFill>
                  <a:srgbClr val="1405D1"/>
                </a:solidFill>
              </a:rPr>
              <a:t>Xác định nội lực</a:t>
            </a:r>
            <a:r>
              <a:rPr lang="en-US" sz="2400" smtClean="0">
                <a:solidFill>
                  <a:srgbClr val="1405D1"/>
                </a:solidFill>
              </a:rPr>
              <a:t>: dùng phương pháp mặt cắt của cơ học kết cấu hoặc sử dụng phần mềm phần tử hữu hạn.</a:t>
            </a:r>
          </a:p>
          <a:p>
            <a:r>
              <a:rPr lang="en-US" sz="2400">
                <a:solidFill>
                  <a:srgbClr val="1405D1"/>
                </a:solidFill>
              </a:rPr>
              <a:t>	</a:t>
            </a:r>
            <a:endParaRPr lang="en-US" sz="2400" smtClean="0">
              <a:solidFill>
                <a:srgbClr val="1405D1"/>
              </a:solidFill>
            </a:endParaRPr>
          </a:p>
          <a:p>
            <a:r>
              <a:rPr lang="en-US" sz="2400">
                <a:solidFill>
                  <a:srgbClr val="1405D1"/>
                </a:solidFill>
              </a:rPr>
              <a:t>	</a:t>
            </a:r>
            <a:r>
              <a:rPr lang="en-US" sz="2400" smtClean="0">
                <a:solidFill>
                  <a:srgbClr val="1405D1"/>
                </a:solidFill>
              </a:rPr>
              <a:t>- </a:t>
            </a:r>
            <a:r>
              <a:rPr lang="en-US" sz="2400" i="1" smtClean="0">
                <a:solidFill>
                  <a:srgbClr val="1405D1"/>
                </a:solidFill>
              </a:rPr>
              <a:t>Tính thép.</a:t>
            </a:r>
          </a:p>
          <a:p>
            <a:endParaRPr lang="en-US" sz="2400">
              <a:solidFill>
                <a:srgbClr val="1405D1"/>
              </a:solidFill>
            </a:endParaRPr>
          </a:p>
          <a:p>
            <a:r>
              <a:rPr lang="en-US" sz="2400" i="1" smtClean="0">
                <a:solidFill>
                  <a:srgbClr val="1405D1"/>
                </a:solidFill>
              </a:rPr>
              <a:t>	- Bố trí cấu tạo thép.</a:t>
            </a:r>
            <a:r>
              <a:rPr lang="en-US" sz="2400" i="1">
                <a:solidFill>
                  <a:srgbClr val="1405D1"/>
                </a:solidFill>
              </a:rPr>
              <a:t>	</a:t>
            </a:r>
            <a:endParaRPr lang="en-US" sz="2400" i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765233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 2: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 cầu thang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smtClean="0"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285720" y="1124744"/>
            <a:ext cx="8365475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/>
              <a:t>2.3 Tính toán cầu thang bản chịu lực</a:t>
            </a:r>
            <a:r>
              <a:rPr lang="en-US" sz="2400">
                <a:solidFill>
                  <a:srgbClr val="1405D1"/>
                </a:solidFill>
              </a:rPr>
              <a:t>	</a:t>
            </a:r>
          </a:p>
          <a:p>
            <a:r>
              <a:rPr lang="en-US" sz="2400" b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    2.3.2 Tính dầm thang.</a:t>
            </a:r>
            <a:endParaRPr lang="en-US" sz="2400" b="1">
              <a:latin typeface="Arial" pitchFamily="34" charset="0"/>
              <a:cs typeface="Arial" pitchFamily="34" charset="0"/>
            </a:endParaRPr>
          </a:p>
          <a:p>
            <a:endParaRPr lang="en-US" sz="2400" b="1" dirty="0"/>
          </a:p>
          <a:p>
            <a:r>
              <a:rPr lang="en-US" sz="2400" smtClean="0">
                <a:solidFill>
                  <a:srgbClr val="1405D1"/>
                </a:solidFill>
              </a:rPr>
              <a:t>	- </a:t>
            </a:r>
            <a:r>
              <a:rPr lang="en-US" sz="2400" i="1" smtClean="0">
                <a:solidFill>
                  <a:srgbClr val="1405D1"/>
                </a:solidFill>
              </a:rPr>
              <a:t>Sơ đồ tính</a:t>
            </a:r>
            <a:r>
              <a:rPr lang="en-US" sz="2400" smtClean="0">
                <a:solidFill>
                  <a:srgbClr val="1405D1"/>
                </a:solidFill>
              </a:rPr>
              <a:t>: sơ đồ tính là dầm đơn giản, liên kết gối tựa, ngàm hay khớp.</a:t>
            </a:r>
          </a:p>
          <a:p>
            <a:endParaRPr lang="en-US" sz="2400">
              <a:solidFill>
                <a:srgbClr val="1405D1"/>
              </a:solidFill>
            </a:endParaRPr>
          </a:p>
          <a:p>
            <a:r>
              <a:rPr lang="en-US" sz="2400" smtClean="0">
                <a:solidFill>
                  <a:srgbClr val="1405D1"/>
                </a:solidFill>
              </a:rPr>
              <a:t>	- </a:t>
            </a:r>
            <a:r>
              <a:rPr lang="en-US" sz="2400" i="1" smtClean="0">
                <a:solidFill>
                  <a:srgbClr val="1405D1"/>
                </a:solidFill>
              </a:rPr>
              <a:t>Xác định tải trọng</a:t>
            </a:r>
            <a:r>
              <a:rPr lang="en-US" sz="2400" smtClean="0">
                <a:solidFill>
                  <a:srgbClr val="1405D1"/>
                </a:solidFill>
              </a:rPr>
              <a:t>: gồm trọng lượng bản thân dầm và tải trọng do bản thang truyền vào, và tường xây (nếu có)</a:t>
            </a:r>
          </a:p>
          <a:p>
            <a:endParaRPr lang="en-US" sz="2400">
              <a:solidFill>
                <a:srgbClr val="1405D1"/>
              </a:solidFill>
            </a:endParaRPr>
          </a:p>
          <a:p>
            <a:r>
              <a:rPr lang="en-US" sz="2400" smtClean="0">
                <a:solidFill>
                  <a:srgbClr val="1405D1"/>
                </a:solidFill>
              </a:rPr>
              <a:t>	- </a:t>
            </a:r>
            <a:r>
              <a:rPr lang="en-US" sz="2400" i="1" smtClean="0">
                <a:solidFill>
                  <a:srgbClr val="1405D1"/>
                </a:solidFill>
              </a:rPr>
              <a:t>Xác định nội lực</a:t>
            </a:r>
            <a:r>
              <a:rPr lang="en-US" sz="2400" smtClean="0">
                <a:solidFill>
                  <a:srgbClr val="1405D1"/>
                </a:solidFill>
              </a:rPr>
              <a:t>: dùng phương pháp mặt cắt của cơ học kết cấu hoặc sử dụng phần mềm phần tử hữu hạn.</a:t>
            </a:r>
          </a:p>
          <a:p>
            <a:r>
              <a:rPr lang="en-US" sz="2400">
                <a:solidFill>
                  <a:srgbClr val="1405D1"/>
                </a:solidFill>
              </a:rPr>
              <a:t>	</a:t>
            </a:r>
            <a:endParaRPr lang="en-US" sz="2400" smtClean="0">
              <a:solidFill>
                <a:srgbClr val="1405D1"/>
              </a:solidFill>
            </a:endParaRPr>
          </a:p>
          <a:p>
            <a:r>
              <a:rPr lang="en-US" sz="2400">
                <a:solidFill>
                  <a:srgbClr val="1405D1"/>
                </a:solidFill>
              </a:rPr>
              <a:t>	</a:t>
            </a:r>
            <a:r>
              <a:rPr lang="en-US" sz="2400" smtClean="0">
                <a:solidFill>
                  <a:srgbClr val="1405D1"/>
                </a:solidFill>
              </a:rPr>
              <a:t>- </a:t>
            </a:r>
            <a:r>
              <a:rPr lang="en-US" sz="2400" i="1" smtClean="0">
                <a:solidFill>
                  <a:srgbClr val="1405D1"/>
                </a:solidFill>
              </a:rPr>
              <a:t>Tính thép.</a:t>
            </a:r>
          </a:p>
          <a:p>
            <a:endParaRPr lang="en-US" sz="2400">
              <a:solidFill>
                <a:srgbClr val="1405D1"/>
              </a:solidFill>
            </a:endParaRPr>
          </a:p>
          <a:p>
            <a:r>
              <a:rPr lang="en-US" sz="2400" i="1" smtClean="0">
                <a:solidFill>
                  <a:srgbClr val="1405D1"/>
                </a:solidFill>
              </a:rPr>
              <a:t>	- Bố trí cấu tạo thép.</a:t>
            </a:r>
            <a:r>
              <a:rPr lang="en-US" sz="2400" i="1">
                <a:solidFill>
                  <a:srgbClr val="1405D1"/>
                </a:solidFill>
              </a:rPr>
              <a:t>	</a:t>
            </a:r>
            <a:endParaRPr lang="en-US" sz="2400" i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651390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 2: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 cầu thang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smtClean="0"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285720" y="1124744"/>
            <a:ext cx="836547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2.4 </a:t>
            </a:r>
            <a:r>
              <a:rPr lang="en-US" sz="2400" b="1" dirty="0" err="1" smtClean="0"/>
              <a:t>Cấu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tạo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thép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cầu</a:t>
            </a:r>
            <a:r>
              <a:rPr lang="en-US" sz="2400" b="1" dirty="0" smtClean="0"/>
              <a:t> thang.</a:t>
            </a:r>
            <a:r>
              <a:rPr lang="en-US" sz="2400" dirty="0">
                <a:solidFill>
                  <a:srgbClr val="1405D1"/>
                </a:solidFill>
              </a:rPr>
              <a:t>	</a:t>
            </a:r>
          </a:p>
          <a:p>
            <a:endParaRPr lang="en-US" sz="2400" b="1" dirty="0" smtClean="0"/>
          </a:p>
          <a:p>
            <a:r>
              <a:rPr lang="en-US" sz="2400" dirty="0" smtClean="0">
                <a:solidFill>
                  <a:srgbClr val="1405D1"/>
                </a:solidFill>
              </a:rPr>
              <a:t>	- </a:t>
            </a:r>
            <a:r>
              <a:rPr lang="en-US" sz="2400" i="1" dirty="0" err="1" smtClean="0">
                <a:solidFill>
                  <a:srgbClr val="1405D1"/>
                </a:solidFill>
              </a:rPr>
              <a:t>Cầu</a:t>
            </a:r>
            <a:r>
              <a:rPr lang="en-US" sz="2400" i="1" dirty="0" smtClean="0">
                <a:solidFill>
                  <a:srgbClr val="1405D1"/>
                </a:solidFill>
              </a:rPr>
              <a:t> thang </a:t>
            </a:r>
            <a:r>
              <a:rPr lang="en-US" sz="2400" i="1" dirty="0" err="1" smtClean="0">
                <a:solidFill>
                  <a:srgbClr val="1405D1"/>
                </a:solidFill>
              </a:rPr>
              <a:t>có</a:t>
            </a:r>
            <a:r>
              <a:rPr lang="en-US" sz="2400" i="1" dirty="0" smtClean="0">
                <a:solidFill>
                  <a:srgbClr val="1405D1"/>
                </a:solidFill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</a:rPr>
              <a:t>bản</a:t>
            </a:r>
            <a:r>
              <a:rPr lang="en-US" sz="2400" i="1" dirty="0" smtClean="0">
                <a:solidFill>
                  <a:srgbClr val="1405D1"/>
                </a:solidFill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</a:rPr>
              <a:t>dạng</a:t>
            </a:r>
            <a:r>
              <a:rPr lang="en-US" sz="2400" i="1" dirty="0" smtClean="0">
                <a:solidFill>
                  <a:srgbClr val="1405D1"/>
                </a:solidFill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</a:rPr>
              <a:t>cung</a:t>
            </a:r>
            <a:r>
              <a:rPr lang="en-US" sz="2400" i="1" dirty="0" smtClean="0">
                <a:solidFill>
                  <a:srgbClr val="1405D1"/>
                </a:solidFill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</a:rPr>
              <a:t>tròn</a:t>
            </a:r>
            <a:r>
              <a:rPr lang="en-US" sz="2400" i="1" dirty="0" smtClean="0">
                <a:solidFill>
                  <a:srgbClr val="1405D1"/>
                </a:solidFill>
              </a:rPr>
              <a:t>. </a:t>
            </a:r>
            <a:r>
              <a:rPr lang="en-US" sz="2400" dirty="0" err="1" smtClean="0">
                <a:solidFill>
                  <a:srgbClr val="1405D1"/>
                </a:solidFill>
              </a:rPr>
              <a:t>Đan</a:t>
            </a:r>
            <a:r>
              <a:rPr lang="en-US" sz="2400" dirty="0" smtClean="0">
                <a:solidFill>
                  <a:srgbClr val="1405D1"/>
                </a:solidFill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</a:rPr>
              <a:t>được</a:t>
            </a:r>
            <a:r>
              <a:rPr lang="en-US" sz="2400" dirty="0" smtClean="0">
                <a:solidFill>
                  <a:srgbClr val="1405D1"/>
                </a:solidFill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</a:rPr>
              <a:t>cấu</a:t>
            </a:r>
            <a:r>
              <a:rPr lang="en-US" sz="2400" dirty="0" smtClean="0">
                <a:solidFill>
                  <a:srgbClr val="1405D1"/>
                </a:solidFill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</a:rPr>
              <a:t>tạo</a:t>
            </a:r>
            <a:r>
              <a:rPr lang="en-US" sz="2400" dirty="0" smtClean="0">
                <a:solidFill>
                  <a:srgbClr val="1405D1"/>
                </a:solidFill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</a:rPr>
              <a:t>dốc</a:t>
            </a:r>
            <a:r>
              <a:rPr lang="en-US" sz="2400" dirty="0" smtClean="0">
                <a:solidFill>
                  <a:srgbClr val="1405D1"/>
                </a:solidFill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</a:rPr>
              <a:t>vào</a:t>
            </a:r>
            <a:r>
              <a:rPr lang="en-US" sz="2400" dirty="0" smtClean="0">
                <a:solidFill>
                  <a:srgbClr val="1405D1"/>
                </a:solidFill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</a:rPr>
              <a:t>phía</a:t>
            </a:r>
            <a:r>
              <a:rPr lang="en-US" sz="2400" dirty="0" smtClean="0">
                <a:solidFill>
                  <a:srgbClr val="1405D1"/>
                </a:solidFill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</a:rPr>
              <a:t>trong</a:t>
            </a:r>
            <a:r>
              <a:rPr lang="en-US" sz="2400" dirty="0" smtClean="0">
                <a:solidFill>
                  <a:srgbClr val="1405D1"/>
                </a:solidFill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</a:rPr>
              <a:t>tăng</a:t>
            </a:r>
            <a:r>
              <a:rPr lang="en-US" sz="2400" dirty="0" smtClean="0">
                <a:solidFill>
                  <a:srgbClr val="1405D1"/>
                </a:solidFill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</a:rPr>
              <a:t>thêm</a:t>
            </a:r>
            <a:r>
              <a:rPr lang="en-US" sz="2400" dirty="0" smtClean="0">
                <a:solidFill>
                  <a:srgbClr val="1405D1"/>
                </a:solidFill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</a:rPr>
              <a:t>độ</a:t>
            </a:r>
            <a:r>
              <a:rPr lang="en-US" sz="2400" dirty="0" smtClean="0">
                <a:solidFill>
                  <a:srgbClr val="1405D1"/>
                </a:solidFill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</a:rPr>
              <a:t>cứng</a:t>
            </a:r>
            <a:r>
              <a:rPr lang="en-US" sz="2400" dirty="0" smtClean="0">
                <a:solidFill>
                  <a:srgbClr val="1405D1"/>
                </a:solidFill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</a:rPr>
              <a:t>của</a:t>
            </a:r>
            <a:r>
              <a:rPr lang="en-US" sz="2400" dirty="0" smtClean="0">
                <a:solidFill>
                  <a:srgbClr val="1405D1"/>
                </a:solidFill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</a:rPr>
              <a:t> thang </a:t>
            </a:r>
            <a:r>
              <a:rPr lang="en-US" sz="2400" dirty="0" err="1" smtClean="0">
                <a:solidFill>
                  <a:srgbClr val="1405D1"/>
                </a:solidFill>
              </a:rPr>
              <a:t>chịu</a:t>
            </a:r>
            <a:r>
              <a:rPr lang="en-US" sz="2400" dirty="0" smtClean="0">
                <a:solidFill>
                  <a:srgbClr val="1405D1"/>
                </a:solidFill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</a:rPr>
              <a:t>lực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3216929"/>
            <a:ext cx="5590476" cy="293333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76196" y="2883545"/>
            <a:ext cx="3051336" cy="3987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398952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 2: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 cầu thang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smtClean="0"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285720" y="1124744"/>
            <a:ext cx="836547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2.4 </a:t>
            </a:r>
            <a:r>
              <a:rPr lang="en-US" sz="2400" b="1" dirty="0" err="1" smtClean="0"/>
              <a:t>Cấu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tạo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thép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cầu</a:t>
            </a:r>
            <a:r>
              <a:rPr lang="en-US" sz="2400" b="1" dirty="0" smtClean="0"/>
              <a:t> thang.</a:t>
            </a:r>
            <a:r>
              <a:rPr lang="en-US" sz="2400" dirty="0">
                <a:solidFill>
                  <a:srgbClr val="1405D1"/>
                </a:solidFill>
              </a:rPr>
              <a:t>	</a:t>
            </a:r>
          </a:p>
          <a:p>
            <a:endParaRPr lang="en-US" sz="2400" b="1" dirty="0" smtClean="0"/>
          </a:p>
          <a:p>
            <a:r>
              <a:rPr lang="en-US" sz="2400" dirty="0" smtClean="0">
                <a:solidFill>
                  <a:srgbClr val="1405D1"/>
                </a:solidFill>
              </a:rPr>
              <a:t>	- </a:t>
            </a:r>
            <a:r>
              <a:rPr lang="en-US" sz="2400" i="1" dirty="0" err="1" smtClean="0">
                <a:solidFill>
                  <a:srgbClr val="1405D1"/>
                </a:solidFill>
              </a:rPr>
              <a:t>Cầu</a:t>
            </a:r>
            <a:r>
              <a:rPr lang="en-US" sz="2400" i="1" dirty="0" smtClean="0">
                <a:solidFill>
                  <a:srgbClr val="1405D1"/>
                </a:solidFill>
              </a:rPr>
              <a:t> thang </a:t>
            </a:r>
            <a:r>
              <a:rPr lang="en-US" sz="2400" i="1" dirty="0" err="1" smtClean="0">
                <a:solidFill>
                  <a:srgbClr val="1405D1"/>
                </a:solidFill>
              </a:rPr>
              <a:t>xương</a:t>
            </a:r>
            <a:r>
              <a:rPr lang="en-US" sz="2400" i="1" dirty="0" smtClean="0">
                <a:solidFill>
                  <a:srgbClr val="1405D1"/>
                </a:solidFill>
              </a:rPr>
              <a:t> </a:t>
            </a:r>
            <a:r>
              <a:rPr lang="en-US" sz="2400" i="1" dirty="0" err="1" smtClean="0">
                <a:solidFill>
                  <a:srgbClr val="1405D1"/>
                </a:solidFill>
              </a:rPr>
              <a:t>cá</a:t>
            </a:r>
            <a:r>
              <a:rPr lang="en-US" sz="2400" i="1" dirty="0" smtClean="0">
                <a:solidFill>
                  <a:srgbClr val="1405D1"/>
                </a:solidFill>
              </a:rPr>
              <a:t>. </a:t>
            </a:r>
            <a:r>
              <a:rPr lang="en-US" sz="2400" dirty="0" err="1" smtClean="0">
                <a:solidFill>
                  <a:srgbClr val="1405D1"/>
                </a:solidFill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</a:rPr>
              <a:t>xương</a:t>
            </a:r>
            <a:r>
              <a:rPr lang="en-US" sz="2400" dirty="0" smtClean="0">
                <a:solidFill>
                  <a:srgbClr val="1405D1"/>
                </a:solidFill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</a:rPr>
              <a:t>cá</a:t>
            </a:r>
            <a:r>
              <a:rPr lang="en-US" sz="2400" dirty="0" smtClean="0">
                <a:solidFill>
                  <a:srgbClr val="1405D1"/>
                </a:solidFill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</a:rPr>
              <a:t>thường</a:t>
            </a:r>
            <a:r>
              <a:rPr lang="en-US" sz="2400" dirty="0" smtClean="0">
                <a:solidFill>
                  <a:srgbClr val="1405D1"/>
                </a:solidFill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</a:rPr>
              <a:t>được</a:t>
            </a:r>
            <a:r>
              <a:rPr lang="en-US" sz="2400" dirty="0" smtClean="0">
                <a:solidFill>
                  <a:srgbClr val="1405D1"/>
                </a:solidFill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</a:rPr>
              <a:t>đặt</a:t>
            </a:r>
            <a:r>
              <a:rPr lang="en-US" sz="2400" dirty="0" smtClean="0">
                <a:solidFill>
                  <a:srgbClr val="1405D1"/>
                </a:solidFill>
              </a:rPr>
              <a:t> ở </a:t>
            </a:r>
            <a:r>
              <a:rPr lang="en-US" sz="2400" dirty="0" err="1" smtClean="0">
                <a:solidFill>
                  <a:srgbClr val="1405D1"/>
                </a:solidFill>
              </a:rPr>
              <a:t>giữa</a:t>
            </a:r>
            <a:r>
              <a:rPr lang="en-US" sz="2400" dirty="0" smtClean="0">
                <a:solidFill>
                  <a:srgbClr val="1405D1"/>
                </a:solidFill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</a:rPr>
              <a:t>vế</a:t>
            </a:r>
            <a:r>
              <a:rPr lang="en-US" sz="2400" dirty="0" smtClean="0">
                <a:solidFill>
                  <a:srgbClr val="1405D1"/>
                </a:solidFill>
              </a:rPr>
              <a:t> thang.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409" y="2778605"/>
            <a:ext cx="4208607" cy="374668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39982" y="4077072"/>
            <a:ext cx="3502161" cy="2448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153461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 2: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 cầu thang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smtClean="0"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285720" y="1124744"/>
            <a:ext cx="83654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smtClean="0"/>
              <a:t>2.4 Cấu tạo thép cầu thang.</a:t>
            </a:r>
            <a:r>
              <a:rPr lang="en-US" sz="2400">
                <a:solidFill>
                  <a:srgbClr val="1405D1"/>
                </a:solidFill>
              </a:rPr>
              <a:t>	</a:t>
            </a:r>
          </a:p>
          <a:p>
            <a:endParaRPr lang="en-US" sz="2400" b="1" smtClean="0"/>
          </a:p>
          <a:p>
            <a:r>
              <a:rPr lang="en-US" sz="2400" smtClean="0">
                <a:solidFill>
                  <a:srgbClr val="1405D1"/>
                </a:solidFill>
              </a:rPr>
              <a:t>	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552" y="1574619"/>
            <a:ext cx="4392488" cy="528338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60151" y="1891682"/>
            <a:ext cx="4219075" cy="499878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67962" y="1538464"/>
            <a:ext cx="4176038" cy="323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11793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 2: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 cầu thang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smtClean="0"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285720" y="1124744"/>
            <a:ext cx="83654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smtClean="0"/>
              <a:t>2.4 Cấu tạo thép cầu thang.</a:t>
            </a:r>
            <a:r>
              <a:rPr lang="en-US" sz="2400">
                <a:solidFill>
                  <a:srgbClr val="1405D1"/>
                </a:solidFill>
              </a:rPr>
              <a:t>	</a:t>
            </a:r>
          </a:p>
          <a:p>
            <a:endParaRPr lang="en-US" sz="2400" b="1" smtClean="0"/>
          </a:p>
          <a:p>
            <a:r>
              <a:rPr lang="en-US" sz="2400" smtClean="0">
                <a:solidFill>
                  <a:srgbClr val="1405D1"/>
                </a:solidFill>
              </a:rPr>
              <a:t>	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9212" y="1679762"/>
            <a:ext cx="5472608" cy="3317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36613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 2: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 cầu thang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smtClean="0"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285720" y="1124744"/>
            <a:ext cx="83654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BÀI TẬP VÍ DỤ: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63299" y="1739602"/>
            <a:ext cx="83654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>
                <a:solidFill>
                  <a:srgbClr val="1405D1"/>
                </a:solidFill>
              </a:rPr>
              <a:t>Thiết</a:t>
            </a:r>
            <a:r>
              <a:rPr lang="en-US" sz="2400" dirty="0">
                <a:solidFill>
                  <a:srgbClr val="1405D1"/>
                </a:solidFill>
              </a:rPr>
              <a:t> </a:t>
            </a:r>
            <a:r>
              <a:rPr lang="en-US" sz="2400" dirty="0" err="1">
                <a:solidFill>
                  <a:srgbClr val="1405D1"/>
                </a:solidFill>
              </a:rPr>
              <a:t>kế</a:t>
            </a:r>
            <a:r>
              <a:rPr lang="en-US" sz="2400" dirty="0">
                <a:solidFill>
                  <a:srgbClr val="1405D1"/>
                </a:solidFill>
              </a:rPr>
              <a:t> </a:t>
            </a:r>
            <a:r>
              <a:rPr lang="en-US" sz="2400" dirty="0" err="1">
                <a:solidFill>
                  <a:srgbClr val="1405D1"/>
                </a:solidFill>
              </a:rPr>
              <a:t>cầu</a:t>
            </a:r>
            <a:r>
              <a:rPr lang="en-US" sz="2400" dirty="0">
                <a:solidFill>
                  <a:srgbClr val="1405D1"/>
                </a:solidFill>
              </a:rPr>
              <a:t> thang </a:t>
            </a:r>
            <a:r>
              <a:rPr lang="en-US" sz="2400" dirty="0" err="1">
                <a:solidFill>
                  <a:srgbClr val="1405D1"/>
                </a:solidFill>
              </a:rPr>
              <a:t>có</a:t>
            </a:r>
            <a:r>
              <a:rPr lang="en-US" sz="2400" dirty="0">
                <a:solidFill>
                  <a:srgbClr val="1405D1"/>
                </a:solidFill>
              </a:rPr>
              <a:t> </a:t>
            </a:r>
            <a:r>
              <a:rPr lang="en-US" sz="2400" dirty="0" err="1">
                <a:solidFill>
                  <a:srgbClr val="1405D1"/>
                </a:solidFill>
              </a:rPr>
              <a:t>dạng</a:t>
            </a:r>
            <a:r>
              <a:rPr lang="en-US" sz="2400" dirty="0">
                <a:solidFill>
                  <a:srgbClr val="1405D1"/>
                </a:solidFill>
              </a:rPr>
              <a:t> </a:t>
            </a:r>
            <a:r>
              <a:rPr lang="en-US" sz="2400" dirty="0" err="1">
                <a:solidFill>
                  <a:srgbClr val="1405D1"/>
                </a:solidFill>
              </a:rPr>
              <a:t>như</a:t>
            </a:r>
            <a:r>
              <a:rPr lang="en-US" sz="2400" dirty="0">
                <a:solidFill>
                  <a:srgbClr val="1405D1"/>
                </a:solidFill>
              </a:rPr>
              <a:t> </a:t>
            </a:r>
            <a:r>
              <a:rPr lang="en-US" sz="2400" dirty="0" err="1">
                <a:solidFill>
                  <a:srgbClr val="1405D1"/>
                </a:solidFill>
              </a:rPr>
              <a:t>hình</a:t>
            </a:r>
            <a:r>
              <a:rPr lang="en-US" sz="2400" dirty="0">
                <a:solidFill>
                  <a:srgbClr val="1405D1"/>
                </a:solidFill>
              </a:rPr>
              <a:t> </a:t>
            </a:r>
            <a:r>
              <a:rPr lang="en-US" sz="2400" dirty="0" err="1">
                <a:solidFill>
                  <a:srgbClr val="1405D1"/>
                </a:solidFill>
              </a:rPr>
              <a:t>vẽ</a:t>
            </a:r>
            <a:r>
              <a:rPr lang="en-US" sz="2400" dirty="0">
                <a:solidFill>
                  <a:srgbClr val="1405D1"/>
                </a:solidFill>
              </a:rPr>
              <a:t>: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519" y="1459135"/>
            <a:ext cx="5954945" cy="4058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57602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50"/>
          <p:cNvGrpSpPr>
            <a:grpSpLocks/>
          </p:cNvGrpSpPr>
          <p:nvPr/>
        </p:nvGrpSpPr>
        <p:grpSpPr bwMode="auto">
          <a:xfrm>
            <a:off x="179388" y="200125"/>
            <a:ext cx="8753475" cy="840417"/>
            <a:chOff x="179512" y="116633"/>
            <a:chExt cx="8752906" cy="840051"/>
          </a:xfrm>
        </p:grpSpPr>
        <p:grpSp>
          <p:nvGrpSpPr>
            <p:cNvPr id="3" name="Group 51"/>
            <p:cNvGrpSpPr>
              <a:grpSpLocks/>
            </p:cNvGrpSpPr>
            <p:nvPr/>
          </p:nvGrpSpPr>
          <p:grpSpPr bwMode="auto">
            <a:xfrm>
              <a:off x="179512" y="116633"/>
              <a:ext cx="8752906" cy="840051"/>
              <a:chOff x="179512" y="1685926"/>
              <a:chExt cx="8752906" cy="840051"/>
            </a:xfrm>
          </p:grpSpPr>
          <p:sp>
            <p:nvSpPr>
              <p:cNvPr id="7215" name="AutoShape 33"/>
              <p:cNvSpPr>
                <a:spLocks noChangeArrowheads="1"/>
              </p:cNvSpPr>
              <p:nvPr/>
            </p:nvSpPr>
            <p:spPr bwMode="gray">
              <a:xfrm>
                <a:off x="179512" y="1685926"/>
                <a:ext cx="8752906" cy="636310"/>
              </a:xfrm>
              <a:prstGeom prst="roundRect">
                <a:avLst>
                  <a:gd name="adj" fmla="val 10889"/>
                </a:avLst>
              </a:prstGeom>
              <a:solidFill>
                <a:srgbClr val="FFFF00"/>
              </a:soli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5" name="AutoShape 34"/>
              <p:cNvSpPr>
                <a:spLocks noChangeArrowheads="1"/>
              </p:cNvSpPr>
              <p:nvPr/>
            </p:nvSpPr>
            <p:spPr bwMode="gray">
              <a:xfrm>
                <a:off x="251639" y="1757903"/>
                <a:ext cx="511746" cy="492117"/>
              </a:xfrm>
              <a:prstGeom prst="roundRect">
                <a:avLst>
                  <a:gd name="adj" fmla="val 11921"/>
                </a:avLst>
              </a:prstGeom>
              <a:ln>
                <a:headEnd/>
                <a:tailEnd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7219" name="Text Box 37"/>
              <p:cNvSpPr txBox="1">
                <a:spLocks noChangeArrowheads="1"/>
              </p:cNvSpPr>
              <p:nvPr/>
            </p:nvSpPr>
            <p:spPr bwMode="gray">
              <a:xfrm>
                <a:off x="899669" y="1818399"/>
                <a:ext cx="6840315" cy="707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just"/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Ch</a:t>
                </a:r>
                <a:r>
                  <a:rPr lang="vi-VN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ươ</a:t>
                </a:r>
                <a:r>
                  <a:rPr lang="en-US" sz="2000" b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ng 2: </a:t>
                </a:r>
                <a:r>
                  <a:rPr lang="en-US" sz="20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Kết</a:t>
                </a:r>
                <a:r>
                  <a:rPr lang="en-US" sz="20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b="1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cấu</a:t>
                </a:r>
                <a:r>
                  <a:rPr lang="en-US" sz="2000" b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 cầu thang</a:t>
                </a:r>
                <a:endParaRPr lang="en-US" sz="2000" b="1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/>
                <a:endParaRPr lang="en-US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214" name="Rectangle 11"/>
            <p:cNvSpPr>
              <a:spLocks noChangeArrowheads="1"/>
            </p:cNvSpPr>
            <p:nvPr/>
          </p:nvSpPr>
          <p:spPr bwMode="auto">
            <a:xfrm>
              <a:off x="251639" y="249106"/>
              <a:ext cx="511746" cy="399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2000" b="1" smtClean="0"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  <a:endParaRPr lang="en-US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285720" y="1124744"/>
            <a:ext cx="83654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BÀI TẬP VÍ DỤ: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63299" y="1739602"/>
            <a:ext cx="83654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>
                <a:solidFill>
                  <a:srgbClr val="1405D1"/>
                </a:solidFill>
              </a:rPr>
              <a:t>Thiết</a:t>
            </a:r>
            <a:r>
              <a:rPr lang="en-US" sz="2400" dirty="0">
                <a:solidFill>
                  <a:srgbClr val="1405D1"/>
                </a:solidFill>
              </a:rPr>
              <a:t> </a:t>
            </a:r>
            <a:r>
              <a:rPr lang="en-US" sz="2400" dirty="0" err="1">
                <a:solidFill>
                  <a:srgbClr val="1405D1"/>
                </a:solidFill>
              </a:rPr>
              <a:t>kế</a:t>
            </a:r>
            <a:r>
              <a:rPr lang="en-US" sz="2400" dirty="0">
                <a:solidFill>
                  <a:srgbClr val="1405D1"/>
                </a:solidFill>
              </a:rPr>
              <a:t> </a:t>
            </a:r>
            <a:r>
              <a:rPr lang="en-US" sz="2400" dirty="0" err="1">
                <a:solidFill>
                  <a:srgbClr val="1405D1"/>
                </a:solidFill>
              </a:rPr>
              <a:t>cầu</a:t>
            </a:r>
            <a:r>
              <a:rPr lang="en-US" sz="2400" dirty="0">
                <a:solidFill>
                  <a:srgbClr val="1405D1"/>
                </a:solidFill>
              </a:rPr>
              <a:t> thang </a:t>
            </a:r>
            <a:r>
              <a:rPr lang="en-US" sz="2400" dirty="0" err="1">
                <a:solidFill>
                  <a:srgbClr val="1405D1"/>
                </a:solidFill>
              </a:rPr>
              <a:t>có</a:t>
            </a:r>
            <a:r>
              <a:rPr lang="en-US" sz="2400" dirty="0">
                <a:solidFill>
                  <a:srgbClr val="1405D1"/>
                </a:solidFill>
              </a:rPr>
              <a:t> </a:t>
            </a:r>
            <a:r>
              <a:rPr lang="en-US" sz="2400" dirty="0" err="1">
                <a:solidFill>
                  <a:srgbClr val="1405D1"/>
                </a:solidFill>
              </a:rPr>
              <a:t>dạng</a:t>
            </a:r>
            <a:r>
              <a:rPr lang="en-US" sz="2400" dirty="0">
                <a:solidFill>
                  <a:srgbClr val="1405D1"/>
                </a:solidFill>
              </a:rPr>
              <a:t> </a:t>
            </a:r>
            <a:r>
              <a:rPr lang="en-US" sz="2400" dirty="0" err="1">
                <a:solidFill>
                  <a:srgbClr val="1405D1"/>
                </a:solidFill>
              </a:rPr>
              <a:t>như</a:t>
            </a:r>
            <a:r>
              <a:rPr lang="en-US" sz="2400" dirty="0">
                <a:solidFill>
                  <a:srgbClr val="1405D1"/>
                </a:solidFill>
              </a:rPr>
              <a:t> </a:t>
            </a:r>
            <a:r>
              <a:rPr lang="en-US" sz="2400" dirty="0" err="1">
                <a:solidFill>
                  <a:srgbClr val="1405D1"/>
                </a:solidFill>
              </a:rPr>
              <a:t>hình</a:t>
            </a:r>
            <a:r>
              <a:rPr lang="en-US" sz="2400" dirty="0">
                <a:solidFill>
                  <a:srgbClr val="1405D1"/>
                </a:solidFill>
              </a:rPr>
              <a:t> </a:t>
            </a:r>
            <a:r>
              <a:rPr lang="en-US" sz="2400" dirty="0" err="1">
                <a:solidFill>
                  <a:srgbClr val="1405D1"/>
                </a:solidFill>
              </a:rPr>
              <a:t>vẽ</a:t>
            </a:r>
            <a:r>
              <a:rPr lang="en-US" sz="2400" dirty="0" smtClean="0">
                <a:solidFill>
                  <a:srgbClr val="1405D1"/>
                </a:solidFill>
              </a:rPr>
              <a:t>: </a:t>
            </a:r>
          </a:p>
          <a:p>
            <a:r>
              <a:rPr lang="en-US" sz="2400" dirty="0" err="1" smtClean="0">
                <a:solidFill>
                  <a:srgbClr val="1405D1"/>
                </a:solidFill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</a:rPr>
              <a:t>sử</a:t>
            </a:r>
            <a:r>
              <a:rPr lang="en-US" sz="2400" dirty="0" smtClean="0">
                <a:solidFill>
                  <a:srgbClr val="1405D1"/>
                </a:solidFill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</a:rPr>
              <a:t>dụng</a:t>
            </a:r>
            <a:r>
              <a:rPr lang="en-US" sz="2400" dirty="0" smtClean="0">
                <a:solidFill>
                  <a:srgbClr val="1405D1"/>
                </a:solidFill>
              </a:rPr>
              <a:t> CII, </a:t>
            </a:r>
            <a:r>
              <a:rPr lang="en-US" sz="2400" dirty="0" err="1" smtClean="0">
                <a:solidFill>
                  <a:srgbClr val="1405D1"/>
                </a:solidFill>
              </a:rPr>
              <a:t>Betong</a:t>
            </a:r>
            <a:r>
              <a:rPr lang="en-US" sz="2400" dirty="0" smtClean="0">
                <a:solidFill>
                  <a:srgbClr val="1405D1"/>
                </a:solidFill>
              </a:rPr>
              <a:t> B15.</a:t>
            </a:r>
            <a:endParaRPr lang="en-US" sz="2400" dirty="0">
              <a:solidFill>
                <a:srgbClr val="1405D1"/>
              </a:solidFill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3299" y="2738731"/>
            <a:ext cx="5096145" cy="41192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98571" y="4391957"/>
            <a:ext cx="3136727" cy="2436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81285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664759" y="1399637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dày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sàn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graphicFrame>
        <p:nvGraphicFramePr>
          <p:cNvPr id="24" name="Object 2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76567782"/>
              </p:ext>
            </p:extLst>
          </p:nvPr>
        </p:nvGraphicFramePr>
        <p:xfrm>
          <a:off x="2051720" y="1977652"/>
          <a:ext cx="3152775" cy="803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4" name="Equation" r:id="rId4" imgW="1523880" imgH="393480" progId="Equation.DSMT4">
                  <p:embed/>
                </p:oleObj>
              </mc:Choice>
              <mc:Fallback>
                <p:oleObj name="Equation" r:id="rId4" imgW="1523880" imgH="393480" progId="Equation.DSMT4">
                  <p:embed/>
                  <p:pic>
                    <p:nvPicPr>
                      <p:cNvPr id="24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1720" y="1977652"/>
                        <a:ext cx="3152775" cy="803275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304687" y="764704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/>
            <a:r>
              <a:rPr lang="en-US" sz="2400" i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./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Chọn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chiều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dày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thang,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chiếu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nghỉ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971600" y="2780927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/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Chọn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chiều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dày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h=100mm</a:t>
            </a:r>
            <a:endParaRPr lang="en-US" sz="2400" baseline="300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04687" y="109164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/>
            <a:r>
              <a:rPr lang="en-US" sz="2400" i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Giải:</a:t>
            </a:r>
            <a:endParaRPr lang="en-US" sz="2400" i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26142" y="3436467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Chiều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kích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thước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05273282"/>
              </p:ext>
            </p:extLst>
          </p:nvPr>
        </p:nvGraphicFramePr>
        <p:xfrm>
          <a:off x="1893763" y="3986639"/>
          <a:ext cx="3468688" cy="803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5" name="Equation" r:id="rId6" imgW="1676160" imgH="393480" progId="Equation.DSMT4">
                  <p:embed/>
                </p:oleObj>
              </mc:Choice>
              <mc:Fallback>
                <p:oleObj name="Equation" r:id="rId6" imgW="1676160" imgH="393480" progId="Equation.DSMT4">
                  <p:embed/>
                  <p:pic>
                    <p:nvPicPr>
                      <p:cNvPr id="24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93763" y="3986639"/>
                        <a:ext cx="3468688" cy="803275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1043608" y="4869160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/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Chọn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h=250mm; b=200mm</a:t>
            </a:r>
            <a:endParaRPr lang="en-US" sz="2400" baseline="300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8326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626142" y="1325036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Chiếu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nghỉ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04687" y="764704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/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2./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Xác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trọng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04687" y="109164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/>
            <a:r>
              <a:rPr lang="en-US" sz="2400" i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Giải:</a:t>
            </a:r>
            <a:endParaRPr lang="en-US" sz="2400" i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/>
        </p:nvGraphicFramePr>
        <p:xfrm>
          <a:off x="2123728" y="2553079"/>
          <a:ext cx="6751052" cy="11010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46" name="Equation" r:id="rId4" imgW="2958840" imgH="482400" progId="Equation.DSMT4">
                  <p:embed/>
                </p:oleObj>
              </mc:Choice>
              <mc:Fallback>
                <p:oleObj name="Equation" r:id="rId4" imgW="2958840" imgH="48240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123728" y="2553079"/>
                        <a:ext cx="6751052" cy="110103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1115616" y="1965778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Tĩnh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115616" y="3822392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Hoạt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graphicFrame>
        <p:nvGraphicFramePr>
          <p:cNvPr id="20" name="Object 19"/>
          <p:cNvGraphicFramePr>
            <a:graphicFrameLocks noChangeAspect="1"/>
          </p:cNvGraphicFramePr>
          <p:nvPr/>
        </p:nvGraphicFramePr>
        <p:xfrm>
          <a:off x="2166937" y="4297008"/>
          <a:ext cx="4810125" cy="522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47" name="Equation" r:id="rId6" imgW="2108160" imgH="228600" progId="Equation.DSMT4">
                  <p:embed/>
                </p:oleObj>
              </mc:Choice>
              <mc:Fallback>
                <p:oleObj name="Equation" r:id="rId6" imgW="2108160" imgH="228600" progId="Equation.DSMT4">
                  <p:embed/>
                  <p:pic>
                    <p:nvPicPr>
                      <p:cNvPr id="20" name="Object 19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166937" y="4297008"/>
                        <a:ext cx="4810125" cy="5222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1115616" y="4849103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Tổng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dụng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chiếu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nghỉ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2076450" y="5437188"/>
          <a:ext cx="5929313" cy="611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48" name="Equation" r:id="rId8" imgW="2336760" imgH="241200" progId="Equation.DSMT4">
                  <p:embed/>
                </p:oleObj>
              </mc:Choice>
              <mc:Fallback>
                <p:oleObj name="Equation" r:id="rId8" imgW="2336760" imgH="241200" progId="Equation.DSMT4">
                  <p:embed/>
                  <p:pic>
                    <p:nvPicPr>
                      <p:cNvPr id="3" name="Object 2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2076450" y="5437188"/>
                        <a:ext cx="5929313" cy="6111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25855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642910" y="1576388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thang: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04687" y="764704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/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2./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Xác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trọng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04687" y="109164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/>
            <a:r>
              <a:rPr lang="en-US" sz="2400" i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Giải:</a:t>
            </a:r>
            <a:endParaRPr lang="en-US" sz="2400" i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18360946"/>
              </p:ext>
            </p:extLst>
          </p:nvPr>
        </p:nvGraphicFramePr>
        <p:xfrm>
          <a:off x="1920875" y="2387600"/>
          <a:ext cx="6548438" cy="2840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8" name="Equation" r:id="rId4" imgW="2869920" imgH="1244520" progId="Equation.DSMT4">
                  <p:embed/>
                </p:oleObj>
              </mc:Choice>
              <mc:Fallback>
                <p:oleObj name="Equation" r:id="rId4" imgW="2869920" imgH="12445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920875" y="2387600"/>
                        <a:ext cx="6548438" cy="28400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93686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5" name="TextBox 24"/>
          <p:cNvSpPr txBox="1"/>
          <p:nvPr/>
        </p:nvSpPr>
        <p:spPr>
          <a:xfrm>
            <a:off x="-35068" y="718763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/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3./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Xác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nội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04687" y="109164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/>
            <a:r>
              <a:rPr lang="en-US" sz="2400" i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Giải:</a:t>
            </a:r>
            <a:endParaRPr lang="en-US" sz="2400" i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35659811"/>
              </p:ext>
            </p:extLst>
          </p:nvPr>
        </p:nvGraphicFramePr>
        <p:xfrm>
          <a:off x="183479" y="1998247"/>
          <a:ext cx="4341042" cy="2870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2" r:id="rId4" imgW="17297255" imgH="7400732" progId="">
                  <p:embed/>
                </p:oleObj>
              </mc:Choice>
              <mc:Fallback>
                <p:oleObj r:id="rId4" imgW="17297255" imgH="7400732" progId="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lum bright="-70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15858" r="15858"/>
                      <a:stretch>
                        <a:fillRect/>
                      </a:stretch>
                    </p:blipFill>
                    <p:spPr bwMode="auto">
                      <a:xfrm>
                        <a:off x="183479" y="1998247"/>
                        <a:ext cx="4341042" cy="2870913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 w="317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96457119"/>
              </p:ext>
            </p:extLst>
          </p:nvPr>
        </p:nvGraphicFramePr>
        <p:xfrm>
          <a:off x="4497333" y="1998246"/>
          <a:ext cx="4369390" cy="2870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3" name="AutoCAD Drawing" r:id="rId6" imgW="7709611" imgH="4709770" progId="AutoCAD.Drawing.21">
                  <p:embed/>
                </p:oleObj>
              </mc:Choice>
              <mc:Fallback>
                <p:oleObj name="AutoCAD Drawing" r:id="rId6" imgW="7709611" imgH="4709770" progId="AutoCAD.Drawing.21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lum bright="-100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t="7767"/>
                      <a:stretch>
                        <a:fillRect/>
                      </a:stretch>
                    </p:blipFill>
                    <p:spPr bwMode="auto">
                      <a:xfrm>
                        <a:off x="4497333" y="1998246"/>
                        <a:ext cx="4369390" cy="2870913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626142" y="1388647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Sơ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đồ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cầu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thang:</a:t>
            </a:r>
          </a:p>
        </p:txBody>
      </p:sp>
    </p:spTree>
    <p:extLst>
      <p:ext uri="{BB962C8B-B14F-4D97-AF65-F5344CB8AC3E}">
        <p14:creationId xmlns:p14="http://schemas.microsoft.com/office/powerpoint/2010/main" val="274040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5" name="TextBox 24"/>
          <p:cNvSpPr txBox="1"/>
          <p:nvPr/>
        </p:nvSpPr>
        <p:spPr>
          <a:xfrm>
            <a:off x="-35068" y="718763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/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3./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Xác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nội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04687" y="109164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/>
            <a:r>
              <a:rPr lang="en-US" sz="2400" i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Giải:</a:t>
            </a:r>
            <a:endParaRPr lang="en-US" sz="2400" i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49504251"/>
              </p:ext>
            </p:extLst>
          </p:nvPr>
        </p:nvGraphicFramePr>
        <p:xfrm>
          <a:off x="536575" y="1700808"/>
          <a:ext cx="8607425" cy="4921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1" name="Equation" r:id="rId4" imgW="3174840" imgH="2603160" progId="Equation.DSMT4">
                  <p:embed/>
                </p:oleObj>
              </mc:Choice>
              <mc:Fallback>
                <p:oleObj name="Equation" r:id="rId4" imgW="3174840" imgH="2603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36575" y="1700808"/>
                        <a:ext cx="8607425" cy="49212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45657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5" name="TextBox 24"/>
          <p:cNvSpPr txBox="1"/>
          <p:nvPr/>
        </p:nvSpPr>
        <p:spPr>
          <a:xfrm>
            <a:off x="-35068" y="718763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/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3./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Xác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nội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04687" y="109164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/>
            <a:r>
              <a:rPr lang="en-US" sz="2400" i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Giải:</a:t>
            </a:r>
            <a:endParaRPr lang="en-US" sz="2400" i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26142" y="1388647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Momen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tại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một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tiết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diện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bất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kỳ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gối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A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một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đoạn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x:</a:t>
            </a: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3634003"/>
              </p:ext>
            </p:extLst>
          </p:nvPr>
        </p:nvGraphicFramePr>
        <p:xfrm>
          <a:off x="1803217" y="3424758"/>
          <a:ext cx="5683250" cy="1492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00" name="Equation" r:id="rId4" imgW="2514600" imgH="660240" progId="Equation.DSMT4">
                  <p:embed/>
                </p:oleObj>
              </mc:Choice>
              <mc:Fallback>
                <p:oleObj name="Equation" r:id="rId4" imgW="2514600" imgH="6602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803217" y="3424758"/>
                        <a:ext cx="5683250" cy="14922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758032" y="2852936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-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Momen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lớn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nhất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tại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vị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trí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cắt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bằng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0:</a:t>
            </a:r>
          </a:p>
        </p:txBody>
      </p:sp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00806201"/>
              </p:ext>
            </p:extLst>
          </p:nvPr>
        </p:nvGraphicFramePr>
        <p:xfrm>
          <a:off x="1717675" y="1927225"/>
          <a:ext cx="4332288" cy="946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01" name="Equation" r:id="rId6" imgW="1917360" imgH="419040" progId="Equation.DSMT4">
                  <p:embed/>
                </p:oleObj>
              </mc:Choice>
              <mc:Fallback>
                <p:oleObj name="Equation" r:id="rId6" imgW="1917360" imgH="419040" progId="Equation.DSMT4">
                  <p:embed/>
                  <p:pic>
                    <p:nvPicPr>
                      <p:cNvPr id="3" name="Object 2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717675" y="1927225"/>
                        <a:ext cx="4332288" cy="946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679422" y="4797152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Thế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(1):</a:t>
            </a:r>
          </a:p>
        </p:txBody>
      </p:sp>
      <p:graphicFrame>
        <p:nvGraphicFramePr>
          <p:cNvPr id="17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43525259"/>
              </p:ext>
            </p:extLst>
          </p:nvPr>
        </p:nvGraphicFramePr>
        <p:xfrm>
          <a:off x="1403648" y="5024142"/>
          <a:ext cx="7432675" cy="189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02" name="Equation" r:id="rId8" imgW="3288960" imgH="838080" progId="Equation.DSMT4">
                  <p:embed/>
                </p:oleObj>
              </mc:Choice>
              <mc:Fallback>
                <p:oleObj name="Equation" r:id="rId8" imgW="3288960" imgH="838080" progId="Equation.DSMT4">
                  <p:embed/>
                  <p:pic>
                    <p:nvPicPr>
                      <p:cNvPr id="15" name="Object 14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403648" y="5024142"/>
                        <a:ext cx="7432675" cy="18923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60471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5" name="TextBox 24"/>
          <p:cNvSpPr txBox="1"/>
          <p:nvPr/>
        </p:nvSpPr>
        <p:spPr>
          <a:xfrm>
            <a:off x="-35068" y="718763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/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3./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Xác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nội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04687" y="109164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/>
            <a:r>
              <a:rPr lang="en-US" sz="2400" i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Giải:</a:t>
            </a:r>
            <a:endParaRPr lang="en-US" sz="2400" i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26142" y="1388647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Momen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ở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nhịp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</a:t>
            </a:r>
            <a:r>
              <a:rPr lang="en-US" sz="2400" baseline="-250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=0,7M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max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=1720,9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daN.m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01176" y="2090053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Momen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ở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gối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</a:t>
            </a:r>
            <a:r>
              <a:rPr lang="en-US" sz="2400" baseline="-250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=0,4M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max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=983,4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daN.m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11826" y="2801455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Từ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momen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71172362"/>
              </p:ext>
            </p:extLst>
          </p:nvPr>
        </p:nvGraphicFramePr>
        <p:xfrm>
          <a:off x="1619672" y="3459504"/>
          <a:ext cx="6211126" cy="1030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4" name="Equation" r:id="rId4" imgW="2603160" imgH="431640" progId="Equation.DSMT4">
                  <p:embed/>
                </p:oleObj>
              </mc:Choice>
              <mc:Fallback>
                <p:oleObj name="Equation" r:id="rId4" imgW="2603160" imgH="4316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619672" y="3459504"/>
                        <a:ext cx="6211126" cy="10301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601176" y="4686026"/>
            <a:ext cx="85010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b=100cm; h0=h-a=10-1,5=8,5cm;</a:t>
            </a:r>
          </a:p>
          <a:p>
            <a:pPr lvl="1"/>
            <a:r>
              <a:rPr lang="en-US" sz="2400" dirty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Rb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=85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daN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/cm</a:t>
            </a:r>
            <a:r>
              <a:rPr lang="en-US" sz="2400" baseline="30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;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Rs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=2800daN/cm</a:t>
            </a:r>
            <a:r>
              <a:rPr lang="en-US" sz="2400" baseline="30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4237300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5" name="TextBox 24"/>
          <p:cNvSpPr txBox="1"/>
          <p:nvPr/>
        </p:nvSpPr>
        <p:spPr>
          <a:xfrm>
            <a:off x="-35068" y="718763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/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4./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sàn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i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04687" y="109164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/>
            <a:r>
              <a:rPr lang="en-US" sz="2400" i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Giải:</a:t>
            </a:r>
            <a:endParaRPr lang="en-US" sz="2400" i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26142" y="1388647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omen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ở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nhịp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</a:t>
            </a:r>
            <a:r>
              <a:rPr lang="en-US" sz="2400" baseline="-250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=1720,9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daN.m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00202460"/>
              </p:ext>
            </p:extLst>
          </p:nvPr>
        </p:nvGraphicFramePr>
        <p:xfrm>
          <a:off x="1270000" y="1898650"/>
          <a:ext cx="7212013" cy="2787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9" name="Equation" r:id="rId4" imgW="3022560" imgH="1168200" progId="Equation.DSMT4">
                  <p:embed/>
                </p:oleObj>
              </mc:Choice>
              <mc:Fallback>
                <p:oleObj name="Equation" r:id="rId4" imgW="3022560" imgH="116820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270000" y="1898650"/>
                        <a:ext cx="7212013" cy="27876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607842" y="4941168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Chọn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bố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trí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Symbol" panose="05050102010706020507" pitchFamily="18" charset="2"/>
              </a:rPr>
              <a:t>12a120, As=9,43cm</a:t>
            </a:r>
            <a:r>
              <a:rPr lang="en-US" sz="2400" baseline="30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Symbol" panose="05050102010706020507" pitchFamily="18" charset="2"/>
              </a:rPr>
              <a:t>2</a:t>
            </a:r>
            <a:endParaRPr lang="en-US" sz="2400" baseline="300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9979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5" name="TextBox 24"/>
          <p:cNvSpPr txBox="1"/>
          <p:nvPr/>
        </p:nvSpPr>
        <p:spPr>
          <a:xfrm>
            <a:off x="-35068" y="718763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/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4./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sàn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i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04687" y="109164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/>
            <a:r>
              <a:rPr lang="en-US" sz="2400" i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Giải:</a:t>
            </a:r>
            <a:endParaRPr lang="en-US" sz="2400" i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26142" y="1388647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omen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ở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gối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M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=983,4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daN.m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53783628"/>
              </p:ext>
            </p:extLst>
          </p:nvPr>
        </p:nvGraphicFramePr>
        <p:xfrm>
          <a:off x="1284288" y="1898650"/>
          <a:ext cx="7181850" cy="2787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2" name="Equation" r:id="rId4" imgW="3009600" imgH="1168200" progId="Equation.DSMT4">
                  <p:embed/>
                </p:oleObj>
              </mc:Choice>
              <mc:Fallback>
                <p:oleObj name="Equation" r:id="rId4" imgW="3009600" imgH="116820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284288" y="1898650"/>
                        <a:ext cx="7181850" cy="27876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607842" y="4941168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Chọn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bố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trí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Symbol" panose="05050102010706020507" pitchFamily="18" charset="2"/>
              </a:rPr>
              <a:t>12a200, As=5,66cm</a:t>
            </a:r>
            <a:r>
              <a:rPr lang="en-US" sz="2400" baseline="30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Symbol" panose="05050102010706020507" pitchFamily="18" charset="2"/>
              </a:rPr>
              <a:t>2</a:t>
            </a:r>
            <a:endParaRPr lang="en-US" sz="2400" baseline="300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0167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5" name="TextBox 24"/>
          <p:cNvSpPr txBox="1"/>
          <p:nvPr/>
        </p:nvSpPr>
        <p:spPr>
          <a:xfrm>
            <a:off x="-35068" y="718763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/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4./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sàn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i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04687" y="109164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/>
            <a:r>
              <a:rPr lang="en-US" sz="2400" i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Giải:</a:t>
            </a:r>
            <a:endParaRPr lang="en-US" sz="2400" i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576" y="1380452"/>
            <a:ext cx="7193524" cy="115385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63688" y="2667188"/>
            <a:ext cx="5854772" cy="4115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0116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5" name="TextBox 24"/>
          <p:cNvSpPr txBox="1"/>
          <p:nvPr/>
        </p:nvSpPr>
        <p:spPr>
          <a:xfrm>
            <a:off x="-35068" y="718763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/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5./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chiều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nghỉ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i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04687" y="109164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/>
            <a:r>
              <a:rPr lang="en-US" sz="2400" i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Giải:</a:t>
            </a:r>
            <a:endParaRPr lang="en-US" sz="2400" i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26142" y="1388647"/>
            <a:ext cx="850109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>
              <a:buFontTx/>
              <a:buChar char="-"/>
            </a:pP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trọng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tác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dụng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lên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marL="800100" lvl="1" indent="-342900">
              <a:buFontTx/>
              <a:buChar char="-"/>
            </a:pP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  <a:p>
            <a:pPr lvl="1"/>
            <a:r>
              <a:rPr lang="en-US" sz="2400" dirty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+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Trọng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lượng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thân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1"/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05558876"/>
              </p:ext>
            </p:extLst>
          </p:nvPr>
        </p:nvGraphicFramePr>
        <p:xfrm>
          <a:off x="2091726" y="2678837"/>
          <a:ext cx="5569922" cy="9753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5" name="Equation" r:id="rId4" imgW="2755800" imgH="482400" progId="Equation.DSMT4">
                  <p:embed/>
                </p:oleObj>
              </mc:Choice>
              <mc:Fallback>
                <p:oleObj name="Equation" r:id="rId4" imgW="2755800" imgH="4824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091726" y="2678837"/>
                        <a:ext cx="5569922" cy="97537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642910" y="3692232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2400" dirty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+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Phản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từ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thang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truyền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vào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7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51781904"/>
              </p:ext>
            </p:extLst>
          </p:nvPr>
        </p:nvGraphicFramePr>
        <p:xfrm>
          <a:off x="2091726" y="4238649"/>
          <a:ext cx="2592387" cy="461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6" name="Equation" r:id="rId6" imgW="1282680" imgH="228600" progId="Equation.DSMT4">
                  <p:embed/>
                </p:oleObj>
              </mc:Choice>
              <mc:Fallback>
                <p:oleObj name="Equation" r:id="rId6" imgW="1282680" imgH="228600" progId="Equation.DSMT4">
                  <p:embed/>
                  <p:pic>
                    <p:nvPicPr>
                      <p:cNvPr id="3" name="Object 2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091726" y="4238649"/>
                        <a:ext cx="2592387" cy="4619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642910" y="4728105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Tổng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tải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trọng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2" name="Objec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88047419"/>
              </p:ext>
            </p:extLst>
          </p:nvPr>
        </p:nvGraphicFramePr>
        <p:xfrm>
          <a:off x="2105025" y="5275263"/>
          <a:ext cx="4259263" cy="461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7" name="Equation" r:id="rId8" imgW="2108160" imgH="228600" progId="Equation.DSMT4">
                  <p:embed/>
                </p:oleObj>
              </mc:Choice>
              <mc:Fallback>
                <p:oleObj name="Equation" r:id="rId8" imgW="2108160" imgH="228600" progId="Equation.DSMT4">
                  <p:embed/>
                  <p:pic>
                    <p:nvPicPr>
                      <p:cNvPr id="3" name="Object 2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2105025" y="5275263"/>
                        <a:ext cx="4259263" cy="4619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04340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5" name="TextBox 24"/>
          <p:cNvSpPr txBox="1"/>
          <p:nvPr/>
        </p:nvSpPr>
        <p:spPr>
          <a:xfrm>
            <a:off x="-35068" y="718763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/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5./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chiều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nghỉ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i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04687" y="109164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/>
            <a:r>
              <a:rPr lang="en-US" sz="2400" i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Giải:</a:t>
            </a:r>
            <a:endParaRPr lang="en-US" sz="2400" i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26142" y="1388647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>
              <a:buFontTx/>
              <a:buChar char="-"/>
            </a:pP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Sơ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đồ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dầm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chiếu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nghỉ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2" name="Objec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31011699"/>
              </p:ext>
            </p:extLst>
          </p:nvPr>
        </p:nvGraphicFramePr>
        <p:xfrm>
          <a:off x="1547664" y="4289832"/>
          <a:ext cx="5283201" cy="847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19" name="Equation" r:id="rId4" imgW="2616120" imgH="419040" progId="Equation.DSMT4">
                  <p:embed/>
                </p:oleObj>
              </mc:Choice>
              <mc:Fallback>
                <p:oleObj name="Equation" r:id="rId4" imgW="2616120" imgH="419040" progId="Equation.DSMT4">
                  <p:embed/>
                  <p:pic>
                    <p:nvPicPr>
                      <p:cNvPr id="22" name="Object 2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47664" y="4289832"/>
                        <a:ext cx="5283201" cy="8477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91680" y="1962265"/>
            <a:ext cx="3384376" cy="1560957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642910" y="3692232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- 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Momen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lớn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nhất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619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79" name="Rectangle 3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1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6" name="Rectangle 2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8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190" name="Rectangle 32"/>
          <p:cNvSpPr>
            <a:spLocks noChangeArrowheads="1"/>
          </p:cNvSpPr>
          <p:nvPr/>
        </p:nvSpPr>
        <p:spPr bwMode="auto">
          <a:xfrm>
            <a:off x="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5" name="TextBox 24"/>
          <p:cNvSpPr txBox="1"/>
          <p:nvPr/>
        </p:nvSpPr>
        <p:spPr>
          <a:xfrm>
            <a:off x="-35068" y="718763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/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4./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sàn</a:t>
            </a:r>
            <a:r>
              <a:rPr lang="en-US" sz="24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i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04687" y="109164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/>
            <a:r>
              <a:rPr lang="en-US" sz="2400" i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Giải:</a:t>
            </a:r>
            <a:endParaRPr lang="en-US" sz="2400" i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26142" y="1388647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m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omen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: M</a:t>
            </a:r>
            <a:r>
              <a:rPr lang="en-US" sz="2400" baseline="-250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g</a:t>
            </a:r>
            <a:r>
              <a:rPr lang="en-US" sz="2400" dirty="0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=2331,6 </a:t>
            </a:r>
            <a:r>
              <a:rPr lang="en-US" sz="2400" dirty="0" err="1" smtClean="0">
                <a:solidFill>
                  <a:srgbClr val="1405D1"/>
                </a:solidFill>
                <a:latin typeface="Arial" pitchFamily="34" charset="0"/>
                <a:cs typeface="Arial" pitchFamily="34" charset="0"/>
              </a:rPr>
              <a:t>daN.m</a:t>
            </a:r>
            <a:endParaRPr lang="en-US" sz="2400" dirty="0" smtClean="0">
              <a:solidFill>
                <a:srgbClr val="1405D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08963790"/>
              </p:ext>
            </p:extLst>
          </p:nvPr>
        </p:nvGraphicFramePr>
        <p:xfrm>
          <a:off x="860425" y="1898650"/>
          <a:ext cx="8029575" cy="2787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1" name="Equation" r:id="rId4" imgW="3365280" imgH="1168200" progId="Equation.DSMT4">
                  <p:embed/>
                </p:oleObj>
              </mc:Choice>
              <mc:Fallback>
                <p:oleObj name="Equation" r:id="rId4" imgW="3365280" imgH="116820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860425" y="1898650"/>
                        <a:ext cx="8029575" cy="27876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607842" y="4941168"/>
            <a:ext cx="8501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Chọn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thép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bố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trí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3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Symbol" panose="05050102010706020507" pitchFamily="18" charset="2"/>
              </a:rPr>
              <a:t>14, As=3,66cm</a:t>
            </a:r>
            <a:r>
              <a:rPr lang="en-US" sz="2400" baseline="30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Symbol" panose="05050102010706020507" pitchFamily="18" charset="2"/>
              </a:rPr>
              <a:t>2</a:t>
            </a:r>
            <a:endParaRPr lang="en-US" sz="2400" baseline="300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6748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2564904"/>
            <a:ext cx="8712967" cy="1067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48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Times New Roman" pitchFamily="18" charset="0"/>
                <a:cs typeface="Times New Roman" pitchFamily="18" charset="0"/>
              </a:rPr>
              <a:t>Thank you </a:t>
            </a:r>
          </a:p>
        </p:txBody>
      </p:sp>
    </p:spTree>
    <p:extLst>
      <p:ext uri="{BB962C8B-B14F-4D97-AF65-F5344CB8AC3E}">
        <p14:creationId xmlns:p14="http://schemas.microsoft.com/office/powerpoint/2010/main" val="333937340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9635</TotalTime>
  <Words>687</Words>
  <Application>Microsoft Office PowerPoint</Application>
  <PresentationFormat>On-screen Show (4:3)</PresentationFormat>
  <Paragraphs>197</Paragraphs>
  <Slides>31</Slides>
  <Notes>28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3</vt:i4>
      </vt:variant>
      <vt:variant>
        <vt:lpstr>Slide Titles</vt:lpstr>
      </vt:variant>
      <vt:variant>
        <vt:i4>31</vt:i4>
      </vt:variant>
    </vt:vector>
  </HeadingPairs>
  <TitlesOfParts>
    <vt:vector size="42" baseType="lpstr">
      <vt:lpstr>Arial</vt:lpstr>
      <vt:lpstr>Calibri</vt:lpstr>
      <vt:lpstr>Constantia</vt:lpstr>
      <vt:lpstr>Symbol</vt:lpstr>
      <vt:lpstr>Times New Roman</vt:lpstr>
      <vt:lpstr>Wingdings</vt:lpstr>
      <vt:lpstr>Wingdings 2</vt:lpstr>
      <vt:lpstr>Flow</vt:lpstr>
      <vt:lpstr>Equation</vt:lpstr>
      <vt:lpstr>AutoCAD Drawing</vt:lpstr>
      <vt:lpstr>MathType 7.0 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TIỂU LUẬN NHÓM 10</dc:title>
  <dc:creator>Humada</dc:creator>
  <cp:lastModifiedBy>Admin</cp:lastModifiedBy>
  <cp:revision>1365</cp:revision>
  <dcterms:created xsi:type="dcterms:W3CDTF">2011-12-23T17:11:33Z</dcterms:created>
  <dcterms:modified xsi:type="dcterms:W3CDTF">2021-05-17T09:00:27Z</dcterms:modified>
</cp:coreProperties>
</file>